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2" r:id="rId2"/>
    <p:sldId id="295" r:id="rId3"/>
    <p:sldId id="296" r:id="rId4"/>
    <p:sldId id="289" r:id="rId5"/>
    <p:sldId id="290" r:id="rId6"/>
    <p:sldId id="291" r:id="rId7"/>
    <p:sldId id="292" r:id="rId8"/>
    <p:sldId id="293" r:id="rId9"/>
    <p:sldId id="271"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79" d="100"/>
          <a:sy n="79" d="100"/>
        </p:scale>
        <p:origin x="63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8DF962C0-0720-4F26-8B07-3A2CE7C6CC7D}" type="slidenum">
              <a:rPr lang="en-US" altLang="en-US" sz="1200" smtClean="0"/>
              <a:pPr>
                <a:defRPr/>
              </a:pPr>
              <a:t>4</a:t>
            </a:fld>
            <a:endParaRPr lang="en-US" altLang="en-US" sz="1200" dirty="0" smtClean="0"/>
          </a:p>
        </p:txBody>
      </p:sp>
      <p:sp>
        <p:nvSpPr>
          <p:cNvPr id="13315" name="Rectangle 1026"/>
          <p:cNvSpPr>
            <a:spLocks noGrp="1" noChangeArrowheads="1"/>
          </p:cNvSpPr>
          <p:nvPr>
            <p:ph type="body" idx="1"/>
          </p:nvPr>
        </p:nvSpPr>
        <p:spPr>
          <a:noFill/>
          <a:ln/>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020685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8</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t>omniran-15-0051-00-00TG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smtClean="0"/>
              <a:t>November 2015 F2F Meeting</a:t>
            </a:r>
            <a:br>
              <a:rPr lang="en-US" dirty="0" smtClean="0"/>
            </a:br>
            <a:r>
              <a:rPr lang="en-US" dirty="0" smtClean="0"/>
              <a:t>Dallas, TX</a:t>
            </a:r>
            <a:endParaRPr lang="en-US" dirty="0"/>
          </a:p>
        </p:txBody>
      </p:sp>
      <p:sp>
        <p:nvSpPr>
          <p:cNvPr id="3" name="Subtitle 2"/>
          <p:cNvSpPr>
            <a:spLocks noGrp="1"/>
          </p:cNvSpPr>
          <p:nvPr>
            <p:ph type="subTitle" idx="1"/>
          </p:nvPr>
        </p:nvSpPr>
        <p:spPr/>
        <p:txBody>
          <a:bodyPr/>
          <a:lstStyle/>
          <a:p>
            <a:r>
              <a:rPr lang="en-US" dirty="0" smtClean="0"/>
              <a:t>2015-10-02</a:t>
            </a:r>
            <a:r>
              <a:rPr lang="en-US" dirty="0"/>
              <a:t/>
            </a:r>
            <a:br>
              <a:rPr lang="en-US" dirty="0"/>
            </a:br>
            <a:r>
              <a:rPr lang="en-US" dirty="0"/>
              <a:t>Max </a:t>
            </a:r>
            <a:r>
              <a:rPr lang="en-US" dirty="0" smtClean="0"/>
              <a:t>Riegel, Nokia Networks</a:t>
            </a:r>
            <a:endParaRPr lang="en-US" dirty="0"/>
          </a:p>
          <a:p>
            <a:r>
              <a:rPr lang="en-US" dirty="0" smtClean="0"/>
              <a:t>(TG </a:t>
            </a:r>
            <a:r>
              <a:rPr lang="en-US" dirty="0"/>
              <a:t>Chair)</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November 2015 Agenda Graphics, tentative</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296564429"/>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11/9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11/10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11/11</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11/12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Fri11/13</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rowSpan="3">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r>
                        <a:rPr lang="en-US" sz="1200" dirty="0" smtClean="0"/>
                        <a:t>PRIV ECSG</a:t>
                      </a:r>
                      <a:endParaRPr lang="en-US" sz="1200" dirty="0"/>
                    </a:p>
                  </a:txBody>
                  <a:tcPr marL="36000" marR="36000" marT="36000" marB="36000">
                    <a:solidFill>
                      <a:schemeClr val="bg1">
                        <a:lumMod val="85000"/>
                      </a:schemeClr>
                    </a:solidFill>
                  </a:tcPr>
                </a:tc>
                <a:tc rowSpan="4">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230801">
                <a:tc rowSpan="2">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endParaRPr lang="en-US" sz="1100" dirty="0"/>
                    </a:p>
                  </a:txBody>
                  <a:tcPr marL="36000" marR="36000" marT="36000" marB="36000">
                    <a:solidFill>
                      <a:schemeClr val="bg1"/>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463783">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rowSpan="2">
                  <a:txBody>
                    <a:bodyPr/>
                    <a:lstStyle/>
                    <a:p>
                      <a:pPr algn="r"/>
                      <a:endParaRPr lang="en-US" sz="1500" dirty="0"/>
                    </a:p>
                  </a:txBody>
                  <a:tcPr marL="0" marR="0" marT="0" marB="0">
                    <a:solidFill>
                      <a:schemeClr val="bg1"/>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2">
                  <a:txBody>
                    <a:bodyPr/>
                    <a:lstStyle/>
                    <a:p>
                      <a:endParaRPr lang="en-US" dirty="0"/>
                    </a:p>
                  </a:txBody>
                  <a:tcPr marL="36000" marR="36000" marT="36000" marB="36000">
                    <a:solidFill>
                      <a:schemeClr val="bg1"/>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r>
                        <a:rPr lang="en-US" sz="1200" dirty="0" smtClean="0"/>
                        <a:t>Tutorials</a:t>
                      </a:r>
                      <a:endParaRPr lang="en-US" sz="1200" dirty="0"/>
                    </a:p>
                  </a:txBody>
                  <a:tcPr marL="36000" marR="36000" marT="36000" marB="36000">
                    <a:solidFill>
                      <a:schemeClr val="bg1">
                        <a:lumMod val="85000"/>
                      </a:schemeClr>
                    </a:solidFill>
                  </a:tcPr>
                </a:tc>
                <a:tc rowSpan="2">
                  <a:txBody>
                    <a:bodyPr/>
                    <a:lstStyle/>
                    <a:p>
                      <a:r>
                        <a:rPr lang="en-US" sz="1200" dirty="0" smtClean="0"/>
                        <a:t>802E Privacy</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November 2015 F2F</a:t>
            </a:r>
          </a:p>
        </p:txBody>
      </p:sp>
      <p:sp>
        <p:nvSpPr>
          <p:cNvPr id="3" name="Content Placeholder 2"/>
          <p:cNvSpPr>
            <a:spLocks noGrp="1"/>
          </p:cNvSpPr>
          <p:nvPr>
            <p:ph idx="1"/>
          </p:nvPr>
        </p:nvSpPr>
        <p:spPr/>
        <p:txBody>
          <a:bodyPr>
            <a:normAutofit fontScale="70000" lnSpcReduction="20000"/>
          </a:bodyPr>
          <a:lstStyle/>
          <a:p>
            <a:r>
              <a:rPr lang="en-US" dirty="0" smtClean="0"/>
              <a:t>Review of minutes</a:t>
            </a:r>
          </a:p>
          <a:p>
            <a:r>
              <a:rPr lang="en-US" dirty="0" smtClean="0"/>
              <a:t>Reports</a:t>
            </a:r>
          </a:p>
          <a:p>
            <a:r>
              <a:rPr lang="en-US" dirty="0" smtClean="0"/>
              <a:t>Review of 802.1CF editor’s draft</a:t>
            </a:r>
          </a:p>
          <a:p>
            <a:pPr lvl="1"/>
            <a:r>
              <a:rPr lang="en-US" dirty="0" smtClean="0"/>
              <a:t>Comment resolution</a:t>
            </a:r>
          </a:p>
          <a:p>
            <a:r>
              <a:rPr lang="en-US" dirty="0" smtClean="0"/>
              <a:t>New P802.1CF contributions</a:t>
            </a:r>
          </a:p>
          <a:p>
            <a:pPr lvl="1"/>
            <a:r>
              <a:rPr lang="en-US" dirty="0" smtClean="0"/>
              <a:t>Functional design and decomposition</a:t>
            </a:r>
          </a:p>
          <a:p>
            <a:pPr lvl="1"/>
            <a:r>
              <a:rPr lang="en-US" dirty="0" smtClean="0"/>
              <a:t>Backhaul representation</a:t>
            </a:r>
          </a:p>
          <a:p>
            <a:pPr lvl="1"/>
            <a:r>
              <a:rPr lang="en-US" dirty="0" smtClean="0"/>
              <a:t>SDN Abstraction</a:t>
            </a:r>
          </a:p>
          <a:p>
            <a:r>
              <a:rPr lang="en-US" dirty="0" smtClean="0"/>
              <a:t>Wi-Fi as component of 5G within the scope of P802.1CF</a:t>
            </a:r>
          </a:p>
          <a:p>
            <a:r>
              <a:rPr lang="en-US" dirty="0" smtClean="0"/>
              <a:t>Project planning</a:t>
            </a:r>
          </a:p>
          <a:p>
            <a:r>
              <a:rPr lang="en-US" dirty="0" smtClean="0"/>
              <a:t>Publicity activities</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457200" y="274638"/>
            <a:ext cx="8229600" cy="715962"/>
          </a:xfrm>
        </p:spPr>
        <p:txBody>
          <a:bodyPr/>
          <a:lstStyle/>
          <a:p>
            <a:r>
              <a:rPr lang="en-US" altLang="en-US" dirty="0" smtClean="0"/>
              <a:t>Instructions for the chair</a:t>
            </a:r>
          </a:p>
        </p:txBody>
      </p:sp>
      <p:sp>
        <p:nvSpPr>
          <p:cNvPr id="7170" name="Rectangle 1027"/>
          <p:cNvSpPr>
            <a:spLocks noGrp="1" noChangeArrowheads="1"/>
          </p:cNvSpPr>
          <p:nvPr>
            <p:ph idx="1"/>
          </p:nvPr>
        </p:nvSpPr>
        <p:spPr>
          <a:xfrm>
            <a:off x="457200" y="1143000"/>
            <a:ext cx="8229600" cy="5181600"/>
          </a:xfrm>
        </p:spPr>
        <p:txBody>
          <a:bodyPr>
            <a:normAutofit fontScale="55000" lnSpcReduction="20000"/>
          </a:bodyPr>
          <a:lstStyle/>
          <a:p>
            <a:r>
              <a:rPr lang="en-US" altLang="en-US" sz="2900" dirty="0" smtClean="0"/>
              <a:t>The IEEE-SA strongly recommends that at each WG meeting the chair or a designee:</a:t>
            </a:r>
          </a:p>
          <a:p>
            <a:pPr lvl="1"/>
            <a:r>
              <a:rPr lang="en-US" altLang="en-US" dirty="0" smtClean="0"/>
              <a:t>Show slides #1 through #4 of this presentation</a:t>
            </a:r>
          </a:p>
          <a:p>
            <a:pPr lvl="1"/>
            <a:r>
              <a:rPr lang="en-US" altLang="en-US" dirty="0" smtClean="0"/>
              <a:t>Advise the WG attendees that: </a:t>
            </a:r>
          </a:p>
          <a:p>
            <a:pPr lvl="2"/>
            <a:r>
              <a:rPr lang="en-US" altLang="en-US" dirty="0" smtClean="0"/>
              <a:t>The IEEE’s patent policy is described in Clause 6 of the IEEE-SA Standards Board Bylaws;</a:t>
            </a:r>
          </a:p>
          <a:p>
            <a:pPr lvl="2"/>
            <a:r>
              <a:rPr lang="en-US" altLang="en-US" dirty="0" smtClean="0"/>
              <a:t>Early identification of patent claims which may be essential for the use of standards under development is strongly encouraged; </a:t>
            </a:r>
          </a:p>
          <a:p>
            <a:pPr lvl="2"/>
            <a:r>
              <a:rPr lang="en-US" altLang="en-US"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lvl="1"/>
            <a:r>
              <a:rPr lang="en-US" altLang="en-US" dirty="0" smtClean="0"/>
              <a:t>Instruct the WG Secretary to record in the minutes of the relevant WG meeting: </a:t>
            </a:r>
          </a:p>
          <a:p>
            <a:pPr lvl="2"/>
            <a:r>
              <a:rPr lang="en-US" altLang="en-US" dirty="0" smtClean="0"/>
              <a:t>That the foregoing information was provided and that slides 1 through 4 (and this slide 0, if applicable) were shown; </a:t>
            </a:r>
          </a:p>
          <a:p>
            <a:pPr lvl="2"/>
            <a:r>
              <a:rPr lang="en-US" altLang="en-US"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r>
              <a:rPr lang="en-US" altLang="en-US" dirty="0" smtClean="0"/>
              <a:t>Any responses that were given, specifically the patent claim(s)/patent application claim(s) and/or the holder of the patent claim(s)/patent application claim(s) that were identified (if any) and by whom.</a:t>
            </a:r>
          </a:p>
          <a:p>
            <a:pPr lvl="1"/>
            <a:r>
              <a:rPr lang="en-US" altLang="en-US" dirty="0" smtClean="0"/>
              <a:t>The WG Chair shall ensure that a request is made to any identified holders of potential essential patent claim(s) to complete and submit a Letter of Assurance.</a:t>
            </a:r>
          </a:p>
          <a:p>
            <a:pPr lvl="1"/>
            <a:r>
              <a:rPr lang="en-US" altLang="en-US" dirty="0" smtClean="0"/>
              <a:t>It is recommended that the WG chair review the guidance in IEEE-SA Standards Board Operations Manual 6.3.5 and in FAQs 14 and 15 on inclusion of potential Essential Patent Claims by incorporation or by reference. </a:t>
            </a:r>
          </a:p>
          <a:p>
            <a:pPr lvl="1"/>
            <a:r>
              <a:rPr lang="en-US" altLang="en-US" dirty="0" smtClean="0"/>
              <a:t>Note: WG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0" hangingPunct="0"/>
            <a:endParaRPr lang="en-GB" altLang="en-US" sz="3200" b="1" u="sng">
              <a:solidFill>
                <a:srgbClr val="000099"/>
              </a:solidFill>
              <a:latin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0" hangingPunct="0">
              <a:spcBef>
                <a:spcPct val="20000"/>
              </a:spcBef>
              <a:buClr>
                <a:srgbClr val="CC3300"/>
              </a:buClr>
              <a:buSzPct val="50000"/>
              <a:buFont typeface="Monotype Sorts"/>
              <a:buChar char="l"/>
            </a:pPr>
            <a:endParaRPr lang="en-GB" altLang="en-US" sz="1800">
              <a:solidFill>
                <a:srgbClr val="000099"/>
              </a:solidFill>
              <a:latin typeface="Arial"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700</TotalTime>
  <Words>976</Words>
  <Application>Microsoft Office PowerPoint</Application>
  <PresentationFormat>On-screen Show (4:3)</PresentationFormat>
  <Paragraphs>113</Paragraphs>
  <Slides>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ＭＳ Ｐゴシック</vt:lpstr>
      <vt:lpstr>Arial</vt:lpstr>
      <vt:lpstr>Helvetica</vt:lpstr>
      <vt:lpstr>Monotype Sorts</vt:lpstr>
      <vt:lpstr>Times</vt:lpstr>
      <vt:lpstr>Times New Roman</vt:lpstr>
      <vt:lpstr>Template</vt:lpstr>
      <vt:lpstr>IEEE 802.1 OmniRAN TG November 2015 F2F Meeting Dallas, TX</vt:lpstr>
      <vt:lpstr>November 2015 Agenda Graphics, tentative</vt:lpstr>
      <vt:lpstr>Agenda proposal for November 2015 F2F</vt:lpstr>
      <vt:lpstr>Instructions for the chair</vt:lpstr>
      <vt:lpstr>Participants, Patents, and Duty to Inform</vt:lpstr>
      <vt:lpstr>Patent Related Links</vt:lpstr>
      <vt:lpstr>Call for Potentially Essential Patents</vt:lpstr>
      <vt:lpstr>Other Guidelines for IEEE WG Meetings</vt:lpstr>
      <vt:lpstr>Resources – URLs</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246</cp:revision>
  <cp:lastPrinted>1998-02-10T13:28:06Z</cp:lastPrinted>
  <dcterms:created xsi:type="dcterms:W3CDTF">2011-12-30T17:06:23Z</dcterms:created>
  <dcterms:modified xsi:type="dcterms:W3CDTF">2015-10-02T12:22:42Z</dcterms:modified>
</cp:coreProperties>
</file>