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341" r:id="rId3"/>
    <p:sldId id="355" r:id="rId4"/>
    <p:sldId id="359" r:id="rId5"/>
    <p:sldId id="360" r:id="rId6"/>
    <p:sldId id="361" r:id="rId7"/>
    <p:sldId id="362" r:id="rId8"/>
    <p:sldId id="354" r:id="rId9"/>
    <p:sldId id="365" r:id="rId10"/>
    <p:sldId id="340" r:id="rId11"/>
    <p:sldId id="342" r:id="rId12"/>
    <p:sldId id="345" r:id="rId13"/>
    <p:sldId id="356" r:id="rId14"/>
    <p:sldId id="353" r:id="rId15"/>
    <p:sldId id="357" r:id="rId16"/>
    <p:sldId id="351" r:id="rId17"/>
    <p:sldId id="358" r:id="rId18"/>
    <p:sldId id="363" r:id="rId19"/>
    <p:sldId id="364" r:id="rId2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9900CC"/>
    <a:srgbClr val="A50021"/>
    <a:srgbClr val="9900FF"/>
    <a:srgbClr val="7600A0"/>
    <a:srgbClr val="6600C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5" autoAdjust="0"/>
    <p:restoredTop sz="99233" autoAdjust="0"/>
  </p:normalViewPr>
  <p:slideViewPr>
    <p:cSldViewPr>
      <p:cViewPr varScale="1">
        <p:scale>
          <a:sx n="62" d="100"/>
          <a:sy n="62" d="100"/>
        </p:scale>
        <p:origin x="-114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7969" y="76200"/>
            <a:ext cx="2087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OmniRAN-15-0043-0002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9667526"/>
              </p:ext>
            </p:extLst>
          </p:nvPr>
        </p:nvGraphicFramePr>
        <p:xfrm>
          <a:off x="533400" y="483090"/>
          <a:ext cx="8077201" cy="3252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622545"/>
                <a:gridCol w="1845205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WLAN as a Component (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WaaC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</a:t>
                      </a:r>
                      <a:r>
                        <a:rPr lang="en-US" sz="1200" dirty="0" smtClean="0"/>
                        <a:t>2019-09-14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Yonggang</a:t>
                      </a:r>
                      <a:r>
                        <a:rPr lang="en-US" sz="1200" dirty="0" smtClean="0"/>
                        <a:t> Fang</a:t>
                      </a:r>
                      <a:endParaRPr lang="en-US" sz="12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ZTETX</a:t>
                      </a:r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 Sun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 Huang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represents only the views of the participants listed in the ‘Authors:’ field above. It is offered as a basis for discussion. It is not binding on contributors,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This contribution is intended to discuss WLAN as a Component (</a:t>
            </a:r>
            <a:r>
              <a:rPr lang="en-US" sz="1600" dirty="0" err="1" smtClean="0">
                <a:latin typeface="+mn-lt"/>
              </a:rPr>
              <a:t>WaaC</a:t>
            </a:r>
            <a:r>
              <a:rPr lang="en-US" sz="1600" dirty="0" smtClean="0">
                <a:latin typeface="+mn-lt"/>
              </a:rPr>
              <a:t>) to support  incorporation with other technologies.</a:t>
            </a:r>
          </a:p>
          <a:p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44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Functional Entities 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Node of Attachment (NA):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IEEE 802.11 based radio access stations operating in license-exempt frequency bands or shared authorized license frequency band(s). 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Backhaul (BH):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Manage the backhaul network setup and configuration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Control the user data plane traffic forwarding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Access Network Controller: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Manage radio access network setup and configuration.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44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Separated Planes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Data Plane Functionalities: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carrying, sequencing, tunneling, forwarding the user data traffic between the Core network, AN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Control Plane Functionalities: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service management, user traffic connection setup, mobility management, accounting management, etc.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Management Plane Functionalities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carrying messages for authenticating, controlling and managing IEEE 802.11 AN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Support different </a:t>
            </a:r>
            <a:r>
              <a:rPr lang="en-US" sz="2200" dirty="0" err="1" smtClean="0">
                <a:solidFill>
                  <a:srgbClr val="0070C0"/>
                </a:solidFill>
              </a:rPr>
              <a:t>WaaC</a:t>
            </a:r>
            <a:r>
              <a:rPr lang="en-US" sz="2200" dirty="0" smtClean="0">
                <a:solidFill>
                  <a:srgbClr val="0070C0"/>
                </a:solidFill>
              </a:rPr>
              <a:t> use cases.</a:t>
            </a: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cxnSp>
        <p:nvCxnSpPr>
          <p:cNvPr id="288" name="Straight Connector 287"/>
          <p:cNvCxnSpPr>
            <a:stCxn id="290" idx="1"/>
            <a:endCxn id="309" idx="3"/>
          </p:cNvCxnSpPr>
          <p:nvPr/>
        </p:nvCxnSpPr>
        <p:spPr>
          <a:xfrm flipH="1">
            <a:off x="3987000" y="5153498"/>
            <a:ext cx="2773579" cy="2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660" idx="3"/>
          </p:cNvCxnSpPr>
          <p:nvPr/>
        </p:nvCxnSpPr>
        <p:spPr>
          <a:xfrm flipV="1">
            <a:off x="3640168" y="3519000"/>
            <a:ext cx="2504186" cy="1241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Cloud 194"/>
          <p:cNvSpPr/>
          <p:nvPr/>
        </p:nvSpPr>
        <p:spPr bwMode="auto">
          <a:xfrm>
            <a:off x="5517000" y="2394000"/>
            <a:ext cx="2714625" cy="13604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1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037" y="2638788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7" descr="https://encrypted-tbn0.gstatic.com/images?q=tbn:ANd9GcQ1jgR_RDkasWbWKpCY2QvIePaSNnWcVKYDC1FI4VIp9O057e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000" y="2124000"/>
            <a:ext cx="644451" cy="644451"/>
          </a:xfrm>
          <a:prstGeom prst="rect">
            <a:avLst/>
          </a:prstGeom>
          <a:noFill/>
        </p:spPr>
      </p:pic>
      <p:pic>
        <p:nvPicPr>
          <p:cNvPr id="263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093" y="3113523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TextBox 291"/>
          <p:cNvSpPr txBox="1"/>
          <p:nvPr/>
        </p:nvSpPr>
        <p:spPr>
          <a:xfrm>
            <a:off x="6131562" y="3631917"/>
            <a:ext cx="219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Cloud Management System</a:t>
            </a:r>
            <a:endParaRPr lang="en-US" b="1" dirty="0"/>
          </a:p>
        </p:txBody>
      </p:sp>
      <p:grpSp>
        <p:nvGrpSpPr>
          <p:cNvPr id="655" name="Group 654"/>
          <p:cNvGrpSpPr/>
          <p:nvPr/>
        </p:nvGrpSpPr>
        <p:grpSpPr>
          <a:xfrm>
            <a:off x="6642000" y="4329000"/>
            <a:ext cx="1644221" cy="1648996"/>
            <a:chOff x="4125522" y="3077933"/>
            <a:chExt cx="1644221" cy="1648996"/>
          </a:xfrm>
        </p:grpSpPr>
        <p:pic>
          <p:nvPicPr>
            <p:cNvPr id="290" name="Picture 15" descr="地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4101" y="3077933"/>
              <a:ext cx="1405986" cy="1648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" name="TextBox 294"/>
            <p:cNvSpPr txBox="1"/>
            <p:nvPr/>
          </p:nvSpPr>
          <p:spPr>
            <a:xfrm>
              <a:off x="4125522" y="3632409"/>
              <a:ext cx="1644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  <a:latin typeface="Bernard MT Condensed" pitchFamily="18" charset="0"/>
                </a:rPr>
                <a:t>Internet</a:t>
              </a:r>
              <a:endParaRPr lang="en-US" sz="24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298" name="Picture 6110" descr="4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4985" y="4469160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1" descr="MCj042478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519" y="4551094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Cloud 299"/>
          <p:cNvSpPr/>
          <p:nvPr/>
        </p:nvSpPr>
        <p:spPr bwMode="auto">
          <a:xfrm>
            <a:off x="861490" y="4428193"/>
            <a:ext cx="1733496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1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1687" y="4878831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2" name="Straight Connector 79"/>
          <p:cNvCxnSpPr>
            <a:cxnSpLocks noChangeShapeType="1"/>
          </p:cNvCxnSpPr>
          <p:nvPr/>
        </p:nvCxnSpPr>
        <p:spPr bwMode="auto">
          <a:xfrm>
            <a:off x="342000" y="5411403"/>
            <a:ext cx="333599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3" name="TextBox 81"/>
          <p:cNvSpPr txBox="1">
            <a:spLocks noChangeArrowheads="1"/>
          </p:cNvSpPr>
          <p:nvPr/>
        </p:nvSpPr>
        <p:spPr bwMode="auto">
          <a:xfrm>
            <a:off x="1467000" y="4551094"/>
            <a:ext cx="5203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BSS1</a:t>
            </a:r>
          </a:p>
        </p:txBody>
      </p:sp>
      <p:pic>
        <p:nvPicPr>
          <p:cNvPr id="304" name="Picture 6110" descr="4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739" y="5616239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1" descr="MCj042478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8441" y="6066877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Cloud 305"/>
          <p:cNvSpPr/>
          <p:nvPr/>
        </p:nvSpPr>
        <p:spPr bwMode="auto">
          <a:xfrm>
            <a:off x="428833" y="5575013"/>
            <a:ext cx="1732541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7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298" y="5821074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" name="TextBox 90"/>
          <p:cNvSpPr txBox="1">
            <a:spLocks noChangeArrowheads="1"/>
          </p:cNvSpPr>
          <p:nvPr/>
        </p:nvSpPr>
        <p:spPr bwMode="auto">
          <a:xfrm>
            <a:off x="827125" y="6129000"/>
            <a:ext cx="729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BSS2</a:t>
            </a:r>
          </a:p>
        </p:txBody>
      </p:sp>
      <p:pic>
        <p:nvPicPr>
          <p:cNvPr id="309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3832" y="5104585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TextBox 93"/>
          <p:cNvSpPr txBox="1">
            <a:spLocks noChangeArrowheads="1"/>
          </p:cNvSpPr>
          <p:nvPr/>
        </p:nvSpPr>
        <p:spPr bwMode="auto">
          <a:xfrm>
            <a:off x="2952000" y="4419000"/>
            <a:ext cx="67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ANC</a:t>
            </a:r>
            <a:endParaRPr lang="en-US" sz="1000" b="1" dirty="0"/>
          </a:p>
        </p:txBody>
      </p:sp>
      <p:cxnSp>
        <p:nvCxnSpPr>
          <p:cNvPr id="311" name="Straight Connector 96"/>
          <p:cNvCxnSpPr>
            <a:cxnSpLocks noChangeShapeType="1"/>
          </p:cNvCxnSpPr>
          <p:nvPr/>
        </p:nvCxnSpPr>
        <p:spPr bwMode="auto">
          <a:xfrm>
            <a:off x="3537000" y="5247535"/>
            <a:ext cx="0" cy="16386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99"/>
          <p:cNvCxnSpPr>
            <a:cxnSpLocks noChangeShapeType="1"/>
          </p:cNvCxnSpPr>
          <p:nvPr/>
        </p:nvCxnSpPr>
        <p:spPr bwMode="auto">
          <a:xfrm>
            <a:off x="1360335" y="5012162"/>
            <a:ext cx="1" cy="40955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13" name="图片 85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1089599" y="4756191"/>
            <a:ext cx="550667" cy="36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图片 85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845938" y="5780075"/>
            <a:ext cx="550667" cy="364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Straight Connector 101"/>
          <p:cNvCxnSpPr>
            <a:cxnSpLocks noChangeShapeType="1"/>
          </p:cNvCxnSpPr>
          <p:nvPr/>
        </p:nvCxnSpPr>
        <p:spPr bwMode="auto">
          <a:xfrm>
            <a:off x="1035194" y="5411403"/>
            <a:ext cx="0" cy="57353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6" name="TextBox 90"/>
          <p:cNvSpPr txBox="1">
            <a:spLocks noChangeArrowheads="1"/>
          </p:cNvSpPr>
          <p:nvPr/>
        </p:nvSpPr>
        <p:spPr bwMode="auto">
          <a:xfrm>
            <a:off x="1008379" y="5626492"/>
            <a:ext cx="432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NA2</a:t>
            </a:r>
            <a:endParaRPr lang="en-US" sz="1000" b="1" dirty="0"/>
          </a:p>
        </p:txBody>
      </p:sp>
      <p:sp>
        <p:nvSpPr>
          <p:cNvPr id="317" name="TextBox 90"/>
          <p:cNvSpPr txBox="1">
            <a:spLocks noChangeArrowheads="1"/>
          </p:cNvSpPr>
          <p:nvPr/>
        </p:nvSpPr>
        <p:spPr bwMode="auto">
          <a:xfrm>
            <a:off x="1388310" y="5063356"/>
            <a:ext cx="573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/>
              <a:t>NA1</a:t>
            </a:r>
            <a:endParaRPr lang="en-US" sz="1000" b="1" dirty="0"/>
          </a:p>
        </p:txBody>
      </p:sp>
      <p:pic>
        <p:nvPicPr>
          <p:cNvPr id="660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7000" y="4689000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1" name="Straight Connector 96"/>
          <p:cNvCxnSpPr>
            <a:cxnSpLocks noChangeShapeType="1"/>
          </p:cNvCxnSpPr>
          <p:nvPr/>
        </p:nvCxnSpPr>
        <p:spPr bwMode="auto">
          <a:xfrm>
            <a:off x="2997000" y="4824000"/>
            <a:ext cx="0" cy="585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64" name="TextBox 93"/>
          <p:cNvSpPr txBox="1">
            <a:spLocks noChangeArrowheads="1"/>
          </p:cNvSpPr>
          <p:nvPr/>
        </p:nvSpPr>
        <p:spPr bwMode="auto">
          <a:xfrm>
            <a:off x="3222000" y="4885084"/>
            <a:ext cx="58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BH</a:t>
            </a:r>
            <a:endParaRPr lang="en-US" sz="1000" b="1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4924800" cy="247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Cloud Management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manage and control carrier-grade WLAN through management/control interface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26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Cloud Management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of 5G broadband access in dense area and everywhere such as public venues, especially for massive Internet of Things, requires to manage a large number of APs efficiently and effectively.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a central controlled management system to consolidate management of multiple local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networks offered by single service provider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the carrier-grade WLAN  integrated with other wireless infrastructure managed through a unified management system.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193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Sharing by Multi-Cores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Provide sharing to multi-Core to reduce the cost of Service Providers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87000" y="2366612"/>
            <a:ext cx="8438574" cy="4257388"/>
            <a:chOff x="387000" y="1764000"/>
            <a:chExt cx="8438574" cy="4257388"/>
          </a:xfrm>
        </p:grpSpPr>
        <p:grpSp>
          <p:nvGrpSpPr>
            <p:cNvPr id="25" name="Group 24"/>
            <p:cNvGrpSpPr/>
            <p:nvPr/>
          </p:nvGrpSpPr>
          <p:grpSpPr>
            <a:xfrm>
              <a:off x="6057000" y="1764000"/>
              <a:ext cx="2616174" cy="1360488"/>
              <a:chOff x="5532438" y="1381083"/>
              <a:chExt cx="2714625" cy="1360488"/>
            </a:xfrm>
          </p:grpSpPr>
          <p:sp>
            <p:nvSpPr>
              <p:cNvPr id="26" name="Cloud 25"/>
              <p:cNvSpPr/>
              <p:nvPr/>
            </p:nvSpPr>
            <p:spPr bwMode="auto">
              <a:xfrm>
                <a:off x="5532438" y="1381083"/>
                <a:ext cx="2714625" cy="1360488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27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40475" y="1625871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7" descr="https://encrypted-tbn0.gstatic.com/images?q=tbn:ANd9GcQ1jgR_RDkasWbWKpCY2QvIePaSNnWcVKYDC1FI4VIp9O057eG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00094" y="1456155"/>
                <a:ext cx="644451" cy="644451"/>
              </a:xfrm>
              <a:prstGeom prst="rect">
                <a:avLst/>
              </a:prstGeom>
              <a:noFill/>
            </p:spPr>
          </p:pic>
          <p:pic>
            <p:nvPicPr>
              <p:cNvPr id="29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90531" y="2100606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6629" y="2191083"/>
                <a:ext cx="10739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Core 1</a:t>
                </a:r>
                <a:endParaRPr lang="en-US" sz="1600" b="1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209400" y="4633512"/>
              <a:ext cx="2616174" cy="1360488"/>
              <a:chOff x="5532438" y="1381083"/>
              <a:chExt cx="2714625" cy="1360488"/>
            </a:xfrm>
          </p:grpSpPr>
          <p:sp>
            <p:nvSpPr>
              <p:cNvPr id="32" name="Cloud 31"/>
              <p:cNvSpPr/>
              <p:nvPr/>
            </p:nvSpPr>
            <p:spPr bwMode="auto">
              <a:xfrm>
                <a:off x="5532438" y="1381083"/>
                <a:ext cx="2714625" cy="1360488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33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40475" y="1625871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7" descr="https://encrypted-tbn0.gstatic.com/images?q=tbn:ANd9GcQ1jgR_RDkasWbWKpCY2QvIePaSNnWcVKYDC1FI4VIp9O057eG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00094" y="1456155"/>
                <a:ext cx="644451" cy="644451"/>
              </a:xfrm>
              <a:prstGeom prst="rect">
                <a:avLst/>
              </a:prstGeom>
              <a:noFill/>
            </p:spPr>
          </p:pic>
          <p:pic>
            <p:nvPicPr>
              <p:cNvPr id="35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90531" y="2100606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7026629" y="2191083"/>
                <a:ext cx="10739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Core 2</a:t>
                </a:r>
                <a:endParaRPr lang="en-US" sz="1600" b="1" dirty="0"/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1827000" y="2529000"/>
              <a:ext cx="5400000" cy="1778941"/>
            </a:xfrm>
            <a:custGeom>
              <a:avLst/>
              <a:gdLst>
                <a:gd name="connsiteX0" fmla="*/ 25652 w 4784756"/>
                <a:gd name="connsiteY0" fmla="*/ 217283 h 1537580"/>
                <a:gd name="connsiteX1" fmla="*/ 188614 w 4784756"/>
                <a:gd name="connsiteY1" fmla="*/ 841972 h 1537580"/>
                <a:gd name="connsiteX2" fmla="*/ 1157335 w 4784756"/>
                <a:gd name="connsiteY2" fmla="*/ 1484768 h 1537580"/>
                <a:gd name="connsiteX3" fmla="*/ 3384488 w 4784756"/>
                <a:gd name="connsiteY3" fmla="*/ 1158843 h 1537580"/>
                <a:gd name="connsiteX4" fmla="*/ 4588598 w 4784756"/>
                <a:gd name="connsiteY4" fmla="*/ 162962 h 1537580"/>
                <a:gd name="connsiteX5" fmla="*/ 4561438 w 4784756"/>
                <a:gd name="connsiteY5" fmla="*/ 181069 h 153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4756" h="1537580">
                  <a:moveTo>
                    <a:pt x="25652" y="217283"/>
                  </a:moveTo>
                  <a:cubicBezTo>
                    <a:pt x="12826" y="424004"/>
                    <a:pt x="0" y="630725"/>
                    <a:pt x="188614" y="841972"/>
                  </a:cubicBezTo>
                  <a:cubicBezTo>
                    <a:pt x="377228" y="1053220"/>
                    <a:pt x="624689" y="1431956"/>
                    <a:pt x="1157335" y="1484768"/>
                  </a:cubicBezTo>
                  <a:cubicBezTo>
                    <a:pt x="1689981" y="1537580"/>
                    <a:pt x="2812611" y="1379144"/>
                    <a:pt x="3384488" y="1158843"/>
                  </a:cubicBezTo>
                  <a:cubicBezTo>
                    <a:pt x="3956365" y="938542"/>
                    <a:pt x="4392440" y="325924"/>
                    <a:pt x="4588598" y="162962"/>
                  </a:cubicBezTo>
                  <a:cubicBezTo>
                    <a:pt x="4784756" y="0"/>
                    <a:pt x="4673097" y="90534"/>
                    <a:pt x="4561438" y="181069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7000" y="3024000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VLAN1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59667" y="4119326"/>
              <a:ext cx="6047715" cy="1241835"/>
            </a:xfrm>
            <a:custGeom>
              <a:avLst/>
              <a:gdLst>
                <a:gd name="connsiteX0" fmla="*/ 0 w 6047715"/>
                <a:gd name="connsiteY0" fmla="*/ 1140737 h 1241835"/>
                <a:gd name="connsiteX1" fmla="*/ 543208 w 6047715"/>
                <a:gd name="connsiteY1" fmla="*/ 1086417 h 1241835"/>
                <a:gd name="connsiteX2" fmla="*/ 1484769 w 6047715"/>
                <a:gd name="connsiteY2" fmla="*/ 208230 h 1241835"/>
                <a:gd name="connsiteX3" fmla="*/ 3648547 w 6047715"/>
                <a:gd name="connsiteY3" fmla="*/ 126749 h 1241835"/>
                <a:gd name="connsiteX4" fmla="*/ 6047715 w 6047715"/>
                <a:gd name="connsiteY4" fmla="*/ 968722 h 124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7715" h="1241835">
                  <a:moveTo>
                    <a:pt x="0" y="1140737"/>
                  </a:moveTo>
                  <a:cubicBezTo>
                    <a:pt x="147873" y="1191286"/>
                    <a:pt x="295747" y="1241835"/>
                    <a:pt x="543208" y="1086417"/>
                  </a:cubicBezTo>
                  <a:cubicBezTo>
                    <a:pt x="790670" y="930999"/>
                    <a:pt x="967213" y="368175"/>
                    <a:pt x="1484769" y="208230"/>
                  </a:cubicBezTo>
                  <a:cubicBezTo>
                    <a:pt x="2002325" y="48285"/>
                    <a:pt x="2888056" y="0"/>
                    <a:pt x="3648547" y="126749"/>
                  </a:cubicBezTo>
                  <a:cubicBezTo>
                    <a:pt x="4409038" y="253498"/>
                    <a:pt x="5228376" y="611110"/>
                    <a:pt x="6047715" y="968722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77811" y="4329000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</a:rPr>
                <a:t>VLAN2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pic>
          <p:nvPicPr>
            <p:cNvPr id="44" name="Picture 6110" descr="4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7464" y="2564396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1" descr="MCj0424782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1197" y="2708437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Cloud 45"/>
            <p:cNvSpPr/>
            <p:nvPr/>
          </p:nvSpPr>
          <p:spPr bwMode="auto">
            <a:xfrm>
              <a:off x="1250465" y="2492375"/>
              <a:ext cx="2881313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7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9418" y="3284602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Connector 79"/>
            <p:cNvCxnSpPr>
              <a:cxnSpLocks noChangeShapeType="1"/>
            </p:cNvCxnSpPr>
            <p:nvPr/>
          </p:nvCxnSpPr>
          <p:spPr bwMode="auto">
            <a:xfrm>
              <a:off x="387000" y="4220871"/>
              <a:ext cx="554489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9" name="TextBox 81"/>
            <p:cNvSpPr txBox="1">
              <a:spLocks noChangeArrowheads="1"/>
            </p:cNvSpPr>
            <p:nvPr/>
          </p:nvSpPr>
          <p:spPr bwMode="auto">
            <a:xfrm>
              <a:off x="2403325" y="2708437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BSS1</a:t>
              </a:r>
            </a:p>
          </p:txBody>
        </p:sp>
        <p:pic>
          <p:nvPicPr>
            <p:cNvPr id="50" name="Picture 6110" descr="4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7348" y="4580975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1" descr="MCj0424782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9302" y="5373202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Cloud 51"/>
            <p:cNvSpPr/>
            <p:nvPr/>
          </p:nvSpPr>
          <p:spPr bwMode="auto">
            <a:xfrm>
              <a:off x="531328" y="4508500"/>
              <a:ext cx="2879725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3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5046" y="4941078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90"/>
            <p:cNvSpPr txBox="1">
              <a:spLocks noChangeArrowheads="1"/>
            </p:cNvSpPr>
            <p:nvPr/>
          </p:nvSpPr>
          <p:spPr bwMode="auto">
            <a:xfrm>
              <a:off x="1629615" y="5655386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BSS2</a:t>
              </a:r>
            </a:p>
          </p:txBody>
        </p:sp>
        <p:pic>
          <p:nvPicPr>
            <p:cNvPr id="55" name="Picture 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6394" y="3681480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93"/>
            <p:cNvSpPr txBox="1">
              <a:spLocks noChangeArrowheads="1"/>
            </p:cNvSpPr>
            <p:nvPr/>
          </p:nvSpPr>
          <p:spPr bwMode="auto">
            <a:xfrm>
              <a:off x="5814615" y="3391169"/>
              <a:ext cx="630000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BH</a:t>
              </a:r>
              <a:endParaRPr lang="en-US" sz="1400" dirty="0"/>
            </a:p>
          </p:txBody>
        </p:sp>
        <p:cxnSp>
          <p:nvCxnSpPr>
            <p:cNvPr id="57" name="Straight Connector 96"/>
            <p:cNvCxnSpPr>
              <a:cxnSpLocks noChangeShapeType="1"/>
            </p:cNvCxnSpPr>
            <p:nvPr/>
          </p:nvCxnSpPr>
          <p:spPr bwMode="auto">
            <a:xfrm>
              <a:off x="5724498" y="3932788"/>
              <a:ext cx="0" cy="28808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Straight Connector 99"/>
            <p:cNvCxnSpPr>
              <a:cxnSpLocks noChangeShapeType="1"/>
            </p:cNvCxnSpPr>
            <p:nvPr/>
          </p:nvCxnSpPr>
          <p:spPr bwMode="auto">
            <a:xfrm>
              <a:off x="2079615" y="3519000"/>
              <a:ext cx="1" cy="720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9" name="图片 85"/>
            <p:cNvPicPr/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1629615" y="30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图片 85"/>
            <p:cNvPicPr/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1224615" y="48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Straight Connector 101"/>
            <p:cNvCxnSpPr>
              <a:cxnSpLocks noChangeShapeType="1"/>
            </p:cNvCxnSpPr>
            <p:nvPr/>
          </p:nvCxnSpPr>
          <p:spPr bwMode="auto">
            <a:xfrm>
              <a:off x="1539186" y="4220871"/>
              <a:ext cx="0" cy="100828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2" name="TextBox 90"/>
            <p:cNvSpPr txBox="1">
              <a:spLocks noChangeArrowheads="1"/>
            </p:cNvSpPr>
            <p:nvPr/>
          </p:nvSpPr>
          <p:spPr bwMode="auto">
            <a:xfrm>
              <a:off x="1494615" y="459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NA2</a:t>
              </a:r>
              <a:endParaRPr lang="en-US" b="1" dirty="0"/>
            </a:p>
          </p:txBody>
        </p:sp>
        <p:sp>
          <p:nvSpPr>
            <p:cNvPr id="63" name="TextBox 90"/>
            <p:cNvSpPr txBox="1">
              <a:spLocks noChangeArrowheads="1"/>
            </p:cNvSpPr>
            <p:nvPr/>
          </p:nvSpPr>
          <p:spPr bwMode="auto">
            <a:xfrm>
              <a:off x="2126113" y="360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NA1</a:t>
              </a:r>
              <a:endParaRPr lang="en-US" b="1" dirty="0"/>
            </a:p>
          </p:txBody>
        </p:sp>
        <p:pic>
          <p:nvPicPr>
            <p:cNvPr id="64" name="Picture 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9615" y="3080523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93"/>
            <p:cNvSpPr txBox="1">
              <a:spLocks noChangeArrowheads="1"/>
            </p:cNvSpPr>
            <p:nvPr/>
          </p:nvSpPr>
          <p:spPr bwMode="auto">
            <a:xfrm>
              <a:off x="4599615" y="2799000"/>
              <a:ext cx="862525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/>
                <a:t>ANC</a:t>
              </a:r>
              <a:endParaRPr lang="en-US" sz="1400" dirty="0"/>
            </a:p>
          </p:txBody>
        </p:sp>
        <p:cxnSp>
          <p:nvCxnSpPr>
            <p:cNvPr id="66" name="Straight Connector 96"/>
            <p:cNvCxnSpPr>
              <a:cxnSpLocks noChangeShapeType="1"/>
            </p:cNvCxnSpPr>
            <p:nvPr/>
          </p:nvCxnSpPr>
          <p:spPr bwMode="auto">
            <a:xfrm>
              <a:off x="4707000" y="3294000"/>
              <a:ext cx="0" cy="945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26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Sharing with Multi Cores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Required by 5G, not only reduce the cost of service providers, but also improve medium usage efficiency in the limited spectrum.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Maximize utilization of available resources to meet 5G requirements.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5G business model of </a:t>
            </a:r>
            <a:r>
              <a:rPr lang="en-US" sz="2400" dirty="0" err="1" smtClean="0">
                <a:solidFill>
                  <a:srgbClr val="0070C0"/>
                </a:solidFill>
              </a:rPr>
              <a:t>XaaS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IaaS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NasS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PaaS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enriched and value creation capabilities.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Some incumbent deployment has to share RAN with other existing service providers and operators.</a:t>
            </a: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117000" y="3834000"/>
            <a:ext cx="4860000" cy="3024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195" name="Cloud 194"/>
          <p:cNvSpPr/>
          <p:nvPr/>
        </p:nvSpPr>
        <p:spPr bwMode="auto">
          <a:xfrm>
            <a:off x="6057000" y="2529000"/>
            <a:ext cx="2190063" cy="39600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1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00" y="4194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7" descr="https://encrypted-tbn0.gstatic.com/images?q=tbn:ANd9GcQ1jgR_RDkasWbWKpCY2QvIePaSNnWcVKYDC1FI4VIp9O057e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094" y="3249156"/>
            <a:ext cx="644451" cy="644451"/>
          </a:xfrm>
          <a:prstGeom prst="rect">
            <a:avLst/>
          </a:prstGeom>
          <a:noFill/>
        </p:spPr>
      </p:pic>
      <p:pic>
        <p:nvPicPr>
          <p:cNvPr id="263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000" y="4959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TextBox 291"/>
          <p:cNvSpPr txBox="1"/>
          <p:nvPr/>
        </p:nvSpPr>
        <p:spPr>
          <a:xfrm>
            <a:off x="7002000" y="4779000"/>
            <a:ext cx="135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3GPP CORE</a:t>
            </a:r>
            <a:endParaRPr lang="en-US" sz="1600" b="1" dirty="0"/>
          </a:p>
        </p:txBody>
      </p:sp>
      <p:pic>
        <p:nvPicPr>
          <p:cNvPr id="298" name="Picture 6110" descr="4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4985" y="4469160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1" descr="MCj0424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8519" y="4551094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Cloud 299"/>
          <p:cNvSpPr/>
          <p:nvPr/>
        </p:nvSpPr>
        <p:spPr bwMode="auto">
          <a:xfrm>
            <a:off x="861490" y="4428193"/>
            <a:ext cx="1733496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1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1687" y="4878831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2" name="Straight Connector 79"/>
          <p:cNvCxnSpPr>
            <a:cxnSpLocks noChangeShapeType="1"/>
          </p:cNvCxnSpPr>
          <p:nvPr/>
        </p:nvCxnSpPr>
        <p:spPr bwMode="auto">
          <a:xfrm flipV="1">
            <a:off x="342000" y="5409000"/>
            <a:ext cx="4140000" cy="240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3" name="TextBox 81"/>
          <p:cNvSpPr txBox="1">
            <a:spLocks noChangeArrowheads="1"/>
          </p:cNvSpPr>
          <p:nvPr/>
        </p:nvSpPr>
        <p:spPr bwMode="auto">
          <a:xfrm>
            <a:off x="1467000" y="4551094"/>
            <a:ext cx="5203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BSS1</a:t>
            </a:r>
          </a:p>
        </p:txBody>
      </p:sp>
      <p:pic>
        <p:nvPicPr>
          <p:cNvPr id="304" name="Picture 6110" descr="4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739" y="5616239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1" descr="MCj0424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8441" y="6066876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Cloud 305"/>
          <p:cNvSpPr/>
          <p:nvPr/>
        </p:nvSpPr>
        <p:spPr bwMode="auto">
          <a:xfrm>
            <a:off x="428833" y="5575013"/>
            <a:ext cx="1732541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7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298" y="5821074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" name="TextBox 90"/>
          <p:cNvSpPr txBox="1">
            <a:spLocks noChangeArrowheads="1"/>
          </p:cNvSpPr>
          <p:nvPr/>
        </p:nvSpPr>
        <p:spPr bwMode="auto">
          <a:xfrm>
            <a:off x="827125" y="6129000"/>
            <a:ext cx="729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BSS2</a:t>
            </a:r>
          </a:p>
        </p:txBody>
      </p:sp>
      <p:pic>
        <p:nvPicPr>
          <p:cNvPr id="309" name="Picture 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479" y="5104584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TextBox 93"/>
          <p:cNvSpPr txBox="1">
            <a:spLocks noChangeArrowheads="1"/>
          </p:cNvSpPr>
          <p:nvPr/>
        </p:nvSpPr>
        <p:spPr bwMode="auto">
          <a:xfrm>
            <a:off x="3492000" y="4840084"/>
            <a:ext cx="94500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BH (TWAG)</a:t>
            </a:r>
            <a:endParaRPr lang="en-US" sz="1000" b="1" dirty="0"/>
          </a:p>
        </p:txBody>
      </p:sp>
      <p:cxnSp>
        <p:nvCxnSpPr>
          <p:cNvPr id="311" name="Straight Connector 96"/>
          <p:cNvCxnSpPr>
            <a:cxnSpLocks noChangeShapeType="1"/>
          </p:cNvCxnSpPr>
          <p:nvPr/>
        </p:nvCxnSpPr>
        <p:spPr bwMode="auto">
          <a:xfrm>
            <a:off x="3961401" y="5247534"/>
            <a:ext cx="0" cy="16386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99"/>
          <p:cNvCxnSpPr>
            <a:cxnSpLocks noChangeShapeType="1"/>
          </p:cNvCxnSpPr>
          <p:nvPr/>
        </p:nvCxnSpPr>
        <p:spPr bwMode="auto">
          <a:xfrm>
            <a:off x="1360335" y="5012162"/>
            <a:ext cx="1" cy="40955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13" name="图片 85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1089599" y="4756191"/>
            <a:ext cx="550667" cy="36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图片 85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845938" y="5780074"/>
            <a:ext cx="550667" cy="364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Straight Connector 101"/>
          <p:cNvCxnSpPr>
            <a:cxnSpLocks noChangeShapeType="1"/>
          </p:cNvCxnSpPr>
          <p:nvPr/>
        </p:nvCxnSpPr>
        <p:spPr bwMode="auto">
          <a:xfrm>
            <a:off x="1035194" y="5411403"/>
            <a:ext cx="0" cy="57353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6" name="TextBox 90"/>
          <p:cNvSpPr txBox="1">
            <a:spLocks noChangeArrowheads="1"/>
          </p:cNvSpPr>
          <p:nvPr/>
        </p:nvSpPr>
        <p:spPr bwMode="auto">
          <a:xfrm>
            <a:off x="1008379" y="5626492"/>
            <a:ext cx="432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NA2</a:t>
            </a:r>
            <a:endParaRPr lang="en-US" sz="1000" b="1" dirty="0"/>
          </a:p>
        </p:txBody>
      </p:sp>
      <p:sp>
        <p:nvSpPr>
          <p:cNvPr id="317" name="TextBox 90"/>
          <p:cNvSpPr txBox="1">
            <a:spLocks noChangeArrowheads="1"/>
          </p:cNvSpPr>
          <p:nvPr/>
        </p:nvSpPr>
        <p:spPr bwMode="auto">
          <a:xfrm>
            <a:off x="1388310" y="5063356"/>
            <a:ext cx="573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/>
              <a:t>NA1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37000" y="4592001"/>
            <a:ext cx="9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AAA Server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27000" y="5364000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PDN GW</a:t>
            </a:r>
            <a:endParaRPr lang="en-US" b="1" dirty="0"/>
          </a:p>
        </p:txBody>
      </p:sp>
      <p:cxnSp>
        <p:nvCxnSpPr>
          <p:cNvPr id="291" name="Straight Connector 290"/>
          <p:cNvCxnSpPr>
            <a:stCxn id="121" idx="3"/>
            <a:endCxn id="201" idx="1"/>
          </p:cNvCxnSpPr>
          <p:nvPr/>
        </p:nvCxnSpPr>
        <p:spPr>
          <a:xfrm>
            <a:off x="3672000" y="4400475"/>
            <a:ext cx="2880000" cy="1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62" idx="2"/>
            <a:endCxn id="201" idx="3"/>
          </p:cNvCxnSpPr>
          <p:nvPr/>
        </p:nvCxnSpPr>
        <p:spPr>
          <a:xfrm flipH="1">
            <a:off x="6861563" y="3893607"/>
            <a:ext cx="560757" cy="508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517000" y="4149000"/>
            <a:ext cx="42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</a:t>
            </a:r>
            <a:endParaRPr lang="en-US" dirty="0"/>
          </a:p>
        </p:txBody>
      </p:sp>
      <p:cxnSp>
        <p:nvCxnSpPr>
          <p:cNvPr id="108" name="Straight Connector 107"/>
          <p:cNvCxnSpPr>
            <a:stCxn id="263" idx="1"/>
            <a:endCxn id="309" idx="3"/>
          </p:cNvCxnSpPr>
          <p:nvPr/>
        </p:nvCxnSpPr>
        <p:spPr>
          <a:xfrm flipH="1">
            <a:off x="4394647" y="5166963"/>
            <a:ext cx="2202353" cy="9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562000" y="49590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S2a</a:t>
            </a:r>
            <a:endParaRPr lang="en-US" dirty="0"/>
          </a:p>
        </p:txBody>
      </p:sp>
      <p:pic>
        <p:nvPicPr>
          <p:cNvPr id="121" name="Picture 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8832" y="4329000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TextBox 123"/>
          <p:cNvSpPr txBox="1"/>
          <p:nvPr/>
        </p:nvSpPr>
        <p:spPr>
          <a:xfrm>
            <a:off x="2007000" y="6264000"/>
            <a:ext cx="292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Trusted Non-3GPP WLAN</a:t>
            </a:r>
            <a:endParaRPr lang="en-US" sz="1600" b="1" dirty="0"/>
          </a:p>
        </p:txBody>
      </p:sp>
      <p:pic>
        <p:nvPicPr>
          <p:cNvPr id="125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00" y="3294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6372000" y="2979000"/>
            <a:ext cx="6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HSS</a:t>
            </a:r>
            <a:endParaRPr lang="en-US" b="1" dirty="0"/>
          </a:p>
        </p:txBody>
      </p:sp>
      <p:cxnSp>
        <p:nvCxnSpPr>
          <p:cNvPr id="127" name="Straight Connector 126"/>
          <p:cNvCxnSpPr>
            <a:stCxn id="125" idx="2"/>
            <a:endCxn id="201" idx="0"/>
          </p:cNvCxnSpPr>
          <p:nvPr/>
        </p:nvCxnSpPr>
        <p:spPr>
          <a:xfrm>
            <a:off x="6706782" y="3709925"/>
            <a:ext cx="0" cy="484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93"/>
          <p:cNvSpPr txBox="1">
            <a:spLocks noChangeArrowheads="1"/>
          </p:cNvSpPr>
          <p:nvPr/>
        </p:nvSpPr>
        <p:spPr bwMode="auto">
          <a:xfrm>
            <a:off x="2682000" y="4075084"/>
            <a:ext cx="1215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ANC (TWAP)</a:t>
            </a:r>
            <a:endParaRPr lang="en-US" sz="1000" b="1" dirty="0"/>
          </a:p>
        </p:txBody>
      </p:sp>
      <p:cxnSp>
        <p:nvCxnSpPr>
          <p:cNvPr id="138" name="Straight Connector 96"/>
          <p:cNvCxnSpPr>
            <a:cxnSpLocks noChangeShapeType="1"/>
          </p:cNvCxnSpPr>
          <p:nvPr/>
        </p:nvCxnSpPr>
        <p:spPr bwMode="auto">
          <a:xfrm>
            <a:off x="3267000" y="4464000"/>
            <a:ext cx="0" cy="96480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432000" y="1089000"/>
            <a:ext cx="6435000" cy="247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Interworking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Control plane is connected through ANC/TWAP to AAA server in 3GPP Core.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User data plane is connected to PDN GW over BH/TWAG.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Interworking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3GPP interworking with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for data offloading.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future LTE LAA coexisting with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over unlicensed band.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Standardize the external interface of </a:t>
            </a: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dirty="0" smtClean="0">
                <a:solidFill>
                  <a:srgbClr val="0070C0"/>
                </a:solidFill>
              </a:rPr>
              <a:t> for interworking with the future 5G multi-technologies. </a:t>
            </a: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dirty="0" smtClean="0">
                <a:solidFill>
                  <a:srgbClr val="0070C0"/>
                </a:solidFill>
              </a:rPr>
              <a:t> is proposed to address future 5G requirements. </a:t>
            </a:r>
            <a:endParaRPr lang="en-US" sz="240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OmniRAN</a:t>
            </a:r>
            <a:r>
              <a:rPr lang="en-US" sz="2400" dirty="0" smtClean="0">
                <a:solidFill>
                  <a:srgbClr val="0070C0"/>
                </a:solidFill>
              </a:rPr>
              <a:t> should take the network reference model into account for support </a:t>
            </a: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NGMN_5G_White_Paper_V1_0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11-15-0757-01-0000-802-11-as-a-component-tutorial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35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Issues [2]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No single external interface for 3GPP to interwork with and control the standardized 802.11 </a:t>
            </a:r>
            <a:r>
              <a:rPr lang="en-US" sz="2400" dirty="0" smtClean="0">
                <a:solidFill>
                  <a:srgbClr val="0070C0"/>
                </a:solidFill>
              </a:rPr>
              <a:t>WLANs.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Need a cloud based standardized network management system to manage the carrier-grade WLAN.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 future 5G technologies require multi-technologies coexistence over the same medium, which requires to avoid any impediment for the use of appropriate 802.11 technology in a future 5G network.</a:t>
            </a: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35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is a Component?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component has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defined functions and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defined external interfaces to communicate with others.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Interoperable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It should be possible to swap implementations of the component from different sources if those implementations are compliant to the defined functions and external interfaces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Use Cases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131" y="1584000"/>
            <a:ext cx="7847869" cy="47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Business Models [1]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5" y="1809000"/>
            <a:ext cx="8352195" cy="43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Value Creation Capabilities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6" y="1854000"/>
            <a:ext cx="8242744" cy="4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Design Principle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350" y="1376700"/>
            <a:ext cx="79946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8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Basic </a:t>
            </a:r>
            <a:r>
              <a:rPr lang="en-US" dirty="0" err="1" smtClean="0">
                <a:solidFill>
                  <a:srgbClr val="0070C0"/>
                </a:solidFill>
              </a:rPr>
              <a:t>WaaC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  <p:grpSp>
        <p:nvGrpSpPr>
          <p:cNvPr id="3" name="Group 274"/>
          <p:cNvGrpSpPr/>
          <p:nvPr/>
        </p:nvGrpSpPr>
        <p:grpSpPr>
          <a:xfrm>
            <a:off x="387000" y="2492375"/>
            <a:ext cx="8460000" cy="3529013"/>
            <a:chOff x="387000" y="2492375"/>
            <a:chExt cx="8460000" cy="3529013"/>
          </a:xfrm>
        </p:grpSpPr>
        <p:pic>
          <p:nvPicPr>
            <p:cNvPr id="222" name="Picture 6110" descr="4 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7464" y="2564396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" name="Picture 11" descr="MCj042478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1197" y="2708437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" name="Cloud 223"/>
            <p:cNvSpPr/>
            <p:nvPr/>
          </p:nvSpPr>
          <p:spPr bwMode="auto">
            <a:xfrm>
              <a:off x="1250465" y="2492375"/>
              <a:ext cx="2881313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26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9418" y="3284602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7" name="Straight Connector 79"/>
            <p:cNvCxnSpPr>
              <a:cxnSpLocks noChangeShapeType="1"/>
            </p:cNvCxnSpPr>
            <p:nvPr/>
          </p:nvCxnSpPr>
          <p:spPr bwMode="auto">
            <a:xfrm>
              <a:off x="387000" y="4220871"/>
              <a:ext cx="554489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2403325" y="2708437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BSS1</a:t>
              </a:r>
            </a:p>
          </p:txBody>
        </p:sp>
        <p:pic>
          <p:nvPicPr>
            <p:cNvPr id="230" name="Picture 6110" descr="4 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7348" y="4580975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" name="Picture 11" descr="MCj042478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9302" y="5373202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" name="Cloud 231"/>
            <p:cNvSpPr/>
            <p:nvPr/>
          </p:nvSpPr>
          <p:spPr bwMode="auto">
            <a:xfrm>
              <a:off x="531328" y="4508500"/>
              <a:ext cx="2879725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3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046" y="4941078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" name="TextBox 90"/>
            <p:cNvSpPr txBox="1">
              <a:spLocks noChangeArrowheads="1"/>
            </p:cNvSpPr>
            <p:nvPr/>
          </p:nvSpPr>
          <p:spPr bwMode="auto">
            <a:xfrm>
              <a:off x="1629615" y="5655386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BSS2</a:t>
              </a:r>
            </a:p>
          </p:txBody>
        </p:sp>
        <p:pic>
          <p:nvPicPr>
            <p:cNvPr id="238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394" y="3681480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" name="TextBox 93"/>
            <p:cNvSpPr txBox="1">
              <a:spLocks noChangeArrowheads="1"/>
            </p:cNvSpPr>
            <p:nvPr/>
          </p:nvSpPr>
          <p:spPr bwMode="auto">
            <a:xfrm>
              <a:off x="5814615" y="3391169"/>
              <a:ext cx="630000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BH</a:t>
              </a:r>
              <a:endParaRPr lang="en-US" sz="1400" dirty="0"/>
            </a:p>
          </p:txBody>
        </p:sp>
        <p:cxnSp>
          <p:nvCxnSpPr>
            <p:cNvPr id="240" name="Straight Connector 96"/>
            <p:cNvCxnSpPr>
              <a:cxnSpLocks noChangeShapeType="1"/>
            </p:cNvCxnSpPr>
            <p:nvPr/>
          </p:nvCxnSpPr>
          <p:spPr bwMode="auto">
            <a:xfrm>
              <a:off x="5724498" y="3932788"/>
              <a:ext cx="0" cy="28808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1" name="Straight Connector 99"/>
            <p:cNvCxnSpPr>
              <a:cxnSpLocks noChangeShapeType="1"/>
            </p:cNvCxnSpPr>
            <p:nvPr/>
          </p:nvCxnSpPr>
          <p:spPr bwMode="auto">
            <a:xfrm>
              <a:off x="2079615" y="3519000"/>
              <a:ext cx="1" cy="720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48" name="图片 85"/>
            <p:cNvPicPr/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1629615" y="30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图片 85"/>
            <p:cNvPicPr/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1224615" y="48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2" name="Straight Connector 101"/>
            <p:cNvCxnSpPr>
              <a:cxnSpLocks noChangeShapeType="1"/>
            </p:cNvCxnSpPr>
            <p:nvPr/>
          </p:nvCxnSpPr>
          <p:spPr bwMode="auto">
            <a:xfrm>
              <a:off x="1539186" y="4220871"/>
              <a:ext cx="0" cy="100828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7" name="TextBox 90"/>
            <p:cNvSpPr txBox="1">
              <a:spLocks noChangeArrowheads="1"/>
            </p:cNvSpPr>
            <p:nvPr/>
          </p:nvSpPr>
          <p:spPr bwMode="auto">
            <a:xfrm>
              <a:off x="1494615" y="459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NA2</a:t>
              </a:r>
              <a:endParaRPr lang="en-US" b="1" dirty="0"/>
            </a:p>
          </p:txBody>
        </p:sp>
        <p:sp>
          <p:nvSpPr>
            <p:cNvPr id="258" name="TextBox 90"/>
            <p:cNvSpPr txBox="1">
              <a:spLocks noChangeArrowheads="1"/>
            </p:cNvSpPr>
            <p:nvPr/>
          </p:nvSpPr>
          <p:spPr bwMode="auto">
            <a:xfrm>
              <a:off x="2126113" y="360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NA1</a:t>
              </a:r>
              <a:endParaRPr lang="en-US" b="1" dirty="0"/>
            </a:p>
          </p:txBody>
        </p:sp>
        <p:pic>
          <p:nvPicPr>
            <p:cNvPr id="261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9615" y="3080523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2" name="TextBox 93"/>
            <p:cNvSpPr txBox="1">
              <a:spLocks noChangeArrowheads="1"/>
            </p:cNvSpPr>
            <p:nvPr/>
          </p:nvSpPr>
          <p:spPr bwMode="auto">
            <a:xfrm>
              <a:off x="4599615" y="2799000"/>
              <a:ext cx="862525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/>
                <a:t>ANC</a:t>
              </a:r>
              <a:endParaRPr lang="en-US" sz="1400" dirty="0"/>
            </a:p>
          </p:txBody>
        </p:sp>
        <p:cxnSp>
          <p:nvCxnSpPr>
            <p:cNvPr id="263" name="Straight Connector 96"/>
            <p:cNvCxnSpPr>
              <a:cxnSpLocks noChangeShapeType="1"/>
            </p:cNvCxnSpPr>
            <p:nvPr/>
          </p:nvCxnSpPr>
          <p:spPr bwMode="auto">
            <a:xfrm>
              <a:off x="4707000" y="3294000"/>
              <a:ext cx="0" cy="945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8" name="Left-Right Arrow 267"/>
            <p:cNvSpPr/>
            <p:nvPr/>
          </p:nvSpPr>
          <p:spPr bwMode="auto">
            <a:xfrm>
              <a:off x="5679615" y="3106831"/>
              <a:ext cx="1260000" cy="135000"/>
            </a:xfrm>
            <a:prstGeom prst="left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9" name="Left-Right Arrow 268"/>
            <p:cNvSpPr/>
            <p:nvPr/>
          </p:nvSpPr>
          <p:spPr bwMode="auto">
            <a:xfrm>
              <a:off x="6444615" y="3699000"/>
              <a:ext cx="495000" cy="180000"/>
            </a:xfrm>
            <a:prstGeom prst="leftRightArrow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0" name="TextBox 93"/>
            <p:cNvSpPr txBox="1">
              <a:spLocks noChangeArrowheads="1"/>
            </p:cNvSpPr>
            <p:nvPr/>
          </p:nvSpPr>
          <p:spPr bwMode="auto">
            <a:xfrm>
              <a:off x="6932090" y="2574000"/>
              <a:ext cx="191491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External Management/Control Plane Interface</a:t>
              </a:r>
              <a:endParaRPr lang="en-US" sz="1400" dirty="0"/>
            </a:p>
          </p:txBody>
        </p:sp>
        <p:sp>
          <p:nvSpPr>
            <p:cNvPr id="271" name="TextBox 93"/>
            <p:cNvSpPr txBox="1">
              <a:spLocks noChangeArrowheads="1"/>
            </p:cNvSpPr>
            <p:nvPr/>
          </p:nvSpPr>
          <p:spPr bwMode="auto">
            <a:xfrm>
              <a:off x="6932090" y="3625780"/>
              <a:ext cx="19149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External Data Plane Interface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432000" y="3384000"/>
            <a:ext cx="5535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85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WaaC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dirty="0" err="1" smtClean="0">
                <a:solidFill>
                  <a:srgbClr val="0070C0"/>
                </a:solidFill>
              </a:rPr>
              <a:t>omniRAN</a:t>
            </a:r>
            <a:r>
              <a:rPr lang="en-US" dirty="0" smtClean="0">
                <a:solidFill>
                  <a:srgbClr val="0070C0"/>
                </a:solidFill>
              </a:rPr>
              <a:t> NRM</a:t>
            </a:r>
            <a:endParaRPr lang="en-US" sz="2200" dirty="0" smtClean="0">
              <a:solidFill>
                <a:srgbClr val="0070C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838200" y="3597000"/>
            <a:ext cx="1600200" cy="17526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276600" y="3673200"/>
            <a:ext cx="2286000" cy="1676400"/>
          </a:xfrm>
          <a:prstGeom prst="roundRect">
            <a:avLst>
              <a:gd name="adj" fmla="val 10654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5349600"/>
            <a:ext cx="16843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Access Router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81400" y="5349600"/>
            <a:ext cx="18526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Access Network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6800" y="5360713"/>
            <a:ext cx="1057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Terminal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477000" y="3597000"/>
            <a:ext cx="1676400" cy="17526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cxnSp>
        <p:nvCxnSpPr>
          <p:cNvPr id="38" name="Straight Connector 135"/>
          <p:cNvCxnSpPr>
            <a:cxnSpLocks noChangeShapeType="1"/>
            <a:endCxn id="73" idx="1"/>
          </p:cNvCxnSpPr>
          <p:nvPr/>
        </p:nvCxnSpPr>
        <p:spPr bwMode="auto">
          <a:xfrm>
            <a:off x="2362200" y="4892400"/>
            <a:ext cx="99060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sp>
        <p:nvSpPr>
          <p:cNvPr id="39" name="Rounded Rectangle 38"/>
          <p:cNvSpPr/>
          <p:nvPr/>
        </p:nvSpPr>
        <p:spPr bwMode="auto">
          <a:xfrm>
            <a:off x="1371600" y="4282800"/>
            <a:ext cx="990600" cy="9144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Terminal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Interface</a:t>
            </a:r>
            <a:endParaRPr lang="en-US" sz="1600" b="0" dirty="0">
              <a:latin typeface="+mn-lt"/>
              <a:cs typeface="+mn-cs"/>
            </a:endParaRPr>
          </a:p>
        </p:txBody>
      </p: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2568575" y="4798738"/>
            <a:ext cx="479425" cy="461962"/>
            <a:chOff x="2729564" y="5063075"/>
            <a:chExt cx="479618" cy="461425"/>
          </a:xfrm>
        </p:grpSpPr>
        <p:sp>
          <p:nvSpPr>
            <p:cNvPr id="41" name="TextBox 137"/>
            <p:cNvSpPr txBox="1">
              <a:spLocks noChangeArrowheads="1"/>
            </p:cNvSpPr>
            <p:nvPr/>
          </p:nvSpPr>
          <p:spPr bwMode="auto">
            <a:xfrm>
              <a:off x="2729564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</a:t>
              </a:r>
            </a:p>
          </p:txBody>
        </p:sp>
        <p:sp>
          <p:nvSpPr>
            <p:cNvPr id="42" name="Oval 136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3733800" y="2149200"/>
            <a:ext cx="13716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Coordination and Information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Service</a:t>
            </a:r>
          </a:p>
        </p:txBody>
      </p:sp>
      <p:cxnSp>
        <p:nvCxnSpPr>
          <p:cNvPr id="44" name="Elbow Connector 11"/>
          <p:cNvCxnSpPr>
            <a:cxnSpLocks noChangeShapeType="1"/>
          </p:cNvCxnSpPr>
          <p:nvPr/>
        </p:nvCxnSpPr>
        <p:spPr bwMode="auto">
          <a:xfrm flipV="1">
            <a:off x="2362200" y="2073000"/>
            <a:ext cx="4114800" cy="1852613"/>
          </a:xfrm>
          <a:prstGeom prst="bentConnector3">
            <a:avLst>
              <a:gd name="adj1" fmla="val 10440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45" name="Group 62"/>
          <p:cNvGrpSpPr>
            <a:grpSpLocks/>
          </p:cNvGrpSpPr>
          <p:nvPr/>
        </p:nvGrpSpPr>
        <p:grpSpPr bwMode="auto">
          <a:xfrm>
            <a:off x="2711450" y="3206475"/>
            <a:ext cx="569913" cy="369888"/>
            <a:chOff x="2837267" y="4952817"/>
            <a:chExt cx="570824" cy="369332"/>
          </a:xfrm>
        </p:grpSpPr>
        <p:sp>
          <p:nvSpPr>
            <p:cNvPr id="46" name="TextBox 63"/>
            <p:cNvSpPr txBox="1">
              <a:spLocks noChangeArrowheads="1"/>
            </p:cNvSpPr>
            <p:nvPr/>
          </p:nvSpPr>
          <p:spPr bwMode="auto">
            <a:xfrm>
              <a:off x="2928473" y="4952817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R2</a:t>
              </a:r>
            </a:p>
          </p:txBody>
        </p:sp>
        <p:sp>
          <p:nvSpPr>
            <p:cNvPr id="47" name="Oval 64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grpSp>
        <p:nvGrpSpPr>
          <p:cNvPr id="48" name="Group 65"/>
          <p:cNvGrpSpPr>
            <a:grpSpLocks/>
          </p:cNvGrpSpPr>
          <p:nvPr/>
        </p:nvGrpSpPr>
        <p:grpSpPr bwMode="auto">
          <a:xfrm>
            <a:off x="4346575" y="3206475"/>
            <a:ext cx="704850" cy="369888"/>
            <a:chOff x="2837267" y="4952817"/>
            <a:chExt cx="703828" cy="369332"/>
          </a:xfrm>
        </p:grpSpPr>
        <p:sp>
          <p:nvSpPr>
            <p:cNvPr id="49" name="TextBox 66"/>
            <p:cNvSpPr txBox="1">
              <a:spLocks noChangeArrowheads="1"/>
            </p:cNvSpPr>
            <p:nvPr/>
          </p:nvSpPr>
          <p:spPr bwMode="auto">
            <a:xfrm>
              <a:off x="2933236" y="4952817"/>
              <a:ext cx="607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R10</a:t>
              </a:r>
            </a:p>
          </p:txBody>
        </p:sp>
        <p:sp>
          <p:nvSpPr>
            <p:cNvPr id="50" name="Oval 67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51" name="Straight Connector 70"/>
          <p:cNvCxnSpPr>
            <a:cxnSpLocks noChangeShapeType="1"/>
          </p:cNvCxnSpPr>
          <p:nvPr/>
        </p:nvCxnSpPr>
        <p:spPr bwMode="auto">
          <a:xfrm>
            <a:off x="2362200" y="4078013"/>
            <a:ext cx="990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52" name="Group 71"/>
          <p:cNvGrpSpPr>
            <a:grpSpLocks/>
          </p:cNvGrpSpPr>
          <p:nvPr/>
        </p:nvGrpSpPr>
        <p:grpSpPr bwMode="auto">
          <a:xfrm>
            <a:off x="2582863" y="3998638"/>
            <a:ext cx="479425" cy="477837"/>
            <a:chOff x="2731663" y="5063075"/>
            <a:chExt cx="479618" cy="478678"/>
          </a:xfrm>
        </p:grpSpPr>
        <p:sp>
          <p:nvSpPr>
            <p:cNvPr id="53" name="TextBox 72"/>
            <p:cNvSpPr txBox="1">
              <a:spLocks noChangeArrowheads="1"/>
            </p:cNvSpPr>
            <p:nvPr/>
          </p:nvSpPr>
          <p:spPr bwMode="auto">
            <a:xfrm>
              <a:off x="2731663" y="5172421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R8</a:t>
              </a:r>
            </a:p>
          </p:txBody>
        </p:sp>
        <p:sp>
          <p:nvSpPr>
            <p:cNvPr id="54" name="Oval 73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55" name="Straight Connector 25"/>
          <p:cNvCxnSpPr>
            <a:cxnSpLocks noChangeShapeType="1"/>
            <a:stCxn id="43" idx="2"/>
            <a:endCxn id="56" idx="0"/>
          </p:cNvCxnSpPr>
          <p:nvPr/>
        </p:nvCxnSpPr>
        <p:spPr bwMode="auto">
          <a:xfrm>
            <a:off x="4419600" y="3139800"/>
            <a:ext cx="1588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6" name="Rounded Rectangle 55"/>
          <p:cNvSpPr/>
          <p:nvPr/>
        </p:nvSpPr>
        <p:spPr bwMode="auto">
          <a:xfrm>
            <a:off x="3357563" y="3749400"/>
            <a:ext cx="2128837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AN Ctrl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371600" y="3749400"/>
            <a:ext cx="9906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TE Ctrl</a:t>
            </a:r>
          </a:p>
        </p:txBody>
      </p:sp>
      <p:cxnSp>
        <p:nvCxnSpPr>
          <p:cNvPr id="58" name="Straight Connector 10"/>
          <p:cNvCxnSpPr>
            <a:cxnSpLocks noChangeShapeType="1"/>
          </p:cNvCxnSpPr>
          <p:nvPr/>
        </p:nvCxnSpPr>
        <p:spPr bwMode="auto">
          <a:xfrm flipH="1">
            <a:off x="5448300" y="2682600"/>
            <a:ext cx="1028700" cy="11144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" name="Rounded Rectangle 58"/>
          <p:cNvSpPr/>
          <p:nvPr/>
        </p:nvSpPr>
        <p:spPr bwMode="auto">
          <a:xfrm>
            <a:off x="6477000" y="1920600"/>
            <a:ext cx="12192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Subscription</a:t>
            </a:r>
          </a:p>
          <a:p>
            <a:pPr algn="ctr" eaLnBrk="0" hangingPunct="0">
              <a:defRPr/>
            </a:pPr>
            <a:r>
              <a:rPr lang="en-US" sz="1600" b="0" dirty="0">
                <a:latin typeface="+mn-lt"/>
                <a:cs typeface="+mn-cs"/>
              </a:rPr>
              <a:t>Service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6553200" y="4282800"/>
            <a:ext cx="1066800" cy="9144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Access Router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Interface</a:t>
            </a:r>
            <a:endParaRPr lang="en-US" sz="1600" b="0" dirty="0">
              <a:latin typeface="+mn-lt"/>
              <a:cs typeface="+mn-cs"/>
            </a:endParaRPr>
          </a:p>
        </p:txBody>
      </p:sp>
      <p:cxnSp>
        <p:nvCxnSpPr>
          <p:cNvPr id="61" name="Straight Connector 51"/>
          <p:cNvCxnSpPr>
            <a:cxnSpLocks noChangeShapeType="1"/>
            <a:stCxn id="74" idx="3"/>
          </p:cNvCxnSpPr>
          <p:nvPr/>
        </p:nvCxnSpPr>
        <p:spPr bwMode="auto">
          <a:xfrm>
            <a:off x="5486400" y="4892400"/>
            <a:ext cx="1066800" cy="4763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grpSp>
        <p:nvGrpSpPr>
          <p:cNvPr id="62" name="Group 52"/>
          <p:cNvGrpSpPr>
            <a:grpSpLocks/>
          </p:cNvGrpSpPr>
          <p:nvPr/>
        </p:nvGrpSpPr>
        <p:grpSpPr bwMode="auto">
          <a:xfrm>
            <a:off x="5741988" y="4806675"/>
            <a:ext cx="479425" cy="461963"/>
            <a:chOff x="2707957" y="5063075"/>
            <a:chExt cx="479618" cy="461425"/>
          </a:xfrm>
        </p:grpSpPr>
        <p:sp>
          <p:nvSpPr>
            <p:cNvPr id="63" name="TextBox 53"/>
            <p:cNvSpPr txBox="1">
              <a:spLocks noChangeArrowheads="1"/>
            </p:cNvSpPr>
            <p:nvPr/>
          </p:nvSpPr>
          <p:spPr bwMode="auto">
            <a:xfrm>
              <a:off x="2707957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R3</a:t>
              </a:r>
            </a:p>
          </p:txBody>
        </p:sp>
        <p:sp>
          <p:nvSpPr>
            <p:cNvPr id="64" name="Oval 54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grpSp>
        <p:nvGrpSpPr>
          <p:cNvPr id="65" name="Group 55"/>
          <p:cNvGrpSpPr>
            <a:grpSpLocks/>
          </p:cNvGrpSpPr>
          <p:nvPr/>
        </p:nvGrpSpPr>
        <p:grpSpPr bwMode="auto">
          <a:xfrm>
            <a:off x="5735638" y="3206475"/>
            <a:ext cx="573087" cy="369888"/>
            <a:chOff x="2860357" y="4955683"/>
            <a:chExt cx="572505" cy="369332"/>
          </a:xfrm>
        </p:grpSpPr>
        <p:sp>
          <p:nvSpPr>
            <p:cNvPr id="66" name="TextBox 56"/>
            <p:cNvSpPr txBox="1">
              <a:spLocks noChangeArrowheads="1"/>
            </p:cNvSpPr>
            <p:nvPr/>
          </p:nvSpPr>
          <p:spPr bwMode="auto">
            <a:xfrm>
              <a:off x="2953244" y="4955683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R4</a:t>
              </a:r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68" name="Rounded Rectangle 67"/>
          <p:cNvSpPr/>
          <p:nvPr/>
        </p:nvSpPr>
        <p:spPr bwMode="auto">
          <a:xfrm>
            <a:off x="6553200" y="3749400"/>
            <a:ext cx="10668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AR Ctrl</a:t>
            </a:r>
          </a:p>
        </p:txBody>
      </p:sp>
      <p:cxnSp>
        <p:nvCxnSpPr>
          <p:cNvPr id="69" name="Straight Connector 69"/>
          <p:cNvCxnSpPr>
            <a:cxnSpLocks noChangeShapeType="1"/>
            <a:stCxn id="59" idx="2"/>
            <a:endCxn id="68" idx="0"/>
          </p:cNvCxnSpPr>
          <p:nvPr/>
        </p:nvCxnSpPr>
        <p:spPr bwMode="auto">
          <a:xfrm>
            <a:off x="7086600" y="2911200"/>
            <a:ext cx="0" cy="838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70" name="Group 74"/>
          <p:cNvGrpSpPr>
            <a:grpSpLocks/>
          </p:cNvGrpSpPr>
          <p:nvPr/>
        </p:nvGrpSpPr>
        <p:grpSpPr bwMode="auto">
          <a:xfrm>
            <a:off x="5764213" y="3935138"/>
            <a:ext cx="479425" cy="468312"/>
            <a:chOff x="2860357" y="5063075"/>
            <a:chExt cx="479618" cy="468622"/>
          </a:xfrm>
        </p:grpSpPr>
        <p:sp>
          <p:nvSpPr>
            <p:cNvPr id="71" name="TextBox 75"/>
            <p:cNvSpPr txBox="1">
              <a:spLocks noChangeArrowheads="1"/>
            </p:cNvSpPr>
            <p:nvPr/>
          </p:nvSpPr>
          <p:spPr bwMode="auto">
            <a:xfrm>
              <a:off x="2860357" y="516236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R9</a:t>
              </a:r>
            </a:p>
          </p:txBody>
        </p:sp>
        <p:sp>
          <p:nvSpPr>
            <p:cNvPr id="72" name="Oval 76"/>
            <p:cNvSpPr>
              <a:spLocks noChangeArrowheads="1"/>
            </p:cNvSpPr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73" name="Rounded Rectangle 72"/>
          <p:cNvSpPr/>
          <p:nvPr/>
        </p:nvSpPr>
        <p:spPr bwMode="auto">
          <a:xfrm>
            <a:off x="3352800" y="4587600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NA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4527550" y="4587600"/>
            <a:ext cx="95885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Backhaul</a:t>
            </a:r>
          </a:p>
        </p:txBody>
      </p:sp>
      <p:cxnSp>
        <p:nvCxnSpPr>
          <p:cNvPr id="75" name="Straight Connector 79"/>
          <p:cNvCxnSpPr>
            <a:cxnSpLocks noChangeShapeType="1"/>
            <a:stCxn id="73" idx="3"/>
            <a:endCxn id="74" idx="1"/>
          </p:cNvCxnSpPr>
          <p:nvPr/>
        </p:nvCxnSpPr>
        <p:spPr bwMode="auto">
          <a:xfrm>
            <a:off x="4038600" y="4892400"/>
            <a:ext cx="48895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grpSp>
        <p:nvGrpSpPr>
          <p:cNvPr id="76" name="Group 91"/>
          <p:cNvGrpSpPr>
            <a:grpSpLocks/>
          </p:cNvGrpSpPr>
          <p:nvPr/>
        </p:nvGrpSpPr>
        <p:grpSpPr bwMode="auto">
          <a:xfrm>
            <a:off x="4062413" y="4811438"/>
            <a:ext cx="479425" cy="461962"/>
            <a:chOff x="2691882" y="5063075"/>
            <a:chExt cx="479618" cy="461425"/>
          </a:xfrm>
        </p:grpSpPr>
        <p:sp>
          <p:nvSpPr>
            <p:cNvPr id="77" name="TextBox 92"/>
            <p:cNvSpPr txBox="1">
              <a:spLocks noChangeArrowheads="1"/>
            </p:cNvSpPr>
            <p:nvPr/>
          </p:nvSpPr>
          <p:spPr bwMode="auto">
            <a:xfrm>
              <a:off x="2691882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R6</a:t>
              </a:r>
            </a:p>
          </p:txBody>
        </p:sp>
        <p:sp>
          <p:nvSpPr>
            <p:cNvPr id="78" name="Oval 93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79" name="Straight Connector 88"/>
          <p:cNvCxnSpPr>
            <a:cxnSpLocks noChangeShapeType="1"/>
            <a:stCxn id="73" idx="0"/>
          </p:cNvCxnSpPr>
          <p:nvPr/>
        </p:nvCxnSpPr>
        <p:spPr bwMode="auto">
          <a:xfrm flipV="1">
            <a:off x="3695700" y="4281213"/>
            <a:ext cx="20638" cy="3063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0" name="Group 103"/>
          <p:cNvGrpSpPr>
            <a:grpSpLocks/>
          </p:cNvGrpSpPr>
          <p:nvPr/>
        </p:nvGrpSpPr>
        <p:grpSpPr bwMode="auto">
          <a:xfrm>
            <a:off x="3627438" y="4260575"/>
            <a:ext cx="608012" cy="368300"/>
            <a:chOff x="2837267" y="4956915"/>
            <a:chExt cx="608928" cy="369332"/>
          </a:xfrm>
        </p:grpSpPr>
        <p:sp>
          <p:nvSpPr>
            <p:cNvPr id="81" name="TextBox 104"/>
            <p:cNvSpPr txBox="1">
              <a:spLocks noChangeArrowheads="1"/>
            </p:cNvSpPr>
            <p:nvPr/>
          </p:nvSpPr>
          <p:spPr bwMode="auto">
            <a:xfrm>
              <a:off x="2966577" y="495691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R5</a:t>
              </a:r>
            </a:p>
          </p:txBody>
        </p:sp>
        <p:sp>
          <p:nvSpPr>
            <p:cNvPr id="82" name="Oval 105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3" name="Straight Connector 324"/>
          <p:cNvCxnSpPr>
            <a:cxnSpLocks noChangeShapeType="1"/>
          </p:cNvCxnSpPr>
          <p:nvPr/>
        </p:nvCxnSpPr>
        <p:spPr bwMode="auto">
          <a:xfrm flipV="1">
            <a:off x="4797425" y="4282800"/>
            <a:ext cx="0" cy="3143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4" name="Group 108"/>
          <p:cNvGrpSpPr>
            <a:grpSpLocks/>
          </p:cNvGrpSpPr>
          <p:nvPr/>
        </p:nvGrpSpPr>
        <p:grpSpPr bwMode="auto">
          <a:xfrm>
            <a:off x="4706938" y="4260575"/>
            <a:ext cx="609600" cy="368300"/>
            <a:chOff x="2837267" y="4956915"/>
            <a:chExt cx="608928" cy="369332"/>
          </a:xfrm>
        </p:grpSpPr>
        <p:sp>
          <p:nvSpPr>
            <p:cNvPr id="85" name="TextBox 109"/>
            <p:cNvSpPr txBox="1">
              <a:spLocks noChangeArrowheads="1"/>
            </p:cNvSpPr>
            <p:nvPr/>
          </p:nvSpPr>
          <p:spPr bwMode="auto">
            <a:xfrm>
              <a:off x="2966577" y="495691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R7</a:t>
              </a:r>
            </a:p>
          </p:txBody>
        </p:sp>
        <p:sp>
          <p:nvSpPr>
            <p:cNvPr id="86" name="Oval 110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7" name="Straight Connector 146"/>
          <p:cNvCxnSpPr>
            <a:cxnSpLocks noChangeShapeType="1"/>
            <a:stCxn id="56" idx="3"/>
            <a:endCxn id="68" idx="1"/>
          </p:cNvCxnSpPr>
          <p:nvPr/>
        </p:nvCxnSpPr>
        <p:spPr bwMode="auto">
          <a:xfrm>
            <a:off x="5486400" y="4016100"/>
            <a:ext cx="10668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8" name="Group 159"/>
          <p:cNvGrpSpPr>
            <a:grpSpLocks/>
          </p:cNvGrpSpPr>
          <p:nvPr/>
        </p:nvGrpSpPr>
        <p:grpSpPr bwMode="auto">
          <a:xfrm>
            <a:off x="7015163" y="3201713"/>
            <a:ext cx="687387" cy="369887"/>
            <a:chOff x="2860357" y="4955683"/>
            <a:chExt cx="687986" cy="369332"/>
          </a:xfrm>
        </p:grpSpPr>
        <p:sp>
          <p:nvSpPr>
            <p:cNvPr id="89" name="TextBox 160"/>
            <p:cNvSpPr txBox="1">
              <a:spLocks noChangeArrowheads="1"/>
            </p:cNvSpPr>
            <p:nvPr/>
          </p:nvSpPr>
          <p:spPr bwMode="auto">
            <a:xfrm>
              <a:off x="2953244" y="4955683"/>
              <a:ext cx="595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R11</a:t>
              </a:r>
            </a:p>
          </p:txBody>
        </p:sp>
        <p:sp>
          <p:nvSpPr>
            <p:cNvPr id="90" name="Oval 161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862000" y="6074668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WaaC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5474</TotalTime>
  <Words>790</Words>
  <Application>Microsoft Office PowerPoint</Application>
  <PresentationFormat>On-screen Show 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omniran_usecase_template</vt:lpstr>
      <vt:lpstr>Slide 1</vt:lpstr>
      <vt:lpstr>Background</vt:lpstr>
      <vt:lpstr>Background</vt:lpstr>
      <vt:lpstr>NGMN 5G Use Cases</vt:lpstr>
      <vt:lpstr>NGMN 5G Business Models [1] </vt:lpstr>
      <vt:lpstr>NGMN 5G Value Creation Capabilities </vt:lpstr>
      <vt:lpstr>NGMN 5G Design Principle </vt:lpstr>
      <vt:lpstr>WLAN as a Component</vt:lpstr>
      <vt:lpstr>WLAN as a Component</vt:lpstr>
      <vt:lpstr>WLAN as a Component</vt:lpstr>
      <vt:lpstr>WLAN as a Component</vt:lpstr>
      <vt:lpstr>Use Case of WaaC</vt:lpstr>
      <vt:lpstr>Use Case of WaaC</vt:lpstr>
      <vt:lpstr>Use Case of WaaC</vt:lpstr>
      <vt:lpstr>Use Case of WaaC</vt:lpstr>
      <vt:lpstr>Use Case of WaaC</vt:lpstr>
      <vt:lpstr>Use Case of WaaC</vt:lpstr>
      <vt:lpstr>Summary</vt:lpstr>
      <vt:lpstr>References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yfang-2</cp:lastModifiedBy>
  <cp:revision>657</cp:revision>
  <cp:lastPrinted>1998-02-10T13:28:06Z</cp:lastPrinted>
  <dcterms:created xsi:type="dcterms:W3CDTF">2013-03-11T14:14:17Z</dcterms:created>
  <dcterms:modified xsi:type="dcterms:W3CDTF">2015-09-16T08:42:03Z</dcterms:modified>
</cp:coreProperties>
</file>