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4" r:id="rId2"/>
    <p:sldId id="341" r:id="rId3"/>
    <p:sldId id="355" r:id="rId4"/>
    <p:sldId id="359" r:id="rId5"/>
    <p:sldId id="360" r:id="rId6"/>
    <p:sldId id="361" r:id="rId7"/>
    <p:sldId id="362" r:id="rId8"/>
    <p:sldId id="354" r:id="rId9"/>
    <p:sldId id="340" r:id="rId10"/>
    <p:sldId id="342" r:id="rId11"/>
    <p:sldId id="345" r:id="rId12"/>
    <p:sldId id="356" r:id="rId13"/>
    <p:sldId id="353" r:id="rId14"/>
    <p:sldId id="357" r:id="rId15"/>
    <p:sldId id="351" r:id="rId16"/>
    <p:sldId id="358" r:id="rId17"/>
    <p:sldId id="363" r:id="rId18"/>
    <p:sldId id="364" r:id="rId1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40"/>
    <a:srgbClr val="9900CC"/>
    <a:srgbClr val="A50021"/>
    <a:srgbClr val="9900FF"/>
    <a:srgbClr val="7600A0"/>
    <a:srgbClr val="6600CC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5" autoAdjust="0"/>
    <p:restoredTop sz="99233" autoAdjust="0"/>
  </p:normalViewPr>
  <p:slideViewPr>
    <p:cSldViewPr>
      <p:cViewPr varScale="1">
        <p:scale>
          <a:sx n="66" d="100"/>
          <a:sy n="66" d="100"/>
        </p:scale>
        <p:origin x="-9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xmlns="" val="70357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6003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7969" y="76200"/>
            <a:ext cx="20874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/>
              <a:t>OmniRAN-15-0043-0001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" TargetMode="External"/><Relationship Id="rId2" Type="http://schemas.openxmlformats.org/officeDocument/2006/relationships/hyperlink" Target="http://standards.ieee.org/IPR/copyrightpolicy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andards.ieee.org/guides/opman/sect6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9667526"/>
              </p:ext>
            </p:extLst>
          </p:nvPr>
        </p:nvGraphicFramePr>
        <p:xfrm>
          <a:off x="533400" y="483090"/>
          <a:ext cx="8077201" cy="3252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015"/>
                <a:gridCol w="1622545"/>
                <a:gridCol w="1845205"/>
                <a:gridCol w="2553436"/>
              </a:tblGrid>
              <a:tr h="39949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WLAN as a Component (</a:t>
                      </a:r>
                      <a:r>
                        <a:rPr lang="en-US" sz="20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WaaC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)</a:t>
                      </a:r>
                      <a:endParaRPr lang="en-US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2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Date: 2019-09-xx</a:t>
                      </a:r>
                      <a:endParaRPr lang="en-US" sz="1200" dirty="0"/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3897">
                <a:tc gridSpan="4">
                  <a:txBody>
                    <a:bodyPr/>
                    <a:lstStyle/>
                    <a:p>
                      <a:r>
                        <a:rPr lang="en-US" sz="1200" b="1" i="1" dirty="0" smtClean="0"/>
                        <a:t>Authors:</a:t>
                      </a:r>
                      <a:endParaRPr lang="en-US" sz="1200" b="1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7280"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Name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Affiliation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Phone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Email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Yonggang</a:t>
                      </a:r>
                      <a:r>
                        <a:rPr lang="en-US" sz="1200" dirty="0" smtClean="0"/>
                        <a:t> Fang</a:t>
                      </a:r>
                      <a:endParaRPr lang="en-US" sz="12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ZTETX</a:t>
                      </a:r>
                      <a:endParaRPr lang="en-US" sz="12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 Sun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ZTE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 Huang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ZTE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23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Notice:</a:t>
                      </a:r>
                    </a:p>
                    <a:p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document 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represents only the views of the participants listed in the ‘Authors:’ field above. It is offered as a basis for discussion. It is not binding on contributors, who reserve the right to add, amend or withdraw material contained herein.</a:t>
                      </a:r>
                      <a:endParaRPr lang="en-US" sz="1000" i="0" dirty="0"/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754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Copyright policy: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Copyright Policy &lt;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http://standards.ieee.org/IPR/copyrightpolicy.html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en-US" sz="10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742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Patent policy:</a:t>
                      </a:r>
                      <a:endParaRPr lang="en-US" sz="1000" b="1" i="1" dirty="0"/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Patent Policy and Procedures: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http://standards.ieee.org/guides/bylaws/sect6-7.html#6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and 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http://standards.ieee.org/guides/opman/sect6.html#6.3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886200"/>
            <a:ext cx="8077200" cy="2362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Abstract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This contribution is intended to discuss WLAN as a Component (</a:t>
            </a:r>
            <a:r>
              <a:rPr lang="en-US" sz="1600" dirty="0" err="1" smtClean="0">
                <a:latin typeface="+mn-lt"/>
              </a:rPr>
              <a:t>WaaC</a:t>
            </a:r>
            <a:r>
              <a:rPr lang="en-US" sz="1600" dirty="0" smtClean="0">
                <a:latin typeface="+mn-lt"/>
              </a:rPr>
              <a:t>) to support  incorporation with other technologies.</a:t>
            </a:r>
          </a:p>
          <a:p>
            <a:endParaRPr lang="en-US" sz="16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WLAN as a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229600" cy="544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Separated Planes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Data Plane Functionalities: 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carrying, sequencing, tunneling, forwarding the user data traffic between the Core network, AN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Control Plane Functionalities:  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service management, user traffic connection setup, mobility management, accounting management, etc.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Management Plane Functionalities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carrying messages for authenticating, controlling and managing IEEE 802.11 AN 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Support different </a:t>
            </a:r>
            <a:r>
              <a:rPr lang="en-US" sz="2200" dirty="0" err="1" smtClean="0">
                <a:solidFill>
                  <a:srgbClr val="0070C0"/>
                </a:solidFill>
              </a:rPr>
              <a:t>WaaC</a:t>
            </a:r>
            <a:r>
              <a:rPr lang="en-US" sz="2200" dirty="0" smtClean="0">
                <a:solidFill>
                  <a:srgbClr val="0070C0"/>
                </a:solidFill>
              </a:rPr>
              <a:t> use cases.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Use Case of </a:t>
            </a:r>
            <a:r>
              <a:rPr lang="en-US" dirty="0" err="1" smtClean="0"/>
              <a:t>WaaC</a:t>
            </a:r>
            <a:endParaRPr lang="en-US" dirty="0"/>
          </a:p>
        </p:txBody>
      </p:sp>
      <p:cxnSp>
        <p:nvCxnSpPr>
          <p:cNvPr id="288" name="Straight Connector 287"/>
          <p:cNvCxnSpPr>
            <a:stCxn id="290" idx="1"/>
            <a:endCxn id="309" idx="3"/>
          </p:cNvCxnSpPr>
          <p:nvPr/>
        </p:nvCxnSpPr>
        <p:spPr>
          <a:xfrm flipH="1">
            <a:off x="3987000" y="5153498"/>
            <a:ext cx="2773579" cy="2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>
            <a:stCxn id="660" idx="3"/>
          </p:cNvCxnSpPr>
          <p:nvPr/>
        </p:nvCxnSpPr>
        <p:spPr>
          <a:xfrm flipV="1">
            <a:off x="3640168" y="3519000"/>
            <a:ext cx="2504186" cy="12414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Cloud 194"/>
          <p:cNvSpPr/>
          <p:nvPr/>
        </p:nvSpPr>
        <p:spPr bwMode="auto">
          <a:xfrm>
            <a:off x="5517000" y="2394000"/>
            <a:ext cx="2714625" cy="136048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1" name="Picture 11" descr="R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037" y="2638788"/>
            <a:ext cx="309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Picture 7" descr="https://encrypted-tbn0.gstatic.com/images?q=tbn:ANd9GcQ1jgR_RDkasWbWKpCY2QvIePaSNnWcVKYDC1FI4VIp9O057eG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000" y="2124000"/>
            <a:ext cx="644451" cy="644451"/>
          </a:xfrm>
          <a:prstGeom prst="rect">
            <a:avLst/>
          </a:prstGeom>
          <a:noFill/>
        </p:spPr>
      </p:pic>
      <p:pic>
        <p:nvPicPr>
          <p:cNvPr id="263" name="Picture 11" descr="R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5093" y="3113523"/>
            <a:ext cx="309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" name="TextBox 291"/>
          <p:cNvSpPr txBox="1"/>
          <p:nvPr/>
        </p:nvSpPr>
        <p:spPr>
          <a:xfrm>
            <a:off x="6131562" y="3631917"/>
            <a:ext cx="2193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Cloud Management System</a:t>
            </a:r>
            <a:endParaRPr lang="en-US" b="1" dirty="0"/>
          </a:p>
        </p:txBody>
      </p:sp>
      <p:grpSp>
        <p:nvGrpSpPr>
          <p:cNvPr id="655" name="Group 654"/>
          <p:cNvGrpSpPr/>
          <p:nvPr/>
        </p:nvGrpSpPr>
        <p:grpSpPr>
          <a:xfrm>
            <a:off x="6642000" y="4329000"/>
            <a:ext cx="1644221" cy="1648996"/>
            <a:chOff x="4125522" y="3077933"/>
            <a:chExt cx="1644221" cy="1648996"/>
          </a:xfrm>
        </p:grpSpPr>
        <p:pic>
          <p:nvPicPr>
            <p:cNvPr id="290" name="Picture 15" descr="地球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4101" y="3077933"/>
              <a:ext cx="1405986" cy="1648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5" name="TextBox 294"/>
            <p:cNvSpPr txBox="1"/>
            <p:nvPr/>
          </p:nvSpPr>
          <p:spPr>
            <a:xfrm>
              <a:off x="4125522" y="3632409"/>
              <a:ext cx="1644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7030A0"/>
                  </a:solidFill>
                  <a:latin typeface="Bernard MT Condensed" pitchFamily="18" charset="0"/>
                </a:rPr>
                <a:t>Internet</a:t>
              </a:r>
              <a:endParaRPr lang="en-US" sz="24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</p:grpSp>
      <p:pic>
        <p:nvPicPr>
          <p:cNvPr id="298" name="Picture 6110" descr="4 cop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4985" y="4469160"/>
            <a:ext cx="233054" cy="2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" name="Picture 11" descr="MCj042478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8519" y="4551094"/>
            <a:ext cx="288453" cy="21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" name="Cloud 299"/>
          <p:cNvSpPr/>
          <p:nvPr/>
        </p:nvSpPr>
        <p:spPr bwMode="auto">
          <a:xfrm>
            <a:off x="861490" y="4428193"/>
            <a:ext cx="1733496" cy="86056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000"/>
          </a:p>
        </p:txBody>
      </p:sp>
      <p:pic>
        <p:nvPicPr>
          <p:cNvPr id="301" name="Picture 24" descr="Apple iPhone 5 Black 32 GB Smartphone - AT&amp;T (32 GB Internal Storage, iOS 6, 4G, 8 MP Camera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1687" y="4878831"/>
            <a:ext cx="303735" cy="28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2" name="Straight Connector 79"/>
          <p:cNvCxnSpPr>
            <a:cxnSpLocks noChangeShapeType="1"/>
          </p:cNvCxnSpPr>
          <p:nvPr/>
        </p:nvCxnSpPr>
        <p:spPr bwMode="auto">
          <a:xfrm>
            <a:off x="342000" y="5411403"/>
            <a:ext cx="333599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3" name="TextBox 81"/>
          <p:cNvSpPr txBox="1">
            <a:spLocks noChangeArrowheads="1"/>
          </p:cNvSpPr>
          <p:nvPr/>
        </p:nvSpPr>
        <p:spPr bwMode="auto">
          <a:xfrm>
            <a:off x="1467000" y="4551094"/>
            <a:ext cx="5203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/>
              <a:t>BSS1</a:t>
            </a:r>
          </a:p>
        </p:txBody>
      </p:sp>
      <p:pic>
        <p:nvPicPr>
          <p:cNvPr id="304" name="Picture 6110" descr="4 cop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1739" y="5616239"/>
            <a:ext cx="233054" cy="2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" name="Picture 11" descr="MCj042478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8441" y="6066877"/>
            <a:ext cx="288453" cy="21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" name="Cloud 305"/>
          <p:cNvSpPr/>
          <p:nvPr/>
        </p:nvSpPr>
        <p:spPr bwMode="auto">
          <a:xfrm>
            <a:off x="428833" y="5575013"/>
            <a:ext cx="1732541" cy="86056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000"/>
          </a:p>
        </p:txBody>
      </p:sp>
      <p:pic>
        <p:nvPicPr>
          <p:cNvPr id="307" name="Picture 24" descr="Apple iPhone 5 Black 32 GB Smartphone - AT&amp;T (32 GB Internal Storage, iOS 6, 4G, 8 MP Camera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298" y="5821074"/>
            <a:ext cx="303735" cy="28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" name="TextBox 90"/>
          <p:cNvSpPr txBox="1">
            <a:spLocks noChangeArrowheads="1"/>
          </p:cNvSpPr>
          <p:nvPr/>
        </p:nvSpPr>
        <p:spPr bwMode="auto">
          <a:xfrm>
            <a:off x="827125" y="6129000"/>
            <a:ext cx="729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/>
              <a:t>BSS2</a:t>
            </a:r>
          </a:p>
        </p:txBody>
      </p:sp>
      <p:pic>
        <p:nvPicPr>
          <p:cNvPr id="309" name="Picture 8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63832" y="5104585"/>
            <a:ext cx="823168" cy="1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" name="TextBox 93"/>
          <p:cNvSpPr txBox="1">
            <a:spLocks noChangeArrowheads="1"/>
          </p:cNvSpPr>
          <p:nvPr/>
        </p:nvSpPr>
        <p:spPr bwMode="auto">
          <a:xfrm>
            <a:off x="2952000" y="4419000"/>
            <a:ext cx="675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ANC</a:t>
            </a:r>
            <a:endParaRPr lang="en-US" sz="1000" b="1" dirty="0"/>
          </a:p>
        </p:txBody>
      </p:sp>
      <p:cxnSp>
        <p:nvCxnSpPr>
          <p:cNvPr id="311" name="Straight Connector 96"/>
          <p:cNvCxnSpPr>
            <a:cxnSpLocks noChangeShapeType="1"/>
          </p:cNvCxnSpPr>
          <p:nvPr/>
        </p:nvCxnSpPr>
        <p:spPr bwMode="auto">
          <a:xfrm>
            <a:off x="3537000" y="5247535"/>
            <a:ext cx="0" cy="16386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2" name="Straight Connector 99"/>
          <p:cNvCxnSpPr>
            <a:cxnSpLocks noChangeShapeType="1"/>
          </p:cNvCxnSpPr>
          <p:nvPr/>
        </p:nvCxnSpPr>
        <p:spPr bwMode="auto">
          <a:xfrm>
            <a:off x="1360335" y="5012162"/>
            <a:ext cx="1" cy="40955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313" name="图片 85"/>
          <p:cNvPicPr/>
          <p:nvPr/>
        </p:nvPicPr>
        <p:blipFill>
          <a:blip r:embed="rId9" cstate="email"/>
          <a:stretch>
            <a:fillRect/>
          </a:stretch>
        </p:blipFill>
        <p:spPr bwMode="auto">
          <a:xfrm>
            <a:off x="1089599" y="4756191"/>
            <a:ext cx="550667" cy="36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图片 85"/>
          <p:cNvPicPr/>
          <p:nvPr/>
        </p:nvPicPr>
        <p:blipFill>
          <a:blip r:embed="rId9" cstate="email"/>
          <a:stretch>
            <a:fillRect/>
          </a:stretch>
        </p:blipFill>
        <p:spPr bwMode="auto">
          <a:xfrm>
            <a:off x="845938" y="5780075"/>
            <a:ext cx="550667" cy="3643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Straight Connector 101"/>
          <p:cNvCxnSpPr>
            <a:cxnSpLocks noChangeShapeType="1"/>
          </p:cNvCxnSpPr>
          <p:nvPr/>
        </p:nvCxnSpPr>
        <p:spPr bwMode="auto">
          <a:xfrm>
            <a:off x="1035194" y="5411403"/>
            <a:ext cx="0" cy="57353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16" name="TextBox 90"/>
          <p:cNvSpPr txBox="1">
            <a:spLocks noChangeArrowheads="1"/>
          </p:cNvSpPr>
          <p:nvPr/>
        </p:nvSpPr>
        <p:spPr bwMode="auto">
          <a:xfrm>
            <a:off x="1008379" y="5626492"/>
            <a:ext cx="4322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 smtClean="0"/>
              <a:t>NA2</a:t>
            </a:r>
            <a:endParaRPr lang="en-US" sz="1000" b="1" dirty="0"/>
          </a:p>
        </p:txBody>
      </p:sp>
      <p:sp>
        <p:nvSpPr>
          <p:cNvPr id="317" name="TextBox 90"/>
          <p:cNvSpPr txBox="1">
            <a:spLocks noChangeArrowheads="1"/>
          </p:cNvSpPr>
          <p:nvPr/>
        </p:nvSpPr>
        <p:spPr bwMode="auto">
          <a:xfrm>
            <a:off x="1388310" y="5063356"/>
            <a:ext cx="5736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/>
              <a:t>NA1</a:t>
            </a:r>
            <a:endParaRPr lang="en-US" sz="1000" b="1" dirty="0"/>
          </a:p>
        </p:txBody>
      </p:sp>
      <p:pic>
        <p:nvPicPr>
          <p:cNvPr id="660" name="Picture 8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7000" y="4689000"/>
            <a:ext cx="823168" cy="1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1" name="Straight Connector 96"/>
          <p:cNvCxnSpPr>
            <a:cxnSpLocks noChangeShapeType="1"/>
          </p:cNvCxnSpPr>
          <p:nvPr/>
        </p:nvCxnSpPr>
        <p:spPr bwMode="auto">
          <a:xfrm>
            <a:off x="2997000" y="4824000"/>
            <a:ext cx="0" cy="585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64" name="TextBox 93"/>
          <p:cNvSpPr txBox="1">
            <a:spLocks noChangeArrowheads="1"/>
          </p:cNvSpPr>
          <p:nvPr/>
        </p:nvSpPr>
        <p:spPr bwMode="auto">
          <a:xfrm>
            <a:off x="3222000" y="4885084"/>
            <a:ext cx="585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BH</a:t>
            </a:r>
            <a:endParaRPr lang="en-US" sz="1000" b="1" dirty="0"/>
          </a:p>
        </p:txBody>
      </p:sp>
      <p:sp>
        <p:nvSpPr>
          <p:cNvPr id="666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4924800" cy="247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Cloud Management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manage and control carrier-grade WLAN through management/control interface</a:t>
            </a: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Use Case of </a:t>
            </a:r>
            <a:r>
              <a:rPr lang="en-US" dirty="0" err="1" smtClean="0"/>
              <a:t>WaaC</a:t>
            </a:r>
            <a:endParaRPr lang="en-US" dirty="0"/>
          </a:p>
        </p:txBody>
      </p:sp>
      <p:sp>
        <p:nvSpPr>
          <p:cNvPr id="666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524800" cy="526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Why needs Cloud Management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Support of 5G broadband access in dense area and everywhere such as public venues, especially for massive Internet of Things, requires to manage a large number of APs efficiently and effectively.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Support a central controlled management system to consolidate management of multiple local </a:t>
            </a:r>
            <a:r>
              <a:rPr lang="en-US" sz="2400" dirty="0" err="1" smtClean="0">
                <a:solidFill>
                  <a:srgbClr val="0070C0"/>
                </a:solidFill>
              </a:rPr>
              <a:t>WiFi</a:t>
            </a:r>
            <a:r>
              <a:rPr lang="en-US" sz="2400" dirty="0" smtClean="0">
                <a:solidFill>
                  <a:srgbClr val="0070C0"/>
                </a:solidFill>
              </a:rPr>
              <a:t> networks offered by single service provider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Support the carrier-grade WLAN  integrated with other wireless infrastructure managed through a unified management system. </a:t>
            </a: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Use Case of </a:t>
            </a:r>
            <a:r>
              <a:rPr lang="en-US" dirty="0" err="1" smtClean="0"/>
              <a:t>WaaC</a:t>
            </a:r>
            <a:endParaRPr lang="en-US" dirty="0"/>
          </a:p>
        </p:txBody>
      </p:sp>
      <p:sp>
        <p:nvSpPr>
          <p:cNvPr id="260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229600" cy="193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Sharing by Multi-Cores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Provide sharing to multi-Core to reduce the cost of Service Providers </a:t>
            </a: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87000" y="2366612"/>
            <a:ext cx="8438574" cy="4257388"/>
            <a:chOff x="387000" y="1764000"/>
            <a:chExt cx="8438574" cy="4257388"/>
          </a:xfrm>
        </p:grpSpPr>
        <p:grpSp>
          <p:nvGrpSpPr>
            <p:cNvPr id="25" name="Group 24"/>
            <p:cNvGrpSpPr/>
            <p:nvPr/>
          </p:nvGrpSpPr>
          <p:grpSpPr>
            <a:xfrm>
              <a:off x="6057000" y="1764000"/>
              <a:ext cx="2616174" cy="1360488"/>
              <a:chOff x="5532438" y="1381083"/>
              <a:chExt cx="2714625" cy="1360488"/>
            </a:xfrm>
          </p:grpSpPr>
          <p:sp>
            <p:nvSpPr>
              <p:cNvPr id="26" name="Cloud 25"/>
              <p:cNvSpPr/>
              <p:nvPr/>
            </p:nvSpPr>
            <p:spPr bwMode="auto">
              <a:xfrm>
                <a:off x="5532438" y="1381083"/>
                <a:ext cx="2714625" cy="1360488"/>
              </a:xfrm>
              <a:prstGeom prst="cloud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27" name="Picture 11" descr="RRU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40475" y="1625871"/>
                <a:ext cx="309563" cy="415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7" descr="https://encrypted-tbn0.gstatic.com/images?q=tbn:ANd9GcQ1jgR_RDkasWbWKpCY2QvIePaSNnWcVKYDC1FI4VIp9O057eG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100094" y="1456155"/>
                <a:ext cx="644451" cy="644451"/>
              </a:xfrm>
              <a:prstGeom prst="rect">
                <a:avLst/>
              </a:prstGeom>
              <a:noFill/>
            </p:spPr>
          </p:pic>
          <p:pic>
            <p:nvPicPr>
              <p:cNvPr id="29" name="Picture 11" descr="RRU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790531" y="2100606"/>
                <a:ext cx="309563" cy="415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026629" y="2191083"/>
                <a:ext cx="10739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Core 1</a:t>
                </a:r>
                <a:endParaRPr lang="en-US" sz="1600" b="1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209400" y="4633512"/>
              <a:ext cx="2616174" cy="1360488"/>
              <a:chOff x="5532438" y="1381083"/>
              <a:chExt cx="2714625" cy="1360488"/>
            </a:xfrm>
          </p:grpSpPr>
          <p:sp>
            <p:nvSpPr>
              <p:cNvPr id="32" name="Cloud 31"/>
              <p:cNvSpPr/>
              <p:nvPr/>
            </p:nvSpPr>
            <p:spPr bwMode="auto">
              <a:xfrm>
                <a:off x="5532438" y="1381083"/>
                <a:ext cx="2714625" cy="1360488"/>
              </a:xfrm>
              <a:prstGeom prst="cloud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33" name="Picture 11" descr="RRU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40475" y="1625871"/>
                <a:ext cx="309563" cy="415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7" descr="https://encrypted-tbn0.gstatic.com/images?q=tbn:ANd9GcQ1jgR_RDkasWbWKpCY2QvIePaSNnWcVKYDC1FI4VIp9O057eG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100094" y="1456155"/>
                <a:ext cx="644451" cy="644451"/>
              </a:xfrm>
              <a:prstGeom prst="rect">
                <a:avLst/>
              </a:prstGeom>
              <a:noFill/>
            </p:spPr>
          </p:pic>
          <p:pic>
            <p:nvPicPr>
              <p:cNvPr id="35" name="Picture 11" descr="RRU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790531" y="2100606"/>
                <a:ext cx="309563" cy="415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7026629" y="2191083"/>
                <a:ext cx="10739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Core 2</a:t>
                </a:r>
                <a:endParaRPr lang="en-US" sz="1600" b="1" dirty="0"/>
              </a:p>
            </p:txBody>
          </p:sp>
        </p:grpSp>
        <p:sp>
          <p:nvSpPr>
            <p:cNvPr id="38" name="Freeform 37"/>
            <p:cNvSpPr/>
            <p:nvPr/>
          </p:nvSpPr>
          <p:spPr bwMode="auto">
            <a:xfrm>
              <a:off x="1827000" y="2529000"/>
              <a:ext cx="5400000" cy="1778941"/>
            </a:xfrm>
            <a:custGeom>
              <a:avLst/>
              <a:gdLst>
                <a:gd name="connsiteX0" fmla="*/ 25652 w 4784756"/>
                <a:gd name="connsiteY0" fmla="*/ 217283 h 1537580"/>
                <a:gd name="connsiteX1" fmla="*/ 188614 w 4784756"/>
                <a:gd name="connsiteY1" fmla="*/ 841972 h 1537580"/>
                <a:gd name="connsiteX2" fmla="*/ 1157335 w 4784756"/>
                <a:gd name="connsiteY2" fmla="*/ 1484768 h 1537580"/>
                <a:gd name="connsiteX3" fmla="*/ 3384488 w 4784756"/>
                <a:gd name="connsiteY3" fmla="*/ 1158843 h 1537580"/>
                <a:gd name="connsiteX4" fmla="*/ 4588598 w 4784756"/>
                <a:gd name="connsiteY4" fmla="*/ 162962 h 1537580"/>
                <a:gd name="connsiteX5" fmla="*/ 4561438 w 4784756"/>
                <a:gd name="connsiteY5" fmla="*/ 181069 h 153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4756" h="1537580">
                  <a:moveTo>
                    <a:pt x="25652" y="217283"/>
                  </a:moveTo>
                  <a:cubicBezTo>
                    <a:pt x="12826" y="424004"/>
                    <a:pt x="0" y="630725"/>
                    <a:pt x="188614" y="841972"/>
                  </a:cubicBezTo>
                  <a:cubicBezTo>
                    <a:pt x="377228" y="1053220"/>
                    <a:pt x="624689" y="1431956"/>
                    <a:pt x="1157335" y="1484768"/>
                  </a:cubicBezTo>
                  <a:cubicBezTo>
                    <a:pt x="1689981" y="1537580"/>
                    <a:pt x="2812611" y="1379144"/>
                    <a:pt x="3384488" y="1158843"/>
                  </a:cubicBezTo>
                  <a:cubicBezTo>
                    <a:pt x="3956365" y="938542"/>
                    <a:pt x="4392440" y="325924"/>
                    <a:pt x="4588598" y="162962"/>
                  </a:cubicBezTo>
                  <a:cubicBezTo>
                    <a:pt x="4784756" y="0"/>
                    <a:pt x="4673097" y="90534"/>
                    <a:pt x="4561438" y="181069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67000" y="3024000"/>
              <a:ext cx="784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</a:rPr>
                <a:t>VLAN1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959667" y="4119326"/>
              <a:ext cx="6047715" cy="1241835"/>
            </a:xfrm>
            <a:custGeom>
              <a:avLst/>
              <a:gdLst>
                <a:gd name="connsiteX0" fmla="*/ 0 w 6047715"/>
                <a:gd name="connsiteY0" fmla="*/ 1140737 h 1241835"/>
                <a:gd name="connsiteX1" fmla="*/ 543208 w 6047715"/>
                <a:gd name="connsiteY1" fmla="*/ 1086417 h 1241835"/>
                <a:gd name="connsiteX2" fmla="*/ 1484769 w 6047715"/>
                <a:gd name="connsiteY2" fmla="*/ 208230 h 1241835"/>
                <a:gd name="connsiteX3" fmla="*/ 3648547 w 6047715"/>
                <a:gd name="connsiteY3" fmla="*/ 126749 h 1241835"/>
                <a:gd name="connsiteX4" fmla="*/ 6047715 w 6047715"/>
                <a:gd name="connsiteY4" fmla="*/ 968722 h 124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7715" h="1241835">
                  <a:moveTo>
                    <a:pt x="0" y="1140737"/>
                  </a:moveTo>
                  <a:cubicBezTo>
                    <a:pt x="147873" y="1191286"/>
                    <a:pt x="295747" y="1241835"/>
                    <a:pt x="543208" y="1086417"/>
                  </a:cubicBezTo>
                  <a:cubicBezTo>
                    <a:pt x="790670" y="930999"/>
                    <a:pt x="967213" y="368175"/>
                    <a:pt x="1484769" y="208230"/>
                  </a:cubicBezTo>
                  <a:cubicBezTo>
                    <a:pt x="2002325" y="48285"/>
                    <a:pt x="2888056" y="0"/>
                    <a:pt x="3648547" y="126749"/>
                  </a:cubicBezTo>
                  <a:cubicBezTo>
                    <a:pt x="4409038" y="253498"/>
                    <a:pt x="5228376" y="611110"/>
                    <a:pt x="6047715" y="968722"/>
                  </a:cubicBezTo>
                </a:path>
              </a:pathLst>
            </a:custGeom>
            <a:noFill/>
            <a:ln w="28575" cap="flat" cmpd="sng" algn="ctr">
              <a:solidFill>
                <a:schemeClr val="accent2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77811" y="4329000"/>
              <a:ext cx="7841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/>
                  </a:solidFill>
                </a:rPr>
                <a:t>VLAN2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pic>
          <p:nvPicPr>
            <p:cNvPr id="44" name="Picture 6110" descr="4 cop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67464" y="2564396"/>
              <a:ext cx="387369" cy="395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1" descr="MCj0424782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11197" y="2708437"/>
              <a:ext cx="479449" cy="37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Cloud 45"/>
            <p:cNvSpPr/>
            <p:nvPr/>
          </p:nvSpPr>
          <p:spPr bwMode="auto">
            <a:xfrm>
              <a:off x="1250465" y="2492375"/>
              <a:ext cx="2881313" cy="1512888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47" name="Picture 24" descr="Apple iPhone 5 Black 32 GB Smartphone - AT&amp;T (32 GB Internal Storage, iOS 6, 4G, 8 MP Camera)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9418" y="3284602"/>
              <a:ext cx="504850" cy="504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8" name="Straight Connector 79"/>
            <p:cNvCxnSpPr>
              <a:cxnSpLocks noChangeShapeType="1"/>
            </p:cNvCxnSpPr>
            <p:nvPr/>
          </p:nvCxnSpPr>
          <p:spPr bwMode="auto">
            <a:xfrm>
              <a:off x="387000" y="4220871"/>
              <a:ext cx="554489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9" name="TextBox 81"/>
            <p:cNvSpPr txBox="1">
              <a:spLocks noChangeArrowheads="1"/>
            </p:cNvSpPr>
            <p:nvPr/>
          </p:nvSpPr>
          <p:spPr bwMode="auto">
            <a:xfrm>
              <a:off x="2403325" y="2708437"/>
              <a:ext cx="718502" cy="338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BSS1</a:t>
              </a:r>
            </a:p>
          </p:txBody>
        </p:sp>
        <p:pic>
          <p:nvPicPr>
            <p:cNvPr id="50" name="Picture 6110" descr="4 cop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47348" y="4580975"/>
              <a:ext cx="387369" cy="395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11" descr="MCj0424782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59302" y="5373202"/>
              <a:ext cx="479449" cy="37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Cloud 51"/>
            <p:cNvSpPr/>
            <p:nvPr/>
          </p:nvSpPr>
          <p:spPr bwMode="auto">
            <a:xfrm>
              <a:off x="531328" y="4508500"/>
              <a:ext cx="2879725" cy="1512888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3" name="Picture 24" descr="Apple iPhone 5 Black 32 GB Smartphone - AT&amp;T (32 GB Internal Storage, iOS 6, 4G, 8 MP Camera)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5046" y="4941078"/>
              <a:ext cx="504850" cy="504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Box 90"/>
            <p:cNvSpPr txBox="1">
              <a:spLocks noChangeArrowheads="1"/>
            </p:cNvSpPr>
            <p:nvPr/>
          </p:nvSpPr>
          <p:spPr bwMode="auto">
            <a:xfrm>
              <a:off x="1629615" y="5655386"/>
              <a:ext cx="718502" cy="338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BSS2</a:t>
              </a:r>
            </a:p>
          </p:txBody>
        </p:sp>
        <p:pic>
          <p:nvPicPr>
            <p:cNvPr id="55" name="Picture 8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76394" y="3681480"/>
              <a:ext cx="1368221" cy="25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Box 93"/>
            <p:cNvSpPr txBox="1">
              <a:spLocks noChangeArrowheads="1"/>
            </p:cNvSpPr>
            <p:nvPr/>
          </p:nvSpPr>
          <p:spPr bwMode="auto">
            <a:xfrm>
              <a:off x="5814615" y="3391169"/>
              <a:ext cx="630000" cy="3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BH</a:t>
              </a:r>
              <a:endParaRPr lang="en-US" sz="1400" dirty="0"/>
            </a:p>
          </p:txBody>
        </p:sp>
        <p:cxnSp>
          <p:nvCxnSpPr>
            <p:cNvPr id="57" name="Straight Connector 96"/>
            <p:cNvCxnSpPr>
              <a:cxnSpLocks noChangeShapeType="1"/>
            </p:cNvCxnSpPr>
            <p:nvPr/>
          </p:nvCxnSpPr>
          <p:spPr bwMode="auto">
            <a:xfrm>
              <a:off x="5724498" y="3932788"/>
              <a:ext cx="0" cy="28808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" name="Straight Connector 99"/>
            <p:cNvCxnSpPr>
              <a:cxnSpLocks noChangeShapeType="1"/>
            </p:cNvCxnSpPr>
            <p:nvPr/>
          </p:nvCxnSpPr>
          <p:spPr bwMode="auto">
            <a:xfrm>
              <a:off x="2079615" y="3519000"/>
              <a:ext cx="1" cy="7200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59" name="图片 85"/>
            <p:cNvPicPr/>
            <p:nvPr/>
          </p:nvPicPr>
          <p:blipFill>
            <a:blip r:embed="rId8" cstate="email"/>
            <a:stretch>
              <a:fillRect/>
            </a:stretch>
          </p:blipFill>
          <p:spPr bwMode="auto">
            <a:xfrm>
              <a:off x="1629615" y="3069000"/>
              <a:ext cx="915285" cy="64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图片 85"/>
            <p:cNvPicPr/>
            <p:nvPr/>
          </p:nvPicPr>
          <p:blipFill>
            <a:blip r:embed="rId8" cstate="email"/>
            <a:stretch>
              <a:fillRect/>
            </a:stretch>
          </p:blipFill>
          <p:spPr bwMode="auto">
            <a:xfrm>
              <a:off x="1224615" y="4869000"/>
              <a:ext cx="915285" cy="64052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Straight Connector 101"/>
            <p:cNvCxnSpPr>
              <a:cxnSpLocks noChangeShapeType="1"/>
            </p:cNvCxnSpPr>
            <p:nvPr/>
          </p:nvCxnSpPr>
          <p:spPr bwMode="auto">
            <a:xfrm>
              <a:off x="1539186" y="4220871"/>
              <a:ext cx="0" cy="100828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2" name="TextBox 90"/>
            <p:cNvSpPr txBox="1">
              <a:spLocks noChangeArrowheads="1"/>
            </p:cNvSpPr>
            <p:nvPr/>
          </p:nvSpPr>
          <p:spPr bwMode="auto">
            <a:xfrm>
              <a:off x="1494615" y="4599000"/>
              <a:ext cx="7185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 smtClean="0"/>
                <a:t>NA2</a:t>
              </a:r>
              <a:endParaRPr lang="en-US" b="1" dirty="0"/>
            </a:p>
          </p:txBody>
        </p:sp>
        <p:sp>
          <p:nvSpPr>
            <p:cNvPr id="63" name="TextBox 90"/>
            <p:cNvSpPr txBox="1">
              <a:spLocks noChangeArrowheads="1"/>
            </p:cNvSpPr>
            <p:nvPr/>
          </p:nvSpPr>
          <p:spPr bwMode="auto">
            <a:xfrm>
              <a:off x="2126113" y="3609000"/>
              <a:ext cx="7185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 smtClean="0"/>
                <a:t>NA1</a:t>
              </a:r>
              <a:endParaRPr lang="en-US" b="1" dirty="0"/>
            </a:p>
          </p:txBody>
        </p:sp>
        <p:pic>
          <p:nvPicPr>
            <p:cNvPr id="64" name="Picture 8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9615" y="3080523"/>
              <a:ext cx="1368221" cy="25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TextBox 93"/>
            <p:cNvSpPr txBox="1">
              <a:spLocks noChangeArrowheads="1"/>
            </p:cNvSpPr>
            <p:nvPr/>
          </p:nvSpPr>
          <p:spPr bwMode="auto">
            <a:xfrm>
              <a:off x="4599615" y="2799000"/>
              <a:ext cx="862525" cy="3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 smtClean="0"/>
                <a:t>ANC</a:t>
              </a:r>
              <a:endParaRPr lang="en-US" sz="1400" dirty="0"/>
            </a:p>
          </p:txBody>
        </p:sp>
        <p:cxnSp>
          <p:nvCxnSpPr>
            <p:cNvPr id="66" name="Straight Connector 96"/>
            <p:cNvCxnSpPr>
              <a:cxnSpLocks noChangeShapeType="1"/>
            </p:cNvCxnSpPr>
            <p:nvPr/>
          </p:nvCxnSpPr>
          <p:spPr bwMode="auto">
            <a:xfrm>
              <a:off x="4707000" y="3294000"/>
              <a:ext cx="0" cy="9450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xmlns="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Use Case of </a:t>
            </a:r>
            <a:r>
              <a:rPr lang="en-US" dirty="0" err="1" smtClean="0"/>
              <a:t>WaaC</a:t>
            </a:r>
            <a:endParaRPr lang="en-US" dirty="0"/>
          </a:p>
        </p:txBody>
      </p:sp>
      <p:sp>
        <p:nvSpPr>
          <p:cNvPr id="666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524800" cy="526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Why needs Sharing with Multi Cores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Required by 5G, not only reduce the cost of service providers, but also improve medium usage efficiency in the limited spectrum.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Maximize utilization of available resources to meet 5G requirements.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Support 5G business model of </a:t>
            </a:r>
            <a:r>
              <a:rPr lang="en-US" sz="2400" dirty="0" err="1" smtClean="0">
                <a:solidFill>
                  <a:srgbClr val="0070C0"/>
                </a:solidFill>
              </a:rPr>
              <a:t>XaaS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IaaS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NasS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PaaS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Support enriched and value creation capabilities.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Some incumbent deployment has to share RAN with other existing service providers and operators.</a:t>
            </a:r>
          </a:p>
        </p:txBody>
      </p:sp>
    </p:spTree>
    <p:extLst>
      <p:ext uri="{BB962C8B-B14F-4D97-AF65-F5344CB8AC3E}">
        <p14:creationId xmlns:p14="http://schemas.microsoft.com/office/powerpoint/2010/main" xmlns="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/>
          <p:cNvSpPr/>
          <p:nvPr/>
        </p:nvSpPr>
        <p:spPr bwMode="auto">
          <a:xfrm>
            <a:off x="117000" y="3834000"/>
            <a:ext cx="4860000" cy="3024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Use Case of </a:t>
            </a:r>
            <a:r>
              <a:rPr lang="en-US" dirty="0" err="1" smtClean="0"/>
              <a:t>WaaC</a:t>
            </a:r>
            <a:endParaRPr lang="en-US" dirty="0"/>
          </a:p>
        </p:txBody>
      </p:sp>
      <p:sp>
        <p:nvSpPr>
          <p:cNvPr id="195" name="Cloud 194"/>
          <p:cNvSpPr/>
          <p:nvPr/>
        </p:nvSpPr>
        <p:spPr bwMode="auto">
          <a:xfrm>
            <a:off x="6057000" y="2529000"/>
            <a:ext cx="2190063" cy="3960000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1" name="Picture 11" descr="R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2000" y="4194000"/>
            <a:ext cx="309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Picture 7" descr="https://encrypted-tbn0.gstatic.com/images?q=tbn:ANd9GcQ1jgR_RDkasWbWKpCY2QvIePaSNnWcVKYDC1FI4VIp9O057eG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0094" y="3249156"/>
            <a:ext cx="644451" cy="644451"/>
          </a:xfrm>
          <a:prstGeom prst="rect">
            <a:avLst/>
          </a:prstGeom>
          <a:noFill/>
        </p:spPr>
      </p:pic>
      <p:pic>
        <p:nvPicPr>
          <p:cNvPr id="263" name="Picture 11" descr="R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000" y="4959000"/>
            <a:ext cx="309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" name="TextBox 291"/>
          <p:cNvSpPr txBox="1"/>
          <p:nvPr/>
        </p:nvSpPr>
        <p:spPr>
          <a:xfrm>
            <a:off x="7002000" y="4779000"/>
            <a:ext cx="135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3GPP CORE</a:t>
            </a:r>
            <a:endParaRPr lang="en-US" sz="1600" b="1" dirty="0"/>
          </a:p>
        </p:txBody>
      </p:sp>
      <p:pic>
        <p:nvPicPr>
          <p:cNvPr id="298" name="Picture 6110" descr="4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4985" y="4469160"/>
            <a:ext cx="233054" cy="2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" name="Picture 11" descr="MCj04247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8519" y="4551094"/>
            <a:ext cx="288453" cy="21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" name="Cloud 299"/>
          <p:cNvSpPr/>
          <p:nvPr/>
        </p:nvSpPr>
        <p:spPr bwMode="auto">
          <a:xfrm>
            <a:off x="861490" y="4428193"/>
            <a:ext cx="1733496" cy="86056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000"/>
          </a:p>
        </p:txBody>
      </p:sp>
      <p:pic>
        <p:nvPicPr>
          <p:cNvPr id="301" name="Picture 24" descr="Apple iPhone 5 Black 32 GB Smartphone - AT&amp;T (32 GB Internal Storage, iOS 6, 4G, 8 MP Camera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1687" y="4878831"/>
            <a:ext cx="303735" cy="28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2" name="Straight Connector 79"/>
          <p:cNvCxnSpPr>
            <a:cxnSpLocks noChangeShapeType="1"/>
          </p:cNvCxnSpPr>
          <p:nvPr/>
        </p:nvCxnSpPr>
        <p:spPr bwMode="auto">
          <a:xfrm flipV="1">
            <a:off x="342000" y="5409000"/>
            <a:ext cx="4140000" cy="240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3" name="TextBox 81"/>
          <p:cNvSpPr txBox="1">
            <a:spLocks noChangeArrowheads="1"/>
          </p:cNvSpPr>
          <p:nvPr/>
        </p:nvSpPr>
        <p:spPr bwMode="auto">
          <a:xfrm>
            <a:off x="1467000" y="4551094"/>
            <a:ext cx="5203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/>
              <a:t>BSS1</a:t>
            </a:r>
          </a:p>
        </p:txBody>
      </p:sp>
      <p:pic>
        <p:nvPicPr>
          <p:cNvPr id="304" name="Picture 6110" descr="4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1739" y="5616239"/>
            <a:ext cx="233054" cy="2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" name="Picture 11" descr="MCj04247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8441" y="6066876"/>
            <a:ext cx="288453" cy="21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" name="Cloud 305"/>
          <p:cNvSpPr/>
          <p:nvPr/>
        </p:nvSpPr>
        <p:spPr bwMode="auto">
          <a:xfrm>
            <a:off x="428833" y="5575013"/>
            <a:ext cx="1732541" cy="86056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000"/>
          </a:p>
        </p:txBody>
      </p:sp>
      <p:pic>
        <p:nvPicPr>
          <p:cNvPr id="307" name="Picture 24" descr="Apple iPhone 5 Black 32 GB Smartphone - AT&amp;T (32 GB Internal Storage, iOS 6, 4G, 8 MP Camera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298" y="5821074"/>
            <a:ext cx="303735" cy="28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" name="TextBox 90"/>
          <p:cNvSpPr txBox="1">
            <a:spLocks noChangeArrowheads="1"/>
          </p:cNvSpPr>
          <p:nvPr/>
        </p:nvSpPr>
        <p:spPr bwMode="auto">
          <a:xfrm>
            <a:off x="827125" y="6129000"/>
            <a:ext cx="729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/>
              <a:t>BSS2</a:t>
            </a:r>
          </a:p>
        </p:txBody>
      </p:sp>
      <p:pic>
        <p:nvPicPr>
          <p:cNvPr id="309" name="Picture 8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479" y="5104584"/>
            <a:ext cx="823168" cy="1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" name="TextBox 93"/>
          <p:cNvSpPr txBox="1">
            <a:spLocks noChangeArrowheads="1"/>
          </p:cNvSpPr>
          <p:nvPr/>
        </p:nvSpPr>
        <p:spPr bwMode="auto">
          <a:xfrm>
            <a:off x="3492000" y="4840084"/>
            <a:ext cx="94500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BH (TWAG)</a:t>
            </a:r>
            <a:endParaRPr lang="en-US" sz="1000" b="1" dirty="0"/>
          </a:p>
        </p:txBody>
      </p:sp>
      <p:cxnSp>
        <p:nvCxnSpPr>
          <p:cNvPr id="311" name="Straight Connector 96"/>
          <p:cNvCxnSpPr>
            <a:cxnSpLocks noChangeShapeType="1"/>
          </p:cNvCxnSpPr>
          <p:nvPr/>
        </p:nvCxnSpPr>
        <p:spPr bwMode="auto">
          <a:xfrm>
            <a:off x="3961401" y="5247534"/>
            <a:ext cx="0" cy="16386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2" name="Straight Connector 99"/>
          <p:cNvCxnSpPr>
            <a:cxnSpLocks noChangeShapeType="1"/>
          </p:cNvCxnSpPr>
          <p:nvPr/>
        </p:nvCxnSpPr>
        <p:spPr bwMode="auto">
          <a:xfrm>
            <a:off x="1360335" y="5012162"/>
            <a:ext cx="1" cy="40955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313" name="图片 85"/>
          <p:cNvPicPr/>
          <p:nvPr/>
        </p:nvPicPr>
        <p:blipFill>
          <a:blip r:embed="rId8" cstate="email"/>
          <a:stretch>
            <a:fillRect/>
          </a:stretch>
        </p:blipFill>
        <p:spPr bwMode="auto">
          <a:xfrm>
            <a:off x="1089599" y="4756191"/>
            <a:ext cx="550667" cy="36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图片 85"/>
          <p:cNvPicPr/>
          <p:nvPr/>
        </p:nvPicPr>
        <p:blipFill>
          <a:blip r:embed="rId8" cstate="email"/>
          <a:stretch>
            <a:fillRect/>
          </a:stretch>
        </p:blipFill>
        <p:spPr bwMode="auto">
          <a:xfrm>
            <a:off x="845938" y="5780074"/>
            <a:ext cx="550667" cy="3643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Straight Connector 101"/>
          <p:cNvCxnSpPr>
            <a:cxnSpLocks noChangeShapeType="1"/>
          </p:cNvCxnSpPr>
          <p:nvPr/>
        </p:nvCxnSpPr>
        <p:spPr bwMode="auto">
          <a:xfrm>
            <a:off x="1035194" y="5411403"/>
            <a:ext cx="0" cy="57353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16" name="TextBox 90"/>
          <p:cNvSpPr txBox="1">
            <a:spLocks noChangeArrowheads="1"/>
          </p:cNvSpPr>
          <p:nvPr/>
        </p:nvSpPr>
        <p:spPr bwMode="auto">
          <a:xfrm>
            <a:off x="1008379" y="5626492"/>
            <a:ext cx="4322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 smtClean="0"/>
              <a:t>NA2</a:t>
            </a:r>
            <a:endParaRPr lang="en-US" sz="1000" b="1" dirty="0"/>
          </a:p>
        </p:txBody>
      </p:sp>
      <p:sp>
        <p:nvSpPr>
          <p:cNvPr id="317" name="TextBox 90"/>
          <p:cNvSpPr txBox="1">
            <a:spLocks noChangeArrowheads="1"/>
          </p:cNvSpPr>
          <p:nvPr/>
        </p:nvSpPr>
        <p:spPr bwMode="auto">
          <a:xfrm>
            <a:off x="1388310" y="5063356"/>
            <a:ext cx="5736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/>
              <a:t>NA1</a:t>
            </a:r>
            <a:endParaRPr lang="en-US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237000" y="4592001"/>
            <a:ext cx="99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AAA Server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327000" y="5364000"/>
            <a:ext cx="9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PDN GW</a:t>
            </a:r>
            <a:endParaRPr lang="en-US" b="1" dirty="0"/>
          </a:p>
        </p:txBody>
      </p:sp>
      <p:cxnSp>
        <p:nvCxnSpPr>
          <p:cNvPr id="291" name="Straight Connector 290"/>
          <p:cNvCxnSpPr>
            <a:stCxn id="121" idx="3"/>
            <a:endCxn id="201" idx="1"/>
          </p:cNvCxnSpPr>
          <p:nvPr/>
        </p:nvCxnSpPr>
        <p:spPr>
          <a:xfrm>
            <a:off x="3672000" y="4400475"/>
            <a:ext cx="2880000" cy="1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262" idx="2"/>
            <a:endCxn id="201" idx="3"/>
          </p:cNvCxnSpPr>
          <p:nvPr/>
        </p:nvCxnSpPr>
        <p:spPr>
          <a:xfrm flipH="1">
            <a:off x="6861563" y="3893607"/>
            <a:ext cx="560757" cy="5083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517000" y="4149000"/>
            <a:ext cx="422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STa</a:t>
            </a:r>
            <a:endParaRPr lang="en-US" dirty="0"/>
          </a:p>
        </p:txBody>
      </p:sp>
      <p:cxnSp>
        <p:nvCxnSpPr>
          <p:cNvPr id="108" name="Straight Connector 107"/>
          <p:cNvCxnSpPr>
            <a:stCxn id="263" idx="1"/>
            <a:endCxn id="309" idx="3"/>
          </p:cNvCxnSpPr>
          <p:nvPr/>
        </p:nvCxnSpPr>
        <p:spPr>
          <a:xfrm flipH="1">
            <a:off x="4394647" y="5166963"/>
            <a:ext cx="2202353" cy="9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5562000" y="49590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S2a</a:t>
            </a:r>
            <a:endParaRPr lang="en-US" dirty="0"/>
          </a:p>
        </p:txBody>
      </p:sp>
      <p:pic>
        <p:nvPicPr>
          <p:cNvPr id="121" name="Picture 8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8832" y="4329000"/>
            <a:ext cx="823168" cy="1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TextBox 123"/>
          <p:cNvSpPr txBox="1"/>
          <p:nvPr/>
        </p:nvSpPr>
        <p:spPr>
          <a:xfrm>
            <a:off x="2007000" y="6264000"/>
            <a:ext cx="292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Trusted Non-3GPP WLAN</a:t>
            </a:r>
            <a:endParaRPr lang="en-US" sz="1600" b="1" dirty="0"/>
          </a:p>
        </p:txBody>
      </p:sp>
      <p:pic>
        <p:nvPicPr>
          <p:cNvPr id="125" name="Picture 11" descr="R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2000" y="3294000"/>
            <a:ext cx="3095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TextBox 125"/>
          <p:cNvSpPr txBox="1"/>
          <p:nvPr/>
        </p:nvSpPr>
        <p:spPr>
          <a:xfrm>
            <a:off x="6372000" y="2979000"/>
            <a:ext cx="67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HSS</a:t>
            </a:r>
            <a:endParaRPr lang="en-US" b="1" dirty="0"/>
          </a:p>
        </p:txBody>
      </p:sp>
      <p:cxnSp>
        <p:nvCxnSpPr>
          <p:cNvPr id="127" name="Straight Connector 126"/>
          <p:cNvCxnSpPr>
            <a:stCxn id="125" idx="2"/>
            <a:endCxn id="201" idx="0"/>
          </p:cNvCxnSpPr>
          <p:nvPr/>
        </p:nvCxnSpPr>
        <p:spPr>
          <a:xfrm>
            <a:off x="6706782" y="3709925"/>
            <a:ext cx="0" cy="484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93"/>
          <p:cNvSpPr txBox="1">
            <a:spLocks noChangeArrowheads="1"/>
          </p:cNvSpPr>
          <p:nvPr/>
        </p:nvSpPr>
        <p:spPr bwMode="auto">
          <a:xfrm>
            <a:off x="2682000" y="4075084"/>
            <a:ext cx="12150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ANC (TWAP)</a:t>
            </a:r>
            <a:endParaRPr lang="en-US" sz="1000" b="1" dirty="0"/>
          </a:p>
        </p:txBody>
      </p:sp>
      <p:cxnSp>
        <p:nvCxnSpPr>
          <p:cNvPr id="138" name="Straight Connector 96"/>
          <p:cNvCxnSpPr>
            <a:cxnSpLocks noChangeShapeType="1"/>
          </p:cNvCxnSpPr>
          <p:nvPr/>
        </p:nvCxnSpPr>
        <p:spPr bwMode="auto">
          <a:xfrm>
            <a:off x="3267000" y="4464000"/>
            <a:ext cx="0" cy="96480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41" name="Content Placeholder 2"/>
          <p:cNvSpPr>
            <a:spLocks noGrp="1"/>
          </p:cNvSpPr>
          <p:nvPr>
            <p:ph idx="1"/>
          </p:nvPr>
        </p:nvSpPr>
        <p:spPr>
          <a:xfrm>
            <a:off x="432000" y="1089000"/>
            <a:ext cx="6435000" cy="247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Interworking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Control plane is connected through ANC/TWAP to AAA server in 3GPP Core.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User data plane is connected to PDN GW over BH/TWAG. </a:t>
            </a: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Use Case of </a:t>
            </a:r>
            <a:r>
              <a:rPr lang="en-US" dirty="0" err="1" smtClean="0"/>
              <a:t>WaaC</a:t>
            </a:r>
            <a:endParaRPr lang="en-US" dirty="0"/>
          </a:p>
        </p:txBody>
      </p:sp>
      <p:sp>
        <p:nvSpPr>
          <p:cNvPr id="666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524800" cy="553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Why needs Interworking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Support 3GPP interworking with </a:t>
            </a:r>
            <a:r>
              <a:rPr lang="en-US" sz="2400" dirty="0" err="1" smtClean="0">
                <a:solidFill>
                  <a:srgbClr val="0070C0"/>
                </a:solidFill>
              </a:rPr>
              <a:t>WiFi</a:t>
            </a:r>
            <a:r>
              <a:rPr lang="en-US" sz="2400" dirty="0" smtClean="0">
                <a:solidFill>
                  <a:srgbClr val="0070C0"/>
                </a:solidFill>
              </a:rPr>
              <a:t> for data offloading.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Support future LTE LAA coexisting with </a:t>
            </a:r>
            <a:r>
              <a:rPr lang="en-US" sz="2400" dirty="0" err="1" smtClean="0">
                <a:solidFill>
                  <a:srgbClr val="0070C0"/>
                </a:solidFill>
              </a:rPr>
              <a:t>WiFi</a:t>
            </a:r>
            <a:r>
              <a:rPr lang="en-US" sz="2400" dirty="0" smtClean="0">
                <a:solidFill>
                  <a:srgbClr val="0070C0"/>
                </a:solidFill>
              </a:rPr>
              <a:t> over unlicensed band.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Standardize the external interface of </a:t>
            </a:r>
            <a:r>
              <a:rPr lang="en-US" sz="2400" dirty="0" err="1" smtClean="0">
                <a:solidFill>
                  <a:srgbClr val="0070C0"/>
                </a:solidFill>
              </a:rPr>
              <a:t>WaaC</a:t>
            </a:r>
            <a:r>
              <a:rPr lang="en-US" sz="2400" dirty="0" smtClean="0">
                <a:solidFill>
                  <a:srgbClr val="0070C0"/>
                </a:solidFill>
              </a:rPr>
              <a:t> for interworking with the future 5G multi-technologies. </a:t>
            </a:r>
          </a:p>
          <a:p>
            <a:pPr lvl="1"/>
            <a:endParaRPr lang="en-US" sz="2400" dirty="0" smtClean="0">
              <a:solidFill>
                <a:srgbClr val="0070C0"/>
              </a:solidFill>
            </a:endParaRP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66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524800" cy="55350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070C0"/>
                </a:solidFill>
              </a:rPr>
              <a:t>WaaC</a:t>
            </a:r>
            <a:r>
              <a:rPr lang="en-US" sz="2400" dirty="0" smtClean="0">
                <a:solidFill>
                  <a:srgbClr val="0070C0"/>
                </a:solidFill>
              </a:rPr>
              <a:t> is proposed to address future 5G requirements. </a:t>
            </a:r>
            <a:endParaRPr lang="en-US" sz="2400" smtClean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smtClean="0">
                <a:solidFill>
                  <a:srgbClr val="0070C0"/>
                </a:solidFill>
              </a:rPr>
              <a:t>OmniRAN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should take the network reference model into account for </a:t>
            </a:r>
            <a:r>
              <a:rPr lang="en-US" sz="2400" dirty="0" smtClean="0">
                <a:solidFill>
                  <a:srgbClr val="0070C0"/>
                </a:solidFill>
              </a:rPr>
              <a:t>support </a:t>
            </a:r>
            <a:r>
              <a:rPr lang="en-US" sz="2400" dirty="0" err="1" smtClean="0">
                <a:solidFill>
                  <a:srgbClr val="0070C0"/>
                </a:solidFill>
              </a:rPr>
              <a:t>WaaC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>
              <a:solidFill>
                <a:srgbClr val="0070C0"/>
              </a:solidFill>
            </a:endParaRP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66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524800" cy="55350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NGMN_5G_White_Paper_V1_0</a:t>
            </a: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60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229600" cy="535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Issues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No single external interface for 3GPP to interwork with and control the standardized 802.11 WLANs.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Need a cloud based standardized network management system to manage the carrier-grade WLAN.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The future 5G technologies require multi-technologies coexistence over the same medium, which requires to avoid any impediment for the use of appropriate 802.11 technology in a future 5G network.</a:t>
            </a:r>
          </a:p>
        </p:txBody>
      </p:sp>
    </p:spTree>
    <p:extLst>
      <p:ext uri="{BB962C8B-B14F-4D97-AF65-F5344CB8AC3E}">
        <p14:creationId xmlns:p14="http://schemas.microsoft.com/office/powerpoint/2010/main" xmlns="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60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229600" cy="535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is a Component?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 component has 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defined functions and 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defined external interfaces to communicate with others.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Interoperable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It should be possible to swap implementations of the component from different sources if those implementations are compliant to the defined functions and external interfaces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NGMN 5G Use Cases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131" y="1584000"/>
            <a:ext cx="7847869" cy="47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NGMN 5G Business Models [1]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805" y="1809000"/>
            <a:ext cx="8352195" cy="436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NGMN 5G Value Creation Capabilities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256" y="1854000"/>
            <a:ext cx="8242744" cy="4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NGMN 5G Design Principle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350" y="1376700"/>
            <a:ext cx="79946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WLAN as a Component</a:t>
            </a:r>
            <a:endParaRPr lang="en-US" dirty="0"/>
          </a:p>
        </p:txBody>
      </p:sp>
      <p:sp>
        <p:nvSpPr>
          <p:cNvPr id="260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229600" cy="58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Basic </a:t>
            </a:r>
            <a:r>
              <a:rPr lang="en-US" dirty="0" err="1" smtClean="0">
                <a:solidFill>
                  <a:srgbClr val="0070C0"/>
                </a:solidFill>
              </a:rPr>
              <a:t>WaaC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  <p:grpSp>
        <p:nvGrpSpPr>
          <p:cNvPr id="3" name="Group 274"/>
          <p:cNvGrpSpPr/>
          <p:nvPr/>
        </p:nvGrpSpPr>
        <p:grpSpPr>
          <a:xfrm>
            <a:off x="387000" y="2492375"/>
            <a:ext cx="8460000" cy="3529013"/>
            <a:chOff x="387000" y="2492375"/>
            <a:chExt cx="8460000" cy="3529013"/>
          </a:xfrm>
        </p:grpSpPr>
        <p:pic>
          <p:nvPicPr>
            <p:cNvPr id="222" name="Picture 6110" descr="4 cop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67464" y="2564396"/>
              <a:ext cx="387369" cy="395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3" name="Picture 11" descr="MCj042478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1197" y="2708437"/>
              <a:ext cx="479449" cy="37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4" name="Cloud 223"/>
            <p:cNvSpPr/>
            <p:nvPr/>
          </p:nvSpPr>
          <p:spPr bwMode="auto">
            <a:xfrm>
              <a:off x="1250465" y="2492375"/>
              <a:ext cx="2881313" cy="1512888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26" name="Picture 24" descr="Apple iPhone 5 Black 32 GB Smartphone - AT&amp;T (32 GB Internal Storage, iOS 6, 4G, 8 MP Camera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9418" y="3284602"/>
              <a:ext cx="504850" cy="504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7" name="Straight Connector 79"/>
            <p:cNvCxnSpPr>
              <a:cxnSpLocks noChangeShapeType="1"/>
            </p:cNvCxnSpPr>
            <p:nvPr/>
          </p:nvCxnSpPr>
          <p:spPr bwMode="auto">
            <a:xfrm>
              <a:off x="387000" y="4220871"/>
              <a:ext cx="554489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9" name="TextBox 81"/>
            <p:cNvSpPr txBox="1">
              <a:spLocks noChangeArrowheads="1"/>
            </p:cNvSpPr>
            <p:nvPr/>
          </p:nvSpPr>
          <p:spPr bwMode="auto">
            <a:xfrm>
              <a:off x="2403325" y="2708437"/>
              <a:ext cx="718502" cy="338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BSS1</a:t>
              </a:r>
            </a:p>
          </p:txBody>
        </p:sp>
        <p:pic>
          <p:nvPicPr>
            <p:cNvPr id="230" name="Picture 6110" descr="4 cop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47348" y="4580975"/>
              <a:ext cx="387369" cy="395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1" name="Picture 11" descr="MCj042478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9302" y="5373202"/>
              <a:ext cx="479449" cy="37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2" name="Cloud 231"/>
            <p:cNvSpPr/>
            <p:nvPr/>
          </p:nvSpPr>
          <p:spPr bwMode="auto">
            <a:xfrm>
              <a:off x="531328" y="4508500"/>
              <a:ext cx="2879725" cy="1512888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33" name="Picture 24" descr="Apple iPhone 5 Black 32 GB Smartphone - AT&amp;T (32 GB Internal Storage, iOS 6, 4G, 8 MP Camera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5046" y="4941078"/>
              <a:ext cx="504850" cy="504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4" name="TextBox 90"/>
            <p:cNvSpPr txBox="1">
              <a:spLocks noChangeArrowheads="1"/>
            </p:cNvSpPr>
            <p:nvPr/>
          </p:nvSpPr>
          <p:spPr bwMode="auto">
            <a:xfrm>
              <a:off x="1629615" y="5655386"/>
              <a:ext cx="718502" cy="338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BSS2</a:t>
              </a:r>
            </a:p>
          </p:txBody>
        </p:sp>
        <p:pic>
          <p:nvPicPr>
            <p:cNvPr id="238" name="Picture 8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6394" y="3681480"/>
              <a:ext cx="1368221" cy="25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9" name="TextBox 93"/>
            <p:cNvSpPr txBox="1">
              <a:spLocks noChangeArrowheads="1"/>
            </p:cNvSpPr>
            <p:nvPr/>
          </p:nvSpPr>
          <p:spPr bwMode="auto">
            <a:xfrm>
              <a:off x="5814615" y="3391169"/>
              <a:ext cx="630000" cy="3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BH</a:t>
              </a:r>
              <a:endParaRPr lang="en-US" sz="1400" dirty="0"/>
            </a:p>
          </p:txBody>
        </p:sp>
        <p:cxnSp>
          <p:nvCxnSpPr>
            <p:cNvPr id="240" name="Straight Connector 96"/>
            <p:cNvCxnSpPr>
              <a:cxnSpLocks noChangeShapeType="1"/>
            </p:cNvCxnSpPr>
            <p:nvPr/>
          </p:nvCxnSpPr>
          <p:spPr bwMode="auto">
            <a:xfrm>
              <a:off x="5724498" y="3932788"/>
              <a:ext cx="0" cy="28808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1" name="Straight Connector 99"/>
            <p:cNvCxnSpPr>
              <a:cxnSpLocks noChangeShapeType="1"/>
            </p:cNvCxnSpPr>
            <p:nvPr/>
          </p:nvCxnSpPr>
          <p:spPr bwMode="auto">
            <a:xfrm>
              <a:off x="2079615" y="3519000"/>
              <a:ext cx="1" cy="7200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248" name="图片 85"/>
            <p:cNvPicPr/>
            <p:nvPr/>
          </p:nvPicPr>
          <p:blipFill>
            <a:blip r:embed="rId6" cstate="email"/>
            <a:stretch>
              <a:fillRect/>
            </a:stretch>
          </p:blipFill>
          <p:spPr bwMode="auto">
            <a:xfrm>
              <a:off x="1629615" y="3069000"/>
              <a:ext cx="915285" cy="640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图片 85"/>
            <p:cNvPicPr/>
            <p:nvPr/>
          </p:nvPicPr>
          <p:blipFill>
            <a:blip r:embed="rId6" cstate="email"/>
            <a:stretch>
              <a:fillRect/>
            </a:stretch>
          </p:blipFill>
          <p:spPr bwMode="auto">
            <a:xfrm>
              <a:off x="1224615" y="4869000"/>
              <a:ext cx="915285" cy="64052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2" name="Straight Connector 101"/>
            <p:cNvCxnSpPr>
              <a:cxnSpLocks noChangeShapeType="1"/>
            </p:cNvCxnSpPr>
            <p:nvPr/>
          </p:nvCxnSpPr>
          <p:spPr bwMode="auto">
            <a:xfrm>
              <a:off x="1539186" y="4220871"/>
              <a:ext cx="0" cy="100828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57" name="TextBox 90"/>
            <p:cNvSpPr txBox="1">
              <a:spLocks noChangeArrowheads="1"/>
            </p:cNvSpPr>
            <p:nvPr/>
          </p:nvSpPr>
          <p:spPr bwMode="auto">
            <a:xfrm>
              <a:off x="1494615" y="4599000"/>
              <a:ext cx="7185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 smtClean="0"/>
                <a:t>NA2</a:t>
              </a:r>
              <a:endParaRPr lang="en-US" b="1" dirty="0"/>
            </a:p>
          </p:txBody>
        </p:sp>
        <p:sp>
          <p:nvSpPr>
            <p:cNvPr id="258" name="TextBox 90"/>
            <p:cNvSpPr txBox="1">
              <a:spLocks noChangeArrowheads="1"/>
            </p:cNvSpPr>
            <p:nvPr/>
          </p:nvSpPr>
          <p:spPr bwMode="auto">
            <a:xfrm>
              <a:off x="2126113" y="3609000"/>
              <a:ext cx="7185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 smtClean="0"/>
                <a:t>NA1</a:t>
              </a:r>
              <a:endParaRPr lang="en-US" b="1" dirty="0"/>
            </a:p>
          </p:txBody>
        </p:sp>
        <p:pic>
          <p:nvPicPr>
            <p:cNvPr id="261" name="Picture 8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9615" y="3080523"/>
              <a:ext cx="1368221" cy="25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2" name="TextBox 93"/>
            <p:cNvSpPr txBox="1">
              <a:spLocks noChangeArrowheads="1"/>
            </p:cNvSpPr>
            <p:nvPr/>
          </p:nvSpPr>
          <p:spPr bwMode="auto">
            <a:xfrm>
              <a:off x="4599615" y="2799000"/>
              <a:ext cx="862525" cy="3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 smtClean="0"/>
                <a:t>ANC</a:t>
              </a:r>
              <a:endParaRPr lang="en-US" sz="1400" dirty="0"/>
            </a:p>
          </p:txBody>
        </p:sp>
        <p:cxnSp>
          <p:nvCxnSpPr>
            <p:cNvPr id="263" name="Straight Connector 96"/>
            <p:cNvCxnSpPr>
              <a:cxnSpLocks noChangeShapeType="1"/>
            </p:cNvCxnSpPr>
            <p:nvPr/>
          </p:nvCxnSpPr>
          <p:spPr bwMode="auto">
            <a:xfrm>
              <a:off x="4707000" y="3294000"/>
              <a:ext cx="0" cy="9450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68" name="Left-Right Arrow 267"/>
            <p:cNvSpPr/>
            <p:nvPr/>
          </p:nvSpPr>
          <p:spPr bwMode="auto">
            <a:xfrm>
              <a:off x="5679615" y="3106831"/>
              <a:ext cx="1260000" cy="135000"/>
            </a:xfrm>
            <a:prstGeom prst="leftRightArrow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69" name="Left-Right Arrow 268"/>
            <p:cNvSpPr/>
            <p:nvPr/>
          </p:nvSpPr>
          <p:spPr bwMode="auto">
            <a:xfrm>
              <a:off x="6444615" y="3699000"/>
              <a:ext cx="495000" cy="180000"/>
            </a:xfrm>
            <a:prstGeom prst="leftRightArrow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70" name="TextBox 93"/>
            <p:cNvSpPr txBox="1">
              <a:spLocks noChangeArrowheads="1"/>
            </p:cNvSpPr>
            <p:nvPr/>
          </p:nvSpPr>
          <p:spPr bwMode="auto">
            <a:xfrm>
              <a:off x="6932090" y="2574000"/>
              <a:ext cx="191491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External Management/Control Plane Interface</a:t>
              </a:r>
              <a:endParaRPr lang="en-US" sz="1400" dirty="0"/>
            </a:p>
          </p:txBody>
        </p:sp>
        <p:sp>
          <p:nvSpPr>
            <p:cNvPr id="271" name="TextBox 93"/>
            <p:cNvSpPr txBox="1">
              <a:spLocks noChangeArrowheads="1"/>
            </p:cNvSpPr>
            <p:nvPr/>
          </p:nvSpPr>
          <p:spPr bwMode="auto">
            <a:xfrm>
              <a:off x="6932090" y="3625780"/>
              <a:ext cx="191491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External Data Plane Interface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362"/>
          </a:xfrm>
        </p:spPr>
        <p:txBody>
          <a:bodyPr/>
          <a:lstStyle/>
          <a:p>
            <a:r>
              <a:rPr lang="en-US" dirty="0" smtClean="0"/>
              <a:t>WLAN as a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000"/>
            <a:ext cx="8229600" cy="5445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Functional Entities 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Node of Attachment (NA): 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IEEE 802.11 based radio access stations operating in license-exempt frequency bands or shared authorized license frequency band(s). 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Backhaul (BH):  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Manage the backhaul network setup and configuration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Control the user data plane traffic forwarding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Access Network Controller:  </a:t>
            </a:r>
          </a:p>
          <a:p>
            <a:pPr lvl="2"/>
            <a:r>
              <a:rPr lang="en-US" sz="2200" dirty="0" smtClean="0">
                <a:solidFill>
                  <a:srgbClr val="0070C0"/>
                </a:solidFill>
              </a:rPr>
              <a:t>Manage radio access network setup and configuration.</a:t>
            </a:r>
          </a:p>
          <a:p>
            <a:pPr lvl="2"/>
            <a:endParaRPr lang="en-US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8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niran_usecas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5342</TotalTime>
  <Words>745</Words>
  <Application>Microsoft Office PowerPoint</Application>
  <PresentationFormat>On-screen Show (4:3)</PresentationFormat>
  <Paragraphs>130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omniran_usecase_template</vt:lpstr>
      <vt:lpstr>Slide 1</vt:lpstr>
      <vt:lpstr>Background</vt:lpstr>
      <vt:lpstr>Background</vt:lpstr>
      <vt:lpstr>NGMN 5G Use Cases</vt:lpstr>
      <vt:lpstr>NGMN 5G Business Models [1] </vt:lpstr>
      <vt:lpstr>NGMN 5G Value Creation Capabilities </vt:lpstr>
      <vt:lpstr>NGMN 5G Design Principle </vt:lpstr>
      <vt:lpstr>WLAN as a Component</vt:lpstr>
      <vt:lpstr>WLAN as a Component</vt:lpstr>
      <vt:lpstr>WLAN as a Component</vt:lpstr>
      <vt:lpstr>Use Case of WaaC</vt:lpstr>
      <vt:lpstr>Use Case of WaaC</vt:lpstr>
      <vt:lpstr>Use Case of WaaC</vt:lpstr>
      <vt:lpstr>Use Case of WaaC</vt:lpstr>
      <vt:lpstr>Use Case of WaaC</vt:lpstr>
      <vt:lpstr>Use Case of WaaC</vt:lpstr>
      <vt:lpstr>Summary</vt:lpstr>
      <vt:lpstr>References</vt:lpstr>
    </vt:vector>
  </TitlesOfParts>
  <Company>Nokia Siemens Networks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 Riegel</dc:creator>
  <cp:lastModifiedBy>yfang-2</cp:lastModifiedBy>
  <cp:revision>651</cp:revision>
  <cp:lastPrinted>1998-02-10T13:28:06Z</cp:lastPrinted>
  <dcterms:created xsi:type="dcterms:W3CDTF">2013-03-11T14:14:17Z</dcterms:created>
  <dcterms:modified xsi:type="dcterms:W3CDTF">2015-09-16T04:44:52Z</dcterms:modified>
</cp:coreProperties>
</file>