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handoutMasterIdLst>
    <p:handoutMasterId r:id="rId18"/>
  </p:handoutMasterIdLst>
  <p:sldIdLst>
    <p:sldId id="262" r:id="rId2"/>
    <p:sldId id="306" r:id="rId3"/>
    <p:sldId id="308" r:id="rId4"/>
    <p:sldId id="307" r:id="rId5"/>
    <p:sldId id="296" r:id="rId6"/>
    <p:sldId id="297" r:id="rId7"/>
    <p:sldId id="298" r:id="rId8"/>
    <p:sldId id="299" r:id="rId9"/>
    <p:sldId id="271" r:id="rId10"/>
    <p:sldId id="302" r:id="rId11"/>
    <p:sldId id="283" r:id="rId12"/>
    <p:sldId id="300" r:id="rId13"/>
    <p:sldId id="311" r:id="rId14"/>
    <p:sldId id="309" r:id="rId15"/>
    <p:sldId id="310"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20" autoAdjust="0"/>
    <p:restoredTop sz="99233" autoAdjust="0"/>
  </p:normalViewPr>
  <p:slideViewPr>
    <p:cSldViewPr>
      <p:cViewPr varScale="1">
        <p:scale>
          <a:sx n="100" d="100"/>
          <a:sy n="100" d="100"/>
        </p:scale>
        <p:origin x="-304"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AD71A576-82C5-4FC0-8D3A-95DA849B7BCF}"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34718630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9</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extLst>
      <p:ext uri="{BB962C8B-B14F-4D97-AF65-F5344CB8AC3E}">
        <p14:creationId xmlns:p14="http://schemas.microsoft.com/office/powerpoint/2010/main" val="36697436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6148" y="76200"/>
            <a:ext cx="2239252" cy="307777"/>
          </a:xfrm>
          <a:prstGeom prst="rect">
            <a:avLst/>
          </a:prstGeom>
        </p:spPr>
        <p:txBody>
          <a:bodyPr wrap="none">
            <a:spAutoFit/>
          </a:bodyPr>
          <a:lstStyle/>
          <a:p>
            <a:pPr algn="r"/>
            <a:r>
              <a:rPr lang="en-US" sz="1400" b="1" dirty="0" smtClean="0"/>
              <a:t>omniran-15-0040-01-00TG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omniran/dcn/15/omniran-15-0042-00-CF00-an-setup-over-unlicensed-band.docx" TargetMode="External"/><Relationship Id="rId4" Type="http://schemas.openxmlformats.org/officeDocument/2006/relationships/hyperlink" Target="https://mentor.ieee.org/omniran/dcn/15/omniran-15-0035-01-CF00-cf-text-review.pdf" TargetMode="External"/><Relationship Id="rId5" Type="http://schemas.openxmlformats.org/officeDocument/2006/relationships/hyperlink" Target="https://mentor.ieee.org/omniran/dcn/15/omniran-15-0043-00-CF00-wlan-as-a-component.pptx" TargetMode="External"/><Relationship Id="rId6" Type="http://schemas.openxmlformats.org/officeDocument/2006/relationships/hyperlink" Target="https://mentor.ieee.org/omniran/dcn/15/omniran-15-0044-00-CF00-radio-interface-component.pptx" TargetMode="External"/><Relationship Id="rId1" Type="http://schemas.openxmlformats.org/officeDocument/2006/relationships/slideLayout" Target="../slideLayouts/slideLayout2.xml"/><Relationship Id="rId2" Type="http://schemas.openxmlformats.org/officeDocument/2006/relationships/hyperlink" Target="https://mentor.ieee.org/omniran/dcn/15/omniran-15-0039-00-00TG-july-2015-f2f-meeting-minutes.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5/omniran-15-0039-00-00TG-july-2015-f2f-meeting-minutes.docx" TargetMode="External"/><Relationship Id="rId3" Type="http://schemas.openxmlformats.org/officeDocument/2006/relationships/hyperlink" Target="https://mentor.ieee.org/omniran/dcn/15/omniran-15-0042-00-CF00-an-setup-over-unlicensed-band.doc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omniran/dcn/15/omniran-15-0045-00-CF00-review-comments-on-doc-0035-01.xlsx" TargetMode="External"/><Relationship Id="rId4" Type="http://schemas.openxmlformats.org/officeDocument/2006/relationships/hyperlink" Target="https://mentor.ieee.org/omniran/dcn/15/omniran-15-0043-00-CF00-wlan-as-a-component.pptx" TargetMode="External"/><Relationship Id="rId5" Type="http://schemas.openxmlformats.org/officeDocument/2006/relationships/hyperlink" Target="https://mentor.ieee.org/omniran/dcn/15/omniran-15-0044-00-CF00-radio-interface-component.pptx" TargetMode="External"/><Relationship Id="rId1" Type="http://schemas.openxmlformats.org/officeDocument/2006/relationships/slideLayout" Target="../slideLayouts/slideLayout2.xml"/><Relationship Id="rId2" Type="http://schemas.openxmlformats.org/officeDocument/2006/relationships/hyperlink" Target="https://mentor.ieee.org/omniran/dcn/15/omniran-15-0035-01-CF00-cf-text-review.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centarahotelsresorts.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4" Type="http://schemas.openxmlformats.org/officeDocument/2006/relationships/hyperlink" Target="http://standards.ieee.org/about/sasb/patcom/materials.html" TargetMode="External"/><Relationship Id="rId1" Type="http://schemas.openxmlformats.org/officeDocument/2006/relationships/slideLayout" Target="../slideLayouts/slideLayout2.xml"/><Relationship Id="rId2" Type="http://schemas.openxmlformats.org/officeDocument/2006/relationships/hyperlink" Target="http://standards.ieee.org/develop/policies/bylaws/sect6-7.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www.ieee.org/web/membership/ethics/code_ethics.html" TargetMode="External"/><Relationship Id="rId6" Type="http://schemas.openxmlformats.org/officeDocument/2006/relationships/hyperlink" Target="http://standards.ieee.org/board/pat/pat-slideset.ppt" TargetMode="External"/><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IEEE 802.1 OmniRAN TG</a:t>
            </a:r>
            <a:r>
              <a:rPr lang="en-US" dirty="0"/>
              <a:t/>
            </a:r>
            <a:br>
              <a:rPr lang="en-US" dirty="0"/>
            </a:br>
            <a:r>
              <a:rPr lang="en-US" dirty="0" smtClean="0"/>
              <a:t>September 2015 F2F Meeting</a:t>
            </a:r>
            <a:br>
              <a:rPr lang="en-US" dirty="0" smtClean="0"/>
            </a:br>
            <a:r>
              <a:rPr lang="en-US" dirty="0" smtClean="0"/>
              <a:t>Bangkok, Thailand</a:t>
            </a:r>
            <a:endParaRPr lang="en-US" dirty="0"/>
          </a:p>
        </p:txBody>
      </p:sp>
      <p:sp>
        <p:nvSpPr>
          <p:cNvPr id="3" name="Subtitle 2"/>
          <p:cNvSpPr>
            <a:spLocks noGrp="1"/>
          </p:cNvSpPr>
          <p:nvPr>
            <p:ph type="subTitle" idx="1"/>
          </p:nvPr>
        </p:nvSpPr>
        <p:spPr/>
        <p:txBody>
          <a:bodyPr/>
          <a:lstStyle/>
          <a:p>
            <a:r>
              <a:rPr lang="en-US" dirty="0" smtClean="0"/>
              <a:t>2015-09-14</a:t>
            </a:r>
            <a:r>
              <a:rPr lang="en-US" dirty="0"/>
              <a:t/>
            </a:r>
            <a:br>
              <a:rPr lang="en-US" dirty="0"/>
            </a:br>
            <a:r>
              <a:rPr lang="en-US" dirty="0"/>
              <a:t>Max </a:t>
            </a:r>
            <a:r>
              <a:rPr lang="en-US" dirty="0" smtClean="0"/>
              <a:t>Riegel, Nokia Networks</a:t>
            </a:r>
            <a:endParaRPr lang="en-US" dirty="0"/>
          </a:p>
          <a:p>
            <a:r>
              <a:rPr lang="en-US" dirty="0" smtClean="0"/>
              <a:t>(TG </a:t>
            </a:r>
            <a:r>
              <a:rPr lang="en-US" dirty="0"/>
              <a:t>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proposal for September 2015 F2F</a:t>
            </a:r>
          </a:p>
        </p:txBody>
      </p:sp>
      <p:sp>
        <p:nvSpPr>
          <p:cNvPr id="3" name="Content Placeholder 2"/>
          <p:cNvSpPr>
            <a:spLocks noGrp="1"/>
          </p:cNvSpPr>
          <p:nvPr>
            <p:ph idx="1"/>
          </p:nvPr>
        </p:nvSpPr>
        <p:spPr>
          <a:xfrm>
            <a:off x="457200" y="1371600"/>
            <a:ext cx="8229600" cy="4754563"/>
          </a:xfrm>
        </p:spPr>
        <p:txBody>
          <a:bodyPr>
            <a:normAutofit fontScale="92500" lnSpcReduction="20000"/>
          </a:bodyPr>
          <a:lstStyle/>
          <a:p>
            <a:r>
              <a:rPr lang="en-US" dirty="0" smtClean="0"/>
              <a:t>Review of minutes</a:t>
            </a:r>
          </a:p>
          <a:p>
            <a:r>
              <a:rPr lang="en-US" dirty="0" smtClean="0"/>
              <a:t>Reports</a:t>
            </a:r>
          </a:p>
          <a:p>
            <a:r>
              <a:rPr lang="en-US" dirty="0" smtClean="0"/>
              <a:t>P802.1CF contributions</a:t>
            </a:r>
          </a:p>
          <a:p>
            <a:pPr lvl="1"/>
            <a:r>
              <a:rPr lang="en-US" dirty="0" smtClean="0"/>
              <a:t>Functional decomposition and design</a:t>
            </a:r>
          </a:p>
          <a:p>
            <a:pPr lvl="1"/>
            <a:r>
              <a:rPr lang="en-US" dirty="0" smtClean="0"/>
              <a:t>SDN abstraction</a:t>
            </a:r>
          </a:p>
          <a:p>
            <a:r>
              <a:rPr lang="en-US" dirty="0" smtClean="0"/>
              <a:t>P802.1CF editor’s draft</a:t>
            </a:r>
          </a:p>
          <a:p>
            <a:pPr lvl="1"/>
            <a:r>
              <a:rPr lang="en-US" dirty="0" smtClean="0"/>
              <a:t>Review and comments resolution</a:t>
            </a:r>
          </a:p>
          <a:p>
            <a:r>
              <a:rPr lang="en-US" dirty="0" smtClean="0"/>
              <a:t>Component model within scope of 802.1CF</a:t>
            </a:r>
          </a:p>
          <a:p>
            <a:r>
              <a:rPr lang="en-US" dirty="0" smtClean="0"/>
              <a:t>Status report to IEEE 802 WGs</a:t>
            </a:r>
          </a:p>
          <a:p>
            <a:r>
              <a:rPr lang="en-US" dirty="0" smtClean="0"/>
              <a:t>AOB</a:t>
            </a:r>
          </a:p>
          <a:p>
            <a:pPr lvl="2"/>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#1</a:t>
            </a:r>
            <a:endParaRPr lang="en-US" dirty="0"/>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smtClean="0"/>
              <a:t>Call Meeting to Order</a:t>
            </a:r>
          </a:p>
          <a:p>
            <a:pPr lvl="1"/>
            <a:r>
              <a:rPr lang="en-GB" sz="2000" dirty="0" smtClean="0"/>
              <a:t>Chair called meeting to order </a:t>
            </a:r>
            <a:r>
              <a:rPr lang="en-GB" sz="2000" dirty="0" smtClean="0"/>
              <a:t>at 16:08</a:t>
            </a:r>
            <a:endParaRPr lang="en-GB" sz="2000" dirty="0" smtClean="0"/>
          </a:p>
          <a:p>
            <a:r>
              <a:rPr lang="en-GB" sz="2400" dirty="0" smtClean="0"/>
              <a:t>Minutes taker:</a:t>
            </a:r>
          </a:p>
          <a:p>
            <a:pPr lvl="1"/>
            <a:r>
              <a:rPr lang="en-GB" sz="2000" dirty="0" smtClean="0"/>
              <a:t> Walter is taking notes.</a:t>
            </a:r>
          </a:p>
          <a:p>
            <a:r>
              <a:rPr lang="en-GB" sz="2400" dirty="0" smtClean="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117007745"/>
              </p:ext>
            </p:extLst>
          </p:nvPr>
        </p:nvGraphicFramePr>
        <p:xfrm>
          <a:off x="914400" y="3352800"/>
          <a:ext cx="7620001" cy="2438399"/>
        </p:xfrm>
        <a:graphic>
          <a:graphicData uri="http://schemas.openxmlformats.org/drawingml/2006/table">
            <a:tbl>
              <a:tblPr firstRow="1" bandRow="1">
                <a:tableStyleId>{5C22544A-7EE6-4342-B048-85BDC9FD1C3A}</a:tableStyleId>
              </a:tblPr>
              <a:tblGrid>
                <a:gridCol w="1822824"/>
                <a:gridCol w="1822824"/>
                <a:gridCol w="239059"/>
                <a:gridCol w="1867647"/>
                <a:gridCol w="1867647"/>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r>
                        <a:rPr lang="en-US" sz="1400" dirty="0" smtClean="0">
                          <a:solidFill>
                            <a:schemeClr val="tx1"/>
                          </a:solidFill>
                        </a:rPr>
                        <a:t>Max Riegel</a:t>
                      </a:r>
                      <a:endParaRPr lang="en-US" sz="1400" dirty="0">
                        <a:solidFill>
                          <a:schemeClr val="tx1"/>
                        </a:solidFill>
                      </a:endParaRPr>
                    </a:p>
                  </a:txBody>
                  <a:tcPr/>
                </a:tc>
                <a:tc>
                  <a:txBody>
                    <a:bodyPr/>
                    <a:lstStyle/>
                    <a:p>
                      <a:r>
                        <a:rPr lang="en-US" sz="1400" dirty="0" smtClean="0">
                          <a:solidFill>
                            <a:schemeClr val="tx1"/>
                          </a:solidFill>
                        </a:rPr>
                        <a:t>Nokia</a:t>
                      </a:r>
                      <a:r>
                        <a:rPr lang="en-US" sz="1400" baseline="0" dirty="0" smtClean="0">
                          <a:solidFill>
                            <a:schemeClr val="tx1"/>
                          </a:solidFill>
                        </a:rPr>
                        <a:t> Networks</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p>
                  </a:txBody>
                  <a:tcPr/>
                </a:tc>
                <a:tc>
                  <a:txBody>
                    <a:bodyPr/>
                    <a:lstStyle/>
                    <a:p>
                      <a:endParaRPr lang="en-US" sz="1400"/>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Walter Pienciak</a:t>
                      </a:r>
                    </a:p>
                  </a:txBody>
                  <a:tcPr/>
                </a:tc>
                <a:tc>
                  <a:txBody>
                    <a:bodyPr/>
                    <a:lstStyle/>
                    <a:p>
                      <a:r>
                        <a:rPr lang="en-US" sz="1400" dirty="0" smtClean="0">
                          <a:solidFill>
                            <a:schemeClr val="tx1"/>
                          </a:solidFill>
                        </a:rPr>
                        <a:t>IEEE SA</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a:p>
                  </a:txBody>
                  <a:tcPr/>
                </a:tc>
                <a:tc>
                  <a:txBody>
                    <a:bodyPr/>
                    <a:lstStyle/>
                    <a:p>
                      <a:endParaRPr lang="en-US" sz="1400"/>
                    </a:p>
                  </a:txBody>
                  <a:tcPr/>
                </a:tc>
              </a:tr>
              <a:tr h="292100">
                <a:tc>
                  <a:txBody>
                    <a:bodyPr/>
                    <a:lstStyle/>
                    <a:p>
                      <a:r>
                        <a:rPr lang="en-US" sz="1400" dirty="0" smtClean="0"/>
                        <a:t>Juan Carlos Zuniga</a:t>
                      </a:r>
                      <a:endParaRPr lang="en-US" sz="1400" dirty="0"/>
                    </a:p>
                  </a:txBody>
                  <a:tcPr/>
                </a:tc>
                <a:tc>
                  <a:txBody>
                    <a:bodyPr/>
                    <a:lstStyle/>
                    <a:p>
                      <a:r>
                        <a:rPr lang="en-US" sz="1400" dirty="0" err="1" smtClean="0"/>
                        <a:t>Interdigital</a:t>
                      </a:r>
                      <a:r>
                        <a:rPr lang="en-US" sz="1400" baseline="0" dirty="0" smtClean="0"/>
                        <a:t> </a:t>
                      </a:r>
                      <a:endParaRPr lang="en-US" sz="1400" dirty="0"/>
                    </a:p>
                  </a:txBody>
                  <a:tcPr/>
                </a:tc>
                <a:tc>
                  <a:txBody>
                    <a:bodyPr/>
                    <a:lstStyle/>
                    <a:p>
                      <a:endParaRPr lang="en-US" sz="1400" dirty="0">
                        <a:solidFill>
                          <a:schemeClr val="tx1"/>
                        </a:solidFill>
                      </a:endParaRPr>
                    </a:p>
                  </a:txBody>
                  <a:tcPr>
                    <a:solidFill>
                      <a:schemeClr val="bg1"/>
                    </a:solidFill>
                  </a:tcPr>
                </a:tc>
                <a:tc>
                  <a:txBody>
                    <a:bodyPr/>
                    <a:lstStyle/>
                    <a:p>
                      <a:endParaRPr lang="en-US" sz="1400"/>
                    </a:p>
                  </a:txBody>
                  <a:tcPr/>
                </a:tc>
                <a:tc>
                  <a:txBody>
                    <a:bodyPr/>
                    <a:lstStyle/>
                    <a:p>
                      <a:endParaRPr lang="en-US" sz="1400"/>
                    </a:p>
                  </a:txBody>
                  <a:tcPr/>
                </a:tc>
              </a:tr>
              <a:tr h="292100">
                <a:tc>
                  <a:txBody>
                    <a:bodyPr/>
                    <a:lstStyle/>
                    <a:p>
                      <a:r>
                        <a:rPr lang="en-US" sz="1400" dirty="0" err="1" smtClean="0"/>
                        <a:t>Yonggang</a:t>
                      </a:r>
                      <a:r>
                        <a:rPr lang="en-US" sz="1400" dirty="0" smtClean="0"/>
                        <a:t> Fang</a:t>
                      </a:r>
                      <a:endParaRPr lang="en-US" sz="1400" dirty="0"/>
                    </a:p>
                  </a:txBody>
                  <a:tcPr/>
                </a:tc>
                <a:tc>
                  <a:txBody>
                    <a:bodyPr/>
                    <a:lstStyle/>
                    <a:p>
                      <a:r>
                        <a:rPr lang="en-US" sz="1400" dirty="0" smtClean="0"/>
                        <a:t>ZTETX</a:t>
                      </a:r>
                      <a:endParaRPr lang="en-US" sz="1400" dirty="0"/>
                    </a:p>
                  </a:txBody>
                  <a:tcPr/>
                </a:tc>
                <a:tc>
                  <a:txBody>
                    <a:bodyPr/>
                    <a:lstStyle/>
                    <a:p>
                      <a:endParaRPr lang="en-US" sz="1400" dirty="0">
                        <a:solidFill>
                          <a:schemeClr val="tx1"/>
                        </a:solidFill>
                      </a:endParaRPr>
                    </a:p>
                  </a:txBody>
                  <a:tcPr>
                    <a:solidFill>
                      <a:schemeClr val="bg1"/>
                    </a:solidFill>
                  </a:tcPr>
                </a:tc>
                <a:tc>
                  <a:txBody>
                    <a:bodyPr/>
                    <a:lstStyle/>
                    <a:p>
                      <a:endParaRPr lang="en-US" sz="1400"/>
                    </a:p>
                  </a:txBody>
                  <a:tcPr/>
                </a:tc>
                <a:tc>
                  <a:txBody>
                    <a:bodyPr/>
                    <a:lstStyle/>
                    <a:p>
                      <a:endParaRPr lang="en-US" sz="1400" dirty="0"/>
                    </a:p>
                  </a:txBody>
                  <a:tcPr/>
                </a:tc>
              </a:tr>
              <a:tr h="292100">
                <a:tc>
                  <a:txBody>
                    <a:bodyPr/>
                    <a:lstStyle/>
                    <a:p>
                      <a:r>
                        <a:rPr lang="en-US" sz="1400" dirty="0" err="1" smtClean="0"/>
                        <a:t>Hyeong</a:t>
                      </a:r>
                      <a:r>
                        <a:rPr lang="en-US" sz="1400" baseline="0" dirty="0" smtClean="0"/>
                        <a:t> Ho Lee</a:t>
                      </a:r>
                      <a:endParaRPr lang="en-US" sz="1400" dirty="0"/>
                    </a:p>
                  </a:txBody>
                  <a:tcPr/>
                </a:tc>
                <a:tc>
                  <a:txBody>
                    <a:bodyPr/>
                    <a:lstStyle/>
                    <a:p>
                      <a:r>
                        <a:rPr lang="en-US" sz="1400" dirty="0" smtClean="0"/>
                        <a:t>ETRI</a:t>
                      </a:r>
                      <a:endParaRPr lang="en-US" sz="1400" dirty="0"/>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rgbClr val="000000"/>
                        </a:solidFill>
                      </a:endParaRPr>
                    </a:p>
                  </a:txBody>
                  <a:tcPr/>
                </a:tc>
                <a:tc>
                  <a:txBody>
                    <a:bodyPr/>
                    <a:lstStyle/>
                    <a:p>
                      <a:endParaRPr lang="en-US" sz="1400" dirty="0">
                        <a:solidFill>
                          <a:srgbClr val="000000"/>
                        </a:solidFill>
                      </a:endParaRPr>
                    </a:p>
                  </a:txBody>
                  <a:tcPr/>
                </a:tc>
              </a:tr>
              <a:tr h="292100">
                <a:tc>
                  <a:txBody>
                    <a:bodyPr/>
                    <a:lstStyle/>
                    <a:p>
                      <a:r>
                        <a:rPr lang="en-US" sz="1400" dirty="0" err="1" smtClean="0"/>
                        <a:t>Chenchen</a:t>
                      </a:r>
                      <a:r>
                        <a:rPr lang="en-US" sz="1400" dirty="0" smtClean="0"/>
                        <a:t> Liu</a:t>
                      </a:r>
                      <a:endParaRPr lang="en-US" sz="1400" dirty="0"/>
                    </a:p>
                  </a:txBody>
                  <a:tcPr/>
                </a:tc>
                <a:tc>
                  <a:txBody>
                    <a:bodyPr/>
                    <a:lstStyle/>
                    <a:p>
                      <a:r>
                        <a:rPr lang="en-US" sz="1400" dirty="0" smtClean="0"/>
                        <a:t>Huawei</a:t>
                      </a:r>
                      <a:endParaRPr lang="en-US" sz="1400" dirty="0"/>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rgbClr val="000000"/>
                        </a:solidFill>
                      </a:endParaRPr>
                    </a:p>
                  </a:txBody>
                  <a:tcPr/>
                </a:tc>
                <a:tc>
                  <a:txBody>
                    <a:bodyPr/>
                    <a:lstStyle/>
                    <a:p>
                      <a:endParaRPr lang="en-US" sz="1400" dirty="0">
                        <a:solidFill>
                          <a:srgbClr val="000000"/>
                        </a:solidFill>
                      </a:endParaRPr>
                    </a:p>
                  </a:txBody>
                  <a:tcPr/>
                </a:tc>
              </a:tr>
              <a:tr h="292100">
                <a:tc>
                  <a:txBody>
                    <a:bodyPr/>
                    <a:lstStyle/>
                    <a:p>
                      <a:r>
                        <a:rPr lang="en-US" sz="1400" dirty="0" smtClean="0"/>
                        <a:t>James </a:t>
                      </a:r>
                      <a:r>
                        <a:rPr lang="en-US" sz="1400" dirty="0" err="1" smtClean="0"/>
                        <a:t>Lepp</a:t>
                      </a:r>
                      <a:endParaRPr lang="en-US" sz="1400" dirty="0"/>
                    </a:p>
                  </a:txBody>
                  <a:tcPr/>
                </a:tc>
                <a:tc>
                  <a:txBody>
                    <a:bodyPr/>
                    <a:lstStyle/>
                    <a:p>
                      <a:r>
                        <a:rPr lang="en-US" sz="1400" dirty="0" smtClean="0"/>
                        <a:t>Blackberry</a:t>
                      </a:r>
                      <a:endParaRPr lang="en-US" sz="1400" dirty="0"/>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rgbClr val="000000"/>
                        </a:solidFill>
                      </a:endParaRPr>
                    </a:p>
                  </a:txBody>
                  <a:tcPr/>
                </a:tc>
                <a:tc>
                  <a:txBody>
                    <a:bodyPr/>
                    <a:lstStyle/>
                    <a:p>
                      <a:endParaRPr lang="en-US" sz="1400" dirty="0">
                        <a:solidFill>
                          <a:srgbClr val="000000"/>
                        </a:solidFill>
                      </a:endParaRPr>
                    </a:p>
                  </a:txBody>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a:xfrm>
            <a:off x="457200" y="1524000"/>
            <a:ext cx="8229600" cy="4602163"/>
          </a:xfrm>
        </p:spPr>
        <p:txBody>
          <a:bodyPr>
            <a:normAutofit fontScale="85000" lnSpcReduction="20000"/>
          </a:bodyPr>
          <a:lstStyle/>
          <a:p>
            <a:r>
              <a:rPr lang="en-US" alt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smtClean="0"/>
              <a:t>Either speak up now or</a:t>
            </a:r>
          </a:p>
          <a:p>
            <a:pPr lvl="1"/>
            <a:r>
              <a:rPr lang="en-US" altLang="en-US" dirty="0" smtClean="0"/>
              <a:t>Provide the chair of this group with the identity of the holder(s) of any and all such claims as soon as possible or</a:t>
            </a:r>
          </a:p>
          <a:p>
            <a:pPr lvl="1"/>
            <a:r>
              <a:rPr lang="en-US" altLang="en-US" dirty="0" smtClean="0"/>
              <a:t>Cause an LOA to be submitted</a:t>
            </a:r>
          </a:p>
          <a:p>
            <a:pPr marL="457200" lvl="1" indent="0">
              <a:buNone/>
            </a:pPr>
            <a:endParaRPr lang="en-US" altLang="en-US" dirty="0" smtClean="0"/>
          </a:p>
          <a:p>
            <a:r>
              <a:rPr lang="en-US" altLang="en-US" dirty="0"/>
              <a:t> </a:t>
            </a:r>
            <a:r>
              <a:rPr lang="en-US" altLang="en-US" dirty="0" smtClean="0"/>
              <a:t> Nobody spoke up.</a:t>
            </a:r>
          </a:p>
        </p:txBody>
      </p:sp>
    </p:spTree>
    <p:extLst>
      <p:ext uri="{BB962C8B-B14F-4D97-AF65-F5344CB8AC3E}">
        <p14:creationId xmlns:p14="http://schemas.microsoft.com/office/powerpoint/2010/main" val="1702481400"/>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September 2015 F2F Agenda</a:t>
            </a:r>
          </a:p>
        </p:txBody>
      </p:sp>
      <p:sp>
        <p:nvSpPr>
          <p:cNvPr id="3" name="Content Placeholder 2"/>
          <p:cNvSpPr>
            <a:spLocks noGrp="1"/>
          </p:cNvSpPr>
          <p:nvPr>
            <p:ph idx="1"/>
          </p:nvPr>
        </p:nvSpPr>
        <p:spPr>
          <a:xfrm>
            <a:off x="457200" y="1371600"/>
            <a:ext cx="8229600" cy="5029200"/>
          </a:xfrm>
        </p:spPr>
        <p:txBody>
          <a:bodyPr>
            <a:normAutofit fontScale="47500" lnSpcReduction="20000"/>
          </a:bodyPr>
          <a:lstStyle/>
          <a:p>
            <a:r>
              <a:rPr lang="en-US" dirty="0" smtClean="0"/>
              <a:t>Review of minutes</a:t>
            </a:r>
          </a:p>
          <a:p>
            <a:pPr lvl="1"/>
            <a:r>
              <a:rPr lang="en-US" dirty="0">
                <a:hlinkClick r:id="rId2"/>
              </a:rPr>
              <a:t>https://mentor.ieee.org/omniran/dcn/15/omniran-15-0039-00-00TG-july-2015-f2f-meeting-</a:t>
            </a:r>
            <a:r>
              <a:rPr lang="en-US" dirty="0" smtClean="0">
                <a:hlinkClick r:id="rId2"/>
              </a:rPr>
              <a:t>minutes.docx</a:t>
            </a:r>
            <a:endParaRPr lang="en-US" dirty="0" smtClean="0"/>
          </a:p>
          <a:p>
            <a:r>
              <a:rPr lang="en-US" dirty="0" smtClean="0"/>
              <a:t>Reports</a:t>
            </a:r>
          </a:p>
          <a:p>
            <a:pPr lvl="1"/>
            <a:r>
              <a:rPr lang="en-US" dirty="0" smtClean="0"/>
              <a:t>Discussions on ‘802.11 as a component’</a:t>
            </a:r>
          </a:p>
          <a:p>
            <a:pPr lvl="1"/>
            <a:r>
              <a:rPr lang="en-US" dirty="0" smtClean="0"/>
              <a:t>Status of Privacy ECSG</a:t>
            </a:r>
          </a:p>
          <a:p>
            <a:pPr lvl="1"/>
            <a:r>
              <a:rPr lang="en-US" dirty="0" smtClean="0"/>
              <a:t>Creation </a:t>
            </a:r>
            <a:r>
              <a:rPr lang="en-US" dirty="0"/>
              <a:t>of new revision of </a:t>
            </a:r>
            <a:r>
              <a:rPr lang="en-US" dirty="0" err="1"/>
              <a:t>cf</a:t>
            </a:r>
            <a:r>
              <a:rPr lang="en-US" dirty="0"/>
              <a:t> </a:t>
            </a:r>
            <a:r>
              <a:rPr lang="en-US" dirty="0" smtClean="0"/>
              <a:t>text</a:t>
            </a:r>
          </a:p>
          <a:p>
            <a:r>
              <a:rPr lang="en-US" dirty="0" smtClean="0"/>
              <a:t>P802.1CF contributions</a:t>
            </a:r>
          </a:p>
          <a:p>
            <a:pPr lvl="1"/>
            <a:r>
              <a:rPr lang="en-US" dirty="0" smtClean="0"/>
              <a:t>Functional decomposition and design</a:t>
            </a:r>
          </a:p>
          <a:p>
            <a:pPr lvl="2"/>
            <a:r>
              <a:rPr lang="en-US" dirty="0">
                <a:hlinkClick r:id="rId3"/>
              </a:rPr>
              <a:t>https://mentor.ieee.org/omniran/dcn/15/omniran-15-0042-00-CF00-an-setup-over-unlicensed-</a:t>
            </a:r>
            <a:r>
              <a:rPr lang="en-US" dirty="0" smtClean="0">
                <a:hlinkClick r:id="rId3"/>
              </a:rPr>
              <a:t>band.docx</a:t>
            </a:r>
            <a:endParaRPr lang="en-US" dirty="0" smtClean="0"/>
          </a:p>
          <a:p>
            <a:pPr lvl="1"/>
            <a:r>
              <a:rPr lang="en-US" dirty="0" smtClean="0"/>
              <a:t>SDN abstraction</a:t>
            </a:r>
          </a:p>
          <a:p>
            <a:r>
              <a:rPr lang="en-US" dirty="0" smtClean="0"/>
              <a:t>P802.1CF editor’s draft</a:t>
            </a:r>
          </a:p>
          <a:p>
            <a:pPr lvl="1"/>
            <a:r>
              <a:rPr lang="en-US" dirty="0">
                <a:hlinkClick r:id="rId4"/>
              </a:rPr>
              <a:t>https://mentor.ieee.org/omniran/dcn/15/omniran-15-0035-01-CF00-cf-text-</a:t>
            </a:r>
            <a:r>
              <a:rPr lang="en-US" dirty="0" smtClean="0">
                <a:hlinkClick r:id="rId4"/>
              </a:rPr>
              <a:t>review.pdf</a:t>
            </a:r>
            <a:endParaRPr lang="en-US" dirty="0" smtClean="0"/>
          </a:p>
          <a:p>
            <a:pPr lvl="1"/>
            <a:r>
              <a:rPr lang="en-US" dirty="0" smtClean="0"/>
              <a:t>Review and comments resolution</a:t>
            </a:r>
          </a:p>
          <a:p>
            <a:r>
              <a:rPr lang="en-US" dirty="0" smtClean="0"/>
              <a:t>Component model within scope of 802.1CF</a:t>
            </a:r>
          </a:p>
          <a:p>
            <a:pPr lvl="1"/>
            <a:r>
              <a:rPr lang="en-US" dirty="0">
                <a:hlinkClick r:id="rId5"/>
              </a:rPr>
              <a:t>https://mentor.ieee.org/omniran/dcn/15/omniran-15-0043-00-CF00-wlan-as-a-</a:t>
            </a:r>
            <a:r>
              <a:rPr lang="en-US" dirty="0" smtClean="0">
                <a:hlinkClick r:id="rId5"/>
              </a:rPr>
              <a:t>component.pptx</a:t>
            </a:r>
            <a:endParaRPr lang="en-US" dirty="0" smtClean="0"/>
          </a:p>
          <a:p>
            <a:pPr lvl="1"/>
            <a:r>
              <a:rPr lang="en-US" dirty="0">
                <a:hlinkClick r:id="rId6"/>
              </a:rPr>
              <a:t>https://mentor.ieee.org/omniran/dcn/15/omniran-15-0044-00-CF00-radio-interface-</a:t>
            </a:r>
            <a:r>
              <a:rPr lang="en-US" dirty="0" smtClean="0">
                <a:hlinkClick r:id="rId6"/>
              </a:rPr>
              <a:t>component.pptx</a:t>
            </a:r>
            <a:endParaRPr lang="en-US" dirty="0" smtClean="0"/>
          </a:p>
          <a:p>
            <a:pPr lvl="1"/>
            <a:endParaRPr lang="en-US" dirty="0" smtClean="0"/>
          </a:p>
          <a:p>
            <a:r>
              <a:rPr lang="en-US" dirty="0" smtClean="0"/>
              <a:t>Status report to IEEE 802 WGs</a:t>
            </a:r>
          </a:p>
          <a:p>
            <a:r>
              <a:rPr lang="en-US" dirty="0" smtClean="0"/>
              <a:t>AOB</a:t>
            </a:r>
          </a:p>
          <a:p>
            <a:endParaRPr lang="en-US" dirty="0"/>
          </a:p>
          <a:p>
            <a:pPr lvl="1"/>
            <a:r>
              <a:rPr lang="en-US" dirty="0" smtClean="0"/>
              <a:t>Agenda approved without comments.</a:t>
            </a:r>
          </a:p>
          <a:p>
            <a:pPr lvl="1"/>
            <a:r>
              <a:rPr lang="en-US" dirty="0" smtClean="0"/>
              <a:t>Group agreed to hold session on component model on Wed, PM1</a:t>
            </a:r>
            <a:endParaRPr lang="en-US" dirty="0" smtClean="0"/>
          </a:p>
          <a:p>
            <a:pPr lvl="2"/>
            <a:endParaRPr lang="en-US" dirty="0"/>
          </a:p>
        </p:txBody>
      </p:sp>
    </p:spTree>
    <p:extLst>
      <p:ext uri="{BB962C8B-B14F-4D97-AF65-F5344CB8AC3E}">
        <p14:creationId xmlns:p14="http://schemas.microsoft.com/office/powerpoint/2010/main" val="12457537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#2</a:t>
            </a:r>
            <a:endParaRPr lang="en-US" dirty="0"/>
          </a:p>
        </p:txBody>
      </p:sp>
      <p:sp>
        <p:nvSpPr>
          <p:cNvPr id="3" name="Content Placeholder 2"/>
          <p:cNvSpPr>
            <a:spLocks noGrp="1"/>
          </p:cNvSpPr>
          <p:nvPr>
            <p:ph idx="1"/>
          </p:nvPr>
        </p:nvSpPr>
        <p:spPr>
          <a:xfrm>
            <a:off x="457200" y="1295400"/>
            <a:ext cx="8229600" cy="5105400"/>
          </a:xfrm>
        </p:spPr>
        <p:txBody>
          <a:bodyPr>
            <a:normAutofit fontScale="55000" lnSpcReduction="20000"/>
          </a:bodyPr>
          <a:lstStyle/>
          <a:p>
            <a:r>
              <a:rPr lang="en-US" dirty="0"/>
              <a:t>Review of minutes</a:t>
            </a:r>
          </a:p>
          <a:p>
            <a:pPr lvl="1"/>
            <a:r>
              <a:rPr lang="en-US" dirty="0">
                <a:hlinkClick r:id="rId2"/>
              </a:rPr>
              <a:t>https://mentor.ieee.org/omniran/dcn/15/omniran-15-0039-00-00TG-july-2015-f2f-meeting-</a:t>
            </a:r>
            <a:r>
              <a:rPr lang="en-US" dirty="0" smtClean="0">
                <a:hlinkClick r:id="rId2"/>
              </a:rPr>
              <a:t>minutes.docx</a:t>
            </a:r>
            <a:endParaRPr lang="en-US" dirty="0" smtClean="0"/>
          </a:p>
          <a:p>
            <a:pPr lvl="2"/>
            <a:r>
              <a:rPr lang="en-US" dirty="0" smtClean="0"/>
              <a:t>No comments received.</a:t>
            </a:r>
            <a:endParaRPr lang="en-US" dirty="0"/>
          </a:p>
          <a:p>
            <a:r>
              <a:rPr lang="en-US" dirty="0"/>
              <a:t>Reports</a:t>
            </a:r>
          </a:p>
          <a:p>
            <a:pPr lvl="1"/>
            <a:r>
              <a:rPr lang="en-US" dirty="0"/>
              <a:t>Discussions on ‘802.11 as a component</a:t>
            </a:r>
            <a:r>
              <a:rPr lang="en-US" dirty="0" smtClean="0"/>
              <a:t>’</a:t>
            </a:r>
          </a:p>
          <a:p>
            <a:pPr lvl="2"/>
            <a:r>
              <a:rPr lang="en-US" dirty="0" smtClean="0"/>
              <a:t>Max reporting about activities </a:t>
            </a:r>
            <a:r>
              <a:rPr lang="en-US" dirty="0" err="1" smtClean="0"/>
              <a:t>afterJuly</a:t>
            </a:r>
            <a:r>
              <a:rPr lang="en-US" dirty="0" smtClean="0"/>
              <a:t> F2F going into Sept F2F</a:t>
            </a:r>
          </a:p>
          <a:p>
            <a:pPr lvl="2"/>
            <a:r>
              <a:rPr lang="en-US" dirty="0" smtClean="0"/>
              <a:t>Multiple presentations prepared for this meeting.</a:t>
            </a:r>
            <a:endParaRPr lang="en-US" dirty="0"/>
          </a:p>
          <a:p>
            <a:pPr lvl="1"/>
            <a:r>
              <a:rPr lang="en-US" dirty="0"/>
              <a:t>Status of Privacy </a:t>
            </a:r>
            <a:r>
              <a:rPr lang="en-US" dirty="0" smtClean="0"/>
              <a:t>ECSG</a:t>
            </a:r>
          </a:p>
          <a:p>
            <a:pPr lvl="2"/>
            <a:r>
              <a:rPr lang="en-US" dirty="0" smtClean="0"/>
              <a:t>Juan Carlos reported about successful completion and plans into Nov F2F</a:t>
            </a:r>
            <a:endParaRPr lang="en-US" dirty="0"/>
          </a:p>
          <a:p>
            <a:pPr lvl="1"/>
            <a:r>
              <a:rPr lang="en-US" dirty="0"/>
              <a:t>Creation of new revision of </a:t>
            </a:r>
            <a:r>
              <a:rPr lang="en-US" dirty="0" err="1"/>
              <a:t>cf</a:t>
            </a:r>
            <a:r>
              <a:rPr lang="en-US" dirty="0"/>
              <a:t> </a:t>
            </a:r>
            <a:r>
              <a:rPr lang="en-US" dirty="0" smtClean="0"/>
              <a:t>text</a:t>
            </a:r>
          </a:p>
          <a:p>
            <a:pPr lvl="2"/>
            <a:r>
              <a:rPr lang="en-US" dirty="0" smtClean="0"/>
              <a:t>New revision was created after Jul F2F and made publically available on mentor by removing official elements and adding submission cover page.</a:t>
            </a:r>
            <a:endParaRPr lang="en-US" dirty="0"/>
          </a:p>
          <a:p>
            <a:r>
              <a:rPr lang="en-US" dirty="0"/>
              <a:t>P802.1CF contributions</a:t>
            </a:r>
          </a:p>
          <a:p>
            <a:pPr lvl="1"/>
            <a:r>
              <a:rPr lang="en-US" dirty="0"/>
              <a:t>Functional decomposition and design</a:t>
            </a:r>
          </a:p>
          <a:p>
            <a:pPr lvl="2"/>
            <a:r>
              <a:rPr lang="en-US" dirty="0">
                <a:hlinkClick r:id="rId3"/>
              </a:rPr>
              <a:t>https://mentor.ieee.org/omniran/dcn/15/omniran-15-0042-00-CF00-an-setup-over-unlicensed-</a:t>
            </a:r>
            <a:r>
              <a:rPr lang="en-US" dirty="0" smtClean="0">
                <a:hlinkClick r:id="rId3"/>
              </a:rPr>
              <a:t>band.docx</a:t>
            </a:r>
            <a:endParaRPr lang="en-US" dirty="0" smtClean="0"/>
          </a:p>
          <a:p>
            <a:pPr lvl="2"/>
            <a:r>
              <a:rPr lang="en-US" dirty="0" err="1" smtClean="0"/>
              <a:t>Yonggang</a:t>
            </a:r>
            <a:r>
              <a:rPr lang="en-US" dirty="0" smtClean="0"/>
              <a:t> introduced new contribution</a:t>
            </a:r>
          </a:p>
          <a:p>
            <a:pPr lvl="2"/>
            <a:r>
              <a:rPr lang="en-US" dirty="0" smtClean="0"/>
              <a:t>Revision invited addressing the issues mentioned during discussion.</a:t>
            </a:r>
            <a:endParaRPr lang="en-US" dirty="0"/>
          </a:p>
          <a:p>
            <a:pPr lvl="1"/>
            <a:r>
              <a:rPr lang="en-US" dirty="0"/>
              <a:t>SDN </a:t>
            </a:r>
            <a:r>
              <a:rPr lang="en-US" dirty="0" smtClean="0"/>
              <a:t>abstraction</a:t>
            </a:r>
          </a:p>
          <a:p>
            <a:pPr lvl="2"/>
            <a:r>
              <a:rPr lang="en-US" dirty="0" smtClean="0"/>
              <a:t>No contribution available</a:t>
            </a:r>
          </a:p>
          <a:p>
            <a:pPr marL="0" indent="0">
              <a:buNone/>
            </a:pPr>
            <a:endParaRPr lang="en-US" sz="2200" dirty="0" smtClean="0"/>
          </a:p>
          <a:p>
            <a:pPr marL="0" indent="0">
              <a:buNone/>
            </a:pPr>
            <a:r>
              <a:rPr lang="en-US" sz="2200" dirty="0" smtClean="0"/>
              <a:t>Recess at 18:10</a:t>
            </a:r>
            <a:endParaRPr lang="en-US" sz="22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#3</a:t>
            </a:r>
            <a:endParaRPr lang="en-US" dirty="0"/>
          </a:p>
        </p:txBody>
      </p:sp>
      <p:sp>
        <p:nvSpPr>
          <p:cNvPr id="3" name="Content Placeholder 2"/>
          <p:cNvSpPr>
            <a:spLocks noGrp="1"/>
          </p:cNvSpPr>
          <p:nvPr>
            <p:ph idx="1"/>
          </p:nvPr>
        </p:nvSpPr>
        <p:spPr/>
        <p:txBody>
          <a:bodyPr>
            <a:normAutofit fontScale="70000" lnSpcReduction="20000"/>
          </a:bodyPr>
          <a:lstStyle/>
          <a:p>
            <a:r>
              <a:rPr lang="en-US" dirty="0"/>
              <a:t>P802.1CF editor’s draft</a:t>
            </a:r>
          </a:p>
          <a:p>
            <a:pPr lvl="1"/>
            <a:r>
              <a:rPr lang="en-US" dirty="0">
                <a:hlinkClick r:id="rId2"/>
              </a:rPr>
              <a:t>https://mentor.ieee.org/omniran/dcn/15/omniran-15-0035-01-CF00-cf-text-review.pdf</a:t>
            </a:r>
            <a:endParaRPr lang="en-US" dirty="0"/>
          </a:p>
          <a:p>
            <a:pPr lvl="1"/>
            <a:r>
              <a:rPr lang="en-US" dirty="0"/>
              <a:t>Review and comments </a:t>
            </a:r>
            <a:r>
              <a:rPr lang="en-US" dirty="0" smtClean="0"/>
              <a:t>resolution</a:t>
            </a:r>
          </a:p>
          <a:p>
            <a:pPr lvl="2"/>
            <a:r>
              <a:rPr lang="en-US" dirty="0">
                <a:hlinkClick r:id="rId3"/>
              </a:rPr>
              <a:t>https://mentor.ieee.org/omniran/dcn/15/omniran-15-0045-00-CF00-review-comments-on-doc-0035-01.</a:t>
            </a:r>
            <a:r>
              <a:rPr lang="en-US" dirty="0" smtClean="0">
                <a:hlinkClick r:id="rId3"/>
              </a:rPr>
              <a:t>xlsx</a:t>
            </a:r>
            <a:endParaRPr lang="en-US" dirty="0"/>
          </a:p>
          <a:p>
            <a:r>
              <a:rPr lang="en-US" dirty="0"/>
              <a:t>Component model within scope of 802.1CF</a:t>
            </a:r>
          </a:p>
          <a:p>
            <a:pPr lvl="1"/>
            <a:r>
              <a:rPr lang="en-US" dirty="0">
                <a:hlinkClick r:id="rId4"/>
              </a:rPr>
              <a:t>https://mentor.ieee.org/omniran/dcn/15/omniran-15-0043-00-CF00-wlan-as-a-component.pptx</a:t>
            </a:r>
            <a:endParaRPr lang="en-US" dirty="0"/>
          </a:p>
          <a:p>
            <a:pPr lvl="1"/>
            <a:r>
              <a:rPr lang="en-US" dirty="0">
                <a:hlinkClick r:id="rId5"/>
              </a:rPr>
              <a:t>https://mentor.ieee.org/omniran/dcn/15/omniran-15-0044-00-CF00-radio-interface-component.pptx</a:t>
            </a:r>
            <a:endParaRPr lang="en-US" dirty="0"/>
          </a:p>
          <a:p>
            <a:pPr lvl="1"/>
            <a:endParaRPr lang="en-US" dirty="0"/>
          </a:p>
          <a:p>
            <a:r>
              <a:rPr lang="en-US" dirty="0"/>
              <a:t>Status report to IEEE 802 WGs</a:t>
            </a:r>
          </a:p>
          <a:p>
            <a:r>
              <a:rPr lang="en-US" dirty="0" smtClean="0"/>
              <a:t>AOB</a:t>
            </a:r>
            <a:endParaRPr lang="en-US" dirty="0"/>
          </a:p>
        </p:txBody>
      </p:sp>
    </p:spTree>
    <p:extLst>
      <p:ext uri="{BB962C8B-B14F-4D97-AF65-F5344CB8AC3E}">
        <p14:creationId xmlns:p14="http://schemas.microsoft.com/office/powerpoint/2010/main" val="1323119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September 2015 </a:t>
            </a:r>
            <a:r>
              <a:rPr lang="en-US" dirty="0"/>
              <a:t>F2F Meeting</a:t>
            </a:r>
          </a:p>
        </p:txBody>
      </p:sp>
      <p:sp>
        <p:nvSpPr>
          <p:cNvPr id="3" name="Content Placeholder 2"/>
          <p:cNvSpPr>
            <a:spLocks noGrp="1"/>
          </p:cNvSpPr>
          <p:nvPr>
            <p:ph idx="1"/>
          </p:nvPr>
        </p:nvSpPr>
        <p:spPr>
          <a:xfrm>
            <a:off x="457200" y="1447800"/>
            <a:ext cx="8229600" cy="4678363"/>
          </a:xfrm>
        </p:spPr>
        <p:txBody>
          <a:bodyPr>
            <a:normAutofit fontScale="92500" lnSpcReduction="10000"/>
          </a:bodyPr>
          <a:lstStyle/>
          <a:p>
            <a:r>
              <a:rPr lang="en-US" dirty="0" smtClean="0"/>
              <a:t>Venue</a:t>
            </a:r>
          </a:p>
          <a:p>
            <a:pPr lvl="1"/>
            <a:r>
              <a:rPr lang="en-US" b="1" dirty="0" err="1" smtClean="0"/>
              <a:t>Centara</a:t>
            </a:r>
            <a:r>
              <a:rPr lang="en-US" b="1" dirty="0" smtClean="0"/>
              <a:t> Grand &amp; Bangkok Convention Centre </a:t>
            </a:r>
            <a:br>
              <a:rPr lang="en-US" b="1" dirty="0" smtClean="0"/>
            </a:br>
            <a:r>
              <a:rPr lang="en-US" dirty="0" smtClean="0"/>
              <a:t>999/99 Rama1 Road, </a:t>
            </a:r>
            <a:r>
              <a:rPr lang="en-US" dirty="0" err="1" smtClean="0"/>
              <a:t>Pathumwan</a:t>
            </a:r>
            <a:r>
              <a:rPr lang="en-US" dirty="0" smtClean="0"/>
              <a:t> </a:t>
            </a:r>
            <a:br>
              <a:rPr lang="en-US" dirty="0" smtClean="0"/>
            </a:br>
            <a:r>
              <a:rPr lang="en-US" dirty="0" smtClean="0"/>
              <a:t>Bangkok 10330, Thailand</a:t>
            </a:r>
          </a:p>
          <a:p>
            <a:pPr lvl="2"/>
            <a:r>
              <a:rPr lang="en-US" dirty="0" smtClean="0">
                <a:hlinkClick r:id="rId2"/>
              </a:rPr>
              <a:t>www.centarahotelsresorts.com</a:t>
            </a:r>
            <a:r>
              <a:rPr lang="en-US" dirty="0" smtClean="0"/>
              <a:t/>
            </a:r>
            <a:br>
              <a:rPr lang="en-US" dirty="0" smtClean="0"/>
            </a:br>
            <a:endParaRPr lang="en-US" dirty="0" smtClean="0"/>
          </a:p>
          <a:p>
            <a:r>
              <a:rPr lang="en-US" dirty="0" smtClean="0"/>
              <a:t>Sessions, location</a:t>
            </a:r>
          </a:p>
          <a:p>
            <a:pPr lvl="1"/>
            <a:r>
              <a:rPr lang="en-US" dirty="0" smtClean="0"/>
              <a:t>Mon, Sep 14</a:t>
            </a:r>
            <a:r>
              <a:rPr lang="en-US" baseline="30000" dirty="0" smtClean="0"/>
              <a:t>th</a:t>
            </a:r>
            <a:r>
              <a:rPr lang="en-US" dirty="0" smtClean="0"/>
              <a:t>,16:00-18:00	Lotus Suite 8</a:t>
            </a:r>
          </a:p>
          <a:p>
            <a:pPr lvl="1"/>
            <a:r>
              <a:rPr lang="en-US" dirty="0" smtClean="0"/>
              <a:t>Tue, Sep 15</a:t>
            </a:r>
            <a:r>
              <a:rPr lang="en-US" baseline="30000" dirty="0" smtClean="0"/>
              <a:t>th</a:t>
            </a:r>
            <a:r>
              <a:rPr lang="en-US" dirty="0" smtClean="0"/>
              <a:t>, 16:00-18:00	Lotus Suite 12</a:t>
            </a:r>
          </a:p>
          <a:p>
            <a:pPr lvl="1"/>
            <a:r>
              <a:rPr lang="en-US" dirty="0" smtClean="0"/>
              <a:t>Wed, Sep 16</a:t>
            </a:r>
            <a:r>
              <a:rPr lang="en-US" baseline="30000" dirty="0" smtClean="0"/>
              <a:t>th</a:t>
            </a:r>
            <a:r>
              <a:rPr lang="en-US" dirty="0" smtClean="0"/>
              <a:t>, 13:30-15:30	Lotus Suite 12</a:t>
            </a:r>
          </a:p>
          <a:p>
            <a:pPr lvl="1"/>
            <a:r>
              <a:rPr lang="en-US" dirty="0" smtClean="0"/>
              <a:t>Thu, Sep 17</a:t>
            </a:r>
            <a:r>
              <a:rPr lang="en-US" baseline="30000" dirty="0" smtClean="0"/>
              <a:t>th</a:t>
            </a:r>
            <a:r>
              <a:rPr lang="en-US" dirty="0" smtClean="0"/>
              <a:t>, 16:00-18:00	Lotus Suite 4</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22</a:t>
            </a:r>
            <a:r>
              <a:rPr lang="en-US" baseline="30000" dirty="0" smtClean="0"/>
              <a:t>nd</a:t>
            </a:r>
            <a:r>
              <a:rPr lang="en-US" dirty="0" smtClean="0"/>
              <a:t> Level Floor Plan</a:t>
            </a:r>
            <a:endParaRPr lang="en-US" dirty="0"/>
          </a:p>
        </p:txBody>
      </p:sp>
      <p:grpSp>
        <p:nvGrpSpPr>
          <p:cNvPr id="5" name="Group 4"/>
          <p:cNvGrpSpPr/>
          <p:nvPr/>
        </p:nvGrpSpPr>
        <p:grpSpPr>
          <a:xfrm>
            <a:off x="381000" y="1012718"/>
            <a:ext cx="8458200" cy="5540482"/>
            <a:chOff x="381000" y="1012718"/>
            <a:chExt cx="8458200" cy="5540482"/>
          </a:xfrm>
        </p:grpSpPr>
        <p:pic>
          <p:nvPicPr>
            <p:cNvPr id="1026" name="Picture 2"/>
            <p:cNvPicPr>
              <a:picLocks noChangeAspect="1" noChangeArrowheads="1"/>
            </p:cNvPicPr>
            <p:nvPr/>
          </p:nvPicPr>
          <p:blipFill>
            <a:blip r:embed="rId2"/>
            <a:srcRect/>
            <a:stretch>
              <a:fillRect/>
            </a:stretch>
          </p:blipFill>
          <p:spPr bwMode="auto">
            <a:xfrm>
              <a:off x="381000" y="1012718"/>
              <a:ext cx="8458200" cy="5464282"/>
            </a:xfrm>
            <a:prstGeom prst="rect">
              <a:avLst/>
            </a:prstGeom>
            <a:noFill/>
            <a:ln w="9525">
              <a:noFill/>
              <a:miter lim="800000"/>
              <a:headEnd/>
              <a:tailEnd/>
            </a:ln>
          </p:spPr>
        </p:pic>
        <p:sp>
          <p:nvSpPr>
            <p:cNvPr id="4" name="Rectangle 3"/>
            <p:cNvSpPr/>
            <p:nvPr/>
          </p:nvSpPr>
          <p:spPr bwMode="auto">
            <a:xfrm>
              <a:off x="838200" y="3429000"/>
              <a:ext cx="2819400" cy="31242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smtClean="0"/>
              <a:t>September 2015 Agenda Graphics</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3975084269"/>
              </p:ext>
            </p:extLst>
          </p:nvPr>
        </p:nvGraphicFramePr>
        <p:xfrm>
          <a:off x="381000" y="1294825"/>
          <a:ext cx="8305800" cy="5277919"/>
        </p:xfrm>
        <a:graphic>
          <a:graphicData uri="http://schemas.openxmlformats.org/drawingml/2006/table">
            <a:tbl>
              <a:tblPr firstRow="1" bandRow="1">
                <a:tableStyleId>{5C22544A-7EE6-4342-B048-85BDC9FD1C3A}</a:tableStyleId>
              </a:tblPr>
              <a:tblGrid>
                <a:gridCol w="650645"/>
                <a:gridCol w="1531031"/>
                <a:gridCol w="1531031"/>
                <a:gridCol w="1531031"/>
                <a:gridCol w="1531031"/>
                <a:gridCol w="1531031"/>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Mon 9/14</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Tue 9/15</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Wed 9/16</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Thu 9/17</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Fri 9/18</a:t>
                      </a:r>
                      <a:endParaRPr lang="en-US" sz="1800" dirty="0">
                        <a:solidFill>
                          <a:schemeClr val="tx2"/>
                        </a:solidFill>
                      </a:endParaRPr>
                    </a:p>
                  </a:txBody>
                  <a:tcPr marL="0" marR="0" marT="0" marB="0">
                    <a:solidFill>
                      <a:schemeClr val="bg1"/>
                    </a:solidFill>
                  </a:tcPr>
                </a:tc>
              </a:tr>
              <a:tr h="925822">
                <a:tc>
                  <a:txBody>
                    <a:bodyPr/>
                    <a:lstStyle/>
                    <a:p>
                      <a:pPr algn="ctr"/>
                      <a:r>
                        <a:rPr lang="en-US" sz="1500" dirty="0" smtClean="0"/>
                        <a:t>08:00</a:t>
                      </a:r>
                    </a:p>
                    <a:p>
                      <a:pPr algn="ctr"/>
                      <a:endParaRPr lang="en-US" sz="1500" dirty="0" smtClean="0"/>
                    </a:p>
                    <a:p>
                      <a:pPr algn="ctr"/>
                      <a:endParaRPr lang="en-US" sz="1500" dirty="0" smtClean="0"/>
                    </a:p>
                    <a:p>
                      <a:pPr algn="ctr"/>
                      <a:r>
                        <a:rPr lang="en-US" sz="1500" dirty="0" smtClean="0"/>
                        <a:t>10:00</a:t>
                      </a:r>
                      <a:endParaRPr lang="en-US" sz="1500" dirty="0"/>
                    </a:p>
                  </a:txBody>
                  <a:tcPr marL="0" marR="0" marT="0" marB="0">
                    <a:solidFill>
                      <a:schemeClr val="accent1">
                        <a:lumMod val="40000"/>
                        <a:lumOff val="60000"/>
                      </a:schemeClr>
                    </a:solidFill>
                  </a:tcPr>
                </a:tc>
                <a:tc>
                  <a:txBody>
                    <a:bodyPr/>
                    <a:lstStyle/>
                    <a:p>
                      <a:r>
                        <a:rPr lang="de-DE" sz="1200" dirty="0" err="1" smtClean="0"/>
                        <a:t>Opening</a:t>
                      </a:r>
                      <a:r>
                        <a:rPr lang="de-DE" sz="1200" baseline="0" dirty="0" smtClean="0"/>
                        <a:t> Sessions</a:t>
                      </a:r>
                      <a:endParaRPr lang="en-US" sz="1200" dirty="0"/>
                    </a:p>
                  </a:txBody>
                  <a:tcPr marL="36000" marR="36000" marT="36000" marB="36000">
                    <a:solidFill>
                      <a:schemeClr val="bg1">
                        <a:lumMod val="75000"/>
                      </a:schemeClr>
                    </a:solidFill>
                  </a:tcPr>
                </a:tc>
                <a:tc>
                  <a:txBody>
                    <a:bodyPr/>
                    <a:lstStyle/>
                    <a:p>
                      <a:r>
                        <a:rPr lang="en-US" sz="1200" dirty="0" smtClean="0"/>
                        <a:t>802.11 WNG</a:t>
                      </a:r>
                      <a:endParaRPr lang="en-US" sz="1200" dirty="0"/>
                    </a:p>
                  </a:txBody>
                  <a:tcPr marL="36000" marR="36000" marT="36000" marB="36000">
                    <a:solidFill>
                      <a:schemeClr val="bg1">
                        <a:lumMod val="85000"/>
                      </a:schemeClr>
                    </a:solidFill>
                  </a:tcPr>
                </a:tc>
                <a:tc>
                  <a:txBody>
                    <a:bodyPr/>
                    <a:lstStyle/>
                    <a:p>
                      <a:pPr marL="85725" indent="-85725">
                        <a:buFont typeface="Arial" panose="020B0604020202020204" pitchFamily="34" charset="0"/>
                        <a:buNone/>
                      </a:pPr>
                      <a:r>
                        <a:rPr lang="en-US" sz="1200" dirty="0" smtClean="0"/>
                        <a:t>802.11 ARC</a:t>
                      </a:r>
                      <a:endParaRPr lang="en-US" sz="1200" dirty="0"/>
                    </a:p>
                  </a:txBody>
                  <a:tcPr marL="36000" marR="36000" marT="36000" marB="36000">
                    <a:solidFill>
                      <a:schemeClr val="bg1">
                        <a:lumMod val="85000"/>
                      </a:schemeClr>
                    </a:solidFill>
                  </a:tcPr>
                </a:tc>
                <a:tc>
                  <a:txBody>
                    <a:bodyPr/>
                    <a:lstStyle/>
                    <a:p>
                      <a:endParaRPr lang="en-US" sz="1200" dirty="0"/>
                    </a:p>
                  </a:txBody>
                  <a:tcPr marL="36000" marR="36000" marT="36000" marB="36000">
                    <a:solidFill>
                      <a:schemeClr val="bg1"/>
                    </a:solidFill>
                  </a:tcPr>
                </a:tc>
                <a:tc rowSpan="3">
                  <a:txBody>
                    <a:bodyPr/>
                    <a:lstStyle/>
                    <a:p>
                      <a:r>
                        <a:rPr lang="de-DE" sz="1200" dirty="0" smtClean="0"/>
                        <a:t>802.11 </a:t>
                      </a:r>
                      <a:r>
                        <a:rPr lang="de-DE" sz="1200" dirty="0" err="1" smtClean="0"/>
                        <a:t>Closing</a:t>
                      </a:r>
                      <a:endParaRPr lang="en-US" sz="1200" dirty="0"/>
                    </a:p>
                  </a:txBody>
                  <a:tcPr marL="36000" marR="36000" marT="36000" marB="36000">
                    <a:solidFill>
                      <a:schemeClr val="bg1">
                        <a:lumMod val="75000"/>
                      </a:schemeClr>
                    </a:solidFill>
                  </a:tcPr>
                </a:tc>
              </a:tr>
              <a:tr h="218554">
                <a:tc>
                  <a:txBody>
                    <a:bodyPr/>
                    <a:lstStyle/>
                    <a:p>
                      <a:pPr algn="ct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tr>
              <a:tr h="927566">
                <a:tc>
                  <a:txBody>
                    <a:bodyPr/>
                    <a:lstStyle/>
                    <a:p>
                      <a:pPr algn="ctr"/>
                      <a:r>
                        <a:rPr lang="en-US" sz="1500" dirty="0" smtClean="0"/>
                        <a:t>10:30</a:t>
                      </a:r>
                      <a:br>
                        <a:rPr lang="en-US" sz="1500" dirty="0" smtClean="0"/>
                      </a:br>
                      <a:endParaRPr lang="en-US" sz="1500" dirty="0" smtClean="0"/>
                    </a:p>
                    <a:p>
                      <a:pPr algn="ctr"/>
                      <a:endParaRPr lang="en-US" sz="1500" dirty="0" smtClean="0"/>
                    </a:p>
                    <a:p>
                      <a:pPr algn="ctr"/>
                      <a:r>
                        <a:rPr lang="en-US" sz="1500" dirty="0" smtClean="0"/>
                        <a:t>12:30</a:t>
                      </a:r>
                      <a:endParaRPr lang="en-US" sz="1500" dirty="0"/>
                    </a:p>
                  </a:txBody>
                  <a:tcPr marL="0" marR="0" marT="0" marB="0">
                    <a:solidFill>
                      <a:schemeClr val="tx2">
                        <a:lumMod val="20000"/>
                        <a:lumOff val="80000"/>
                      </a:schemeClr>
                    </a:solidFill>
                  </a:tcPr>
                </a:tc>
                <a:tc>
                  <a:txBody>
                    <a:bodyPr/>
                    <a:lstStyle/>
                    <a:p>
                      <a:pPr marL="0" indent="0">
                        <a:buFont typeface="Arial" panose="020B0604020202020204" pitchFamily="34" charset="0"/>
                        <a:buNone/>
                      </a:pPr>
                      <a:endParaRPr lang="en-US" sz="1200" dirty="0"/>
                    </a:p>
                  </a:txBody>
                  <a:tcPr marL="36000" marR="36000" marT="36000" marB="36000">
                    <a:solidFill>
                      <a:schemeClr val="bg1"/>
                    </a:solidFill>
                  </a:tcPr>
                </a:tc>
                <a:tc>
                  <a:txBody>
                    <a:bodyPr/>
                    <a:lstStyle/>
                    <a:p>
                      <a:pPr marL="82550" indent="-82550">
                        <a:buFont typeface="Arial" pitchFamily="34" charset="0"/>
                        <a:buNone/>
                      </a:pPr>
                      <a:r>
                        <a:rPr lang="en-US" sz="1200" dirty="0" smtClean="0"/>
                        <a:t>802.11 ARC</a:t>
                      </a:r>
                      <a:endParaRPr lang="en-US" sz="1200" dirty="0"/>
                    </a:p>
                  </a:txBody>
                  <a:tcPr marL="36000" marR="36000" marT="36000" marB="36000">
                    <a:solidFill>
                      <a:schemeClr val="bg1">
                        <a:lumMod val="85000"/>
                      </a:schemeClr>
                    </a:solidFill>
                  </a:tcPr>
                </a:tc>
                <a:tc>
                  <a:txBody>
                    <a:bodyPr/>
                    <a:lstStyle/>
                    <a:p>
                      <a:r>
                        <a:rPr lang="en-US" sz="1200" dirty="0" smtClean="0"/>
                        <a:t>802.11/802.15 </a:t>
                      </a:r>
                      <a:br>
                        <a:rPr lang="en-US" sz="1200" dirty="0" smtClean="0"/>
                      </a:br>
                      <a:r>
                        <a:rPr lang="en-US" sz="1200" dirty="0" smtClean="0"/>
                        <a:t>Mid-week Plenaries</a:t>
                      </a:r>
                      <a:endParaRPr lang="en-US" sz="1200" dirty="0"/>
                    </a:p>
                  </a:txBody>
                  <a:tcPr marL="36000" marR="36000" marT="36000" marB="36000">
                    <a:solidFill>
                      <a:schemeClr val="bg1">
                        <a:lumMod val="75000"/>
                      </a:schemeClr>
                    </a:solidFill>
                  </a:tcPr>
                </a:tc>
                <a:tc>
                  <a:txBody>
                    <a:bodyPr/>
                    <a:lstStyle/>
                    <a:p>
                      <a:pPr marL="85725" indent="-85725">
                        <a:buFont typeface="Arial" pitchFamily="34" charset="0"/>
                        <a:buNone/>
                      </a:pPr>
                      <a:endParaRPr lang="en-US" sz="1200" dirty="0"/>
                    </a:p>
                  </a:txBody>
                  <a:tcPr marL="36000" marR="36000" marT="36000" marB="36000">
                    <a:solidFill>
                      <a:schemeClr val="bg1"/>
                    </a:solid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tr>
              <a:tr h="209721">
                <a:tc rowSpan="2">
                  <a:txBody>
                    <a:bodyPr/>
                    <a:lstStyle/>
                    <a:p>
                      <a:pPr algn="ctr"/>
                      <a:endParaRPr lang="en-US" sz="1500" dirty="0"/>
                    </a:p>
                  </a:txBody>
                  <a:tcPr marL="0" marR="0" marT="0" marB="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r>
              <a:tr h="200786">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rowSpan="4">
                  <a:txBody>
                    <a:bodyPr/>
                    <a:lstStyle/>
                    <a:p>
                      <a:endParaRPr lang="en-US" sz="1200" dirty="0"/>
                    </a:p>
                  </a:txBody>
                  <a:tcPr marL="36000" marR="36000" marT="36000" marB="36000">
                    <a:solidFill>
                      <a:schemeClr val="bg1"/>
                    </a:solidFill>
                  </a:tcPr>
                </a:tc>
              </a:tr>
              <a:tr h="914400">
                <a:tc>
                  <a:txBody>
                    <a:bodyPr/>
                    <a:lstStyle/>
                    <a:p>
                      <a:pPr algn="ctr"/>
                      <a:r>
                        <a:rPr lang="en-US" sz="1500" dirty="0" smtClean="0"/>
                        <a:t>13:30</a:t>
                      </a:r>
                    </a:p>
                    <a:p>
                      <a:pPr algn="ctr"/>
                      <a:endParaRPr lang="en-US" sz="1500" dirty="0" smtClean="0"/>
                    </a:p>
                    <a:p>
                      <a:pPr algn="ctr"/>
                      <a:endParaRPr lang="en-US" sz="1500" dirty="0" smtClean="0"/>
                    </a:p>
                    <a:p>
                      <a:pPr algn="ctr"/>
                      <a:r>
                        <a:rPr lang="en-US" sz="1500" dirty="0" smtClean="0"/>
                        <a:t>15:30</a:t>
                      </a:r>
                      <a:endParaRPr lang="en-US" sz="1500" dirty="0"/>
                    </a:p>
                  </a:txBody>
                  <a:tcPr marL="0" marR="0" marT="0" marB="0">
                    <a:solidFill>
                      <a:schemeClr val="tx2">
                        <a:lumMod val="20000"/>
                        <a:lumOff val="80000"/>
                      </a:schemeClr>
                    </a:solidFill>
                  </a:tcPr>
                </a:tc>
                <a:tc>
                  <a:txBody>
                    <a:bodyPr/>
                    <a:lstStyle/>
                    <a:p>
                      <a:endParaRPr lang="en-US" sz="1200" dirty="0"/>
                    </a:p>
                  </a:txBody>
                  <a:tcPr marL="36000" marR="36000" marT="36000" marB="36000">
                    <a:solidFill>
                      <a:schemeClr val="bg1"/>
                    </a:solidFill>
                  </a:tcPr>
                </a:tc>
                <a:tc>
                  <a:txBody>
                    <a:bodyPr/>
                    <a:lstStyle/>
                    <a:p>
                      <a:pPr marL="85725" indent="-85725">
                        <a:buFont typeface="Arial" pitchFamily="34" charset="0"/>
                        <a:buNone/>
                      </a:pPr>
                      <a:endParaRPr lang="en-US" sz="1200" dirty="0"/>
                    </a:p>
                  </a:txBody>
                  <a:tcPr marL="36000" marR="36000" marT="36000" marB="36000">
                    <a:solidFill>
                      <a:schemeClr val="bg1"/>
                    </a:solidFill>
                  </a:tcPr>
                </a:tc>
                <a:tc>
                  <a:txBody>
                    <a:bodyPr/>
                    <a:lstStyle/>
                    <a:p>
                      <a:pPr marL="85725" indent="-85725">
                        <a:buFont typeface="Arial" panose="020B0604020202020204" pitchFamily="34" charset="0"/>
                        <a:buNone/>
                      </a:pPr>
                      <a:r>
                        <a:rPr lang="en-US" sz="1200" dirty="0" smtClean="0"/>
                        <a:t>802.11 as a component</a:t>
                      </a:r>
                      <a:endParaRPr lang="en-US" sz="1200" dirty="0"/>
                    </a:p>
                  </a:txBody>
                  <a:tcPr marL="36000" marR="36000" marT="36000" marB="36000">
                    <a:solidFill>
                      <a:schemeClr val="tx2">
                        <a:lumMod val="40000"/>
                        <a:lumOff val="60000"/>
                      </a:schemeClr>
                    </a:solidFill>
                  </a:tcPr>
                </a:tc>
                <a:tc>
                  <a:txBody>
                    <a:bodyPr/>
                    <a:lstStyle/>
                    <a:p>
                      <a:endParaRPr lang="en-US" dirty="0"/>
                    </a:p>
                  </a:txBody>
                  <a:tcPr marL="36000" marR="36000" marT="36000" marB="36000">
                    <a:solidFill>
                      <a:schemeClr val="bg1"/>
                    </a:solidFill>
                  </a:tcPr>
                </a:tc>
                <a:tc vMerge="1">
                  <a:txBody>
                    <a:bodyPr/>
                    <a:lstStyle/>
                    <a:p>
                      <a:endParaRPr lang="en-US" sz="1200" dirty="0"/>
                    </a:p>
                  </a:txBody>
                  <a:tcPr marL="36000" marR="36000" marT="36000" marB="36000">
                    <a:solidFill>
                      <a:schemeClr val="bg2">
                        <a:lumMod val="75000"/>
                      </a:schemeClr>
                    </a:solidFill>
                  </a:tcPr>
                </a:tc>
              </a:tr>
              <a:tr h="218554">
                <a:tc>
                  <a:txBody>
                    <a:bodyPr/>
                    <a:lstStyle/>
                    <a:p>
                      <a:pPr algn="ct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tr>
              <a:tr h="914400">
                <a:tc>
                  <a:txBody>
                    <a:bodyPr/>
                    <a:lstStyle/>
                    <a:p>
                      <a:pPr algn="ctr"/>
                      <a:r>
                        <a:rPr lang="en-US" sz="1500" dirty="0" smtClean="0"/>
                        <a:t>16:00</a:t>
                      </a:r>
                    </a:p>
                    <a:p>
                      <a:pPr algn="ctr"/>
                      <a:endParaRPr lang="en-US" sz="1500" dirty="0" smtClean="0"/>
                    </a:p>
                    <a:p>
                      <a:pPr algn="ctr"/>
                      <a:endParaRPr lang="en-US" sz="1500" dirty="0" smtClean="0"/>
                    </a:p>
                    <a:p>
                      <a:pPr algn="ctr"/>
                      <a:r>
                        <a:rPr lang="en-US" sz="1500" dirty="0" smtClean="0"/>
                        <a:t>18:00</a:t>
                      </a:r>
                      <a:endParaRPr lang="en-US" sz="1500" dirty="0"/>
                    </a:p>
                  </a:txBody>
                  <a:tcPr marL="0" marR="0" marT="0" marB="0">
                    <a:solidFill>
                      <a:schemeClr val="tx2">
                        <a:lumMod val="20000"/>
                        <a:lumOff val="8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e-DE" sz="1200" dirty="0" err="1" smtClean="0"/>
                        <a:t>OmniRAN</a:t>
                      </a:r>
                      <a:r>
                        <a:rPr lang="de-DE" sz="1200" dirty="0" smtClean="0"/>
                        <a:t> </a:t>
                      </a:r>
                      <a:r>
                        <a:rPr lang="de-DE" sz="1200" dirty="0" err="1" smtClean="0"/>
                        <a:t>Opening</a:t>
                      </a:r>
                      <a:endParaRPr lang="de-DE" sz="120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de-DE" sz="1200" dirty="0" smtClean="0"/>
                        <a:t>New </a:t>
                      </a:r>
                      <a:r>
                        <a:rPr lang="de-DE" sz="1200" dirty="0" err="1" smtClean="0"/>
                        <a:t>contributions</a:t>
                      </a:r>
                      <a:endParaRPr lang="en-US" sz="1200" dirty="0" smtClean="0"/>
                    </a:p>
                    <a:p>
                      <a:endParaRPr lang="en-US" sz="1200" dirty="0"/>
                    </a:p>
                  </a:txBody>
                  <a:tcPr marL="36000" marR="36000" marT="36000" marB="36000">
                    <a:solidFill>
                      <a:schemeClr val="tx2">
                        <a:lumMod val="40000"/>
                        <a:lumOff val="6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CF text review</a:t>
                      </a:r>
                      <a:endParaRPr lang="en-US" sz="1200" dirty="0"/>
                    </a:p>
                  </a:txBody>
                  <a:tcPr marL="36000" marR="36000" marT="36000" marB="36000">
                    <a:solidFill>
                      <a:schemeClr val="tx2">
                        <a:lumMod val="40000"/>
                        <a:lumOff val="60000"/>
                      </a:schemeClr>
                    </a:solidFill>
                  </a:tcPr>
                </a:tc>
                <a:tc>
                  <a:txBody>
                    <a:bodyPr/>
                    <a:lstStyle/>
                    <a:p>
                      <a:endParaRPr lang="en-US" sz="1200" dirty="0"/>
                    </a:p>
                  </a:txBody>
                  <a:tcPr marL="36000" marR="36000" marT="36000" marB="36000">
                    <a:solidFill>
                      <a:schemeClr val="bg1"/>
                    </a:solidFill>
                  </a:tcPr>
                </a:tc>
                <a:tc>
                  <a:txBody>
                    <a:bodyPr/>
                    <a:lstStyle/>
                    <a:p>
                      <a:pPr marL="85725" indent="-85725">
                        <a:buFont typeface="Arial" panose="020B0604020202020204" pitchFamily="34" charset="0"/>
                        <a:buNone/>
                      </a:pPr>
                      <a:r>
                        <a:rPr lang="de-DE" sz="1200" dirty="0" err="1" smtClean="0"/>
                        <a:t>OmniRAN</a:t>
                      </a:r>
                      <a:r>
                        <a:rPr lang="de-DE" sz="1200" dirty="0" smtClean="0"/>
                        <a:t> </a:t>
                      </a:r>
                      <a:r>
                        <a:rPr lang="de-DE" sz="1200" dirty="0" err="1" smtClean="0"/>
                        <a:t>Closing</a:t>
                      </a:r>
                      <a:endParaRPr lang="en-US" sz="12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tr>
              <a:tr h="408545">
                <a:tc>
                  <a:txBody>
                    <a:bodyPr/>
                    <a:lstStyle/>
                    <a:p>
                      <a:pPr algn="ctr"/>
                      <a:endParaRPr lang="en-US" sz="1500" dirty="0"/>
                    </a:p>
                  </a:txBody>
                  <a:tcPr marL="0" marR="0" marT="0" marB="0">
                    <a:solidFill>
                      <a:schemeClr val="bg1"/>
                    </a:solidFill>
                  </a:tcPr>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accent3">
                        <a:lumMod val="75000"/>
                      </a:schemeClr>
                    </a:solidFill>
                  </a:tcPr>
                </a:tc>
                <a:tc>
                  <a:txBody>
                    <a:bodyPr/>
                    <a:lstStyle/>
                    <a:p>
                      <a:r>
                        <a:rPr lang="en-US" sz="1200" dirty="0" smtClean="0"/>
                        <a:t>802.15 Closing</a:t>
                      </a:r>
                      <a:endParaRPr lang="en-US" sz="1200" dirty="0"/>
                    </a:p>
                  </a:txBody>
                  <a:tcPr marL="36000" marR="36000" marT="36000" marB="36000">
                    <a:solidFill>
                      <a:schemeClr val="bg1">
                        <a:lumMod val="75000"/>
                      </a:schemeClr>
                    </a:solidFill>
                  </a:tcPr>
                </a:tc>
                <a:tc>
                  <a:txBody>
                    <a:bodyPr/>
                    <a:lstStyle/>
                    <a:p>
                      <a:endParaRPr lang="en-US" sz="1200" dirty="0"/>
                    </a:p>
                  </a:txBody>
                  <a:tcPr marL="36000" marR="36000" marT="36000" marB="36000">
                    <a:noFill/>
                  </a:tcPr>
                </a:tc>
              </a:tr>
            </a:tbl>
          </a:graphicData>
        </a:graphic>
      </p:graphicFrame>
    </p:spTree>
    <p:extLst>
      <p:ext uri="{BB962C8B-B14F-4D97-AF65-F5344CB8AC3E}">
        <p14:creationId xmlns:p14="http://schemas.microsoft.com/office/powerpoint/2010/main" val="1688770416"/>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457200" y="274638"/>
            <a:ext cx="8229600" cy="944562"/>
          </a:xfrm>
        </p:spPr>
        <p:txBody>
          <a:bodyPr/>
          <a:lstStyle/>
          <a:p>
            <a:r>
              <a:rPr lang="en-US" altLang="en-US" dirty="0" smtClean="0"/>
              <a:t>Participants, Patents, and Duty to Inform</a:t>
            </a:r>
          </a:p>
        </p:txBody>
      </p:sp>
      <p:sp>
        <p:nvSpPr>
          <p:cNvPr id="8195" name="Rectangle 1027"/>
          <p:cNvSpPr>
            <a:spLocks noGrp="1" noChangeArrowheads="1"/>
          </p:cNvSpPr>
          <p:nvPr>
            <p:ph type="body" idx="1"/>
          </p:nvPr>
        </p:nvSpPr>
        <p:spPr>
          <a:xfrm>
            <a:off x="457200" y="1295400"/>
            <a:ext cx="8229600" cy="4953000"/>
          </a:xfrm>
        </p:spPr>
        <p:txBody>
          <a:bodyPr>
            <a:noAutofit/>
          </a:bodyPr>
          <a:lstStyle/>
          <a:p>
            <a:r>
              <a:rPr lang="en-US" altLang="en-US" sz="2000" dirty="0" smtClean="0"/>
              <a:t>All participants in this meeting have certain obligations under the IEEE-SA Patent Policy. </a:t>
            </a:r>
          </a:p>
          <a:p>
            <a:pPr lvl="1"/>
            <a:r>
              <a:rPr lang="en-US" altLang="en-US" sz="1800" dirty="0" smtClean="0"/>
              <a:t>Participants [Note: </a:t>
            </a:r>
            <a:r>
              <a:rPr lang="en-GB" altLang="en-US" sz="1800" dirty="0" smtClean="0"/>
              <a:t>Quoted text excerpted from IEEE-SA Standards Board Bylaws </a:t>
            </a:r>
            <a:r>
              <a:rPr lang="en-GB" altLang="en-US" sz="1800" dirty="0" err="1" smtClean="0"/>
              <a:t>subclause</a:t>
            </a:r>
            <a:r>
              <a:rPr lang="en-GB" altLang="en-US" sz="1800" dirty="0" smtClean="0"/>
              <a:t> 6.2</a:t>
            </a:r>
            <a:r>
              <a:rPr lang="en-US" altLang="en-US" sz="1800" dirty="0" smtClean="0"/>
              <a:t>]:</a:t>
            </a:r>
          </a:p>
          <a:p>
            <a:pPr lvl="2"/>
            <a:r>
              <a:rPr lang="en-US" altLang="en-US" sz="1400" dirty="0" smtClean="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2"/>
            <a:r>
              <a:rPr lang="en-US" altLang="en-US" sz="1400" dirty="0" smtClean="0"/>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r>
              <a:rPr lang="en-US" altLang="en-US" sz="1800" dirty="0" smtClean="0"/>
              <a:t>The above does not apply if the patent claim is already the subject of an Accepted Letter of Assurance that applies to the proposed standard(s) under consideration by this group</a:t>
            </a:r>
          </a:p>
          <a:p>
            <a:pPr lvl="1"/>
            <a:r>
              <a:rPr lang="en-US" altLang="en-US" sz="1800" dirty="0" smtClean="0"/>
              <a:t>Early identification of holders of potential Essential Patent Claims is strongly encouraged</a:t>
            </a:r>
          </a:p>
          <a:p>
            <a:pPr lvl="1"/>
            <a:r>
              <a:rPr lang="en-US" altLang="en-US" sz="1800" dirty="0" smtClean="0"/>
              <a:t>No duty to perform a patent search</a:t>
            </a: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GB" altLang="en-US" smtClean="0"/>
              <a:t>Patent Related Links</a:t>
            </a:r>
            <a:endParaRPr lang="en-US" altLang="en-US" smtClean="0"/>
          </a:p>
        </p:txBody>
      </p:sp>
      <p:sp>
        <p:nvSpPr>
          <p:cNvPr id="9219" name="Rectangle 3"/>
          <p:cNvSpPr>
            <a:spLocks noGrp="1" noChangeArrowheads="1"/>
          </p:cNvSpPr>
          <p:nvPr>
            <p:ph type="body" idx="1"/>
          </p:nvPr>
        </p:nvSpPr>
        <p:spPr>
          <a:xfrm>
            <a:off x="457200" y="1417638"/>
            <a:ext cx="8229600" cy="4754562"/>
          </a:xfrm>
        </p:spPr>
        <p:txBody>
          <a:bodyPr>
            <a:normAutofit fontScale="70000" lnSpcReduction="20000"/>
          </a:bodyPr>
          <a:lstStyle/>
          <a:p>
            <a:r>
              <a:rPr lang="en-US" altLang="en-US" dirty="0" smtClean="0"/>
              <a:t>All participants should be familiar with their obligations under the IEEE-SA Policies &amp; Procedures for standards development.</a:t>
            </a:r>
          </a:p>
          <a:p>
            <a:pPr marL="0" indent="0">
              <a:buNone/>
            </a:pPr>
            <a:endParaRPr lang="en-US" altLang="en-US" dirty="0" smtClean="0"/>
          </a:p>
          <a:p>
            <a:r>
              <a:rPr lang="en-US" altLang="en-US" dirty="0" smtClean="0"/>
              <a:t>Patent Policy is stated in these sources:</a:t>
            </a:r>
          </a:p>
          <a:p>
            <a:pPr lvl="1"/>
            <a:r>
              <a:rPr lang="en-GB" altLang="en-US" dirty="0" smtClean="0"/>
              <a:t>IEEE-SA Standards Boards Bylaws</a:t>
            </a:r>
            <a:br>
              <a:rPr lang="en-GB" altLang="en-US" dirty="0" smtClean="0"/>
            </a:br>
            <a:r>
              <a:rPr lang="en-US" altLang="en-US" dirty="0" smtClean="0">
                <a:hlinkClick r:id="rId2"/>
              </a:rPr>
              <a:t>http://standards.ieee.org/develop/policies/bylaws/sect6-7.html#6</a:t>
            </a:r>
            <a:endParaRPr lang="en-US" altLang="en-US" dirty="0" smtClean="0"/>
          </a:p>
          <a:p>
            <a:pPr lvl="1"/>
            <a:r>
              <a:rPr lang="en-GB" altLang="en-US" dirty="0" smtClean="0"/>
              <a:t>IEEE-SA Standards Board Operations Manual</a:t>
            </a:r>
            <a:br>
              <a:rPr lang="en-GB" altLang="en-US" dirty="0" smtClean="0"/>
            </a:br>
            <a:r>
              <a:rPr lang="en-US" altLang="en-US" dirty="0" smtClean="0">
                <a:hlinkClick r:id="rId3"/>
              </a:rPr>
              <a:t>http://standards.ieee.org/develop/policies/opman/sect6.html#6.3</a:t>
            </a:r>
            <a:endParaRPr lang="en-US" altLang="en-US" dirty="0" smtClean="0"/>
          </a:p>
          <a:p>
            <a:pPr lvl="1"/>
            <a:r>
              <a:rPr lang="en-US" altLang="en-US" dirty="0" smtClean="0"/>
              <a:t>Material about the patent policy is available at </a:t>
            </a:r>
            <a:br>
              <a:rPr lang="en-US" altLang="en-US" dirty="0" smtClean="0"/>
            </a:br>
            <a:r>
              <a:rPr lang="en-US" altLang="en-US" dirty="0" smtClean="0">
                <a:hlinkClick r:id="rId4"/>
              </a:rPr>
              <a:t>http://standards.ieee.org/about/sasb/patcom/materials.html</a:t>
            </a:r>
            <a:endParaRPr lang="en-US" altLang="en-US" dirty="0" smtClean="0"/>
          </a:p>
          <a:p>
            <a:pPr lvl="1"/>
            <a:endParaRPr lang="en-US" altLang="en-US" dirty="0" smtClean="0"/>
          </a:p>
          <a:p>
            <a:pPr lvl="1"/>
            <a:endParaRPr lang="en-US" altLang="en-US" sz="2000" dirty="0"/>
          </a:p>
          <a:p>
            <a:pPr algn="ctr">
              <a:spcBef>
                <a:spcPct val="0"/>
              </a:spcBef>
              <a:buClrTx/>
              <a:buSzTx/>
              <a:buFontTx/>
              <a:buNone/>
            </a:pPr>
            <a:r>
              <a:rPr lang="en-US" altLang="en-US" sz="2000" b="1" dirty="0">
                <a:solidFill>
                  <a:schemeClr val="tx2"/>
                </a:solidFill>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2000" b="1" dirty="0">
              <a:solidFill>
                <a:schemeClr val="tx2"/>
              </a:solidFill>
            </a:endParaRPr>
          </a:p>
          <a:p>
            <a:pPr algn="ctr">
              <a:lnSpc>
                <a:spcPct val="80000"/>
              </a:lnSpc>
              <a:buFont typeface="Monotype Sorts"/>
              <a:buNone/>
            </a:pPr>
            <a:r>
              <a:rPr lang="en-US" altLang="en-US" sz="2000" b="1" dirty="0">
                <a:solidFill>
                  <a:schemeClr val="tx2"/>
                </a:solidFill>
              </a:rPr>
              <a:t>This slide set is available </a:t>
            </a:r>
            <a:r>
              <a:rPr lang="en-US" altLang="en-US" sz="2000" b="1" dirty="0" smtClean="0">
                <a:solidFill>
                  <a:schemeClr val="tx2"/>
                </a:solidFill>
              </a:rPr>
              <a:t>at</a:t>
            </a:r>
            <a:br>
              <a:rPr lang="en-US" altLang="en-US" sz="2000" b="1" dirty="0" smtClean="0">
                <a:solidFill>
                  <a:schemeClr val="tx2"/>
                </a:solidFill>
              </a:rPr>
            </a:br>
            <a:r>
              <a:rPr lang="en-US" altLang="en-US" sz="2000" b="1" dirty="0" smtClean="0">
                <a:solidFill>
                  <a:schemeClr val="tx2"/>
                </a:solidFill>
              </a:rPr>
              <a:t>https</a:t>
            </a:r>
            <a:r>
              <a:rPr lang="en-US" altLang="en-US" sz="2000" b="1" dirty="0">
                <a:solidFill>
                  <a:schemeClr val="tx2"/>
                </a:solidFill>
              </a:rPr>
              <a:t>://</a:t>
            </a:r>
            <a:r>
              <a:rPr lang="en-US" altLang="en-US" sz="2000" b="1" dirty="0" smtClean="0">
                <a:solidFill>
                  <a:schemeClr val="tx2"/>
                </a:solidFill>
              </a:rPr>
              <a:t>development.standards.ieee.org/myproject/Public/mytools/mob/slideset.ppt</a:t>
            </a:r>
            <a:endParaRPr lang="en-US" altLang="en-US" sz="2000" dirty="0" smtClean="0">
              <a:solidFill>
                <a:schemeClr val="tx2"/>
              </a:solidFill>
            </a:endParaRPr>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normAutofit fontScale="92500" lnSpcReduction="20000"/>
          </a:bodyPr>
          <a:lstStyle/>
          <a:p>
            <a:r>
              <a:rPr lang="en-US" alt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smtClean="0"/>
              <a:t>Either speak up now or</a:t>
            </a:r>
          </a:p>
          <a:p>
            <a:pPr lvl="1"/>
            <a:r>
              <a:rPr lang="en-US" altLang="en-US" dirty="0" smtClean="0"/>
              <a:t>Provide the chair of this group with the identity of the holder(s) of any and all such claims as soon as possible or</a:t>
            </a:r>
          </a:p>
          <a:p>
            <a:pPr lvl="1"/>
            <a:r>
              <a:rPr lang="en-US" altLang="en-US" dirty="0" smtClean="0"/>
              <a:t>Cause an LOA to be submitted</a:t>
            </a: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274638"/>
            <a:ext cx="8229600" cy="944562"/>
          </a:xfrm>
        </p:spPr>
        <p:txBody>
          <a:bodyPr/>
          <a:lstStyle/>
          <a:p>
            <a:r>
              <a:rPr lang="en-US" altLang="en-US" dirty="0" smtClean="0"/>
              <a:t>Other Guidelines for IEEE WG Meetings</a:t>
            </a:r>
          </a:p>
        </p:txBody>
      </p:sp>
      <p:sp>
        <p:nvSpPr>
          <p:cNvPr id="5" name="Content Placeholder 4"/>
          <p:cNvSpPr>
            <a:spLocks noGrp="1"/>
          </p:cNvSpPr>
          <p:nvPr>
            <p:ph idx="1"/>
          </p:nvPr>
        </p:nvSpPr>
        <p:spPr>
          <a:xfrm>
            <a:off x="457200" y="1219200"/>
            <a:ext cx="8229600" cy="5257800"/>
          </a:xfrm>
        </p:spPr>
        <p:txBody>
          <a:bodyPr>
            <a:normAutofit fontScale="62500" lnSpcReduction="20000"/>
          </a:bodyPr>
          <a:lstStyle/>
          <a:p>
            <a:r>
              <a:rPr lang="en-US" altLang="en-US" sz="3800" dirty="0" smtClean="0"/>
              <a:t>All IEEE-SA standards meetings shall be conducted in compliance with all applicable laws, including antitrust and competition laws. </a:t>
            </a:r>
          </a:p>
          <a:p>
            <a:pPr lvl="1"/>
            <a:r>
              <a:rPr lang="en-US" altLang="en-US" sz="3200" dirty="0" smtClean="0"/>
              <a:t>Don’t discuss the interpretation, validity, or essentiality of patents/patent claims. </a:t>
            </a:r>
          </a:p>
          <a:p>
            <a:pPr lvl="1"/>
            <a:r>
              <a:rPr lang="en-US" altLang="en-US" sz="3200" dirty="0" smtClean="0"/>
              <a:t>Don’t discuss specific license rates, terms, or conditions.</a:t>
            </a:r>
          </a:p>
          <a:p>
            <a:pPr lvl="2"/>
            <a:r>
              <a:rPr lang="en-US" altLang="en-US" sz="2600" dirty="0" smtClean="0"/>
              <a:t>Relative costs, including licensing costs of essential patent claims, of different technical approaches may be discussed in standards development meetings. </a:t>
            </a:r>
          </a:p>
          <a:p>
            <a:pPr lvl="3"/>
            <a:r>
              <a:rPr lang="en-GB" altLang="en-US" sz="2200" dirty="0" smtClean="0"/>
              <a:t>Technical considerations remain primary focus</a:t>
            </a:r>
            <a:endParaRPr lang="en-US" altLang="en-US" sz="2200" dirty="0" smtClean="0"/>
          </a:p>
          <a:p>
            <a:pPr lvl="1"/>
            <a:r>
              <a:rPr lang="en-US" altLang="en-US" sz="3200" dirty="0" smtClean="0"/>
              <a:t>Don’t discuss or engage in the fixing of product prices, allocation of customers, or division of sales markets.</a:t>
            </a:r>
          </a:p>
          <a:p>
            <a:pPr lvl="1"/>
            <a:r>
              <a:rPr lang="en-US" altLang="en-US" sz="3200" dirty="0" smtClean="0"/>
              <a:t>Don’t discuss the status or substance of ongoing or threatened litigation.</a:t>
            </a:r>
          </a:p>
          <a:p>
            <a:pPr lvl="1"/>
            <a:r>
              <a:rPr lang="en-US" altLang="en-US" sz="3200" dirty="0" smtClean="0"/>
              <a:t>Don’t be silent if inappropriate topics are discussed … do formally object.</a:t>
            </a:r>
            <a:r>
              <a:rPr lang="en-US" altLang="en-US" dirty="0" smtClean="0"/>
              <a:t/>
            </a:r>
            <a:br>
              <a:rPr lang="en-US" altLang="en-US" dirty="0" smtClean="0"/>
            </a:br>
            <a:endParaRPr lang="en-US" altLang="en-US" dirty="0" smtClean="0"/>
          </a:p>
          <a:p>
            <a:pPr marL="0" indent="0" algn="ctr">
              <a:buNone/>
            </a:pPr>
            <a:r>
              <a:rPr lang="en-US" altLang="en-US" sz="2600" dirty="0" smtClean="0">
                <a:solidFill>
                  <a:schemeClr val="tx2"/>
                </a:solidFill>
              </a:rPr>
              <a:t>See IEEE-SA Standards Board Operations Manual, clause 5.3.10 and </a:t>
            </a:r>
            <a:r>
              <a:rPr lang="en-GB" altLang="en-US" sz="2600" dirty="0" smtClean="0">
                <a:solidFill>
                  <a:schemeClr val="tx2"/>
                </a:solidFill>
              </a:rPr>
              <a:t>“Promoting Competition and Innovation: What You Need to Know about the IEEE Standards Association's Antitrust and Competition Policy”</a:t>
            </a:r>
            <a:r>
              <a:rPr lang="en-US" altLang="en-US" sz="2600" dirty="0" smtClean="0">
                <a:solidFill>
                  <a:schemeClr val="tx2"/>
                </a:solidFill>
              </a:rPr>
              <a:t> for more details.</a:t>
            </a:r>
            <a:endParaRPr lang="en-US" altLang="en-US" sz="2600" dirty="0">
              <a:solidFill>
                <a:schemeClr val="tx2"/>
              </a:solidFill>
            </a:endParaRP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rPr>
              <a:t>Link to IEEE Disclosure of Affiliation </a:t>
            </a:r>
          </a:p>
          <a:p>
            <a:pPr lvl="1"/>
            <a:r>
              <a:rPr lang="en-US" sz="2200" dirty="0">
                <a:solidFill>
                  <a:srgbClr val="1F497D"/>
                </a:solidFill>
                <a:hlinkClick r:id="rId3"/>
              </a:rPr>
              <a:t>http://</a:t>
            </a:r>
            <a:r>
              <a:rPr lang="en-US" sz="2200" dirty="0" smtClean="0">
                <a:solidFill>
                  <a:srgbClr val="1F497D"/>
                </a:solidFill>
                <a:hlinkClick r:id="rId3"/>
              </a:rPr>
              <a:t>standards.ieee.org/faqs/affiliationFAQ.html</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Links to IEEE Antitrust Guidelines</a:t>
            </a:r>
          </a:p>
          <a:p>
            <a:pPr lvl="1"/>
            <a:r>
              <a:rPr lang="en-US" sz="2200" dirty="0">
                <a:solidFill>
                  <a:srgbClr val="1F497D"/>
                </a:solidFill>
                <a:hlinkClick r:id="rId4"/>
              </a:rPr>
              <a:t>http://</a:t>
            </a:r>
            <a:r>
              <a:rPr lang="en-US" sz="2200" dirty="0" smtClean="0">
                <a:solidFill>
                  <a:srgbClr val="1F497D"/>
                </a:solidFill>
                <a:hlinkClick r:id="rId4"/>
              </a:rPr>
              <a:t>standards.ieee.org/resources/antitrust-guidelines.pdf</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 to IEEE Code of Ethics</a:t>
            </a:r>
          </a:p>
          <a:p>
            <a:pPr lvl="1"/>
            <a:r>
              <a:rPr lang="en-US" sz="2200" dirty="0">
                <a:solidFill>
                  <a:srgbClr val="1F497D"/>
                </a:solidFill>
                <a:hlinkClick r:id="rId5"/>
              </a:rPr>
              <a:t>http://www.ieee.org/web/membership/ethics/code_ethics.html</a:t>
            </a:r>
            <a:r>
              <a:rPr lang="en-US" sz="2200" dirty="0">
                <a:solidFill>
                  <a:srgbClr val="1F497D"/>
                </a:solidFill>
              </a:rPr>
              <a:t> </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 to IEEE Patent Policy</a:t>
            </a:r>
          </a:p>
          <a:p>
            <a:pPr lvl="1"/>
            <a:r>
              <a:rPr lang="en-US" sz="2000" dirty="0">
                <a:solidFill>
                  <a:srgbClr val="1F497D"/>
                </a:solidFill>
                <a:hlinkClick r:id="rId6"/>
              </a:rPr>
              <a:t>http://standards.ieee.org/board/pat/pat-slideset.ppt</a:t>
            </a:r>
            <a:endParaRPr lang="en-US" sz="2000" dirty="0">
              <a:solidFill>
                <a:srgbClr val="1F497D"/>
              </a:solidFill>
            </a:endParaRP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1178</TotalTime>
  <Words>1325</Words>
  <Application>Microsoft Macintosh PowerPoint</Application>
  <PresentationFormat>On-screen Show (4:3)</PresentationFormat>
  <Paragraphs>192</Paragraphs>
  <Slides>15</Slides>
  <Notes>2</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Template</vt:lpstr>
      <vt:lpstr>IEEE 802.1 OmniRAN TG September 2015 F2F Meeting Bangkok, Thailand</vt:lpstr>
      <vt:lpstr>September 2015 F2F Meeting</vt:lpstr>
      <vt:lpstr>22nd Level Floor Plan</vt:lpstr>
      <vt:lpstr>September 2015 Agenda Graphics</vt:lpstr>
      <vt:lpstr>Participants, Patents, and Duty to Inform</vt:lpstr>
      <vt:lpstr>Patent Related Links</vt:lpstr>
      <vt:lpstr>Call for Potentially Essential Patents</vt:lpstr>
      <vt:lpstr>Other Guidelines for IEEE WG Meetings</vt:lpstr>
      <vt:lpstr>Resources – URLs</vt:lpstr>
      <vt:lpstr>Agenda proposal for September 2015 F2F</vt:lpstr>
      <vt:lpstr>Agenda items #1</vt:lpstr>
      <vt:lpstr>Call for Potentially Essential Patents</vt:lpstr>
      <vt:lpstr>September 2015 F2F Agenda</vt:lpstr>
      <vt:lpstr>Agenda items #2</vt:lpstr>
      <vt:lpstr>Agenda items #3</vt:lpstr>
    </vt:vector>
  </TitlesOfParts>
  <Company>NIST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Max Riegel</cp:lastModifiedBy>
  <cp:revision>262</cp:revision>
  <cp:lastPrinted>1998-02-10T13:28:06Z</cp:lastPrinted>
  <dcterms:created xsi:type="dcterms:W3CDTF">2011-12-30T17:06:23Z</dcterms:created>
  <dcterms:modified xsi:type="dcterms:W3CDTF">2015-09-15T08:19:37Z</dcterms:modified>
</cp:coreProperties>
</file>