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7"/>
  </p:notesMasterIdLst>
  <p:handoutMasterIdLst>
    <p:handoutMasterId r:id="rId18"/>
  </p:handoutMasterIdLst>
  <p:sldIdLst>
    <p:sldId id="262" r:id="rId2"/>
    <p:sldId id="306" r:id="rId3"/>
    <p:sldId id="308" r:id="rId4"/>
    <p:sldId id="307" r:id="rId5"/>
    <p:sldId id="296" r:id="rId6"/>
    <p:sldId id="297" r:id="rId7"/>
    <p:sldId id="298" r:id="rId8"/>
    <p:sldId id="299" r:id="rId9"/>
    <p:sldId id="271" r:id="rId10"/>
    <p:sldId id="302" r:id="rId11"/>
    <p:sldId id="283" r:id="rId12"/>
    <p:sldId id="300" r:id="rId13"/>
    <p:sldId id="311" r:id="rId14"/>
    <p:sldId id="309" r:id="rId15"/>
    <p:sldId id="310" r:id="rId16"/>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 charset="0"/>
        <a:ea typeface="+mn-ea"/>
        <a:cs typeface="+mn-cs"/>
      </a:defRPr>
    </a:lvl5pPr>
    <a:lvl6pPr marL="2286000" algn="l" defTabSz="457200" rtl="0" eaLnBrk="1" latinLnBrk="0" hangingPunct="1">
      <a:defRPr sz="1200" kern="1200">
        <a:solidFill>
          <a:schemeClr val="tx1"/>
        </a:solidFill>
        <a:latin typeface="Times New Roman" pitchFamily="1" charset="0"/>
        <a:ea typeface="+mn-ea"/>
        <a:cs typeface="+mn-cs"/>
      </a:defRPr>
    </a:lvl6pPr>
    <a:lvl7pPr marL="2743200" algn="l" defTabSz="457200" rtl="0" eaLnBrk="1" latinLnBrk="0" hangingPunct="1">
      <a:defRPr sz="1200" kern="1200">
        <a:solidFill>
          <a:schemeClr val="tx1"/>
        </a:solidFill>
        <a:latin typeface="Times New Roman" pitchFamily="1" charset="0"/>
        <a:ea typeface="+mn-ea"/>
        <a:cs typeface="+mn-cs"/>
      </a:defRPr>
    </a:lvl7pPr>
    <a:lvl8pPr marL="3200400" algn="l" defTabSz="457200" rtl="0" eaLnBrk="1" latinLnBrk="0" hangingPunct="1">
      <a:defRPr sz="1200" kern="1200">
        <a:solidFill>
          <a:schemeClr val="tx1"/>
        </a:solidFill>
        <a:latin typeface="Times New Roman" pitchFamily="1" charset="0"/>
        <a:ea typeface="+mn-ea"/>
        <a:cs typeface="+mn-cs"/>
      </a:defRPr>
    </a:lvl8pPr>
    <a:lvl9pPr marL="3657600" algn="l" defTabSz="457200" rtl="0" eaLnBrk="1" latinLnBrk="0" hangingPunct="1">
      <a:defRPr sz="1200" kern="1200">
        <a:solidFill>
          <a:schemeClr val="tx1"/>
        </a:solidFill>
        <a:latin typeface="Times New Roman" pitchFamily="1"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C040"/>
    <a:srgbClr val="7600A0"/>
    <a:srgbClr val="9900CC"/>
    <a:srgbClr val="9900FF"/>
    <a:srgbClr val="6600CC"/>
    <a:srgbClr val="A50021"/>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020" autoAdjust="0"/>
    <p:restoredTop sz="99233" autoAdjust="0"/>
  </p:normalViewPr>
  <p:slideViewPr>
    <p:cSldViewPr>
      <p:cViewPr varScale="1">
        <p:scale>
          <a:sx n="100" d="100"/>
          <a:sy n="100" d="100"/>
        </p:scale>
        <p:origin x="-304" y="-11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esProps" Target="presProps.xml"/><Relationship Id="rId21" Type="http://schemas.openxmlformats.org/officeDocument/2006/relationships/viewProps" Target="viewProps.xml"/><Relationship Id="rId22" Type="http://schemas.openxmlformats.org/officeDocument/2006/relationships/theme" Target="theme/theme1.xml"/><Relationship Id="rId2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notesMaster" Target="notesMasters/notesMaster1.xml"/><Relationship Id="rId18" Type="http://schemas.openxmlformats.org/officeDocument/2006/relationships/handoutMaster" Target="handoutMasters/handoutMaster1.xml"/><Relationship Id="rId1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7" name="Rectangle 5"/>
          <p:cNvSpPr>
            <a:spLocks noGrp="1" noChangeArrowheads="1"/>
          </p:cNvSpPr>
          <p:nvPr>
            <p:ph type="sldNum" sz="quarter" idx="3"/>
          </p:nvPr>
        </p:nvSpPr>
        <p:spPr bwMode="auto">
          <a:xfrm>
            <a:off x="3276600" y="8915400"/>
            <a:ext cx="2159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t> </a:t>
            </a:r>
            <a:fld id="{FB19A1F6-4CBA-3045-A103-578AB249C5A6}"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0" name="Line 8"/>
          <p:cNvSpPr>
            <a:spLocks noChangeShapeType="1"/>
          </p:cNvSpPr>
          <p:nvPr/>
        </p:nvSpPr>
        <p:spPr bwMode="auto">
          <a:xfrm>
            <a:off x="685800" y="8915400"/>
            <a:ext cx="5700713"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2" name="Text Box 10"/>
          <p:cNvSpPr txBox="1">
            <a:spLocks noChangeArrowheads="1"/>
          </p:cNvSpPr>
          <p:nvPr/>
        </p:nvSpPr>
        <p:spPr bwMode="auto">
          <a:xfrm>
            <a:off x="609600" y="8915400"/>
            <a:ext cx="720725"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3083" name="Text Box 11"/>
          <p:cNvSpPr txBox="1">
            <a:spLocks noChangeArrowheads="1"/>
          </p:cNvSpPr>
          <p:nvPr/>
        </p:nvSpPr>
        <p:spPr bwMode="auto">
          <a:xfrm>
            <a:off x="441325" y="1127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3084" name="Text Box 12"/>
          <p:cNvSpPr txBox="1">
            <a:spLocks noChangeArrowheads="1"/>
          </p:cNvSpPr>
          <p:nvPr/>
        </p:nvSpPr>
        <p:spPr bwMode="auto">
          <a:xfrm>
            <a:off x="4937125" y="1127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802.16xx-99/xxx</a:t>
            </a:r>
          </a:p>
        </p:txBody>
      </p:sp>
      <p:sp>
        <p:nvSpPr>
          <p:cNvPr id="3085" name="Text Box 13"/>
          <p:cNvSpPr txBox="1">
            <a:spLocks noChangeArrowheads="1"/>
          </p:cNvSpPr>
          <p:nvPr/>
        </p:nvSpPr>
        <p:spPr bwMode="auto">
          <a:xfrm>
            <a:off x="4724400" y="89154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7035741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5" name="Rectangle 7"/>
          <p:cNvSpPr>
            <a:spLocks noGrp="1" noChangeArrowheads="1"/>
          </p:cNvSpPr>
          <p:nvPr>
            <p:ph type="sldNum" sz="quarter" idx="5"/>
          </p:nvPr>
        </p:nvSpPr>
        <p:spPr bwMode="auto">
          <a:xfrm>
            <a:off x="3352800" y="8839200"/>
            <a:ext cx="1778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fld id="{AFD3B331-72B1-F946-AF7D-D265CAA405DE}" type="slidenum">
              <a:rPr lang="en-US"/>
              <a:pPr>
                <a:defRPr/>
              </a:pPr>
              <a:t>‹#›</a:t>
            </a:fld>
            <a:endParaRPr lang="en-US"/>
          </a:p>
        </p:txBody>
      </p:sp>
      <p:sp>
        <p:nvSpPr>
          <p:cNvPr id="2057" name="Line 9"/>
          <p:cNvSpPr>
            <a:spLocks noChangeShapeType="1"/>
          </p:cNvSpPr>
          <p:nvPr/>
        </p:nvSpPr>
        <p:spPr bwMode="auto">
          <a:xfrm>
            <a:off x="685800" y="8839200"/>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9" name="Text Box 11"/>
          <p:cNvSpPr txBox="1">
            <a:spLocks noChangeArrowheads="1"/>
          </p:cNvSpPr>
          <p:nvPr/>
        </p:nvSpPr>
        <p:spPr bwMode="auto">
          <a:xfrm>
            <a:off x="822325" y="8799513"/>
            <a:ext cx="7207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2060" name="Text Box 12"/>
          <p:cNvSpPr txBox="1">
            <a:spLocks noChangeArrowheads="1"/>
          </p:cNvSpPr>
          <p:nvPr/>
        </p:nvSpPr>
        <p:spPr bwMode="auto">
          <a:xfrm>
            <a:off x="593725" y="365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2061" name="Text Box 13"/>
          <p:cNvSpPr txBox="1">
            <a:spLocks noChangeArrowheads="1"/>
          </p:cNvSpPr>
          <p:nvPr/>
        </p:nvSpPr>
        <p:spPr bwMode="auto">
          <a:xfrm>
            <a:off x="4632325" y="365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801.16xx-99/xxx</a:t>
            </a:r>
          </a:p>
        </p:txBody>
      </p:sp>
      <p:sp>
        <p:nvSpPr>
          <p:cNvPr id="2063" name="Text Box 15"/>
          <p:cNvSpPr txBox="1">
            <a:spLocks noChangeArrowheads="1"/>
          </p:cNvSpPr>
          <p:nvPr/>
        </p:nvSpPr>
        <p:spPr bwMode="auto">
          <a:xfrm>
            <a:off x="4267200" y="88392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2600344236"/>
      </p:ext>
    </p:extLst>
  </p:cSld>
  <p:clrMap bg1="lt1" tx1="dk1" bg2="lt2" tx2="dk2" accent1="accent1" accent2="accent2" accent3="accent3" accent4="accent4" accent5="accent5" accent6="accent6" hlink="hlink" folHlink="folHlink"/>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charset="-128"/>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AD71A576-82C5-4FC0-8D3A-95DA849B7BCF}" type="slidenum">
              <a:rPr lang="en-US" altLang="en-US" sz="1300"/>
              <a:pPr>
                <a:spcBef>
                  <a:spcPct val="0"/>
                </a:spcBef>
              </a:pPr>
              <a:t>8</a:t>
            </a:fld>
            <a:endParaRPr lang="en-US" altLang="en-US" sz="1300"/>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34718630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2457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2458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Clint Chaplin, Chair (Samsung)</a:t>
            </a:r>
          </a:p>
        </p:txBody>
      </p:sp>
      <p:sp>
        <p:nvSpPr>
          <p:cNvPr id="24581" name="Rectangle 7"/>
          <p:cNvSpPr>
            <a:spLocks noGrp="1" noChangeArrowheads="1"/>
          </p:cNvSpPr>
          <p:nvPr>
            <p:ph type="sldNum" sz="quarter" idx="5"/>
          </p:nvPr>
        </p:nvSpPr>
        <p:spPr>
          <a:xfrm>
            <a:off x="3116048" y="8839200"/>
            <a:ext cx="41455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6F8A5A64-6647-EB4C-8DAC-71FCF18E0649}" type="slidenum">
              <a:rPr lang="en-GB"/>
              <a:pPr/>
              <a:t>9</a:t>
            </a:fld>
            <a:endParaRPr lang="en-GB"/>
          </a:p>
        </p:txBody>
      </p:sp>
      <p:sp>
        <p:nvSpPr>
          <p:cNvPr id="24582" name="Rectangle 2"/>
          <p:cNvSpPr>
            <a:spLocks noGrp="1" noRot="1" noChangeAspect="1" noChangeArrowheads="1" noTextEdit="1"/>
          </p:cNvSpPr>
          <p:nvPr>
            <p:ph type="sldImg"/>
          </p:nvPr>
        </p:nvSpPr>
        <p:spPr>
          <a:xfrm>
            <a:off x="1146175" y="695325"/>
            <a:ext cx="4643438" cy="3481388"/>
          </a:xfrm>
          <a:ln/>
        </p:spPr>
      </p:sp>
      <p:sp>
        <p:nvSpPr>
          <p:cNvPr id="24583" name="Rectangle 3"/>
          <p:cNvSpPr>
            <a:spLocks noGrp="1" noChangeArrowheads="1"/>
          </p:cNvSpPr>
          <p:nvPr>
            <p:ph type="body" idx="1"/>
          </p:nvPr>
        </p:nvSpPr>
        <p:spPr>
          <a:xfrm>
            <a:off x="693420" y="4408843"/>
            <a:ext cx="5547360" cy="417594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extLst>
      <p:ext uri="{BB962C8B-B14F-4D97-AF65-F5344CB8AC3E}">
        <p14:creationId xmlns:p14="http://schemas.microsoft.com/office/powerpoint/2010/main" val="36697436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vert="horz"/>
          <a:lstStyle>
            <a:lvl1pPr marL="0" indent="0" algn="ctr">
              <a:buNone/>
              <a:defRPr>
                <a:latin typeface="Arial" pitchFamily="34" charset="0"/>
                <a:cs typeface="Arial"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nchor="ctr" anchorCtr="1"/>
          <a:lstStyle>
            <a:lvl1pPr>
              <a:defRPr>
                <a:latin typeface="Arial" pitchFamily="34" charset="0"/>
                <a:cs typeface="Arial" pitchFamily="34" charset="0"/>
              </a:defRPr>
            </a:lvl1p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vert="horz"/>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vert="horz" anchor="t"/>
          <a:lstStyle>
            <a:lvl1pPr algn="l">
              <a:defRPr sz="4000" b="1" cap="all">
                <a:latin typeface="Arial" pitchFamily="34" charset="0"/>
                <a:cs typeface="Arial"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a:prstGeom prst="rect">
            <a:avLst/>
          </a:prstGeom>
        </p:spPr>
        <p:txBody>
          <a:bodyPr vert="horz" anchor="b"/>
          <a:lstStyle>
            <a:lvl1pPr marL="0" indent="0">
              <a:buNone/>
              <a:defRPr sz="2000">
                <a:latin typeface="Arial" pitchFamily="34" charset="0"/>
                <a:cs typeface="Arial"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vert="horz" anchor="b"/>
          <a:lstStyle>
            <a:lvl1pPr algn="l">
              <a:defRPr sz="2000" b="1">
                <a:latin typeface="Arial" pitchFamily="34" charset="0"/>
                <a:cs typeface="Arial"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3575050" y="273050"/>
            <a:ext cx="5111750" cy="5853113"/>
          </a:xfrm>
          <a:prstGeom prst="rect">
            <a:avLst/>
          </a:prstGeom>
        </p:spPr>
        <p:txBody>
          <a:bodyPr vert="horz"/>
          <a:lstStyle>
            <a:lvl1pPr>
              <a:defRPr sz="3200">
                <a:latin typeface="Arial" pitchFamily="34" charset="0"/>
                <a:cs typeface="Arial" pitchFamily="34" charset="0"/>
              </a:defRPr>
            </a:lvl1pPr>
            <a:lvl2pPr>
              <a:defRPr sz="2800">
                <a:latin typeface="Arial" pitchFamily="34" charset="0"/>
                <a:cs typeface="Arial" pitchFamily="34" charset="0"/>
              </a:defRPr>
            </a:lvl2pPr>
            <a:lvl3pPr>
              <a:defRPr sz="2400">
                <a:latin typeface="Arial" pitchFamily="34" charset="0"/>
                <a:cs typeface="Arial" pitchFamily="34" charset="0"/>
              </a:defRPr>
            </a:lvl3pPr>
            <a:lvl4pPr>
              <a:defRPr sz="2000">
                <a:latin typeface="Arial" pitchFamily="34" charset="0"/>
                <a:cs typeface="Arial" pitchFamily="34" charset="0"/>
              </a:defRPr>
            </a:lvl4pPr>
            <a:lvl5pPr>
              <a:defRPr sz="2000">
                <a:latin typeface="Arial" pitchFamily="34" charset="0"/>
                <a:cs typeface="Arial" pitchFamily="34" charset="0"/>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vert="horz"/>
          <a:lstStyle>
            <a:lvl1pPr marL="0" indent="0">
              <a:buNone/>
              <a:defRPr sz="1400">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p:nvPr userDrawn="1"/>
        </p:nvSpPr>
        <p:spPr>
          <a:xfrm>
            <a:off x="6676148" y="76200"/>
            <a:ext cx="2239252" cy="307777"/>
          </a:xfrm>
          <a:prstGeom prst="rect">
            <a:avLst/>
          </a:prstGeom>
        </p:spPr>
        <p:txBody>
          <a:bodyPr wrap="none">
            <a:spAutoFit/>
          </a:bodyPr>
          <a:lstStyle/>
          <a:p>
            <a:pPr algn="r"/>
            <a:r>
              <a:rPr lang="en-US" sz="1400" b="1" dirty="0" smtClean="0"/>
              <a:t>omniran-15-0040-01-00TG</a:t>
            </a:r>
            <a:endParaRPr lang="en-US" sz="1400" b="1" dirty="0"/>
          </a:p>
        </p:txBody>
      </p:sp>
      <p:sp>
        <p:nvSpPr>
          <p:cNvPr id="3" name="TextBox 2"/>
          <p:cNvSpPr txBox="1"/>
          <p:nvPr userDrawn="1"/>
        </p:nvSpPr>
        <p:spPr>
          <a:xfrm>
            <a:off x="8534400" y="6400800"/>
            <a:ext cx="393056" cy="307777"/>
          </a:xfrm>
          <a:prstGeom prst="rect">
            <a:avLst/>
          </a:prstGeom>
          <a:noFill/>
        </p:spPr>
        <p:txBody>
          <a:bodyPr wrap="none" rtlCol="0">
            <a:spAutoFit/>
          </a:bodyPr>
          <a:lstStyle/>
          <a:p>
            <a:pPr algn="r"/>
            <a:fld id="{3A4FC69D-D438-4AD9-846B-37793AD4330F}" type="slidenum">
              <a:rPr lang="en-US" sz="1400" smtClean="0"/>
              <a:pPr algn="r"/>
              <a:t>‹#›</a:t>
            </a:fld>
            <a:endParaRPr lang="en-US" sz="1400"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hf hdr="0" ftr="0" dt="0"/>
  <p:txStyles>
    <p:titleStyle>
      <a:lvl1pPr algn="ctr" rtl="0" eaLnBrk="0" fontAlgn="base" hangingPunct="0">
        <a:spcBef>
          <a:spcPct val="0"/>
        </a:spcBef>
        <a:spcAft>
          <a:spcPct val="0"/>
        </a:spcAft>
        <a:defRPr sz="32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2pPr>
      <a:lvl3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3pPr>
      <a:lvl4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4pPr>
      <a:lvl5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5pPr>
      <a:lvl6pPr marL="457200" algn="ctr" rtl="0" eaLnBrk="0" fontAlgn="base" hangingPunct="0">
        <a:spcBef>
          <a:spcPct val="0"/>
        </a:spcBef>
        <a:spcAft>
          <a:spcPct val="0"/>
        </a:spcAft>
        <a:defRPr sz="3200">
          <a:solidFill>
            <a:schemeClr val="tx2"/>
          </a:solidFill>
          <a:latin typeface="Times" charset="0"/>
        </a:defRPr>
      </a:lvl6pPr>
      <a:lvl7pPr marL="914400" algn="ctr" rtl="0" eaLnBrk="0" fontAlgn="base" hangingPunct="0">
        <a:spcBef>
          <a:spcPct val="0"/>
        </a:spcBef>
        <a:spcAft>
          <a:spcPct val="0"/>
        </a:spcAft>
        <a:defRPr sz="3200">
          <a:solidFill>
            <a:schemeClr val="tx2"/>
          </a:solidFill>
          <a:latin typeface="Times" charset="0"/>
        </a:defRPr>
      </a:lvl7pPr>
      <a:lvl8pPr marL="1371600" algn="ctr" rtl="0" eaLnBrk="0" fontAlgn="base" hangingPunct="0">
        <a:spcBef>
          <a:spcPct val="0"/>
        </a:spcBef>
        <a:spcAft>
          <a:spcPct val="0"/>
        </a:spcAft>
        <a:defRPr sz="3200">
          <a:solidFill>
            <a:schemeClr val="tx2"/>
          </a:solidFill>
          <a:latin typeface="Times" charset="0"/>
        </a:defRPr>
      </a:lvl8pPr>
      <a:lvl9pPr marL="1828800" algn="ctr" rtl="0" eaLnBrk="0" fontAlgn="base" hangingPunct="0">
        <a:spcBef>
          <a:spcPct val="0"/>
        </a:spcBef>
        <a:spcAft>
          <a:spcPct val="0"/>
        </a:spcAft>
        <a:defRPr sz="3200">
          <a:solidFill>
            <a:schemeClr val="tx2"/>
          </a:solidFill>
          <a:latin typeface="Times"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omniran/dcn/15/omniran-15-0042-00-CF00-an-setup-over-unlicensed-band.docx" TargetMode="External"/><Relationship Id="rId4" Type="http://schemas.openxmlformats.org/officeDocument/2006/relationships/hyperlink" Target="https://mentor.ieee.org/omniran/dcn/15/omniran-15-0035-01-CF00-cf-text-review.pdf" TargetMode="External"/><Relationship Id="rId5" Type="http://schemas.openxmlformats.org/officeDocument/2006/relationships/hyperlink" Target="https://mentor.ieee.org/omniran/dcn/15/omniran-15-0043-00-CF00-wlan-as-a-component.pptx" TargetMode="External"/><Relationship Id="rId6" Type="http://schemas.openxmlformats.org/officeDocument/2006/relationships/hyperlink" Target="https://mentor.ieee.org/omniran/dcn/15/omniran-15-0044-00-CF00-radio-interface-component.pptx" TargetMode="External"/><Relationship Id="rId1" Type="http://schemas.openxmlformats.org/officeDocument/2006/relationships/slideLayout" Target="../slideLayouts/slideLayout2.xml"/><Relationship Id="rId2" Type="http://schemas.openxmlformats.org/officeDocument/2006/relationships/hyperlink" Target="https://mentor.ieee.org/omniran/dcn/15/omniran-15-0039-00-00TG-july-2015-f2f-meeting-minutes.docx"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mentor.ieee.org/omniran/dcn/15/omniran-15-0039-00-00TG-july-2015-f2f-meeting-minutes.docx" TargetMode="External"/><Relationship Id="rId3" Type="http://schemas.openxmlformats.org/officeDocument/2006/relationships/hyperlink" Target="https://mentor.ieee.org/omniran/dcn/15/omniran-15-0042-00-CF00-an-setup-over-unlicensed-band.docx"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omniran/dcn/15/omniran-15-0045-00-CF00-review-comments-on-doc-0035-01.xlsx" TargetMode="External"/><Relationship Id="rId4" Type="http://schemas.openxmlformats.org/officeDocument/2006/relationships/hyperlink" Target="https://mentor.ieee.org/omniran/dcn/15/omniran-15-0043-00-CF00-wlan-as-a-component.pptx" TargetMode="External"/><Relationship Id="rId5" Type="http://schemas.openxmlformats.org/officeDocument/2006/relationships/hyperlink" Target="https://mentor.ieee.org/omniran/dcn/15/omniran-15-0044-00-CF00-radio-interface-component.pptx" TargetMode="External"/><Relationship Id="rId1" Type="http://schemas.openxmlformats.org/officeDocument/2006/relationships/slideLayout" Target="../slideLayouts/slideLayout2.xml"/><Relationship Id="rId2" Type="http://schemas.openxmlformats.org/officeDocument/2006/relationships/hyperlink" Target="https://mentor.ieee.org/omniran/dcn/15/omniran-15-0035-01-CF00-cf-text-review.pdf"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centarahotelsresorts.com/"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tandards.ieee.org/develop/policies/opman/sect6.html" TargetMode="External"/><Relationship Id="rId4" Type="http://schemas.openxmlformats.org/officeDocument/2006/relationships/hyperlink" Target="http://standards.ieee.org/about/sasb/patcom/materials.html" TargetMode="External"/><Relationship Id="rId1" Type="http://schemas.openxmlformats.org/officeDocument/2006/relationships/slideLayout" Target="../slideLayouts/slideLayout2.xml"/><Relationship Id="rId2" Type="http://schemas.openxmlformats.org/officeDocument/2006/relationships/hyperlink" Target="http://standards.ieee.org/develop/policies/bylaws/sect6-7.html"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4" Type="http://schemas.openxmlformats.org/officeDocument/2006/relationships/hyperlink" Target="http://standards.ieee.org/resources/antitrust-guidelines.pdf" TargetMode="External"/><Relationship Id="rId5" Type="http://schemas.openxmlformats.org/officeDocument/2006/relationships/hyperlink" Target="http://www.ieee.org/web/membership/ethics/code_ethics.html" TargetMode="External"/><Relationship Id="rId6" Type="http://schemas.openxmlformats.org/officeDocument/2006/relationships/hyperlink" Target="http://standards.ieee.org/board/pat/pat-slideset.ppt" TargetMode="External"/><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IEEE 802.1 OmniRAN TG</a:t>
            </a:r>
            <a:r>
              <a:rPr lang="en-US" dirty="0"/>
              <a:t/>
            </a:r>
            <a:br>
              <a:rPr lang="en-US" dirty="0"/>
            </a:br>
            <a:r>
              <a:rPr lang="en-US" dirty="0" smtClean="0"/>
              <a:t>September 2015 F2F Meeting</a:t>
            </a:r>
            <a:br>
              <a:rPr lang="en-US" dirty="0" smtClean="0"/>
            </a:br>
            <a:r>
              <a:rPr lang="en-US" dirty="0" smtClean="0"/>
              <a:t>Bangkok, Thailand</a:t>
            </a:r>
            <a:endParaRPr lang="en-US" dirty="0"/>
          </a:p>
        </p:txBody>
      </p:sp>
      <p:sp>
        <p:nvSpPr>
          <p:cNvPr id="3" name="Subtitle 2"/>
          <p:cNvSpPr>
            <a:spLocks noGrp="1"/>
          </p:cNvSpPr>
          <p:nvPr>
            <p:ph type="subTitle" idx="1"/>
          </p:nvPr>
        </p:nvSpPr>
        <p:spPr/>
        <p:txBody>
          <a:bodyPr/>
          <a:lstStyle/>
          <a:p>
            <a:r>
              <a:rPr lang="en-US" dirty="0" smtClean="0"/>
              <a:t>2015-09-14</a:t>
            </a:r>
            <a:r>
              <a:rPr lang="en-US" dirty="0"/>
              <a:t/>
            </a:r>
            <a:br>
              <a:rPr lang="en-US" dirty="0"/>
            </a:br>
            <a:r>
              <a:rPr lang="en-US" dirty="0"/>
              <a:t>Max </a:t>
            </a:r>
            <a:r>
              <a:rPr lang="en-US" dirty="0" smtClean="0"/>
              <a:t>Riegel, Nokia Networks</a:t>
            </a:r>
            <a:endParaRPr lang="en-US" dirty="0"/>
          </a:p>
          <a:p>
            <a:r>
              <a:rPr lang="en-US" dirty="0" smtClean="0"/>
              <a:t>(TG </a:t>
            </a:r>
            <a:r>
              <a:rPr lang="en-US" dirty="0"/>
              <a:t>Chair)</a:t>
            </a:r>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proposal for September 2015 F2F</a:t>
            </a:r>
          </a:p>
        </p:txBody>
      </p:sp>
      <p:sp>
        <p:nvSpPr>
          <p:cNvPr id="3" name="Content Placeholder 2"/>
          <p:cNvSpPr>
            <a:spLocks noGrp="1"/>
          </p:cNvSpPr>
          <p:nvPr>
            <p:ph idx="1"/>
          </p:nvPr>
        </p:nvSpPr>
        <p:spPr>
          <a:xfrm>
            <a:off x="457200" y="1371600"/>
            <a:ext cx="8229600" cy="4754563"/>
          </a:xfrm>
        </p:spPr>
        <p:txBody>
          <a:bodyPr>
            <a:normAutofit fontScale="92500" lnSpcReduction="20000"/>
          </a:bodyPr>
          <a:lstStyle/>
          <a:p>
            <a:r>
              <a:rPr lang="en-US" dirty="0" smtClean="0"/>
              <a:t>Review of minutes</a:t>
            </a:r>
          </a:p>
          <a:p>
            <a:r>
              <a:rPr lang="en-US" dirty="0" smtClean="0"/>
              <a:t>Reports</a:t>
            </a:r>
          </a:p>
          <a:p>
            <a:r>
              <a:rPr lang="en-US" dirty="0" smtClean="0"/>
              <a:t>P802.1CF contributions</a:t>
            </a:r>
          </a:p>
          <a:p>
            <a:pPr lvl="1"/>
            <a:r>
              <a:rPr lang="en-US" dirty="0" smtClean="0"/>
              <a:t>Functional decomposition and design</a:t>
            </a:r>
          </a:p>
          <a:p>
            <a:pPr lvl="1"/>
            <a:r>
              <a:rPr lang="en-US" dirty="0" smtClean="0"/>
              <a:t>SDN abstraction</a:t>
            </a:r>
          </a:p>
          <a:p>
            <a:r>
              <a:rPr lang="en-US" dirty="0" smtClean="0"/>
              <a:t>P802.1CF editor’s draft</a:t>
            </a:r>
          </a:p>
          <a:p>
            <a:pPr lvl="1"/>
            <a:r>
              <a:rPr lang="en-US" dirty="0" smtClean="0"/>
              <a:t>Review and comments resolution</a:t>
            </a:r>
          </a:p>
          <a:p>
            <a:r>
              <a:rPr lang="en-US" dirty="0" smtClean="0"/>
              <a:t>Component model within scope of 802.1CF</a:t>
            </a:r>
          </a:p>
          <a:p>
            <a:r>
              <a:rPr lang="en-US" dirty="0" smtClean="0"/>
              <a:t>Status report to IEEE 802 WGs</a:t>
            </a:r>
          </a:p>
          <a:p>
            <a:r>
              <a:rPr lang="en-US" dirty="0" smtClean="0"/>
              <a:t>AOB</a:t>
            </a:r>
          </a:p>
          <a:p>
            <a:pPr lvl="2"/>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items #1</a:t>
            </a:r>
            <a:endParaRPr lang="en-US" dirty="0"/>
          </a:p>
        </p:txBody>
      </p:sp>
      <p:sp>
        <p:nvSpPr>
          <p:cNvPr id="3" name="Content Placeholder 2"/>
          <p:cNvSpPr>
            <a:spLocks noGrp="1"/>
          </p:cNvSpPr>
          <p:nvPr>
            <p:ph idx="1"/>
          </p:nvPr>
        </p:nvSpPr>
        <p:spPr>
          <a:xfrm>
            <a:off x="457200" y="1295401"/>
            <a:ext cx="8229600" cy="2590800"/>
          </a:xfrm>
        </p:spPr>
        <p:txBody>
          <a:bodyPr>
            <a:normAutofit/>
          </a:bodyPr>
          <a:lstStyle/>
          <a:p>
            <a:r>
              <a:rPr lang="en-GB" sz="2400" dirty="0" smtClean="0"/>
              <a:t>Call Meeting to Order</a:t>
            </a:r>
          </a:p>
          <a:p>
            <a:pPr lvl="1"/>
            <a:r>
              <a:rPr lang="en-GB" sz="2000" dirty="0" smtClean="0"/>
              <a:t>Chair called meeting to order </a:t>
            </a:r>
            <a:r>
              <a:rPr lang="en-GB" sz="2000" dirty="0" smtClean="0"/>
              <a:t>at 16:08</a:t>
            </a:r>
            <a:endParaRPr lang="en-GB" sz="2000" dirty="0" smtClean="0"/>
          </a:p>
          <a:p>
            <a:r>
              <a:rPr lang="en-GB" sz="2400" dirty="0" smtClean="0"/>
              <a:t>Minutes taker:</a:t>
            </a:r>
          </a:p>
          <a:p>
            <a:pPr lvl="1"/>
            <a:r>
              <a:rPr lang="en-GB" sz="2000" dirty="0" smtClean="0"/>
              <a:t> Walter is taking notes.</a:t>
            </a:r>
          </a:p>
          <a:p>
            <a:r>
              <a:rPr lang="en-GB" sz="2400" dirty="0" smtClean="0"/>
              <a:t>Roll Call</a:t>
            </a:r>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1117007745"/>
              </p:ext>
            </p:extLst>
          </p:nvPr>
        </p:nvGraphicFramePr>
        <p:xfrm>
          <a:off x="914400" y="3352800"/>
          <a:ext cx="7620001" cy="2438399"/>
        </p:xfrm>
        <a:graphic>
          <a:graphicData uri="http://schemas.openxmlformats.org/drawingml/2006/table">
            <a:tbl>
              <a:tblPr firstRow="1" bandRow="1">
                <a:tableStyleId>{5C22544A-7EE6-4342-B048-85BDC9FD1C3A}</a:tableStyleId>
              </a:tblPr>
              <a:tblGrid>
                <a:gridCol w="1822824"/>
                <a:gridCol w="1822824"/>
                <a:gridCol w="239059"/>
                <a:gridCol w="1867647"/>
                <a:gridCol w="1867647"/>
              </a:tblGrid>
              <a:tr h="292100">
                <a:tc>
                  <a:txBody>
                    <a:bodyPr/>
                    <a:lstStyle/>
                    <a:p>
                      <a:r>
                        <a:rPr lang="en-US" sz="1400" dirty="0" smtClean="0"/>
                        <a:t>Name</a:t>
                      </a:r>
                      <a:endParaRPr lang="en-US" sz="1400" dirty="0"/>
                    </a:p>
                  </a:txBody>
                  <a:tcPr/>
                </a:tc>
                <a:tc>
                  <a:txBody>
                    <a:bodyPr/>
                    <a:lstStyle/>
                    <a:p>
                      <a:r>
                        <a:rPr lang="en-US" sz="1400" dirty="0" smtClean="0"/>
                        <a:t>Affiliation</a:t>
                      </a:r>
                      <a:endParaRPr lang="en-US" sz="1400" dirty="0"/>
                    </a:p>
                  </a:txBody>
                  <a:tcPr/>
                </a:tc>
                <a:tc>
                  <a:txBody>
                    <a:bodyPr/>
                    <a:lstStyle/>
                    <a:p>
                      <a:endParaRPr lang="en-US" sz="1400" dirty="0"/>
                    </a:p>
                  </a:txBody>
                  <a:tcPr>
                    <a:solidFill>
                      <a:schemeClr val="bg1"/>
                    </a:solidFill>
                  </a:tcPr>
                </a:tc>
                <a:tc>
                  <a:txBody>
                    <a:bodyPr/>
                    <a:lstStyle/>
                    <a:p>
                      <a:r>
                        <a:rPr lang="en-US" sz="1400" dirty="0" smtClean="0"/>
                        <a:t>Name</a:t>
                      </a:r>
                      <a:endParaRPr lang="en-US" sz="1400" dirty="0"/>
                    </a:p>
                  </a:txBody>
                  <a:tcPr/>
                </a:tc>
                <a:tc>
                  <a:txBody>
                    <a:bodyPr/>
                    <a:lstStyle/>
                    <a:p>
                      <a:r>
                        <a:rPr lang="en-US" sz="1400" dirty="0" smtClean="0"/>
                        <a:t>Affiliation</a:t>
                      </a:r>
                      <a:endParaRPr lang="en-US" sz="1400" dirty="0"/>
                    </a:p>
                  </a:txBody>
                  <a:tcPr/>
                </a:tc>
              </a:tr>
              <a:tr h="292100">
                <a:tc>
                  <a:txBody>
                    <a:bodyPr/>
                    <a:lstStyle/>
                    <a:p>
                      <a:r>
                        <a:rPr lang="en-US" sz="1400" dirty="0" smtClean="0">
                          <a:solidFill>
                            <a:schemeClr val="tx1"/>
                          </a:solidFill>
                        </a:rPr>
                        <a:t>Max Riegel</a:t>
                      </a:r>
                      <a:endParaRPr lang="en-US" sz="1400" dirty="0">
                        <a:solidFill>
                          <a:schemeClr val="tx1"/>
                        </a:solidFill>
                      </a:endParaRPr>
                    </a:p>
                  </a:txBody>
                  <a:tcPr/>
                </a:tc>
                <a:tc>
                  <a:txBody>
                    <a:bodyPr/>
                    <a:lstStyle/>
                    <a:p>
                      <a:r>
                        <a:rPr lang="en-US" sz="1400" dirty="0" smtClean="0">
                          <a:solidFill>
                            <a:schemeClr val="tx1"/>
                          </a:solidFill>
                        </a:rPr>
                        <a:t>Nokia</a:t>
                      </a:r>
                      <a:r>
                        <a:rPr lang="en-US" sz="1400" baseline="0" dirty="0" smtClean="0">
                          <a:solidFill>
                            <a:schemeClr val="tx1"/>
                          </a:solidFill>
                        </a:rPr>
                        <a:t> Networks</a:t>
                      </a:r>
                      <a:endParaRPr lang="en-US" sz="1400" dirty="0">
                        <a:solidFill>
                          <a:schemeClr val="tx1"/>
                        </a:solidFill>
                      </a:endParaRPr>
                    </a:p>
                  </a:txBody>
                  <a:tcPr/>
                </a:tc>
                <a:tc>
                  <a:txBody>
                    <a:bodyPr/>
                    <a:lstStyle/>
                    <a:p>
                      <a:endParaRPr lang="en-US" sz="1400" dirty="0">
                        <a:solidFill>
                          <a:schemeClr val="tx1"/>
                        </a:solidFill>
                      </a:endParaRPr>
                    </a:p>
                  </a:txBody>
                  <a:tcPr>
                    <a:solidFill>
                      <a:schemeClr val="bg1"/>
                    </a:solidFill>
                  </a:tcPr>
                </a:tc>
                <a:tc>
                  <a:txBody>
                    <a:bodyPr/>
                    <a:lstStyle/>
                    <a:p>
                      <a:endParaRPr lang="en-US" sz="1400" dirty="0"/>
                    </a:p>
                  </a:txBody>
                  <a:tcPr/>
                </a:tc>
                <a:tc>
                  <a:txBody>
                    <a:bodyPr/>
                    <a:lstStyle/>
                    <a:p>
                      <a:endParaRPr lang="en-US" sz="1400"/>
                    </a:p>
                  </a:txBody>
                  <a:tcPr/>
                </a:tc>
              </a:tr>
              <a:tr h="29210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solidFill>
                            <a:schemeClr val="tx1"/>
                          </a:solidFill>
                        </a:rPr>
                        <a:t>Walter Pienciak</a:t>
                      </a:r>
                    </a:p>
                  </a:txBody>
                  <a:tcPr/>
                </a:tc>
                <a:tc>
                  <a:txBody>
                    <a:bodyPr/>
                    <a:lstStyle/>
                    <a:p>
                      <a:r>
                        <a:rPr lang="en-US" sz="1400" dirty="0" smtClean="0">
                          <a:solidFill>
                            <a:schemeClr val="tx1"/>
                          </a:solidFill>
                        </a:rPr>
                        <a:t>IEEE SA</a:t>
                      </a:r>
                      <a:endParaRPr lang="en-US" sz="1400" dirty="0">
                        <a:solidFill>
                          <a:schemeClr val="tx1"/>
                        </a:solidFill>
                      </a:endParaRPr>
                    </a:p>
                  </a:txBody>
                  <a:tcPr/>
                </a:tc>
                <a:tc>
                  <a:txBody>
                    <a:bodyPr/>
                    <a:lstStyle/>
                    <a:p>
                      <a:endParaRPr lang="en-US" sz="1400" dirty="0">
                        <a:solidFill>
                          <a:schemeClr val="tx1"/>
                        </a:solidFill>
                      </a:endParaRPr>
                    </a:p>
                  </a:txBody>
                  <a:tcPr>
                    <a:solidFill>
                      <a:schemeClr val="bg1"/>
                    </a:solidFill>
                  </a:tcPr>
                </a:tc>
                <a:tc>
                  <a:txBody>
                    <a:bodyPr/>
                    <a:lstStyle/>
                    <a:p>
                      <a:endParaRPr lang="en-US" sz="1400"/>
                    </a:p>
                  </a:txBody>
                  <a:tcPr/>
                </a:tc>
                <a:tc>
                  <a:txBody>
                    <a:bodyPr/>
                    <a:lstStyle/>
                    <a:p>
                      <a:endParaRPr lang="en-US" sz="1400"/>
                    </a:p>
                  </a:txBody>
                  <a:tcPr/>
                </a:tc>
              </a:tr>
              <a:tr h="292100">
                <a:tc>
                  <a:txBody>
                    <a:bodyPr/>
                    <a:lstStyle/>
                    <a:p>
                      <a:r>
                        <a:rPr lang="en-US" sz="1400" dirty="0" smtClean="0"/>
                        <a:t>Juan Carlos Zuniga</a:t>
                      </a:r>
                      <a:endParaRPr lang="en-US" sz="1400" dirty="0"/>
                    </a:p>
                  </a:txBody>
                  <a:tcPr/>
                </a:tc>
                <a:tc>
                  <a:txBody>
                    <a:bodyPr/>
                    <a:lstStyle/>
                    <a:p>
                      <a:r>
                        <a:rPr lang="en-US" sz="1400" dirty="0" err="1" smtClean="0"/>
                        <a:t>Interdigital</a:t>
                      </a:r>
                      <a:r>
                        <a:rPr lang="en-US" sz="1400" baseline="0" dirty="0" smtClean="0"/>
                        <a:t> </a:t>
                      </a:r>
                      <a:endParaRPr lang="en-US" sz="1400" dirty="0"/>
                    </a:p>
                  </a:txBody>
                  <a:tcPr/>
                </a:tc>
                <a:tc>
                  <a:txBody>
                    <a:bodyPr/>
                    <a:lstStyle/>
                    <a:p>
                      <a:endParaRPr lang="en-US" sz="1400" dirty="0">
                        <a:solidFill>
                          <a:schemeClr val="tx1"/>
                        </a:solidFill>
                      </a:endParaRPr>
                    </a:p>
                  </a:txBody>
                  <a:tcPr>
                    <a:solidFill>
                      <a:schemeClr val="bg1"/>
                    </a:solidFill>
                  </a:tcPr>
                </a:tc>
                <a:tc>
                  <a:txBody>
                    <a:bodyPr/>
                    <a:lstStyle/>
                    <a:p>
                      <a:endParaRPr lang="en-US" sz="1400"/>
                    </a:p>
                  </a:txBody>
                  <a:tcPr/>
                </a:tc>
                <a:tc>
                  <a:txBody>
                    <a:bodyPr/>
                    <a:lstStyle/>
                    <a:p>
                      <a:endParaRPr lang="en-US" sz="1400"/>
                    </a:p>
                  </a:txBody>
                  <a:tcPr/>
                </a:tc>
              </a:tr>
              <a:tr h="292100">
                <a:tc>
                  <a:txBody>
                    <a:bodyPr/>
                    <a:lstStyle/>
                    <a:p>
                      <a:r>
                        <a:rPr lang="en-US" sz="1400" dirty="0" err="1" smtClean="0"/>
                        <a:t>Yonggang</a:t>
                      </a:r>
                      <a:r>
                        <a:rPr lang="en-US" sz="1400" dirty="0" smtClean="0"/>
                        <a:t> Fang</a:t>
                      </a:r>
                      <a:endParaRPr lang="en-US" sz="1400" dirty="0"/>
                    </a:p>
                  </a:txBody>
                  <a:tcPr/>
                </a:tc>
                <a:tc>
                  <a:txBody>
                    <a:bodyPr/>
                    <a:lstStyle/>
                    <a:p>
                      <a:r>
                        <a:rPr lang="en-US" sz="1400" dirty="0" smtClean="0"/>
                        <a:t>ZTETX</a:t>
                      </a:r>
                      <a:endParaRPr lang="en-US" sz="1400" dirty="0"/>
                    </a:p>
                  </a:txBody>
                  <a:tcPr/>
                </a:tc>
                <a:tc>
                  <a:txBody>
                    <a:bodyPr/>
                    <a:lstStyle/>
                    <a:p>
                      <a:endParaRPr lang="en-US" sz="1400" dirty="0">
                        <a:solidFill>
                          <a:schemeClr val="tx1"/>
                        </a:solidFill>
                      </a:endParaRPr>
                    </a:p>
                  </a:txBody>
                  <a:tcPr>
                    <a:solidFill>
                      <a:schemeClr val="bg1"/>
                    </a:solidFill>
                  </a:tcPr>
                </a:tc>
                <a:tc>
                  <a:txBody>
                    <a:bodyPr/>
                    <a:lstStyle/>
                    <a:p>
                      <a:endParaRPr lang="en-US" sz="1400"/>
                    </a:p>
                  </a:txBody>
                  <a:tcPr/>
                </a:tc>
                <a:tc>
                  <a:txBody>
                    <a:bodyPr/>
                    <a:lstStyle/>
                    <a:p>
                      <a:endParaRPr lang="en-US" sz="1400" dirty="0"/>
                    </a:p>
                  </a:txBody>
                  <a:tcPr/>
                </a:tc>
              </a:tr>
              <a:tr h="292100">
                <a:tc>
                  <a:txBody>
                    <a:bodyPr/>
                    <a:lstStyle/>
                    <a:p>
                      <a:r>
                        <a:rPr lang="en-US" sz="1400" dirty="0" err="1" smtClean="0"/>
                        <a:t>Hyeong</a:t>
                      </a:r>
                      <a:r>
                        <a:rPr lang="en-US" sz="1400" baseline="0" dirty="0" smtClean="0"/>
                        <a:t> Ho Lee</a:t>
                      </a:r>
                      <a:endParaRPr lang="en-US" sz="1400" dirty="0"/>
                    </a:p>
                  </a:txBody>
                  <a:tcPr/>
                </a:tc>
                <a:tc>
                  <a:txBody>
                    <a:bodyPr/>
                    <a:lstStyle/>
                    <a:p>
                      <a:r>
                        <a:rPr lang="en-US" sz="1400" dirty="0" smtClean="0"/>
                        <a:t>ETRI</a:t>
                      </a:r>
                      <a:endParaRPr lang="en-US" sz="1400" dirty="0"/>
                    </a:p>
                  </a:txBody>
                  <a:tcPr/>
                </a:tc>
                <a:tc>
                  <a:txBody>
                    <a:bodyPr/>
                    <a:lstStyle/>
                    <a:p>
                      <a:endParaRPr lang="en-US" sz="1400" dirty="0">
                        <a:solidFill>
                          <a:schemeClr val="tx1"/>
                        </a:solidFill>
                      </a:endParaRPr>
                    </a:p>
                  </a:txBody>
                  <a:tcPr>
                    <a:solidFill>
                      <a:schemeClr val="bg1"/>
                    </a:solidFill>
                  </a:tcPr>
                </a:tc>
                <a:tc>
                  <a:txBody>
                    <a:bodyPr/>
                    <a:lstStyle/>
                    <a:p>
                      <a:endParaRPr lang="en-US" sz="1400" dirty="0">
                        <a:solidFill>
                          <a:srgbClr val="000000"/>
                        </a:solidFill>
                      </a:endParaRPr>
                    </a:p>
                  </a:txBody>
                  <a:tcPr/>
                </a:tc>
                <a:tc>
                  <a:txBody>
                    <a:bodyPr/>
                    <a:lstStyle/>
                    <a:p>
                      <a:endParaRPr lang="en-US" sz="1400" dirty="0">
                        <a:solidFill>
                          <a:srgbClr val="000000"/>
                        </a:solidFill>
                      </a:endParaRPr>
                    </a:p>
                  </a:txBody>
                  <a:tcPr/>
                </a:tc>
              </a:tr>
              <a:tr h="292100">
                <a:tc>
                  <a:txBody>
                    <a:bodyPr/>
                    <a:lstStyle/>
                    <a:p>
                      <a:r>
                        <a:rPr lang="en-US" sz="1400" dirty="0" err="1" smtClean="0"/>
                        <a:t>Chenchen</a:t>
                      </a:r>
                      <a:r>
                        <a:rPr lang="en-US" sz="1400" dirty="0" smtClean="0"/>
                        <a:t> Liu</a:t>
                      </a:r>
                      <a:endParaRPr lang="en-US" sz="1400" dirty="0"/>
                    </a:p>
                  </a:txBody>
                  <a:tcPr/>
                </a:tc>
                <a:tc>
                  <a:txBody>
                    <a:bodyPr/>
                    <a:lstStyle/>
                    <a:p>
                      <a:r>
                        <a:rPr lang="en-US" sz="1400" dirty="0" smtClean="0"/>
                        <a:t>Huawei</a:t>
                      </a:r>
                      <a:endParaRPr lang="en-US" sz="1400" dirty="0"/>
                    </a:p>
                  </a:txBody>
                  <a:tcPr/>
                </a:tc>
                <a:tc>
                  <a:txBody>
                    <a:bodyPr/>
                    <a:lstStyle/>
                    <a:p>
                      <a:endParaRPr lang="en-US" sz="1400" dirty="0">
                        <a:solidFill>
                          <a:schemeClr val="tx1"/>
                        </a:solidFill>
                      </a:endParaRPr>
                    </a:p>
                  </a:txBody>
                  <a:tcPr>
                    <a:solidFill>
                      <a:schemeClr val="bg1"/>
                    </a:solidFill>
                  </a:tcPr>
                </a:tc>
                <a:tc>
                  <a:txBody>
                    <a:bodyPr/>
                    <a:lstStyle/>
                    <a:p>
                      <a:endParaRPr lang="en-US" sz="1400" dirty="0">
                        <a:solidFill>
                          <a:srgbClr val="000000"/>
                        </a:solidFill>
                      </a:endParaRPr>
                    </a:p>
                  </a:txBody>
                  <a:tcPr/>
                </a:tc>
                <a:tc>
                  <a:txBody>
                    <a:bodyPr/>
                    <a:lstStyle/>
                    <a:p>
                      <a:endParaRPr lang="en-US" sz="1400" dirty="0">
                        <a:solidFill>
                          <a:srgbClr val="000000"/>
                        </a:solidFill>
                      </a:endParaRPr>
                    </a:p>
                  </a:txBody>
                  <a:tcPr/>
                </a:tc>
              </a:tr>
              <a:tr h="292100">
                <a:tc>
                  <a:txBody>
                    <a:bodyPr/>
                    <a:lstStyle/>
                    <a:p>
                      <a:r>
                        <a:rPr lang="en-US" sz="1400" dirty="0" smtClean="0"/>
                        <a:t>James </a:t>
                      </a:r>
                      <a:r>
                        <a:rPr lang="en-US" sz="1400" dirty="0" err="1" smtClean="0"/>
                        <a:t>Lepp</a:t>
                      </a:r>
                      <a:endParaRPr lang="en-US" sz="1400" dirty="0"/>
                    </a:p>
                  </a:txBody>
                  <a:tcPr/>
                </a:tc>
                <a:tc>
                  <a:txBody>
                    <a:bodyPr/>
                    <a:lstStyle/>
                    <a:p>
                      <a:r>
                        <a:rPr lang="en-US" sz="1400" dirty="0" smtClean="0"/>
                        <a:t>Blackberry</a:t>
                      </a:r>
                      <a:endParaRPr lang="en-US" sz="1400" dirty="0"/>
                    </a:p>
                  </a:txBody>
                  <a:tcPr/>
                </a:tc>
                <a:tc>
                  <a:txBody>
                    <a:bodyPr/>
                    <a:lstStyle/>
                    <a:p>
                      <a:endParaRPr lang="en-US" sz="1400" dirty="0">
                        <a:solidFill>
                          <a:schemeClr val="tx1"/>
                        </a:solidFill>
                      </a:endParaRPr>
                    </a:p>
                  </a:txBody>
                  <a:tcPr>
                    <a:solidFill>
                      <a:schemeClr val="bg1"/>
                    </a:solidFill>
                  </a:tcPr>
                </a:tc>
                <a:tc>
                  <a:txBody>
                    <a:bodyPr/>
                    <a:lstStyle/>
                    <a:p>
                      <a:endParaRPr lang="en-US" sz="1400" dirty="0">
                        <a:solidFill>
                          <a:srgbClr val="000000"/>
                        </a:solidFill>
                      </a:endParaRPr>
                    </a:p>
                  </a:txBody>
                  <a:tcPr/>
                </a:tc>
                <a:tc>
                  <a:txBody>
                    <a:bodyPr/>
                    <a:lstStyle/>
                    <a:p>
                      <a:endParaRPr lang="en-US" sz="1400" dirty="0">
                        <a:solidFill>
                          <a:srgbClr val="000000"/>
                        </a:solidFill>
                      </a:endParaRPr>
                    </a:p>
                  </a:txBody>
                  <a:tcPr/>
                </a:tc>
              </a:tr>
            </a:tbl>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smtClean="0"/>
              <a:t>Call for Potentially Essential Patents</a:t>
            </a:r>
          </a:p>
        </p:txBody>
      </p:sp>
      <p:sp>
        <p:nvSpPr>
          <p:cNvPr id="10243" name="Rectangle 1027"/>
          <p:cNvSpPr>
            <a:spLocks noGrp="1" noChangeArrowheads="1"/>
          </p:cNvSpPr>
          <p:nvPr>
            <p:ph type="body" idx="1"/>
          </p:nvPr>
        </p:nvSpPr>
        <p:spPr>
          <a:xfrm>
            <a:off x="457200" y="1524000"/>
            <a:ext cx="8229600" cy="4602163"/>
          </a:xfrm>
        </p:spPr>
        <p:txBody>
          <a:bodyPr>
            <a:normAutofit fontScale="85000" lnSpcReduction="20000"/>
          </a:bodyPr>
          <a:lstStyle/>
          <a:p>
            <a:r>
              <a:rPr lang="en-US" altLang="en-US" dirty="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en-US" dirty="0" smtClean="0"/>
              <a:t>Either speak up now or</a:t>
            </a:r>
          </a:p>
          <a:p>
            <a:pPr lvl="1"/>
            <a:r>
              <a:rPr lang="en-US" altLang="en-US" dirty="0" smtClean="0"/>
              <a:t>Provide the chair of this group with the identity of the holder(s) of any and all such claims as soon as possible or</a:t>
            </a:r>
          </a:p>
          <a:p>
            <a:pPr lvl="1"/>
            <a:r>
              <a:rPr lang="en-US" altLang="en-US" dirty="0" smtClean="0"/>
              <a:t>Cause an LOA to be submitted</a:t>
            </a:r>
          </a:p>
          <a:p>
            <a:pPr marL="457200" lvl="1" indent="0">
              <a:buNone/>
            </a:pPr>
            <a:endParaRPr lang="en-US" altLang="en-US" dirty="0" smtClean="0"/>
          </a:p>
          <a:p>
            <a:r>
              <a:rPr lang="en-US" altLang="en-US" dirty="0"/>
              <a:t> </a:t>
            </a:r>
            <a:r>
              <a:rPr lang="en-US" altLang="en-US" dirty="0" smtClean="0"/>
              <a:t> Nobody spoke up.</a:t>
            </a:r>
          </a:p>
        </p:txBody>
      </p:sp>
    </p:spTree>
    <p:extLst>
      <p:ext uri="{BB962C8B-B14F-4D97-AF65-F5344CB8AC3E}">
        <p14:creationId xmlns:p14="http://schemas.microsoft.com/office/powerpoint/2010/main" val="1702481400"/>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September 2015 F2F Agenda</a:t>
            </a:r>
          </a:p>
        </p:txBody>
      </p:sp>
      <p:sp>
        <p:nvSpPr>
          <p:cNvPr id="3" name="Content Placeholder 2"/>
          <p:cNvSpPr>
            <a:spLocks noGrp="1"/>
          </p:cNvSpPr>
          <p:nvPr>
            <p:ph idx="1"/>
          </p:nvPr>
        </p:nvSpPr>
        <p:spPr>
          <a:xfrm>
            <a:off x="457200" y="1371600"/>
            <a:ext cx="8229600" cy="5029200"/>
          </a:xfrm>
        </p:spPr>
        <p:txBody>
          <a:bodyPr>
            <a:normAutofit fontScale="47500" lnSpcReduction="20000"/>
          </a:bodyPr>
          <a:lstStyle/>
          <a:p>
            <a:r>
              <a:rPr lang="en-US" dirty="0" smtClean="0"/>
              <a:t>Review of minutes</a:t>
            </a:r>
          </a:p>
          <a:p>
            <a:pPr lvl="1"/>
            <a:r>
              <a:rPr lang="en-US" dirty="0">
                <a:hlinkClick r:id="rId2"/>
              </a:rPr>
              <a:t>https://mentor.ieee.org/omniran/dcn/15/omniran-15-0039-00-00TG-july-2015-f2f-meeting-</a:t>
            </a:r>
            <a:r>
              <a:rPr lang="en-US" dirty="0" smtClean="0">
                <a:hlinkClick r:id="rId2"/>
              </a:rPr>
              <a:t>minutes.docx</a:t>
            </a:r>
            <a:endParaRPr lang="en-US" dirty="0" smtClean="0"/>
          </a:p>
          <a:p>
            <a:r>
              <a:rPr lang="en-US" dirty="0" smtClean="0"/>
              <a:t>Reports</a:t>
            </a:r>
          </a:p>
          <a:p>
            <a:pPr lvl="1"/>
            <a:r>
              <a:rPr lang="en-US" dirty="0" smtClean="0"/>
              <a:t>Discussions on ‘802.11 as a component’</a:t>
            </a:r>
          </a:p>
          <a:p>
            <a:pPr lvl="1"/>
            <a:r>
              <a:rPr lang="en-US" dirty="0" smtClean="0"/>
              <a:t>Status of Privacy ECSG</a:t>
            </a:r>
          </a:p>
          <a:p>
            <a:pPr lvl="1"/>
            <a:r>
              <a:rPr lang="en-US" dirty="0" smtClean="0"/>
              <a:t>Creation </a:t>
            </a:r>
            <a:r>
              <a:rPr lang="en-US" dirty="0"/>
              <a:t>of new revision of </a:t>
            </a:r>
            <a:r>
              <a:rPr lang="en-US" dirty="0" err="1"/>
              <a:t>cf</a:t>
            </a:r>
            <a:r>
              <a:rPr lang="en-US" dirty="0"/>
              <a:t> </a:t>
            </a:r>
            <a:r>
              <a:rPr lang="en-US" dirty="0" smtClean="0"/>
              <a:t>text</a:t>
            </a:r>
          </a:p>
          <a:p>
            <a:r>
              <a:rPr lang="en-US" dirty="0" smtClean="0"/>
              <a:t>P802.1CF contributions</a:t>
            </a:r>
          </a:p>
          <a:p>
            <a:pPr lvl="1"/>
            <a:r>
              <a:rPr lang="en-US" dirty="0" smtClean="0"/>
              <a:t>Functional decomposition and design</a:t>
            </a:r>
          </a:p>
          <a:p>
            <a:pPr lvl="2"/>
            <a:r>
              <a:rPr lang="en-US" dirty="0">
                <a:hlinkClick r:id="rId3"/>
              </a:rPr>
              <a:t>https://mentor.ieee.org/omniran/dcn/15/omniran-15-0042-00-CF00-an-setup-over-unlicensed-</a:t>
            </a:r>
            <a:r>
              <a:rPr lang="en-US" dirty="0" smtClean="0">
                <a:hlinkClick r:id="rId3"/>
              </a:rPr>
              <a:t>band.docx</a:t>
            </a:r>
            <a:endParaRPr lang="en-US" dirty="0" smtClean="0"/>
          </a:p>
          <a:p>
            <a:pPr lvl="1"/>
            <a:r>
              <a:rPr lang="en-US" dirty="0" smtClean="0"/>
              <a:t>SDN abstraction</a:t>
            </a:r>
          </a:p>
          <a:p>
            <a:r>
              <a:rPr lang="en-US" dirty="0" smtClean="0"/>
              <a:t>P802.1CF editor’s draft</a:t>
            </a:r>
          </a:p>
          <a:p>
            <a:pPr lvl="1"/>
            <a:r>
              <a:rPr lang="en-US" dirty="0">
                <a:hlinkClick r:id="rId4"/>
              </a:rPr>
              <a:t>https://mentor.ieee.org/omniran/dcn/15/omniran-15-0035-01-CF00-cf-text-</a:t>
            </a:r>
            <a:r>
              <a:rPr lang="en-US" dirty="0" smtClean="0">
                <a:hlinkClick r:id="rId4"/>
              </a:rPr>
              <a:t>review.pdf</a:t>
            </a:r>
            <a:endParaRPr lang="en-US" dirty="0" smtClean="0"/>
          </a:p>
          <a:p>
            <a:pPr lvl="1"/>
            <a:r>
              <a:rPr lang="en-US" dirty="0" smtClean="0"/>
              <a:t>Review and comments resolution</a:t>
            </a:r>
          </a:p>
          <a:p>
            <a:r>
              <a:rPr lang="en-US" dirty="0" smtClean="0"/>
              <a:t>Component model within scope of 802.1CF</a:t>
            </a:r>
          </a:p>
          <a:p>
            <a:pPr lvl="1"/>
            <a:r>
              <a:rPr lang="en-US" dirty="0">
                <a:hlinkClick r:id="rId5"/>
              </a:rPr>
              <a:t>https://mentor.ieee.org/omniran/dcn/15/omniran-15-0043-00-CF00-wlan-as-a-</a:t>
            </a:r>
            <a:r>
              <a:rPr lang="en-US" dirty="0" smtClean="0">
                <a:hlinkClick r:id="rId5"/>
              </a:rPr>
              <a:t>component.pptx</a:t>
            </a:r>
            <a:endParaRPr lang="en-US" dirty="0" smtClean="0"/>
          </a:p>
          <a:p>
            <a:pPr lvl="1"/>
            <a:r>
              <a:rPr lang="en-US" dirty="0">
                <a:hlinkClick r:id="rId6"/>
              </a:rPr>
              <a:t>https://mentor.ieee.org/omniran/dcn/15/omniran-15-0044-00-CF00-radio-interface-</a:t>
            </a:r>
            <a:r>
              <a:rPr lang="en-US" dirty="0" smtClean="0">
                <a:hlinkClick r:id="rId6"/>
              </a:rPr>
              <a:t>component.pptx</a:t>
            </a:r>
            <a:endParaRPr lang="en-US" dirty="0" smtClean="0"/>
          </a:p>
          <a:p>
            <a:pPr lvl="1"/>
            <a:endParaRPr lang="en-US" dirty="0" smtClean="0"/>
          </a:p>
          <a:p>
            <a:r>
              <a:rPr lang="en-US" dirty="0" smtClean="0"/>
              <a:t>Status report to IEEE 802 WGs</a:t>
            </a:r>
          </a:p>
          <a:p>
            <a:r>
              <a:rPr lang="en-US" dirty="0" smtClean="0"/>
              <a:t>AOB</a:t>
            </a:r>
          </a:p>
          <a:p>
            <a:endParaRPr lang="en-US" dirty="0"/>
          </a:p>
          <a:p>
            <a:pPr lvl="1"/>
            <a:r>
              <a:rPr lang="en-US" dirty="0" smtClean="0"/>
              <a:t>Agenda approved without comments.</a:t>
            </a:r>
          </a:p>
          <a:p>
            <a:pPr lvl="1"/>
            <a:r>
              <a:rPr lang="en-US" dirty="0" smtClean="0"/>
              <a:t>Group agreed to hold session on component model on Wed, PM1</a:t>
            </a:r>
            <a:endParaRPr lang="en-US" dirty="0" smtClean="0"/>
          </a:p>
          <a:p>
            <a:pPr lvl="2"/>
            <a:endParaRPr lang="en-US" dirty="0"/>
          </a:p>
        </p:txBody>
      </p:sp>
    </p:spTree>
    <p:extLst>
      <p:ext uri="{BB962C8B-B14F-4D97-AF65-F5344CB8AC3E}">
        <p14:creationId xmlns:p14="http://schemas.microsoft.com/office/powerpoint/2010/main" val="12457537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items #2</a:t>
            </a:r>
            <a:endParaRPr lang="en-US" dirty="0"/>
          </a:p>
        </p:txBody>
      </p:sp>
      <p:sp>
        <p:nvSpPr>
          <p:cNvPr id="3" name="Content Placeholder 2"/>
          <p:cNvSpPr>
            <a:spLocks noGrp="1"/>
          </p:cNvSpPr>
          <p:nvPr>
            <p:ph idx="1"/>
          </p:nvPr>
        </p:nvSpPr>
        <p:spPr>
          <a:xfrm>
            <a:off x="457200" y="1295400"/>
            <a:ext cx="8229600" cy="5105400"/>
          </a:xfrm>
        </p:spPr>
        <p:txBody>
          <a:bodyPr>
            <a:normAutofit fontScale="55000" lnSpcReduction="20000"/>
          </a:bodyPr>
          <a:lstStyle/>
          <a:p>
            <a:r>
              <a:rPr lang="en-US" dirty="0"/>
              <a:t>Review of minutes</a:t>
            </a:r>
          </a:p>
          <a:p>
            <a:pPr lvl="1"/>
            <a:r>
              <a:rPr lang="en-US" dirty="0">
                <a:hlinkClick r:id="rId2"/>
              </a:rPr>
              <a:t>https://mentor.ieee.org/omniran/dcn/15/omniran-15-0039-00-00TG-july-2015-f2f-meeting-</a:t>
            </a:r>
            <a:r>
              <a:rPr lang="en-US" dirty="0" smtClean="0">
                <a:hlinkClick r:id="rId2"/>
              </a:rPr>
              <a:t>minutes.docx</a:t>
            </a:r>
            <a:endParaRPr lang="en-US" dirty="0" smtClean="0"/>
          </a:p>
          <a:p>
            <a:pPr lvl="2"/>
            <a:r>
              <a:rPr lang="en-US" dirty="0" smtClean="0"/>
              <a:t>No comments received.</a:t>
            </a:r>
            <a:endParaRPr lang="en-US" dirty="0"/>
          </a:p>
          <a:p>
            <a:r>
              <a:rPr lang="en-US" dirty="0"/>
              <a:t>Reports</a:t>
            </a:r>
          </a:p>
          <a:p>
            <a:pPr lvl="1"/>
            <a:r>
              <a:rPr lang="en-US" dirty="0"/>
              <a:t>Discussions on ‘802.11 as a component</a:t>
            </a:r>
            <a:r>
              <a:rPr lang="en-US" dirty="0" smtClean="0"/>
              <a:t>’</a:t>
            </a:r>
          </a:p>
          <a:p>
            <a:pPr lvl="2"/>
            <a:r>
              <a:rPr lang="en-US" dirty="0" smtClean="0"/>
              <a:t>Max reporting about activities </a:t>
            </a:r>
            <a:r>
              <a:rPr lang="en-US" dirty="0" err="1" smtClean="0"/>
              <a:t>afterJuly</a:t>
            </a:r>
            <a:r>
              <a:rPr lang="en-US" dirty="0" smtClean="0"/>
              <a:t> F2F going into Sept F2F</a:t>
            </a:r>
          </a:p>
          <a:p>
            <a:pPr lvl="2"/>
            <a:r>
              <a:rPr lang="en-US" dirty="0" smtClean="0"/>
              <a:t>Multiple presentations prepared for this meeting.</a:t>
            </a:r>
            <a:endParaRPr lang="en-US" dirty="0"/>
          </a:p>
          <a:p>
            <a:pPr lvl="1"/>
            <a:r>
              <a:rPr lang="en-US" dirty="0"/>
              <a:t>Status of Privacy </a:t>
            </a:r>
            <a:r>
              <a:rPr lang="en-US" dirty="0" smtClean="0"/>
              <a:t>ECSG</a:t>
            </a:r>
          </a:p>
          <a:p>
            <a:pPr lvl="2"/>
            <a:r>
              <a:rPr lang="en-US" dirty="0" smtClean="0"/>
              <a:t>Juan Carlos reported about successful completion and plans into Nov F2F</a:t>
            </a:r>
            <a:endParaRPr lang="en-US" dirty="0"/>
          </a:p>
          <a:p>
            <a:pPr lvl="1"/>
            <a:r>
              <a:rPr lang="en-US" dirty="0"/>
              <a:t>Creation of new revision of </a:t>
            </a:r>
            <a:r>
              <a:rPr lang="en-US" dirty="0" err="1"/>
              <a:t>cf</a:t>
            </a:r>
            <a:r>
              <a:rPr lang="en-US" dirty="0"/>
              <a:t> </a:t>
            </a:r>
            <a:r>
              <a:rPr lang="en-US" dirty="0" smtClean="0"/>
              <a:t>text</a:t>
            </a:r>
          </a:p>
          <a:p>
            <a:pPr lvl="2"/>
            <a:r>
              <a:rPr lang="en-US" dirty="0" smtClean="0"/>
              <a:t>New revision was created after Jul F2F and made publically available on mentor by removing official elements and adding submission cover page.</a:t>
            </a:r>
            <a:endParaRPr lang="en-US" dirty="0"/>
          </a:p>
          <a:p>
            <a:r>
              <a:rPr lang="en-US" dirty="0"/>
              <a:t>P802.1CF contributions</a:t>
            </a:r>
          </a:p>
          <a:p>
            <a:pPr lvl="1"/>
            <a:r>
              <a:rPr lang="en-US" dirty="0"/>
              <a:t>Functional decomposition and design</a:t>
            </a:r>
          </a:p>
          <a:p>
            <a:pPr lvl="2"/>
            <a:r>
              <a:rPr lang="en-US" dirty="0">
                <a:hlinkClick r:id="rId3"/>
              </a:rPr>
              <a:t>https://mentor.ieee.org/omniran/dcn/15/omniran-15-0042-00-CF00-an-setup-over-unlicensed-</a:t>
            </a:r>
            <a:r>
              <a:rPr lang="en-US" dirty="0" smtClean="0">
                <a:hlinkClick r:id="rId3"/>
              </a:rPr>
              <a:t>band.docx</a:t>
            </a:r>
            <a:endParaRPr lang="en-US" dirty="0" smtClean="0"/>
          </a:p>
          <a:p>
            <a:pPr lvl="2"/>
            <a:r>
              <a:rPr lang="en-US" dirty="0" err="1" smtClean="0"/>
              <a:t>Yonggang</a:t>
            </a:r>
            <a:r>
              <a:rPr lang="en-US" dirty="0" smtClean="0"/>
              <a:t> introduced new contribution</a:t>
            </a:r>
          </a:p>
          <a:p>
            <a:pPr lvl="2"/>
            <a:r>
              <a:rPr lang="en-US" dirty="0" smtClean="0"/>
              <a:t>Revision invited addressing the issues mentioned during discussion.</a:t>
            </a:r>
            <a:endParaRPr lang="en-US" dirty="0"/>
          </a:p>
          <a:p>
            <a:pPr lvl="1"/>
            <a:r>
              <a:rPr lang="en-US" dirty="0"/>
              <a:t>SDN </a:t>
            </a:r>
            <a:r>
              <a:rPr lang="en-US" dirty="0" smtClean="0"/>
              <a:t>abstraction</a:t>
            </a:r>
          </a:p>
          <a:p>
            <a:pPr lvl="2"/>
            <a:r>
              <a:rPr lang="en-US" dirty="0" smtClean="0"/>
              <a:t>No contribution available</a:t>
            </a:r>
          </a:p>
          <a:p>
            <a:pPr marL="0" indent="0">
              <a:buNone/>
            </a:pPr>
            <a:endParaRPr lang="en-US" sz="2200" dirty="0" smtClean="0"/>
          </a:p>
          <a:p>
            <a:pPr marL="0" indent="0">
              <a:buNone/>
            </a:pPr>
            <a:r>
              <a:rPr lang="en-US" sz="2200" dirty="0" smtClean="0"/>
              <a:t>Recess at 18:10</a:t>
            </a:r>
            <a:endParaRPr lang="en-US" sz="22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items #3</a:t>
            </a:r>
            <a:endParaRPr lang="en-US" dirty="0"/>
          </a:p>
        </p:txBody>
      </p:sp>
      <p:sp>
        <p:nvSpPr>
          <p:cNvPr id="3" name="Content Placeholder 2"/>
          <p:cNvSpPr>
            <a:spLocks noGrp="1"/>
          </p:cNvSpPr>
          <p:nvPr>
            <p:ph idx="1"/>
          </p:nvPr>
        </p:nvSpPr>
        <p:spPr/>
        <p:txBody>
          <a:bodyPr>
            <a:normAutofit fontScale="70000" lnSpcReduction="20000"/>
          </a:bodyPr>
          <a:lstStyle/>
          <a:p>
            <a:r>
              <a:rPr lang="en-US" dirty="0"/>
              <a:t>P802.1CF editor’s draft</a:t>
            </a:r>
          </a:p>
          <a:p>
            <a:pPr lvl="1"/>
            <a:r>
              <a:rPr lang="en-US" dirty="0">
                <a:hlinkClick r:id="rId2"/>
              </a:rPr>
              <a:t>https://mentor.ieee.org/omniran/dcn/15/omniran-15-0035-01-CF00-cf-text-review.pdf</a:t>
            </a:r>
            <a:endParaRPr lang="en-US" dirty="0"/>
          </a:p>
          <a:p>
            <a:pPr lvl="1"/>
            <a:r>
              <a:rPr lang="en-US" dirty="0"/>
              <a:t>Review and comments </a:t>
            </a:r>
            <a:r>
              <a:rPr lang="en-US" dirty="0" smtClean="0"/>
              <a:t>resolution</a:t>
            </a:r>
          </a:p>
          <a:p>
            <a:pPr lvl="2"/>
            <a:r>
              <a:rPr lang="en-US" dirty="0">
                <a:hlinkClick r:id="rId3"/>
              </a:rPr>
              <a:t>https://mentor.ieee.org/omniran/dcn/15/omniran-15-0045-00-CF00-review-comments-on-doc-0035-01.</a:t>
            </a:r>
            <a:r>
              <a:rPr lang="en-US" dirty="0" smtClean="0">
                <a:hlinkClick r:id="rId3"/>
              </a:rPr>
              <a:t>xlsx</a:t>
            </a:r>
            <a:endParaRPr lang="en-US" dirty="0"/>
          </a:p>
          <a:p>
            <a:r>
              <a:rPr lang="en-US" dirty="0"/>
              <a:t>Component model within scope of 802.1CF</a:t>
            </a:r>
          </a:p>
          <a:p>
            <a:pPr lvl="1"/>
            <a:r>
              <a:rPr lang="en-US" dirty="0">
                <a:hlinkClick r:id="rId4"/>
              </a:rPr>
              <a:t>https://mentor.ieee.org/omniran/dcn/15/omniran-15-0043-00-CF00-wlan-as-a-component.pptx</a:t>
            </a:r>
            <a:endParaRPr lang="en-US" dirty="0"/>
          </a:p>
          <a:p>
            <a:pPr lvl="1"/>
            <a:r>
              <a:rPr lang="en-US" dirty="0">
                <a:hlinkClick r:id="rId5"/>
              </a:rPr>
              <a:t>https://mentor.ieee.org/omniran/dcn/15/omniran-15-0044-00-CF00-radio-interface-component.pptx</a:t>
            </a:r>
            <a:endParaRPr lang="en-US" dirty="0"/>
          </a:p>
          <a:p>
            <a:pPr lvl="1"/>
            <a:endParaRPr lang="en-US" dirty="0"/>
          </a:p>
          <a:p>
            <a:r>
              <a:rPr lang="en-US" dirty="0"/>
              <a:t>Status report to IEEE 802 WGs</a:t>
            </a:r>
          </a:p>
          <a:p>
            <a:r>
              <a:rPr lang="en-US" dirty="0" smtClean="0"/>
              <a:t>AOB</a:t>
            </a:r>
            <a:endParaRPr lang="en-US" dirty="0"/>
          </a:p>
        </p:txBody>
      </p:sp>
    </p:spTree>
    <p:extLst>
      <p:ext uri="{BB962C8B-B14F-4D97-AF65-F5344CB8AC3E}">
        <p14:creationId xmlns:p14="http://schemas.microsoft.com/office/powerpoint/2010/main" val="13231192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September 2015 </a:t>
            </a:r>
            <a:r>
              <a:rPr lang="en-US" dirty="0"/>
              <a:t>F2F Meeting</a:t>
            </a:r>
          </a:p>
        </p:txBody>
      </p:sp>
      <p:sp>
        <p:nvSpPr>
          <p:cNvPr id="3" name="Content Placeholder 2"/>
          <p:cNvSpPr>
            <a:spLocks noGrp="1"/>
          </p:cNvSpPr>
          <p:nvPr>
            <p:ph idx="1"/>
          </p:nvPr>
        </p:nvSpPr>
        <p:spPr>
          <a:xfrm>
            <a:off x="457200" y="1447800"/>
            <a:ext cx="8229600" cy="4678363"/>
          </a:xfrm>
        </p:spPr>
        <p:txBody>
          <a:bodyPr>
            <a:normAutofit fontScale="92500" lnSpcReduction="10000"/>
          </a:bodyPr>
          <a:lstStyle/>
          <a:p>
            <a:r>
              <a:rPr lang="en-US" dirty="0" smtClean="0"/>
              <a:t>Venue</a:t>
            </a:r>
          </a:p>
          <a:p>
            <a:pPr lvl="1"/>
            <a:r>
              <a:rPr lang="en-US" b="1" dirty="0" err="1" smtClean="0"/>
              <a:t>Centara</a:t>
            </a:r>
            <a:r>
              <a:rPr lang="en-US" b="1" dirty="0" smtClean="0"/>
              <a:t> Grand &amp; Bangkok Convention Centre </a:t>
            </a:r>
            <a:br>
              <a:rPr lang="en-US" b="1" dirty="0" smtClean="0"/>
            </a:br>
            <a:r>
              <a:rPr lang="en-US" dirty="0" smtClean="0"/>
              <a:t>999/99 Rama1 Road, </a:t>
            </a:r>
            <a:r>
              <a:rPr lang="en-US" dirty="0" err="1" smtClean="0"/>
              <a:t>Pathumwan</a:t>
            </a:r>
            <a:r>
              <a:rPr lang="en-US" dirty="0" smtClean="0"/>
              <a:t> </a:t>
            </a:r>
            <a:br>
              <a:rPr lang="en-US" dirty="0" smtClean="0"/>
            </a:br>
            <a:r>
              <a:rPr lang="en-US" dirty="0" smtClean="0"/>
              <a:t>Bangkok 10330, Thailand</a:t>
            </a:r>
          </a:p>
          <a:p>
            <a:pPr lvl="2"/>
            <a:r>
              <a:rPr lang="en-US" dirty="0" smtClean="0">
                <a:hlinkClick r:id="rId2"/>
              </a:rPr>
              <a:t>www.centarahotelsresorts.com</a:t>
            </a:r>
            <a:r>
              <a:rPr lang="en-US" dirty="0" smtClean="0"/>
              <a:t/>
            </a:r>
            <a:br>
              <a:rPr lang="en-US" dirty="0" smtClean="0"/>
            </a:br>
            <a:endParaRPr lang="en-US" dirty="0" smtClean="0"/>
          </a:p>
          <a:p>
            <a:r>
              <a:rPr lang="en-US" dirty="0" smtClean="0"/>
              <a:t>Sessions, location</a:t>
            </a:r>
          </a:p>
          <a:p>
            <a:pPr lvl="1"/>
            <a:r>
              <a:rPr lang="en-US" dirty="0" smtClean="0"/>
              <a:t>Mon, Sep 14</a:t>
            </a:r>
            <a:r>
              <a:rPr lang="en-US" baseline="30000" dirty="0" smtClean="0"/>
              <a:t>th</a:t>
            </a:r>
            <a:r>
              <a:rPr lang="en-US" dirty="0" smtClean="0"/>
              <a:t>,16:00-18:00	Lotus Suite 8</a:t>
            </a:r>
          </a:p>
          <a:p>
            <a:pPr lvl="1"/>
            <a:r>
              <a:rPr lang="en-US" dirty="0" smtClean="0"/>
              <a:t>Tue, Sep 15</a:t>
            </a:r>
            <a:r>
              <a:rPr lang="en-US" baseline="30000" dirty="0" smtClean="0"/>
              <a:t>th</a:t>
            </a:r>
            <a:r>
              <a:rPr lang="en-US" dirty="0" smtClean="0"/>
              <a:t>, 16:00-18:00	Lotus Suite 12</a:t>
            </a:r>
          </a:p>
          <a:p>
            <a:pPr lvl="1"/>
            <a:r>
              <a:rPr lang="en-US" dirty="0" smtClean="0"/>
              <a:t>Wed, Sep 16</a:t>
            </a:r>
            <a:r>
              <a:rPr lang="en-US" baseline="30000" dirty="0" smtClean="0"/>
              <a:t>th</a:t>
            </a:r>
            <a:r>
              <a:rPr lang="en-US" dirty="0" smtClean="0"/>
              <a:t>, 13:30-15:30	Lotus Suite 12</a:t>
            </a:r>
          </a:p>
          <a:p>
            <a:pPr lvl="1"/>
            <a:r>
              <a:rPr lang="en-US" dirty="0" smtClean="0"/>
              <a:t>Thu, Sep 17</a:t>
            </a:r>
            <a:r>
              <a:rPr lang="en-US" baseline="30000" dirty="0" smtClean="0"/>
              <a:t>th</a:t>
            </a:r>
            <a:r>
              <a:rPr lang="en-US" dirty="0" smtClean="0"/>
              <a:t>, 16:00-18:00	Lotus Suite 4</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22</a:t>
            </a:r>
            <a:r>
              <a:rPr lang="en-US" baseline="30000" dirty="0" smtClean="0"/>
              <a:t>nd</a:t>
            </a:r>
            <a:r>
              <a:rPr lang="en-US" dirty="0" smtClean="0"/>
              <a:t> Level Floor Plan</a:t>
            </a:r>
            <a:endParaRPr lang="en-US" dirty="0"/>
          </a:p>
        </p:txBody>
      </p:sp>
      <p:grpSp>
        <p:nvGrpSpPr>
          <p:cNvPr id="5" name="Group 4"/>
          <p:cNvGrpSpPr/>
          <p:nvPr/>
        </p:nvGrpSpPr>
        <p:grpSpPr>
          <a:xfrm>
            <a:off x="381000" y="1012718"/>
            <a:ext cx="8458200" cy="5540482"/>
            <a:chOff x="381000" y="1012718"/>
            <a:chExt cx="8458200" cy="5540482"/>
          </a:xfrm>
        </p:grpSpPr>
        <p:pic>
          <p:nvPicPr>
            <p:cNvPr id="1026" name="Picture 2"/>
            <p:cNvPicPr>
              <a:picLocks noChangeAspect="1" noChangeArrowheads="1"/>
            </p:cNvPicPr>
            <p:nvPr/>
          </p:nvPicPr>
          <p:blipFill>
            <a:blip r:embed="rId2"/>
            <a:srcRect/>
            <a:stretch>
              <a:fillRect/>
            </a:stretch>
          </p:blipFill>
          <p:spPr bwMode="auto">
            <a:xfrm>
              <a:off x="381000" y="1012718"/>
              <a:ext cx="8458200" cy="5464282"/>
            </a:xfrm>
            <a:prstGeom prst="rect">
              <a:avLst/>
            </a:prstGeom>
            <a:noFill/>
            <a:ln w="9525">
              <a:noFill/>
              <a:miter lim="800000"/>
              <a:headEnd/>
              <a:tailEnd/>
            </a:ln>
          </p:spPr>
        </p:pic>
        <p:sp>
          <p:nvSpPr>
            <p:cNvPr id="4" name="Rectangle 3"/>
            <p:cNvSpPr/>
            <p:nvPr/>
          </p:nvSpPr>
          <p:spPr bwMode="auto">
            <a:xfrm>
              <a:off x="838200" y="3429000"/>
              <a:ext cx="2819400" cy="3124200"/>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gr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dirty="0" smtClean="0"/>
              <a:t>September 2015 Agenda Graphics</a:t>
            </a:r>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3975084269"/>
              </p:ext>
            </p:extLst>
          </p:nvPr>
        </p:nvGraphicFramePr>
        <p:xfrm>
          <a:off x="381000" y="1294825"/>
          <a:ext cx="8305800" cy="5277919"/>
        </p:xfrm>
        <a:graphic>
          <a:graphicData uri="http://schemas.openxmlformats.org/drawingml/2006/table">
            <a:tbl>
              <a:tblPr firstRow="1" bandRow="1">
                <a:tableStyleId>{5C22544A-7EE6-4342-B048-85BDC9FD1C3A}</a:tableStyleId>
              </a:tblPr>
              <a:tblGrid>
                <a:gridCol w="650645"/>
                <a:gridCol w="1531031"/>
                <a:gridCol w="1531031"/>
                <a:gridCol w="1531031"/>
                <a:gridCol w="1531031"/>
                <a:gridCol w="1531031"/>
              </a:tblGrid>
              <a:tr h="262265">
                <a:tc>
                  <a:txBody>
                    <a:bodyPr/>
                    <a:lstStyle/>
                    <a:p>
                      <a:pPr algn="ct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Mon 9/14</a:t>
                      </a: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Tue 9/15</a:t>
                      </a: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Wed 9/16</a:t>
                      </a: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Thu 9/17</a:t>
                      </a: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Fri 9/18</a:t>
                      </a:r>
                      <a:endParaRPr lang="en-US" sz="1800" dirty="0">
                        <a:solidFill>
                          <a:schemeClr val="tx2"/>
                        </a:solidFill>
                      </a:endParaRPr>
                    </a:p>
                  </a:txBody>
                  <a:tcPr marL="0" marR="0" marT="0" marB="0">
                    <a:solidFill>
                      <a:schemeClr val="bg1"/>
                    </a:solidFill>
                  </a:tcPr>
                </a:tc>
              </a:tr>
              <a:tr h="925822">
                <a:tc>
                  <a:txBody>
                    <a:bodyPr/>
                    <a:lstStyle/>
                    <a:p>
                      <a:pPr algn="ctr"/>
                      <a:r>
                        <a:rPr lang="en-US" sz="1500" dirty="0" smtClean="0"/>
                        <a:t>08:00</a:t>
                      </a:r>
                    </a:p>
                    <a:p>
                      <a:pPr algn="ctr"/>
                      <a:endParaRPr lang="en-US" sz="1500" dirty="0" smtClean="0"/>
                    </a:p>
                    <a:p>
                      <a:pPr algn="ctr"/>
                      <a:endParaRPr lang="en-US" sz="1500" dirty="0" smtClean="0"/>
                    </a:p>
                    <a:p>
                      <a:pPr algn="ctr"/>
                      <a:r>
                        <a:rPr lang="en-US" sz="1500" dirty="0" smtClean="0"/>
                        <a:t>10:00</a:t>
                      </a:r>
                      <a:endParaRPr lang="en-US" sz="1500" dirty="0"/>
                    </a:p>
                  </a:txBody>
                  <a:tcPr marL="0" marR="0" marT="0" marB="0">
                    <a:solidFill>
                      <a:schemeClr val="accent1">
                        <a:lumMod val="40000"/>
                        <a:lumOff val="60000"/>
                      </a:schemeClr>
                    </a:solidFill>
                  </a:tcPr>
                </a:tc>
                <a:tc>
                  <a:txBody>
                    <a:bodyPr/>
                    <a:lstStyle/>
                    <a:p>
                      <a:r>
                        <a:rPr lang="de-DE" sz="1200" dirty="0" err="1" smtClean="0"/>
                        <a:t>Opening</a:t>
                      </a:r>
                      <a:r>
                        <a:rPr lang="de-DE" sz="1200" baseline="0" dirty="0" smtClean="0"/>
                        <a:t> Sessions</a:t>
                      </a:r>
                      <a:endParaRPr lang="en-US" sz="1200" dirty="0"/>
                    </a:p>
                  </a:txBody>
                  <a:tcPr marL="36000" marR="36000" marT="36000" marB="36000">
                    <a:solidFill>
                      <a:schemeClr val="bg1">
                        <a:lumMod val="75000"/>
                      </a:schemeClr>
                    </a:solidFill>
                  </a:tcPr>
                </a:tc>
                <a:tc>
                  <a:txBody>
                    <a:bodyPr/>
                    <a:lstStyle/>
                    <a:p>
                      <a:r>
                        <a:rPr lang="en-US" sz="1200" dirty="0" smtClean="0"/>
                        <a:t>802.11 WNG</a:t>
                      </a:r>
                      <a:endParaRPr lang="en-US" sz="1200" dirty="0"/>
                    </a:p>
                  </a:txBody>
                  <a:tcPr marL="36000" marR="36000" marT="36000" marB="36000">
                    <a:solidFill>
                      <a:schemeClr val="bg1">
                        <a:lumMod val="85000"/>
                      </a:schemeClr>
                    </a:solidFill>
                  </a:tcPr>
                </a:tc>
                <a:tc>
                  <a:txBody>
                    <a:bodyPr/>
                    <a:lstStyle/>
                    <a:p>
                      <a:pPr marL="85725" indent="-85725">
                        <a:buFont typeface="Arial" panose="020B0604020202020204" pitchFamily="34" charset="0"/>
                        <a:buNone/>
                      </a:pPr>
                      <a:r>
                        <a:rPr lang="en-US" sz="1200" dirty="0" smtClean="0"/>
                        <a:t>802.11 ARC</a:t>
                      </a:r>
                      <a:endParaRPr lang="en-US" sz="1200" dirty="0"/>
                    </a:p>
                  </a:txBody>
                  <a:tcPr marL="36000" marR="36000" marT="36000" marB="36000">
                    <a:solidFill>
                      <a:schemeClr val="bg1">
                        <a:lumMod val="85000"/>
                      </a:schemeClr>
                    </a:solidFill>
                  </a:tcPr>
                </a:tc>
                <a:tc>
                  <a:txBody>
                    <a:bodyPr/>
                    <a:lstStyle/>
                    <a:p>
                      <a:endParaRPr lang="en-US" sz="1200" dirty="0"/>
                    </a:p>
                  </a:txBody>
                  <a:tcPr marL="36000" marR="36000" marT="36000" marB="36000">
                    <a:solidFill>
                      <a:schemeClr val="bg1"/>
                    </a:solidFill>
                  </a:tcPr>
                </a:tc>
                <a:tc rowSpan="3">
                  <a:txBody>
                    <a:bodyPr/>
                    <a:lstStyle/>
                    <a:p>
                      <a:r>
                        <a:rPr lang="de-DE" sz="1200" dirty="0" smtClean="0"/>
                        <a:t>802.11 </a:t>
                      </a:r>
                      <a:r>
                        <a:rPr lang="de-DE" sz="1200" dirty="0" err="1" smtClean="0"/>
                        <a:t>Closing</a:t>
                      </a:r>
                      <a:endParaRPr lang="en-US" sz="1200" dirty="0"/>
                    </a:p>
                  </a:txBody>
                  <a:tcPr marL="36000" marR="36000" marT="36000" marB="36000">
                    <a:solidFill>
                      <a:schemeClr val="bg1">
                        <a:lumMod val="75000"/>
                      </a:schemeClr>
                    </a:solidFill>
                  </a:tcPr>
                </a:tc>
              </a:tr>
              <a:tr h="218554">
                <a:tc>
                  <a:txBody>
                    <a:bodyPr/>
                    <a:lstStyle/>
                    <a:p>
                      <a:pPr algn="ctr"/>
                      <a:endParaRPr lang="en-US" sz="1500" dirty="0"/>
                    </a:p>
                  </a:txBody>
                  <a:tcPr marL="0" marR="0" marT="0" marB="0">
                    <a:solidFill>
                      <a:schemeClr val="bg1"/>
                    </a:solidFill>
                  </a:tcPr>
                </a:tc>
                <a:tc>
                  <a:txBody>
                    <a:bodyPr/>
                    <a:lstStyle/>
                    <a:p>
                      <a:endParaRPr lang="en-US" sz="400" dirty="0"/>
                    </a:p>
                  </a:txBody>
                  <a:tcPr marL="36000" marR="36000" marT="36000" marB="36000">
                    <a:solidFill>
                      <a:schemeClr val="bg1"/>
                    </a:solidFill>
                  </a:tcPr>
                </a:tc>
                <a:tc>
                  <a:txBody>
                    <a:bodyPr/>
                    <a:lstStyle/>
                    <a:p>
                      <a:endParaRPr lang="en-US" sz="800" dirty="0"/>
                    </a:p>
                  </a:txBody>
                  <a:tcPr marL="36000" marR="36000" marT="36000" marB="36000">
                    <a:solidFill>
                      <a:schemeClr val="bg1"/>
                    </a:solidFill>
                  </a:tcPr>
                </a:tc>
                <a:tc>
                  <a:txBody>
                    <a:bodyPr/>
                    <a:lstStyle/>
                    <a:p>
                      <a:endParaRPr lang="en-US" sz="800" dirty="0"/>
                    </a:p>
                  </a:txBody>
                  <a:tcPr marL="36000" marR="36000" marT="36000" marB="36000">
                    <a:solidFill>
                      <a:schemeClr val="bg1"/>
                    </a:solidFill>
                  </a:tcPr>
                </a:tc>
                <a:tc>
                  <a:txBody>
                    <a:bodyPr/>
                    <a:lstStyle/>
                    <a:p>
                      <a:endParaRPr lang="en-US" sz="800" dirty="0"/>
                    </a:p>
                  </a:txBody>
                  <a:tcPr marL="36000" marR="36000" marT="36000" marB="36000">
                    <a:solidFill>
                      <a:schemeClr val="bg1"/>
                    </a:solidFill>
                  </a:tcPr>
                </a:tc>
                <a:tc vMerge="1">
                  <a:txBody>
                    <a:bodyPr/>
                    <a:lstStyle/>
                    <a:p>
                      <a:endParaRPr lang="en-US" sz="800" dirty="0"/>
                    </a:p>
                  </a:txBody>
                  <a:tcPr marL="36000" marR="36000" marT="36000" marB="36000">
                    <a:solidFill>
                      <a:schemeClr val="bg1">
                        <a:lumMod val="75000"/>
                      </a:schemeClr>
                    </a:solidFill>
                  </a:tcPr>
                </a:tc>
              </a:tr>
              <a:tr h="927566">
                <a:tc>
                  <a:txBody>
                    <a:bodyPr/>
                    <a:lstStyle/>
                    <a:p>
                      <a:pPr algn="ctr"/>
                      <a:r>
                        <a:rPr lang="en-US" sz="1500" dirty="0" smtClean="0"/>
                        <a:t>10:30</a:t>
                      </a:r>
                      <a:br>
                        <a:rPr lang="en-US" sz="1500" dirty="0" smtClean="0"/>
                      </a:br>
                      <a:endParaRPr lang="en-US" sz="1500" dirty="0" smtClean="0"/>
                    </a:p>
                    <a:p>
                      <a:pPr algn="ctr"/>
                      <a:endParaRPr lang="en-US" sz="1500" dirty="0" smtClean="0"/>
                    </a:p>
                    <a:p>
                      <a:pPr algn="ctr"/>
                      <a:r>
                        <a:rPr lang="en-US" sz="1500" dirty="0" smtClean="0"/>
                        <a:t>12:30</a:t>
                      </a:r>
                      <a:endParaRPr lang="en-US" sz="1500" dirty="0"/>
                    </a:p>
                  </a:txBody>
                  <a:tcPr marL="0" marR="0" marT="0" marB="0">
                    <a:solidFill>
                      <a:schemeClr val="tx2">
                        <a:lumMod val="20000"/>
                        <a:lumOff val="80000"/>
                      </a:schemeClr>
                    </a:solidFill>
                  </a:tcPr>
                </a:tc>
                <a:tc>
                  <a:txBody>
                    <a:bodyPr/>
                    <a:lstStyle/>
                    <a:p>
                      <a:pPr marL="0" indent="0">
                        <a:buFont typeface="Arial" panose="020B0604020202020204" pitchFamily="34" charset="0"/>
                        <a:buNone/>
                      </a:pPr>
                      <a:endParaRPr lang="en-US" sz="1200" dirty="0"/>
                    </a:p>
                  </a:txBody>
                  <a:tcPr marL="36000" marR="36000" marT="36000" marB="36000">
                    <a:solidFill>
                      <a:schemeClr val="bg1"/>
                    </a:solidFill>
                  </a:tcPr>
                </a:tc>
                <a:tc>
                  <a:txBody>
                    <a:bodyPr/>
                    <a:lstStyle/>
                    <a:p>
                      <a:pPr marL="82550" indent="-82550">
                        <a:buFont typeface="Arial" pitchFamily="34" charset="0"/>
                        <a:buNone/>
                      </a:pPr>
                      <a:r>
                        <a:rPr lang="en-US" sz="1200" dirty="0" smtClean="0"/>
                        <a:t>802.11 ARC</a:t>
                      </a:r>
                      <a:endParaRPr lang="en-US" sz="1200" dirty="0"/>
                    </a:p>
                  </a:txBody>
                  <a:tcPr marL="36000" marR="36000" marT="36000" marB="36000">
                    <a:solidFill>
                      <a:schemeClr val="bg1">
                        <a:lumMod val="85000"/>
                      </a:schemeClr>
                    </a:solidFill>
                  </a:tcPr>
                </a:tc>
                <a:tc>
                  <a:txBody>
                    <a:bodyPr/>
                    <a:lstStyle/>
                    <a:p>
                      <a:r>
                        <a:rPr lang="en-US" sz="1200" dirty="0" smtClean="0"/>
                        <a:t>802.11/802.15 </a:t>
                      </a:r>
                      <a:br>
                        <a:rPr lang="en-US" sz="1200" dirty="0" smtClean="0"/>
                      </a:br>
                      <a:r>
                        <a:rPr lang="en-US" sz="1200" dirty="0" smtClean="0"/>
                        <a:t>Mid-week Plenaries</a:t>
                      </a:r>
                      <a:endParaRPr lang="en-US" sz="1200" dirty="0"/>
                    </a:p>
                  </a:txBody>
                  <a:tcPr marL="36000" marR="36000" marT="36000" marB="36000">
                    <a:solidFill>
                      <a:schemeClr val="bg1">
                        <a:lumMod val="75000"/>
                      </a:schemeClr>
                    </a:solidFill>
                  </a:tcPr>
                </a:tc>
                <a:tc>
                  <a:txBody>
                    <a:bodyPr/>
                    <a:lstStyle/>
                    <a:p>
                      <a:pPr marL="85725" indent="-85725">
                        <a:buFont typeface="Arial" pitchFamily="34" charset="0"/>
                        <a:buNone/>
                      </a:pPr>
                      <a:endParaRPr lang="en-US" sz="1200" dirty="0"/>
                    </a:p>
                  </a:txBody>
                  <a:tcPr marL="36000" marR="36000" marT="36000" marB="36000">
                    <a:solidFill>
                      <a:schemeClr val="bg1"/>
                    </a:solidFill>
                  </a:tcPr>
                </a:tc>
                <a:tc vMerge="1">
                  <a:txBody>
                    <a:bodyPr/>
                    <a:lstStyle/>
                    <a:p>
                      <a:pPr marL="85725" indent="-85725">
                        <a:buFont typeface="Arial" pitchFamily="34" charset="0"/>
                        <a:buChar char="•"/>
                      </a:pPr>
                      <a:endParaRPr lang="en-US" sz="1200" dirty="0"/>
                    </a:p>
                  </a:txBody>
                  <a:tcPr marL="36000" marR="36000" marT="36000" marB="36000">
                    <a:solidFill>
                      <a:schemeClr val="bg1">
                        <a:lumMod val="75000"/>
                      </a:schemeClr>
                    </a:solidFill>
                  </a:tcPr>
                </a:tc>
              </a:tr>
              <a:tr h="209721">
                <a:tc rowSpan="2">
                  <a:txBody>
                    <a:bodyPr/>
                    <a:lstStyle/>
                    <a:p>
                      <a:pPr algn="ctr"/>
                      <a:endParaRPr lang="en-US" sz="1500" dirty="0"/>
                    </a:p>
                  </a:txBody>
                  <a:tcPr marL="0" marR="0" marT="0" marB="0">
                    <a:solidFill>
                      <a:schemeClr val="bg1"/>
                    </a:solidFill>
                  </a:tcPr>
                </a:tc>
                <a:tc rowSpan="2">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smtClean="0"/>
                    </a:p>
                  </a:txBody>
                  <a:tcPr marL="36000" marR="36000" marT="36000" marB="36000">
                    <a:solidFill>
                      <a:schemeClr val="bg1"/>
                    </a:solidFill>
                  </a:tcPr>
                </a:tc>
                <a:tc rowSpan="2">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smtClean="0"/>
                    </a:p>
                  </a:txBody>
                  <a:tcPr marL="36000" marR="36000" marT="36000" marB="36000">
                    <a:solidFill>
                      <a:schemeClr val="bg1"/>
                    </a:solidFill>
                  </a:tcPr>
                </a:tc>
                <a:tc rowSpan="2">
                  <a:txBody>
                    <a:bodyPr/>
                    <a:lstStyle/>
                    <a:p>
                      <a:endParaRPr lang="en-US" sz="1200" dirty="0"/>
                    </a:p>
                  </a:txBody>
                  <a:tcPr marL="36000" marR="36000" marT="36000" marB="36000">
                    <a:solidFill>
                      <a:schemeClr val="bg1"/>
                    </a:solidFill>
                  </a:tcPr>
                </a:tc>
                <a:tc rowSpan="2">
                  <a:txBody>
                    <a:bodyPr/>
                    <a:lstStyle/>
                    <a:p>
                      <a:endParaRPr lang="en-US" sz="1200" dirty="0"/>
                    </a:p>
                  </a:txBody>
                  <a:tcPr marL="36000" marR="36000" marT="36000" marB="36000">
                    <a:solidFill>
                      <a:schemeClr val="bg1"/>
                    </a:solidFill>
                  </a:tcPr>
                </a:tc>
                <a:tc>
                  <a:txBody>
                    <a:bodyPr/>
                    <a:lstStyle/>
                    <a:p>
                      <a:endParaRPr lang="en-US" sz="1200" dirty="0"/>
                    </a:p>
                  </a:txBody>
                  <a:tcPr marL="36000" marR="36000" marT="36000" marB="36000">
                    <a:solidFill>
                      <a:schemeClr val="bg1"/>
                    </a:solidFill>
                  </a:tcPr>
                </a:tc>
              </a:tr>
              <a:tr h="200786">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rowSpan="4">
                  <a:txBody>
                    <a:bodyPr/>
                    <a:lstStyle/>
                    <a:p>
                      <a:endParaRPr lang="en-US" sz="1200" dirty="0"/>
                    </a:p>
                  </a:txBody>
                  <a:tcPr marL="36000" marR="36000" marT="36000" marB="36000">
                    <a:solidFill>
                      <a:schemeClr val="bg1"/>
                    </a:solidFill>
                  </a:tcPr>
                </a:tc>
              </a:tr>
              <a:tr h="914400">
                <a:tc>
                  <a:txBody>
                    <a:bodyPr/>
                    <a:lstStyle/>
                    <a:p>
                      <a:pPr algn="ctr"/>
                      <a:r>
                        <a:rPr lang="en-US" sz="1500" dirty="0" smtClean="0"/>
                        <a:t>13:30</a:t>
                      </a:r>
                    </a:p>
                    <a:p>
                      <a:pPr algn="ctr"/>
                      <a:endParaRPr lang="en-US" sz="1500" dirty="0" smtClean="0"/>
                    </a:p>
                    <a:p>
                      <a:pPr algn="ctr"/>
                      <a:endParaRPr lang="en-US" sz="1500" dirty="0" smtClean="0"/>
                    </a:p>
                    <a:p>
                      <a:pPr algn="ctr"/>
                      <a:r>
                        <a:rPr lang="en-US" sz="1500" dirty="0" smtClean="0"/>
                        <a:t>15:30</a:t>
                      </a:r>
                      <a:endParaRPr lang="en-US" sz="1500" dirty="0"/>
                    </a:p>
                  </a:txBody>
                  <a:tcPr marL="0" marR="0" marT="0" marB="0">
                    <a:solidFill>
                      <a:schemeClr val="tx2">
                        <a:lumMod val="20000"/>
                        <a:lumOff val="80000"/>
                      </a:schemeClr>
                    </a:solidFill>
                  </a:tcPr>
                </a:tc>
                <a:tc>
                  <a:txBody>
                    <a:bodyPr/>
                    <a:lstStyle/>
                    <a:p>
                      <a:endParaRPr lang="en-US" sz="1200" dirty="0"/>
                    </a:p>
                  </a:txBody>
                  <a:tcPr marL="36000" marR="36000" marT="36000" marB="36000">
                    <a:solidFill>
                      <a:schemeClr val="bg1"/>
                    </a:solidFill>
                  </a:tcPr>
                </a:tc>
                <a:tc>
                  <a:txBody>
                    <a:bodyPr/>
                    <a:lstStyle/>
                    <a:p>
                      <a:pPr marL="85725" indent="-85725">
                        <a:buFont typeface="Arial" pitchFamily="34" charset="0"/>
                        <a:buNone/>
                      </a:pPr>
                      <a:endParaRPr lang="en-US" sz="1200" dirty="0"/>
                    </a:p>
                  </a:txBody>
                  <a:tcPr marL="36000" marR="36000" marT="36000" marB="36000">
                    <a:solidFill>
                      <a:schemeClr val="bg1"/>
                    </a:solidFill>
                  </a:tcPr>
                </a:tc>
                <a:tc>
                  <a:txBody>
                    <a:bodyPr/>
                    <a:lstStyle/>
                    <a:p>
                      <a:pPr marL="85725" indent="-85725">
                        <a:buFont typeface="Arial" panose="020B0604020202020204" pitchFamily="34" charset="0"/>
                        <a:buNone/>
                      </a:pPr>
                      <a:r>
                        <a:rPr lang="en-US" sz="1200" dirty="0" smtClean="0"/>
                        <a:t>802.11 as a component</a:t>
                      </a:r>
                      <a:endParaRPr lang="en-US" sz="1200" dirty="0"/>
                    </a:p>
                  </a:txBody>
                  <a:tcPr marL="36000" marR="36000" marT="36000" marB="36000">
                    <a:solidFill>
                      <a:schemeClr val="tx2">
                        <a:lumMod val="40000"/>
                        <a:lumOff val="60000"/>
                      </a:schemeClr>
                    </a:solidFill>
                  </a:tcPr>
                </a:tc>
                <a:tc>
                  <a:txBody>
                    <a:bodyPr/>
                    <a:lstStyle/>
                    <a:p>
                      <a:endParaRPr lang="en-US" dirty="0"/>
                    </a:p>
                  </a:txBody>
                  <a:tcPr marL="36000" marR="36000" marT="36000" marB="36000">
                    <a:solidFill>
                      <a:schemeClr val="bg1"/>
                    </a:solidFill>
                  </a:tcPr>
                </a:tc>
                <a:tc vMerge="1">
                  <a:txBody>
                    <a:bodyPr/>
                    <a:lstStyle/>
                    <a:p>
                      <a:endParaRPr lang="en-US" sz="1200" dirty="0"/>
                    </a:p>
                  </a:txBody>
                  <a:tcPr marL="36000" marR="36000" marT="36000" marB="36000">
                    <a:solidFill>
                      <a:schemeClr val="bg2">
                        <a:lumMod val="75000"/>
                      </a:schemeClr>
                    </a:solidFill>
                  </a:tcPr>
                </a:tc>
              </a:tr>
              <a:tr h="218554">
                <a:tc>
                  <a:txBody>
                    <a:bodyPr/>
                    <a:lstStyle/>
                    <a:p>
                      <a:pPr algn="ctr"/>
                      <a:endParaRPr lang="en-US" sz="1500" dirty="0"/>
                    </a:p>
                  </a:txBody>
                  <a:tcPr marL="0" marR="0" marT="0" marB="0">
                    <a:solidFill>
                      <a:schemeClr val="bg1"/>
                    </a:solidFill>
                  </a:tcPr>
                </a:tc>
                <a:tc>
                  <a:txBody>
                    <a:bodyPr/>
                    <a:lstStyle/>
                    <a:p>
                      <a:endParaRPr lang="en-US" sz="400" dirty="0"/>
                    </a:p>
                  </a:txBody>
                  <a:tcPr marL="36000" marR="36000" marT="36000" marB="36000">
                    <a:solidFill>
                      <a:schemeClr val="bg1"/>
                    </a:solidFill>
                  </a:tcPr>
                </a:tc>
                <a:tc>
                  <a:txBody>
                    <a:bodyPr/>
                    <a:lstStyle/>
                    <a:p>
                      <a:endParaRPr lang="en-US" sz="400" dirty="0"/>
                    </a:p>
                  </a:txBody>
                  <a:tcPr marL="36000" marR="36000" marT="36000" marB="36000">
                    <a:solidFill>
                      <a:schemeClr val="bg1"/>
                    </a:solidFill>
                  </a:tcPr>
                </a:tc>
                <a:tc>
                  <a:txBody>
                    <a:bodyPr/>
                    <a:lstStyle/>
                    <a:p>
                      <a:endParaRPr lang="en-US" sz="400" dirty="0"/>
                    </a:p>
                  </a:txBody>
                  <a:tcPr marL="36000" marR="36000" marT="36000" marB="36000">
                    <a:solidFill>
                      <a:schemeClr val="bg1"/>
                    </a:solidFill>
                  </a:tcPr>
                </a:tc>
                <a:tc>
                  <a:txBody>
                    <a:bodyPr/>
                    <a:lstStyle/>
                    <a:p>
                      <a:endParaRPr lang="en-US" sz="400" dirty="0"/>
                    </a:p>
                  </a:txBody>
                  <a:tcPr marL="36000" marR="36000" marT="36000" marB="36000">
                    <a:solidFill>
                      <a:schemeClr val="bg1"/>
                    </a:solidFill>
                  </a:tcPr>
                </a:tc>
                <a:tc vMerge="1">
                  <a:txBody>
                    <a:bodyPr/>
                    <a:lstStyle/>
                    <a:p>
                      <a:endParaRPr lang="en-US" sz="400" dirty="0"/>
                    </a:p>
                  </a:txBody>
                  <a:tcPr marL="36000" marR="36000" marT="36000" marB="36000">
                    <a:solidFill>
                      <a:schemeClr val="bg2">
                        <a:lumMod val="75000"/>
                      </a:schemeClr>
                    </a:solidFill>
                  </a:tcPr>
                </a:tc>
              </a:tr>
              <a:tr h="914400">
                <a:tc>
                  <a:txBody>
                    <a:bodyPr/>
                    <a:lstStyle/>
                    <a:p>
                      <a:pPr algn="ctr"/>
                      <a:r>
                        <a:rPr lang="en-US" sz="1500" dirty="0" smtClean="0"/>
                        <a:t>16:00</a:t>
                      </a:r>
                    </a:p>
                    <a:p>
                      <a:pPr algn="ctr"/>
                      <a:endParaRPr lang="en-US" sz="1500" dirty="0" smtClean="0"/>
                    </a:p>
                    <a:p>
                      <a:pPr algn="ctr"/>
                      <a:endParaRPr lang="en-US" sz="1500" dirty="0" smtClean="0"/>
                    </a:p>
                    <a:p>
                      <a:pPr algn="ctr"/>
                      <a:r>
                        <a:rPr lang="en-US" sz="1500" dirty="0" smtClean="0"/>
                        <a:t>18:00</a:t>
                      </a:r>
                      <a:endParaRPr lang="en-US" sz="1500" dirty="0"/>
                    </a:p>
                  </a:txBody>
                  <a:tcPr marL="0" marR="0" marT="0" marB="0">
                    <a:solidFill>
                      <a:schemeClr val="tx2">
                        <a:lumMod val="20000"/>
                        <a:lumOff val="80000"/>
                      </a:schemeClr>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de-DE" sz="1200" dirty="0" err="1" smtClean="0"/>
                        <a:t>OmniRAN</a:t>
                      </a:r>
                      <a:r>
                        <a:rPr lang="de-DE" sz="1200" dirty="0" smtClean="0"/>
                        <a:t> </a:t>
                      </a:r>
                      <a:r>
                        <a:rPr lang="de-DE" sz="1200" dirty="0" err="1" smtClean="0"/>
                        <a:t>Opening</a:t>
                      </a:r>
                      <a:endParaRPr lang="de-DE" sz="1200"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de-DE" sz="1200" dirty="0" smtClean="0"/>
                        <a:t>New </a:t>
                      </a:r>
                      <a:r>
                        <a:rPr lang="de-DE" sz="1200" dirty="0" err="1" smtClean="0"/>
                        <a:t>contributions</a:t>
                      </a:r>
                      <a:endParaRPr lang="en-US" sz="1200" dirty="0" smtClean="0"/>
                    </a:p>
                    <a:p>
                      <a:endParaRPr lang="en-US" sz="1200" dirty="0"/>
                    </a:p>
                  </a:txBody>
                  <a:tcPr marL="36000" marR="36000" marT="36000" marB="36000">
                    <a:solidFill>
                      <a:schemeClr val="tx2">
                        <a:lumMod val="40000"/>
                        <a:lumOff val="60000"/>
                      </a:schemeClr>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dirty="0" smtClean="0"/>
                        <a:t>CF text review</a:t>
                      </a:r>
                      <a:endParaRPr lang="en-US" sz="1200" dirty="0"/>
                    </a:p>
                  </a:txBody>
                  <a:tcPr marL="36000" marR="36000" marT="36000" marB="36000">
                    <a:solidFill>
                      <a:schemeClr val="tx2">
                        <a:lumMod val="40000"/>
                        <a:lumOff val="60000"/>
                      </a:schemeClr>
                    </a:solidFill>
                  </a:tcPr>
                </a:tc>
                <a:tc>
                  <a:txBody>
                    <a:bodyPr/>
                    <a:lstStyle/>
                    <a:p>
                      <a:endParaRPr lang="en-US" sz="1200" dirty="0"/>
                    </a:p>
                  </a:txBody>
                  <a:tcPr marL="36000" marR="36000" marT="36000" marB="36000">
                    <a:solidFill>
                      <a:schemeClr val="bg1"/>
                    </a:solidFill>
                  </a:tcPr>
                </a:tc>
                <a:tc>
                  <a:txBody>
                    <a:bodyPr/>
                    <a:lstStyle/>
                    <a:p>
                      <a:pPr marL="85725" indent="-85725">
                        <a:buFont typeface="Arial" panose="020B0604020202020204" pitchFamily="34" charset="0"/>
                        <a:buNone/>
                      </a:pPr>
                      <a:r>
                        <a:rPr lang="de-DE" sz="1200" dirty="0" err="1" smtClean="0"/>
                        <a:t>OmniRAN</a:t>
                      </a:r>
                      <a:r>
                        <a:rPr lang="de-DE" sz="1200" dirty="0" smtClean="0"/>
                        <a:t> </a:t>
                      </a:r>
                      <a:r>
                        <a:rPr lang="de-DE" sz="1200" dirty="0" err="1" smtClean="0"/>
                        <a:t>Closing</a:t>
                      </a:r>
                      <a:endParaRPr lang="en-US" sz="1200" dirty="0"/>
                    </a:p>
                  </a:txBody>
                  <a:tcPr marL="36000" marR="36000" marT="36000" marB="36000">
                    <a:solidFill>
                      <a:schemeClr val="tx2">
                        <a:lumMod val="40000"/>
                        <a:lumOff val="60000"/>
                      </a:schemeClr>
                    </a:solidFill>
                  </a:tcPr>
                </a:tc>
                <a:tc vMerge="1">
                  <a:txBody>
                    <a:bodyPr/>
                    <a:lstStyle/>
                    <a:p>
                      <a:pPr marL="85725" indent="-85725">
                        <a:buFont typeface="Arial" panose="020B0604020202020204" pitchFamily="34" charset="0"/>
                        <a:buNone/>
                      </a:pPr>
                      <a:endParaRPr lang="en-US" sz="1400" dirty="0"/>
                    </a:p>
                  </a:txBody>
                  <a:tcPr marL="36000" marR="36000" marT="36000" marB="36000">
                    <a:solidFill>
                      <a:schemeClr val="bg2">
                        <a:lumMod val="75000"/>
                      </a:schemeClr>
                    </a:solidFill>
                  </a:tcPr>
                </a:tc>
              </a:tr>
              <a:tr h="408545">
                <a:tc>
                  <a:txBody>
                    <a:bodyPr/>
                    <a:lstStyle/>
                    <a:p>
                      <a:pPr algn="ctr"/>
                      <a:endParaRPr lang="en-US" sz="1500" dirty="0"/>
                    </a:p>
                  </a:txBody>
                  <a:tcPr marL="0" marR="0" marT="0" marB="0">
                    <a:solidFill>
                      <a:schemeClr val="bg1"/>
                    </a:solidFill>
                  </a:tcPr>
                </a:tc>
                <a:tc>
                  <a:txBody>
                    <a:bodyPr/>
                    <a:lstStyle/>
                    <a:p>
                      <a:endParaRPr lang="en-US" sz="1200" dirty="0"/>
                    </a:p>
                  </a:txBody>
                  <a:tcPr marL="36000" marR="36000" marT="36000" marB="36000">
                    <a:solidFill>
                      <a:schemeClr val="bg1"/>
                    </a:solidFill>
                  </a:tcPr>
                </a:tc>
                <a:tc>
                  <a:txBody>
                    <a:bodyPr/>
                    <a:lstStyle/>
                    <a:p>
                      <a:endParaRPr lang="en-US" sz="1200" dirty="0"/>
                    </a:p>
                  </a:txBody>
                  <a:tcPr marL="36000" marR="36000" marT="36000" marB="36000">
                    <a:solidFill>
                      <a:schemeClr val="bg1"/>
                    </a:solidFill>
                  </a:tcPr>
                </a:tc>
                <a:tc>
                  <a:txBody>
                    <a:bodyPr/>
                    <a:lstStyle/>
                    <a:p>
                      <a:endParaRPr lang="en-US" sz="1200" dirty="0"/>
                    </a:p>
                  </a:txBody>
                  <a:tcPr marL="36000" marR="36000" marT="36000" marB="36000">
                    <a:solidFill>
                      <a:schemeClr val="accent3">
                        <a:lumMod val="75000"/>
                      </a:schemeClr>
                    </a:solidFill>
                  </a:tcPr>
                </a:tc>
                <a:tc>
                  <a:txBody>
                    <a:bodyPr/>
                    <a:lstStyle/>
                    <a:p>
                      <a:r>
                        <a:rPr lang="en-US" sz="1200" dirty="0" smtClean="0"/>
                        <a:t>802.15 Closing</a:t>
                      </a:r>
                      <a:endParaRPr lang="en-US" sz="1200" dirty="0"/>
                    </a:p>
                  </a:txBody>
                  <a:tcPr marL="36000" marR="36000" marT="36000" marB="36000">
                    <a:solidFill>
                      <a:schemeClr val="bg1">
                        <a:lumMod val="75000"/>
                      </a:schemeClr>
                    </a:solidFill>
                  </a:tcPr>
                </a:tc>
                <a:tc>
                  <a:txBody>
                    <a:bodyPr/>
                    <a:lstStyle/>
                    <a:p>
                      <a:endParaRPr lang="en-US" sz="1200" dirty="0"/>
                    </a:p>
                  </a:txBody>
                  <a:tcPr marL="36000" marR="36000" marT="36000" marB="36000">
                    <a:noFill/>
                  </a:tcPr>
                </a:tc>
              </a:tr>
            </a:tbl>
          </a:graphicData>
        </a:graphic>
      </p:graphicFrame>
    </p:spTree>
    <p:extLst>
      <p:ext uri="{BB962C8B-B14F-4D97-AF65-F5344CB8AC3E}">
        <p14:creationId xmlns:p14="http://schemas.microsoft.com/office/powerpoint/2010/main" val="1688770416"/>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457200" y="274638"/>
            <a:ext cx="8229600" cy="944562"/>
          </a:xfrm>
        </p:spPr>
        <p:txBody>
          <a:bodyPr/>
          <a:lstStyle/>
          <a:p>
            <a:r>
              <a:rPr lang="en-US" altLang="en-US" dirty="0" smtClean="0"/>
              <a:t>Participants, Patents, and Duty to Inform</a:t>
            </a:r>
          </a:p>
        </p:txBody>
      </p:sp>
      <p:sp>
        <p:nvSpPr>
          <p:cNvPr id="8195" name="Rectangle 1027"/>
          <p:cNvSpPr>
            <a:spLocks noGrp="1" noChangeArrowheads="1"/>
          </p:cNvSpPr>
          <p:nvPr>
            <p:ph type="body" idx="1"/>
          </p:nvPr>
        </p:nvSpPr>
        <p:spPr>
          <a:xfrm>
            <a:off x="457200" y="1295400"/>
            <a:ext cx="8229600" cy="4953000"/>
          </a:xfrm>
        </p:spPr>
        <p:txBody>
          <a:bodyPr>
            <a:noAutofit/>
          </a:bodyPr>
          <a:lstStyle/>
          <a:p>
            <a:r>
              <a:rPr lang="en-US" altLang="en-US" sz="2000" dirty="0" smtClean="0"/>
              <a:t>All participants in this meeting have certain obligations under the IEEE-SA Patent Policy. </a:t>
            </a:r>
          </a:p>
          <a:p>
            <a:pPr lvl="1"/>
            <a:r>
              <a:rPr lang="en-US" altLang="en-US" sz="1800" dirty="0" smtClean="0"/>
              <a:t>Participants [Note: </a:t>
            </a:r>
            <a:r>
              <a:rPr lang="en-GB" altLang="en-US" sz="1800" dirty="0" smtClean="0"/>
              <a:t>Quoted text excerpted from IEEE-SA Standards Board Bylaws </a:t>
            </a:r>
            <a:r>
              <a:rPr lang="en-GB" altLang="en-US" sz="1800" dirty="0" err="1" smtClean="0"/>
              <a:t>subclause</a:t>
            </a:r>
            <a:r>
              <a:rPr lang="en-GB" altLang="en-US" sz="1800" dirty="0" smtClean="0"/>
              <a:t> 6.2</a:t>
            </a:r>
            <a:r>
              <a:rPr lang="en-US" altLang="en-US" sz="1800" dirty="0" smtClean="0"/>
              <a:t>]:</a:t>
            </a:r>
          </a:p>
          <a:p>
            <a:pPr lvl="2"/>
            <a:r>
              <a:rPr lang="en-US" altLang="en-US" sz="1400" dirty="0" smtClean="0"/>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2"/>
            <a:r>
              <a:rPr lang="en-US" altLang="en-US" sz="1400" dirty="0" smtClean="0"/>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r>
              <a:rPr lang="en-US" altLang="en-US" sz="1800" dirty="0" smtClean="0"/>
              <a:t>The above does not apply if the patent claim is already the subject of an Accepted Letter of Assurance that applies to the proposed standard(s) under consideration by this group</a:t>
            </a:r>
          </a:p>
          <a:p>
            <a:pPr lvl="1"/>
            <a:r>
              <a:rPr lang="en-US" altLang="en-US" sz="1800" dirty="0" smtClean="0"/>
              <a:t>Early identification of holders of potential Essential Patent Claims is strongly encouraged</a:t>
            </a:r>
          </a:p>
          <a:p>
            <a:pPr lvl="1"/>
            <a:r>
              <a:rPr lang="en-US" altLang="en-US" sz="1800" dirty="0" smtClean="0"/>
              <a:t>No duty to perform a patent search</a:t>
            </a:r>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GB" altLang="en-US" smtClean="0"/>
              <a:t>Patent Related Links</a:t>
            </a:r>
            <a:endParaRPr lang="en-US" altLang="en-US" smtClean="0"/>
          </a:p>
        </p:txBody>
      </p:sp>
      <p:sp>
        <p:nvSpPr>
          <p:cNvPr id="9219" name="Rectangle 3"/>
          <p:cNvSpPr>
            <a:spLocks noGrp="1" noChangeArrowheads="1"/>
          </p:cNvSpPr>
          <p:nvPr>
            <p:ph type="body" idx="1"/>
          </p:nvPr>
        </p:nvSpPr>
        <p:spPr>
          <a:xfrm>
            <a:off x="457200" y="1417638"/>
            <a:ext cx="8229600" cy="4754562"/>
          </a:xfrm>
        </p:spPr>
        <p:txBody>
          <a:bodyPr>
            <a:normAutofit fontScale="70000" lnSpcReduction="20000"/>
          </a:bodyPr>
          <a:lstStyle/>
          <a:p>
            <a:r>
              <a:rPr lang="en-US" altLang="en-US" dirty="0" smtClean="0"/>
              <a:t>All participants should be familiar with their obligations under the IEEE-SA Policies &amp; Procedures for standards development.</a:t>
            </a:r>
          </a:p>
          <a:p>
            <a:pPr marL="0" indent="0">
              <a:buNone/>
            </a:pPr>
            <a:endParaRPr lang="en-US" altLang="en-US" dirty="0" smtClean="0"/>
          </a:p>
          <a:p>
            <a:r>
              <a:rPr lang="en-US" altLang="en-US" dirty="0" smtClean="0"/>
              <a:t>Patent Policy is stated in these sources:</a:t>
            </a:r>
          </a:p>
          <a:p>
            <a:pPr lvl="1"/>
            <a:r>
              <a:rPr lang="en-GB" altLang="en-US" dirty="0" smtClean="0"/>
              <a:t>IEEE-SA Standards Boards Bylaws</a:t>
            </a:r>
            <a:br>
              <a:rPr lang="en-GB" altLang="en-US" dirty="0" smtClean="0"/>
            </a:br>
            <a:r>
              <a:rPr lang="en-US" altLang="en-US" dirty="0" smtClean="0">
                <a:hlinkClick r:id="rId2"/>
              </a:rPr>
              <a:t>http://standards.ieee.org/develop/policies/bylaws/sect6-7.html#6</a:t>
            </a:r>
            <a:endParaRPr lang="en-US" altLang="en-US" dirty="0" smtClean="0"/>
          </a:p>
          <a:p>
            <a:pPr lvl="1"/>
            <a:r>
              <a:rPr lang="en-GB" altLang="en-US" dirty="0" smtClean="0"/>
              <a:t>IEEE-SA Standards Board Operations Manual</a:t>
            </a:r>
            <a:br>
              <a:rPr lang="en-GB" altLang="en-US" dirty="0" smtClean="0"/>
            </a:br>
            <a:r>
              <a:rPr lang="en-US" altLang="en-US" dirty="0" smtClean="0">
                <a:hlinkClick r:id="rId3"/>
              </a:rPr>
              <a:t>http://standards.ieee.org/develop/policies/opman/sect6.html#6.3</a:t>
            </a:r>
            <a:endParaRPr lang="en-US" altLang="en-US" dirty="0" smtClean="0"/>
          </a:p>
          <a:p>
            <a:pPr lvl="1"/>
            <a:r>
              <a:rPr lang="en-US" altLang="en-US" dirty="0" smtClean="0"/>
              <a:t>Material about the patent policy is available at </a:t>
            </a:r>
            <a:br>
              <a:rPr lang="en-US" altLang="en-US" dirty="0" smtClean="0"/>
            </a:br>
            <a:r>
              <a:rPr lang="en-US" altLang="en-US" dirty="0" smtClean="0">
                <a:hlinkClick r:id="rId4"/>
              </a:rPr>
              <a:t>http://standards.ieee.org/about/sasb/patcom/materials.html</a:t>
            </a:r>
            <a:endParaRPr lang="en-US" altLang="en-US" dirty="0" smtClean="0"/>
          </a:p>
          <a:p>
            <a:pPr lvl="1"/>
            <a:endParaRPr lang="en-US" altLang="en-US" dirty="0" smtClean="0"/>
          </a:p>
          <a:p>
            <a:pPr lvl="1"/>
            <a:endParaRPr lang="en-US" altLang="en-US" sz="2000" dirty="0"/>
          </a:p>
          <a:p>
            <a:pPr algn="ctr">
              <a:spcBef>
                <a:spcPct val="0"/>
              </a:spcBef>
              <a:buClrTx/>
              <a:buSzTx/>
              <a:buFontTx/>
              <a:buNone/>
            </a:pPr>
            <a:r>
              <a:rPr lang="en-US" altLang="en-US" sz="2000" b="1" dirty="0">
                <a:solidFill>
                  <a:schemeClr val="tx2"/>
                </a:solidFill>
              </a:rPr>
              <a:t>If you have questions, contact the IEEE-SA Standards Board Patent Committee Administrator at patcom@ieee.org or visit http://standards.ieee.org/about/sasb/patcom/index.html</a:t>
            </a:r>
          </a:p>
          <a:p>
            <a:pPr algn="ctr">
              <a:lnSpc>
                <a:spcPct val="80000"/>
              </a:lnSpc>
              <a:buFont typeface="Monotype Sorts"/>
              <a:buNone/>
            </a:pPr>
            <a:endParaRPr lang="en-US" altLang="en-US" sz="2000" b="1" dirty="0">
              <a:solidFill>
                <a:schemeClr val="tx2"/>
              </a:solidFill>
            </a:endParaRPr>
          </a:p>
          <a:p>
            <a:pPr algn="ctr">
              <a:lnSpc>
                <a:spcPct val="80000"/>
              </a:lnSpc>
              <a:buFont typeface="Monotype Sorts"/>
              <a:buNone/>
            </a:pPr>
            <a:r>
              <a:rPr lang="en-US" altLang="en-US" sz="2000" b="1" dirty="0">
                <a:solidFill>
                  <a:schemeClr val="tx2"/>
                </a:solidFill>
              </a:rPr>
              <a:t>This slide set is available </a:t>
            </a:r>
            <a:r>
              <a:rPr lang="en-US" altLang="en-US" sz="2000" b="1" dirty="0" smtClean="0">
                <a:solidFill>
                  <a:schemeClr val="tx2"/>
                </a:solidFill>
              </a:rPr>
              <a:t>at</a:t>
            </a:r>
            <a:br>
              <a:rPr lang="en-US" altLang="en-US" sz="2000" b="1" dirty="0" smtClean="0">
                <a:solidFill>
                  <a:schemeClr val="tx2"/>
                </a:solidFill>
              </a:rPr>
            </a:br>
            <a:r>
              <a:rPr lang="en-US" altLang="en-US" sz="2000" b="1" dirty="0" smtClean="0">
                <a:solidFill>
                  <a:schemeClr val="tx2"/>
                </a:solidFill>
              </a:rPr>
              <a:t>https</a:t>
            </a:r>
            <a:r>
              <a:rPr lang="en-US" altLang="en-US" sz="2000" b="1" dirty="0">
                <a:solidFill>
                  <a:schemeClr val="tx2"/>
                </a:solidFill>
              </a:rPr>
              <a:t>://</a:t>
            </a:r>
            <a:r>
              <a:rPr lang="en-US" altLang="en-US" sz="2000" b="1" dirty="0" smtClean="0">
                <a:solidFill>
                  <a:schemeClr val="tx2"/>
                </a:solidFill>
              </a:rPr>
              <a:t>development.standards.ieee.org/myproject/Public/mytools/mob/slideset.ppt</a:t>
            </a:r>
            <a:endParaRPr lang="en-US" altLang="en-US" sz="2000" dirty="0" smtClean="0">
              <a:solidFill>
                <a:schemeClr val="tx2"/>
              </a:solidFill>
            </a:endParaRPr>
          </a:p>
        </p:txBody>
      </p:sp>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smtClean="0"/>
              <a:t>Call for Potentially Essential Patents</a:t>
            </a:r>
          </a:p>
        </p:txBody>
      </p:sp>
      <p:sp>
        <p:nvSpPr>
          <p:cNvPr id="10243" name="Rectangle 1027"/>
          <p:cNvSpPr>
            <a:spLocks noGrp="1" noChangeArrowheads="1"/>
          </p:cNvSpPr>
          <p:nvPr>
            <p:ph type="body" idx="1"/>
          </p:nvPr>
        </p:nvSpPr>
        <p:spPr/>
        <p:txBody>
          <a:bodyPr>
            <a:normAutofit fontScale="92500" lnSpcReduction="20000"/>
          </a:bodyPr>
          <a:lstStyle/>
          <a:p>
            <a:r>
              <a:rPr lang="en-US" altLang="en-US" dirty="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en-US" dirty="0" smtClean="0"/>
              <a:t>Either speak up now or</a:t>
            </a:r>
          </a:p>
          <a:p>
            <a:pPr lvl="1"/>
            <a:r>
              <a:rPr lang="en-US" altLang="en-US" dirty="0" smtClean="0"/>
              <a:t>Provide the chair of this group with the identity of the holder(s) of any and all such claims as soon as possible or</a:t>
            </a:r>
          </a:p>
          <a:p>
            <a:pPr lvl="1"/>
            <a:r>
              <a:rPr lang="en-US" altLang="en-US" dirty="0" smtClean="0"/>
              <a:t>Cause an LOA to be submitted</a:t>
            </a:r>
          </a:p>
        </p:txBody>
      </p:sp>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57200" y="274638"/>
            <a:ext cx="8229600" cy="944562"/>
          </a:xfrm>
        </p:spPr>
        <p:txBody>
          <a:bodyPr/>
          <a:lstStyle/>
          <a:p>
            <a:r>
              <a:rPr lang="en-US" altLang="en-US" dirty="0" smtClean="0"/>
              <a:t>Other Guidelines for IEEE WG Meetings</a:t>
            </a:r>
          </a:p>
        </p:txBody>
      </p:sp>
      <p:sp>
        <p:nvSpPr>
          <p:cNvPr id="5" name="Content Placeholder 4"/>
          <p:cNvSpPr>
            <a:spLocks noGrp="1"/>
          </p:cNvSpPr>
          <p:nvPr>
            <p:ph idx="1"/>
          </p:nvPr>
        </p:nvSpPr>
        <p:spPr>
          <a:xfrm>
            <a:off x="457200" y="1219200"/>
            <a:ext cx="8229600" cy="5257800"/>
          </a:xfrm>
        </p:spPr>
        <p:txBody>
          <a:bodyPr>
            <a:normAutofit fontScale="62500" lnSpcReduction="20000"/>
          </a:bodyPr>
          <a:lstStyle/>
          <a:p>
            <a:r>
              <a:rPr lang="en-US" altLang="en-US" sz="3800" dirty="0" smtClean="0"/>
              <a:t>All IEEE-SA standards meetings shall be conducted in compliance with all applicable laws, including antitrust and competition laws. </a:t>
            </a:r>
          </a:p>
          <a:p>
            <a:pPr lvl="1"/>
            <a:r>
              <a:rPr lang="en-US" altLang="en-US" sz="3200" dirty="0" smtClean="0"/>
              <a:t>Don’t discuss the interpretation, validity, or essentiality of patents/patent claims. </a:t>
            </a:r>
          </a:p>
          <a:p>
            <a:pPr lvl="1"/>
            <a:r>
              <a:rPr lang="en-US" altLang="en-US" sz="3200" dirty="0" smtClean="0"/>
              <a:t>Don’t discuss specific license rates, terms, or conditions.</a:t>
            </a:r>
          </a:p>
          <a:p>
            <a:pPr lvl="2"/>
            <a:r>
              <a:rPr lang="en-US" altLang="en-US" sz="2600" dirty="0" smtClean="0"/>
              <a:t>Relative costs, including licensing costs of essential patent claims, of different technical approaches may be discussed in standards development meetings. </a:t>
            </a:r>
          </a:p>
          <a:p>
            <a:pPr lvl="3"/>
            <a:r>
              <a:rPr lang="en-GB" altLang="en-US" sz="2200" dirty="0" smtClean="0"/>
              <a:t>Technical considerations remain primary focus</a:t>
            </a:r>
            <a:endParaRPr lang="en-US" altLang="en-US" sz="2200" dirty="0" smtClean="0"/>
          </a:p>
          <a:p>
            <a:pPr lvl="1"/>
            <a:r>
              <a:rPr lang="en-US" altLang="en-US" sz="3200" dirty="0" smtClean="0"/>
              <a:t>Don’t discuss or engage in the fixing of product prices, allocation of customers, or division of sales markets.</a:t>
            </a:r>
          </a:p>
          <a:p>
            <a:pPr lvl="1"/>
            <a:r>
              <a:rPr lang="en-US" altLang="en-US" sz="3200" dirty="0" smtClean="0"/>
              <a:t>Don’t discuss the status or substance of ongoing or threatened litigation.</a:t>
            </a:r>
          </a:p>
          <a:p>
            <a:pPr lvl="1"/>
            <a:r>
              <a:rPr lang="en-US" altLang="en-US" sz="3200" dirty="0" smtClean="0"/>
              <a:t>Don’t be silent if inappropriate topics are discussed … do formally object.</a:t>
            </a:r>
            <a:r>
              <a:rPr lang="en-US" altLang="en-US" dirty="0" smtClean="0"/>
              <a:t/>
            </a:r>
            <a:br>
              <a:rPr lang="en-US" altLang="en-US" dirty="0" smtClean="0"/>
            </a:br>
            <a:endParaRPr lang="en-US" altLang="en-US" dirty="0" smtClean="0"/>
          </a:p>
          <a:p>
            <a:pPr marL="0" indent="0" algn="ctr">
              <a:buNone/>
            </a:pPr>
            <a:r>
              <a:rPr lang="en-US" altLang="en-US" sz="2600" dirty="0" smtClean="0">
                <a:solidFill>
                  <a:schemeClr val="tx2"/>
                </a:solidFill>
              </a:rPr>
              <a:t>See IEEE-SA Standards Board Operations Manual, clause 5.3.10 and </a:t>
            </a:r>
            <a:r>
              <a:rPr lang="en-GB" altLang="en-US" sz="2600" dirty="0" smtClean="0">
                <a:solidFill>
                  <a:schemeClr val="tx2"/>
                </a:solidFill>
              </a:rPr>
              <a:t>“Promoting Competition and Innovation: What You Need to Know about the IEEE Standards Association's Antitrust and Competition Policy”</a:t>
            </a:r>
            <a:r>
              <a:rPr lang="en-US" altLang="en-US" sz="2600" dirty="0" smtClean="0">
                <a:solidFill>
                  <a:schemeClr val="tx2"/>
                </a:solidFill>
              </a:rPr>
              <a:t> for more details.</a:t>
            </a:r>
            <a:endParaRPr lang="en-US" altLang="en-US" sz="2600" dirty="0">
              <a:solidFill>
                <a:schemeClr val="tx2"/>
              </a:solidFill>
            </a:endParaRPr>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1" name="Rectangle 2"/>
          <p:cNvSpPr>
            <a:spLocks noGrp="1" noChangeArrowheads="1"/>
          </p:cNvSpPr>
          <p:nvPr>
            <p:ph type="title"/>
          </p:nvPr>
        </p:nvSpPr>
        <p:spPr/>
        <p:txBody>
          <a:bodyPr/>
          <a:lstStyle/>
          <a:p>
            <a:r>
              <a:rPr lang="en-US"/>
              <a:t>Resources – URLs</a:t>
            </a:r>
          </a:p>
        </p:txBody>
      </p:sp>
      <p:sp>
        <p:nvSpPr>
          <p:cNvPr id="9222" name="Rectangle 3"/>
          <p:cNvSpPr>
            <a:spLocks noGrp="1" noChangeArrowheads="1"/>
          </p:cNvSpPr>
          <p:nvPr>
            <p:ph type="body" idx="1"/>
          </p:nvPr>
        </p:nvSpPr>
        <p:spPr/>
        <p:txBody>
          <a:bodyPr>
            <a:normAutofit fontScale="92500" lnSpcReduction="10000"/>
          </a:bodyPr>
          <a:lstStyle/>
          <a:p>
            <a:r>
              <a:rPr lang="en-US" dirty="0">
                <a:solidFill>
                  <a:srgbClr val="1F497D"/>
                </a:solidFill>
              </a:rPr>
              <a:t>Link to IEEE Disclosure of Affiliation </a:t>
            </a:r>
          </a:p>
          <a:p>
            <a:pPr lvl="1"/>
            <a:r>
              <a:rPr lang="en-US" sz="2200" dirty="0">
                <a:solidFill>
                  <a:srgbClr val="1F497D"/>
                </a:solidFill>
                <a:hlinkClick r:id="rId3"/>
              </a:rPr>
              <a:t>http://</a:t>
            </a:r>
            <a:r>
              <a:rPr lang="en-US" sz="2200" dirty="0" smtClean="0">
                <a:solidFill>
                  <a:srgbClr val="1F497D"/>
                </a:solidFill>
                <a:hlinkClick r:id="rId3"/>
              </a:rPr>
              <a:t>standards.ieee.org/faqs/affiliationFAQ.html</a:t>
            </a:r>
            <a:r>
              <a:rPr lang="en-US" sz="2200" dirty="0" smtClean="0">
                <a:solidFill>
                  <a:srgbClr val="1F497D"/>
                </a:solidFill>
              </a:rPr>
              <a:t/>
            </a:r>
            <a:br>
              <a:rPr lang="en-US" sz="2200" dirty="0" smtClean="0">
                <a:solidFill>
                  <a:srgbClr val="1F497D"/>
                </a:solidFill>
              </a:rPr>
            </a:br>
            <a:endParaRPr lang="en-US" sz="2200" dirty="0">
              <a:solidFill>
                <a:srgbClr val="1F497D"/>
              </a:solidFill>
            </a:endParaRPr>
          </a:p>
          <a:p>
            <a:r>
              <a:rPr lang="en-US" dirty="0">
                <a:solidFill>
                  <a:srgbClr val="1F497D"/>
                </a:solidFill>
              </a:rPr>
              <a:t>Links to IEEE Antitrust Guidelines</a:t>
            </a:r>
          </a:p>
          <a:p>
            <a:pPr lvl="1"/>
            <a:r>
              <a:rPr lang="en-US" sz="2200" dirty="0">
                <a:solidFill>
                  <a:srgbClr val="1F497D"/>
                </a:solidFill>
                <a:hlinkClick r:id="rId4"/>
              </a:rPr>
              <a:t>http://</a:t>
            </a:r>
            <a:r>
              <a:rPr lang="en-US" sz="2200" dirty="0" smtClean="0">
                <a:solidFill>
                  <a:srgbClr val="1F497D"/>
                </a:solidFill>
                <a:hlinkClick r:id="rId4"/>
              </a:rPr>
              <a:t>standards.ieee.org/resources/antitrust-guidelines.pdf</a:t>
            </a:r>
            <a:r>
              <a:rPr lang="en-US" sz="2200" dirty="0" smtClean="0">
                <a:solidFill>
                  <a:srgbClr val="1F497D"/>
                </a:solidFill>
              </a:rPr>
              <a:t/>
            </a:r>
            <a:br>
              <a:rPr lang="en-US" sz="2200" dirty="0" smtClean="0">
                <a:solidFill>
                  <a:srgbClr val="1F497D"/>
                </a:solidFill>
              </a:rPr>
            </a:br>
            <a:endParaRPr lang="en-US" sz="2200" dirty="0">
              <a:solidFill>
                <a:srgbClr val="1F497D"/>
              </a:solidFill>
            </a:endParaRPr>
          </a:p>
          <a:p>
            <a:r>
              <a:rPr lang="en-US" dirty="0">
                <a:solidFill>
                  <a:srgbClr val="1F497D"/>
                </a:solidFill>
              </a:rPr>
              <a:t>Link to IEEE Code of Ethics</a:t>
            </a:r>
          </a:p>
          <a:p>
            <a:pPr lvl="1"/>
            <a:r>
              <a:rPr lang="en-US" sz="2200" dirty="0">
                <a:solidFill>
                  <a:srgbClr val="1F497D"/>
                </a:solidFill>
                <a:hlinkClick r:id="rId5"/>
              </a:rPr>
              <a:t>http://www.ieee.org/web/membership/ethics/code_ethics.html</a:t>
            </a:r>
            <a:r>
              <a:rPr lang="en-US" sz="2200" dirty="0">
                <a:solidFill>
                  <a:srgbClr val="1F497D"/>
                </a:solidFill>
              </a:rPr>
              <a:t> </a:t>
            </a:r>
            <a:r>
              <a:rPr lang="en-US" sz="2200" dirty="0" smtClean="0">
                <a:solidFill>
                  <a:srgbClr val="1F497D"/>
                </a:solidFill>
              </a:rPr>
              <a:t/>
            </a:r>
            <a:br>
              <a:rPr lang="en-US" sz="2200" dirty="0" smtClean="0">
                <a:solidFill>
                  <a:srgbClr val="1F497D"/>
                </a:solidFill>
              </a:rPr>
            </a:br>
            <a:endParaRPr lang="en-US" sz="2200" dirty="0">
              <a:solidFill>
                <a:srgbClr val="1F497D"/>
              </a:solidFill>
            </a:endParaRPr>
          </a:p>
          <a:p>
            <a:r>
              <a:rPr lang="en-US" dirty="0">
                <a:solidFill>
                  <a:srgbClr val="1F497D"/>
                </a:solidFill>
              </a:rPr>
              <a:t>Link to IEEE Patent Policy</a:t>
            </a:r>
          </a:p>
          <a:p>
            <a:pPr lvl="1"/>
            <a:r>
              <a:rPr lang="en-US" sz="2000" dirty="0">
                <a:solidFill>
                  <a:srgbClr val="1F497D"/>
                </a:solidFill>
                <a:hlinkClick r:id="rId6"/>
              </a:rPr>
              <a:t>http://standards.ieee.org/board/pat/pat-slideset.ppt</a:t>
            </a:r>
            <a:endParaRPr lang="en-US" sz="2000" dirty="0">
              <a:solidFill>
                <a:srgbClr val="1F497D"/>
              </a:solidFill>
            </a:endParaRPr>
          </a:p>
        </p:txBody>
      </p:sp>
    </p:spTree>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Roger's PowerBook HD:802:802.16:meetings:#3 9909 Boulder:Template.pot</Template>
  <TotalTime>1178</TotalTime>
  <Words>1325</Words>
  <Application>Microsoft Macintosh PowerPoint</Application>
  <PresentationFormat>On-screen Show (4:3)</PresentationFormat>
  <Paragraphs>192</Paragraphs>
  <Slides>15</Slides>
  <Notes>2</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Template</vt:lpstr>
      <vt:lpstr>IEEE 802.1 OmniRAN TG September 2015 F2F Meeting Bangkok, Thailand</vt:lpstr>
      <vt:lpstr>September 2015 F2F Meeting</vt:lpstr>
      <vt:lpstr>22nd Level Floor Plan</vt:lpstr>
      <vt:lpstr>September 2015 Agenda Graphics</vt:lpstr>
      <vt:lpstr>Participants, Patents, and Duty to Inform</vt:lpstr>
      <vt:lpstr>Patent Related Links</vt:lpstr>
      <vt:lpstr>Call for Potentially Essential Patents</vt:lpstr>
      <vt:lpstr>Other Guidelines for IEEE WG Meetings</vt:lpstr>
      <vt:lpstr>Resources – URLs</vt:lpstr>
      <vt:lpstr>Agenda proposal for September 2015 F2F</vt:lpstr>
      <vt:lpstr>Agenda items #1</vt:lpstr>
      <vt:lpstr>Call for Potentially Essential Patents</vt:lpstr>
      <vt:lpstr>September 2015 F2F Agenda</vt:lpstr>
      <vt:lpstr>Agenda items #2</vt:lpstr>
      <vt:lpstr>Agenda items #3</vt:lpstr>
    </vt:vector>
  </TitlesOfParts>
  <Company>NIST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Conf Call Slides</dc:title>
  <dc:subject>Guiding material</dc:subject>
  <dc:creator>Max Riegel</dc:creator>
  <cp:lastModifiedBy>Max Riegel</cp:lastModifiedBy>
  <cp:revision>262</cp:revision>
  <cp:lastPrinted>1998-02-10T13:28:06Z</cp:lastPrinted>
  <dcterms:created xsi:type="dcterms:W3CDTF">2011-12-30T17:06:23Z</dcterms:created>
  <dcterms:modified xsi:type="dcterms:W3CDTF">2015-09-15T08:19:37Z</dcterms:modified>
</cp:coreProperties>
</file>