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262" r:id="rId3"/>
    <p:sldId id="333" r:id="rId4"/>
    <p:sldId id="321" r:id="rId5"/>
    <p:sldId id="343" r:id="rId6"/>
    <p:sldId id="334" r:id="rId7"/>
    <p:sldId id="340" r:id="rId8"/>
    <p:sldId id="339" r:id="rId9"/>
    <p:sldId id="344" r:id="rId10"/>
    <p:sldId id="342" r:id="rId11"/>
    <p:sldId id="341" r:id="rId12"/>
    <p:sldId id="34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CCCCCC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07" autoAdjust="0"/>
    <p:restoredTop sz="99233" autoAdjust="0"/>
  </p:normalViewPr>
  <p:slideViewPr>
    <p:cSldViewPr>
      <p:cViewPr varScale="1">
        <p:scale>
          <a:sx n="111" d="100"/>
          <a:sy n="111" d="100"/>
        </p:scale>
        <p:origin x="-224" y="-112"/>
      </p:cViewPr>
      <p:guideLst>
        <p:guide orient="horz" pos="2304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latin typeface="+mn-lt"/>
              </a:rPr>
              <a:t>omniran-15-</a:t>
            </a:r>
            <a:r>
              <a:rPr lang="en-US" sz="1400" b="1" dirty="0" smtClean="0">
                <a:latin typeface="+mn-lt"/>
              </a:rPr>
              <a:t>0036-00-</a:t>
            </a:r>
            <a:r>
              <a:rPr lang="en-US" sz="1400" b="1" dirty="0" smtClean="0">
                <a:latin typeface="+mn-lt"/>
              </a:rPr>
              <a:t>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png"/><Relationship Id="rId5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656781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802.1CF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Network Reference Model Introduction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2015-07-13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maximilian.riegel@nokia.com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contains an introduction into the basic concepts, design choices and the various stages of the 802.1CF Network 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323119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0080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Access Router</a:t>
            </a:r>
            <a:endParaRPr lang="en-US" sz="18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Basic NRM</a:t>
            </a:r>
            <a:endParaRPr lang="en-US" dirty="0"/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2362200" y="4799994"/>
            <a:ext cx="914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68382" y="4707226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11328" y="311470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83180" y="3906394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Access Router</a:t>
            </a:r>
            <a:r>
              <a:rPr lang="en-US" sz="1600" dirty="0">
                <a:latin typeface="+mn-lt"/>
              </a:rPr>
              <a:t/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562600" y="4804866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5742130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5735472" y="311470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AR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9" name="Group 74"/>
          <p:cNvGrpSpPr/>
          <p:nvPr/>
        </p:nvGrpSpPr>
        <p:grpSpPr>
          <a:xfrm>
            <a:off x="5764674" y="3842735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0" name="Group 159"/>
          <p:cNvGrpSpPr/>
          <p:nvPr/>
        </p:nvGrpSpPr>
        <p:grpSpPr>
          <a:xfrm>
            <a:off x="7015163" y="3109946"/>
            <a:ext cx="687986" cy="369332"/>
            <a:chOff x="2860357" y="4955683"/>
            <a:chExt cx="68798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528014" y="457200"/>
            <a:ext cx="4025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Do we need such ‘simplified’ version?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844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0080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Access Router</a:t>
            </a:r>
            <a:endParaRPr lang="en-US" sz="18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Basic NRM w/ CIS</a:t>
            </a:r>
            <a:endParaRPr lang="en-US" dirty="0"/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2362200" y="4799994"/>
            <a:ext cx="914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68382" y="4707226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33800" y="2056794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Information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11328" y="311470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4346975" y="3114709"/>
            <a:ext cx="703828" cy="369332"/>
            <a:chOff x="2837267" y="4952817"/>
            <a:chExt cx="703828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R10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83180" y="3906394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>
            <a:off x="4419600" y="3047394"/>
            <a:ext cx="2032" cy="609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Access Router</a:t>
            </a:r>
            <a:r>
              <a:rPr lang="en-US" sz="1600" dirty="0">
                <a:latin typeface="+mn-lt"/>
              </a:rPr>
              <a:t/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562600" y="4804866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5742130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5735472" y="311470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AR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9" name="Group 74"/>
          <p:cNvGrpSpPr/>
          <p:nvPr/>
        </p:nvGrpSpPr>
        <p:grpSpPr>
          <a:xfrm>
            <a:off x="5764674" y="3842735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15163" y="3109946"/>
            <a:ext cx="687986" cy="369332"/>
            <a:chOff x="2860357" y="4955683"/>
            <a:chExt cx="68798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528014" y="457200"/>
            <a:ext cx="4025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Do we need such ‘simplified’ version?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844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are missing definitions for TE Ctrl, Terminal Interface, AN Ctrl, AR Ctrl, and Access Router Interface.</a:t>
            </a:r>
          </a:p>
          <a:p>
            <a:r>
              <a:rPr lang="en-US" dirty="0" smtClean="0"/>
              <a:t>Is there need for inter-access network communication?</a:t>
            </a:r>
          </a:p>
          <a:p>
            <a:pPr lvl="1"/>
            <a:r>
              <a:rPr lang="en-US" dirty="0" smtClean="0"/>
              <a:t>How coordinate multiple access networks among each other?</a:t>
            </a:r>
          </a:p>
          <a:p>
            <a:r>
              <a:rPr lang="en-US" dirty="0" smtClean="0"/>
              <a:t>How to treat multiple NAs within an access network?</a:t>
            </a:r>
          </a:p>
          <a:p>
            <a:r>
              <a:rPr lang="en-US" dirty="0" smtClean="0"/>
              <a:t>How large can a layer-2 domain become?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7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802.1CF NRM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2015-07-13</a:t>
            </a:r>
          </a:p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Unresolved i</a:t>
            </a:r>
            <a:r>
              <a:rPr lang="en-US" dirty="0" smtClean="0"/>
              <a:t>ssues </a:t>
            </a:r>
            <a:br>
              <a:rPr lang="en-US" dirty="0" smtClean="0"/>
            </a:br>
            <a:r>
              <a:rPr lang="en-US" dirty="0" smtClean="0"/>
              <a:t>at the end of the March 2015 F2F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Nature of the reference points</a:t>
            </a:r>
          </a:p>
          <a:p>
            <a:pPr lvl="1"/>
            <a:r>
              <a:rPr lang="en-US" dirty="0"/>
              <a:t>Separation of data and control on R1, R3, R6</a:t>
            </a:r>
          </a:p>
          <a:p>
            <a:r>
              <a:rPr lang="en-US" dirty="0"/>
              <a:t>Notation of reference points</a:t>
            </a:r>
          </a:p>
          <a:p>
            <a:pPr lvl="1"/>
            <a:r>
              <a:rPr lang="en-US" dirty="0"/>
              <a:t>R1 to R9, usage of –c, -d suffix</a:t>
            </a:r>
          </a:p>
          <a:p>
            <a:r>
              <a:rPr lang="en-US" dirty="0"/>
              <a:t>Term for the entity right to R3</a:t>
            </a:r>
          </a:p>
          <a:p>
            <a:pPr lvl="1"/>
            <a:r>
              <a:rPr lang="en-US" dirty="0"/>
              <a:t>‘Core’ / ‘Network service’</a:t>
            </a:r>
          </a:p>
          <a:p>
            <a:r>
              <a:rPr lang="en-US" dirty="0"/>
              <a:t>Interfaces of Coordination and Information Service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45980" y="5257194"/>
            <a:ext cx="1864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  <a:latin typeface="+mn-lt"/>
              </a:rPr>
              <a:t>Core </a:t>
            </a:r>
            <a:r>
              <a:rPr lang="en-US" sz="1800" dirty="0" smtClean="0">
                <a:solidFill>
                  <a:schemeClr val="accent2"/>
                </a:solidFill>
                <a:latin typeface="+mn-lt"/>
              </a:rPr>
              <a:t>Network/</a:t>
            </a:r>
            <a:br>
              <a:rPr lang="en-US" sz="1800" dirty="0" smtClean="0">
                <a:solidFill>
                  <a:schemeClr val="accent2"/>
                </a:solidFill>
                <a:latin typeface="+mn-lt"/>
              </a:rPr>
            </a:br>
            <a:r>
              <a:rPr lang="en-US" sz="1800" dirty="0" smtClean="0">
                <a:solidFill>
                  <a:schemeClr val="accent2"/>
                </a:solidFill>
                <a:latin typeface="+mn-lt"/>
              </a:rPr>
              <a:t>Network Service</a:t>
            </a:r>
            <a:endParaRPr lang="en-US" sz="1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NRM as of March 2015</a:t>
            </a:r>
            <a:endParaRPr lang="en-US" dirty="0"/>
          </a:p>
        </p:txBody>
      </p:sp>
      <p:cxnSp>
        <p:nvCxnSpPr>
          <p:cNvPr id="136" name="Straight Connector 135"/>
          <p:cNvCxnSpPr>
            <a:endCxn id="78" idx="1"/>
          </p:cNvCxnSpPr>
          <p:nvPr/>
        </p:nvCxnSpPr>
        <p:spPr bwMode="auto">
          <a:xfrm>
            <a:off x="2362200" y="4799994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707226"/>
            <a:ext cx="620683" cy="461425"/>
            <a:chOff x="2707957" y="5063075"/>
            <a:chExt cx="620683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R1d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33800" y="2056794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Information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3114709"/>
            <a:ext cx="699065" cy="369332"/>
            <a:chOff x="2837267" y="4952817"/>
            <a:chExt cx="699065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114709"/>
            <a:ext cx="704091" cy="369332"/>
            <a:chOff x="2837267" y="4952817"/>
            <a:chExt cx="704091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438400" y="3906394"/>
            <a:ext cx="928459" cy="461425"/>
            <a:chOff x="2586883" y="5063075"/>
            <a:chExt cx="928459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586883" y="5155168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R8c/1c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>
            <a:off x="4419600" y="3047394"/>
            <a:ext cx="2032" cy="609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Core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Network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</p:cNvCxnSpPr>
          <p:nvPr/>
        </p:nvCxnSpPr>
        <p:spPr bwMode="auto">
          <a:xfrm>
            <a:off x="5486399" y="4799994"/>
            <a:ext cx="1066801" cy="48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71472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35472" y="3114709"/>
            <a:ext cx="700746" cy="369332"/>
            <a:chOff x="2860357" y="4955683"/>
            <a:chExt cx="700746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CN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3842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352800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4" y="4495194"/>
            <a:ext cx="959405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8600" y="4799994"/>
            <a:ext cx="4883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719569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695700" y="4189906"/>
            <a:ext cx="21205" cy="305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168049"/>
            <a:ext cx="737432" cy="369332"/>
            <a:chOff x="2837267" y="495691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190394"/>
            <a:ext cx="0" cy="314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168049"/>
            <a:ext cx="737432" cy="369332"/>
            <a:chOff x="2837267" y="495691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0" name="Group 159"/>
          <p:cNvGrpSpPr/>
          <p:nvPr/>
        </p:nvGrpSpPr>
        <p:grpSpPr>
          <a:xfrm>
            <a:off x="7015163" y="310994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844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IEEE 802 knows about 2 kind of interfaces: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User data as well as peer-to-peer control is conveyed via ports</a:t>
            </a:r>
          </a:p>
          <a:p>
            <a:r>
              <a:rPr lang="en-US" dirty="0"/>
              <a:t>Control and management is represented by Layer Management Information as currently specified by the MIB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96834" y="1981200"/>
            <a:ext cx="5856366" cy="3276600"/>
          </a:xfrm>
          <a:prstGeom prst="rect">
            <a:avLst/>
          </a:prstGeom>
        </p:spPr>
      </p:pic>
      <p:cxnSp>
        <p:nvCxnSpPr>
          <p:cNvPr id="7" name="Elbow Connector 6"/>
          <p:cNvCxnSpPr/>
          <p:nvPr/>
        </p:nvCxnSpPr>
        <p:spPr bwMode="auto">
          <a:xfrm rot="16200000" flipH="1">
            <a:off x="4648200" y="2983782"/>
            <a:ext cx="2362200" cy="1752600"/>
          </a:xfrm>
          <a:prstGeom prst="bentConnector3">
            <a:avLst>
              <a:gd name="adj1" fmla="val 99201"/>
            </a:avLst>
          </a:prstGeom>
          <a:solidFill>
            <a:schemeClr val="accent1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16200000">
            <a:off x="3660358" y="2288759"/>
            <a:ext cx="844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Control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038600" y="2895600"/>
            <a:ext cx="76200" cy="1752600"/>
          </a:xfrm>
          <a:prstGeom prst="ellipse">
            <a:avLst/>
          </a:pr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3360" y="4824564"/>
            <a:ext cx="55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Port</a:t>
            </a:r>
          </a:p>
        </p:txBody>
      </p:sp>
    </p:spTree>
    <p:extLst>
      <p:ext uri="{BB962C8B-B14F-4D97-AF65-F5344CB8AC3E}">
        <p14:creationId xmlns:p14="http://schemas.microsoft.com/office/powerpoint/2010/main" val="193800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831376" y="5347648"/>
            <a:ext cx="5569424" cy="1129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5715000" y="2590800"/>
            <a:ext cx="1219200" cy="618134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3356866" y="5349709"/>
            <a:ext cx="193521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249411" y="29566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491880" y="3270431"/>
            <a:ext cx="1575175" cy="45005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49022" y="59372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17000" y="5951374"/>
            <a:ext cx="989915" cy="843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829866" y="4462458"/>
            <a:ext cx="708533" cy="1481185"/>
            <a:chOff x="971599" y="3514117"/>
            <a:chExt cx="1080121" cy="1355043"/>
          </a:xfrm>
        </p:grpSpPr>
        <p:sp>
          <p:nvSpPr>
            <p:cNvPr id="19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7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3" name="Group 6"/>
          <p:cNvGrpSpPr/>
          <p:nvPr/>
        </p:nvGrpSpPr>
        <p:grpSpPr>
          <a:xfrm>
            <a:off x="2387228" y="5353308"/>
            <a:ext cx="744612" cy="590335"/>
            <a:chOff x="2252213" y="5581908"/>
            <a:chExt cx="1086386" cy="590335"/>
          </a:xfrm>
        </p:grpSpPr>
        <p:sp>
          <p:nvSpPr>
            <p:cNvPr id="188" name="Rectangle 3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796516" y="5586416"/>
              <a:ext cx="542083" cy="29260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2" name="Isosceles Triangle 33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4" name="Group 231"/>
          <p:cNvGrpSpPr/>
          <p:nvPr/>
        </p:nvGrpSpPr>
        <p:grpSpPr>
          <a:xfrm>
            <a:off x="7667161" y="4460400"/>
            <a:ext cx="708533" cy="1481185"/>
            <a:chOff x="971599" y="3514117"/>
            <a:chExt cx="1080121" cy="1355043"/>
          </a:xfrm>
        </p:grpSpPr>
        <p:sp>
          <p:nvSpPr>
            <p:cNvPr id="183" name="Rectangle 18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15" name="Rectangle 14"/>
          <p:cNvSpPr/>
          <p:nvPr/>
        </p:nvSpPr>
        <p:spPr bwMode="auto">
          <a:xfrm>
            <a:off x="6388104" y="50560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850948" y="50560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 flipV="1">
            <a:off x="5850948" y="50517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842030" y="5945705"/>
            <a:ext cx="1539056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437594" y="59457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55699" y="53649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55699" y="56537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400003" y="53649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400000" y="56516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7467600" y="2667000"/>
            <a:ext cx="1066800" cy="1075335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746575" y="29566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5715000" y="3276600"/>
            <a:ext cx="1219200" cy="465735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27" name="Freeform 14"/>
          <p:cNvSpPr>
            <a:spLocks/>
          </p:cNvSpPr>
          <p:nvPr/>
        </p:nvSpPr>
        <p:spPr bwMode="auto">
          <a:xfrm>
            <a:off x="6071353" y="3025143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2819400" y="3200400"/>
            <a:ext cx="762490" cy="25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9" name="Line 19"/>
          <p:cNvSpPr>
            <a:spLocks noChangeShapeType="1"/>
          </p:cNvSpPr>
          <p:nvPr/>
        </p:nvSpPr>
        <p:spPr bwMode="auto">
          <a:xfrm flipH="1">
            <a:off x="2743200" y="3581648"/>
            <a:ext cx="838688" cy="992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31" name="AutoShape 22"/>
          <p:cNvSpPr>
            <a:spLocks noChangeArrowheads="1"/>
          </p:cNvSpPr>
          <p:nvPr/>
        </p:nvSpPr>
        <p:spPr bwMode="auto">
          <a:xfrm>
            <a:off x="5877876" y="2944504"/>
            <a:ext cx="360362" cy="197779"/>
          </a:xfrm>
          <a:prstGeom prst="can">
            <a:avLst>
              <a:gd name="adj" fmla="val 25000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32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31778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 Box 82"/>
          <p:cNvSpPr txBox="1">
            <a:spLocks noChangeArrowheads="1"/>
          </p:cNvSpPr>
          <p:nvPr/>
        </p:nvSpPr>
        <p:spPr bwMode="auto">
          <a:xfrm>
            <a:off x="3117460" y="2956605"/>
            <a:ext cx="133530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dirty="0" smtClean="0">
                <a:latin typeface="+mn-lt"/>
                <a:cs typeface="Arial" pitchFamily="34" charset="0"/>
              </a:rPr>
              <a:t>Access</a:t>
            </a:r>
            <a:r>
              <a:rPr lang="en-US" sz="1400" dirty="0" smtClean="0">
                <a:latin typeface="+mn-lt"/>
                <a:cs typeface="Arial" pitchFamily="34" charset="0"/>
              </a:rPr>
              <a:t> Network</a:t>
            </a:r>
            <a:r>
              <a:rPr lang="hr-HR" sz="1400" dirty="0" smtClean="0">
                <a:latin typeface="+mn-lt"/>
                <a:cs typeface="Arial" pitchFamily="34" charset="0"/>
              </a:rPr>
              <a:t> 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grpSp>
        <p:nvGrpSpPr>
          <p:cNvPr id="12" name="Group 136"/>
          <p:cNvGrpSpPr>
            <a:grpSpLocks/>
          </p:cNvGrpSpPr>
          <p:nvPr/>
        </p:nvGrpSpPr>
        <p:grpSpPr bwMode="auto">
          <a:xfrm rot="7624109" flipV="1">
            <a:off x="1400419" y="3141185"/>
            <a:ext cx="1009161" cy="956629"/>
            <a:chOff x="2870" y="2211"/>
            <a:chExt cx="690" cy="728"/>
          </a:xfrm>
        </p:grpSpPr>
        <p:sp>
          <p:nvSpPr>
            <p:cNvPr id="94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" name="Text Box 82"/>
          <p:cNvSpPr txBox="1">
            <a:spLocks noChangeArrowheads="1"/>
          </p:cNvSpPr>
          <p:nvPr/>
        </p:nvSpPr>
        <p:spPr bwMode="auto">
          <a:xfrm>
            <a:off x="851920" y="2956530"/>
            <a:ext cx="67582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Terminal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pic>
        <p:nvPicPr>
          <p:cNvPr id="42" name="Picture 372" descr="switch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3581890" y="3429000"/>
            <a:ext cx="503237" cy="183852"/>
          </a:xfrm>
          <a:prstGeom prst="rect">
            <a:avLst/>
          </a:prstGeom>
          <a:noFill/>
        </p:spPr>
      </p:pic>
      <p:sp>
        <p:nvSpPr>
          <p:cNvPr id="43" name="Text Box 82"/>
          <p:cNvSpPr txBox="1">
            <a:spLocks noChangeArrowheads="1"/>
          </p:cNvSpPr>
          <p:nvPr/>
        </p:nvSpPr>
        <p:spPr bwMode="auto">
          <a:xfrm>
            <a:off x="5733279" y="3297072"/>
            <a:ext cx="1165384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Access Router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sp>
        <p:nvSpPr>
          <p:cNvPr id="44" name="Text Box 82"/>
          <p:cNvSpPr txBox="1">
            <a:spLocks noChangeArrowheads="1"/>
          </p:cNvSpPr>
          <p:nvPr/>
        </p:nvSpPr>
        <p:spPr bwMode="auto">
          <a:xfrm>
            <a:off x="7549144" y="2714857"/>
            <a:ext cx="894476" cy="40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Information</a:t>
            </a:r>
            <a:br>
              <a:rPr lang="en-US" sz="1400" dirty="0" smtClean="0">
                <a:latin typeface="+mn-lt"/>
                <a:cs typeface="Arial" pitchFamily="34" charset="0"/>
              </a:rPr>
            </a:br>
            <a:r>
              <a:rPr lang="en-US" sz="1400" dirty="0" smtClean="0">
                <a:latin typeface="+mn-lt"/>
                <a:cs typeface="Arial" pitchFamily="34" charset="0"/>
              </a:rPr>
              <a:t>Server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grpSp>
        <p:nvGrpSpPr>
          <p:cNvPr id="13" name="Group 176"/>
          <p:cNvGrpSpPr/>
          <p:nvPr/>
        </p:nvGrpSpPr>
        <p:grpSpPr>
          <a:xfrm>
            <a:off x="3446875" y="5355370"/>
            <a:ext cx="744612" cy="590335"/>
            <a:chOff x="2252213" y="5581908"/>
            <a:chExt cx="1086386" cy="590335"/>
          </a:xfrm>
        </p:grpSpPr>
        <p:sp>
          <p:nvSpPr>
            <p:cNvPr id="87" name="Rectangle 86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796516" y="5582556"/>
              <a:ext cx="542083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91" name="Isosceles Triangle 90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4" name="Group 182"/>
          <p:cNvGrpSpPr/>
          <p:nvPr/>
        </p:nvGrpSpPr>
        <p:grpSpPr>
          <a:xfrm>
            <a:off x="4436985" y="5355370"/>
            <a:ext cx="744612" cy="590335"/>
            <a:chOff x="2252213" y="5581908"/>
            <a:chExt cx="1086386" cy="590335"/>
          </a:xfrm>
        </p:grpSpPr>
        <p:sp>
          <p:nvSpPr>
            <p:cNvPr id="82" name="Rectangle 8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796516" y="5583403"/>
              <a:ext cx="542083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6" name="Isosceles Triangle 85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50" name="Rectangle 49"/>
          <p:cNvSpPr/>
          <p:nvPr/>
        </p:nvSpPr>
        <p:spPr bwMode="auto">
          <a:xfrm>
            <a:off x="3851921" y="5945705"/>
            <a:ext cx="945104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51" name="Picture 372" descr="switch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4481990" y="3478041"/>
            <a:ext cx="503237" cy="197662"/>
          </a:xfrm>
          <a:prstGeom prst="rect">
            <a:avLst/>
          </a:prstGeom>
          <a:noFill/>
        </p:spPr>
      </p:pic>
      <p:sp>
        <p:nvSpPr>
          <p:cNvPr id="52" name="Line 19"/>
          <p:cNvSpPr>
            <a:spLocks noChangeShapeType="1"/>
          </p:cNvSpPr>
          <p:nvPr/>
        </p:nvSpPr>
        <p:spPr bwMode="auto">
          <a:xfrm flipH="1" flipV="1">
            <a:off x="4043362" y="3514725"/>
            <a:ext cx="443388" cy="802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53" name="Text Box 82"/>
          <p:cNvSpPr txBox="1">
            <a:spLocks noChangeArrowheads="1"/>
          </p:cNvSpPr>
          <p:nvPr/>
        </p:nvSpPr>
        <p:spPr bwMode="auto">
          <a:xfrm>
            <a:off x="4166955" y="3260270"/>
            <a:ext cx="798270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dirty="0">
                <a:latin typeface="+mn-lt"/>
                <a:cs typeface="Arial" pitchFamily="34" charset="0"/>
              </a:rPr>
              <a:t>Backhaul</a:t>
            </a:r>
            <a:r>
              <a:rPr lang="hr-HR" sz="1400" dirty="0" smtClean="0">
                <a:latin typeface="+mn-lt"/>
                <a:cs typeface="Arial" pitchFamily="34" charset="0"/>
              </a:rPr>
              <a:t> 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sp>
        <p:nvSpPr>
          <p:cNvPr id="54" name="Text Box 82"/>
          <p:cNvSpPr txBox="1">
            <a:spLocks noChangeArrowheads="1"/>
          </p:cNvSpPr>
          <p:nvPr/>
        </p:nvSpPr>
        <p:spPr bwMode="auto">
          <a:xfrm>
            <a:off x="4055089" y="6096000"/>
            <a:ext cx="593111" cy="15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050" i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8600" y="2438400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End-to-end communication network topology</a:t>
            </a:r>
            <a:endParaRPr lang="en-US" sz="1800" b="1" dirty="0">
              <a:latin typeface="+mn-lt"/>
            </a:endParaRPr>
          </a:p>
        </p:txBody>
      </p:sp>
      <p:sp>
        <p:nvSpPr>
          <p:cNvPr id="56" name="Text Box 82"/>
          <p:cNvSpPr txBox="1">
            <a:spLocks noChangeArrowheads="1"/>
          </p:cNvSpPr>
          <p:nvPr/>
        </p:nvSpPr>
        <p:spPr bwMode="auto">
          <a:xfrm>
            <a:off x="5764716" y="2626056"/>
            <a:ext cx="985847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Subscription</a:t>
            </a:r>
            <a:br>
              <a:rPr lang="en-US" sz="1400" dirty="0" smtClean="0">
                <a:latin typeface="+mn-lt"/>
                <a:cs typeface="Arial" pitchFamily="34" charset="0"/>
              </a:rPr>
            </a:br>
            <a:r>
              <a:rPr lang="en-US" sz="1400" dirty="0" smtClean="0">
                <a:latin typeface="+mn-lt"/>
                <a:cs typeface="Arial" pitchFamily="34" charset="0"/>
              </a:rPr>
              <a:t>Service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600200" y="2150780"/>
            <a:ext cx="685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25" name="Group 95"/>
          <p:cNvGrpSpPr/>
          <p:nvPr/>
        </p:nvGrpSpPr>
        <p:grpSpPr>
          <a:xfrm>
            <a:off x="1768948" y="2103145"/>
            <a:ext cx="380232" cy="310275"/>
            <a:chOff x="1544472" y="2237096"/>
            <a:chExt cx="380232" cy="310275"/>
          </a:xfrm>
        </p:grpSpPr>
        <p:sp>
          <p:nvSpPr>
            <p:cNvPr id="92" name="Oval 91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16991" y="1143000"/>
            <a:ext cx="422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Network Reference Model Schematic</a:t>
            </a:r>
            <a:endParaRPr lang="en-US" sz="1800" b="1" dirty="0">
              <a:latin typeface="+mn-lt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762000" y="1694849"/>
            <a:ext cx="838200" cy="609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2286000" y="1771049"/>
            <a:ext cx="2895600" cy="533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Access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5791200" y="1847249"/>
            <a:ext cx="12192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Access Router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5791200" y="1390049"/>
            <a:ext cx="1219200" cy="3810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Subscription</a:t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Service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5181600" y="2152049"/>
            <a:ext cx="609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29" name="Group 95"/>
          <p:cNvGrpSpPr/>
          <p:nvPr/>
        </p:nvGrpSpPr>
        <p:grpSpPr>
          <a:xfrm>
            <a:off x="5350348" y="2109969"/>
            <a:ext cx="380232" cy="310275"/>
            <a:chOff x="1544472" y="2237096"/>
            <a:chExt cx="380232" cy="310275"/>
          </a:xfrm>
        </p:grpSpPr>
        <p:sp>
          <p:nvSpPr>
            <p:cNvPr id="80" name="Oval 79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7" name="Group 95"/>
          <p:cNvGrpSpPr/>
          <p:nvPr/>
        </p:nvGrpSpPr>
        <p:grpSpPr>
          <a:xfrm>
            <a:off x="5441332" y="1619154"/>
            <a:ext cx="411652" cy="276999"/>
            <a:chOff x="1676400" y="2137939"/>
            <a:chExt cx="411652" cy="276999"/>
          </a:xfrm>
        </p:grpSpPr>
        <p:sp>
          <p:nvSpPr>
            <p:cNvPr id="78" name="Oval 77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707820" y="2137939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4" name="Elbow Connector 63"/>
          <p:cNvCxnSpPr>
            <a:endCxn id="60" idx="1"/>
          </p:cNvCxnSpPr>
          <p:nvPr/>
        </p:nvCxnSpPr>
        <p:spPr bwMode="auto">
          <a:xfrm flipV="1">
            <a:off x="1600200" y="1580549"/>
            <a:ext cx="4191000" cy="266700"/>
          </a:xfrm>
          <a:prstGeom prst="bentConnector3">
            <a:avLst>
              <a:gd name="adj1" fmla="val 78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238" name="Group 95"/>
          <p:cNvGrpSpPr/>
          <p:nvPr/>
        </p:nvGrpSpPr>
        <p:grpSpPr>
          <a:xfrm>
            <a:off x="1884528" y="1598177"/>
            <a:ext cx="407528" cy="276999"/>
            <a:chOff x="1676400" y="2140424"/>
            <a:chExt cx="407528" cy="276999"/>
          </a:xfrm>
        </p:grpSpPr>
        <p:sp>
          <p:nvSpPr>
            <p:cNvPr id="76" name="Oval 75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703696" y="2140424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6" name="Elbow Connector 65"/>
          <p:cNvCxnSpPr/>
          <p:nvPr/>
        </p:nvCxnSpPr>
        <p:spPr bwMode="auto">
          <a:xfrm flipV="1">
            <a:off x="5181600" y="1647081"/>
            <a:ext cx="609600" cy="2763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>
            <a:stCxn id="60" idx="2"/>
            <a:endCxn id="59" idx="0"/>
          </p:cNvCxnSpPr>
          <p:nvPr/>
        </p:nvCxnSpPr>
        <p:spPr bwMode="auto">
          <a:xfrm>
            <a:off x="6400800" y="1771049"/>
            <a:ext cx="0" cy="7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228600" y="4038600"/>
            <a:ext cx="763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Scope of Network Reference Model in the protocol layer architecture</a:t>
            </a:r>
            <a:endParaRPr lang="en-US" sz="1800" b="1" dirty="0">
              <a:latin typeface="+mn-lt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313296" y="5349710"/>
            <a:ext cx="88710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 Box 82"/>
          <p:cNvSpPr txBox="1">
            <a:spLocks noChangeArrowheads="1"/>
          </p:cNvSpPr>
          <p:nvPr/>
        </p:nvSpPr>
        <p:spPr bwMode="auto">
          <a:xfrm>
            <a:off x="2409212" y="6116472"/>
            <a:ext cx="718145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Node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838200" y="5354473"/>
            <a:ext cx="762000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Text Box 82"/>
          <p:cNvSpPr txBox="1">
            <a:spLocks noChangeArrowheads="1"/>
          </p:cNvSpPr>
          <p:nvPr/>
        </p:nvSpPr>
        <p:spPr bwMode="auto">
          <a:xfrm>
            <a:off x="914927" y="6116472"/>
            <a:ext cx="561051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Terminal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 Box 82"/>
          <p:cNvSpPr txBox="1">
            <a:spLocks noChangeArrowheads="1"/>
          </p:cNvSpPr>
          <p:nvPr/>
        </p:nvSpPr>
        <p:spPr bwMode="auto">
          <a:xfrm>
            <a:off x="5460387" y="6116472"/>
            <a:ext cx="876843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Access Router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5784526" y="5368120"/>
            <a:ext cx="609600" cy="727880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 Box 82"/>
          <p:cNvSpPr txBox="1">
            <a:spLocks noChangeArrowheads="1"/>
          </p:cNvSpPr>
          <p:nvPr/>
        </p:nvSpPr>
        <p:spPr bwMode="auto">
          <a:xfrm>
            <a:off x="3157072" y="6297904"/>
            <a:ext cx="1428276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Scope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P802.1CF</a:t>
            </a:r>
            <a:r>
              <a:rPr lang="hr-HR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Data\WFA\_WBA\SDN+NFV\Wireless_Access_Point_Computer_Clipart_Pictures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/>
          <a:stretch>
            <a:fillRect/>
          </a:stretch>
        </p:blipFill>
        <p:spPr bwMode="auto">
          <a:xfrm>
            <a:off x="2646619" y="2971800"/>
            <a:ext cx="228600" cy="245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Picture 2" descr="D:\Data\WFA\_WBA\SDN+NFV\Wireless_Access_Point_Computer_Clipart_Pictures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/>
          <a:stretch>
            <a:fillRect/>
          </a:stretch>
        </p:blipFill>
        <p:spPr bwMode="auto">
          <a:xfrm>
            <a:off x="2483232" y="3249441"/>
            <a:ext cx="425197" cy="457200"/>
          </a:xfrm>
          <a:prstGeom prst="rect">
            <a:avLst/>
          </a:prstGeom>
          <a:noFill/>
        </p:spPr>
      </p:pic>
      <p:grpSp>
        <p:nvGrpSpPr>
          <p:cNvPr id="239" name="Group 224"/>
          <p:cNvGrpSpPr/>
          <p:nvPr/>
        </p:nvGrpSpPr>
        <p:grpSpPr>
          <a:xfrm>
            <a:off x="6535094" y="2819400"/>
            <a:ext cx="228600" cy="306387"/>
            <a:chOff x="7391400" y="2743200"/>
            <a:chExt cx="1031875" cy="1144587"/>
          </a:xfrm>
        </p:grpSpPr>
        <p:sp>
          <p:nvSpPr>
            <p:cNvPr id="226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0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33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4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5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6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30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2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Line 20"/>
          <p:cNvSpPr>
            <a:spLocks noChangeShapeType="1"/>
          </p:cNvSpPr>
          <p:nvPr/>
        </p:nvSpPr>
        <p:spPr bwMode="auto">
          <a:xfrm flipV="1">
            <a:off x="4948237" y="3576015"/>
            <a:ext cx="283517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0" name="Picture 29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6074898" y="3472944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41" name="Group 211"/>
          <p:cNvGrpSpPr/>
          <p:nvPr/>
        </p:nvGrpSpPr>
        <p:grpSpPr>
          <a:xfrm>
            <a:off x="7696200" y="3200400"/>
            <a:ext cx="304800" cy="458787"/>
            <a:chOff x="7391400" y="2743200"/>
            <a:chExt cx="1031875" cy="1144587"/>
          </a:xfrm>
        </p:grpSpPr>
        <p:sp>
          <p:nvSpPr>
            <p:cNvPr id="201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2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2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08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9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5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7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43" name="Group 212"/>
          <p:cNvGrpSpPr/>
          <p:nvPr/>
        </p:nvGrpSpPr>
        <p:grpSpPr>
          <a:xfrm>
            <a:off x="7973841" y="3151359"/>
            <a:ext cx="304800" cy="458787"/>
            <a:chOff x="7391400" y="2743200"/>
            <a:chExt cx="1031875" cy="1144587"/>
          </a:xfrm>
        </p:grpSpPr>
        <p:sp>
          <p:nvSpPr>
            <p:cNvPr id="214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4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21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2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3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4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8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0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41" name="Title 14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NRM mappings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0080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Access Router</a:t>
            </a:r>
            <a:endParaRPr lang="en-US" sz="18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802.1CF </a:t>
            </a:r>
            <a:r>
              <a:rPr lang="en-US" dirty="0" smtClean="0"/>
              <a:t>NRM</a:t>
            </a:r>
            <a:endParaRPr lang="en-US" dirty="0"/>
          </a:p>
        </p:txBody>
      </p:sp>
      <p:cxnSp>
        <p:nvCxnSpPr>
          <p:cNvPr id="136" name="Straight Connector 135"/>
          <p:cNvCxnSpPr>
            <a:endCxn id="78" idx="1"/>
          </p:cNvCxnSpPr>
          <p:nvPr/>
        </p:nvCxnSpPr>
        <p:spPr bwMode="auto">
          <a:xfrm>
            <a:off x="2362200" y="4799994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68382" y="4707226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33800" y="2056794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Information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11328" y="311470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4346975" y="3114709"/>
            <a:ext cx="703828" cy="369332"/>
            <a:chOff x="2837267" y="4952817"/>
            <a:chExt cx="703828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R10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83180" y="3906394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>
            <a:off x="4419600" y="3047394"/>
            <a:ext cx="2032" cy="609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Access Router</a:t>
            </a:r>
            <a:r>
              <a:rPr lang="en-US" sz="1600" dirty="0">
                <a:latin typeface="+mn-lt"/>
              </a:rPr>
              <a:t/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</p:cNvCxnSpPr>
          <p:nvPr/>
        </p:nvCxnSpPr>
        <p:spPr bwMode="auto">
          <a:xfrm>
            <a:off x="5486399" y="4799994"/>
            <a:ext cx="1066801" cy="48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5742130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5735472" y="311470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AR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9" name="Group 74"/>
          <p:cNvGrpSpPr/>
          <p:nvPr/>
        </p:nvGrpSpPr>
        <p:grpSpPr>
          <a:xfrm>
            <a:off x="5764674" y="3842735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352800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4" y="4495194"/>
            <a:ext cx="959405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8600" y="4799994"/>
            <a:ext cx="4883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" name="Group 91"/>
          <p:cNvGrpSpPr/>
          <p:nvPr/>
        </p:nvGrpSpPr>
        <p:grpSpPr>
          <a:xfrm>
            <a:off x="4061902" y="4719569"/>
            <a:ext cx="479618" cy="461425"/>
            <a:chOff x="2691882" y="5063075"/>
            <a:chExt cx="479618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91882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695700" y="4189906"/>
            <a:ext cx="21205" cy="305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3" name="Group 103"/>
          <p:cNvGrpSpPr/>
          <p:nvPr/>
        </p:nvGrpSpPr>
        <p:grpSpPr>
          <a:xfrm>
            <a:off x="3626895" y="4168049"/>
            <a:ext cx="608928" cy="369332"/>
            <a:chOff x="2837267" y="4956915"/>
            <a:chExt cx="608928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190394"/>
            <a:ext cx="0" cy="314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4" name="Group 108"/>
          <p:cNvGrpSpPr/>
          <p:nvPr/>
        </p:nvGrpSpPr>
        <p:grpSpPr>
          <a:xfrm>
            <a:off x="4707015" y="4168049"/>
            <a:ext cx="608928" cy="369332"/>
            <a:chOff x="2837267" y="4956915"/>
            <a:chExt cx="608928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15163" y="3109946"/>
            <a:ext cx="687986" cy="369332"/>
            <a:chOff x="2860357" y="4955683"/>
            <a:chExt cx="68798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844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esolution of issues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link from the terminal across the access network is terminated by the ‘access router’</a:t>
            </a:r>
          </a:p>
          <a:p>
            <a:pPr lvl="1"/>
            <a:r>
              <a:rPr lang="en-US" dirty="0"/>
              <a:t>Terminology adjustment for ‘core network/network service’</a:t>
            </a:r>
          </a:p>
          <a:p>
            <a:r>
              <a:rPr lang="en-US" dirty="0" smtClean="0"/>
              <a:t>R1, R3, R6 represent Ports according to IEEE 802 understanding</a:t>
            </a:r>
          </a:p>
          <a:p>
            <a:r>
              <a:rPr lang="en-US" dirty="0" smtClean="0"/>
              <a:t>R5, R7 represent control and management of IEEE 802 (LMI, data format </a:t>
            </a:r>
            <a:r>
              <a:rPr lang="en-US" dirty="0" err="1" smtClean="0"/>
              <a:t>t.b.d</a:t>
            </a:r>
            <a:r>
              <a:rPr lang="en-US" dirty="0" smtClean="0"/>
              <a:t>.)</a:t>
            </a:r>
          </a:p>
          <a:p>
            <a:r>
              <a:rPr lang="en-US" dirty="0" smtClean="0"/>
              <a:t>R8, R9 represent control information exchanges between terminal, access network and access router</a:t>
            </a:r>
          </a:p>
          <a:p>
            <a:pPr lvl="1"/>
            <a:r>
              <a:rPr lang="en-US" dirty="0"/>
              <a:t>Further details to be provided</a:t>
            </a:r>
            <a:endParaRPr lang="en-US" dirty="0" smtClean="0"/>
          </a:p>
          <a:p>
            <a:r>
              <a:rPr lang="en-US" dirty="0" smtClean="0"/>
              <a:t>R2, R4, R10, R11 represent communication with external management entities for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ser sessions</a:t>
            </a:r>
          </a:p>
          <a:p>
            <a:pPr lvl="1"/>
            <a:r>
              <a:rPr lang="en-US" dirty="0" smtClean="0"/>
              <a:t>Common network resources e.g. spectrum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for control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R2: Credentials carried in EAP-methods</a:t>
            </a:r>
          </a:p>
          <a:p>
            <a:r>
              <a:rPr lang="en-US" dirty="0" smtClean="0"/>
              <a:t>R4: Public user identity, authentication, authorization, accounting information, policy control</a:t>
            </a:r>
          </a:p>
          <a:p>
            <a:r>
              <a:rPr lang="en-US" dirty="0" smtClean="0"/>
              <a:t>R8: User identity, ANQP information</a:t>
            </a:r>
          </a:p>
          <a:p>
            <a:r>
              <a:rPr lang="en-US" dirty="0" smtClean="0"/>
              <a:t>R9: ??</a:t>
            </a:r>
          </a:p>
          <a:p>
            <a:r>
              <a:rPr lang="en-US" dirty="0" smtClean="0"/>
              <a:t>R10: Network resource management, (e.g. interface into TVWS-DB)</a:t>
            </a:r>
          </a:p>
          <a:p>
            <a:r>
              <a:rPr lang="en-US" dirty="0" smtClean="0"/>
              <a:t>R11: Session specific interface configuration for access router (e.g. VLAN-ID)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56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1340</TotalTime>
  <Words>776</Words>
  <Application>Microsoft Macintosh PowerPoint</Application>
  <PresentationFormat>On-screen Show (4:3)</PresentationFormat>
  <Paragraphs>219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</vt:lpstr>
      <vt:lpstr>PowerPoint Presentation</vt:lpstr>
      <vt:lpstr>802.1CF NRM Introduction</vt:lpstr>
      <vt:lpstr>Unresolved issues  at the end of the March 2015 F2F</vt:lpstr>
      <vt:lpstr> NRM as of March 2015</vt:lpstr>
      <vt:lpstr>Reference Points</vt:lpstr>
      <vt:lpstr>NRM mappings</vt:lpstr>
      <vt:lpstr>802.1CF NRM</vt:lpstr>
      <vt:lpstr>Resolution of issues</vt:lpstr>
      <vt:lpstr>Examples for control information</vt:lpstr>
      <vt:lpstr> Basic NRM</vt:lpstr>
      <vt:lpstr> Basic NRM w/ CIS</vt:lpstr>
      <vt:lpstr>Opens?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274</cp:revision>
  <cp:lastPrinted>1998-02-10T13:28:06Z</cp:lastPrinted>
  <dcterms:created xsi:type="dcterms:W3CDTF">2011-12-30T17:06:23Z</dcterms:created>
  <dcterms:modified xsi:type="dcterms:W3CDTF">2015-07-14T16:59:37Z</dcterms:modified>
</cp:coreProperties>
</file>