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65" r:id="rId3"/>
    <p:sldId id="289" r:id="rId4"/>
    <p:sldId id="290" r:id="rId5"/>
    <p:sldId id="291" r:id="rId6"/>
    <p:sldId id="292" r:id="rId7"/>
    <p:sldId id="293" r:id="rId8"/>
    <p:sldId id="271" r:id="rId9"/>
    <p:sldId id="266" r:id="rId10"/>
    <p:sldId id="283" r:id="rId11"/>
    <p:sldId id="294" r:id="rId12"/>
    <p:sldId id="287" r:id="rId13"/>
    <p:sldId id="295" r:id="rId14"/>
    <p:sldId id="296" r:id="rId15"/>
    <p:sldId id="288" r:id="rId16"/>
    <p:sldId id="285"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09" d="100"/>
          <a:sy n="109" d="100"/>
        </p:scale>
        <p:origin x="-84" y="-3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3</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15</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omniran-15-0032-00-00TG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5/omniran-15-0027-00-00TG-april-16th-confcall-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omniran/dcn/15/omniran-15-0031-00-00TG-status-report-to-ietf-ieee-802-coordination.pptx" TargetMode="External"/><Relationship Id="rId4" Type="http://schemas.openxmlformats.org/officeDocument/2006/relationships/hyperlink" Target="https://mentor.ieee.org/omniran/dcn/15/omniran-15-0030-00-00TG-may-2015-f2f-meeting-minutes.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1070724&amp;amp;PW=67935ad6df2407015036277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June 30</a:t>
            </a:r>
            <a:r>
              <a:rPr lang="en-US" baseline="30000" dirty="0" smtClean="0"/>
              <a:t>th</a:t>
            </a:r>
            <a:r>
              <a:rPr lang="en-US" dirty="0" smtClean="0"/>
              <a:t>, 2015 Conference Call</a:t>
            </a:r>
            <a:endParaRPr lang="en-US" dirty="0"/>
          </a:p>
        </p:txBody>
      </p:sp>
      <p:sp>
        <p:nvSpPr>
          <p:cNvPr id="3" name="Subtitle 2"/>
          <p:cNvSpPr>
            <a:spLocks noGrp="1"/>
          </p:cNvSpPr>
          <p:nvPr>
            <p:ph type="subTitle" idx="1"/>
          </p:nvPr>
        </p:nvSpPr>
        <p:spPr/>
        <p:txBody>
          <a:bodyPr/>
          <a:lstStyle/>
          <a:p>
            <a:r>
              <a:rPr lang="en-US" dirty="0" smtClean="0"/>
              <a:t>2015-06-29</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10:xx ET</a:t>
            </a:r>
          </a:p>
          <a:p>
            <a:r>
              <a:rPr lang="en-GB" sz="2400" dirty="0" smtClean="0"/>
              <a:t>Minutes taker:</a:t>
            </a:r>
          </a:p>
          <a:p>
            <a:pPr lvl="1"/>
            <a:r>
              <a:rPr lang="en-GB" sz="2000" dirty="0" smtClean="0"/>
              <a:t>  </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bg1">
                              <a:lumMod val="50000"/>
                            </a:schemeClr>
                          </a:solidFill>
                        </a:rPr>
                        <a:t>Juan Carlos Zuniga</a:t>
                      </a:r>
                      <a:endParaRPr lang="en-US" sz="1400" dirty="0">
                        <a:solidFill>
                          <a:schemeClr val="bg1">
                            <a:lumMod val="50000"/>
                          </a:schemeClr>
                        </a:solidFill>
                      </a:endParaRPr>
                    </a:p>
                  </a:txBody>
                  <a:tcPr/>
                </a:tc>
                <a:tc>
                  <a:txBody>
                    <a:bodyPr/>
                    <a:lstStyle/>
                    <a:p>
                      <a:r>
                        <a:rPr lang="en-US" sz="1400" dirty="0" err="1" smtClean="0">
                          <a:solidFill>
                            <a:schemeClr val="bg1">
                              <a:lumMod val="50000"/>
                            </a:schemeClr>
                          </a:solidFill>
                        </a:rPr>
                        <a:t>Interdigital</a:t>
                      </a:r>
                      <a:endParaRPr lang="en-US" sz="1400" dirty="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bg1">
                              <a:lumMod val="50000"/>
                            </a:schemeClr>
                          </a:solidFill>
                        </a:rPr>
                        <a:t>Yonggang</a:t>
                      </a:r>
                      <a:r>
                        <a:rPr lang="en-US" sz="1400" baseline="0" dirty="0" smtClean="0">
                          <a:solidFill>
                            <a:schemeClr val="bg1">
                              <a:lumMod val="50000"/>
                            </a:schemeClr>
                          </a:solidFill>
                        </a:rPr>
                        <a:t> Fang</a:t>
                      </a:r>
                      <a:endParaRPr lang="en-US" sz="1400" dirty="0">
                        <a:solidFill>
                          <a:schemeClr val="bg1">
                            <a:lumMod val="50000"/>
                          </a:schemeClr>
                        </a:solidFill>
                      </a:endParaRPr>
                    </a:p>
                  </a:txBody>
                  <a:tcPr/>
                </a:tc>
                <a:tc>
                  <a:txBody>
                    <a:bodyPr/>
                    <a:lstStyle/>
                    <a:p>
                      <a:r>
                        <a:rPr lang="en-US" sz="1400" dirty="0" smtClean="0">
                          <a:solidFill>
                            <a:schemeClr val="bg1">
                              <a:lumMod val="50000"/>
                            </a:schemeClr>
                          </a:solidFill>
                        </a:rPr>
                        <a:t>ZTE</a:t>
                      </a:r>
                      <a:endParaRPr lang="en-US" sz="1400" dirty="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50000"/>
                            </a:schemeClr>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50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50000"/>
                            </a:schemeClr>
                          </a:solidFill>
                        </a:rPr>
                        <a:t>Walter </a:t>
                      </a:r>
                      <a:r>
                        <a:rPr lang="en-US" sz="1400" dirty="0" err="1" smtClean="0">
                          <a:solidFill>
                            <a:schemeClr val="bg1">
                              <a:lumMod val="50000"/>
                            </a:schemeClr>
                          </a:solidFill>
                        </a:rPr>
                        <a:t>Pienciak</a:t>
                      </a:r>
                      <a:endParaRPr lang="en-US" sz="1400" dirty="0">
                        <a:solidFill>
                          <a:schemeClr val="bg1">
                            <a:lumMod val="50000"/>
                          </a:schemeClr>
                        </a:solidFill>
                      </a:endParaRPr>
                    </a:p>
                  </a:txBody>
                  <a:tcPr/>
                </a:tc>
                <a:tc>
                  <a:txBody>
                    <a:bodyPr/>
                    <a:lstStyle/>
                    <a:p>
                      <a:r>
                        <a:rPr lang="en-US" sz="1400" dirty="0" smtClean="0">
                          <a:solidFill>
                            <a:schemeClr val="bg1">
                              <a:lumMod val="50000"/>
                            </a:schemeClr>
                          </a:solidFill>
                        </a:rPr>
                        <a:t>IEEE SA</a:t>
                      </a:r>
                      <a:endParaRPr lang="en-US" sz="1400" dirty="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Hesham ElBakoury</a:t>
                      </a:r>
                    </a:p>
                  </a:txBody>
                  <a:tcPr/>
                </a:tc>
                <a:tc>
                  <a:txBody>
                    <a:bodyPr/>
                    <a:lstStyle/>
                    <a:p>
                      <a:r>
                        <a:rPr lang="en-US" sz="1400" dirty="0" err="1" smtClean="0">
                          <a:solidFill>
                            <a:schemeClr val="bg1">
                              <a:lumMod val="85000"/>
                            </a:schemeClr>
                          </a:solidFill>
                        </a:rPr>
                        <a:t>Huawei</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Roger</a:t>
                      </a:r>
                      <a:r>
                        <a:rPr lang="en-US" sz="1400" baseline="0" dirty="0" smtClean="0">
                          <a:solidFill>
                            <a:schemeClr val="bg1">
                              <a:lumMod val="85000"/>
                            </a:schemeClr>
                          </a:solidFill>
                        </a:rPr>
                        <a:t> Marks</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EthAirNet</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r>
              <a:rPr lang="en-US" altLang="en-US" dirty="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type="body" idx="1"/>
          </p:nvPr>
        </p:nvSpPr>
        <p:spPr/>
        <p:txBody>
          <a:bodyPr>
            <a:normAutofit fontScale="77500" lnSpcReduction="20000"/>
          </a:bodyPr>
          <a:lstStyle/>
          <a:p>
            <a:r>
              <a:rPr lang="en-US" dirty="0" smtClean="0"/>
              <a:t>Review of minutes</a:t>
            </a:r>
          </a:p>
          <a:p>
            <a:pPr lvl="1"/>
            <a:r>
              <a:rPr lang="en-US" dirty="0" smtClean="0"/>
              <a:t>Minutes of April 16</a:t>
            </a:r>
            <a:r>
              <a:rPr lang="en-US" baseline="30000" dirty="0" smtClean="0"/>
              <a:t>th</a:t>
            </a:r>
            <a:r>
              <a:rPr lang="en-US" dirty="0" smtClean="0"/>
              <a:t> </a:t>
            </a:r>
            <a:r>
              <a:rPr lang="en-US" dirty="0" err="1" smtClean="0"/>
              <a:t>confcall</a:t>
            </a:r>
            <a:endParaRPr lang="en-US" dirty="0" smtClean="0"/>
          </a:p>
          <a:p>
            <a:pPr lvl="2"/>
            <a:r>
              <a:rPr lang="en-US" dirty="0" smtClean="0">
                <a:hlinkClick r:id="rId3"/>
              </a:rPr>
              <a:t>https://mentor.ieee.org/omniran/dcn/15/omniran-15-0027-00-00TG-april-16th-confcall-minutes.docx</a:t>
            </a:r>
            <a:endParaRPr lang="en-US" dirty="0" smtClean="0"/>
          </a:p>
          <a:p>
            <a:pPr lvl="1"/>
            <a:r>
              <a:rPr lang="en-US" dirty="0" smtClean="0"/>
              <a:t>Minutes of Pittsburgh F2F</a:t>
            </a:r>
          </a:p>
          <a:p>
            <a:pPr lvl="2"/>
            <a:r>
              <a:rPr lang="en-US" dirty="0" smtClean="0">
                <a:hlinkClick r:id="rId4"/>
              </a:rPr>
              <a:t>https://mentor.ieee.org/omniran/dcn/15/omniran-15-0030-00-00TG-may-2015-f2f-meeting-minutes.docx</a:t>
            </a:r>
            <a:endParaRPr lang="en-US" dirty="0" smtClean="0"/>
          </a:p>
          <a:p>
            <a:r>
              <a:rPr lang="en-US" dirty="0" smtClean="0"/>
              <a:t>Reports</a:t>
            </a:r>
          </a:p>
          <a:p>
            <a:pPr lvl="1"/>
            <a:r>
              <a:rPr lang="en-US" dirty="0" smtClean="0"/>
              <a:t> Report to IETF IEEE 802 Coordination</a:t>
            </a:r>
          </a:p>
          <a:p>
            <a:pPr lvl="2"/>
            <a:r>
              <a:rPr lang="en-US" dirty="0" smtClean="0">
                <a:hlinkClick r:id="rId5"/>
              </a:rPr>
              <a:t>https://mentor.ieee.org/omniran/dcn/15/omniran-15-0031-00-00TG-status-report-to-ietf-ieee-802-coordination.pptx</a:t>
            </a:r>
            <a:endParaRPr lang="en-US" dirty="0" smtClean="0"/>
          </a:p>
          <a:p>
            <a:pPr lvl="1"/>
            <a:r>
              <a:rPr lang="en-US" dirty="0" err="1" smtClean="0"/>
              <a:t>OmniRAN</a:t>
            </a:r>
            <a:r>
              <a:rPr lang="en-US" dirty="0" smtClean="0"/>
              <a:t> participation in July tutorial on IEEE 802.11 as a component</a:t>
            </a:r>
          </a:p>
          <a:p>
            <a:pPr lvl="1"/>
            <a:r>
              <a:rPr lang="en-US" dirty="0" err="1" smtClean="0"/>
              <a:t>OmniRAN</a:t>
            </a:r>
            <a:r>
              <a:rPr lang="en-US" dirty="0" smtClean="0"/>
              <a:t> schedules for July F2F</a:t>
            </a:r>
          </a:p>
          <a:p>
            <a:pPr lvl="1"/>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July 2015 Agenda Graphics</a:t>
            </a:r>
            <a:endParaRPr lang="en-US" dirty="0"/>
          </a:p>
        </p:txBody>
      </p:sp>
      <p:graphicFrame>
        <p:nvGraphicFramePr>
          <p:cNvPr id="3" name="Table 2"/>
          <p:cNvGraphicFramePr>
            <a:graphicFrameLocks noGrp="1"/>
          </p:cNvGraphicFramePr>
          <p:nvPr>
            <p:extLst>
              <p:ext uri="{D42A27DB-BD31-4B8C-83A1-F6EECF244321}">
                <p14:modId xmlns="" xmlns:p14="http://schemas.microsoft.com/office/powerpoint/2010/main" val="2828112861"/>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7/13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7/14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7/15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7/16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7/17</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100" dirty="0"/>
                    </a:p>
                  </a:txBody>
                  <a:tcPr marL="36000" marR="36000" marT="36000" marB="36000">
                    <a:solidFill>
                      <a:schemeClr val="bg1"/>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err="1" smtClean="0"/>
                        <a:t>OmniRAN</a:t>
                      </a:r>
                      <a:r>
                        <a:rPr lang="en-US" sz="1200" baseline="0" dirty="0" smtClean="0"/>
                        <a:t> o</a:t>
                      </a:r>
                      <a:r>
                        <a:rPr lang="en-US" sz="1200" dirty="0" smtClean="0"/>
                        <a:t>pening</a:t>
                      </a:r>
                      <a:endParaRPr lang="en-US" sz="1200" dirty="0"/>
                    </a:p>
                  </a:txBody>
                  <a:tcPr marL="36000" marR="36000" marT="36000" marB="36000">
                    <a:solidFill>
                      <a:schemeClr val="tx2">
                        <a:lumMod val="60000"/>
                        <a:lumOff val="40000"/>
                      </a:schemeClr>
                    </a:solidFill>
                  </a:tcPr>
                </a:tc>
                <a:tc rowSpan="2">
                  <a:txBody>
                    <a:bodyPr/>
                    <a:lstStyle/>
                    <a:p>
                      <a:endParaRPr lang="en-US" dirty="0"/>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en-US" sz="1200" dirty="0" smtClean="0"/>
                        <a:t>802.11 ARC</a:t>
                      </a:r>
                      <a:endParaRPr lang="en-US" sz="1200" dirty="0"/>
                    </a:p>
                  </a:txBody>
                  <a:tcPr marL="36000" marR="36000" marT="36000" marB="36000">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 xmlns:p14="http://schemas.microsoft.com/office/powerpoint/2010/main" val="1688770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July 2015 F2F</a:t>
            </a: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smtClean="0"/>
              <a:t>Review of minutes</a:t>
            </a:r>
          </a:p>
          <a:p>
            <a:r>
              <a:rPr lang="en-US" dirty="0" smtClean="0"/>
              <a:t>Reports</a:t>
            </a:r>
          </a:p>
          <a:p>
            <a:r>
              <a:rPr lang="en-US" dirty="0" smtClean="0"/>
              <a:t>P802.1CF contributions</a:t>
            </a:r>
          </a:p>
          <a:p>
            <a:pPr lvl="1"/>
            <a:r>
              <a:rPr lang="en-US" dirty="0" smtClean="0"/>
              <a:t>Review of network reference model chapter</a:t>
            </a:r>
          </a:p>
          <a:p>
            <a:pPr lvl="1"/>
            <a:r>
              <a:rPr lang="en-US" dirty="0" smtClean="0"/>
              <a:t>Backhaul representation</a:t>
            </a:r>
          </a:p>
          <a:p>
            <a:pPr lvl="1"/>
            <a:r>
              <a:rPr lang="en-US" dirty="0" smtClean="0"/>
              <a:t>SDN Abstraction</a:t>
            </a:r>
          </a:p>
          <a:p>
            <a:pPr lvl="1"/>
            <a:r>
              <a:rPr lang="en-US" dirty="0" smtClean="0"/>
              <a:t>Functional design and decomposition</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p:txBody>
          <a:bodyPr>
            <a:normAutofit/>
          </a:bodyPr>
          <a:lstStyle/>
          <a:p>
            <a:r>
              <a:rPr lang="en-US" dirty="0" smtClean="0"/>
              <a:t>Review initial editor's draft of P802.1CF</a:t>
            </a:r>
          </a:p>
          <a:p>
            <a:pPr lvl="1"/>
            <a:r>
              <a:rPr lang="en-US" dirty="0" smtClean="0"/>
              <a:t>Review and clean-up procedure</a:t>
            </a:r>
          </a:p>
          <a:p>
            <a:r>
              <a:rPr lang="en-US" dirty="0" smtClean="0"/>
              <a:t>Contributions to P802.1CF</a:t>
            </a:r>
          </a:p>
          <a:p>
            <a:pPr lvl="1"/>
            <a:r>
              <a:rPr lang="en-US" dirty="0" smtClean="0"/>
              <a:t>NRM Refinements</a:t>
            </a:r>
          </a:p>
          <a:p>
            <a:pPr lvl="1"/>
            <a:r>
              <a:rPr lang="en-US" dirty="0" smtClean="0"/>
              <a:t>SDN abstraction</a:t>
            </a:r>
          </a:p>
          <a:p>
            <a:pPr lvl="1"/>
            <a:r>
              <a:rPr lang="en-US" dirty="0" smtClean="0"/>
              <a:t>Functional design and decomposition</a:t>
            </a:r>
          </a:p>
          <a:p>
            <a:pPr lvl="1"/>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normAutofit/>
          </a:bodyPr>
          <a:lstStyle/>
          <a:p>
            <a:r>
              <a:rPr lang="en-US" dirty="0" smtClean="0"/>
              <a:t>AOB</a:t>
            </a:r>
          </a:p>
          <a:p>
            <a:pPr lvl="1"/>
            <a:r>
              <a:rPr lang="en-US" dirty="0" smtClean="0"/>
              <a:t> </a:t>
            </a:r>
          </a:p>
          <a:p>
            <a:r>
              <a:rPr lang="en-US" dirty="0" smtClean="0"/>
              <a:t>Adjourned at</a:t>
            </a:r>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55000" lnSpcReduction="20000"/>
          </a:bodyPr>
          <a:lstStyle/>
          <a:p>
            <a:r>
              <a:rPr lang="en-GB" dirty="0" smtClean="0"/>
              <a:t>Tuesday, June</a:t>
            </a:r>
            <a:r>
              <a:rPr lang="en-US" dirty="0" smtClean="0"/>
              <a:t> 30</a:t>
            </a:r>
            <a:r>
              <a:rPr lang="en-US" baseline="30000" dirty="0" smtClean="0"/>
              <a:t>th</a:t>
            </a:r>
            <a:r>
              <a:rPr lang="en-US" dirty="0" smtClean="0"/>
              <a:t>, 2015 at 10:00-11:00am ET</a:t>
            </a:r>
          </a:p>
          <a:p>
            <a:endParaRPr lang="en-US" dirty="0" smtClean="0"/>
          </a:p>
          <a:p>
            <a:r>
              <a:rPr lang="en-US" dirty="0" err="1" smtClean="0"/>
              <a:t>WebEX</a:t>
            </a:r>
            <a:endParaRPr lang="en-US" dirty="0" smtClean="0"/>
          </a:p>
          <a:p>
            <a:pPr lvl="1">
              <a:buNone/>
            </a:pPr>
            <a:r>
              <a:rPr lang="en-US" dirty="0" smtClean="0"/>
              <a:t>Meeting Number: 701 070 724</a:t>
            </a:r>
          </a:p>
          <a:p>
            <a:pPr lvl="1">
              <a:buNone/>
            </a:pPr>
            <a:r>
              <a:rPr lang="en-US" dirty="0" smtClean="0"/>
              <a:t>Meeting Password: </a:t>
            </a:r>
            <a:r>
              <a:rPr lang="en-US" dirty="0" err="1" smtClean="0"/>
              <a:t>OmniRAN</a:t>
            </a:r>
            <a:endParaRPr lang="en-US" dirty="0" smtClean="0"/>
          </a:p>
          <a:p>
            <a:pPr lvl="1">
              <a:buNone/>
            </a:pPr>
            <a:r>
              <a:rPr lang="en-US" dirty="0" smtClean="0"/>
              <a:t>To join this meeting:</a:t>
            </a:r>
          </a:p>
          <a:p>
            <a:pPr lvl="1"/>
            <a:r>
              <a:rPr lang="en-US" dirty="0" smtClean="0"/>
              <a:t>1. Go to </a:t>
            </a:r>
            <a:br>
              <a:rPr lang="en-US" dirty="0" smtClean="0"/>
            </a:br>
            <a:r>
              <a:rPr lang="en-US" dirty="0" smtClean="0">
                <a:hlinkClick r:id="rId3"/>
              </a:rPr>
              <a:t>https://nsn.webex.com/nsn/j.php?J=701070724&amp;PW=67935ad6df24070150362776</a:t>
            </a:r>
            <a:endParaRPr lang="en-US" dirty="0" smtClean="0"/>
          </a:p>
          <a:p>
            <a:pPr lvl="1"/>
            <a:r>
              <a:rPr lang="en-US" dirty="0" smtClean="0"/>
              <a:t>2. Enter the meeting password: OmniRAN</a:t>
            </a:r>
          </a:p>
          <a:p>
            <a:pPr lvl="1"/>
            <a:r>
              <a:rPr lang="en-US" dirty="0" smtClean="0"/>
              <a:t>3. Click "Join Now".</a:t>
            </a:r>
          </a:p>
          <a:p>
            <a:pPr lvl="1"/>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p:txBody>
          <a:bodyPr>
            <a:normAutofit fontScale="70000" lnSpcReduction="20000"/>
          </a:bodyPr>
          <a:lstStyle/>
          <a:p>
            <a:r>
              <a:rPr lang="en-US" dirty="0" smtClean="0"/>
              <a:t>Agenda bashing</a:t>
            </a:r>
          </a:p>
          <a:p>
            <a:r>
              <a:rPr lang="en-US" dirty="0" smtClean="0"/>
              <a:t>Review of minutes</a:t>
            </a:r>
          </a:p>
          <a:p>
            <a:pPr lvl="2"/>
            <a:r>
              <a:rPr lang="en-US" dirty="0" smtClean="0"/>
              <a:t>Meeting minutes of Apr 2015 meeting</a:t>
            </a:r>
          </a:p>
          <a:p>
            <a:pPr lvl="2"/>
            <a:r>
              <a:rPr lang="en-US" dirty="0" smtClean="0"/>
              <a:t>Meeting minutes of May 2015 F2F meeting</a:t>
            </a:r>
          </a:p>
          <a:p>
            <a:r>
              <a:rPr lang="en-US" dirty="0" smtClean="0"/>
              <a:t>Reports</a:t>
            </a:r>
          </a:p>
          <a:p>
            <a:pPr lvl="1"/>
            <a:r>
              <a:rPr lang="en-US" dirty="0" smtClean="0"/>
              <a:t>Report to IETF-IEEE 802 coordination</a:t>
            </a:r>
          </a:p>
          <a:p>
            <a:pPr lvl="1"/>
            <a:r>
              <a:rPr lang="en-US" dirty="0" smtClean="0"/>
              <a:t>Schedules and plans for July Waikoloa F2F</a:t>
            </a:r>
          </a:p>
          <a:p>
            <a:pPr fontAlgn="t"/>
            <a:r>
              <a:rPr lang="en-US" dirty="0" smtClean="0"/>
              <a:t>Review initial editor's draft of P802.1CF</a:t>
            </a:r>
          </a:p>
          <a:p>
            <a:pPr fontAlgn="t"/>
            <a:r>
              <a:rPr lang="en-US" dirty="0" smtClean="0"/>
              <a:t>P802.1CF contributions </a:t>
            </a:r>
          </a:p>
          <a:p>
            <a:pPr lvl="1" fontAlgn="t"/>
            <a:r>
              <a:rPr lang="en-US" dirty="0" smtClean="0"/>
              <a:t>Network reference model</a:t>
            </a:r>
          </a:p>
          <a:p>
            <a:pPr lvl="1" fontAlgn="t"/>
            <a:r>
              <a:rPr lang="en-US" dirty="0" smtClean="0"/>
              <a:t>SDN abstraction</a:t>
            </a:r>
          </a:p>
          <a:p>
            <a:pPr lvl="1" fontAlgn="t"/>
            <a:r>
              <a:rPr lang="en-US" dirty="0" smtClean="0"/>
              <a:t>Functional design and decomposition</a:t>
            </a:r>
          </a:p>
          <a:p>
            <a:pPr fontAlgn="t"/>
            <a:r>
              <a:rPr lang="en-US"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527</TotalTime>
  <Words>1303</Words>
  <Application>Microsoft Office PowerPoint</Application>
  <PresentationFormat>On-screen Show (4:3)</PresentationFormat>
  <Paragraphs>208</Paragraphs>
  <Slides>16</Slides>
  <Notes>7</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Template</vt:lpstr>
      <vt:lpstr>IEEE 802.1 OmniRAN TG June 30th, 2015 Conference Call</vt:lpstr>
      <vt:lpstr>Conference Call</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Call for Potentially Essential Patents</vt:lpstr>
      <vt:lpstr>Business #2</vt:lpstr>
      <vt:lpstr>July 2015 Agenda Graphics</vt:lpstr>
      <vt:lpstr>Agenda proposal for July 2015 F2F</vt:lpstr>
      <vt:lpstr>Business #3</vt:lpstr>
      <vt:lpstr>Business#4</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226</cp:revision>
  <cp:lastPrinted>1998-02-10T13:28:06Z</cp:lastPrinted>
  <dcterms:created xsi:type="dcterms:W3CDTF">2011-12-30T17:06:23Z</dcterms:created>
  <dcterms:modified xsi:type="dcterms:W3CDTF">2015-06-29T09:31:02Z</dcterms:modified>
</cp:coreProperties>
</file>