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95" r:id="rId3"/>
    <p:sldId id="296" r:id="rId4"/>
    <p:sldId id="297" r:id="rId5"/>
    <p:sldId id="298" r:id="rId6"/>
    <p:sldId id="299" r:id="rId7"/>
    <p:sldId id="271" r:id="rId8"/>
    <p:sldId id="266" r:id="rId9"/>
    <p:sldId id="283" r:id="rId10"/>
    <p:sldId id="300" r:id="rId11"/>
    <p:sldId id="287" r:id="rId12"/>
    <p:sldId id="28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0" d="100"/>
          <a:sy n="100" d="100"/>
        </p:scale>
        <p:origin x="-2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97175A-B60D-40B8-A04D-5A99D5350811}" type="slidenum">
              <a:rPr lang="en-US" altLang="en-US" sz="1300"/>
              <a:pPr>
                <a:spcBef>
                  <a:spcPct val="0"/>
                </a:spcBef>
              </a:pPr>
              <a:t>2</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87957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471863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669743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203609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97914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4101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omniran-15-0029-01-00TG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omniran/dcn/15/omniran-15-0025-01-CF00-nrm-mapping-to-real-networks.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May 21</a:t>
            </a:r>
            <a:r>
              <a:rPr lang="en-US" baseline="30000" dirty="0" smtClean="0"/>
              <a:t>st</a:t>
            </a:r>
            <a:r>
              <a:rPr lang="en-US" dirty="0" smtClean="0"/>
              <a:t>, 2015 F2F </a:t>
            </a:r>
            <a:r>
              <a:rPr lang="en-US" dirty="0" err="1" smtClean="0"/>
              <a:t>Mtg</a:t>
            </a:r>
            <a:r>
              <a:rPr lang="en-US" dirty="0" smtClean="0"/>
              <a:t/>
            </a:r>
            <a:br>
              <a:rPr lang="en-US" dirty="0" smtClean="0"/>
            </a:br>
            <a:r>
              <a:rPr lang="en-US" dirty="0" smtClean="0"/>
              <a:t>Pittsburgh, PA</a:t>
            </a:r>
            <a:endParaRPr lang="en-US" dirty="0"/>
          </a:p>
        </p:txBody>
      </p:sp>
      <p:sp>
        <p:nvSpPr>
          <p:cNvPr id="3" name="Subtitle 2"/>
          <p:cNvSpPr>
            <a:spLocks noGrp="1"/>
          </p:cNvSpPr>
          <p:nvPr>
            <p:ph type="subTitle" idx="1"/>
          </p:nvPr>
        </p:nvSpPr>
        <p:spPr/>
        <p:txBody>
          <a:bodyPr/>
          <a:lstStyle/>
          <a:p>
            <a:r>
              <a:rPr lang="en-US" dirty="0" smtClean="0"/>
              <a:t>2015-05-21</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Nothing brought up.</a:t>
            </a:r>
            <a:endParaRPr lang="en-US" altLang="en-US" dirty="0" smtClean="0"/>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fontScale="62500" lnSpcReduction="20000"/>
          </a:bodyPr>
          <a:lstStyle/>
          <a:p>
            <a:r>
              <a:rPr lang="en-US" dirty="0"/>
              <a:t>Review of progress on initial 802.1CF editor’s draft</a:t>
            </a:r>
          </a:p>
          <a:p>
            <a:pPr lvl="1"/>
            <a:r>
              <a:rPr lang="en-US" dirty="0"/>
              <a:t>Walter presented initial content of 802.1CF draft</a:t>
            </a:r>
          </a:p>
          <a:p>
            <a:pPr lvl="2"/>
            <a:r>
              <a:rPr lang="en-US" dirty="0"/>
              <a:t>Chapter 6 on NRM, capter 7.2 on NDS and chapter 8 on SDN abstraction</a:t>
            </a:r>
          </a:p>
          <a:p>
            <a:pPr lvl="1"/>
            <a:r>
              <a:rPr lang="en-US" dirty="0"/>
              <a:t>Document will be cleaned up in FrameMaker and perpared for initial review by core participants until next conference call (June 30</a:t>
            </a:r>
            <a:r>
              <a:rPr lang="en-US" baseline="30000" dirty="0"/>
              <a:t>th</a:t>
            </a:r>
            <a:r>
              <a:rPr lang="en-US" dirty="0"/>
              <a:t>)</a:t>
            </a:r>
          </a:p>
          <a:p>
            <a:pPr lvl="1"/>
            <a:r>
              <a:rPr lang="en-US" dirty="0"/>
              <a:t>Initial review should focus on alignment of terminology and use of language to establish consistance throughout draft</a:t>
            </a:r>
          </a:p>
          <a:p>
            <a:pPr lvl="1"/>
            <a:endParaRPr lang="en-US" dirty="0"/>
          </a:p>
          <a:p>
            <a:r>
              <a:rPr lang="en-US" dirty="0"/>
              <a:t>Representation of non-IEEE 802 technologies in </a:t>
            </a:r>
            <a:r>
              <a:rPr lang="en-US" dirty="0" smtClean="0"/>
              <a:t>P802.1CF</a:t>
            </a:r>
          </a:p>
          <a:p>
            <a:pPr lvl="1"/>
            <a:r>
              <a:rPr lang="en-US" dirty="0">
                <a:hlinkClick r:id="rId3"/>
              </a:rPr>
              <a:t>https://mentor.ieee.org/omniran/dcn/15/omniran-15-0025-01-CF00-nrm-mapping-to-real-networks.pptx</a:t>
            </a:r>
            <a:endParaRPr lang="en-US" dirty="0"/>
          </a:p>
          <a:p>
            <a:pPr lvl="1"/>
            <a:r>
              <a:rPr lang="en-US" dirty="0"/>
              <a:t>Technologies under consideration</a:t>
            </a:r>
          </a:p>
          <a:p>
            <a:pPr lvl="2"/>
            <a:r>
              <a:rPr lang="en-US" dirty="0"/>
              <a:t>Proposed use cases (Wi-Fi access network, CMCC iPCN and DOCSIS cable networks considered as appropriate initial choice</a:t>
            </a:r>
          </a:p>
          <a:p>
            <a:pPr lvl="2"/>
            <a:r>
              <a:rPr lang="en-US" dirty="0"/>
              <a:t>Hesham will provide further input on cable networks.</a:t>
            </a:r>
          </a:p>
          <a:p>
            <a:pPr lvl="2"/>
            <a:r>
              <a:rPr lang="en-US" dirty="0"/>
              <a:t>Max will create contribution on Wi-Fi access network and will reach out to CMCC for a contribution on iPCN.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fontScale="85000" lnSpcReduction="20000"/>
          </a:bodyPr>
          <a:lstStyle/>
          <a:p>
            <a:r>
              <a:rPr lang="en-US" dirty="0" smtClean="0"/>
              <a:t>Cont.: Representation </a:t>
            </a:r>
            <a:r>
              <a:rPr lang="en-US" dirty="0"/>
              <a:t>of non-IEEE 802 technologies in P802.1CF</a:t>
            </a:r>
          </a:p>
          <a:p>
            <a:pPr lvl="1"/>
            <a:r>
              <a:rPr lang="en-US" dirty="0" smtClean="0"/>
              <a:t>Draft </a:t>
            </a:r>
            <a:r>
              <a:rPr lang="en-US" dirty="0"/>
              <a:t>outline for informative </a:t>
            </a:r>
            <a:r>
              <a:rPr lang="en-US" dirty="0" smtClean="0"/>
              <a:t>annex</a:t>
            </a:r>
          </a:p>
          <a:p>
            <a:pPr lvl="2"/>
            <a:r>
              <a:rPr lang="en-US" dirty="0"/>
              <a:t>Submitters are asked for initial text contributions (mostly enriched outline) to find out about appropriate structure of annexes.</a:t>
            </a:r>
            <a:endParaRPr lang="en-US" dirty="0"/>
          </a:p>
          <a:p>
            <a:r>
              <a:rPr lang="en-US" dirty="0" smtClean="0"/>
              <a:t>AOB</a:t>
            </a:r>
          </a:p>
          <a:p>
            <a:pPr lvl="1"/>
            <a:r>
              <a:rPr lang="en-US" dirty="0"/>
              <a:t>Next meeting: conference call on June 30</a:t>
            </a:r>
            <a:r>
              <a:rPr lang="en-US" baseline="30000" dirty="0"/>
              <a:t>th</a:t>
            </a:r>
            <a:endParaRPr lang="en-US" dirty="0"/>
          </a:p>
          <a:p>
            <a:pPr lvl="2"/>
            <a:r>
              <a:rPr lang="en-US" dirty="0" smtClean="0"/>
              <a:t>Will be used for draft review and planning for Jul F2F</a:t>
            </a:r>
          </a:p>
          <a:p>
            <a:pPr lvl="1"/>
            <a:r>
              <a:rPr lang="en-US" dirty="0" smtClean="0"/>
              <a:t>Next F2F: July IEEE 802 plenary in Waikoloa, HI</a:t>
            </a:r>
          </a:p>
          <a:p>
            <a:pPr lvl="1"/>
            <a:endParaRPr lang="en-US" dirty="0" smtClean="0"/>
          </a:p>
          <a:p>
            <a:r>
              <a:rPr lang="en-US" dirty="0"/>
              <a:t>Meeting a</a:t>
            </a:r>
            <a:r>
              <a:rPr lang="en-US" dirty="0" smtClean="0"/>
              <a:t>djourned at 10:30 ET</a:t>
            </a:r>
            <a:endParaRPr lang="en-US" dirty="0"/>
          </a:p>
          <a:p>
            <a:pPr marL="457200" lvl="1" indent="0">
              <a:buNone/>
            </a:pP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a:lstStyle/>
          <a:p>
            <a:r>
              <a:rPr lang="en-US" altLang="en-US" dirty="0" smtClean="0"/>
              <a:t>Instructions for the WG Chair</a:t>
            </a:r>
            <a:br>
              <a:rPr lang="en-US" altLang="en-US" dirty="0" smtClean="0"/>
            </a:br>
            <a:r>
              <a:rPr lang="en-US" altLang="en-US" sz="1600" dirty="0"/>
              <a:t>The IEEE-SA strongly recommends that at each WG meeting the chair or a designee</a:t>
            </a:r>
            <a:r>
              <a:rPr lang="en-US" altLang="en-US" sz="1600" dirty="0" smtClean="0"/>
              <a:t>:</a:t>
            </a:r>
          </a:p>
        </p:txBody>
      </p:sp>
      <p:sp>
        <p:nvSpPr>
          <p:cNvPr id="7170" name="Rectangle 1027"/>
          <p:cNvSpPr>
            <a:spLocks noGrp="1" noChangeArrowheads="1"/>
          </p:cNvSpPr>
          <p:nvPr>
            <p:ph idx="1"/>
          </p:nvPr>
        </p:nvSpPr>
        <p:spPr>
          <a:xfrm>
            <a:off x="457200" y="1600200"/>
            <a:ext cx="8229600" cy="4648200"/>
          </a:xfrm>
        </p:spPr>
        <p:txBody>
          <a:bodyPr>
            <a:normAutofit fontScale="40000" lnSpcReduction="20000"/>
          </a:bodyPr>
          <a:lstStyle/>
          <a:p>
            <a:r>
              <a:rPr lang="en-US" altLang="en-US" sz="3700" dirty="0" smtClean="0"/>
              <a:t>Show slides #1 through #4 of this presentation</a:t>
            </a:r>
          </a:p>
          <a:p>
            <a:r>
              <a:rPr lang="en-US" altLang="en-US" sz="3700" dirty="0" smtClean="0"/>
              <a:t>Advise the WG attendees that: </a:t>
            </a:r>
          </a:p>
          <a:p>
            <a:pPr lvl="1"/>
            <a:r>
              <a:rPr lang="en-US" altLang="en-US" sz="3100" dirty="0" smtClean="0"/>
              <a:t>The IEEE’s patent policy is described in Clause 6 of the IEEE-SA Standards Board Bylaws;</a:t>
            </a:r>
          </a:p>
          <a:p>
            <a:pPr lvl="1"/>
            <a:r>
              <a:rPr lang="en-US" altLang="en-US" sz="3100" dirty="0" smtClean="0"/>
              <a:t>Early identification of patent claims which may be essential for the use of standards under development is strongly encouraged; </a:t>
            </a:r>
          </a:p>
          <a:p>
            <a:pPr lvl="1"/>
            <a:r>
              <a:rPr lang="en-US" altLang="en-US" sz="31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3100" dirty="0" smtClean="0"/>
            </a:br>
            <a:endParaRPr lang="en-US" altLang="en-US" sz="3100" dirty="0" smtClean="0"/>
          </a:p>
          <a:p>
            <a:r>
              <a:rPr lang="en-US" altLang="en-US" sz="3700" dirty="0" smtClean="0"/>
              <a:t>Instruct the WG Secretary to record in the minutes of the relevant WG meeting: </a:t>
            </a:r>
          </a:p>
          <a:p>
            <a:pPr lvl="1"/>
            <a:r>
              <a:rPr lang="en-US" altLang="en-US" sz="3100" dirty="0" smtClean="0"/>
              <a:t>That the foregoing information was provided and that slides 1 through 4 (and this slide 0, if applicable) were shown; </a:t>
            </a:r>
          </a:p>
          <a:p>
            <a:pPr lvl="1"/>
            <a:r>
              <a:rPr lang="en-US" altLang="en-US" sz="31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r>
              <a:rPr lang="en-US" altLang="en-US" sz="3100" dirty="0" smtClean="0"/>
              <a:t>Any responses that were given, specifically the patent claim(s)/patent application claim(s) and/or the holder of the patent claim(s)/patent application claim(s) that were identified (if any) and by whom.</a:t>
            </a:r>
          </a:p>
          <a:p>
            <a:pPr lvl="1"/>
            <a:endParaRPr lang="en-US" altLang="en-US" sz="3100" dirty="0" smtClean="0"/>
          </a:p>
          <a:p>
            <a:r>
              <a:rPr lang="en-US" altLang="en-US" sz="3700" dirty="0" smtClean="0"/>
              <a:t>The WG Chair shall ensure that a request is made to any identified holders of potential essential patent claim(s) to complete and submit a Letter of Assurance.</a:t>
            </a:r>
          </a:p>
          <a:p>
            <a:r>
              <a:rPr lang="en-US" altLang="en-US" sz="3700" dirty="0" smtClean="0"/>
              <a:t>It is recommended that the WG chair review the guidance in IEEE-SA Standards Board Operations Manual 6.3.5 and in FAQs 14 and 15 on inclusion of potential Essential Patent Claims by incorporation or by reference. </a:t>
            </a:r>
          </a:p>
          <a:p>
            <a:endParaRPr lang="en-US" altLang="en-US" dirty="0" smtClean="0"/>
          </a:p>
          <a:p>
            <a:r>
              <a:rPr lang="en-US" altLang="en-US" sz="2300"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progress on initial 802.1CF editor’s draft</a:t>
            </a:r>
          </a:p>
          <a:p>
            <a:r>
              <a:rPr lang="en-US" dirty="0" smtClean="0"/>
              <a:t>Representation of non-IEEE 802 technologies in P802.1CF</a:t>
            </a:r>
          </a:p>
          <a:p>
            <a:pPr lvl="1"/>
            <a:r>
              <a:rPr lang="en-US" dirty="0" smtClean="0"/>
              <a:t>Technologies under consideration</a:t>
            </a:r>
          </a:p>
          <a:p>
            <a:pPr lvl="1"/>
            <a:r>
              <a:rPr lang="en-US" dirty="0" smtClean="0"/>
              <a:t>Draft outline for informative annex</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09:xx ET</a:t>
            </a:r>
          </a:p>
          <a:p>
            <a:r>
              <a:rPr lang="en-GB" sz="2400" dirty="0" smtClean="0"/>
              <a:t>Minutes taker:</a:t>
            </a:r>
          </a:p>
          <a:p>
            <a:pPr lvl="1"/>
            <a:r>
              <a:rPr lang="en-GB" sz="2000" dirty="0" smtClean="0"/>
              <a:t> Chair will provide short minutes for review</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33346766"/>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Hesham ElBakoury</a:t>
                      </a:r>
                    </a:p>
                  </a:txBody>
                  <a:tcPr/>
                </a:tc>
                <a:tc>
                  <a:txBody>
                    <a:bodyPr/>
                    <a:lstStyle/>
                    <a:p>
                      <a:r>
                        <a:rPr lang="en-US" sz="1400" dirty="0" smtClean="0">
                          <a:solidFill>
                            <a:schemeClr val="tx1"/>
                          </a:solidFill>
                        </a:rPr>
                        <a:t>Huawei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John Mclendon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Broadcom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50000"/>
                          </a:schemeClr>
                        </a:solidFill>
                      </a:endParaRPr>
                    </a:p>
                  </a:txBody>
                  <a:tcPr/>
                </a:tc>
                <a:tc>
                  <a:txBody>
                    <a:bodyPr/>
                    <a:lstStyle/>
                    <a:p>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635</TotalTime>
  <Words>1108</Words>
  <Application>Microsoft Macintosh PowerPoint</Application>
  <PresentationFormat>On-screen Show (4:3)</PresentationFormat>
  <Paragraphs>135</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IEEE 802.1 OmniRAN TG May 21st, 2015 F2F Mtg Pittsburgh, PA</vt:lpstr>
      <vt:lpstr>Instructions for the WG Chair The IEEE-SA strongly recommends that at each WG meeting the chair or a designee:</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Call for Potentially Essential Patents</vt:lpstr>
      <vt:lpstr>Business #2</vt:lpstr>
      <vt:lpstr>Business #3</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232</cp:revision>
  <cp:lastPrinted>1998-02-10T13:28:06Z</cp:lastPrinted>
  <dcterms:created xsi:type="dcterms:W3CDTF">2011-12-30T17:06:23Z</dcterms:created>
  <dcterms:modified xsi:type="dcterms:W3CDTF">2015-05-21T16:03:22Z</dcterms:modified>
</cp:coreProperties>
</file>