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2" r:id="rId2"/>
    <p:sldId id="262" r:id="rId3"/>
    <p:sldId id="309" r:id="rId4"/>
    <p:sldId id="321" r:id="rId5"/>
    <p:sldId id="333" r:id="rId6"/>
    <p:sldId id="331" r:id="rId7"/>
    <p:sldId id="342" r:id="rId8"/>
    <p:sldId id="335" r:id="rId9"/>
    <p:sldId id="334" r:id="rId10"/>
    <p:sldId id="341" r:id="rId11"/>
    <p:sldId id="336" r:id="rId12"/>
    <p:sldId id="343" r:id="rId13"/>
    <p:sldId id="344" r:id="rId14"/>
    <p:sldId id="340" r:id="rId15"/>
    <p:sldId id="345" r:id="rId16"/>
    <p:sldId id="337" r:id="rId17"/>
    <p:sldId id="338" r:id="rId18"/>
    <p:sldId id="339" r:id="rId19"/>
    <p:sldId id="346" r:id="rId20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75"/>
    <a:srgbClr val="CCCCCC"/>
    <a:srgbClr val="00C040"/>
    <a:srgbClr val="7600A0"/>
    <a:srgbClr val="9900CC"/>
    <a:srgbClr val="9900FF"/>
    <a:srgbClr val="6600CC"/>
    <a:srgbClr val="A500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1" autoAdjust="0"/>
    <p:restoredTop sz="99233" autoAdjust="0"/>
  </p:normalViewPr>
  <p:slideViewPr>
    <p:cSldViewPr>
      <p:cViewPr varScale="1">
        <p:scale>
          <a:sx n="103" d="100"/>
          <a:sy n="103" d="100"/>
        </p:scale>
        <p:origin x="-104" y="-152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70357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26003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545528" y="76200"/>
            <a:ext cx="2369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 smtClean="0">
                <a:latin typeface="+mn-lt"/>
              </a:rPr>
              <a:t>omniran-15-0025-01-CF00</a:t>
            </a:r>
            <a:endParaRPr lang="en-US" sz="1400" b="1" dirty="0">
              <a:latin typeface="+mn-lt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534400" y="64008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" TargetMode="External"/><Relationship Id="rId4" Type="http://schemas.openxmlformats.org/officeDocument/2006/relationships/hyperlink" Target="http://standards.ieee.org/guides/opman/sect6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tandards.ieee.org/IPR/copyrightpolicy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emf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emf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8.png"/><Relationship Id="rId8" Type="http://schemas.openxmlformats.org/officeDocument/2006/relationships/image" Target="../media/image10.emf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8.png"/><Relationship Id="rId8" Type="http://schemas.openxmlformats.org/officeDocument/2006/relationships/image" Target="../media/image10.emf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134487"/>
              </p:ext>
            </p:extLst>
          </p:nvPr>
        </p:nvGraphicFramePr>
        <p:xfrm>
          <a:off x="533400" y="483090"/>
          <a:ext cx="8077201" cy="3241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015"/>
                <a:gridCol w="1757560"/>
                <a:gridCol w="1710190"/>
                <a:gridCol w="2553436"/>
              </a:tblGrid>
              <a:tr h="39949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P802.1CF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NRM Mapping to real networks</a:t>
                      </a:r>
                      <a:endParaRPr lang="en-US" sz="2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2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Date</a:t>
                      </a:r>
                      <a:r>
                        <a:rPr lang="en-US" sz="1200" smtClean="0"/>
                        <a:t>: 2015-05-21</a:t>
                      </a:r>
                      <a:endParaRPr lang="en-US" sz="1200" dirty="0"/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3897">
                <a:tc gridSpan="4">
                  <a:txBody>
                    <a:bodyPr/>
                    <a:lstStyle/>
                    <a:p>
                      <a:r>
                        <a:rPr lang="en-US" sz="1200" b="1" i="1" dirty="0" smtClean="0"/>
                        <a:t>Authors:</a:t>
                      </a:r>
                      <a:endParaRPr lang="en-US" sz="1200" b="1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7280"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Name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Affiliation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Phone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Email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 Riegel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Nokia</a:t>
                      </a:r>
                      <a:r>
                        <a:rPr lang="en-US" sz="1400" baseline="0" dirty="0" smtClean="0"/>
                        <a:t> Networks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+49 173 293 8240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maximilian.riegel@nokia.com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23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Notice:</a:t>
                      </a:r>
                    </a:p>
                    <a:p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document does not represent the agreed view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the IEEE 802.1 OmniRAN TG</a:t>
                      </a:r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It represents only the views of the participants listed in the ‘Authors:’ field above. It is offered as a basis for discussion. It is not binding on the contributor, who reserve the right to add, amend or withdraw material contained herein.</a:t>
                      </a:r>
                      <a:endParaRPr lang="en-US" sz="1000" i="0" dirty="0"/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754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Copyright policy: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Copyright Policy &lt;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http://standards.ieee.org/IPR/copyrightpolicy.html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  <a:endParaRPr lang="en-US" sz="10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742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Patent policy:</a:t>
                      </a:r>
                      <a:endParaRPr lang="en-US" sz="1000" b="1" i="1" dirty="0"/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Patent Policy and Procedures: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http://standards.ieee.org/guides/bylaws/sect6-7.html#6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and 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http://standards.ieee.org/guides/opman/sect6.html#6.3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4149080"/>
            <a:ext cx="8077200" cy="209932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Abstract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Contributions and discussions in the March 2015 meeting covered the mapping of P802.1CF NRM to real access networks, both IEEE 802 access networks as well as non-IEEE 802 access networks carrying Ethernet frames.</a:t>
            </a:r>
          </a:p>
          <a:p>
            <a:r>
              <a:rPr lang="en-US" sz="1600" dirty="0" smtClean="0">
                <a:latin typeface="+mn-lt"/>
              </a:rPr>
              <a:t>The presentation introduces early considerations on mapping of Wi-Fi access network, China Mobile </a:t>
            </a:r>
            <a:r>
              <a:rPr lang="en-US" sz="1600" dirty="0" err="1" smtClean="0">
                <a:latin typeface="+mn-lt"/>
              </a:rPr>
              <a:t>iPCN</a:t>
            </a:r>
            <a:r>
              <a:rPr lang="en-US" sz="1600" dirty="0" smtClean="0">
                <a:latin typeface="+mn-lt"/>
              </a:rPr>
              <a:t> and Cable Networks to the P802.1CF NRM.</a:t>
            </a:r>
          </a:p>
        </p:txBody>
      </p:sp>
    </p:spTree>
    <p:extLst>
      <p:ext uri="{BB962C8B-B14F-4D97-AF65-F5344CB8AC3E}">
        <p14:creationId xmlns:p14="http://schemas.microsoft.com/office/powerpoint/2010/main" val="323119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P802.1CF model for iPCN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It seems, P802.1CF can provide the access model and partly(?) the transport model</a:t>
            </a:r>
          </a:p>
          <a:p>
            <a:pPr lvl="1"/>
            <a:r>
              <a:rPr lang="en-US" dirty="0" smtClean="0"/>
              <a:t>Does </a:t>
            </a:r>
            <a:r>
              <a:rPr lang="en-US" dirty="0" err="1" smtClean="0"/>
              <a:t>iPCN</a:t>
            </a:r>
            <a:r>
              <a:rPr lang="en-US" dirty="0" smtClean="0"/>
              <a:t> comply with carrying Ethernet frames end-to-end?</a:t>
            </a:r>
          </a:p>
          <a:p>
            <a:r>
              <a:rPr lang="en-US" dirty="0" smtClean="0"/>
              <a:t>Further input from China Mobile needed to fully understand the required functionality for both, access and transport.</a:t>
            </a:r>
          </a:p>
          <a:p>
            <a:pPr lvl="1"/>
            <a:r>
              <a:rPr lang="en-US" dirty="0" smtClean="0"/>
              <a:t>What kind of access technologies are supported by </a:t>
            </a:r>
            <a:r>
              <a:rPr lang="en-US" dirty="0" err="1" smtClean="0"/>
              <a:t>iPCN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is the demarcation between Transport Model and IP Backbone Model?</a:t>
            </a:r>
          </a:p>
          <a:p>
            <a:pPr lvl="1"/>
            <a:r>
              <a:rPr lang="en-US" dirty="0" smtClean="0"/>
              <a:t>How is access control for terminals realized?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7" y="1371600"/>
            <a:ext cx="7567613" cy="244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838200" y="1905000"/>
            <a:ext cx="3048000" cy="1371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85660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+mn-lt"/>
              </a:rPr>
              <a:t>P802.1CF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Network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NRM mapping to real networks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of cable networks</a:t>
            </a:r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334000" y="4876329"/>
            <a:ext cx="2451258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reeform 13"/>
          <p:cNvSpPr>
            <a:spLocks noChangeAspect="1"/>
          </p:cNvSpPr>
          <p:nvPr/>
        </p:nvSpPr>
        <p:spPr bwMode="auto">
          <a:xfrm rot="21323461" flipH="1" flipV="1">
            <a:off x="2529898" y="2172872"/>
            <a:ext cx="1977081" cy="3683637"/>
          </a:xfrm>
          <a:custGeom>
            <a:avLst/>
            <a:gdLst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354 w 10000"/>
              <a:gd name="connsiteY23" fmla="*/ 1325 h 10000"/>
              <a:gd name="connsiteX24" fmla="*/ 7481 w 10000"/>
              <a:gd name="connsiteY24" fmla="*/ 1424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622 w 10000"/>
              <a:gd name="connsiteY23" fmla="*/ 1239 h 10000"/>
              <a:gd name="connsiteX24" fmla="*/ 7481 w 10000"/>
              <a:gd name="connsiteY24" fmla="*/ 1424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622 w 10000"/>
              <a:gd name="connsiteY23" fmla="*/ 1239 h 10000"/>
              <a:gd name="connsiteX24" fmla="*/ 7493 w 10000"/>
              <a:gd name="connsiteY24" fmla="*/ 1346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336 h 9673"/>
              <a:gd name="connsiteX1" fmla="*/ 65 w 10000"/>
              <a:gd name="connsiteY1" fmla="*/ 4679 h 9673"/>
              <a:gd name="connsiteX2" fmla="*/ 692 w 10000"/>
              <a:gd name="connsiteY2" fmla="*/ 6421 h 9673"/>
              <a:gd name="connsiteX3" fmla="*/ 774 w 10000"/>
              <a:gd name="connsiteY3" fmla="*/ 6968 h 9673"/>
              <a:gd name="connsiteX4" fmla="*/ 1074 w 10000"/>
              <a:gd name="connsiteY4" fmla="*/ 7565 h 9673"/>
              <a:gd name="connsiteX5" fmla="*/ 1673 w 10000"/>
              <a:gd name="connsiteY5" fmla="*/ 8162 h 9673"/>
              <a:gd name="connsiteX6" fmla="*/ 2464 w 10000"/>
              <a:gd name="connsiteY6" fmla="*/ 8311 h 9673"/>
              <a:gd name="connsiteX7" fmla="*/ 3146 w 10000"/>
              <a:gd name="connsiteY7" fmla="*/ 8062 h 9673"/>
              <a:gd name="connsiteX8" fmla="*/ 3637 w 10000"/>
              <a:gd name="connsiteY8" fmla="*/ 8759 h 9673"/>
              <a:gd name="connsiteX9" fmla="*/ 4427 w 10000"/>
              <a:gd name="connsiteY9" fmla="*/ 9406 h 9673"/>
              <a:gd name="connsiteX10" fmla="*/ 5791 w 10000"/>
              <a:gd name="connsiteY10" fmla="*/ 9654 h 9673"/>
              <a:gd name="connsiteX11" fmla="*/ 7018 w 10000"/>
              <a:gd name="connsiteY11" fmla="*/ 9306 h 9673"/>
              <a:gd name="connsiteX12" fmla="*/ 7563 w 10000"/>
              <a:gd name="connsiteY12" fmla="*/ 8560 h 9673"/>
              <a:gd name="connsiteX13" fmla="*/ 7918 w 10000"/>
              <a:gd name="connsiteY13" fmla="*/ 9157 h 9673"/>
              <a:gd name="connsiteX14" fmla="*/ 8490 w 10000"/>
              <a:gd name="connsiteY14" fmla="*/ 9157 h 9673"/>
              <a:gd name="connsiteX15" fmla="*/ 9308 w 10000"/>
              <a:gd name="connsiteY15" fmla="*/ 8261 h 9673"/>
              <a:gd name="connsiteX16" fmla="*/ 9608 w 10000"/>
              <a:gd name="connsiteY16" fmla="*/ 6421 h 9673"/>
              <a:gd name="connsiteX17" fmla="*/ 9554 w 10000"/>
              <a:gd name="connsiteY17" fmla="*/ 5475 h 9673"/>
              <a:gd name="connsiteX18" fmla="*/ 9963 w 10000"/>
              <a:gd name="connsiteY18" fmla="*/ 4629 h 9673"/>
              <a:gd name="connsiteX19" fmla="*/ 9772 w 10000"/>
              <a:gd name="connsiteY19" fmla="*/ 3933 h 9673"/>
              <a:gd name="connsiteX20" fmla="*/ 9199 w 10000"/>
              <a:gd name="connsiteY20" fmla="*/ 3386 h 9673"/>
              <a:gd name="connsiteX21" fmla="*/ 9390 w 10000"/>
              <a:gd name="connsiteY21" fmla="*/ 2689 h 9673"/>
              <a:gd name="connsiteX22" fmla="*/ 9384 w 10000"/>
              <a:gd name="connsiteY22" fmla="*/ 1422 h 9673"/>
              <a:gd name="connsiteX23" fmla="*/ 8622 w 10000"/>
              <a:gd name="connsiteY23" fmla="*/ 912 h 9673"/>
              <a:gd name="connsiteX24" fmla="*/ 7493 w 10000"/>
              <a:gd name="connsiteY24" fmla="*/ 1019 h 9673"/>
              <a:gd name="connsiteX25" fmla="*/ 6990 w 10000"/>
              <a:gd name="connsiteY25" fmla="*/ 301 h 9673"/>
              <a:gd name="connsiteX26" fmla="*/ 5968 w 10000"/>
              <a:gd name="connsiteY26" fmla="*/ 0 h 9673"/>
              <a:gd name="connsiteX27" fmla="*/ 4509 w 10000"/>
              <a:gd name="connsiteY27" fmla="*/ 102 h 9673"/>
              <a:gd name="connsiteX28" fmla="*/ 3664 w 10000"/>
              <a:gd name="connsiteY28" fmla="*/ 1097 h 9673"/>
              <a:gd name="connsiteX29" fmla="*/ 3173 w 10000"/>
              <a:gd name="connsiteY29" fmla="*/ 699 h 9673"/>
              <a:gd name="connsiteX30" fmla="*/ 2246 w 10000"/>
              <a:gd name="connsiteY30" fmla="*/ 251 h 9673"/>
              <a:gd name="connsiteX31" fmla="*/ 1592 w 10000"/>
              <a:gd name="connsiteY31" fmla="*/ 1147 h 9673"/>
              <a:gd name="connsiteX32" fmla="*/ 1374 w 10000"/>
              <a:gd name="connsiteY32" fmla="*/ 1993 h 9673"/>
              <a:gd name="connsiteX33" fmla="*/ 1074 w 10000"/>
              <a:gd name="connsiteY33" fmla="*/ 3336 h 9673"/>
              <a:gd name="connsiteX0" fmla="*/ 1074 w 10000"/>
              <a:gd name="connsiteY0" fmla="*/ 3449 h 10000"/>
              <a:gd name="connsiteX1" fmla="*/ 65 w 10000"/>
              <a:gd name="connsiteY1" fmla="*/ 4837 h 10000"/>
              <a:gd name="connsiteX2" fmla="*/ 692 w 10000"/>
              <a:gd name="connsiteY2" fmla="*/ 6638 h 10000"/>
              <a:gd name="connsiteX3" fmla="*/ 774 w 10000"/>
              <a:gd name="connsiteY3" fmla="*/ 7204 h 10000"/>
              <a:gd name="connsiteX4" fmla="*/ 1074 w 10000"/>
              <a:gd name="connsiteY4" fmla="*/ 7821 h 10000"/>
              <a:gd name="connsiteX5" fmla="*/ 1673 w 10000"/>
              <a:gd name="connsiteY5" fmla="*/ 8438 h 10000"/>
              <a:gd name="connsiteX6" fmla="*/ 2464 w 10000"/>
              <a:gd name="connsiteY6" fmla="*/ 8592 h 10000"/>
              <a:gd name="connsiteX7" fmla="*/ 3146 w 10000"/>
              <a:gd name="connsiteY7" fmla="*/ 8335 h 10000"/>
              <a:gd name="connsiteX8" fmla="*/ 3637 w 10000"/>
              <a:gd name="connsiteY8" fmla="*/ 9055 h 10000"/>
              <a:gd name="connsiteX9" fmla="*/ 4427 w 10000"/>
              <a:gd name="connsiteY9" fmla="*/ 9724 h 10000"/>
              <a:gd name="connsiteX10" fmla="*/ 5791 w 10000"/>
              <a:gd name="connsiteY10" fmla="*/ 9980 h 10000"/>
              <a:gd name="connsiteX11" fmla="*/ 7018 w 10000"/>
              <a:gd name="connsiteY11" fmla="*/ 9621 h 10000"/>
              <a:gd name="connsiteX12" fmla="*/ 7563 w 10000"/>
              <a:gd name="connsiteY12" fmla="*/ 8849 h 10000"/>
              <a:gd name="connsiteX13" fmla="*/ 7918 w 10000"/>
              <a:gd name="connsiteY13" fmla="*/ 9467 h 10000"/>
              <a:gd name="connsiteX14" fmla="*/ 8490 w 10000"/>
              <a:gd name="connsiteY14" fmla="*/ 9467 h 10000"/>
              <a:gd name="connsiteX15" fmla="*/ 9308 w 10000"/>
              <a:gd name="connsiteY15" fmla="*/ 8540 h 10000"/>
              <a:gd name="connsiteX16" fmla="*/ 9608 w 10000"/>
              <a:gd name="connsiteY16" fmla="*/ 6638 h 10000"/>
              <a:gd name="connsiteX17" fmla="*/ 9554 w 10000"/>
              <a:gd name="connsiteY17" fmla="*/ 5660 h 10000"/>
              <a:gd name="connsiteX18" fmla="*/ 9963 w 10000"/>
              <a:gd name="connsiteY18" fmla="*/ 4785 h 10000"/>
              <a:gd name="connsiteX19" fmla="*/ 9772 w 10000"/>
              <a:gd name="connsiteY19" fmla="*/ 4066 h 10000"/>
              <a:gd name="connsiteX20" fmla="*/ 9199 w 10000"/>
              <a:gd name="connsiteY20" fmla="*/ 3500 h 10000"/>
              <a:gd name="connsiteX21" fmla="*/ 9390 w 10000"/>
              <a:gd name="connsiteY21" fmla="*/ 2780 h 10000"/>
              <a:gd name="connsiteX22" fmla="*/ 9384 w 10000"/>
              <a:gd name="connsiteY22" fmla="*/ 1470 h 10000"/>
              <a:gd name="connsiteX23" fmla="*/ 8622 w 10000"/>
              <a:gd name="connsiteY23" fmla="*/ 943 h 10000"/>
              <a:gd name="connsiteX24" fmla="*/ 7493 w 10000"/>
              <a:gd name="connsiteY24" fmla="*/ 1053 h 10000"/>
              <a:gd name="connsiteX25" fmla="*/ 6990 w 10000"/>
              <a:gd name="connsiteY25" fmla="*/ 311 h 10000"/>
              <a:gd name="connsiteX26" fmla="*/ 5968 w 10000"/>
              <a:gd name="connsiteY26" fmla="*/ 0 h 10000"/>
              <a:gd name="connsiteX27" fmla="*/ 4509 w 10000"/>
              <a:gd name="connsiteY27" fmla="*/ 105 h 10000"/>
              <a:gd name="connsiteX28" fmla="*/ 3664 w 10000"/>
              <a:gd name="connsiteY28" fmla="*/ 1134 h 10000"/>
              <a:gd name="connsiteX29" fmla="*/ 3173 w 10000"/>
              <a:gd name="connsiteY29" fmla="*/ 723 h 10000"/>
              <a:gd name="connsiteX30" fmla="*/ 2239 w 10000"/>
              <a:gd name="connsiteY30" fmla="*/ 804 h 10000"/>
              <a:gd name="connsiteX31" fmla="*/ 1592 w 10000"/>
              <a:gd name="connsiteY31" fmla="*/ 1186 h 10000"/>
              <a:gd name="connsiteX32" fmla="*/ 1374 w 10000"/>
              <a:gd name="connsiteY32" fmla="*/ 2060 h 10000"/>
              <a:gd name="connsiteX33" fmla="*/ 1074 w 10000"/>
              <a:gd name="connsiteY33" fmla="*/ 3449 h 10000"/>
              <a:gd name="connsiteX0" fmla="*/ 1074 w 10000"/>
              <a:gd name="connsiteY0" fmla="*/ 3449 h 10346"/>
              <a:gd name="connsiteX1" fmla="*/ 65 w 10000"/>
              <a:gd name="connsiteY1" fmla="*/ 4837 h 10346"/>
              <a:gd name="connsiteX2" fmla="*/ 692 w 10000"/>
              <a:gd name="connsiteY2" fmla="*/ 6638 h 10346"/>
              <a:gd name="connsiteX3" fmla="*/ 774 w 10000"/>
              <a:gd name="connsiteY3" fmla="*/ 7204 h 10346"/>
              <a:gd name="connsiteX4" fmla="*/ 1074 w 10000"/>
              <a:gd name="connsiteY4" fmla="*/ 7821 h 10346"/>
              <a:gd name="connsiteX5" fmla="*/ 1673 w 10000"/>
              <a:gd name="connsiteY5" fmla="*/ 8438 h 10346"/>
              <a:gd name="connsiteX6" fmla="*/ 2464 w 10000"/>
              <a:gd name="connsiteY6" fmla="*/ 8592 h 10346"/>
              <a:gd name="connsiteX7" fmla="*/ 3146 w 10000"/>
              <a:gd name="connsiteY7" fmla="*/ 8335 h 10346"/>
              <a:gd name="connsiteX8" fmla="*/ 3637 w 10000"/>
              <a:gd name="connsiteY8" fmla="*/ 9055 h 10346"/>
              <a:gd name="connsiteX9" fmla="*/ 4427 w 10000"/>
              <a:gd name="connsiteY9" fmla="*/ 9724 h 10346"/>
              <a:gd name="connsiteX10" fmla="*/ 6499 w 10000"/>
              <a:gd name="connsiteY10" fmla="*/ 10326 h 10346"/>
              <a:gd name="connsiteX11" fmla="*/ 7018 w 10000"/>
              <a:gd name="connsiteY11" fmla="*/ 9621 h 10346"/>
              <a:gd name="connsiteX12" fmla="*/ 7563 w 10000"/>
              <a:gd name="connsiteY12" fmla="*/ 8849 h 10346"/>
              <a:gd name="connsiteX13" fmla="*/ 7918 w 10000"/>
              <a:gd name="connsiteY13" fmla="*/ 9467 h 10346"/>
              <a:gd name="connsiteX14" fmla="*/ 8490 w 10000"/>
              <a:gd name="connsiteY14" fmla="*/ 9467 h 10346"/>
              <a:gd name="connsiteX15" fmla="*/ 9308 w 10000"/>
              <a:gd name="connsiteY15" fmla="*/ 8540 h 10346"/>
              <a:gd name="connsiteX16" fmla="*/ 9608 w 10000"/>
              <a:gd name="connsiteY16" fmla="*/ 6638 h 10346"/>
              <a:gd name="connsiteX17" fmla="*/ 9554 w 10000"/>
              <a:gd name="connsiteY17" fmla="*/ 5660 h 10346"/>
              <a:gd name="connsiteX18" fmla="*/ 9963 w 10000"/>
              <a:gd name="connsiteY18" fmla="*/ 4785 h 10346"/>
              <a:gd name="connsiteX19" fmla="*/ 9772 w 10000"/>
              <a:gd name="connsiteY19" fmla="*/ 4066 h 10346"/>
              <a:gd name="connsiteX20" fmla="*/ 9199 w 10000"/>
              <a:gd name="connsiteY20" fmla="*/ 3500 h 10346"/>
              <a:gd name="connsiteX21" fmla="*/ 9390 w 10000"/>
              <a:gd name="connsiteY21" fmla="*/ 2780 h 10346"/>
              <a:gd name="connsiteX22" fmla="*/ 9384 w 10000"/>
              <a:gd name="connsiteY22" fmla="*/ 1470 h 10346"/>
              <a:gd name="connsiteX23" fmla="*/ 8622 w 10000"/>
              <a:gd name="connsiteY23" fmla="*/ 943 h 10346"/>
              <a:gd name="connsiteX24" fmla="*/ 7493 w 10000"/>
              <a:gd name="connsiteY24" fmla="*/ 1053 h 10346"/>
              <a:gd name="connsiteX25" fmla="*/ 6990 w 10000"/>
              <a:gd name="connsiteY25" fmla="*/ 311 h 10346"/>
              <a:gd name="connsiteX26" fmla="*/ 5968 w 10000"/>
              <a:gd name="connsiteY26" fmla="*/ 0 h 10346"/>
              <a:gd name="connsiteX27" fmla="*/ 4509 w 10000"/>
              <a:gd name="connsiteY27" fmla="*/ 105 h 10346"/>
              <a:gd name="connsiteX28" fmla="*/ 3664 w 10000"/>
              <a:gd name="connsiteY28" fmla="*/ 1134 h 10346"/>
              <a:gd name="connsiteX29" fmla="*/ 3173 w 10000"/>
              <a:gd name="connsiteY29" fmla="*/ 723 h 10346"/>
              <a:gd name="connsiteX30" fmla="*/ 2239 w 10000"/>
              <a:gd name="connsiteY30" fmla="*/ 804 h 10346"/>
              <a:gd name="connsiteX31" fmla="*/ 1592 w 10000"/>
              <a:gd name="connsiteY31" fmla="*/ 1186 h 10346"/>
              <a:gd name="connsiteX32" fmla="*/ 1374 w 10000"/>
              <a:gd name="connsiteY32" fmla="*/ 2060 h 10346"/>
              <a:gd name="connsiteX33" fmla="*/ 1074 w 10000"/>
              <a:gd name="connsiteY33" fmla="*/ 3449 h 10346"/>
              <a:gd name="connsiteX0" fmla="*/ 1074 w 10000"/>
              <a:gd name="connsiteY0" fmla="*/ 3449 h 10357"/>
              <a:gd name="connsiteX1" fmla="*/ 65 w 10000"/>
              <a:gd name="connsiteY1" fmla="*/ 4837 h 10357"/>
              <a:gd name="connsiteX2" fmla="*/ 692 w 10000"/>
              <a:gd name="connsiteY2" fmla="*/ 6638 h 10357"/>
              <a:gd name="connsiteX3" fmla="*/ 774 w 10000"/>
              <a:gd name="connsiteY3" fmla="*/ 7204 h 10357"/>
              <a:gd name="connsiteX4" fmla="*/ 1074 w 10000"/>
              <a:gd name="connsiteY4" fmla="*/ 7821 h 10357"/>
              <a:gd name="connsiteX5" fmla="*/ 1673 w 10000"/>
              <a:gd name="connsiteY5" fmla="*/ 8438 h 10357"/>
              <a:gd name="connsiteX6" fmla="*/ 2464 w 10000"/>
              <a:gd name="connsiteY6" fmla="*/ 8592 h 10357"/>
              <a:gd name="connsiteX7" fmla="*/ 3146 w 10000"/>
              <a:gd name="connsiteY7" fmla="*/ 8335 h 10357"/>
              <a:gd name="connsiteX8" fmla="*/ 3637 w 10000"/>
              <a:gd name="connsiteY8" fmla="*/ 9055 h 10357"/>
              <a:gd name="connsiteX9" fmla="*/ 4951 w 10000"/>
              <a:gd name="connsiteY9" fmla="*/ 9435 h 10357"/>
              <a:gd name="connsiteX10" fmla="*/ 6499 w 10000"/>
              <a:gd name="connsiteY10" fmla="*/ 10326 h 10357"/>
              <a:gd name="connsiteX11" fmla="*/ 7018 w 10000"/>
              <a:gd name="connsiteY11" fmla="*/ 9621 h 10357"/>
              <a:gd name="connsiteX12" fmla="*/ 7563 w 10000"/>
              <a:gd name="connsiteY12" fmla="*/ 8849 h 10357"/>
              <a:gd name="connsiteX13" fmla="*/ 7918 w 10000"/>
              <a:gd name="connsiteY13" fmla="*/ 9467 h 10357"/>
              <a:gd name="connsiteX14" fmla="*/ 8490 w 10000"/>
              <a:gd name="connsiteY14" fmla="*/ 9467 h 10357"/>
              <a:gd name="connsiteX15" fmla="*/ 9308 w 10000"/>
              <a:gd name="connsiteY15" fmla="*/ 8540 h 10357"/>
              <a:gd name="connsiteX16" fmla="*/ 9608 w 10000"/>
              <a:gd name="connsiteY16" fmla="*/ 6638 h 10357"/>
              <a:gd name="connsiteX17" fmla="*/ 9554 w 10000"/>
              <a:gd name="connsiteY17" fmla="*/ 5660 h 10357"/>
              <a:gd name="connsiteX18" fmla="*/ 9963 w 10000"/>
              <a:gd name="connsiteY18" fmla="*/ 4785 h 10357"/>
              <a:gd name="connsiteX19" fmla="*/ 9772 w 10000"/>
              <a:gd name="connsiteY19" fmla="*/ 4066 h 10357"/>
              <a:gd name="connsiteX20" fmla="*/ 9199 w 10000"/>
              <a:gd name="connsiteY20" fmla="*/ 3500 h 10357"/>
              <a:gd name="connsiteX21" fmla="*/ 9390 w 10000"/>
              <a:gd name="connsiteY21" fmla="*/ 2780 h 10357"/>
              <a:gd name="connsiteX22" fmla="*/ 9384 w 10000"/>
              <a:gd name="connsiteY22" fmla="*/ 1470 h 10357"/>
              <a:gd name="connsiteX23" fmla="*/ 8622 w 10000"/>
              <a:gd name="connsiteY23" fmla="*/ 943 h 10357"/>
              <a:gd name="connsiteX24" fmla="*/ 7493 w 10000"/>
              <a:gd name="connsiteY24" fmla="*/ 1053 h 10357"/>
              <a:gd name="connsiteX25" fmla="*/ 6990 w 10000"/>
              <a:gd name="connsiteY25" fmla="*/ 311 h 10357"/>
              <a:gd name="connsiteX26" fmla="*/ 5968 w 10000"/>
              <a:gd name="connsiteY26" fmla="*/ 0 h 10357"/>
              <a:gd name="connsiteX27" fmla="*/ 4509 w 10000"/>
              <a:gd name="connsiteY27" fmla="*/ 105 h 10357"/>
              <a:gd name="connsiteX28" fmla="*/ 3664 w 10000"/>
              <a:gd name="connsiteY28" fmla="*/ 1134 h 10357"/>
              <a:gd name="connsiteX29" fmla="*/ 3173 w 10000"/>
              <a:gd name="connsiteY29" fmla="*/ 723 h 10357"/>
              <a:gd name="connsiteX30" fmla="*/ 2239 w 10000"/>
              <a:gd name="connsiteY30" fmla="*/ 804 h 10357"/>
              <a:gd name="connsiteX31" fmla="*/ 1592 w 10000"/>
              <a:gd name="connsiteY31" fmla="*/ 1186 h 10357"/>
              <a:gd name="connsiteX32" fmla="*/ 1374 w 10000"/>
              <a:gd name="connsiteY32" fmla="*/ 2060 h 10357"/>
              <a:gd name="connsiteX33" fmla="*/ 1074 w 10000"/>
              <a:gd name="connsiteY33" fmla="*/ 3449 h 10357"/>
              <a:gd name="connsiteX0" fmla="*/ 1074 w 10000"/>
              <a:gd name="connsiteY0" fmla="*/ 3449 h 10357"/>
              <a:gd name="connsiteX1" fmla="*/ 65 w 10000"/>
              <a:gd name="connsiteY1" fmla="*/ 4837 h 10357"/>
              <a:gd name="connsiteX2" fmla="*/ 692 w 10000"/>
              <a:gd name="connsiteY2" fmla="*/ 6638 h 10357"/>
              <a:gd name="connsiteX3" fmla="*/ 774 w 10000"/>
              <a:gd name="connsiteY3" fmla="*/ 7204 h 10357"/>
              <a:gd name="connsiteX4" fmla="*/ 1074 w 10000"/>
              <a:gd name="connsiteY4" fmla="*/ 7821 h 10357"/>
              <a:gd name="connsiteX5" fmla="*/ 1673 w 10000"/>
              <a:gd name="connsiteY5" fmla="*/ 8438 h 10357"/>
              <a:gd name="connsiteX6" fmla="*/ 2464 w 10000"/>
              <a:gd name="connsiteY6" fmla="*/ 8592 h 10357"/>
              <a:gd name="connsiteX7" fmla="*/ 3146 w 10000"/>
              <a:gd name="connsiteY7" fmla="*/ 8335 h 10357"/>
              <a:gd name="connsiteX8" fmla="*/ 4532 w 10000"/>
              <a:gd name="connsiteY8" fmla="*/ 8434 h 10357"/>
              <a:gd name="connsiteX9" fmla="*/ 4951 w 10000"/>
              <a:gd name="connsiteY9" fmla="*/ 9435 h 10357"/>
              <a:gd name="connsiteX10" fmla="*/ 6499 w 10000"/>
              <a:gd name="connsiteY10" fmla="*/ 10326 h 10357"/>
              <a:gd name="connsiteX11" fmla="*/ 7018 w 10000"/>
              <a:gd name="connsiteY11" fmla="*/ 9621 h 10357"/>
              <a:gd name="connsiteX12" fmla="*/ 7563 w 10000"/>
              <a:gd name="connsiteY12" fmla="*/ 8849 h 10357"/>
              <a:gd name="connsiteX13" fmla="*/ 7918 w 10000"/>
              <a:gd name="connsiteY13" fmla="*/ 9467 h 10357"/>
              <a:gd name="connsiteX14" fmla="*/ 8490 w 10000"/>
              <a:gd name="connsiteY14" fmla="*/ 9467 h 10357"/>
              <a:gd name="connsiteX15" fmla="*/ 9308 w 10000"/>
              <a:gd name="connsiteY15" fmla="*/ 8540 h 10357"/>
              <a:gd name="connsiteX16" fmla="*/ 9608 w 10000"/>
              <a:gd name="connsiteY16" fmla="*/ 6638 h 10357"/>
              <a:gd name="connsiteX17" fmla="*/ 9554 w 10000"/>
              <a:gd name="connsiteY17" fmla="*/ 5660 h 10357"/>
              <a:gd name="connsiteX18" fmla="*/ 9963 w 10000"/>
              <a:gd name="connsiteY18" fmla="*/ 4785 h 10357"/>
              <a:gd name="connsiteX19" fmla="*/ 9772 w 10000"/>
              <a:gd name="connsiteY19" fmla="*/ 4066 h 10357"/>
              <a:gd name="connsiteX20" fmla="*/ 9199 w 10000"/>
              <a:gd name="connsiteY20" fmla="*/ 3500 h 10357"/>
              <a:gd name="connsiteX21" fmla="*/ 9390 w 10000"/>
              <a:gd name="connsiteY21" fmla="*/ 2780 h 10357"/>
              <a:gd name="connsiteX22" fmla="*/ 9384 w 10000"/>
              <a:gd name="connsiteY22" fmla="*/ 1470 h 10357"/>
              <a:gd name="connsiteX23" fmla="*/ 8622 w 10000"/>
              <a:gd name="connsiteY23" fmla="*/ 943 h 10357"/>
              <a:gd name="connsiteX24" fmla="*/ 7493 w 10000"/>
              <a:gd name="connsiteY24" fmla="*/ 1053 h 10357"/>
              <a:gd name="connsiteX25" fmla="*/ 6990 w 10000"/>
              <a:gd name="connsiteY25" fmla="*/ 311 h 10357"/>
              <a:gd name="connsiteX26" fmla="*/ 5968 w 10000"/>
              <a:gd name="connsiteY26" fmla="*/ 0 h 10357"/>
              <a:gd name="connsiteX27" fmla="*/ 4509 w 10000"/>
              <a:gd name="connsiteY27" fmla="*/ 105 h 10357"/>
              <a:gd name="connsiteX28" fmla="*/ 3664 w 10000"/>
              <a:gd name="connsiteY28" fmla="*/ 1134 h 10357"/>
              <a:gd name="connsiteX29" fmla="*/ 3173 w 10000"/>
              <a:gd name="connsiteY29" fmla="*/ 723 h 10357"/>
              <a:gd name="connsiteX30" fmla="*/ 2239 w 10000"/>
              <a:gd name="connsiteY30" fmla="*/ 804 h 10357"/>
              <a:gd name="connsiteX31" fmla="*/ 1592 w 10000"/>
              <a:gd name="connsiteY31" fmla="*/ 1186 h 10357"/>
              <a:gd name="connsiteX32" fmla="*/ 1374 w 10000"/>
              <a:gd name="connsiteY32" fmla="*/ 2060 h 10357"/>
              <a:gd name="connsiteX33" fmla="*/ 1074 w 10000"/>
              <a:gd name="connsiteY33" fmla="*/ 3449 h 10357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2464 w 10000"/>
              <a:gd name="connsiteY6" fmla="*/ 8592 h 10353"/>
              <a:gd name="connsiteX7" fmla="*/ 3146 w 10000"/>
              <a:gd name="connsiteY7" fmla="*/ 8335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2464 w 10000"/>
              <a:gd name="connsiteY6" fmla="*/ 8592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3894 w 10000"/>
              <a:gd name="connsiteY4" fmla="*/ 497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3983 w 10000"/>
              <a:gd name="connsiteY3" fmla="*/ 4321 h 10353"/>
              <a:gd name="connsiteX4" fmla="*/ 3894 w 10000"/>
              <a:gd name="connsiteY4" fmla="*/ 497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363 w 10289"/>
              <a:gd name="connsiteY0" fmla="*/ 3449 h 10353"/>
              <a:gd name="connsiteX1" fmla="*/ 354 w 10289"/>
              <a:gd name="connsiteY1" fmla="*/ 4837 h 10353"/>
              <a:gd name="connsiteX2" fmla="*/ 3487 w 10289"/>
              <a:gd name="connsiteY2" fmla="*/ 3957 h 10353"/>
              <a:gd name="connsiteX3" fmla="*/ 4272 w 10289"/>
              <a:gd name="connsiteY3" fmla="*/ 4321 h 10353"/>
              <a:gd name="connsiteX4" fmla="*/ 4183 w 10289"/>
              <a:gd name="connsiteY4" fmla="*/ 4971 h 10353"/>
              <a:gd name="connsiteX5" fmla="*/ 3518 w 10289"/>
              <a:gd name="connsiteY5" fmla="*/ 5757 h 10353"/>
              <a:gd name="connsiteX6" fmla="*/ 3385 w 10289"/>
              <a:gd name="connsiteY6" fmla="*/ 6731 h 10353"/>
              <a:gd name="connsiteX7" fmla="*/ 4402 w 10289"/>
              <a:gd name="connsiteY7" fmla="*/ 7434 h 10353"/>
              <a:gd name="connsiteX8" fmla="*/ 4821 w 10289"/>
              <a:gd name="connsiteY8" fmla="*/ 8434 h 10353"/>
              <a:gd name="connsiteX9" fmla="*/ 5793 w 10289"/>
              <a:gd name="connsiteY9" fmla="*/ 9462 h 10353"/>
              <a:gd name="connsiteX10" fmla="*/ 6788 w 10289"/>
              <a:gd name="connsiteY10" fmla="*/ 10326 h 10353"/>
              <a:gd name="connsiteX11" fmla="*/ 7307 w 10289"/>
              <a:gd name="connsiteY11" fmla="*/ 9621 h 10353"/>
              <a:gd name="connsiteX12" fmla="*/ 7852 w 10289"/>
              <a:gd name="connsiteY12" fmla="*/ 8849 h 10353"/>
              <a:gd name="connsiteX13" fmla="*/ 8207 w 10289"/>
              <a:gd name="connsiteY13" fmla="*/ 9467 h 10353"/>
              <a:gd name="connsiteX14" fmla="*/ 8779 w 10289"/>
              <a:gd name="connsiteY14" fmla="*/ 9467 h 10353"/>
              <a:gd name="connsiteX15" fmla="*/ 9597 w 10289"/>
              <a:gd name="connsiteY15" fmla="*/ 8540 h 10353"/>
              <a:gd name="connsiteX16" fmla="*/ 9897 w 10289"/>
              <a:gd name="connsiteY16" fmla="*/ 6638 h 10353"/>
              <a:gd name="connsiteX17" fmla="*/ 9843 w 10289"/>
              <a:gd name="connsiteY17" fmla="*/ 5660 h 10353"/>
              <a:gd name="connsiteX18" fmla="*/ 10252 w 10289"/>
              <a:gd name="connsiteY18" fmla="*/ 4785 h 10353"/>
              <a:gd name="connsiteX19" fmla="*/ 10061 w 10289"/>
              <a:gd name="connsiteY19" fmla="*/ 4066 h 10353"/>
              <a:gd name="connsiteX20" fmla="*/ 9488 w 10289"/>
              <a:gd name="connsiteY20" fmla="*/ 3500 h 10353"/>
              <a:gd name="connsiteX21" fmla="*/ 9679 w 10289"/>
              <a:gd name="connsiteY21" fmla="*/ 2780 h 10353"/>
              <a:gd name="connsiteX22" fmla="*/ 9673 w 10289"/>
              <a:gd name="connsiteY22" fmla="*/ 1470 h 10353"/>
              <a:gd name="connsiteX23" fmla="*/ 8911 w 10289"/>
              <a:gd name="connsiteY23" fmla="*/ 943 h 10353"/>
              <a:gd name="connsiteX24" fmla="*/ 7782 w 10289"/>
              <a:gd name="connsiteY24" fmla="*/ 1053 h 10353"/>
              <a:gd name="connsiteX25" fmla="*/ 7279 w 10289"/>
              <a:gd name="connsiteY25" fmla="*/ 311 h 10353"/>
              <a:gd name="connsiteX26" fmla="*/ 6257 w 10289"/>
              <a:gd name="connsiteY26" fmla="*/ 0 h 10353"/>
              <a:gd name="connsiteX27" fmla="*/ 4798 w 10289"/>
              <a:gd name="connsiteY27" fmla="*/ 105 h 10353"/>
              <a:gd name="connsiteX28" fmla="*/ 3953 w 10289"/>
              <a:gd name="connsiteY28" fmla="*/ 1134 h 10353"/>
              <a:gd name="connsiteX29" fmla="*/ 3462 w 10289"/>
              <a:gd name="connsiteY29" fmla="*/ 723 h 10353"/>
              <a:gd name="connsiteX30" fmla="*/ 2528 w 10289"/>
              <a:gd name="connsiteY30" fmla="*/ 804 h 10353"/>
              <a:gd name="connsiteX31" fmla="*/ 1881 w 10289"/>
              <a:gd name="connsiteY31" fmla="*/ 1186 h 10353"/>
              <a:gd name="connsiteX32" fmla="*/ 1663 w 10289"/>
              <a:gd name="connsiteY32" fmla="*/ 2060 h 10353"/>
              <a:gd name="connsiteX33" fmla="*/ 1363 w 10289"/>
              <a:gd name="connsiteY33" fmla="*/ 3449 h 10353"/>
              <a:gd name="connsiteX0" fmla="*/ 120 w 9046"/>
              <a:gd name="connsiteY0" fmla="*/ 3449 h 10353"/>
              <a:gd name="connsiteX1" fmla="*/ 1138 w 9046"/>
              <a:gd name="connsiteY1" fmla="*/ 3904 h 10353"/>
              <a:gd name="connsiteX2" fmla="*/ 2244 w 9046"/>
              <a:gd name="connsiteY2" fmla="*/ 3957 h 10353"/>
              <a:gd name="connsiteX3" fmla="*/ 3029 w 9046"/>
              <a:gd name="connsiteY3" fmla="*/ 4321 h 10353"/>
              <a:gd name="connsiteX4" fmla="*/ 2940 w 9046"/>
              <a:gd name="connsiteY4" fmla="*/ 4971 h 10353"/>
              <a:gd name="connsiteX5" fmla="*/ 2275 w 9046"/>
              <a:gd name="connsiteY5" fmla="*/ 5757 h 10353"/>
              <a:gd name="connsiteX6" fmla="*/ 2142 w 9046"/>
              <a:gd name="connsiteY6" fmla="*/ 6731 h 10353"/>
              <a:gd name="connsiteX7" fmla="*/ 3159 w 9046"/>
              <a:gd name="connsiteY7" fmla="*/ 7434 h 10353"/>
              <a:gd name="connsiteX8" fmla="*/ 3578 w 9046"/>
              <a:gd name="connsiteY8" fmla="*/ 8434 h 10353"/>
              <a:gd name="connsiteX9" fmla="*/ 4550 w 9046"/>
              <a:gd name="connsiteY9" fmla="*/ 9462 h 10353"/>
              <a:gd name="connsiteX10" fmla="*/ 5545 w 9046"/>
              <a:gd name="connsiteY10" fmla="*/ 10326 h 10353"/>
              <a:gd name="connsiteX11" fmla="*/ 6064 w 9046"/>
              <a:gd name="connsiteY11" fmla="*/ 9621 h 10353"/>
              <a:gd name="connsiteX12" fmla="*/ 6609 w 9046"/>
              <a:gd name="connsiteY12" fmla="*/ 8849 h 10353"/>
              <a:gd name="connsiteX13" fmla="*/ 6964 w 9046"/>
              <a:gd name="connsiteY13" fmla="*/ 9467 h 10353"/>
              <a:gd name="connsiteX14" fmla="*/ 7536 w 9046"/>
              <a:gd name="connsiteY14" fmla="*/ 9467 h 10353"/>
              <a:gd name="connsiteX15" fmla="*/ 8354 w 9046"/>
              <a:gd name="connsiteY15" fmla="*/ 8540 h 10353"/>
              <a:gd name="connsiteX16" fmla="*/ 8654 w 9046"/>
              <a:gd name="connsiteY16" fmla="*/ 6638 h 10353"/>
              <a:gd name="connsiteX17" fmla="*/ 8600 w 9046"/>
              <a:gd name="connsiteY17" fmla="*/ 5660 h 10353"/>
              <a:gd name="connsiteX18" fmla="*/ 9009 w 9046"/>
              <a:gd name="connsiteY18" fmla="*/ 4785 h 10353"/>
              <a:gd name="connsiteX19" fmla="*/ 8818 w 9046"/>
              <a:gd name="connsiteY19" fmla="*/ 4066 h 10353"/>
              <a:gd name="connsiteX20" fmla="*/ 8245 w 9046"/>
              <a:gd name="connsiteY20" fmla="*/ 3500 h 10353"/>
              <a:gd name="connsiteX21" fmla="*/ 8436 w 9046"/>
              <a:gd name="connsiteY21" fmla="*/ 2780 h 10353"/>
              <a:gd name="connsiteX22" fmla="*/ 8430 w 9046"/>
              <a:gd name="connsiteY22" fmla="*/ 1470 h 10353"/>
              <a:gd name="connsiteX23" fmla="*/ 7668 w 9046"/>
              <a:gd name="connsiteY23" fmla="*/ 943 h 10353"/>
              <a:gd name="connsiteX24" fmla="*/ 6539 w 9046"/>
              <a:gd name="connsiteY24" fmla="*/ 1053 h 10353"/>
              <a:gd name="connsiteX25" fmla="*/ 6036 w 9046"/>
              <a:gd name="connsiteY25" fmla="*/ 311 h 10353"/>
              <a:gd name="connsiteX26" fmla="*/ 5014 w 9046"/>
              <a:gd name="connsiteY26" fmla="*/ 0 h 10353"/>
              <a:gd name="connsiteX27" fmla="*/ 3555 w 9046"/>
              <a:gd name="connsiteY27" fmla="*/ 105 h 10353"/>
              <a:gd name="connsiteX28" fmla="*/ 2710 w 9046"/>
              <a:gd name="connsiteY28" fmla="*/ 1134 h 10353"/>
              <a:gd name="connsiteX29" fmla="*/ 2219 w 9046"/>
              <a:gd name="connsiteY29" fmla="*/ 723 h 10353"/>
              <a:gd name="connsiteX30" fmla="*/ 1285 w 9046"/>
              <a:gd name="connsiteY30" fmla="*/ 804 h 10353"/>
              <a:gd name="connsiteX31" fmla="*/ 638 w 9046"/>
              <a:gd name="connsiteY31" fmla="*/ 1186 h 10353"/>
              <a:gd name="connsiteX32" fmla="*/ 420 w 9046"/>
              <a:gd name="connsiteY32" fmla="*/ 2060 h 10353"/>
              <a:gd name="connsiteX33" fmla="*/ 120 w 9046"/>
              <a:gd name="connsiteY33" fmla="*/ 3449 h 10353"/>
              <a:gd name="connsiteX0" fmla="*/ 133 w 10000"/>
              <a:gd name="connsiteY0" fmla="*/ 3331 h 10000"/>
              <a:gd name="connsiteX1" fmla="*/ 1258 w 10000"/>
              <a:gd name="connsiteY1" fmla="*/ 3771 h 10000"/>
              <a:gd name="connsiteX2" fmla="*/ 2481 w 10000"/>
              <a:gd name="connsiteY2" fmla="*/ 3822 h 10000"/>
              <a:gd name="connsiteX3" fmla="*/ 3348 w 10000"/>
              <a:gd name="connsiteY3" fmla="*/ 4174 h 10000"/>
              <a:gd name="connsiteX4" fmla="*/ 3250 w 10000"/>
              <a:gd name="connsiteY4" fmla="*/ 4802 h 10000"/>
              <a:gd name="connsiteX5" fmla="*/ 2515 w 10000"/>
              <a:gd name="connsiteY5" fmla="*/ 5561 h 10000"/>
              <a:gd name="connsiteX6" fmla="*/ 2368 w 10000"/>
              <a:gd name="connsiteY6" fmla="*/ 6501 h 10000"/>
              <a:gd name="connsiteX7" fmla="*/ 3492 w 10000"/>
              <a:gd name="connsiteY7" fmla="*/ 7181 h 10000"/>
              <a:gd name="connsiteX8" fmla="*/ 3955 w 10000"/>
              <a:gd name="connsiteY8" fmla="*/ 8146 h 10000"/>
              <a:gd name="connsiteX9" fmla="*/ 5030 w 10000"/>
              <a:gd name="connsiteY9" fmla="*/ 9139 h 10000"/>
              <a:gd name="connsiteX10" fmla="*/ 6130 w 10000"/>
              <a:gd name="connsiteY10" fmla="*/ 9974 h 10000"/>
              <a:gd name="connsiteX11" fmla="*/ 6704 w 10000"/>
              <a:gd name="connsiteY11" fmla="*/ 9293 h 10000"/>
              <a:gd name="connsiteX12" fmla="*/ 7219 w 10000"/>
              <a:gd name="connsiteY12" fmla="*/ 8914 h 10000"/>
              <a:gd name="connsiteX13" fmla="*/ 7698 w 10000"/>
              <a:gd name="connsiteY13" fmla="*/ 9144 h 10000"/>
              <a:gd name="connsiteX14" fmla="*/ 8331 w 10000"/>
              <a:gd name="connsiteY14" fmla="*/ 9144 h 10000"/>
              <a:gd name="connsiteX15" fmla="*/ 9235 w 10000"/>
              <a:gd name="connsiteY15" fmla="*/ 8249 h 10000"/>
              <a:gd name="connsiteX16" fmla="*/ 9567 w 10000"/>
              <a:gd name="connsiteY16" fmla="*/ 6412 h 10000"/>
              <a:gd name="connsiteX17" fmla="*/ 9507 w 10000"/>
              <a:gd name="connsiteY17" fmla="*/ 5467 h 10000"/>
              <a:gd name="connsiteX18" fmla="*/ 9959 w 10000"/>
              <a:gd name="connsiteY18" fmla="*/ 4622 h 10000"/>
              <a:gd name="connsiteX19" fmla="*/ 9748 w 10000"/>
              <a:gd name="connsiteY19" fmla="*/ 3927 h 10000"/>
              <a:gd name="connsiteX20" fmla="*/ 9115 w 10000"/>
              <a:gd name="connsiteY20" fmla="*/ 3381 h 10000"/>
              <a:gd name="connsiteX21" fmla="*/ 9326 w 10000"/>
              <a:gd name="connsiteY21" fmla="*/ 2685 h 10000"/>
              <a:gd name="connsiteX22" fmla="*/ 9319 w 10000"/>
              <a:gd name="connsiteY22" fmla="*/ 1420 h 10000"/>
              <a:gd name="connsiteX23" fmla="*/ 8477 w 10000"/>
              <a:gd name="connsiteY23" fmla="*/ 911 h 10000"/>
              <a:gd name="connsiteX24" fmla="*/ 7229 w 10000"/>
              <a:gd name="connsiteY24" fmla="*/ 1017 h 10000"/>
              <a:gd name="connsiteX25" fmla="*/ 6673 w 10000"/>
              <a:gd name="connsiteY25" fmla="*/ 300 h 10000"/>
              <a:gd name="connsiteX26" fmla="*/ 5543 w 10000"/>
              <a:gd name="connsiteY26" fmla="*/ 0 h 10000"/>
              <a:gd name="connsiteX27" fmla="*/ 3930 w 10000"/>
              <a:gd name="connsiteY27" fmla="*/ 101 h 10000"/>
              <a:gd name="connsiteX28" fmla="*/ 2996 w 10000"/>
              <a:gd name="connsiteY28" fmla="*/ 1095 h 10000"/>
              <a:gd name="connsiteX29" fmla="*/ 2453 w 10000"/>
              <a:gd name="connsiteY29" fmla="*/ 698 h 10000"/>
              <a:gd name="connsiteX30" fmla="*/ 1421 w 10000"/>
              <a:gd name="connsiteY30" fmla="*/ 777 h 10000"/>
              <a:gd name="connsiteX31" fmla="*/ 705 w 10000"/>
              <a:gd name="connsiteY31" fmla="*/ 1146 h 10000"/>
              <a:gd name="connsiteX32" fmla="*/ 464 w 10000"/>
              <a:gd name="connsiteY32" fmla="*/ 1990 h 10000"/>
              <a:gd name="connsiteX33" fmla="*/ 133 w 10000"/>
              <a:gd name="connsiteY33" fmla="*/ 3331 h 10000"/>
              <a:gd name="connsiteX0" fmla="*/ 133 w 10000"/>
              <a:gd name="connsiteY0" fmla="*/ 3331 h 9517"/>
              <a:gd name="connsiteX1" fmla="*/ 1258 w 10000"/>
              <a:gd name="connsiteY1" fmla="*/ 3771 h 9517"/>
              <a:gd name="connsiteX2" fmla="*/ 2481 w 10000"/>
              <a:gd name="connsiteY2" fmla="*/ 3822 h 9517"/>
              <a:gd name="connsiteX3" fmla="*/ 3348 w 10000"/>
              <a:gd name="connsiteY3" fmla="*/ 4174 h 9517"/>
              <a:gd name="connsiteX4" fmla="*/ 3250 w 10000"/>
              <a:gd name="connsiteY4" fmla="*/ 4802 h 9517"/>
              <a:gd name="connsiteX5" fmla="*/ 2515 w 10000"/>
              <a:gd name="connsiteY5" fmla="*/ 5561 h 9517"/>
              <a:gd name="connsiteX6" fmla="*/ 2368 w 10000"/>
              <a:gd name="connsiteY6" fmla="*/ 6501 h 9517"/>
              <a:gd name="connsiteX7" fmla="*/ 3492 w 10000"/>
              <a:gd name="connsiteY7" fmla="*/ 7181 h 9517"/>
              <a:gd name="connsiteX8" fmla="*/ 3955 w 10000"/>
              <a:gd name="connsiteY8" fmla="*/ 8146 h 9517"/>
              <a:gd name="connsiteX9" fmla="*/ 5030 w 10000"/>
              <a:gd name="connsiteY9" fmla="*/ 9139 h 9517"/>
              <a:gd name="connsiteX10" fmla="*/ 5898 w 10000"/>
              <a:gd name="connsiteY10" fmla="*/ 9491 h 9517"/>
              <a:gd name="connsiteX11" fmla="*/ 6704 w 10000"/>
              <a:gd name="connsiteY11" fmla="*/ 9293 h 9517"/>
              <a:gd name="connsiteX12" fmla="*/ 7219 w 10000"/>
              <a:gd name="connsiteY12" fmla="*/ 8914 h 9517"/>
              <a:gd name="connsiteX13" fmla="*/ 7698 w 10000"/>
              <a:gd name="connsiteY13" fmla="*/ 9144 h 9517"/>
              <a:gd name="connsiteX14" fmla="*/ 8331 w 10000"/>
              <a:gd name="connsiteY14" fmla="*/ 9144 h 9517"/>
              <a:gd name="connsiteX15" fmla="*/ 9235 w 10000"/>
              <a:gd name="connsiteY15" fmla="*/ 8249 h 9517"/>
              <a:gd name="connsiteX16" fmla="*/ 9567 w 10000"/>
              <a:gd name="connsiteY16" fmla="*/ 6412 h 9517"/>
              <a:gd name="connsiteX17" fmla="*/ 9507 w 10000"/>
              <a:gd name="connsiteY17" fmla="*/ 5467 h 9517"/>
              <a:gd name="connsiteX18" fmla="*/ 9959 w 10000"/>
              <a:gd name="connsiteY18" fmla="*/ 4622 h 9517"/>
              <a:gd name="connsiteX19" fmla="*/ 9748 w 10000"/>
              <a:gd name="connsiteY19" fmla="*/ 3927 h 9517"/>
              <a:gd name="connsiteX20" fmla="*/ 9115 w 10000"/>
              <a:gd name="connsiteY20" fmla="*/ 3381 h 9517"/>
              <a:gd name="connsiteX21" fmla="*/ 9326 w 10000"/>
              <a:gd name="connsiteY21" fmla="*/ 2685 h 9517"/>
              <a:gd name="connsiteX22" fmla="*/ 9319 w 10000"/>
              <a:gd name="connsiteY22" fmla="*/ 1420 h 9517"/>
              <a:gd name="connsiteX23" fmla="*/ 8477 w 10000"/>
              <a:gd name="connsiteY23" fmla="*/ 911 h 9517"/>
              <a:gd name="connsiteX24" fmla="*/ 7229 w 10000"/>
              <a:gd name="connsiteY24" fmla="*/ 1017 h 9517"/>
              <a:gd name="connsiteX25" fmla="*/ 6673 w 10000"/>
              <a:gd name="connsiteY25" fmla="*/ 300 h 9517"/>
              <a:gd name="connsiteX26" fmla="*/ 5543 w 10000"/>
              <a:gd name="connsiteY26" fmla="*/ 0 h 9517"/>
              <a:gd name="connsiteX27" fmla="*/ 3930 w 10000"/>
              <a:gd name="connsiteY27" fmla="*/ 101 h 9517"/>
              <a:gd name="connsiteX28" fmla="*/ 2996 w 10000"/>
              <a:gd name="connsiteY28" fmla="*/ 1095 h 9517"/>
              <a:gd name="connsiteX29" fmla="*/ 2453 w 10000"/>
              <a:gd name="connsiteY29" fmla="*/ 698 h 9517"/>
              <a:gd name="connsiteX30" fmla="*/ 1421 w 10000"/>
              <a:gd name="connsiteY30" fmla="*/ 777 h 9517"/>
              <a:gd name="connsiteX31" fmla="*/ 705 w 10000"/>
              <a:gd name="connsiteY31" fmla="*/ 1146 h 9517"/>
              <a:gd name="connsiteX32" fmla="*/ 464 w 10000"/>
              <a:gd name="connsiteY32" fmla="*/ 1990 h 9517"/>
              <a:gd name="connsiteX33" fmla="*/ 133 w 10000"/>
              <a:gd name="connsiteY33" fmla="*/ 3331 h 9517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3467 w 10000"/>
              <a:gd name="connsiteY7" fmla="*/ 7709 h 10000"/>
              <a:gd name="connsiteX8" fmla="*/ 3955 w 10000"/>
              <a:gd name="connsiteY8" fmla="*/ 8559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3467 w 10000"/>
              <a:gd name="connsiteY7" fmla="*/ 7709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8200 w 10000"/>
              <a:gd name="connsiteY16" fmla="*/ 6919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482 w 10000"/>
              <a:gd name="connsiteY15" fmla="*/ 8635 h 10000"/>
              <a:gd name="connsiteX16" fmla="*/ 8200 w 10000"/>
              <a:gd name="connsiteY16" fmla="*/ 6919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6"/>
              <a:gd name="connsiteY0" fmla="*/ 3500 h 10000"/>
              <a:gd name="connsiteX1" fmla="*/ 1258 w 10006"/>
              <a:gd name="connsiteY1" fmla="*/ 3962 h 10000"/>
              <a:gd name="connsiteX2" fmla="*/ 2481 w 10006"/>
              <a:gd name="connsiteY2" fmla="*/ 4016 h 10000"/>
              <a:gd name="connsiteX3" fmla="*/ 3348 w 10006"/>
              <a:gd name="connsiteY3" fmla="*/ 4386 h 10000"/>
              <a:gd name="connsiteX4" fmla="*/ 3250 w 10006"/>
              <a:gd name="connsiteY4" fmla="*/ 5046 h 10000"/>
              <a:gd name="connsiteX5" fmla="*/ 2515 w 10006"/>
              <a:gd name="connsiteY5" fmla="*/ 5843 h 10000"/>
              <a:gd name="connsiteX6" fmla="*/ 2698 w 10006"/>
              <a:gd name="connsiteY6" fmla="*/ 6680 h 10000"/>
              <a:gd name="connsiteX7" fmla="*/ 4103 w 10006"/>
              <a:gd name="connsiteY7" fmla="*/ 7571 h 10000"/>
              <a:gd name="connsiteX8" fmla="*/ 3955 w 10006"/>
              <a:gd name="connsiteY8" fmla="*/ 8560 h 10000"/>
              <a:gd name="connsiteX9" fmla="*/ 5030 w 10006"/>
              <a:gd name="connsiteY9" fmla="*/ 9603 h 10000"/>
              <a:gd name="connsiteX10" fmla="*/ 5898 w 10006"/>
              <a:gd name="connsiteY10" fmla="*/ 9973 h 10000"/>
              <a:gd name="connsiteX11" fmla="*/ 6704 w 10006"/>
              <a:gd name="connsiteY11" fmla="*/ 9765 h 10000"/>
              <a:gd name="connsiteX12" fmla="*/ 7219 w 10006"/>
              <a:gd name="connsiteY12" fmla="*/ 9366 h 10000"/>
              <a:gd name="connsiteX13" fmla="*/ 7698 w 10006"/>
              <a:gd name="connsiteY13" fmla="*/ 9608 h 10000"/>
              <a:gd name="connsiteX14" fmla="*/ 8331 w 10006"/>
              <a:gd name="connsiteY14" fmla="*/ 9608 h 10000"/>
              <a:gd name="connsiteX15" fmla="*/ 9482 w 10006"/>
              <a:gd name="connsiteY15" fmla="*/ 8635 h 10000"/>
              <a:gd name="connsiteX16" fmla="*/ 8200 w 10006"/>
              <a:gd name="connsiteY16" fmla="*/ 6919 h 10000"/>
              <a:gd name="connsiteX17" fmla="*/ 9507 w 10006"/>
              <a:gd name="connsiteY17" fmla="*/ 5744 h 10000"/>
              <a:gd name="connsiteX18" fmla="*/ 9959 w 10006"/>
              <a:gd name="connsiteY18" fmla="*/ 4857 h 10000"/>
              <a:gd name="connsiteX19" fmla="*/ 9748 w 10006"/>
              <a:gd name="connsiteY19" fmla="*/ 4126 h 10000"/>
              <a:gd name="connsiteX20" fmla="*/ 8412 w 10006"/>
              <a:gd name="connsiteY20" fmla="*/ 3444 h 10000"/>
              <a:gd name="connsiteX21" fmla="*/ 9326 w 10006"/>
              <a:gd name="connsiteY21" fmla="*/ 2821 h 10000"/>
              <a:gd name="connsiteX22" fmla="*/ 9319 w 10006"/>
              <a:gd name="connsiteY22" fmla="*/ 1492 h 10000"/>
              <a:gd name="connsiteX23" fmla="*/ 8477 w 10006"/>
              <a:gd name="connsiteY23" fmla="*/ 957 h 10000"/>
              <a:gd name="connsiteX24" fmla="*/ 7229 w 10006"/>
              <a:gd name="connsiteY24" fmla="*/ 1069 h 10000"/>
              <a:gd name="connsiteX25" fmla="*/ 6673 w 10006"/>
              <a:gd name="connsiteY25" fmla="*/ 315 h 10000"/>
              <a:gd name="connsiteX26" fmla="*/ 5543 w 10006"/>
              <a:gd name="connsiteY26" fmla="*/ 0 h 10000"/>
              <a:gd name="connsiteX27" fmla="*/ 3930 w 10006"/>
              <a:gd name="connsiteY27" fmla="*/ 106 h 10000"/>
              <a:gd name="connsiteX28" fmla="*/ 2996 w 10006"/>
              <a:gd name="connsiteY28" fmla="*/ 1151 h 10000"/>
              <a:gd name="connsiteX29" fmla="*/ 2453 w 10006"/>
              <a:gd name="connsiteY29" fmla="*/ 733 h 10000"/>
              <a:gd name="connsiteX30" fmla="*/ 1421 w 10006"/>
              <a:gd name="connsiteY30" fmla="*/ 816 h 10000"/>
              <a:gd name="connsiteX31" fmla="*/ 705 w 10006"/>
              <a:gd name="connsiteY31" fmla="*/ 1204 h 10000"/>
              <a:gd name="connsiteX32" fmla="*/ 464 w 10006"/>
              <a:gd name="connsiteY32" fmla="*/ 2091 h 10000"/>
              <a:gd name="connsiteX33" fmla="*/ 133 w 10006"/>
              <a:gd name="connsiteY33" fmla="*/ 3500 h 10000"/>
              <a:gd name="connsiteX0" fmla="*/ 133 w 10006"/>
              <a:gd name="connsiteY0" fmla="*/ 3500 h 10000"/>
              <a:gd name="connsiteX1" fmla="*/ 1258 w 10006"/>
              <a:gd name="connsiteY1" fmla="*/ 3962 h 10000"/>
              <a:gd name="connsiteX2" fmla="*/ 2481 w 10006"/>
              <a:gd name="connsiteY2" fmla="*/ 4016 h 10000"/>
              <a:gd name="connsiteX3" fmla="*/ 3348 w 10006"/>
              <a:gd name="connsiteY3" fmla="*/ 4386 h 10000"/>
              <a:gd name="connsiteX4" fmla="*/ 3250 w 10006"/>
              <a:gd name="connsiteY4" fmla="*/ 5046 h 10000"/>
              <a:gd name="connsiteX5" fmla="*/ 2515 w 10006"/>
              <a:gd name="connsiteY5" fmla="*/ 5843 h 10000"/>
              <a:gd name="connsiteX6" fmla="*/ 2698 w 10006"/>
              <a:gd name="connsiteY6" fmla="*/ 6680 h 10000"/>
              <a:gd name="connsiteX7" fmla="*/ 4103 w 10006"/>
              <a:gd name="connsiteY7" fmla="*/ 7571 h 10000"/>
              <a:gd name="connsiteX8" fmla="*/ 3955 w 10006"/>
              <a:gd name="connsiteY8" fmla="*/ 8560 h 10000"/>
              <a:gd name="connsiteX9" fmla="*/ 5030 w 10006"/>
              <a:gd name="connsiteY9" fmla="*/ 9603 h 10000"/>
              <a:gd name="connsiteX10" fmla="*/ 5898 w 10006"/>
              <a:gd name="connsiteY10" fmla="*/ 9973 h 10000"/>
              <a:gd name="connsiteX11" fmla="*/ 6704 w 10006"/>
              <a:gd name="connsiteY11" fmla="*/ 9765 h 10000"/>
              <a:gd name="connsiteX12" fmla="*/ 7219 w 10006"/>
              <a:gd name="connsiteY12" fmla="*/ 9366 h 10000"/>
              <a:gd name="connsiteX13" fmla="*/ 7698 w 10006"/>
              <a:gd name="connsiteY13" fmla="*/ 9608 h 10000"/>
              <a:gd name="connsiteX14" fmla="*/ 8331 w 10006"/>
              <a:gd name="connsiteY14" fmla="*/ 9608 h 10000"/>
              <a:gd name="connsiteX15" fmla="*/ 9482 w 10006"/>
              <a:gd name="connsiteY15" fmla="*/ 8635 h 10000"/>
              <a:gd name="connsiteX16" fmla="*/ 8200 w 10006"/>
              <a:gd name="connsiteY16" fmla="*/ 6919 h 10000"/>
              <a:gd name="connsiteX17" fmla="*/ 9507 w 10006"/>
              <a:gd name="connsiteY17" fmla="*/ 5744 h 10000"/>
              <a:gd name="connsiteX18" fmla="*/ 9959 w 10006"/>
              <a:gd name="connsiteY18" fmla="*/ 4857 h 10000"/>
              <a:gd name="connsiteX19" fmla="*/ 9748 w 10006"/>
              <a:gd name="connsiteY19" fmla="*/ 4126 h 10000"/>
              <a:gd name="connsiteX20" fmla="*/ 8412 w 10006"/>
              <a:gd name="connsiteY20" fmla="*/ 3444 h 10000"/>
              <a:gd name="connsiteX21" fmla="*/ 9196 w 10006"/>
              <a:gd name="connsiteY21" fmla="*/ 2316 h 10000"/>
              <a:gd name="connsiteX22" fmla="*/ 9319 w 10006"/>
              <a:gd name="connsiteY22" fmla="*/ 1492 h 10000"/>
              <a:gd name="connsiteX23" fmla="*/ 8477 w 10006"/>
              <a:gd name="connsiteY23" fmla="*/ 957 h 10000"/>
              <a:gd name="connsiteX24" fmla="*/ 7229 w 10006"/>
              <a:gd name="connsiteY24" fmla="*/ 1069 h 10000"/>
              <a:gd name="connsiteX25" fmla="*/ 6673 w 10006"/>
              <a:gd name="connsiteY25" fmla="*/ 315 h 10000"/>
              <a:gd name="connsiteX26" fmla="*/ 5543 w 10006"/>
              <a:gd name="connsiteY26" fmla="*/ 0 h 10000"/>
              <a:gd name="connsiteX27" fmla="*/ 3930 w 10006"/>
              <a:gd name="connsiteY27" fmla="*/ 106 h 10000"/>
              <a:gd name="connsiteX28" fmla="*/ 2996 w 10006"/>
              <a:gd name="connsiteY28" fmla="*/ 1151 h 10000"/>
              <a:gd name="connsiteX29" fmla="*/ 2453 w 10006"/>
              <a:gd name="connsiteY29" fmla="*/ 733 h 10000"/>
              <a:gd name="connsiteX30" fmla="*/ 1421 w 10006"/>
              <a:gd name="connsiteY30" fmla="*/ 816 h 10000"/>
              <a:gd name="connsiteX31" fmla="*/ 705 w 10006"/>
              <a:gd name="connsiteY31" fmla="*/ 1204 h 10000"/>
              <a:gd name="connsiteX32" fmla="*/ 464 w 10006"/>
              <a:gd name="connsiteY32" fmla="*/ 2091 h 10000"/>
              <a:gd name="connsiteX33" fmla="*/ 133 w 10006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196 w 10403"/>
              <a:gd name="connsiteY21" fmla="*/ 2316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3615 w 10403"/>
              <a:gd name="connsiteY6" fmla="*/ 672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3615 w 10403"/>
              <a:gd name="connsiteY6" fmla="*/ 6720 h 10000"/>
              <a:gd name="connsiteX7" fmla="*/ 4103 w 10403"/>
              <a:gd name="connsiteY7" fmla="*/ 7571 h 10000"/>
              <a:gd name="connsiteX8" fmla="*/ 4261 w 10403"/>
              <a:gd name="connsiteY8" fmla="*/ 8574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403" h="10000">
                <a:moveTo>
                  <a:pt x="133" y="3500"/>
                </a:moveTo>
                <a:cubicBezTo>
                  <a:pt x="265" y="3812"/>
                  <a:pt x="808" y="3929"/>
                  <a:pt x="1258" y="3962"/>
                </a:cubicBezTo>
                <a:cubicBezTo>
                  <a:pt x="1708" y="3995"/>
                  <a:pt x="2487" y="3629"/>
                  <a:pt x="2836" y="3699"/>
                </a:cubicBezTo>
                <a:cubicBezTo>
                  <a:pt x="3184" y="3769"/>
                  <a:pt x="3277" y="4182"/>
                  <a:pt x="3348" y="4386"/>
                </a:cubicBezTo>
                <a:cubicBezTo>
                  <a:pt x="3419" y="4588"/>
                  <a:pt x="3542" y="4809"/>
                  <a:pt x="3556" y="5058"/>
                </a:cubicBezTo>
                <a:cubicBezTo>
                  <a:pt x="3570" y="5307"/>
                  <a:pt x="3422" y="5605"/>
                  <a:pt x="3432" y="5882"/>
                </a:cubicBezTo>
                <a:cubicBezTo>
                  <a:pt x="3442" y="6159"/>
                  <a:pt x="3503" y="6439"/>
                  <a:pt x="3615" y="6720"/>
                </a:cubicBezTo>
                <a:cubicBezTo>
                  <a:pt x="3727" y="7001"/>
                  <a:pt x="3994" y="7302"/>
                  <a:pt x="4103" y="7571"/>
                </a:cubicBezTo>
                <a:cubicBezTo>
                  <a:pt x="4054" y="7901"/>
                  <a:pt x="4310" y="8244"/>
                  <a:pt x="4261" y="8574"/>
                </a:cubicBezTo>
                <a:cubicBezTo>
                  <a:pt x="4594" y="8760"/>
                  <a:pt x="4757" y="9370"/>
                  <a:pt x="5030" y="9603"/>
                </a:cubicBezTo>
                <a:cubicBezTo>
                  <a:pt x="5303" y="9836"/>
                  <a:pt x="5619" y="9946"/>
                  <a:pt x="5898" y="9973"/>
                </a:cubicBezTo>
                <a:cubicBezTo>
                  <a:pt x="6176" y="10000"/>
                  <a:pt x="6484" y="9866"/>
                  <a:pt x="6704" y="9765"/>
                </a:cubicBezTo>
                <a:cubicBezTo>
                  <a:pt x="6924" y="9664"/>
                  <a:pt x="7053" y="9393"/>
                  <a:pt x="7219" y="9366"/>
                </a:cubicBezTo>
                <a:cubicBezTo>
                  <a:pt x="7385" y="9341"/>
                  <a:pt x="7513" y="9568"/>
                  <a:pt x="7698" y="9608"/>
                </a:cubicBezTo>
                <a:cubicBezTo>
                  <a:pt x="7883" y="9648"/>
                  <a:pt x="8034" y="9770"/>
                  <a:pt x="8331" y="9608"/>
                </a:cubicBezTo>
                <a:cubicBezTo>
                  <a:pt x="8628" y="9446"/>
                  <a:pt x="9504" y="9083"/>
                  <a:pt x="9482" y="8635"/>
                </a:cubicBezTo>
                <a:cubicBezTo>
                  <a:pt x="9460" y="8187"/>
                  <a:pt x="8154" y="7408"/>
                  <a:pt x="8200" y="6919"/>
                </a:cubicBezTo>
                <a:cubicBezTo>
                  <a:pt x="8245" y="6429"/>
                  <a:pt x="9443" y="6058"/>
                  <a:pt x="9507" y="5744"/>
                </a:cubicBezTo>
                <a:cubicBezTo>
                  <a:pt x="9570" y="5432"/>
                  <a:pt x="9917" y="5125"/>
                  <a:pt x="9959" y="4857"/>
                </a:cubicBezTo>
                <a:cubicBezTo>
                  <a:pt x="10000" y="4590"/>
                  <a:pt x="9900" y="4385"/>
                  <a:pt x="9748" y="4126"/>
                </a:cubicBezTo>
                <a:cubicBezTo>
                  <a:pt x="9596" y="3867"/>
                  <a:pt x="9089" y="3604"/>
                  <a:pt x="9048" y="3305"/>
                </a:cubicBezTo>
                <a:cubicBezTo>
                  <a:pt x="9007" y="3006"/>
                  <a:pt x="9025" y="2539"/>
                  <a:pt x="9502" y="2329"/>
                </a:cubicBezTo>
                <a:cubicBezTo>
                  <a:pt x="9711" y="2085"/>
                  <a:pt x="10403" y="1677"/>
                  <a:pt x="10261" y="1367"/>
                </a:cubicBezTo>
                <a:cubicBezTo>
                  <a:pt x="10120" y="1056"/>
                  <a:pt x="8982" y="1007"/>
                  <a:pt x="8477" y="957"/>
                </a:cubicBezTo>
                <a:cubicBezTo>
                  <a:pt x="7972" y="907"/>
                  <a:pt x="7529" y="1176"/>
                  <a:pt x="7229" y="1069"/>
                </a:cubicBezTo>
                <a:cubicBezTo>
                  <a:pt x="6928" y="962"/>
                  <a:pt x="6953" y="494"/>
                  <a:pt x="6673" y="315"/>
                </a:cubicBezTo>
                <a:cubicBezTo>
                  <a:pt x="6392" y="137"/>
                  <a:pt x="5999" y="33"/>
                  <a:pt x="5543" y="0"/>
                </a:cubicBezTo>
                <a:lnTo>
                  <a:pt x="3930" y="106"/>
                </a:lnTo>
                <a:cubicBezTo>
                  <a:pt x="3505" y="299"/>
                  <a:pt x="3240" y="1048"/>
                  <a:pt x="2996" y="1151"/>
                </a:cubicBezTo>
                <a:cubicBezTo>
                  <a:pt x="2750" y="1256"/>
                  <a:pt x="2715" y="789"/>
                  <a:pt x="2453" y="733"/>
                </a:cubicBezTo>
                <a:cubicBezTo>
                  <a:pt x="2191" y="678"/>
                  <a:pt x="1711" y="739"/>
                  <a:pt x="1421" y="816"/>
                </a:cubicBezTo>
                <a:cubicBezTo>
                  <a:pt x="1131" y="895"/>
                  <a:pt x="864" y="992"/>
                  <a:pt x="705" y="1204"/>
                </a:cubicBezTo>
                <a:cubicBezTo>
                  <a:pt x="546" y="1415"/>
                  <a:pt x="543" y="1718"/>
                  <a:pt x="464" y="2091"/>
                </a:cubicBezTo>
                <a:cubicBezTo>
                  <a:pt x="385" y="2462"/>
                  <a:pt x="0" y="3189"/>
                  <a:pt x="133" y="3500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46275"/>
                  <a:invGamma/>
                  <a:alpha val="0"/>
                </a:schemeClr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1100">
              <a:latin typeface="+mn-lt"/>
            </a:endParaRPr>
          </a:p>
        </p:txBody>
      </p:sp>
      <p:sp>
        <p:nvSpPr>
          <p:cNvPr id="6" name="Freeform 12"/>
          <p:cNvSpPr>
            <a:spLocks noChangeAspect="1"/>
          </p:cNvSpPr>
          <p:nvPr/>
        </p:nvSpPr>
        <p:spPr bwMode="auto">
          <a:xfrm flipV="1">
            <a:off x="4652363" y="4038600"/>
            <a:ext cx="2053237" cy="1579719"/>
          </a:xfrm>
          <a:custGeom>
            <a:avLst/>
            <a:gdLst/>
            <a:ahLst/>
            <a:cxnLst>
              <a:cxn ang="0">
                <a:pos x="315" y="589"/>
              </a:cxn>
              <a:cxn ang="0">
                <a:pos x="19" y="805"/>
              </a:cxn>
              <a:cxn ang="0">
                <a:pos x="203" y="1085"/>
              </a:cxn>
              <a:cxn ang="0">
                <a:pos x="227" y="1173"/>
              </a:cxn>
              <a:cxn ang="0">
                <a:pos x="315" y="1269"/>
              </a:cxn>
              <a:cxn ang="0">
                <a:pos x="491" y="1365"/>
              </a:cxn>
              <a:cxn ang="0">
                <a:pos x="723" y="1389"/>
              </a:cxn>
              <a:cxn ang="0">
                <a:pos x="923" y="1349"/>
              </a:cxn>
              <a:cxn ang="0">
                <a:pos x="1067" y="1461"/>
              </a:cxn>
              <a:cxn ang="0">
                <a:pos x="1299" y="1565"/>
              </a:cxn>
              <a:cxn ang="0">
                <a:pos x="1699" y="1605"/>
              </a:cxn>
              <a:cxn ang="0">
                <a:pos x="2059" y="1549"/>
              </a:cxn>
              <a:cxn ang="0">
                <a:pos x="2219" y="1429"/>
              </a:cxn>
              <a:cxn ang="0">
                <a:pos x="2323" y="1525"/>
              </a:cxn>
              <a:cxn ang="0">
                <a:pos x="2491" y="1525"/>
              </a:cxn>
              <a:cxn ang="0">
                <a:pos x="2731" y="1381"/>
              </a:cxn>
              <a:cxn ang="0">
                <a:pos x="2819" y="1085"/>
              </a:cxn>
              <a:cxn ang="0">
                <a:pos x="2803" y="933"/>
              </a:cxn>
              <a:cxn ang="0">
                <a:pos x="2923" y="797"/>
              </a:cxn>
              <a:cxn ang="0">
                <a:pos x="2867" y="685"/>
              </a:cxn>
              <a:cxn ang="0">
                <a:pos x="2699" y="597"/>
              </a:cxn>
              <a:cxn ang="0">
                <a:pos x="2755" y="485"/>
              </a:cxn>
              <a:cxn ang="0">
                <a:pos x="2739" y="333"/>
              </a:cxn>
              <a:cxn ang="0">
                <a:pos x="2451" y="213"/>
              </a:cxn>
              <a:cxn ang="0">
                <a:pos x="2195" y="229"/>
              </a:cxn>
              <a:cxn ang="0">
                <a:pos x="2051" y="101"/>
              </a:cxn>
              <a:cxn ang="0">
                <a:pos x="1651" y="5"/>
              </a:cxn>
              <a:cxn ang="0">
                <a:pos x="1323" y="69"/>
              </a:cxn>
              <a:cxn ang="0">
                <a:pos x="1075" y="229"/>
              </a:cxn>
              <a:cxn ang="0">
                <a:pos x="931" y="165"/>
              </a:cxn>
              <a:cxn ang="0">
                <a:pos x="659" y="93"/>
              </a:cxn>
              <a:cxn ang="0">
                <a:pos x="467" y="237"/>
              </a:cxn>
              <a:cxn ang="0">
                <a:pos x="403" y="373"/>
              </a:cxn>
              <a:cxn ang="0">
                <a:pos x="315" y="589"/>
              </a:cxn>
            </a:cxnLst>
            <a:rect l="0" t="0" r="r" b="b"/>
            <a:pathLst>
              <a:path w="2934" h="1608">
                <a:moveTo>
                  <a:pt x="315" y="589"/>
                </a:moveTo>
                <a:cubicBezTo>
                  <a:pt x="251" y="661"/>
                  <a:pt x="38" y="722"/>
                  <a:pt x="19" y="805"/>
                </a:cubicBezTo>
                <a:cubicBezTo>
                  <a:pt x="0" y="888"/>
                  <a:pt x="168" y="1024"/>
                  <a:pt x="203" y="1085"/>
                </a:cubicBezTo>
                <a:cubicBezTo>
                  <a:pt x="238" y="1146"/>
                  <a:pt x="208" y="1142"/>
                  <a:pt x="227" y="1173"/>
                </a:cubicBezTo>
                <a:cubicBezTo>
                  <a:pt x="246" y="1204"/>
                  <a:pt x="271" y="1237"/>
                  <a:pt x="315" y="1269"/>
                </a:cubicBezTo>
                <a:cubicBezTo>
                  <a:pt x="359" y="1301"/>
                  <a:pt x="423" y="1345"/>
                  <a:pt x="491" y="1365"/>
                </a:cubicBezTo>
                <a:cubicBezTo>
                  <a:pt x="559" y="1385"/>
                  <a:pt x="651" y="1392"/>
                  <a:pt x="723" y="1389"/>
                </a:cubicBezTo>
                <a:cubicBezTo>
                  <a:pt x="795" y="1386"/>
                  <a:pt x="866" y="1337"/>
                  <a:pt x="923" y="1349"/>
                </a:cubicBezTo>
                <a:cubicBezTo>
                  <a:pt x="980" y="1361"/>
                  <a:pt x="1004" y="1425"/>
                  <a:pt x="1067" y="1461"/>
                </a:cubicBezTo>
                <a:cubicBezTo>
                  <a:pt x="1130" y="1497"/>
                  <a:pt x="1194" y="1541"/>
                  <a:pt x="1299" y="1565"/>
                </a:cubicBezTo>
                <a:cubicBezTo>
                  <a:pt x="1404" y="1589"/>
                  <a:pt x="1572" y="1608"/>
                  <a:pt x="1699" y="1605"/>
                </a:cubicBezTo>
                <a:cubicBezTo>
                  <a:pt x="1826" y="1602"/>
                  <a:pt x="1972" y="1578"/>
                  <a:pt x="2059" y="1549"/>
                </a:cubicBezTo>
                <a:cubicBezTo>
                  <a:pt x="2146" y="1520"/>
                  <a:pt x="2175" y="1433"/>
                  <a:pt x="2219" y="1429"/>
                </a:cubicBezTo>
                <a:cubicBezTo>
                  <a:pt x="2263" y="1425"/>
                  <a:pt x="2278" y="1509"/>
                  <a:pt x="2323" y="1525"/>
                </a:cubicBezTo>
                <a:cubicBezTo>
                  <a:pt x="2368" y="1541"/>
                  <a:pt x="2423" y="1549"/>
                  <a:pt x="2491" y="1525"/>
                </a:cubicBezTo>
                <a:cubicBezTo>
                  <a:pt x="2559" y="1501"/>
                  <a:pt x="2676" y="1454"/>
                  <a:pt x="2731" y="1381"/>
                </a:cubicBezTo>
                <a:cubicBezTo>
                  <a:pt x="2786" y="1308"/>
                  <a:pt x="2807" y="1160"/>
                  <a:pt x="2819" y="1085"/>
                </a:cubicBezTo>
                <a:cubicBezTo>
                  <a:pt x="2831" y="1010"/>
                  <a:pt x="2786" y="981"/>
                  <a:pt x="2803" y="933"/>
                </a:cubicBezTo>
                <a:cubicBezTo>
                  <a:pt x="2820" y="885"/>
                  <a:pt x="2912" y="838"/>
                  <a:pt x="2923" y="797"/>
                </a:cubicBezTo>
                <a:cubicBezTo>
                  <a:pt x="2934" y="756"/>
                  <a:pt x="2904" y="718"/>
                  <a:pt x="2867" y="685"/>
                </a:cubicBezTo>
                <a:cubicBezTo>
                  <a:pt x="2830" y="652"/>
                  <a:pt x="2718" y="630"/>
                  <a:pt x="2699" y="597"/>
                </a:cubicBezTo>
                <a:cubicBezTo>
                  <a:pt x="2680" y="564"/>
                  <a:pt x="2748" y="529"/>
                  <a:pt x="2755" y="485"/>
                </a:cubicBezTo>
                <a:cubicBezTo>
                  <a:pt x="2762" y="441"/>
                  <a:pt x="2790" y="378"/>
                  <a:pt x="2739" y="333"/>
                </a:cubicBezTo>
                <a:cubicBezTo>
                  <a:pt x="2688" y="288"/>
                  <a:pt x="2542" y="230"/>
                  <a:pt x="2451" y="213"/>
                </a:cubicBezTo>
                <a:cubicBezTo>
                  <a:pt x="2360" y="196"/>
                  <a:pt x="2262" y="248"/>
                  <a:pt x="2195" y="229"/>
                </a:cubicBezTo>
                <a:cubicBezTo>
                  <a:pt x="2128" y="210"/>
                  <a:pt x="2142" y="138"/>
                  <a:pt x="2051" y="101"/>
                </a:cubicBezTo>
                <a:cubicBezTo>
                  <a:pt x="1960" y="64"/>
                  <a:pt x="1772" y="10"/>
                  <a:pt x="1651" y="5"/>
                </a:cubicBezTo>
                <a:cubicBezTo>
                  <a:pt x="1530" y="0"/>
                  <a:pt x="1419" y="32"/>
                  <a:pt x="1323" y="69"/>
                </a:cubicBezTo>
                <a:cubicBezTo>
                  <a:pt x="1227" y="106"/>
                  <a:pt x="1140" y="213"/>
                  <a:pt x="1075" y="229"/>
                </a:cubicBezTo>
                <a:cubicBezTo>
                  <a:pt x="1010" y="245"/>
                  <a:pt x="1000" y="188"/>
                  <a:pt x="931" y="165"/>
                </a:cubicBezTo>
                <a:cubicBezTo>
                  <a:pt x="862" y="142"/>
                  <a:pt x="736" y="81"/>
                  <a:pt x="659" y="93"/>
                </a:cubicBezTo>
                <a:cubicBezTo>
                  <a:pt x="582" y="105"/>
                  <a:pt x="509" y="191"/>
                  <a:pt x="467" y="237"/>
                </a:cubicBezTo>
                <a:cubicBezTo>
                  <a:pt x="425" y="283"/>
                  <a:pt x="424" y="316"/>
                  <a:pt x="403" y="373"/>
                </a:cubicBezTo>
                <a:cubicBezTo>
                  <a:pt x="382" y="430"/>
                  <a:pt x="379" y="517"/>
                  <a:pt x="315" y="589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46275"/>
                  <a:invGamma/>
                  <a:alpha val="0"/>
                </a:schemeClr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1100">
              <a:latin typeface="+mn-lt"/>
            </a:endParaRP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29971" y="4889618"/>
            <a:ext cx="1351630" cy="0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247098" y="5222272"/>
            <a:ext cx="792387" cy="3385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b="1" dirty="0" smtClean="0">
                <a:latin typeface="+mn-lt"/>
              </a:rPr>
              <a:t>Cable</a:t>
            </a:r>
            <a:br>
              <a:rPr lang="en-US" sz="1100" b="1" dirty="0" smtClean="0">
                <a:latin typeface="+mn-lt"/>
              </a:rPr>
            </a:br>
            <a:r>
              <a:rPr lang="en-US" sz="1100" b="1" dirty="0" smtClean="0">
                <a:latin typeface="+mn-lt"/>
              </a:rPr>
              <a:t>Network</a:t>
            </a:r>
            <a:endParaRPr lang="en-US" sz="1100" b="1" dirty="0">
              <a:latin typeface="+mn-lt"/>
            </a:endParaRPr>
          </a:p>
        </p:txBody>
      </p:sp>
      <p:pic>
        <p:nvPicPr>
          <p:cNvPr id="10" name="Picture 9" descr="mgmtStation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3968724" y="4044564"/>
            <a:ext cx="618979" cy="466297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888257" y="4510862"/>
            <a:ext cx="697417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SNMP</a:t>
            </a:r>
            <a:endParaRPr lang="en-US" sz="1050" b="1" dirty="0">
              <a:latin typeface="+mn-lt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 rot="20496341" flipH="1" flipV="1">
            <a:off x="2218168" y="3168811"/>
            <a:ext cx="476739" cy="620660"/>
          </a:xfrm>
          <a:prstGeom prst="lightningBolt">
            <a:avLst/>
          </a:prstGeom>
          <a:solidFill>
            <a:schemeClr val="tx2"/>
          </a:solidFill>
          <a:ln w="28448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>
              <a:latin typeface="+mn-lt"/>
            </a:endParaRP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1755915" y="3030216"/>
            <a:ext cx="1107677" cy="71703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lumMod val="20000"/>
                  <a:lumOff val="80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AutoShape 61"/>
          <p:cNvSpPr>
            <a:spLocks noChangeArrowheads="1"/>
          </p:cNvSpPr>
          <p:nvPr/>
        </p:nvSpPr>
        <p:spPr bwMode="auto">
          <a:xfrm rot="20496341" flipH="1" flipV="1">
            <a:off x="2218168" y="1806702"/>
            <a:ext cx="476739" cy="620660"/>
          </a:xfrm>
          <a:prstGeom prst="lightningBolt">
            <a:avLst/>
          </a:prstGeom>
          <a:solidFill>
            <a:schemeClr val="bg2">
              <a:lumMod val="25000"/>
            </a:schemeClr>
          </a:solidFill>
          <a:ln w="28448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>
              <a:latin typeface="+mn-lt"/>
            </a:endParaRPr>
          </a:p>
        </p:txBody>
      </p:sp>
      <p:sp>
        <p:nvSpPr>
          <p:cNvPr id="21" name="Oval 62"/>
          <p:cNvSpPr>
            <a:spLocks noChangeArrowheads="1"/>
          </p:cNvSpPr>
          <p:nvPr/>
        </p:nvSpPr>
        <p:spPr bwMode="auto">
          <a:xfrm>
            <a:off x="1750425" y="1729770"/>
            <a:ext cx="1107677" cy="717035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2" name="Picture 64" descr="x_big_image2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1524000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65"/>
          <p:cNvSpPr>
            <a:spLocks noChangeArrowheads="1"/>
          </p:cNvSpPr>
          <p:nvPr/>
        </p:nvSpPr>
        <p:spPr bwMode="auto">
          <a:xfrm rot="20496341" flipH="1" flipV="1">
            <a:off x="2218168" y="4546340"/>
            <a:ext cx="476739" cy="620660"/>
          </a:xfrm>
          <a:prstGeom prst="lightningBolt">
            <a:avLst/>
          </a:prstGeom>
          <a:solidFill>
            <a:schemeClr val="tx1">
              <a:lumMod val="65000"/>
              <a:lumOff val="35000"/>
            </a:schemeClr>
          </a:solidFill>
          <a:ln w="28448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>
              <a:latin typeface="+mn-lt"/>
            </a:endParaRPr>
          </a:p>
        </p:txBody>
      </p:sp>
      <p:sp>
        <p:nvSpPr>
          <p:cNvPr id="24" name="Oval 66"/>
          <p:cNvSpPr>
            <a:spLocks noChangeArrowheads="1"/>
          </p:cNvSpPr>
          <p:nvPr/>
        </p:nvSpPr>
        <p:spPr bwMode="auto">
          <a:xfrm>
            <a:off x="1750425" y="4389775"/>
            <a:ext cx="1107677" cy="717035"/>
          </a:xfrm>
          <a:prstGeom prst="ellipse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" name="Picture 43" descr="x_big_image2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2886109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8" descr="x_big_image2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4263638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8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372790" y="2179376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3" name="Picture 18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372790" y="3578267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372790" y="4918872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" name="Line 16"/>
          <p:cNvSpPr>
            <a:spLocks noChangeShapeType="1"/>
          </p:cNvSpPr>
          <p:nvPr/>
        </p:nvSpPr>
        <p:spPr bwMode="auto">
          <a:xfrm>
            <a:off x="2722514" y="3986277"/>
            <a:ext cx="291435" cy="0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2780799" y="2587385"/>
            <a:ext cx="291438" cy="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>
            <a:off x="3829970" y="4862332"/>
            <a:ext cx="1427830" cy="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3829970" y="4920146"/>
            <a:ext cx="1351630" cy="0"/>
          </a:xfrm>
          <a:prstGeom prst="line">
            <a:avLst/>
          </a:prstGeom>
          <a:noFill/>
          <a:ln w="2844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>
            <a:off x="2722513" y="5326882"/>
            <a:ext cx="291435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40" name="AutoShape 20"/>
          <p:cNvSpPr>
            <a:spLocks noChangeArrowheads="1"/>
          </p:cNvSpPr>
          <p:nvPr/>
        </p:nvSpPr>
        <p:spPr bwMode="auto">
          <a:xfrm>
            <a:off x="4434987" y="4659421"/>
            <a:ext cx="502439" cy="5140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CMTS</a:t>
            </a: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3072237" y="2587385"/>
            <a:ext cx="757733" cy="227320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>
            <a:off x="3013949" y="3986277"/>
            <a:ext cx="816021" cy="905148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 flipV="1">
            <a:off x="3013949" y="4918872"/>
            <a:ext cx="816020" cy="408010"/>
          </a:xfrm>
          <a:prstGeom prst="line">
            <a:avLst/>
          </a:prstGeom>
          <a:noFill/>
          <a:ln w="2844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50" name="AutoShape 20"/>
          <p:cNvSpPr>
            <a:spLocks noChangeArrowheads="1"/>
          </p:cNvSpPr>
          <p:nvPr/>
        </p:nvSpPr>
        <p:spPr bwMode="auto">
          <a:xfrm>
            <a:off x="2647740" y="2475345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05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sp>
        <p:nvSpPr>
          <p:cNvPr id="51" name="AutoShape 20"/>
          <p:cNvSpPr>
            <a:spLocks noChangeArrowheads="1"/>
          </p:cNvSpPr>
          <p:nvPr/>
        </p:nvSpPr>
        <p:spPr bwMode="auto">
          <a:xfrm>
            <a:off x="2647740" y="3874236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05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sp>
        <p:nvSpPr>
          <p:cNvPr id="52" name="AutoShape 20"/>
          <p:cNvSpPr>
            <a:spLocks noChangeArrowheads="1"/>
          </p:cNvSpPr>
          <p:nvPr/>
        </p:nvSpPr>
        <p:spPr bwMode="auto">
          <a:xfrm>
            <a:off x="2647740" y="5214842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05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pic>
        <p:nvPicPr>
          <p:cNvPr id="53" name="Picture 96"/>
          <p:cNvPicPr preferRelativeResize="0"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5652164" y="4200183"/>
            <a:ext cx="275532" cy="40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5652164" y="4038600"/>
            <a:ext cx="291436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solidFill>
                  <a:schemeClr val="bg1"/>
                </a:solidFill>
                <a:latin typeface="+mn-lt"/>
              </a:rPr>
              <a:t>AAA</a:t>
            </a:r>
            <a:endParaRPr lang="en-US" sz="105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38" name="Picture 215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6400800" y="4691459"/>
            <a:ext cx="514182" cy="34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24" name="Group 268"/>
          <p:cNvGrpSpPr>
            <a:grpSpLocks/>
          </p:cNvGrpSpPr>
          <p:nvPr/>
        </p:nvGrpSpPr>
        <p:grpSpPr bwMode="auto">
          <a:xfrm>
            <a:off x="7489701" y="4601476"/>
            <a:ext cx="511298" cy="511298"/>
            <a:chOff x="5340" y="2745"/>
            <a:chExt cx="268" cy="268"/>
          </a:xfrm>
        </p:grpSpPr>
        <p:sp>
          <p:nvSpPr>
            <p:cNvPr id="247" name="Freeform 269"/>
            <p:cNvSpPr>
              <a:spLocks/>
            </p:cNvSpPr>
            <p:nvPr/>
          </p:nvSpPr>
          <p:spPr bwMode="auto">
            <a:xfrm>
              <a:off x="5343" y="2749"/>
              <a:ext cx="261" cy="261"/>
            </a:xfrm>
            <a:custGeom>
              <a:avLst/>
              <a:gdLst/>
              <a:ahLst/>
              <a:cxnLst>
                <a:cxn ang="0">
                  <a:pos x="554" y="491"/>
                </a:cxn>
                <a:cxn ang="0">
                  <a:pos x="492" y="554"/>
                </a:cxn>
                <a:cxn ang="0">
                  <a:pos x="63" y="554"/>
                </a:cxn>
                <a:cxn ang="0">
                  <a:pos x="0" y="491"/>
                </a:cxn>
                <a:cxn ang="0">
                  <a:pos x="0" y="62"/>
                </a:cxn>
                <a:cxn ang="0">
                  <a:pos x="63" y="0"/>
                </a:cxn>
                <a:cxn ang="0">
                  <a:pos x="492" y="0"/>
                </a:cxn>
                <a:cxn ang="0">
                  <a:pos x="554" y="62"/>
                </a:cxn>
                <a:cxn ang="0">
                  <a:pos x="554" y="491"/>
                </a:cxn>
              </a:cxnLst>
              <a:rect l="0" t="0" r="r" b="b"/>
              <a:pathLst>
                <a:path w="554" h="554">
                  <a:moveTo>
                    <a:pt x="554" y="491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8" y="554"/>
                    <a:pt x="0" y="526"/>
                    <a:pt x="0" y="49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2"/>
                  </a:cubicBezTo>
                  <a:lnTo>
                    <a:pt x="554" y="491"/>
                  </a:lnTo>
                  <a:close/>
                </a:path>
              </a:pathLst>
            </a:custGeom>
            <a:gradFill rotWithShape="0">
              <a:gsLst>
                <a:gs pos="0">
                  <a:srgbClr val="7F10A2">
                    <a:gamma/>
                    <a:tint val="50980"/>
                    <a:invGamma/>
                  </a:srgbClr>
                </a:gs>
                <a:gs pos="100000">
                  <a:srgbClr val="7F10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248" name="Freeform 270"/>
            <p:cNvSpPr>
              <a:spLocks noEditPoints="1"/>
            </p:cNvSpPr>
            <p:nvPr/>
          </p:nvSpPr>
          <p:spPr bwMode="auto">
            <a:xfrm>
              <a:off x="5340" y="2745"/>
              <a:ext cx="268" cy="268"/>
            </a:xfrm>
            <a:custGeom>
              <a:avLst/>
              <a:gdLst/>
              <a:ahLst/>
              <a:cxnLst>
                <a:cxn ang="0">
                  <a:pos x="69" y="567"/>
                </a:cxn>
                <a:cxn ang="0">
                  <a:pos x="0" y="498"/>
                </a:cxn>
                <a:cxn ang="0">
                  <a:pos x="0" y="69"/>
                </a:cxn>
                <a:cxn ang="0">
                  <a:pos x="69" y="0"/>
                </a:cxn>
                <a:cxn ang="0">
                  <a:pos x="498" y="0"/>
                </a:cxn>
                <a:cxn ang="0">
                  <a:pos x="567" y="68"/>
                </a:cxn>
                <a:cxn ang="0">
                  <a:pos x="567" y="68"/>
                </a:cxn>
                <a:cxn ang="0">
                  <a:pos x="567" y="498"/>
                </a:cxn>
                <a:cxn ang="0">
                  <a:pos x="560" y="498"/>
                </a:cxn>
                <a:cxn ang="0">
                  <a:pos x="567" y="498"/>
                </a:cxn>
                <a:cxn ang="0">
                  <a:pos x="498" y="567"/>
                </a:cxn>
                <a:cxn ang="0">
                  <a:pos x="69" y="567"/>
                </a:cxn>
                <a:cxn ang="0">
                  <a:pos x="13" y="69"/>
                </a:cxn>
                <a:cxn ang="0">
                  <a:pos x="13" y="498"/>
                </a:cxn>
                <a:cxn ang="0">
                  <a:pos x="69" y="554"/>
                </a:cxn>
                <a:cxn ang="0">
                  <a:pos x="498" y="554"/>
                </a:cxn>
                <a:cxn ang="0">
                  <a:pos x="554" y="498"/>
                </a:cxn>
                <a:cxn ang="0">
                  <a:pos x="554" y="70"/>
                </a:cxn>
                <a:cxn ang="0">
                  <a:pos x="554" y="69"/>
                </a:cxn>
                <a:cxn ang="0">
                  <a:pos x="498" y="13"/>
                </a:cxn>
                <a:cxn ang="0">
                  <a:pos x="69" y="13"/>
                </a:cxn>
                <a:cxn ang="0">
                  <a:pos x="13" y="69"/>
                </a:cxn>
                <a:cxn ang="0">
                  <a:pos x="567" y="69"/>
                </a:cxn>
                <a:cxn ang="0">
                  <a:pos x="567" y="69"/>
                </a:cxn>
              </a:cxnLst>
              <a:rect l="0" t="0" r="r" b="b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1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0" y="498"/>
                    <a:pt x="560" y="498"/>
                    <a:pt x="560" y="49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70"/>
                    <a:pt x="554" y="70"/>
                    <a:pt x="554" y="70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8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9"/>
                    <a:pt x="13" y="69"/>
                  </a:cubicBezTo>
                  <a:close/>
                  <a:moveTo>
                    <a:pt x="567" y="69"/>
                  </a:moveTo>
                  <a:cubicBezTo>
                    <a:pt x="567" y="69"/>
                    <a:pt x="567" y="69"/>
                    <a:pt x="567" y="69"/>
                  </a:cubicBezTo>
                </a:path>
              </a:pathLst>
            </a:custGeom>
            <a:solidFill>
              <a:srgbClr val="7F1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249" name="Freeform 271"/>
            <p:cNvSpPr>
              <a:spLocks noEditPoints="1"/>
            </p:cNvSpPr>
            <p:nvPr/>
          </p:nvSpPr>
          <p:spPr bwMode="auto">
            <a:xfrm>
              <a:off x="5370" y="2775"/>
              <a:ext cx="209" cy="209"/>
            </a:xfrm>
            <a:custGeom>
              <a:avLst/>
              <a:gdLst/>
              <a:ahLst/>
              <a:cxnLst>
                <a:cxn ang="0">
                  <a:pos x="222" y="11"/>
                </a:cxn>
                <a:cxn ang="0">
                  <a:pos x="433" y="222"/>
                </a:cxn>
                <a:cxn ang="0">
                  <a:pos x="222" y="433"/>
                </a:cxn>
                <a:cxn ang="0">
                  <a:pos x="12" y="222"/>
                </a:cxn>
                <a:cxn ang="0">
                  <a:pos x="222" y="11"/>
                </a:cxn>
                <a:cxn ang="0">
                  <a:pos x="222" y="0"/>
                </a:cxn>
                <a:cxn ang="0">
                  <a:pos x="222" y="0"/>
                </a:cxn>
                <a:cxn ang="0">
                  <a:pos x="222" y="0"/>
                </a:cxn>
                <a:cxn ang="0">
                  <a:pos x="0" y="222"/>
                </a:cxn>
                <a:cxn ang="0">
                  <a:pos x="222" y="444"/>
                </a:cxn>
                <a:cxn ang="0">
                  <a:pos x="444" y="222"/>
                </a:cxn>
                <a:cxn ang="0">
                  <a:pos x="222" y="0"/>
                </a:cxn>
              </a:cxnLst>
              <a:rect l="0" t="0" r="r" b="b"/>
              <a:pathLst>
                <a:path w="444" h="444">
                  <a:moveTo>
                    <a:pt x="222" y="11"/>
                  </a:moveTo>
                  <a:cubicBezTo>
                    <a:pt x="338" y="12"/>
                    <a:pt x="432" y="106"/>
                    <a:pt x="433" y="222"/>
                  </a:cubicBezTo>
                  <a:cubicBezTo>
                    <a:pt x="432" y="338"/>
                    <a:pt x="338" y="432"/>
                    <a:pt x="222" y="433"/>
                  </a:cubicBezTo>
                  <a:cubicBezTo>
                    <a:pt x="106" y="432"/>
                    <a:pt x="12" y="338"/>
                    <a:pt x="12" y="222"/>
                  </a:cubicBezTo>
                  <a:cubicBezTo>
                    <a:pt x="12" y="106"/>
                    <a:pt x="106" y="12"/>
                    <a:pt x="222" y="11"/>
                  </a:cubicBezTo>
                  <a:moveTo>
                    <a:pt x="222" y="0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00" y="0"/>
                    <a:pt x="0" y="100"/>
                    <a:pt x="0" y="222"/>
                  </a:cubicBezTo>
                  <a:cubicBezTo>
                    <a:pt x="0" y="344"/>
                    <a:pt x="100" y="444"/>
                    <a:pt x="222" y="444"/>
                  </a:cubicBezTo>
                  <a:cubicBezTo>
                    <a:pt x="344" y="444"/>
                    <a:pt x="444" y="344"/>
                    <a:pt x="444" y="222"/>
                  </a:cubicBezTo>
                  <a:cubicBezTo>
                    <a:pt x="444" y="100"/>
                    <a:pt x="344" y="0"/>
                    <a:pt x="222" y="0"/>
                  </a:cubicBezTo>
                  <a:close/>
                </a:path>
              </a:pathLst>
            </a:custGeom>
            <a:solidFill>
              <a:srgbClr val="7F1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250" name="Freeform 272"/>
            <p:cNvSpPr>
              <a:spLocks noEditPoints="1"/>
            </p:cNvSpPr>
            <p:nvPr/>
          </p:nvSpPr>
          <p:spPr bwMode="auto">
            <a:xfrm>
              <a:off x="5374" y="2780"/>
              <a:ext cx="200" cy="200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423" y="211"/>
                </a:cxn>
                <a:cxn ang="0">
                  <a:pos x="15" y="272"/>
                </a:cxn>
                <a:cxn ang="0">
                  <a:pos x="36" y="320"/>
                </a:cxn>
                <a:cxn ang="0">
                  <a:pos x="8" y="235"/>
                </a:cxn>
                <a:cxn ang="0">
                  <a:pos x="94" y="381"/>
                </a:cxn>
                <a:cxn ang="0">
                  <a:pos x="140" y="329"/>
                </a:cxn>
                <a:cxn ang="0">
                  <a:pos x="114" y="219"/>
                </a:cxn>
                <a:cxn ang="0">
                  <a:pos x="46" y="175"/>
                </a:cxn>
                <a:cxn ang="0">
                  <a:pos x="46" y="148"/>
                </a:cxn>
                <a:cxn ang="0">
                  <a:pos x="68" y="161"/>
                </a:cxn>
                <a:cxn ang="0">
                  <a:pos x="81" y="150"/>
                </a:cxn>
                <a:cxn ang="0">
                  <a:pos x="139" y="52"/>
                </a:cxn>
                <a:cxn ang="0">
                  <a:pos x="98" y="84"/>
                </a:cxn>
                <a:cxn ang="0">
                  <a:pos x="83" y="51"/>
                </a:cxn>
                <a:cxn ang="0">
                  <a:pos x="212" y="4"/>
                </a:cxn>
                <a:cxn ang="0">
                  <a:pos x="281" y="18"/>
                </a:cxn>
                <a:cxn ang="0">
                  <a:pos x="251" y="44"/>
                </a:cxn>
                <a:cxn ang="0">
                  <a:pos x="243" y="69"/>
                </a:cxn>
                <a:cxn ang="0">
                  <a:pos x="263" y="67"/>
                </a:cxn>
                <a:cxn ang="0">
                  <a:pos x="271" y="52"/>
                </a:cxn>
                <a:cxn ang="0">
                  <a:pos x="241" y="84"/>
                </a:cxn>
                <a:cxn ang="0">
                  <a:pos x="225" y="106"/>
                </a:cxn>
                <a:cxn ang="0">
                  <a:pos x="209" y="115"/>
                </a:cxn>
                <a:cxn ang="0">
                  <a:pos x="225" y="127"/>
                </a:cxn>
                <a:cxn ang="0">
                  <a:pos x="260" y="115"/>
                </a:cxn>
                <a:cxn ang="0">
                  <a:pos x="291" y="143"/>
                </a:cxn>
                <a:cxn ang="0">
                  <a:pos x="228" y="132"/>
                </a:cxn>
                <a:cxn ang="0">
                  <a:pos x="161" y="182"/>
                </a:cxn>
                <a:cxn ang="0">
                  <a:pos x="188" y="280"/>
                </a:cxn>
                <a:cxn ang="0">
                  <a:pos x="266" y="379"/>
                </a:cxn>
                <a:cxn ang="0">
                  <a:pos x="271" y="409"/>
                </a:cxn>
                <a:cxn ang="0">
                  <a:pos x="94" y="381"/>
                </a:cxn>
                <a:cxn ang="0">
                  <a:pos x="330" y="375"/>
                </a:cxn>
                <a:cxn ang="0">
                  <a:pos x="354" y="272"/>
                </a:cxn>
                <a:cxn ang="0">
                  <a:pos x="362" y="237"/>
                </a:cxn>
                <a:cxn ang="0">
                  <a:pos x="308" y="153"/>
                </a:cxn>
                <a:cxn ang="0">
                  <a:pos x="310" y="145"/>
                </a:cxn>
                <a:cxn ang="0">
                  <a:pos x="387" y="202"/>
                </a:cxn>
                <a:cxn ang="0">
                  <a:pos x="402" y="195"/>
                </a:cxn>
                <a:cxn ang="0">
                  <a:pos x="419" y="211"/>
                </a:cxn>
              </a:cxnLst>
              <a:rect l="0" t="0" r="r" b="b"/>
              <a:pathLst>
                <a:path w="423" h="422">
                  <a:moveTo>
                    <a:pt x="212" y="0"/>
                  </a:moveTo>
                  <a:cubicBezTo>
                    <a:pt x="95" y="0"/>
                    <a:pt x="0" y="94"/>
                    <a:pt x="0" y="211"/>
                  </a:cubicBezTo>
                  <a:cubicBezTo>
                    <a:pt x="0" y="328"/>
                    <a:pt x="95" y="422"/>
                    <a:pt x="212" y="422"/>
                  </a:cubicBezTo>
                  <a:cubicBezTo>
                    <a:pt x="329" y="422"/>
                    <a:pt x="423" y="328"/>
                    <a:pt x="423" y="211"/>
                  </a:cubicBezTo>
                  <a:cubicBezTo>
                    <a:pt x="423" y="94"/>
                    <a:pt x="329" y="0"/>
                    <a:pt x="212" y="0"/>
                  </a:cubicBezTo>
                  <a:close/>
                  <a:moveTo>
                    <a:pt x="15" y="272"/>
                  </a:moveTo>
                  <a:cubicBezTo>
                    <a:pt x="32" y="304"/>
                    <a:pt x="32" y="304"/>
                    <a:pt x="32" y="304"/>
                  </a:cubicBezTo>
                  <a:cubicBezTo>
                    <a:pt x="36" y="320"/>
                    <a:pt x="36" y="320"/>
                    <a:pt x="36" y="320"/>
                  </a:cubicBezTo>
                  <a:cubicBezTo>
                    <a:pt x="19" y="292"/>
                    <a:pt x="8" y="261"/>
                    <a:pt x="5" y="227"/>
                  </a:cubicBezTo>
                  <a:cubicBezTo>
                    <a:pt x="8" y="235"/>
                    <a:pt x="8" y="235"/>
                    <a:pt x="8" y="235"/>
                  </a:cubicBezTo>
                  <a:lnTo>
                    <a:pt x="15" y="272"/>
                  </a:lnTo>
                  <a:close/>
                  <a:moveTo>
                    <a:pt x="94" y="381"/>
                  </a:moveTo>
                  <a:cubicBezTo>
                    <a:pt x="98" y="361"/>
                    <a:pt x="98" y="361"/>
                    <a:pt x="98" y="361"/>
                  </a:cubicBezTo>
                  <a:cubicBezTo>
                    <a:pt x="140" y="329"/>
                    <a:pt x="140" y="329"/>
                    <a:pt x="140" y="329"/>
                  </a:cubicBezTo>
                  <a:cubicBezTo>
                    <a:pt x="156" y="271"/>
                    <a:pt x="156" y="271"/>
                    <a:pt x="156" y="271"/>
                  </a:cubicBezTo>
                  <a:cubicBezTo>
                    <a:pt x="114" y="219"/>
                    <a:pt x="114" y="219"/>
                    <a:pt x="114" y="219"/>
                  </a:cubicBezTo>
                  <a:cubicBezTo>
                    <a:pt x="42" y="215"/>
                    <a:pt x="42" y="215"/>
                    <a:pt x="42" y="215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1" y="172"/>
                    <a:pt x="30" y="150"/>
                    <a:pt x="46" y="148"/>
                  </a:cubicBezTo>
                  <a:cubicBezTo>
                    <a:pt x="50" y="148"/>
                    <a:pt x="66" y="145"/>
                    <a:pt x="66" y="145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81" y="150"/>
                    <a:pt x="81" y="150"/>
                    <a:pt x="81" y="15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33" y="16"/>
                    <a:pt x="171" y="4"/>
                    <a:pt x="212" y="4"/>
                  </a:cubicBezTo>
                  <a:cubicBezTo>
                    <a:pt x="243" y="4"/>
                    <a:pt x="272" y="11"/>
                    <a:pt x="298" y="23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8" y="32"/>
                    <a:pt x="268" y="32"/>
                    <a:pt x="268" y="32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2" y="59"/>
                    <a:pt x="242" y="59"/>
                    <a:pt x="242" y="59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62" y="75"/>
                    <a:pt x="262" y="75"/>
                    <a:pt x="262" y="75"/>
                  </a:cubicBezTo>
                  <a:cubicBezTo>
                    <a:pt x="263" y="67"/>
                    <a:pt x="263" y="67"/>
                    <a:pt x="263" y="67"/>
                  </a:cubicBezTo>
                  <a:cubicBezTo>
                    <a:pt x="265" y="58"/>
                    <a:pt x="265" y="58"/>
                    <a:pt x="265" y="58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41" y="84"/>
                    <a:pt x="241" y="84"/>
                    <a:pt x="241" y="84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14" y="104"/>
                    <a:pt x="214" y="104"/>
                    <a:pt x="214" y="104"/>
                  </a:cubicBezTo>
                  <a:cubicBezTo>
                    <a:pt x="209" y="115"/>
                    <a:pt x="209" y="115"/>
                    <a:pt x="209" y="115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34" y="120"/>
                    <a:pt x="234" y="120"/>
                    <a:pt x="234" y="120"/>
                  </a:cubicBezTo>
                  <a:cubicBezTo>
                    <a:pt x="260" y="115"/>
                    <a:pt x="260" y="115"/>
                    <a:pt x="260" y="115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1" y="143"/>
                    <a:pt x="291" y="143"/>
                    <a:pt x="291" y="143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161" y="182"/>
                    <a:pt x="161" y="182"/>
                    <a:pt x="161" y="182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88" y="280"/>
                    <a:pt x="188" y="280"/>
                    <a:pt x="188" y="280"/>
                  </a:cubicBezTo>
                  <a:cubicBezTo>
                    <a:pt x="252" y="294"/>
                    <a:pt x="252" y="294"/>
                    <a:pt x="252" y="294"/>
                  </a:cubicBezTo>
                  <a:cubicBezTo>
                    <a:pt x="266" y="379"/>
                    <a:pt x="266" y="379"/>
                    <a:pt x="266" y="379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71" y="409"/>
                    <a:pt x="271" y="409"/>
                    <a:pt x="271" y="409"/>
                  </a:cubicBezTo>
                  <a:cubicBezTo>
                    <a:pt x="252" y="415"/>
                    <a:pt x="232" y="418"/>
                    <a:pt x="212" y="418"/>
                  </a:cubicBezTo>
                  <a:cubicBezTo>
                    <a:pt x="168" y="418"/>
                    <a:pt x="128" y="404"/>
                    <a:pt x="94" y="381"/>
                  </a:cubicBezTo>
                  <a:close/>
                  <a:moveTo>
                    <a:pt x="327" y="383"/>
                  </a:moveTo>
                  <a:cubicBezTo>
                    <a:pt x="330" y="375"/>
                    <a:pt x="330" y="375"/>
                    <a:pt x="330" y="375"/>
                  </a:cubicBezTo>
                  <a:cubicBezTo>
                    <a:pt x="348" y="361"/>
                    <a:pt x="348" y="361"/>
                    <a:pt x="348" y="361"/>
                  </a:cubicBezTo>
                  <a:cubicBezTo>
                    <a:pt x="354" y="272"/>
                    <a:pt x="354" y="272"/>
                    <a:pt x="354" y="272"/>
                  </a:cubicBezTo>
                  <a:cubicBezTo>
                    <a:pt x="388" y="237"/>
                    <a:pt x="388" y="237"/>
                    <a:pt x="388" y="237"/>
                  </a:cubicBezTo>
                  <a:cubicBezTo>
                    <a:pt x="362" y="237"/>
                    <a:pt x="362" y="237"/>
                    <a:pt x="362" y="237"/>
                  </a:cubicBezTo>
                  <a:cubicBezTo>
                    <a:pt x="350" y="221"/>
                    <a:pt x="350" y="221"/>
                    <a:pt x="350" y="221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297" y="144"/>
                    <a:pt x="297" y="144"/>
                    <a:pt x="297" y="144"/>
                  </a:cubicBezTo>
                  <a:cubicBezTo>
                    <a:pt x="310" y="145"/>
                    <a:pt x="310" y="145"/>
                    <a:pt x="310" y="145"/>
                  </a:cubicBezTo>
                  <a:cubicBezTo>
                    <a:pt x="374" y="215"/>
                    <a:pt x="374" y="215"/>
                    <a:pt x="374" y="215"/>
                  </a:cubicBezTo>
                  <a:cubicBezTo>
                    <a:pt x="387" y="202"/>
                    <a:pt x="387" y="202"/>
                    <a:pt x="387" y="202"/>
                  </a:cubicBezTo>
                  <a:cubicBezTo>
                    <a:pt x="385" y="189"/>
                    <a:pt x="385" y="189"/>
                    <a:pt x="385" y="189"/>
                  </a:cubicBezTo>
                  <a:cubicBezTo>
                    <a:pt x="402" y="195"/>
                    <a:pt x="402" y="195"/>
                    <a:pt x="402" y="195"/>
                  </a:cubicBezTo>
                  <a:cubicBezTo>
                    <a:pt x="418" y="198"/>
                    <a:pt x="418" y="198"/>
                    <a:pt x="418" y="198"/>
                  </a:cubicBezTo>
                  <a:cubicBezTo>
                    <a:pt x="419" y="202"/>
                    <a:pt x="419" y="207"/>
                    <a:pt x="419" y="211"/>
                  </a:cubicBezTo>
                  <a:cubicBezTo>
                    <a:pt x="419" y="283"/>
                    <a:pt x="382" y="346"/>
                    <a:pt x="327" y="3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</p:grpSp>
      <p:pic>
        <p:nvPicPr>
          <p:cNvPr id="251" name="Picture 39" descr="BRAS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4953000" y="4673637"/>
            <a:ext cx="431763" cy="4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of cable networks</a:t>
            </a:r>
            <a:br>
              <a:rPr lang="en-US" dirty="0" smtClean="0"/>
            </a:br>
            <a:r>
              <a:rPr lang="en-US" sz="2400" dirty="0" smtClean="0"/>
              <a:t>Basic case: cable network represents R1</a:t>
            </a:r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334000" y="4876329"/>
            <a:ext cx="2451258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reeform 13"/>
          <p:cNvSpPr>
            <a:spLocks noChangeAspect="1"/>
          </p:cNvSpPr>
          <p:nvPr/>
        </p:nvSpPr>
        <p:spPr bwMode="auto">
          <a:xfrm rot="21323461" flipH="1" flipV="1">
            <a:off x="2529898" y="2172872"/>
            <a:ext cx="1977081" cy="3683637"/>
          </a:xfrm>
          <a:custGeom>
            <a:avLst/>
            <a:gdLst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354 w 10000"/>
              <a:gd name="connsiteY23" fmla="*/ 1325 h 10000"/>
              <a:gd name="connsiteX24" fmla="*/ 7481 w 10000"/>
              <a:gd name="connsiteY24" fmla="*/ 1424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622 w 10000"/>
              <a:gd name="connsiteY23" fmla="*/ 1239 h 10000"/>
              <a:gd name="connsiteX24" fmla="*/ 7481 w 10000"/>
              <a:gd name="connsiteY24" fmla="*/ 1424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622 w 10000"/>
              <a:gd name="connsiteY23" fmla="*/ 1239 h 10000"/>
              <a:gd name="connsiteX24" fmla="*/ 7493 w 10000"/>
              <a:gd name="connsiteY24" fmla="*/ 1346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336 h 9673"/>
              <a:gd name="connsiteX1" fmla="*/ 65 w 10000"/>
              <a:gd name="connsiteY1" fmla="*/ 4679 h 9673"/>
              <a:gd name="connsiteX2" fmla="*/ 692 w 10000"/>
              <a:gd name="connsiteY2" fmla="*/ 6421 h 9673"/>
              <a:gd name="connsiteX3" fmla="*/ 774 w 10000"/>
              <a:gd name="connsiteY3" fmla="*/ 6968 h 9673"/>
              <a:gd name="connsiteX4" fmla="*/ 1074 w 10000"/>
              <a:gd name="connsiteY4" fmla="*/ 7565 h 9673"/>
              <a:gd name="connsiteX5" fmla="*/ 1673 w 10000"/>
              <a:gd name="connsiteY5" fmla="*/ 8162 h 9673"/>
              <a:gd name="connsiteX6" fmla="*/ 2464 w 10000"/>
              <a:gd name="connsiteY6" fmla="*/ 8311 h 9673"/>
              <a:gd name="connsiteX7" fmla="*/ 3146 w 10000"/>
              <a:gd name="connsiteY7" fmla="*/ 8062 h 9673"/>
              <a:gd name="connsiteX8" fmla="*/ 3637 w 10000"/>
              <a:gd name="connsiteY8" fmla="*/ 8759 h 9673"/>
              <a:gd name="connsiteX9" fmla="*/ 4427 w 10000"/>
              <a:gd name="connsiteY9" fmla="*/ 9406 h 9673"/>
              <a:gd name="connsiteX10" fmla="*/ 5791 w 10000"/>
              <a:gd name="connsiteY10" fmla="*/ 9654 h 9673"/>
              <a:gd name="connsiteX11" fmla="*/ 7018 w 10000"/>
              <a:gd name="connsiteY11" fmla="*/ 9306 h 9673"/>
              <a:gd name="connsiteX12" fmla="*/ 7563 w 10000"/>
              <a:gd name="connsiteY12" fmla="*/ 8560 h 9673"/>
              <a:gd name="connsiteX13" fmla="*/ 7918 w 10000"/>
              <a:gd name="connsiteY13" fmla="*/ 9157 h 9673"/>
              <a:gd name="connsiteX14" fmla="*/ 8490 w 10000"/>
              <a:gd name="connsiteY14" fmla="*/ 9157 h 9673"/>
              <a:gd name="connsiteX15" fmla="*/ 9308 w 10000"/>
              <a:gd name="connsiteY15" fmla="*/ 8261 h 9673"/>
              <a:gd name="connsiteX16" fmla="*/ 9608 w 10000"/>
              <a:gd name="connsiteY16" fmla="*/ 6421 h 9673"/>
              <a:gd name="connsiteX17" fmla="*/ 9554 w 10000"/>
              <a:gd name="connsiteY17" fmla="*/ 5475 h 9673"/>
              <a:gd name="connsiteX18" fmla="*/ 9963 w 10000"/>
              <a:gd name="connsiteY18" fmla="*/ 4629 h 9673"/>
              <a:gd name="connsiteX19" fmla="*/ 9772 w 10000"/>
              <a:gd name="connsiteY19" fmla="*/ 3933 h 9673"/>
              <a:gd name="connsiteX20" fmla="*/ 9199 w 10000"/>
              <a:gd name="connsiteY20" fmla="*/ 3386 h 9673"/>
              <a:gd name="connsiteX21" fmla="*/ 9390 w 10000"/>
              <a:gd name="connsiteY21" fmla="*/ 2689 h 9673"/>
              <a:gd name="connsiteX22" fmla="*/ 9384 w 10000"/>
              <a:gd name="connsiteY22" fmla="*/ 1422 h 9673"/>
              <a:gd name="connsiteX23" fmla="*/ 8622 w 10000"/>
              <a:gd name="connsiteY23" fmla="*/ 912 h 9673"/>
              <a:gd name="connsiteX24" fmla="*/ 7493 w 10000"/>
              <a:gd name="connsiteY24" fmla="*/ 1019 h 9673"/>
              <a:gd name="connsiteX25" fmla="*/ 6990 w 10000"/>
              <a:gd name="connsiteY25" fmla="*/ 301 h 9673"/>
              <a:gd name="connsiteX26" fmla="*/ 5968 w 10000"/>
              <a:gd name="connsiteY26" fmla="*/ 0 h 9673"/>
              <a:gd name="connsiteX27" fmla="*/ 4509 w 10000"/>
              <a:gd name="connsiteY27" fmla="*/ 102 h 9673"/>
              <a:gd name="connsiteX28" fmla="*/ 3664 w 10000"/>
              <a:gd name="connsiteY28" fmla="*/ 1097 h 9673"/>
              <a:gd name="connsiteX29" fmla="*/ 3173 w 10000"/>
              <a:gd name="connsiteY29" fmla="*/ 699 h 9673"/>
              <a:gd name="connsiteX30" fmla="*/ 2246 w 10000"/>
              <a:gd name="connsiteY30" fmla="*/ 251 h 9673"/>
              <a:gd name="connsiteX31" fmla="*/ 1592 w 10000"/>
              <a:gd name="connsiteY31" fmla="*/ 1147 h 9673"/>
              <a:gd name="connsiteX32" fmla="*/ 1374 w 10000"/>
              <a:gd name="connsiteY32" fmla="*/ 1993 h 9673"/>
              <a:gd name="connsiteX33" fmla="*/ 1074 w 10000"/>
              <a:gd name="connsiteY33" fmla="*/ 3336 h 9673"/>
              <a:gd name="connsiteX0" fmla="*/ 1074 w 10000"/>
              <a:gd name="connsiteY0" fmla="*/ 3449 h 10000"/>
              <a:gd name="connsiteX1" fmla="*/ 65 w 10000"/>
              <a:gd name="connsiteY1" fmla="*/ 4837 h 10000"/>
              <a:gd name="connsiteX2" fmla="*/ 692 w 10000"/>
              <a:gd name="connsiteY2" fmla="*/ 6638 h 10000"/>
              <a:gd name="connsiteX3" fmla="*/ 774 w 10000"/>
              <a:gd name="connsiteY3" fmla="*/ 7204 h 10000"/>
              <a:gd name="connsiteX4" fmla="*/ 1074 w 10000"/>
              <a:gd name="connsiteY4" fmla="*/ 7821 h 10000"/>
              <a:gd name="connsiteX5" fmla="*/ 1673 w 10000"/>
              <a:gd name="connsiteY5" fmla="*/ 8438 h 10000"/>
              <a:gd name="connsiteX6" fmla="*/ 2464 w 10000"/>
              <a:gd name="connsiteY6" fmla="*/ 8592 h 10000"/>
              <a:gd name="connsiteX7" fmla="*/ 3146 w 10000"/>
              <a:gd name="connsiteY7" fmla="*/ 8335 h 10000"/>
              <a:gd name="connsiteX8" fmla="*/ 3637 w 10000"/>
              <a:gd name="connsiteY8" fmla="*/ 9055 h 10000"/>
              <a:gd name="connsiteX9" fmla="*/ 4427 w 10000"/>
              <a:gd name="connsiteY9" fmla="*/ 9724 h 10000"/>
              <a:gd name="connsiteX10" fmla="*/ 5791 w 10000"/>
              <a:gd name="connsiteY10" fmla="*/ 9980 h 10000"/>
              <a:gd name="connsiteX11" fmla="*/ 7018 w 10000"/>
              <a:gd name="connsiteY11" fmla="*/ 9621 h 10000"/>
              <a:gd name="connsiteX12" fmla="*/ 7563 w 10000"/>
              <a:gd name="connsiteY12" fmla="*/ 8849 h 10000"/>
              <a:gd name="connsiteX13" fmla="*/ 7918 w 10000"/>
              <a:gd name="connsiteY13" fmla="*/ 9467 h 10000"/>
              <a:gd name="connsiteX14" fmla="*/ 8490 w 10000"/>
              <a:gd name="connsiteY14" fmla="*/ 9467 h 10000"/>
              <a:gd name="connsiteX15" fmla="*/ 9308 w 10000"/>
              <a:gd name="connsiteY15" fmla="*/ 8540 h 10000"/>
              <a:gd name="connsiteX16" fmla="*/ 9608 w 10000"/>
              <a:gd name="connsiteY16" fmla="*/ 6638 h 10000"/>
              <a:gd name="connsiteX17" fmla="*/ 9554 w 10000"/>
              <a:gd name="connsiteY17" fmla="*/ 5660 h 10000"/>
              <a:gd name="connsiteX18" fmla="*/ 9963 w 10000"/>
              <a:gd name="connsiteY18" fmla="*/ 4785 h 10000"/>
              <a:gd name="connsiteX19" fmla="*/ 9772 w 10000"/>
              <a:gd name="connsiteY19" fmla="*/ 4066 h 10000"/>
              <a:gd name="connsiteX20" fmla="*/ 9199 w 10000"/>
              <a:gd name="connsiteY20" fmla="*/ 3500 h 10000"/>
              <a:gd name="connsiteX21" fmla="*/ 9390 w 10000"/>
              <a:gd name="connsiteY21" fmla="*/ 2780 h 10000"/>
              <a:gd name="connsiteX22" fmla="*/ 9384 w 10000"/>
              <a:gd name="connsiteY22" fmla="*/ 1470 h 10000"/>
              <a:gd name="connsiteX23" fmla="*/ 8622 w 10000"/>
              <a:gd name="connsiteY23" fmla="*/ 943 h 10000"/>
              <a:gd name="connsiteX24" fmla="*/ 7493 w 10000"/>
              <a:gd name="connsiteY24" fmla="*/ 1053 h 10000"/>
              <a:gd name="connsiteX25" fmla="*/ 6990 w 10000"/>
              <a:gd name="connsiteY25" fmla="*/ 311 h 10000"/>
              <a:gd name="connsiteX26" fmla="*/ 5968 w 10000"/>
              <a:gd name="connsiteY26" fmla="*/ 0 h 10000"/>
              <a:gd name="connsiteX27" fmla="*/ 4509 w 10000"/>
              <a:gd name="connsiteY27" fmla="*/ 105 h 10000"/>
              <a:gd name="connsiteX28" fmla="*/ 3664 w 10000"/>
              <a:gd name="connsiteY28" fmla="*/ 1134 h 10000"/>
              <a:gd name="connsiteX29" fmla="*/ 3173 w 10000"/>
              <a:gd name="connsiteY29" fmla="*/ 723 h 10000"/>
              <a:gd name="connsiteX30" fmla="*/ 2239 w 10000"/>
              <a:gd name="connsiteY30" fmla="*/ 804 h 10000"/>
              <a:gd name="connsiteX31" fmla="*/ 1592 w 10000"/>
              <a:gd name="connsiteY31" fmla="*/ 1186 h 10000"/>
              <a:gd name="connsiteX32" fmla="*/ 1374 w 10000"/>
              <a:gd name="connsiteY32" fmla="*/ 2060 h 10000"/>
              <a:gd name="connsiteX33" fmla="*/ 1074 w 10000"/>
              <a:gd name="connsiteY33" fmla="*/ 3449 h 10000"/>
              <a:gd name="connsiteX0" fmla="*/ 1074 w 10000"/>
              <a:gd name="connsiteY0" fmla="*/ 3449 h 10346"/>
              <a:gd name="connsiteX1" fmla="*/ 65 w 10000"/>
              <a:gd name="connsiteY1" fmla="*/ 4837 h 10346"/>
              <a:gd name="connsiteX2" fmla="*/ 692 w 10000"/>
              <a:gd name="connsiteY2" fmla="*/ 6638 h 10346"/>
              <a:gd name="connsiteX3" fmla="*/ 774 w 10000"/>
              <a:gd name="connsiteY3" fmla="*/ 7204 h 10346"/>
              <a:gd name="connsiteX4" fmla="*/ 1074 w 10000"/>
              <a:gd name="connsiteY4" fmla="*/ 7821 h 10346"/>
              <a:gd name="connsiteX5" fmla="*/ 1673 w 10000"/>
              <a:gd name="connsiteY5" fmla="*/ 8438 h 10346"/>
              <a:gd name="connsiteX6" fmla="*/ 2464 w 10000"/>
              <a:gd name="connsiteY6" fmla="*/ 8592 h 10346"/>
              <a:gd name="connsiteX7" fmla="*/ 3146 w 10000"/>
              <a:gd name="connsiteY7" fmla="*/ 8335 h 10346"/>
              <a:gd name="connsiteX8" fmla="*/ 3637 w 10000"/>
              <a:gd name="connsiteY8" fmla="*/ 9055 h 10346"/>
              <a:gd name="connsiteX9" fmla="*/ 4427 w 10000"/>
              <a:gd name="connsiteY9" fmla="*/ 9724 h 10346"/>
              <a:gd name="connsiteX10" fmla="*/ 6499 w 10000"/>
              <a:gd name="connsiteY10" fmla="*/ 10326 h 10346"/>
              <a:gd name="connsiteX11" fmla="*/ 7018 w 10000"/>
              <a:gd name="connsiteY11" fmla="*/ 9621 h 10346"/>
              <a:gd name="connsiteX12" fmla="*/ 7563 w 10000"/>
              <a:gd name="connsiteY12" fmla="*/ 8849 h 10346"/>
              <a:gd name="connsiteX13" fmla="*/ 7918 w 10000"/>
              <a:gd name="connsiteY13" fmla="*/ 9467 h 10346"/>
              <a:gd name="connsiteX14" fmla="*/ 8490 w 10000"/>
              <a:gd name="connsiteY14" fmla="*/ 9467 h 10346"/>
              <a:gd name="connsiteX15" fmla="*/ 9308 w 10000"/>
              <a:gd name="connsiteY15" fmla="*/ 8540 h 10346"/>
              <a:gd name="connsiteX16" fmla="*/ 9608 w 10000"/>
              <a:gd name="connsiteY16" fmla="*/ 6638 h 10346"/>
              <a:gd name="connsiteX17" fmla="*/ 9554 w 10000"/>
              <a:gd name="connsiteY17" fmla="*/ 5660 h 10346"/>
              <a:gd name="connsiteX18" fmla="*/ 9963 w 10000"/>
              <a:gd name="connsiteY18" fmla="*/ 4785 h 10346"/>
              <a:gd name="connsiteX19" fmla="*/ 9772 w 10000"/>
              <a:gd name="connsiteY19" fmla="*/ 4066 h 10346"/>
              <a:gd name="connsiteX20" fmla="*/ 9199 w 10000"/>
              <a:gd name="connsiteY20" fmla="*/ 3500 h 10346"/>
              <a:gd name="connsiteX21" fmla="*/ 9390 w 10000"/>
              <a:gd name="connsiteY21" fmla="*/ 2780 h 10346"/>
              <a:gd name="connsiteX22" fmla="*/ 9384 w 10000"/>
              <a:gd name="connsiteY22" fmla="*/ 1470 h 10346"/>
              <a:gd name="connsiteX23" fmla="*/ 8622 w 10000"/>
              <a:gd name="connsiteY23" fmla="*/ 943 h 10346"/>
              <a:gd name="connsiteX24" fmla="*/ 7493 w 10000"/>
              <a:gd name="connsiteY24" fmla="*/ 1053 h 10346"/>
              <a:gd name="connsiteX25" fmla="*/ 6990 w 10000"/>
              <a:gd name="connsiteY25" fmla="*/ 311 h 10346"/>
              <a:gd name="connsiteX26" fmla="*/ 5968 w 10000"/>
              <a:gd name="connsiteY26" fmla="*/ 0 h 10346"/>
              <a:gd name="connsiteX27" fmla="*/ 4509 w 10000"/>
              <a:gd name="connsiteY27" fmla="*/ 105 h 10346"/>
              <a:gd name="connsiteX28" fmla="*/ 3664 w 10000"/>
              <a:gd name="connsiteY28" fmla="*/ 1134 h 10346"/>
              <a:gd name="connsiteX29" fmla="*/ 3173 w 10000"/>
              <a:gd name="connsiteY29" fmla="*/ 723 h 10346"/>
              <a:gd name="connsiteX30" fmla="*/ 2239 w 10000"/>
              <a:gd name="connsiteY30" fmla="*/ 804 h 10346"/>
              <a:gd name="connsiteX31" fmla="*/ 1592 w 10000"/>
              <a:gd name="connsiteY31" fmla="*/ 1186 h 10346"/>
              <a:gd name="connsiteX32" fmla="*/ 1374 w 10000"/>
              <a:gd name="connsiteY32" fmla="*/ 2060 h 10346"/>
              <a:gd name="connsiteX33" fmla="*/ 1074 w 10000"/>
              <a:gd name="connsiteY33" fmla="*/ 3449 h 10346"/>
              <a:gd name="connsiteX0" fmla="*/ 1074 w 10000"/>
              <a:gd name="connsiteY0" fmla="*/ 3449 h 10357"/>
              <a:gd name="connsiteX1" fmla="*/ 65 w 10000"/>
              <a:gd name="connsiteY1" fmla="*/ 4837 h 10357"/>
              <a:gd name="connsiteX2" fmla="*/ 692 w 10000"/>
              <a:gd name="connsiteY2" fmla="*/ 6638 h 10357"/>
              <a:gd name="connsiteX3" fmla="*/ 774 w 10000"/>
              <a:gd name="connsiteY3" fmla="*/ 7204 h 10357"/>
              <a:gd name="connsiteX4" fmla="*/ 1074 w 10000"/>
              <a:gd name="connsiteY4" fmla="*/ 7821 h 10357"/>
              <a:gd name="connsiteX5" fmla="*/ 1673 w 10000"/>
              <a:gd name="connsiteY5" fmla="*/ 8438 h 10357"/>
              <a:gd name="connsiteX6" fmla="*/ 2464 w 10000"/>
              <a:gd name="connsiteY6" fmla="*/ 8592 h 10357"/>
              <a:gd name="connsiteX7" fmla="*/ 3146 w 10000"/>
              <a:gd name="connsiteY7" fmla="*/ 8335 h 10357"/>
              <a:gd name="connsiteX8" fmla="*/ 3637 w 10000"/>
              <a:gd name="connsiteY8" fmla="*/ 9055 h 10357"/>
              <a:gd name="connsiteX9" fmla="*/ 4951 w 10000"/>
              <a:gd name="connsiteY9" fmla="*/ 9435 h 10357"/>
              <a:gd name="connsiteX10" fmla="*/ 6499 w 10000"/>
              <a:gd name="connsiteY10" fmla="*/ 10326 h 10357"/>
              <a:gd name="connsiteX11" fmla="*/ 7018 w 10000"/>
              <a:gd name="connsiteY11" fmla="*/ 9621 h 10357"/>
              <a:gd name="connsiteX12" fmla="*/ 7563 w 10000"/>
              <a:gd name="connsiteY12" fmla="*/ 8849 h 10357"/>
              <a:gd name="connsiteX13" fmla="*/ 7918 w 10000"/>
              <a:gd name="connsiteY13" fmla="*/ 9467 h 10357"/>
              <a:gd name="connsiteX14" fmla="*/ 8490 w 10000"/>
              <a:gd name="connsiteY14" fmla="*/ 9467 h 10357"/>
              <a:gd name="connsiteX15" fmla="*/ 9308 w 10000"/>
              <a:gd name="connsiteY15" fmla="*/ 8540 h 10357"/>
              <a:gd name="connsiteX16" fmla="*/ 9608 w 10000"/>
              <a:gd name="connsiteY16" fmla="*/ 6638 h 10357"/>
              <a:gd name="connsiteX17" fmla="*/ 9554 w 10000"/>
              <a:gd name="connsiteY17" fmla="*/ 5660 h 10357"/>
              <a:gd name="connsiteX18" fmla="*/ 9963 w 10000"/>
              <a:gd name="connsiteY18" fmla="*/ 4785 h 10357"/>
              <a:gd name="connsiteX19" fmla="*/ 9772 w 10000"/>
              <a:gd name="connsiteY19" fmla="*/ 4066 h 10357"/>
              <a:gd name="connsiteX20" fmla="*/ 9199 w 10000"/>
              <a:gd name="connsiteY20" fmla="*/ 3500 h 10357"/>
              <a:gd name="connsiteX21" fmla="*/ 9390 w 10000"/>
              <a:gd name="connsiteY21" fmla="*/ 2780 h 10357"/>
              <a:gd name="connsiteX22" fmla="*/ 9384 w 10000"/>
              <a:gd name="connsiteY22" fmla="*/ 1470 h 10357"/>
              <a:gd name="connsiteX23" fmla="*/ 8622 w 10000"/>
              <a:gd name="connsiteY23" fmla="*/ 943 h 10357"/>
              <a:gd name="connsiteX24" fmla="*/ 7493 w 10000"/>
              <a:gd name="connsiteY24" fmla="*/ 1053 h 10357"/>
              <a:gd name="connsiteX25" fmla="*/ 6990 w 10000"/>
              <a:gd name="connsiteY25" fmla="*/ 311 h 10357"/>
              <a:gd name="connsiteX26" fmla="*/ 5968 w 10000"/>
              <a:gd name="connsiteY26" fmla="*/ 0 h 10357"/>
              <a:gd name="connsiteX27" fmla="*/ 4509 w 10000"/>
              <a:gd name="connsiteY27" fmla="*/ 105 h 10357"/>
              <a:gd name="connsiteX28" fmla="*/ 3664 w 10000"/>
              <a:gd name="connsiteY28" fmla="*/ 1134 h 10357"/>
              <a:gd name="connsiteX29" fmla="*/ 3173 w 10000"/>
              <a:gd name="connsiteY29" fmla="*/ 723 h 10357"/>
              <a:gd name="connsiteX30" fmla="*/ 2239 w 10000"/>
              <a:gd name="connsiteY30" fmla="*/ 804 h 10357"/>
              <a:gd name="connsiteX31" fmla="*/ 1592 w 10000"/>
              <a:gd name="connsiteY31" fmla="*/ 1186 h 10357"/>
              <a:gd name="connsiteX32" fmla="*/ 1374 w 10000"/>
              <a:gd name="connsiteY32" fmla="*/ 2060 h 10357"/>
              <a:gd name="connsiteX33" fmla="*/ 1074 w 10000"/>
              <a:gd name="connsiteY33" fmla="*/ 3449 h 10357"/>
              <a:gd name="connsiteX0" fmla="*/ 1074 w 10000"/>
              <a:gd name="connsiteY0" fmla="*/ 3449 h 10357"/>
              <a:gd name="connsiteX1" fmla="*/ 65 w 10000"/>
              <a:gd name="connsiteY1" fmla="*/ 4837 h 10357"/>
              <a:gd name="connsiteX2" fmla="*/ 692 w 10000"/>
              <a:gd name="connsiteY2" fmla="*/ 6638 h 10357"/>
              <a:gd name="connsiteX3" fmla="*/ 774 w 10000"/>
              <a:gd name="connsiteY3" fmla="*/ 7204 h 10357"/>
              <a:gd name="connsiteX4" fmla="*/ 1074 w 10000"/>
              <a:gd name="connsiteY4" fmla="*/ 7821 h 10357"/>
              <a:gd name="connsiteX5" fmla="*/ 1673 w 10000"/>
              <a:gd name="connsiteY5" fmla="*/ 8438 h 10357"/>
              <a:gd name="connsiteX6" fmla="*/ 2464 w 10000"/>
              <a:gd name="connsiteY6" fmla="*/ 8592 h 10357"/>
              <a:gd name="connsiteX7" fmla="*/ 3146 w 10000"/>
              <a:gd name="connsiteY7" fmla="*/ 8335 h 10357"/>
              <a:gd name="connsiteX8" fmla="*/ 4532 w 10000"/>
              <a:gd name="connsiteY8" fmla="*/ 8434 h 10357"/>
              <a:gd name="connsiteX9" fmla="*/ 4951 w 10000"/>
              <a:gd name="connsiteY9" fmla="*/ 9435 h 10357"/>
              <a:gd name="connsiteX10" fmla="*/ 6499 w 10000"/>
              <a:gd name="connsiteY10" fmla="*/ 10326 h 10357"/>
              <a:gd name="connsiteX11" fmla="*/ 7018 w 10000"/>
              <a:gd name="connsiteY11" fmla="*/ 9621 h 10357"/>
              <a:gd name="connsiteX12" fmla="*/ 7563 w 10000"/>
              <a:gd name="connsiteY12" fmla="*/ 8849 h 10357"/>
              <a:gd name="connsiteX13" fmla="*/ 7918 w 10000"/>
              <a:gd name="connsiteY13" fmla="*/ 9467 h 10357"/>
              <a:gd name="connsiteX14" fmla="*/ 8490 w 10000"/>
              <a:gd name="connsiteY14" fmla="*/ 9467 h 10357"/>
              <a:gd name="connsiteX15" fmla="*/ 9308 w 10000"/>
              <a:gd name="connsiteY15" fmla="*/ 8540 h 10357"/>
              <a:gd name="connsiteX16" fmla="*/ 9608 w 10000"/>
              <a:gd name="connsiteY16" fmla="*/ 6638 h 10357"/>
              <a:gd name="connsiteX17" fmla="*/ 9554 w 10000"/>
              <a:gd name="connsiteY17" fmla="*/ 5660 h 10357"/>
              <a:gd name="connsiteX18" fmla="*/ 9963 w 10000"/>
              <a:gd name="connsiteY18" fmla="*/ 4785 h 10357"/>
              <a:gd name="connsiteX19" fmla="*/ 9772 w 10000"/>
              <a:gd name="connsiteY19" fmla="*/ 4066 h 10357"/>
              <a:gd name="connsiteX20" fmla="*/ 9199 w 10000"/>
              <a:gd name="connsiteY20" fmla="*/ 3500 h 10357"/>
              <a:gd name="connsiteX21" fmla="*/ 9390 w 10000"/>
              <a:gd name="connsiteY21" fmla="*/ 2780 h 10357"/>
              <a:gd name="connsiteX22" fmla="*/ 9384 w 10000"/>
              <a:gd name="connsiteY22" fmla="*/ 1470 h 10357"/>
              <a:gd name="connsiteX23" fmla="*/ 8622 w 10000"/>
              <a:gd name="connsiteY23" fmla="*/ 943 h 10357"/>
              <a:gd name="connsiteX24" fmla="*/ 7493 w 10000"/>
              <a:gd name="connsiteY24" fmla="*/ 1053 h 10357"/>
              <a:gd name="connsiteX25" fmla="*/ 6990 w 10000"/>
              <a:gd name="connsiteY25" fmla="*/ 311 h 10357"/>
              <a:gd name="connsiteX26" fmla="*/ 5968 w 10000"/>
              <a:gd name="connsiteY26" fmla="*/ 0 h 10357"/>
              <a:gd name="connsiteX27" fmla="*/ 4509 w 10000"/>
              <a:gd name="connsiteY27" fmla="*/ 105 h 10357"/>
              <a:gd name="connsiteX28" fmla="*/ 3664 w 10000"/>
              <a:gd name="connsiteY28" fmla="*/ 1134 h 10357"/>
              <a:gd name="connsiteX29" fmla="*/ 3173 w 10000"/>
              <a:gd name="connsiteY29" fmla="*/ 723 h 10357"/>
              <a:gd name="connsiteX30" fmla="*/ 2239 w 10000"/>
              <a:gd name="connsiteY30" fmla="*/ 804 h 10357"/>
              <a:gd name="connsiteX31" fmla="*/ 1592 w 10000"/>
              <a:gd name="connsiteY31" fmla="*/ 1186 h 10357"/>
              <a:gd name="connsiteX32" fmla="*/ 1374 w 10000"/>
              <a:gd name="connsiteY32" fmla="*/ 2060 h 10357"/>
              <a:gd name="connsiteX33" fmla="*/ 1074 w 10000"/>
              <a:gd name="connsiteY33" fmla="*/ 3449 h 10357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2464 w 10000"/>
              <a:gd name="connsiteY6" fmla="*/ 8592 h 10353"/>
              <a:gd name="connsiteX7" fmla="*/ 3146 w 10000"/>
              <a:gd name="connsiteY7" fmla="*/ 8335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2464 w 10000"/>
              <a:gd name="connsiteY6" fmla="*/ 8592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3894 w 10000"/>
              <a:gd name="connsiteY4" fmla="*/ 497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3983 w 10000"/>
              <a:gd name="connsiteY3" fmla="*/ 4321 h 10353"/>
              <a:gd name="connsiteX4" fmla="*/ 3894 w 10000"/>
              <a:gd name="connsiteY4" fmla="*/ 497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363 w 10289"/>
              <a:gd name="connsiteY0" fmla="*/ 3449 h 10353"/>
              <a:gd name="connsiteX1" fmla="*/ 354 w 10289"/>
              <a:gd name="connsiteY1" fmla="*/ 4837 h 10353"/>
              <a:gd name="connsiteX2" fmla="*/ 3487 w 10289"/>
              <a:gd name="connsiteY2" fmla="*/ 3957 h 10353"/>
              <a:gd name="connsiteX3" fmla="*/ 4272 w 10289"/>
              <a:gd name="connsiteY3" fmla="*/ 4321 h 10353"/>
              <a:gd name="connsiteX4" fmla="*/ 4183 w 10289"/>
              <a:gd name="connsiteY4" fmla="*/ 4971 h 10353"/>
              <a:gd name="connsiteX5" fmla="*/ 3518 w 10289"/>
              <a:gd name="connsiteY5" fmla="*/ 5757 h 10353"/>
              <a:gd name="connsiteX6" fmla="*/ 3385 w 10289"/>
              <a:gd name="connsiteY6" fmla="*/ 6731 h 10353"/>
              <a:gd name="connsiteX7" fmla="*/ 4402 w 10289"/>
              <a:gd name="connsiteY7" fmla="*/ 7434 h 10353"/>
              <a:gd name="connsiteX8" fmla="*/ 4821 w 10289"/>
              <a:gd name="connsiteY8" fmla="*/ 8434 h 10353"/>
              <a:gd name="connsiteX9" fmla="*/ 5793 w 10289"/>
              <a:gd name="connsiteY9" fmla="*/ 9462 h 10353"/>
              <a:gd name="connsiteX10" fmla="*/ 6788 w 10289"/>
              <a:gd name="connsiteY10" fmla="*/ 10326 h 10353"/>
              <a:gd name="connsiteX11" fmla="*/ 7307 w 10289"/>
              <a:gd name="connsiteY11" fmla="*/ 9621 h 10353"/>
              <a:gd name="connsiteX12" fmla="*/ 7852 w 10289"/>
              <a:gd name="connsiteY12" fmla="*/ 8849 h 10353"/>
              <a:gd name="connsiteX13" fmla="*/ 8207 w 10289"/>
              <a:gd name="connsiteY13" fmla="*/ 9467 h 10353"/>
              <a:gd name="connsiteX14" fmla="*/ 8779 w 10289"/>
              <a:gd name="connsiteY14" fmla="*/ 9467 h 10353"/>
              <a:gd name="connsiteX15" fmla="*/ 9597 w 10289"/>
              <a:gd name="connsiteY15" fmla="*/ 8540 h 10353"/>
              <a:gd name="connsiteX16" fmla="*/ 9897 w 10289"/>
              <a:gd name="connsiteY16" fmla="*/ 6638 h 10353"/>
              <a:gd name="connsiteX17" fmla="*/ 9843 w 10289"/>
              <a:gd name="connsiteY17" fmla="*/ 5660 h 10353"/>
              <a:gd name="connsiteX18" fmla="*/ 10252 w 10289"/>
              <a:gd name="connsiteY18" fmla="*/ 4785 h 10353"/>
              <a:gd name="connsiteX19" fmla="*/ 10061 w 10289"/>
              <a:gd name="connsiteY19" fmla="*/ 4066 h 10353"/>
              <a:gd name="connsiteX20" fmla="*/ 9488 w 10289"/>
              <a:gd name="connsiteY20" fmla="*/ 3500 h 10353"/>
              <a:gd name="connsiteX21" fmla="*/ 9679 w 10289"/>
              <a:gd name="connsiteY21" fmla="*/ 2780 h 10353"/>
              <a:gd name="connsiteX22" fmla="*/ 9673 w 10289"/>
              <a:gd name="connsiteY22" fmla="*/ 1470 h 10353"/>
              <a:gd name="connsiteX23" fmla="*/ 8911 w 10289"/>
              <a:gd name="connsiteY23" fmla="*/ 943 h 10353"/>
              <a:gd name="connsiteX24" fmla="*/ 7782 w 10289"/>
              <a:gd name="connsiteY24" fmla="*/ 1053 h 10353"/>
              <a:gd name="connsiteX25" fmla="*/ 7279 w 10289"/>
              <a:gd name="connsiteY25" fmla="*/ 311 h 10353"/>
              <a:gd name="connsiteX26" fmla="*/ 6257 w 10289"/>
              <a:gd name="connsiteY26" fmla="*/ 0 h 10353"/>
              <a:gd name="connsiteX27" fmla="*/ 4798 w 10289"/>
              <a:gd name="connsiteY27" fmla="*/ 105 h 10353"/>
              <a:gd name="connsiteX28" fmla="*/ 3953 w 10289"/>
              <a:gd name="connsiteY28" fmla="*/ 1134 h 10353"/>
              <a:gd name="connsiteX29" fmla="*/ 3462 w 10289"/>
              <a:gd name="connsiteY29" fmla="*/ 723 h 10353"/>
              <a:gd name="connsiteX30" fmla="*/ 2528 w 10289"/>
              <a:gd name="connsiteY30" fmla="*/ 804 h 10353"/>
              <a:gd name="connsiteX31" fmla="*/ 1881 w 10289"/>
              <a:gd name="connsiteY31" fmla="*/ 1186 h 10353"/>
              <a:gd name="connsiteX32" fmla="*/ 1663 w 10289"/>
              <a:gd name="connsiteY32" fmla="*/ 2060 h 10353"/>
              <a:gd name="connsiteX33" fmla="*/ 1363 w 10289"/>
              <a:gd name="connsiteY33" fmla="*/ 3449 h 10353"/>
              <a:gd name="connsiteX0" fmla="*/ 120 w 9046"/>
              <a:gd name="connsiteY0" fmla="*/ 3449 h 10353"/>
              <a:gd name="connsiteX1" fmla="*/ 1138 w 9046"/>
              <a:gd name="connsiteY1" fmla="*/ 3904 h 10353"/>
              <a:gd name="connsiteX2" fmla="*/ 2244 w 9046"/>
              <a:gd name="connsiteY2" fmla="*/ 3957 h 10353"/>
              <a:gd name="connsiteX3" fmla="*/ 3029 w 9046"/>
              <a:gd name="connsiteY3" fmla="*/ 4321 h 10353"/>
              <a:gd name="connsiteX4" fmla="*/ 2940 w 9046"/>
              <a:gd name="connsiteY4" fmla="*/ 4971 h 10353"/>
              <a:gd name="connsiteX5" fmla="*/ 2275 w 9046"/>
              <a:gd name="connsiteY5" fmla="*/ 5757 h 10353"/>
              <a:gd name="connsiteX6" fmla="*/ 2142 w 9046"/>
              <a:gd name="connsiteY6" fmla="*/ 6731 h 10353"/>
              <a:gd name="connsiteX7" fmla="*/ 3159 w 9046"/>
              <a:gd name="connsiteY7" fmla="*/ 7434 h 10353"/>
              <a:gd name="connsiteX8" fmla="*/ 3578 w 9046"/>
              <a:gd name="connsiteY8" fmla="*/ 8434 h 10353"/>
              <a:gd name="connsiteX9" fmla="*/ 4550 w 9046"/>
              <a:gd name="connsiteY9" fmla="*/ 9462 h 10353"/>
              <a:gd name="connsiteX10" fmla="*/ 5545 w 9046"/>
              <a:gd name="connsiteY10" fmla="*/ 10326 h 10353"/>
              <a:gd name="connsiteX11" fmla="*/ 6064 w 9046"/>
              <a:gd name="connsiteY11" fmla="*/ 9621 h 10353"/>
              <a:gd name="connsiteX12" fmla="*/ 6609 w 9046"/>
              <a:gd name="connsiteY12" fmla="*/ 8849 h 10353"/>
              <a:gd name="connsiteX13" fmla="*/ 6964 w 9046"/>
              <a:gd name="connsiteY13" fmla="*/ 9467 h 10353"/>
              <a:gd name="connsiteX14" fmla="*/ 7536 w 9046"/>
              <a:gd name="connsiteY14" fmla="*/ 9467 h 10353"/>
              <a:gd name="connsiteX15" fmla="*/ 8354 w 9046"/>
              <a:gd name="connsiteY15" fmla="*/ 8540 h 10353"/>
              <a:gd name="connsiteX16" fmla="*/ 8654 w 9046"/>
              <a:gd name="connsiteY16" fmla="*/ 6638 h 10353"/>
              <a:gd name="connsiteX17" fmla="*/ 8600 w 9046"/>
              <a:gd name="connsiteY17" fmla="*/ 5660 h 10353"/>
              <a:gd name="connsiteX18" fmla="*/ 9009 w 9046"/>
              <a:gd name="connsiteY18" fmla="*/ 4785 h 10353"/>
              <a:gd name="connsiteX19" fmla="*/ 8818 w 9046"/>
              <a:gd name="connsiteY19" fmla="*/ 4066 h 10353"/>
              <a:gd name="connsiteX20" fmla="*/ 8245 w 9046"/>
              <a:gd name="connsiteY20" fmla="*/ 3500 h 10353"/>
              <a:gd name="connsiteX21" fmla="*/ 8436 w 9046"/>
              <a:gd name="connsiteY21" fmla="*/ 2780 h 10353"/>
              <a:gd name="connsiteX22" fmla="*/ 8430 w 9046"/>
              <a:gd name="connsiteY22" fmla="*/ 1470 h 10353"/>
              <a:gd name="connsiteX23" fmla="*/ 7668 w 9046"/>
              <a:gd name="connsiteY23" fmla="*/ 943 h 10353"/>
              <a:gd name="connsiteX24" fmla="*/ 6539 w 9046"/>
              <a:gd name="connsiteY24" fmla="*/ 1053 h 10353"/>
              <a:gd name="connsiteX25" fmla="*/ 6036 w 9046"/>
              <a:gd name="connsiteY25" fmla="*/ 311 h 10353"/>
              <a:gd name="connsiteX26" fmla="*/ 5014 w 9046"/>
              <a:gd name="connsiteY26" fmla="*/ 0 h 10353"/>
              <a:gd name="connsiteX27" fmla="*/ 3555 w 9046"/>
              <a:gd name="connsiteY27" fmla="*/ 105 h 10353"/>
              <a:gd name="connsiteX28" fmla="*/ 2710 w 9046"/>
              <a:gd name="connsiteY28" fmla="*/ 1134 h 10353"/>
              <a:gd name="connsiteX29" fmla="*/ 2219 w 9046"/>
              <a:gd name="connsiteY29" fmla="*/ 723 h 10353"/>
              <a:gd name="connsiteX30" fmla="*/ 1285 w 9046"/>
              <a:gd name="connsiteY30" fmla="*/ 804 h 10353"/>
              <a:gd name="connsiteX31" fmla="*/ 638 w 9046"/>
              <a:gd name="connsiteY31" fmla="*/ 1186 h 10353"/>
              <a:gd name="connsiteX32" fmla="*/ 420 w 9046"/>
              <a:gd name="connsiteY32" fmla="*/ 2060 h 10353"/>
              <a:gd name="connsiteX33" fmla="*/ 120 w 9046"/>
              <a:gd name="connsiteY33" fmla="*/ 3449 h 10353"/>
              <a:gd name="connsiteX0" fmla="*/ 133 w 10000"/>
              <a:gd name="connsiteY0" fmla="*/ 3331 h 10000"/>
              <a:gd name="connsiteX1" fmla="*/ 1258 w 10000"/>
              <a:gd name="connsiteY1" fmla="*/ 3771 h 10000"/>
              <a:gd name="connsiteX2" fmla="*/ 2481 w 10000"/>
              <a:gd name="connsiteY2" fmla="*/ 3822 h 10000"/>
              <a:gd name="connsiteX3" fmla="*/ 3348 w 10000"/>
              <a:gd name="connsiteY3" fmla="*/ 4174 h 10000"/>
              <a:gd name="connsiteX4" fmla="*/ 3250 w 10000"/>
              <a:gd name="connsiteY4" fmla="*/ 4802 h 10000"/>
              <a:gd name="connsiteX5" fmla="*/ 2515 w 10000"/>
              <a:gd name="connsiteY5" fmla="*/ 5561 h 10000"/>
              <a:gd name="connsiteX6" fmla="*/ 2368 w 10000"/>
              <a:gd name="connsiteY6" fmla="*/ 6501 h 10000"/>
              <a:gd name="connsiteX7" fmla="*/ 3492 w 10000"/>
              <a:gd name="connsiteY7" fmla="*/ 7181 h 10000"/>
              <a:gd name="connsiteX8" fmla="*/ 3955 w 10000"/>
              <a:gd name="connsiteY8" fmla="*/ 8146 h 10000"/>
              <a:gd name="connsiteX9" fmla="*/ 5030 w 10000"/>
              <a:gd name="connsiteY9" fmla="*/ 9139 h 10000"/>
              <a:gd name="connsiteX10" fmla="*/ 6130 w 10000"/>
              <a:gd name="connsiteY10" fmla="*/ 9974 h 10000"/>
              <a:gd name="connsiteX11" fmla="*/ 6704 w 10000"/>
              <a:gd name="connsiteY11" fmla="*/ 9293 h 10000"/>
              <a:gd name="connsiteX12" fmla="*/ 7219 w 10000"/>
              <a:gd name="connsiteY12" fmla="*/ 8914 h 10000"/>
              <a:gd name="connsiteX13" fmla="*/ 7698 w 10000"/>
              <a:gd name="connsiteY13" fmla="*/ 9144 h 10000"/>
              <a:gd name="connsiteX14" fmla="*/ 8331 w 10000"/>
              <a:gd name="connsiteY14" fmla="*/ 9144 h 10000"/>
              <a:gd name="connsiteX15" fmla="*/ 9235 w 10000"/>
              <a:gd name="connsiteY15" fmla="*/ 8249 h 10000"/>
              <a:gd name="connsiteX16" fmla="*/ 9567 w 10000"/>
              <a:gd name="connsiteY16" fmla="*/ 6412 h 10000"/>
              <a:gd name="connsiteX17" fmla="*/ 9507 w 10000"/>
              <a:gd name="connsiteY17" fmla="*/ 5467 h 10000"/>
              <a:gd name="connsiteX18" fmla="*/ 9959 w 10000"/>
              <a:gd name="connsiteY18" fmla="*/ 4622 h 10000"/>
              <a:gd name="connsiteX19" fmla="*/ 9748 w 10000"/>
              <a:gd name="connsiteY19" fmla="*/ 3927 h 10000"/>
              <a:gd name="connsiteX20" fmla="*/ 9115 w 10000"/>
              <a:gd name="connsiteY20" fmla="*/ 3381 h 10000"/>
              <a:gd name="connsiteX21" fmla="*/ 9326 w 10000"/>
              <a:gd name="connsiteY21" fmla="*/ 2685 h 10000"/>
              <a:gd name="connsiteX22" fmla="*/ 9319 w 10000"/>
              <a:gd name="connsiteY22" fmla="*/ 1420 h 10000"/>
              <a:gd name="connsiteX23" fmla="*/ 8477 w 10000"/>
              <a:gd name="connsiteY23" fmla="*/ 911 h 10000"/>
              <a:gd name="connsiteX24" fmla="*/ 7229 w 10000"/>
              <a:gd name="connsiteY24" fmla="*/ 1017 h 10000"/>
              <a:gd name="connsiteX25" fmla="*/ 6673 w 10000"/>
              <a:gd name="connsiteY25" fmla="*/ 300 h 10000"/>
              <a:gd name="connsiteX26" fmla="*/ 5543 w 10000"/>
              <a:gd name="connsiteY26" fmla="*/ 0 h 10000"/>
              <a:gd name="connsiteX27" fmla="*/ 3930 w 10000"/>
              <a:gd name="connsiteY27" fmla="*/ 101 h 10000"/>
              <a:gd name="connsiteX28" fmla="*/ 2996 w 10000"/>
              <a:gd name="connsiteY28" fmla="*/ 1095 h 10000"/>
              <a:gd name="connsiteX29" fmla="*/ 2453 w 10000"/>
              <a:gd name="connsiteY29" fmla="*/ 698 h 10000"/>
              <a:gd name="connsiteX30" fmla="*/ 1421 w 10000"/>
              <a:gd name="connsiteY30" fmla="*/ 777 h 10000"/>
              <a:gd name="connsiteX31" fmla="*/ 705 w 10000"/>
              <a:gd name="connsiteY31" fmla="*/ 1146 h 10000"/>
              <a:gd name="connsiteX32" fmla="*/ 464 w 10000"/>
              <a:gd name="connsiteY32" fmla="*/ 1990 h 10000"/>
              <a:gd name="connsiteX33" fmla="*/ 133 w 10000"/>
              <a:gd name="connsiteY33" fmla="*/ 3331 h 10000"/>
              <a:gd name="connsiteX0" fmla="*/ 133 w 10000"/>
              <a:gd name="connsiteY0" fmla="*/ 3331 h 9517"/>
              <a:gd name="connsiteX1" fmla="*/ 1258 w 10000"/>
              <a:gd name="connsiteY1" fmla="*/ 3771 h 9517"/>
              <a:gd name="connsiteX2" fmla="*/ 2481 w 10000"/>
              <a:gd name="connsiteY2" fmla="*/ 3822 h 9517"/>
              <a:gd name="connsiteX3" fmla="*/ 3348 w 10000"/>
              <a:gd name="connsiteY3" fmla="*/ 4174 h 9517"/>
              <a:gd name="connsiteX4" fmla="*/ 3250 w 10000"/>
              <a:gd name="connsiteY4" fmla="*/ 4802 h 9517"/>
              <a:gd name="connsiteX5" fmla="*/ 2515 w 10000"/>
              <a:gd name="connsiteY5" fmla="*/ 5561 h 9517"/>
              <a:gd name="connsiteX6" fmla="*/ 2368 w 10000"/>
              <a:gd name="connsiteY6" fmla="*/ 6501 h 9517"/>
              <a:gd name="connsiteX7" fmla="*/ 3492 w 10000"/>
              <a:gd name="connsiteY7" fmla="*/ 7181 h 9517"/>
              <a:gd name="connsiteX8" fmla="*/ 3955 w 10000"/>
              <a:gd name="connsiteY8" fmla="*/ 8146 h 9517"/>
              <a:gd name="connsiteX9" fmla="*/ 5030 w 10000"/>
              <a:gd name="connsiteY9" fmla="*/ 9139 h 9517"/>
              <a:gd name="connsiteX10" fmla="*/ 5898 w 10000"/>
              <a:gd name="connsiteY10" fmla="*/ 9491 h 9517"/>
              <a:gd name="connsiteX11" fmla="*/ 6704 w 10000"/>
              <a:gd name="connsiteY11" fmla="*/ 9293 h 9517"/>
              <a:gd name="connsiteX12" fmla="*/ 7219 w 10000"/>
              <a:gd name="connsiteY12" fmla="*/ 8914 h 9517"/>
              <a:gd name="connsiteX13" fmla="*/ 7698 w 10000"/>
              <a:gd name="connsiteY13" fmla="*/ 9144 h 9517"/>
              <a:gd name="connsiteX14" fmla="*/ 8331 w 10000"/>
              <a:gd name="connsiteY14" fmla="*/ 9144 h 9517"/>
              <a:gd name="connsiteX15" fmla="*/ 9235 w 10000"/>
              <a:gd name="connsiteY15" fmla="*/ 8249 h 9517"/>
              <a:gd name="connsiteX16" fmla="*/ 9567 w 10000"/>
              <a:gd name="connsiteY16" fmla="*/ 6412 h 9517"/>
              <a:gd name="connsiteX17" fmla="*/ 9507 w 10000"/>
              <a:gd name="connsiteY17" fmla="*/ 5467 h 9517"/>
              <a:gd name="connsiteX18" fmla="*/ 9959 w 10000"/>
              <a:gd name="connsiteY18" fmla="*/ 4622 h 9517"/>
              <a:gd name="connsiteX19" fmla="*/ 9748 w 10000"/>
              <a:gd name="connsiteY19" fmla="*/ 3927 h 9517"/>
              <a:gd name="connsiteX20" fmla="*/ 9115 w 10000"/>
              <a:gd name="connsiteY20" fmla="*/ 3381 h 9517"/>
              <a:gd name="connsiteX21" fmla="*/ 9326 w 10000"/>
              <a:gd name="connsiteY21" fmla="*/ 2685 h 9517"/>
              <a:gd name="connsiteX22" fmla="*/ 9319 w 10000"/>
              <a:gd name="connsiteY22" fmla="*/ 1420 h 9517"/>
              <a:gd name="connsiteX23" fmla="*/ 8477 w 10000"/>
              <a:gd name="connsiteY23" fmla="*/ 911 h 9517"/>
              <a:gd name="connsiteX24" fmla="*/ 7229 w 10000"/>
              <a:gd name="connsiteY24" fmla="*/ 1017 h 9517"/>
              <a:gd name="connsiteX25" fmla="*/ 6673 w 10000"/>
              <a:gd name="connsiteY25" fmla="*/ 300 h 9517"/>
              <a:gd name="connsiteX26" fmla="*/ 5543 w 10000"/>
              <a:gd name="connsiteY26" fmla="*/ 0 h 9517"/>
              <a:gd name="connsiteX27" fmla="*/ 3930 w 10000"/>
              <a:gd name="connsiteY27" fmla="*/ 101 h 9517"/>
              <a:gd name="connsiteX28" fmla="*/ 2996 w 10000"/>
              <a:gd name="connsiteY28" fmla="*/ 1095 h 9517"/>
              <a:gd name="connsiteX29" fmla="*/ 2453 w 10000"/>
              <a:gd name="connsiteY29" fmla="*/ 698 h 9517"/>
              <a:gd name="connsiteX30" fmla="*/ 1421 w 10000"/>
              <a:gd name="connsiteY30" fmla="*/ 777 h 9517"/>
              <a:gd name="connsiteX31" fmla="*/ 705 w 10000"/>
              <a:gd name="connsiteY31" fmla="*/ 1146 h 9517"/>
              <a:gd name="connsiteX32" fmla="*/ 464 w 10000"/>
              <a:gd name="connsiteY32" fmla="*/ 1990 h 9517"/>
              <a:gd name="connsiteX33" fmla="*/ 133 w 10000"/>
              <a:gd name="connsiteY33" fmla="*/ 3331 h 9517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3467 w 10000"/>
              <a:gd name="connsiteY7" fmla="*/ 7709 h 10000"/>
              <a:gd name="connsiteX8" fmla="*/ 3955 w 10000"/>
              <a:gd name="connsiteY8" fmla="*/ 8559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3467 w 10000"/>
              <a:gd name="connsiteY7" fmla="*/ 7709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8200 w 10000"/>
              <a:gd name="connsiteY16" fmla="*/ 6919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482 w 10000"/>
              <a:gd name="connsiteY15" fmla="*/ 8635 h 10000"/>
              <a:gd name="connsiteX16" fmla="*/ 8200 w 10000"/>
              <a:gd name="connsiteY16" fmla="*/ 6919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6"/>
              <a:gd name="connsiteY0" fmla="*/ 3500 h 10000"/>
              <a:gd name="connsiteX1" fmla="*/ 1258 w 10006"/>
              <a:gd name="connsiteY1" fmla="*/ 3962 h 10000"/>
              <a:gd name="connsiteX2" fmla="*/ 2481 w 10006"/>
              <a:gd name="connsiteY2" fmla="*/ 4016 h 10000"/>
              <a:gd name="connsiteX3" fmla="*/ 3348 w 10006"/>
              <a:gd name="connsiteY3" fmla="*/ 4386 h 10000"/>
              <a:gd name="connsiteX4" fmla="*/ 3250 w 10006"/>
              <a:gd name="connsiteY4" fmla="*/ 5046 h 10000"/>
              <a:gd name="connsiteX5" fmla="*/ 2515 w 10006"/>
              <a:gd name="connsiteY5" fmla="*/ 5843 h 10000"/>
              <a:gd name="connsiteX6" fmla="*/ 2698 w 10006"/>
              <a:gd name="connsiteY6" fmla="*/ 6680 h 10000"/>
              <a:gd name="connsiteX7" fmla="*/ 4103 w 10006"/>
              <a:gd name="connsiteY7" fmla="*/ 7571 h 10000"/>
              <a:gd name="connsiteX8" fmla="*/ 3955 w 10006"/>
              <a:gd name="connsiteY8" fmla="*/ 8560 h 10000"/>
              <a:gd name="connsiteX9" fmla="*/ 5030 w 10006"/>
              <a:gd name="connsiteY9" fmla="*/ 9603 h 10000"/>
              <a:gd name="connsiteX10" fmla="*/ 5898 w 10006"/>
              <a:gd name="connsiteY10" fmla="*/ 9973 h 10000"/>
              <a:gd name="connsiteX11" fmla="*/ 6704 w 10006"/>
              <a:gd name="connsiteY11" fmla="*/ 9765 h 10000"/>
              <a:gd name="connsiteX12" fmla="*/ 7219 w 10006"/>
              <a:gd name="connsiteY12" fmla="*/ 9366 h 10000"/>
              <a:gd name="connsiteX13" fmla="*/ 7698 w 10006"/>
              <a:gd name="connsiteY13" fmla="*/ 9608 h 10000"/>
              <a:gd name="connsiteX14" fmla="*/ 8331 w 10006"/>
              <a:gd name="connsiteY14" fmla="*/ 9608 h 10000"/>
              <a:gd name="connsiteX15" fmla="*/ 9482 w 10006"/>
              <a:gd name="connsiteY15" fmla="*/ 8635 h 10000"/>
              <a:gd name="connsiteX16" fmla="*/ 8200 w 10006"/>
              <a:gd name="connsiteY16" fmla="*/ 6919 h 10000"/>
              <a:gd name="connsiteX17" fmla="*/ 9507 w 10006"/>
              <a:gd name="connsiteY17" fmla="*/ 5744 h 10000"/>
              <a:gd name="connsiteX18" fmla="*/ 9959 w 10006"/>
              <a:gd name="connsiteY18" fmla="*/ 4857 h 10000"/>
              <a:gd name="connsiteX19" fmla="*/ 9748 w 10006"/>
              <a:gd name="connsiteY19" fmla="*/ 4126 h 10000"/>
              <a:gd name="connsiteX20" fmla="*/ 8412 w 10006"/>
              <a:gd name="connsiteY20" fmla="*/ 3444 h 10000"/>
              <a:gd name="connsiteX21" fmla="*/ 9326 w 10006"/>
              <a:gd name="connsiteY21" fmla="*/ 2821 h 10000"/>
              <a:gd name="connsiteX22" fmla="*/ 9319 w 10006"/>
              <a:gd name="connsiteY22" fmla="*/ 1492 h 10000"/>
              <a:gd name="connsiteX23" fmla="*/ 8477 w 10006"/>
              <a:gd name="connsiteY23" fmla="*/ 957 h 10000"/>
              <a:gd name="connsiteX24" fmla="*/ 7229 w 10006"/>
              <a:gd name="connsiteY24" fmla="*/ 1069 h 10000"/>
              <a:gd name="connsiteX25" fmla="*/ 6673 w 10006"/>
              <a:gd name="connsiteY25" fmla="*/ 315 h 10000"/>
              <a:gd name="connsiteX26" fmla="*/ 5543 w 10006"/>
              <a:gd name="connsiteY26" fmla="*/ 0 h 10000"/>
              <a:gd name="connsiteX27" fmla="*/ 3930 w 10006"/>
              <a:gd name="connsiteY27" fmla="*/ 106 h 10000"/>
              <a:gd name="connsiteX28" fmla="*/ 2996 w 10006"/>
              <a:gd name="connsiteY28" fmla="*/ 1151 h 10000"/>
              <a:gd name="connsiteX29" fmla="*/ 2453 w 10006"/>
              <a:gd name="connsiteY29" fmla="*/ 733 h 10000"/>
              <a:gd name="connsiteX30" fmla="*/ 1421 w 10006"/>
              <a:gd name="connsiteY30" fmla="*/ 816 h 10000"/>
              <a:gd name="connsiteX31" fmla="*/ 705 w 10006"/>
              <a:gd name="connsiteY31" fmla="*/ 1204 h 10000"/>
              <a:gd name="connsiteX32" fmla="*/ 464 w 10006"/>
              <a:gd name="connsiteY32" fmla="*/ 2091 h 10000"/>
              <a:gd name="connsiteX33" fmla="*/ 133 w 10006"/>
              <a:gd name="connsiteY33" fmla="*/ 3500 h 10000"/>
              <a:gd name="connsiteX0" fmla="*/ 133 w 10006"/>
              <a:gd name="connsiteY0" fmla="*/ 3500 h 10000"/>
              <a:gd name="connsiteX1" fmla="*/ 1258 w 10006"/>
              <a:gd name="connsiteY1" fmla="*/ 3962 h 10000"/>
              <a:gd name="connsiteX2" fmla="*/ 2481 w 10006"/>
              <a:gd name="connsiteY2" fmla="*/ 4016 h 10000"/>
              <a:gd name="connsiteX3" fmla="*/ 3348 w 10006"/>
              <a:gd name="connsiteY3" fmla="*/ 4386 h 10000"/>
              <a:gd name="connsiteX4" fmla="*/ 3250 w 10006"/>
              <a:gd name="connsiteY4" fmla="*/ 5046 h 10000"/>
              <a:gd name="connsiteX5" fmla="*/ 2515 w 10006"/>
              <a:gd name="connsiteY5" fmla="*/ 5843 h 10000"/>
              <a:gd name="connsiteX6" fmla="*/ 2698 w 10006"/>
              <a:gd name="connsiteY6" fmla="*/ 6680 h 10000"/>
              <a:gd name="connsiteX7" fmla="*/ 4103 w 10006"/>
              <a:gd name="connsiteY7" fmla="*/ 7571 h 10000"/>
              <a:gd name="connsiteX8" fmla="*/ 3955 w 10006"/>
              <a:gd name="connsiteY8" fmla="*/ 8560 h 10000"/>
              <a:gd name="connsiteX9" fmla="*/ 5030 w 10006"/>
              <a:gd name="connsiteY9" fmla="*/ 9603 h 10000"/>
              <a:gd name="connsiteX10" fmla="*/ 5898 w 10006"/>
              <a:gd name="connsiteY10" fmla="*/ 9973 h 10000"/>
              <a:gd name="connsiteX11" fmla="*/ 6704 w 10006"/>
              <a:gd name="connsiteY11" fmla="*/ 9765 h 10000"/>
              <a:gd name="connsiteX12" fmla="*/ 7219 w 10006"/>
              <a:gd name="connsiteY12" fmla="*/ 9366 h 10000"/>
              <a:gd name="connsiteX13" fmla="*/ 7698 w 10006"/>
              <a:gd name="connsiteY13" fmla="*/ 9608 h 10000"/>
              <a:gd name="connsiteX14" fmla="*/ 8331 w 10006"/>
              <a:gd name="connsiteY14" fmla="*/ 9608 h 10000"/>
              <a:gd name="connsiteX15" fmla="*/ 9482 w 10006"/>
              <a:gd name="connsiteY15" fmla="*/ 8635 h 10000"/>
              <a:gd name="connsiteX16" fmla="*/ 8200 w 10006"/>
              <a:gd name="connsiteY16" fmla="*/ 6919 h 10000"/>
              <a:gd name="connsiteX17" fmla="*/ 9507 w 10006"/>
              <a:gd name="connsiteY17" fmla="*/ 5744 h 10000"/>
              <a:gd name="connsiteX18" fmla="*/ 9959 w 10006"/>
              <a:gd name="connsiteY18" fmla="*/ 4857 h 10000"/>
              <a:gd name="connsiteX19" fmla="*/ 9748 w 10006"/>
              <a:gd name="connsiteY19" fmla="*/ 4126 h 10000"/>
              <a:gd name="connsiteX20" fmla="*/ 8412 w 10006"/>
              <a:gd name="connsiteY20" fmla="*/ 3444 h 10000"/>
              <a:gd name="connsiteX21" fmla="*/ 9196 w 10006"/>
              <a:gd name="connsiteY21" fmla="*/ 2316 h 10000"/>
              <a:gd name="connsiteX22" fmla="*/ 9319 w 10006"/>
              <a:gd name="connsiteY22" fmla="*/ 1492 h 10000"/>
              <a:gd name="connsiteX23" fmla="*/ 8477 w 10006"/>
              <a:gd name="connsiteY23" fmla="*/ 957 h 10000"/>
              <a:gd name="connsiteX24" fmla="*/ 7229 w 10006"/>
              <a:gd name="connsiteY24" fmla="*/ 1069 h 10000"/>
              <a:gd name="connsiteX25" fmla="*/ 6673 w 10006"/>
              <a:gd name="connsiteY25" fmla="*/ 315 h 10000"/>
              <a:gd name="connsiteX26" fmla="*/ 5543 w 10006"/>
              <a:gd name="connsiteY26" fmla="*/ 0 h 10000"/>
              <a:gd name="connsiteX27" fmla="*/ 3930 w 10006"/>
              <a:gd name="connsiteY27" fmla="*/ 106 h 10000"/>
              <a:gd name="connsiteX28" fmla="*/ 2996 w 10006"/>
              <a:gd name="connsiteY28" fmla="*/ 1151 h 10000"/>
              <a:gd name="connsiteX29" fmla="*/ 2453 w 10006"/>
              <a:gd name="connsiteY29" fmla="*/ 733 h 10000"/>
              <a:gd name="connsiteX30" fmla="*/ 1421 w 10006"/>
              <a:gd name="connsiteY30" fmla="*/ 816 h 10000"/>
              <a:gd name="connsiteX31" fmla="*/ 705 w 10006"/>
              <a:gd name="connsiteY31" fmla="*/ 1204 h 10000"/>
              <a:gd name="connsiteX32" fmla="*/ 464 w 10006"/>
              <a:gd name="connsiteY32" fmla="*/ 2091 h 10000"/>
              <a:gd name="connsiteX33" fmla="*/ 133 w 10006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196 w 10403"/>
              <a:gd name="connsiteY21" fmla="*/ 2316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3615 w 10403"/>
              <a:gd name="connsiteY6" fmla="*/ 672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3615 w 10403"/>
              <a:gd name="connsiteY6" fmla="*/ 6720 h 10000"/>
              <a:gd name="connsiteX7" fmla="*/ 4103 w 10403"/>
              <a:gd name="connsiteY7" fmla="*/ 7571 h 10000"/>
              <a:gd name="connsiteX8" fmla="*/ 4261 w 10403"/>
              <a:gd name="connsiteY8" fmla="*/ 8574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403" h="10000">
                <a:moveTo>
                  <a:pt x="133" y="3500"/>
                </a:moveTo>
                <a:cubicBezTo>
                  <a:pt x="265" y="3812"/>
                  <a:pt x="808" y="3929"/>
                  <a:pt x="1258" y="3962"/>
                </a:cubicBezTo>
                <a:cubicBezTo>
                  <a:pt x="1708" y="3995"/>
                  <a:pt x="2487" y="3629"/>
                  <a:pt x="2836" y="3699"/>
                </a:cubicBezTo>
                <a:cubicBezTo>
                  <a:pt x="3184" y="3769"/>
                  <a:pt x="3277" y="4182"/>
                  <a:pt x="3348" y="4386"/>
                </a:cubicBezTo>
                <a:cubicBezTo>
                  <a:pt x="3419" y="4588"/>
                  <a:pt x="3542" y="4809"/>
                  <a:pt x="3556" y="5058"/>
                </a:cubicBezTo>
                <a:cubicBezTo>
                  <a:pt x="3570" y="5307"/>
                  <a:pt x="3422" y="5605"/>
                  <a:pt x="3432" y="5882"/>
                </a:cubicBezTo>
                <a:cubicBezTo>
                  <a:pt x="3442" y="6159"/>
                  <a:pt x="3503" y="6439"/>
                  <a:pt x="3615" y="6720"/>
                </a:cubicBezTo>
                <a:cubicBezTo>
                  <a:pt x="3727" y="7001"/>
                  <a:pt x="3994" y="7302"/>
                  <a:pt x="4103" y="7571"/>
                </a:cubicBezTo>
                <a:cubicBezTo>
                  <a:pt x="4054" y="7901"/>
                  <a:pt x="4310" y="8244"/>
                  <a:pt x="4261" y="8574"/>
                </a:cubicBezTo>
                <a:cubicBezTo>
                  <a:pt x="4594" y="8760"/>
                  <a:pt x="4757" y="9370"/>
                  <a:pt x="5030" y="9603"/>
                </a:cubicBezTo>
                <a:cubicBezTo>
                  <a:pt x="5303" y="9836"/>
                  <a:pt x="5619" y="9946"/>
                  <a:pt x="5898" y="9973"/>
                </a:cubicBezTo>
                <a:cubicBezTo>
                  <a:pt x="6176" y="10000"/>
                  <a:pt x="6484" y="9866"/>
                  <a:pt x="6704" y="9765"/>
                </a:cubicBezTo>
                <a:cubicBezTo>
                  <a:pt x="6924" y="9664"/>
                  <a:pt x="7053" y="9393"/>
                  <a:pt x="7219" y="9366"/>
                </a:cubicBezTo>
                <a:cubicBezTo>
                  <a:pt x="7385" y="9341"/>
                  <a:pt x="7513" y="9568"/>
                  <a:pt x="7698" y="9608"/>
                </a:cubicBezTo>
                <a:cubicBezTo>
                  <a:pt x="7883" y="9648"/>
                  <a:pt x="8034" y="9770"/>
                  <a:pt x="8331" y="9608"/>
                </a:cubicBezTo>
                <a:cubicBezTo>
                  <a:pt x="8628" y="9446"/>
                  <a:pt x="9504" y="9083"/>
                  <a:pt x="9482" y="8635"/>
                </a:cubicBezTo>
                <a:cubicBezTo>
                  <a:pt x="9460" y="8187"/>
                  <a:pt x="8154" y="7408"/>
                  <a:pt x="8200" y="6919"/>
                </a:cubicBezTo>
                <a:cubicBezTo>
                  <a:pt x="8245" y="6429"/>
                  <a:pt x="9443" y="6058"/>
                  <a:pt x="9507" y="5744"/>
                </a:cubicBezTo>
                <a:cubicBezTo>
                  <a:pt x="9570" y="5432"/>
                  <a:pt x="9917" y="5125"/>
                  <a:pt x="9959" y="4857"/>
                </a:cubicBezTo>
                <a:cubicBezTo>
                  <a:pt x="10000" y="4590"/>
                  <a:pt x="9900" y="4385"/>
                  <a:pt x="9748" y="4126"/>
                </a:cubicBezTo>
                <a:cubicBezTo>
                  <a:pt x="9596" y="3867"/>
                  <a:pt x="9089" y="3604"/>
                  <a:pt x="9048" y="3305"/>
                </a:cubicBezTo>
                <a:cubicBezTo>
                  <a:pt x="9007" y="3006"/>
                  <a:pt x="9025" y="2539"/>
                  <a:pt x="9502" y="2329"/>
                </a:cubicBezTo>
                <a:cubicBezTo>
                  <a:pt x="9711" y="2085"/>
                  <a:pt x="10403" y="1677"/>
                  <a:pt x="10261" y="1367"/>
                </a:cubicBezTo>
                <a:cubicBezTo>
                  <a:pt x="10120" y="1056"/>
                  <a:pt x="8982" y="1007"/>
                  <a:pt x="8477" y="957"/>
                </a:cubicBezTo>
                <a:cubicBezTo>
                  <a:pt x="7972" y="907"/>
                  <a:pt x="7529" y="1176"/>
                  <a:pt x="7229" y="1069"/>
                </a:cubicBezTo>
                <a:cubicBezTo>
                  <a:pt x="6928" y="962"/>
                  <a:pt x="6953" y="494"/>
                  <a:pt x="6673" y="315"/>
                </a:cubicBezTo>
                <a:cubicBezTo>
                  <a:pt x="6392" y="137"/>
                  <a:pt x="5999" y="33"/>
                  <a:pt x="5543" y="0"/>
                </a:cubicBezTo>
                <a:lnTo>
                  <a:pt x="3930" y="106"/>
                </a:lnTo>
                <a:cubicBezTo>
                  <a:pt x="3505" y="299"/>
                  <a:pt x="3240" y="1048"/>
                  <a:pt x="2996" y="1151"/>
                </a:cubicBezTo>
                <a:cubicBezTo>
                  <a:pt x="2750" y="1256"/>
                  <a:pt x="2715" y="789"/>
                  <a:pt x="2453" y="733"/>
                </a:cubicBezTo>
                <a:cubicBezTo>
                  <a:pt x="2191" y="678"/>
                  <a:pt x="1711" y="739"/>
                  <a:pt x="1421" y="816"/>
                </a:cubicBezTo>
                <a:cubicBezTo>
                  <a:pt x="1131" y="895"/>
                  <a:pt x="864" y="992"/>
                  <a:pt x="705" y="1204"/>
                </a:cubicBezTo>
                <a:cubicBezTo>
                  <a:pt x="546" y="1415"/>
                  <a:pt x="543" y="1718"/>
                  <a:pt x="464" y="2091"/>
                </a:cubicBezTo>
                <a:cubicBezTo>
                  <a:pt x="385" y="2462"/>
                  <a:pt x="0" y="3189"/>
                  <a:pt x="133" y="3500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46275"/>
                  <a:invGamma/>
                  <a:alpha val="0"/>
                </a:schemeClr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1100">
              <a:latin typeface="+mn-lt"/>
            </a:endParaRPr>
          </a:p>
        </p:txBody>
      </p:sp>
      <p:sp>
        <p:nvSpPr>
          <p:cNvPr id="6" name="Freeform 12"/>
          <p:cNvSpPr>
            <a:spLocks noChangeAspect="1"/>
          </p:cNvSpPr>
          <p:nvPr/>
        </p:nvSpPr>
        <p:spPr bwMode="auto">
          <a:xfrm flipV="1">
            <a:off x="4652363" y="4038600"/>
            <a:ext cx="2053237" cy="1579719"/>
          </a:xfrm>
          <a:custGeom>
            <a:avLst/>
            <a:gdLst/>
            <a:ahLst/>
            <a:cxnLst>
              <a:cxn ang="0">
                <a:pos x="315" y="589"/>
              </a:cxn>
              <a:cxn ang="0">
                <a:pos x="19" y="805"/>
              </a:cxn>
              <a:cxn ang="0">
                <a:pos x="203" y="1085"/>
              </a:cxn>
              <a:cxn ang="0">
                <a:pos x="227" y="1173"/>
              </a:cxn>
              <a:cxn ang="0">
                <a:pos x="315" y="1269"/>
              </a:cxn>
              <a:cxn ang="0">
                <a:pos x="491" y="1365"/>
              </a:cxn>
              <a:cxn ang="0">
                <a:pos x="723" y="1389"/>
              </a:cxn>
              <a:cxn ang="0">
                <a:pos x="923" y="1349"/>
              </a:cxn>
              <a:cxn ang="0">
                <a:pos x="1067" y="1461"/>
              </a:cxn>
              <a:cxn ang="0">
                <a:pos x="1299" y="1565"/>
              </a:cxn>
              <a:cxn ang="0">
                <a:pos x="1699" y="1605"/>
              </a:cxn>
              <a:cxn ang="0">
                <a:pos x="2059" y="1549"/>
              </a:cxn>
              <a:cxn ang="0">
                <a:pos x="2219" y="1429"/>
              </a:cxn>
              <a:cxn ang="0">
                <a:pos x="2323" y="1525"/>
              </a:cxn>
              <a:cxn ang="0">
                <a:pos x="2491" y="1525"/>
              </a:cxn>
              <a:cxn ang="0">
                <a:pos x="2731" y="1381"/>
              </a:cxn>
              <a:cxn ang="0">
                <a:pos x="2819" y="1085"/>
              </a:cxn>
              <a:cxn ang="0">
                <a:pos x="2803" y="933"/>
              </a:cxn>
              <a:cxn ang="0">
                <a:pos x="2923" y="797"/>
              </a:cxn>
              <a:cxn ang="0">
                <a:pos x="2867" y="685"/>
              </a:cxn>
              <a:cxn ang="0">
                <a:pos x="2699" y="597"/>
              </a:cxn>
              <a:cxn ang="0">
                <a:pos x="2755" y="485"/>
              </a:cxn>
              <a:cxn ang="0">
                <a:pos x="2739" y="333"/>
              </a:cxn>
              <a:cxn ang="0">
                <a:pos x="2451" y="213"/>
              </a:cxn>
              <a:cxn ang="0">
                <a:pos x="2195" y="229"/>
              </a:cxn>
              <a:cxn ang="0">
                <a:pos x="2051" y="101"/>
              </a:cxn>
              <a:cxn ang="0">
                <a:pos x="1651" y="5"/>
              </a:cxn>
              <a:cxn ang="0">
                <a:pos x="1323" y="69"/>
              </a:cxn>
              <a:cxn ang="0">
                <a:pos x="1075" y="229"/>
              </a:cxn>
              <a:cxn ang="0">
                <a:pos x="931" y="165"/>
              </a:cxn>
              <a:cxn ang="0">
                <a:pos x="659" y="93"/>
              </a:cxn>
              <a:cxn ang="0">
                <a:pos x="467" y="237"/>
              </a:cxn>
              <a:cxn ang="0">
                <a:pos x="403" y="373"/>
              </a:cxn>
              <a:cxn ang="0">
                <a:pos x="315" y="589"/>
              </a:cxn>
            </a:cxnLst>
            <a:rect l="0" t="0" r="r" b="b"/>
            <a:pathLst>
              <a:path w="2934" h="1608">
                <a:moveTo>
                  <a:pt x="315" y="589"/>
                </a:moveTo>
                <a:cubicBezTo>
                  <a:pt x="251" y="661"/>
                  <a:pt x="38" y="722"/>
                  <a:pt x="19" y="805"/>
                </a:cubicBezTo>
                <a:cubicBezTo>
                  <a:pt x="0" y="888"/>
                  <a:pt x="168" y="1024"/>
                  <a:pt x="203" y="1085"/>
                </a:cubicBezTo>
                <a:cubicBezTo>
                  <a:pt x="238" y="1146"/>
                  <a:pt x="208" y="1142"/>
                  <a:pt x="227" y="1173"/>
                </a:cubicBezTo>
                <a:cubicBezTo>
                  <a:pt x="246" y="1204"/>
                  <a:pt x="271" y="1237"/>
                  <a:pt x="315" y="1269"/>
                </a:cubicBezTo>
                <a:cubicBezTo>
                  <a:pt x="359" y="1301"/>
                  <a:pt x="423" y="1345"/>
                  <a:pt x="491" y="1365"/>
                </a:cubicBezTo>
                <a:cubicBezTo>
                  <a:pt x="559" y="1385"/>
                  <a:pt x="651" y="1392"/>
                  <a:pt x="723" y="1389"/>
                </a:cubicBezTo>
                <a:cubicBezTo>
                  <a:pt x="795" y="1386"/>
                  <a:pt x="866" y="1337"/>
                  <a:pt x="923" y="1349"/>
                </a:cubicBezTo>
                <a:cubicBezTo>
                  <a:pt x="980" y="1361"/>
                  <a:pt x="1004" y="1425"/>
                  <a:pt x="1067" y="1461"/>
                </a:cubicBezTo>
                <a:cubicBezTo>
                  <a:pt x="1130" y="1497"/>
                  <a:pt x="1194" y="1541"/>
                  <a:pt x="1299" y="1565"/>
                </a:cubicBezTo>
                <a:cubicBezTo>
                  <a:pt x="1404" y="1589"/>
                  <a:pt x="1572" y="1608"/>
                  <a:pt x="1699" y="1605"/>
                </a:cubicBezTo>
                <a:cubicBezTo>
                  <a:pt x="1826" y="1602"/>
                  <a:pt x="1972" y="1578"/>
                  <a:pt x="2059" y="1549"/>
                </a:cubicBezTo>
                <a:cubicBezTo>
                  <a:pt x="2146" y="1520"/>
                  <a:pt x="2175" y="1433"/>
                  <a:pt x="2219" y="1429"/>
                </a:cubicBezTo>
                <a:cubicBezTo>
                  <a:pt x="2263" y="1425"/>
                  <a:pt x="2278" y="1509"/>
                  <a:pt x="2323" y="1525"/>
                </a:cubicBezTo>
                <a:cubicBezTo>
                  <a:pt x="2368" y="1541"/>
                  <a:pt x="2423" y="1549"/>
                  <a:pt x="2491" y="1525"/>
                </a:cubicBezTo>
                <a:cubicBezTo>
                  <a:pt x="2559" y="1501"/>
                  <a:pt x="2676" y="1454"/>
                  <a:pt x="2731" y="1381"/>
                </a:cubicBezTo>
                <a:cubicBezTo>
                  <a:pt x="2786" y="1308"/>
                  <a:pt x="2807" y="1160"/>
                  <a:pt x="2819" y="1085"/>
                </a:cubicBezTo>
                <a:cubicBezTo>
                  <a:pt x="2831" y="1010"/>
                  <a:pt x="2786" y="981"/>
                  <a:pt x="2803" y="933"/>
                </a:cubicBezTo>
                <a:cubicBezTo>
                  <a:pt x="2820" y="885"/>
                  <a:pt x="2912" y="838"/>
                  <a:pt x="2923" y="797"/>
                </a:cubicBezTo>
                <a:cubicBezTo>
                  <a:pt x="2934" y="756"/>
                  <a:pt x="2904" y="718"/>
                  <a:pt x="2867" y="685"/>
                </a:cubicBezTo>
                <a:cubicBezTo>
                  <a:pt x="2830" y="652"/>
                  <a:pt x="2718" y="630"/>
                  <a:pt x="2699" y="597"/>
                </a:cubicBezTo>
                <a:cubicBezTo>
                  <a:pt x="2680" y="564"/>
                  <a:pt x="2748" y="529"/>
                  <a:pt x="2755" y="485"/>
                </a:cubicBezTo>
                <a:cubicBezTo>
                  <a:pt x="2762" y="441"/>
                  <a:pt x="2790" y="378"/>
                  <a:pt x="2739" y="333"/>
                </a:cubicBezTo>
                <a:cubicBezTo>
                  <a:pt x="2688" y="288"/>
                  <a:pt x="2542" y="230"/>
                  <a:pt x="2451" y="213"/>
                </a:cubicBezTo>
                <a:cubicBezTo>
                  <a:pt x="2360" y="196"/>
                  <a:pt x="2262" y="248"/>
                  <a:pt x="2195" y="229"/>
                </a:cubicBezTo>
                <a:cubicBezTo>
                  <a:pt x="2128" y="210"/>
                  <a:pt x="2142" y="138"/>
                  <a:pt x="2051" y="101"/>
                </a:cubicBezTo>
                <a:cubicBezTo>
                  <a:pt x="1960" y="64"/>
                  <a:pt x="1772" y="10"/>
                  <a:pt x="1651" y="5"/>
                </a:cubicBezTo>
                <a:cubicBezTo>
                  <a:pt x="1530" y="0"/>
                  <a:pt x="1419" y="32"/>
                  <a:pt x="1323" y="69"/>
                </a:cubicBezTo>
                <a:cubicBezTo>
                  <a:pt x="1227" y="106"/>
                  <a:pt x="1140" y="213"/>
                  <a:pt x="1075" y="229"/>
                </a:cubicBezTo>
                <a:cubicBezTo>
                  <a:pt x="1010" y="245"/>
                  <a:pt x="1000" y="188"/>
                  <a:pt x="931" y="165"/>
                </a:cubicBezTo>
                <a:cubicBezTo>
                  <a:pt x="862" y="142"/>
                  <a:pt x="736" y="81"/>
                  <a:pt x="659" y="93"/>
                </a:cubicBezTo>
                <a:cubicBezTo>
                  <a:pt x="582" y="105"/>
                  <a:pt x="509" y="191"/>
                  <a:pt x="467" y="237"/>
                </a:cubicBezTo>
                <a:cubicBezTo>
                  <a:pt x="425" y="283"/>
                  <a:pt x="424" y="316"/>
                  <a:pt x="403" y="373"/>
                </a:cubicBezTo>
                <a:cubicBezTo>
                  <a:pt x="382" y="430"/>
                  <a:pt x="379" y="517"/>
                  <a:pt x="315" y="589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46275"/>
                  <a:invGamma/>
                  <a:alpha val="0"/>
                </a:schemeClr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1100">
              <a:latin typeface="+mn-lt"/>
            </a:endParaRP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29971" y="4889618"/>
            <a:ext cx="1351630" cy="0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247098" y="5222272"/>
            <a:ext cx="792387" cy="3385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b="1" dirty="0" smtClean="0">
                <a:latin typeface="+mn-lt"/>
              </a:rPr>
              <a:t>Cable</a:t>
            </a:r>
            <a:br>
              <a:rPr lang="en-US" sz="1100" b="1" dirty="0" smtClean="0">
                <a:latin typeface="+mn-lt"/>
              </a:rPr>
            </a:br>
            <a:r>
              <a:rPr lang="en-US" sz="1100" b="1" dirty="0" smtClean="0">
                <a:latin typeface="+mn-lt"/>
              </a:rPr>
              <a:t>Network</a:t>
            </a:r>
            <a:endParaRPr lang="en-US" sz="1100" b="1" dirty="0">
              <a:latin typeface="+mn-lt"/>
            </a:endParaRPr>
          </a:p>
        </p:txBody>
      </p:sp>
      <p:pic>
        <p:nvPicPr>
          <p:cNvPr id="10" name="Picture 9" descr="mgmtStation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3968724" y="4044564"/>
            <a:ext cx="618979" cy="466297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888257" y="4510862"/>
            <a:ext cx="697417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SNMP</a:t>
            </a:r>
            <a:endParaRPr lang="en-US" sz="1050" b="1" dirty="0">
              <a:latin typeface="+mn-lt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 rot="20496341" flipH="1" flipV="1">
            <a:off x="2218168" y="3168811"/>
            <a:ext cx="476739" cy="620660"/>
          </a:xfrm>
          <a:prstGeom prst="lightningBolt">
            <a:avLst/>
          </a:prstGeom>
          <a:solidFill>
            <a:schemeClr val="tx2"/>
          </a:solidFill>
          <a:ln w="28448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>
              <a:latin typeface="+mn-lt"/>
            </a:endParaRP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1755915" y="3030216"/>
            <a:ext cx="1107677" cy="71703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lumMod val="20000"/>
                  <a:lumOff val="80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AutoShape 61"/>
          <p:cNvSpPr>
            <a:spLocks noChangeArrowheads="1"/>
          </p:cNvSpPr>
          <p:nvPr/>
        </p:nvSpPr>
        <p:spPr bwMode="auto">
          <a:xfrm rot="20496341" flipH="1" flipV="1">
            <a:off x="2218168" y="1806702"/>
            <a:ext cx="476739" cy="620660"/>
          </a:xfrm>
          <a:prstGeom prst="lightningBolt">
            <a:avLst/>
          </a:prstGeom>
          <a:solidFill>
            <a:schemeClr val="bg2">
              <a:lumMod val="25000"/>
            </a:schemeClr>
          </a:solidFill>
          <a:ln w="28448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>
              <a:latin typeface="+mn-lt"/>
            </a:endParaRPr>
          </a:p>
        </p:txBody>
      </p:sp>
      <p:sp>
        <p:nvSpPr>
          <p:cNvPr id="21" name="Oval 62"/>
          <p:cNvSpPr>
            <a:spLocks noChangeArrowheads="1"/>
          </p:cNvSpPr>
          <p:nvPr/>
        </p:nvSpPr>
        <p:spPr bwMode="auto">
          <a:xfrm>
            <a:off x="1750425" y="1729770"/>
            <a:ext cx="1107677" cy="717035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2" name="Picture 64" descr="x_big_image2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1524000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65"/>
          <p:cNvSpPr>
            <a:spLocks noChangeArrowheads="1"/>
          </p:cNvSpPr>
          <p:nvPr/>
        </p:nvSpPr>
        <p:spPr bwMode="auto">
          <a:xfrm rot="20496341" flipH="1" flipV="1">
            <a:off x="2218168" y="4546340"/>
            <a:ext cx="476739" cy="620660"/>
          </a:xfrm>
          <a:prstGeom prst="lightningBolt">
            <a:avLst/>
          </a:prstGeom>
          <a:solidFill>
            <a:schemeClr val="tx1">
              <a:lumMod val="65000"/>
              <a:lumOff val="35000"/>
            </a:schemeClr>
          </a:solidFill>
          <a:ln w="28448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>
              <a:latin typeface="+mn-lt"/>
            </a:endParaRPr>
          </a:p>
        </p:txBody>
      </p:sp>
      <p:sp>
        <p:nvSpPr>
          <p:cNvPr id="24" name="Oval 66"/>
          <p:cNvSpPr>
            <a:spLocks noChangeArrowheads="1"/>
          </p:cNvSpPr>
          <p:nvPr/>
        </p:nvSpPr>
        <p:spPr bwMode="auto">
          <a:xfrm>
            <a:off x="1750425" y="4389775"/>
            <a:ext cx="1107677" cy="717035"/>
          </a:xfrm>
          <a:prstGeom prst="ellipse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90800" y="4572000"/>
            <a:ext cx="304800" cy="1524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25" name="Picture 43" descr="x_big_image2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2886109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8" descr="x_big_image2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4263638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8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372790" y="2179376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3" name="Picture 18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372790" y="3578267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372790" y="4918872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" name="Line 16"/>
          <p:cNvSpPr>
            <a:spLocks noChangeShapeType="1"/>
          </p:cNvSpPr>
          <p:nvPr/>
        </p:nvSpPr>
        <p:spPr bwMode="auto">
          <a:xfrm>
            <a:off x="2722514" y="3986277"/>
            <a:ext cx="291435" cy="0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2780799" y="2587385"/>
            <a:ext cx="291438" cy="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>
            <a:off x="3829970" y="4862332"/>
            <a:ext cx="1427830" cy="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3829970" y="4920146"/>
            <a:ext cx="1351630" cy="0"/>
          </a:xfrm>
          <a:prstGeom prst="line">
            <a:avLst/>
          </a:prstGeom>
          <a:noFill/>
          <a:ln w="2844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>
            <a:off x="2722513" y="5326882"/>
            <a:ext cx="291435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419600" y="4572000"/>
            <a:ext cx="228600" cy="1524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0" name="AutoShape 20"/>
          <p:cNvSpPr>
            <a:spLocks noChangeArrowheads="1"/>
          </p:cNvSpPr>
          <p:nvPr/>
        </p:nvSpPr>
        <p:spPr bwMode="auto">
          <a:xfrm>
            <a:off x="4434987" y="4659421"/>
            <a:ext cx="502439" cy="5140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CMTS</a:t>
            </a: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3072237" y="2587385"/>
            <a:ext cx="757733" cy="227320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>
            <a:off x="3013949" y="3986277"/>
            <a:ext cx="816021" cy="905148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 flipV="1">
            <a:off x="3013949" y="4918872"/>
            <a:ext cx="816020" cy="408010"/>
          </a:xfrm>
          <a:prstGeom prst="line">
            <a:avLst/>
          </a:prstGeom>
          <a:noFill/>
          <a:ln w="2844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50" name="AutoShape 20"/>
          <p:cNvSpPr>
            <a:spLocks noChangeArrowheads="1"/>
          </p:cNvSpPr>
          <p:nvPr/>
        </p:nvSpPr>
        <p:spPr bwMode="auto">
          <a:xfrm>
            <a:off x="2647740" y="2475345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05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sp>
        <p:nvSpPr>
          <p:cNvPr id="51" name="AutoShape 20"/>
          <p:cNvSpPr>
            <a:spLocks noChangeArrowheads="1"/>
          </p:cNvSpPr>
          <p:nvPr/>
        </p:nvSpPr>
        <p:spPr bwMode="auto">
          <a:xfrm>
            <a:off x="2647740" y="3874236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05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sp>
        <p:nvSpPr>
          <p:cNvPr id="52" name="AutoShape 20"/>
          <p:cNvSpPr>
            <a:spLocks noChangeArrowheads="1"/>
          </p:cNvSpPr>
          <p:nvPr/>
        </p:nvSpPr>
        <p:spPr bwMode="auto">
          <a:xfrm>
            <a:off x="2647740" y="5214842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05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pic>
        <p:nvPicPr>
          <p:cNvPr id="53" name="Picture 96"/>
          <p:cNvPicPr preferRelativeResize="0"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5652164" y="4200183"/>
            <a:ext cx="275532" cy="40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5652164" y="4038600"/>
            <a:ext cx="291436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solidFill>
                  <a:schemeClr val="bg1"/>
                </a:solidFill>
                <a:latin typeface="+mn-lt"/>
              </a:rPr>
              <a:t>AAA</a:t>
            </a:r>
            <a:endParaRPr lang="en-US" sz="105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38" name="Picture 215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6400800" y="4691459"/>
            <a:ext cx="514182" cy="34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5" name="Group 268"/>
          <p:cNvGrpSpPr>
            <a:grpSpLocks/>
          </p:cNvGrpSpPr>
          <p:nvPr/>
        </p:nvGrpSpPr>
        <p:grpSpPr bwMode="auto">
          <a:xfrm>
            <a:off x="7489701" y="4601476"/>
            <a:ext cx="511298" cy="511298"/>
            <a:chOff x="5340" y="2745"/>
            <a:chExt cx="268" cy="268"/>
          </a:xfrm>
        </p:grpSpPr>
        <p:sp>
          <p:nvSpPr>
            <p:cNvPr id="247" name="Freeform 269"/>
            <p:cNvSpPr>
              <a:spLocks/>
            </p:cNvSpPr>
            <p:nvPr/>
          </p:nvSpPr>
          <p:spPr bwMode="auto">
            <a:xfrm>
              <a:off x="5343" y="2749"/>
              <a:ext cx="261" cy="261"/>
            </a:xfrm>
            <a:custGeom>
              <a:avLst/>
              <a:gdLst/>
              <a:ahLst/>
              <a:cxnLst>
                <a:cxn ang="0">
                  <a:pos x="554" y="491"/>
                </a:cxn>
                <a:cxn ang="0">
                  <a:pos x="492" y="554"/>
                </a:cxn>
                <a:cxn ang="0">
                  <a:pos x="63" y="554"/>
                </a:cxn>
                <a:cxn ang="0">
                  <a:pos x="0" y="491"/>
                </a:cxn>
                <a:cxn ang="0">
                  <a:pos x="0" y="62"/>
                </a:cxn>
                <a:cxn ang="0">
                  <a:pos x="63" y="0"/>
                </a:cxn>
                <a:cxn ang="0">
                  <a:pos x="492" y="0"/>
                </a:cxn>
                <a:cxn ang="0">
                  <a:pos x="554" y="62"/>
                </a:cxn>
                <a:cxn ang="0">
                  <a:pos x="554" y="491"/>
                </a:cxn>
              </a:cxnLst>
              <a:rect l="0" t="0" r="r" b="b"/>
              <a:pathLst>
                <a:path w="554" h="554">
                  <a:moveTo>
                    <a:pt x="554" y="491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8" y="554"/>
                    <a:pt x="0" y="526"/>
                    <a:pt x="0" y="49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2"/>
                  </a:cubicBezTo>
                  <a:lnTo>
                    <a:pt x="554" y="491"/>
                  </a:lnTo>
                  <a:close/>
                </a:path>
              </a:pathLst>
            </a:custGeom>
            <a:gradFill rotWithShape="0">
              <a:gsLst>
                <a:gs pos="0">
                  <a:srgbClr val="7F10A2">
                    <a:gamma/>
                    <a:tint val="50980"/>
                    <a:invGamma/>
                  </a:srgbClr>
                </a:gs>
                <a:gs pos="100000">
                  <a:srgbClr val="7F10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248" name="Freeform 270"/>
            <p:cNvSpPr>
              <a:spLocks noEditPoints="1"/>
            </p:cNvSpPr>
            <p:nvPr/>
          </p:nvSpPr>
          <p:spPr bwMode="auto">
            <a:xfrm>
              <a:off x="5340" y="2745"/>
              <a:ext cx="268" cy="268"/>
            </a:xfrm>
            <a:custGeom>
              <a:avLst/>
              <a:gdLst/>
              <a:ahLst/>
              <a:cxnLst>
                <a:cxn ang="0">
                  <a:pos x="69" y="567"/>
                </a:cxn>
                <a:cxn ang="0">
                  <a:pos x="0" y="498"/>
                </a:cxn>
                <a:cxn ang="0">
                  <a:pos x="0" y="69"/>
                </a:cxn>
                <a:cxn ang="0">
                  <a:pos x="69" y="0"/>
                </a:cxn>
                <a:cxn ang="0">
                  <a:pos x="498" y="0"/>
                </a:cxn>
                <a:cxn ang="0">
                  <a:pos x="567" y="68"/>
                </a:cxn>
                <a:cxn ang="0">
                  <a:pos x="567" y="68"/>
                </a:cxn>
                <a:cxn ang="0">
                  <a:pos x="567" y="498"/>
                </a:cxn>
                <a:cxn ang="0">
                  <a:pos x="560" y="498"/>
                </a:cxn>
                <a:cxn ang="0">
                  <a:pos x="567" y="498"/>
                </a:cxn>
                <a:cxn ang="0">
                  <a:pos x="498" y="567"/>
                </a:cxn>
                <a:cxn ang="0">
                  <a:pos x="69" y="567"/>
                </a:cxn>
                <a:cxn ang="0">
                  <a:pos x="13" y="69"/>
                </a:cxn>
                <a:cxn ang="0">
                  <a:pos x="13" y="498"/>
                </a:cxn>
                <a:cxn ang="0">
                  <a:pos x="69" y="554"/>
                </a:cxn>
                <a:cxn ang="0">
                  <a:pos x="498" y="554"/>
                </a:cxn>
                <a:cxn ang="0">
                  <a:pos x="554" y="498"/>
                </a:cxn>
                <a:cxn ang="0">
                  <a:pos x="554" y="70"/>
                </a:cxn>
                <a:cxn ang="0">
                  <a:pos x="554" y="69"/>
                </a:cxn>
                <a:cxn ang="0">
                  <a:pos x="498" y="13"/>
                </a:cxn>
                <a:cxn ang="0">
                  <a:pos x="69" y="13"/>
                </a:cxn>
                <a:cxn ang="0">
                  <a:pos x="13" y="69"/>
                </a:cxn>
                <a:cxn ang="0">
                  <a:pos x="567" y="69"/>
                </a:cxn>
                <a:cxn ang="0">
                  <a:pos x="567" y="69"/>
                </a:cxn>
              </a:cxnLst>
              <a:rect l="0" t="0" r="r" b="b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1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0" y="498"/>
                    <a:pt x="560" y="498"/>
                    <a:pt x="560" y="49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70"/>
                    <a:pt x="554" y="70"/>
                    <a:pt x="554" y="70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8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9"/>
                    <a:pt x="13" y="69"/>
                  </a:cubicBezTo>
                  <a:close/>
                  <a:moveTo>
                    <a:pt x="567" y="69"/>
                  </a:moveTo>
                  <a:cubicBezTo>
                    <a:pt x="567" y="69"/>
                    <a:pt x="567" y="69"/>
                    <a:pt x="567" y="69"/>
                  </a:cubicBezTo>
                </a:path>
              </a:pathLst>
            </a:custGeom>
            <a:solidFill>
              <a:srgbClr val="7F1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249" name="Freeform 271"/>
            <p:cNvSpPr>
              <a:spLocks noEditPoints="1"/>
            </p:cNvSpPr>
            <p:nvPr/>
          </p:nvSpPr>
          <p:spPr bwMode="auto">
            <a:xfrm>
              <a:off x="5370" y="2775"/>
              <a:ext cx="209" cy="209"/>
            </a:xfrm>
            <a:custGeom>
              <a:avLst/>
              <a:gdLst/>
              <a:ahLst/>
              <a:cxnLst>
                <a:cxn ang="0">
                  <a:pos x="222" y="11"/>
                </a:cxn>
                <a:cxn ang="0">
                  <a:pos x="433" y="222"/>
                </a:cxn>
                <a:cxn ang="0">
                  <a:pos x="222" y="433"/>
                </a:cxn>
                <a:cxn ang="0">
                  <a:pos x="12" y="222"/>
                </a:cxn>
                <a:cxn ang="0">
                  <a:pos x="222" y="11"/>
                </a:cxn>
                <a:cxn ang="0">
                  <a:pos x="222" y="0"/>
                </a:cxn>
                <a:cxn ang="0">
                  <a:pos x="222" y="0"/>
                </a:cxn>
                <a:cxn ang="0">
                  <a:pos x="222" y="0"/>
                </a:cxn>
                <a:cxn ang="0">
                  <a:pos x="0" y="222"/>
                </a:cxn>
                <a:cxn ang="0">
                  <a:pos x="222" y="444"/>
                </a:cxn>
                <a:cxn ang="0">
                  <a:pos x="444" y="222"/>
                </a:cxn>
                <a:cxn ang="0">
                  <a:pos x="222" y="0"/>
                </a:cxn>
              </a:cxnLst>
              <a:rect l="0" t="0" r="r" b="b"/>
              <a:pathLst>
                <a:path w="444" h="444">
                  <a:moveTo>
                    <a:pt x="222" y="11"/>
                  </a:moveTo>
                  <a:cubicBezTo>
                    <a:pt x="338" y="12"/>
                    <a:pt x="432" y="106"/>
                    <a:pt x="433" y="222"/>
                  </a:cubicBezTo>
                  <a:cubicBezTo>
                    <a:pt x="432" y="338"/>
                    <a:pt x="338" y="432"/>
                    <a:pt x="222" y="433"/>
                  </a:cubicBezTo>
                  <a:cubicBezTo>
                    <a:pt x="106" y="432"/>
                    <a:pt x="12" y="338"/>
                    <a:pt x="12" y="222"/>
                  </a:cubicBezTo>
                  <a:cubicBezTo>
                    <a:pt x="12" y="106"/>
                    <a:pt x="106" y="12"/>
                    <a:pt x="222" y="11"/>
                  </a:cubicBezTo>
                  <a:moveTo>
                    <a:pt x="222" y="0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00" y="0"/>
                    <a:pt x="0" y="100"/>
                    <a:pt x="0" y="222"/>
                  </a:cubicBezTo>
                  <a:cubicBezTo>
                    <a:pt x="0" y="344"/>
                    <a:pt x="100" y="444"/>
                    <a:pt x="222" y="444"/>
                  </a:cubicBezTo>
                  <a:cubicBezTo>
                    <a:pt x="344" y="444"/>
                    <a:pt x="444" y="344"/>
                    <a:pt x="444" y="222"/>
                  </a:cubicBezTo>
                  <a:cubicBezTo>
                    <a:pt x="444" y="100"/>
                    <a:pt x="344" y="0"/>
                    <a:pt x="222" y="0"/>
                  </a:cubicBezTo>
                  <a:close/>
                </a:path>
              </a:pathLst>
            </a:custGeom>
            <a:solidFill>
              <a:srgbClr val="7F1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250" name="Freeform 272"/>
            <p:cNvSpPr>
              <a:spLocks noEditPoints="1"/>
            </p:cNvSpPr>
            <p:nvPr/>
          </p:nvSpPr>
          <p:spPr bwMode="auto">
            <a:xfrm>
              <a:off x="5374" y="2780"/>
              <a:ext cx="200" cy="200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423" y="211"/>
                </a:cxn>
                <a:cxn ang="0">
                  <a:pos x="15" y="272"/>
                </a:cxn>
                <a:cxn ang="0">
                  <a:pos x="36" y="320"/>
                </a:cxn>
                <a:cxn ang="0">
                  <a:pos x="8" y="235"/>
                </a:cxn>
                <a:cxn ang="0">
                  <a:pos x="94" y="381"/>
                </a:cxn>
                <a:cxn ang="0">
                  <a:pos x="140" y="329"/>
                </a:cxn>
                <a:cxn ang="0">
                  <a:pos x="114" y="219"/>
                </a:cxn>
                <a:cxn ang="0">
                  <a:pos x="46" y="175"/>
                </a:cxn>
                <a:cxn ang="0">
                  <a:pos x="46" y="148"/>
                </a:cxn>
                <a:cxn ang="0">
                  <a:pos x="68" y="161"/>
                </a:cxn>
                <a:cxn ang="0">
                  <a:pos x="81" y="150"/>
                </a:cxn>
                <a:cxn ang="0">
                  <a:pos x="139" y="52"/>
                </a:cxn>
                <a:cxn ang="0">
                  <a:pos x="98" y="84"/>
                </a:cxn>
                <a:cxn ang="0">
                  <a:pos x="83" y="51"/>
                </a:cxn>
                <a:cxn ang="0">
                  <a:pos x="212" y="4"/>
                </a:cxn>
                <a:cxn ang="0">
                  <a:pos x="281" y="18"/>
                </a:cxn>
                <a:cxn ang="0">
                  <a:pos x="251" y="44"/>
                </a:cxn>
                <a:cxn ang="0">
                  <a:pos x="243" y="69"/>
                </a:cxn>
                <a:cxn ang="0">
                  <a:pos x="263" y="67"/>
                </a:cxn>
                <a:cxn ang="0">
                  <a:pos x="271" y="52"/>
                </a:cxn>
                <a:cxn ang="0">
                  <a:pos x="241" y="84"/>
                </a:cxn>
                <a:cxn ang="0">
                  <a:pos x="225" y="106"/>
                </a:cxn>
                <a:cxn ang="0">
                  <a:pos x="209" y="115"/>
                </a:cxn>
                <a:cxn ang="0">
                  <a:pos x="225" y="127"/>
                </a:cxn>
                <a:cxn ang="0">
                  <a:pos x="260" y="115"/>
                </a:cxn>
                <a:cxn ang="0">
                  <a:pos x="291" y="143"/>
                </a:cxn>
                <a:cxn ang="0">
                  <a:pos x="228" y="132"/>
                </a:cxn>
                <a:cxn ang="0">
                  <a:pos x="161" y="182"/>
                </a:cxn>
                <a:cxn ang="0">
                  <a:pos x="188" y="280"/>
                </a:cxn>
                <a:cxn ang="0">
                  <a:pos x="266" y="379"/>
                </a:cxn>
                <a:cxn ang="0">
                  <a:pos x="271" y="409"/>
                </a:cxn>
                <a:cxn ang="0">
                  <a:pos x="94" y="381"/>
                </a:cxn>
                <a:cxn ang="0">
                  <a:pos x="330" y="375"/>
                </a:cxn>
                <a:cxn ang="0">
                  <a:pos x="354" y="272"/>
                </a:cxn>
                <a:cxn ang="0">
                  <a:pos x="362" y="237"/>
                </a:cxn>
                <a:cxn ang="0">
                  <a:pos x="308" y="153"/>
                </a:cxn>
                <a:cxn ang="0">
                  <a:pos x="310" y="145"/>
                </a:cxn>
                <a:cxn ang="0">
                  <a:pos x="387" y="202"/>
                </a:cxn>
                <a:cxn ang="0">
                  <a:pos x="402" y="195"/>
                </a:cxn>
                <a:cxn ang="0">
                  <a:pos x="419" y="211"/>
                </a:cxn>
              </a:cxnLst>
              <a:rect l="0" t="0" r="r" b="b"/>
              <a:pathLst>
                <a:path w="423" h="422">
                  <a:moveTo>
                    <a:pt x="212" y="0"/>
                  </a:moveTo>
                  <a:cubicBezTo>
                    <a:pt x="95" y="0"/>
                    <a:pt x="0" y="94"/>
                    <a:pt x="0" y="211"/>
                  </a:cubicBezTo>
                  <a:cubicBezTo>
                    <a:pt x="0" y="328"/>
                    <a:pt x="95" y="422"/>
                    <a:pt x="212" y="422"/>
                  </a:cubicBezTo>
                  <a:cubicBezTo>
                    <a:pt x="329" y="422"/>
                    <a:pt x="423" y="328"/>
                    <a:pt x="423" y="211"/>
                  </a:cubicBezTo>
                  <a:cubicBezTo>
                    <a:pt x="423" y="94"/>
                    <a:pt x="329" y="0"/>
                    <a:pt x="212" y="0"/>
                  </a:cubicBezTo>
                  <a:close/>
                  <a:moveTo>
                    <a:pt x="15" y="272"/>
                  </a:moveTo>
                  <a:cubicBezTo>
                    <a:pt x="32" y="304"/>
                    <a:pt x="32" y="304"/>
                    <a:pt x="32" y="304"/>
                  </a:cubicBezTo>
                  <a:cubicBezTo>
                    <a:pt x="36" y="320"/>
                    <a:pt x="36" y="320"/>
                    <a:pt x="36" y="320"/>
                  </a:cubicBezTo>
                  <a:cubicBezTo>
                    <a:pt x="19" y="292"/>
                    <a:pt x="8" y="261"/>
                    <a:pt x="5" y="227"/>
                  </a:cubicBezTo>
                  <a:cubicBezTo>
                    <a:pt x="8" y="235"/>
                    <a:pt x="8" y="235"/>
                    <a:pt x="8" y="235"/>
                  </a:cubicBezTo>
                  <a:lnTo>
                    <a:pt x="15" y="272"/>
                  </a:lnTo>
                  <a:close/>
                  <a:moveTo>
                    <a:pt x="94" y="381"/>
                  </a:moveTo>
                  <a:cubicBezTo>
                    <a:pt x="98" y="361"/>
                    <a:pt x="98" y="361"/>
                    <a:pt x="98" y="361"/>
                  </a:cubicBezTo>
                  <a:cubicBezTo>
                    <a:pt x="140" y="329"/>
                    <a:pt x="140" y="329"/>
                    <a:pt x="140" y="329"/>
                  </a:cubicBezTo>
                  <a:cubicBezTo>
                    <a:pt x="156" y="271"/>
                    <a:pt x="156" y="271"/>
                    <a:pt x="156" y="271"/>
                  </a:cubicBezTo>
                  <a:cubicBezTo>
                    <a:pt x="114" y="219"/>
                    <a:pt x="114" y="219"/>
                    <a:pt x="114" y="219"/>
                  </a:cubicBezTo>
                  <a:cubicBezTo>
                    <a:pt x="42" y="215"/>
                    <a:pt x="42" y="215"/>
                    <a:pt x="42" y="215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1" y="172"/>
                    <a:pt x="30" y="150"/>
                    <a:pt x="46" y="148"/>
                  </a:cubicBezTo>
                  <a:cubicBezTo>
                    <a:pt x="50" y="148"/>
                    <a:pt x="66" y="145"/>
                    <a:pt x="66" y="145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81" y="150"/>
                    <a:pt x="81" y="150"/>
                    <a:pt x="81" y="15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33" y="16"/>
                    <a:pt x="171" y="4"/>
                    <a:pt x="212" y="4"/>
                  </a:cubicBezTo>
                  <a:cubicBezTo>
                    <a:pt x="243" y="4"/>
                    <a:pt x="272" y="11"/>
                    <a:pt x="298" y="23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8" y="32"/>
                    <a:pt x="268" y="32"/>
                    <a:pt x="268" y="32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2" y="59"/>
                    <a:pt x="242" y="59"/>
                    <a:pt x="242" y="59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62" y="75"/>
                    <a:pt x="262" y="75"/>
                    <a:pt x="262" y="75"/>
                  </a:cubicBezTo>
                  <a:cubicBezTo>
                    <a:pt x="263" y="67"/>
                    <a:pt x="263" y="67"/>
                    <a:pt x="263" y="67"/>
                  </a:cubicBezTo>
                  <a:cubicBezTo>
                    <a:pt x="265" y="58"/>
                    <a:pt x="265" y="58"/>
                    <a:pt x="265" y="58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41" y="84"/>
                    <a:pt x="241" y="84"/>
                    <a:pt x="241" y="84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14" y="104"/>
                    <a:pt x="214" y="104"/>
                    <a:pt x="214" y="104"/>
                  </a:cubicBezTo>
                  <a:cubicBezTo>
                    <a:pt x="209" y="115"/>
                    <a:pt x="209" y="115"/>
                    <a:pt x="209" y="115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34" y="120"/>
                    <a:pt x="234" y="120"/>
                    <a:pt x="234" y="120"/>
                  </a:cubicBezTo>
                  <a:cubicBezTo>
                    <a:pt x="260" y="115"/>
                    <a:pt x="260" y="115"/>
                    <a:pt x="260" y="115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1" y="143"/>
                    <a:pt x="291" y="143"/>
                    <a:pt x="291" y="143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161" y="182"/>
                    <a:pt x="161" y="182"/>
                    <a:pt x="161" y="182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88" y="280"/>
                    <a:pt x="188" y="280"/>
                    <a:pt x="188" y="280"/>
                  </a:cubicBezTo>
                  <a:cubicBezTo>
                    <a:pt x="252" y="294"/>
                    <a:pt x="252" y="294"/>
                    <a:pt x="252" y="294"/>
                  </a:cubicBezTo>
                  <a:cubicBezTo>
                    <a:pt x="266" y="379"/>
                    <a:pt x="266" y="379"/>
                    <a:pt x="266" y="379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71" y="409"/>
                    <a:pt x="271" y="409"/>
                    <a:pt x="271" y="409"/>
                  </a:cubicBezTo>
                  <a:cubicBezTo>
                    <a:pt x="252" y="415"/>
                    <a:pt x="232" y="418"/>
                    <a:pt x="212" y="418"/>
                  </a:cubicBezTo>
                  <a:cubicBezTo>
                    <a:pt x="168" y="418"/>
                    <a:pt x="128" y="404"/>
                    <a:pt x="94" y="381"/>
                  </a:cubicBezTo>
                  <a:close/>
                  <a:moveTo>
                    <a:pt x="327" y="383"/>
                  </a:moveTo>
                  <a:cubicBezTo>
                    <a:pt x="330" y="375"/>
                    <a:pt x="330" y="375"/>
                    <a:pt x="330" y="375"/>
                  </a:cubicBezTo>
                  <a:cubicBezTo>
                    <a:pt x="348" y="361"/>
                    <a:pt x="348" y="361"/>
                    <a:pt x="348" y="361"/>
                  </a:cubicBezTo>
                  <a:cubicBezTo>
                    <a:pt x="354" y="272"/>
                    <a:pt x="354" y="272"/>
                    <a:pt x="354" y="272"/>
                  </a:cubicBezTo>
                  <a:cubicBezTo>
                    <a:pt x="388" y="237"/>
                    <a:pt x="388" y="237"/>
                    <a:pt x="388" y="237"/>
                  </a:cubicBezTo>
                  <a:cubicBezTo>
                    <a:pt x="362" y="237"/>
                    <a:pt x="362" y="237"/>
                    <a:pt x="362" y="237"/>
                  </a:cubicBezTo>
                  <a:cubicBezTo>
                    <a:pt x="350" y="221"/>
                    <a:pt x="350" y="221"/>
                    <a:pt x="350" y="221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297" y="144"/>
                    <a:pt x="297" y="144"/>
                    <a:pt x="297" y="144"/>
                  </a:cubicBezTo>
                  <a:cubicBezTo>
                    <a:pt x="310" y="145"/>
                    <a:pt x="310" y="145"/>
                    <a:pt x="310" y="145"/>
                  </a:cubicBezTo>
                  <a:cubicBezTo>
                    <a:pt x="374" y="215"/>
                    <a:pt x="374" y="215"/>
                    <a:pt x="374" y="215"/>
                  </a:cubicBezTo>
                  <a:cubicBezTo>
                    <a:pt x="387" y="202"/>
                    <a:pt x="387" y="202"/>
                    <a:pt x="387" y="202"/>
                  </a:cubicBezTo>
                  <a:cubicBezTo>
                    <a:pt x="385" y="189"/>
                    <a:pt x="385" y="189"/>
                    <a:pt x="385" y="189"/>
                  </a:cubicBezTo>
                  <a:cubicBezTo>
                    <a:pt x="402" y="195"/>
                    <a:pt x="402" y="195"/>
                    <a:pt x="402" y="195"/>
                  </a:cubicBezTo>
                  <a:cubicBezTo>
                    <a:pt x="418" y="198"/>
                    <a:pt x="418" y="198"/>
                    <a:pt x="418" y="198"/>
                  </a:cubicBezTo>
                  <a:cubicBezTo>
                    <a:pt x="419" y="202"/>
                    <a:pt x="419" y="207"/>
                    <a:pt x="419" y="211"/>
                  </a:cubicBezTo>
                  <a:cubicBezTo>
                    <a:pt x="419" y="283"/>
                    <a:pt x="382" y="346"/>
                    <a:pt x="327" y="3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</p:grpSp>
      <p:pic>
        <p:nvPicPr>
          <p:cNvPr id="251" name="Picture 39" descr="BRAS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4953000" y="4673637"/>
            <a:ext cx="431763" cy="4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/>
          <p:nvPr/>
        </p:nvCxnSpPr>
        <p:spPr bwMode="auto">
          <a:xfrm>
            <a:off x="3810000" y="3276600"/>
            <a:ext cx="0" cy="2667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4953000" y="3276600"/>
            <a:ext cx="0" cy="2667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3657600" y="5943600"/>
            <a:ext cx="304800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R1</a:t>
            </a:r>
            <a:endParaRPr lang="en-US" sz="1050" b="1" dirty="0">
              <a:latin typeface="+mn-lt"/>
            </a:endParaRP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4800600" y="5943600"/>
            <a:ext cx="304800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R3</a:t>
            </a:r>
            <a:endParaRPr lang="en-US" sz="1050" b="1" dirty="0">
              <a:latin typeface="+mn-lt"/>
            </a:endParaRP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4380270" y="5943600"/>
            <a:ext cx="304800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NA</a:t>
            </a:r>
            <a:endParaRPr lang="en-US" sz="1050" b="1" dirty="0">
              <a:latin typeface="+mn-lt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2590800" y="5943600"/>
            <a:ext cx="304800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TE</a:t>
            </a:r>
            <a:endParaRPr lang="en-US" sz="1050" b="1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12"/>
          <p:cNvSpPr>
            <a:spLocks noChangeAspect="1"/>
          </p:cNvSpPr>
          <p:nvPr/>
        </p:nvSpPr>
        <p:spPr bwMode="auto">
          <a:xfrm flipV="1">
            <a:off x="4652363" y="4153386"/>
            <a:ext cx="2053237" cy="1714013"/>
          </a:xfrm>
          <a:custGeom>
            <a:avLst/>
            <a:gdLst/>
            <a:ahLst/>
            <a:cxnLst>
              <a:cxn ang="0">
                <a:pos x="315" y="589"/>
              </a:cxn>
              <a:cxn ang="0">
                <a:pos x="19" y="805"/>
              </a:cxn>
              <a:cxn ang="0">
                <a:pos x="203" y="1085"/>
              </a:cxn>
              <a:cxn ang="0">
                <a:pos x="227" y="1173"/>
              </a:cxn>
              <a:cxn ang="0">
                <a:pos x="315" y="1269"/>
              </a:cxn>
              <a:cxn ang="0">
                <a:pos x="491" y="1365"/>
              </a:cxn>
              <a:cxn ang="0">
                <a:pos x="723" y="1389"/>
              </a:cxn>
              <a:cxn ang="0">
                <a:pos x="923" y="1349"/>
              </a:cxn>
              <a:cxn ang="0">
                <a:pos x="1067" y="1461"/>
              </a:cxn>
              <a:cxn ang="0">
                <a:pos x="1299" y="1565"/>
              </a:cxn>
              <a:cxn ang="0">
                <a:pos x="1699" y="1605"/>
              </a:cxn>
              <a:cxn ang="0">
                <a:pos x="2059" y="1549"/>
              </a:cxn>
              <a:cxn ang="0">
                <a:pos x="2219" y="1429"/>
              </a:cxn>
              <a:cxn ang="0">
                <a:pos x="2323" y="1525"/>
              </a:cxn>
              <a:cxn ang="0">
                <a:pos x="2491" y="1525"/>
              </a:cxn>
              <a:cxn ang="0">
                <a:pos x="2731" y="1381"/>
              </a:cxn>
              <a:cxn ang="0">
                <a:pos x="2819" y="1085"/>
              </a:cxn>
              <a:cxn ang="0">
                <a:pos x="2803" y="933"/>
              </a:cxn>
              <a:cxn ang="0">
                <a:pos x="2923" y="797"/>
              </a:cxn>
              <a:cxn ang="0">
                <a:pos x="2867" y="685"/>
              </a:cxn>
              <a:cxn ang="0">
                <a:pos x="2699" y="597"/>
              </a:cxn>
              <a:cxn ang="0">
                <a:pos x="2755" y="485"/>
              </a:cxn>
              <a:cxn ang="0">
                <a:pos x="2739" y="333"/>
              </a:cxn>
              <a:cxn ang="0">
                <a:pos x="2451" y="213"/>
              </a:cxn>
              <a:cxn ang="0">
                <a:pos x="2195" y="229"/>
              </a:cxn>
              <a:cxn ang="0">
                <a:pos x="2051" y="101"/>
              </a:cxn>
              <a:cxn ang="0">
                <a:pos x="1651" y="5"/>
              </a:cxn>
              <a:cxn ang="0">
                <a:pos x="1323" y="69"/>
              </a:cxn>
              <a:cxn ang="0">
                <a:pos x="1075" y="229"/>
              </a:cxn>
              <a:cxn ang="0">
                <a:pos x="931" y="165"/>
              </a:cxn>
              <a:cxn ang="0">
                <a:pos x="659" y="93"/>
              </a:cxn>
              <a:cxn ang="0">
                <a:pos x="467" y="237"/>
              </a:cxn>
              <a:cxn ang="0">
                <a:pos x="403" y="373"/>
              </a:cxn>
              <a:cxn ang="0">
                <a:pos x="315" y="589"/>
              </a:cxn>
            </a:cxnLst>
            <a:rect l="0" t="0" r="r" b="b"/>
            <a:pathLst>
              <a:path w="2934" h="1608">
                <a:moveTo>
                  <a:pt x="315" y="589"/>
                </a:moveTo>
                <a:cubicBezTo>
                  <a:pt x="251" y="661"/>
                  <a:pt x="38" y="722"/>
                  <a:pt x="19" y="805"/>
                </a:cubicBezTo>
                <a:cubicBezTo>
                  <a:pt x="0" y="888"/>
                  <a:pt x="168" y="1024"/>
                  <a:pt x="203" y="1085"/>
                </a:cubicBezTo>
                <a:cubicBezTo>
                  <a:pt x="238" y="1146"/>
                  <a:pt x="208" y="1142"/>
                  <a:pt x="227" y="1173"/>
                </a:cubicBezTo>
                <a:cubicBezTo>
                  <a:pt x="246" y="1204"/>
                  <a:pt x="271" y="1237"/>
                  <a:pt x="315" y="1269"/>
                </a:cubicBezTo>
                <a:cubicBezTo>
                  <a:pt x="359" y="1301"/>
                  <a:pt x="423" y="1345"/>
                  <a:pt x="491" y="1365"/>
                </a:cubicBezTo>
                <a:cubicBezTo>
                  <a:pt x="559" y="1385"/>
                  <a:pt x="651" y="1392"/>
                  <a:pt x="723" y="1389"/>
                </a:cubicBezTo>
                <a:cubicBezTo>
                  <a:pt x="795" y="1386"/>
                  <a:pt x="866" y="1337"/>
                  <a:pt x="923" y="1349"/>
                </a:cubicBezTo>
                <a:cubicBezTo>
                  <a:pt x="980" y="1361"/>
                  <a:pt x="1004" y="1425"/>
                  <a:pt x="1067" y="1461"/>
                </a:cubicBezTo>
                <a:cubicBezTo>
                  <a:pt x="1130" y="1497"/>
                  <a:pt x="1194" y="1541"/>
                  <a:pt x="1299" y="1565"/>
                </a:cubicBezTo>
                <a:cubicBezTo>
                  <a:pt x="1404" y="1589"/>
                  <a:pt x="1572" y="1608"/>
                  <a:pt x="1699" y="1605"/>
                </a:cubicBezTo>
                <a:cubicBezTo>
                  <a:pt x="1826" y="1602"/>
                  <a:pt x="1972" y="1578"/>
                  <a:pt x="2059" y="1549"/>
                </a:cubicBezTo>
                <a:cubicBezTo>
                  <a:pt x="2146" y="1520"/>
                  <a:pt x="2175" y="1433"/>
                  <a:pt x="2219" y="1429"/>
                </a:cubicBezTo>
                <a:cubicBezTo>
                  <a:pt x="2263" y="1425"/>
                  <a:pt x="2278" y="1509"/>
                  <a:pt x="2323" y="1525"/>
                </a:cubicBezTo>
                <a:cubicBezTo>
                  <a:pt x="2368" y="1541"/>
                  <a:pt x="2423" y="1549"/>
                  <a:pt x="2491" y="1525"/>
                </a:cubicBezTo>
                <a:cubicBezTo>
                  <a:pt x="2559" y="1501"/>
                  <a:pt x="2676" y="1454"/>
                  <a:pt x="2731" y="1381"/>
                </a:cubicBezTo>
                <a:cubicBezTo>
                  <a:pt x="2786" y="1308"/>
                  <a:pt x="2807" y="1160"/>
                  <a:pt x="2819" y="1085"/>
                </a:cubicBezTo>
                <a:cubicBezTo>
                  <a:pt x="2831" y="1010"/>
                  <a:pt x="2786" y="981"/>
                  <a:pt x="2803" y="933"/>
                </a:cubicBezTo>
                <a:cubicBezTo>
                  <a:pt x="2820" y="885"/>
                  <a:pt x="2912" y="838"/>
                  <a:pt x="2923" y="797"/>
                </a:cubicBezTo>
                <a:cubicBezTo>
                  <a:pt x="2934" y="756"/>
                  <a:pt x="2904" y="718"/>
                  <a:pt x="2867" y="685"/>
                </a:cubicBezTo>
                <a:cubicBezTo>
                  <a:pt x="2830" y="652"/>
                  <a:pt x="2718" y="630"/>
                  <a:pt x="2699" y="597"/>
                </a:cubicBezTo>
                <a:cubicBezTo>
                  <a:pt x="2680" y="564"/>
                  <a:pt x="2748" y="529"/>
                  <a:pt x="2755" y="485"/>
                </a:cubicBezTo>
                <a:cubicBezTo>
                  <a:pt x="2762" y="441"/>
                  <a:pt x="2790" y="378"/>
                  <a:pt x="2739" y="333"/>
                </a:cubicBezTo>
                <a:cubicBezTo>
                  <a:pt x="2688" y="288"/>
                  <a:pt x="2542" y="230"/>
                  <a:pt x="2451" y="213"/>
                </a:cubicBezTo>
                <a:cubicBezTo>
                  <a:pt x="2360" y="196"/>
                  <a:pt x="2262" y="248"/>
                  <a:pt x="2195" y="229"/>
                </a:cubicBezTo>
                <a:cubicBezTo>
                  <a:pt x="2128" y="210"/>
                  <a:pt x="2142" y="138"/>
                  <a:pt x="2051" y="101"/>
                </a:cubicBezTo>
                <a:cubicBezTo>
                  <a:pt x="1960" y="64"/>
                  <a:pt x="1772" y="10"/>
                  <a:pt x="1651" y="5"/>
                </a:cubicBezTo>
                <a:cubicBezTo>
                  <a:pt x="1530" y="0"/>
                  <a:pt x="1419" y="32"/>
                  <a:pt x="1323" y="69"/>
                </a:cubicBezTo>
                <a:cubicBezTo>
                  <a:pt x="1227" y="106"/>
                  <a:pt x="1140" y="213"/>
                  <a:pt x="1075" y="229"/>
                </a:cubicBezTo>
                <a:cubicBezTo>
                  <a:pt x="1010" y="245"/>
                  <a:pt x="1000" y="188"/>
                  <a:pt x="931" y="165"/>
                </a:cubicBezTo>
                <a:cubicBezTo>
                  <a:pt x="862" y="142"/>
                  <a:pt x="736" y="81"/>
                  <a:pt x="659" y="93"/>
                </a:cubicBezTo>
                <a:cubicBezTo>
                  <a:pt x="582" y="105"/>
                  <a:pt x="509" y="191"/>
                  <a:pt x="467" y="237"/>
                </a:cubicBezTo>
                <a:cubicBezTo>
                  <a:pt x="425" y="283"/>
                  <a:pt x="424" y="316"/>
                  <a:pt x="403" y="373"/>
                </a:cubicBezTo>
                <a:cubicBezTo>
                  <a:pt x="382" y="430"/>
                  <a:pt x="379" y="517"/>
                  <a:pt x="315" y="589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46275"/>
                  <a:invGamma/>
                  <a:alpha val="0"/>
                </a:schemeClr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11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flavor of cable networks</a:t>
            </a:r>
            <a:br>
              <a:rPr lang="en-US" dirty="0" smtClean="0"/>
            </a:br>
            <a:r>
              <a:rPr lang="en-US" sz="2400" dirty="0" smtClean="0"/>
              <a:t>Community Wi-Fi (e.g. Comcast </a:t>
            </a:r>
            <a:r>
              <a:rPr lang="en-US" sz="2400" dirty="0" err="1" smtClean="0"/>
              <a:t>xfinity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Freeform 13"/>
          <p:cNvSpPr>
            <a:spLocks noChangeAspect="1"/>
          </p:cNvSpPr>
          <p:nvPr/>
        </p:nvSpPr>
        <p:spPr bwMode="auto">
          <a:xfrm rot="21323461" flipH="1" flipV="1">
            <a:off x="2529898" y="2280958"/>
            <a:ext cx="1977081" cy="3683637"/>
          </a:xfrm>
          <a:custGeom>
            <a:avLst/>
            <a:gdLst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354 w 10000"/>
              <a:gd name="connsiteY23" fmla="*/ 1325 h 10000"/>
              <a:gd name="connsiteX24" fmla="*/ 7481 w 10000"/>
              <a:gd name="connsiteY24" fmla="*/ 1424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622 w 10000"/>
              <a:gd name="connsiteY23" fmla="*/ 1239 h 10000"/>
              <a:gd name="connsiteX24" fmla="*/ 7481 w 10000"/>
              <a:gd name="connsiteY24" fmla="*/ 1424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622 w 10000"/>
              <a:gd name="connsiteY23" fmla="*/ 1239 h 10000"/>
              <a:gd name="connsiteX24" fmla="*/ 7493 w 10000"/>
              <a:gd name="connsiteY24" fmla="*/ 1346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336 h 9673"/>
              <a:gd name="connsiteX1" fmla="*/ 65 w 10000"/>
              <a:gd name="connsiteY1" fmla="*/ 4679 h 9673"/>
              <a:gd name="connsiteX2" fmla="*/ 692 w 10000"/>
              <a:gd name="connsiteY2" fmla="*/ 6421 h 9673"/>
              <a:gd name="connsiteX3" fmla="*/ 774 w 10000"/>
              <a:gd name="connsiteY3" fmla="*/ 6968 h 9673"/>
              <a:gd name="connsiteX4" fmla="*/ 1074 w 10000"/>
              <a:gd name="connsiteY4" fmla="*/ 7565 h 9673"/>
              <a:gd name="connsiteX5" fmla="*/ 1673 w 10000"/>
              <a:gd name="connsiteY5" fmla="*/ 8162 h 9673"/>
              <a:gd name="connsiteX6" fmla="*/ 2464 w 10000"/>
              <a:gd name="connsiteY6" fmla="*/ 8311 h 9673"/>
              <a:gd name="connsiteX7" fmla="*/ 3146 w 10000"/>
              <a:gd name="connsiteY7" fmla="*/ 8062 h 9673"/>
              <a:gd name="connsiteX8" fmla="*/ 3637 w 10000"/>
              <a:gd name="connsiteY8" fmla="*/ 8759 h 9673"/>
              <a:gd name="connsiteX9" fmla="*/ 4427 w 10000"/>
              <a:gd name="connsiteY9" fmla="*/ 9406 h 9673"/>
              <a:gd name="connsiteX10" fmla="*/ 5791 w 10000"/>
              <a:gd name="connsiteY10" fmla="*/ 9654 h 9673"/>
              <a:gd name="connsiteX11" fmla="*/ 7018 w 10000"/>
              <a:gd name="connsiteY11" fmla="*/ 9306 h 9673"/>
              <a:gd name="connsiteX12" fmla="*/ 7563 w 10000"/>
              <a:gd name="connsiteY12" fmla="*/ 8560 h 9673"/>
              <a:gd name="connsiteX13" fmla="*/ 7918 w 10000"/>
              <a:gd name="connsiteY13" fmla="*/ 9157 h 9673"/>
              <a:gd name="connsiteX14" fmla="*/ 8490 w 10000"/>
              <a:gd name="connsiteY14" fmla="*/ 9157 h 9673"/>
              <a:gd name="connsiteX15" fmla="*/ 9308 w 10000"/>
              <a:gd name="connsiteY15" fmla="*/ 8261 h 9673"/>
              <a:gd name="connsiteX16" fmla="*/ 9608 w 10000"/>
              <a:gd name="connsiteY16" fmla="*/ 6421 h 9673"/>
              <a:gd name="connsiteX17" fmla="*/ 9554 w 10000"/>
              <a:gd name="connsiteY17" fmla="*/ 5475 h 9673"/>
              <a:gd name="connsiteX18" fmla="*/ 9963 w 10000"/>
              <a:gd name="connsiteY18" fmla="*/ 4629 h 9673"/>
              <a:gd name="connsiteX19" fmla="*/ 9772 w 10000"/>
              <a:gd name="connsiteY19" fmla="*/ 3933 h 9673"/>
              <a:gd name="connsiteX20" fmla="*/ 9199 w 10000"/>
              <a:gd name="connsiteY20" fmla="*/ 3386 h 9673"/>
              <a:gd name="connsiteX21" fmla="*/ 9390 w 10000"/>
              <a:gd name="connsiteY21" fmla="*/ 2689 h 9673"/>
              <a:gd name="connsiteX22" fmla="*/ 9384 w 10000"/>
              <a:gd name="connsiteY22" fmla="*/ 1422 h 9673"/>
              <a:gd name="connsiteX23" fmla="*/ 8622 w 10000"/>
              <a:gd name="connsiteY23" fmla="*/ 912 h 9673"/>
              <a:gd name="connsiteX24" fmla="*/ 7493 w 10000"/>
              <a:gd name="connsiteY24" fmla="*/ 1019 h 9673"/>
              <a:gd name="connsiteX25" fmla="*/ 6990 w 10000"/>
              <a:gd name="connsiteY25" fmla="*/ 301 h 9673"/>
              <a:gd name="connsiteX26" fmla="*/ 5968 w 10000"/>
              <a:gd name="connsiteY26" fmla="*/ 0 h 9673"/>
              <a:gd name="connsiteX27" fmla="*/ 4509 w 10000"/>
              <a:gd name="connsiteY27" fmla="*/ 102 h 9673"/>
              <a:gd name="connsiteX28" fmla="*/ 3664 w 10000"/>
              <a:gd name="connsiteY28" fmla="*/ 1097 h 9673"/>
              <a:gd name="connsiteX29" fmla="*/ 3173 w 10000"/>
              <a:gd name="connsiteY29" fmla="*/ 699 h 9673"/>
              <a:gd name="connsiteX30" fmla="*/ 2246 w 10000"/>
              <a:gd name="connsiteY30" fmla="*/ 251 h 9673"/>
              <a:gd name="connsiteX31" fmla="*/ 1592 w 10000"/>
              <a:gd name="connsiteY31" fmla="*/ 1147 h 9673"/>
              <a:gd name="connsiteX32" fmla="*/ 1374 w 10000"/>
              <a:gd name="connsiteY32" fmla="*/ 1993 h 9673"/>
              <a:gd name="connsiteX33" fmla="*/ 1074 w 10000"/>
              <a:gd name="connsiteY33" fmla="*/ 3336 h 9673"/>
              <a:gd name="connsiteX0" fmla="*/ 1074 w 10000"/>
              <a:gd name="connsiteY0" fmla="*/ 3449 h 10000"/>
              <a:gd name="connsiteX1" fmla="*/ 65 w 10000"/>
              <a:gd name="connsiteY1" fmla="*/ 4837 h 10000"/>
              <a:gd name="connsiteX2" fmla="*/ 692 w 10000"/>
              <a:gd name="connsiteY2" fmla="*/ 6638 h 10000"/>
              <a:gd name="connsiteX3" fmla="*/ 774 w 10000"/>
              <a:gd name="connsiteY3" fmla="*/ 7204 h 10000"/>
              <a:gd name="connsiteX4" fmla="*/ 1074 w 10000"/>
              <a:gd name="connsiteY4" fmla="*/ 7821 h 10000"/>
              <a:gd name="connsiteX5" fmla="*/ 1673 w 10000"/>
              <a:gd name="connsiteY5" fmla="*/ 8438 h 10000"/>
              <a:gd name="connsiteX6" fmla="*/ 2464 w 10000"/>
              <a:gd name="connsiteY6" fmla="*/ 8592 h 10000"/>
              <a:gd name="connsiteX7" fmla="*/ 3146 w 10000"/>
              <a:gd name="connsiteY7" fmla="*/ 8335 h 10000"/>
              <a:gd name="connsiteX8" fmla="*/ 3637 w 10000"/>
              <a:gd name="connsiteY8" fmla="*/ 9055 h 10000"/>
              <a:gd name="connsiteX9" fmla="*/ 4427 w 10000"/>
              <a:gd name="connsiteY9" fmla="*/ 9724 h 10000"/>
              <a:gd name="connsiteX10" fmla="*/ 5791 w 10000"/>
              <a:gd name="connsiteY10" fmla="*/ 9980 h 10000"/>
              <a:gd name="connsiteX11" fmla="*/ 7018 w 10000"/>
              <a:gd name="connsiteY11" fmla="*/ 9621 h 10000"/>
              <a:gd name="connsiteX12" fmla="*/ 7563 w 10000"/>
              <a:gd name="connsiteY12" fmla="*/ 8849 h 10000"/>
              <a:gd name="connsiteX13" fmla="*/ 7918 w 10000"/>
              <a:gd name="connsiteY13" fmla="*/ 9467 h 10000"/>
              <a:gd name="connsiteX14" fmla="*/ 8490 w 10000"/>
              <a:gd name="connsiteY14" fmla="*/ 9467 h 10000"/>
              <a:gd name="connsiteX15" fmla="*/ 9308 w 10000"/>
              <a:gd name="connsiteY15" fmla="*/ 8540 h 10000"/>
              <a:gd name="connsiteX16" fmla="*/ 9608 w 10000"/>
              <a:gd name="connsiteY16" fmla="*/ 6638 h 10000"/>
              <a:gd name="connsiteX17" fmla="*/ 9554 w 10000"/>
              <a:gd name="connsiteY17" fmla="*/ 5660 h 10000"/>
              <a:gd name="connsiteX18" fmla="*/ 9963 w 10000"/>
              <a:gd name="connsiteY18" fmla="*/ 4785 h 10000"/>
              <a:gd name="connsiteX19" fmla="*/ 9772 w 10000"/>
              <a:gd name="connsiteY19" fmla="*/ 4066 h 10000"/>
              <a:gd name="connsiteX20" fmla="*/ 9199 w 10000"/>
              <a:gd name="connsiteY20" fmla="*/ 3500 h 10000"/>
              <a:gd name="connsiteX21" fmla="*/ 9390 w 10000"/>
              <a:gd name="connsiteY21" fmla="*/ 2780 h 10000"/>
              <a:gd name="connsiteX22" fmla="*/ 9384 w 10000"/>
              <a:gd name="connsiteY22" fmla="*/ 1470 h 10000"/>
              <a:gd name="connsiteX23" fmla="*/ 8622 w 10000"/>
              <a:gd name="connsiteY23" fmla="*/ 943 h 10000"/>
              <a:gd name="connsiteX24" fmla="*/ 7493 w 10000"/>
              <a:gd name="connsiteY24" fmla="*/ 1053 h 10000"/>
              <a:gd name="connsiteX25" fmla="*/ 6990 w 10000"/>
              <a:gd name="connsiteY25" fmla="*/ 311 h 10000"/>
              <a:gd name="connsiteX26" fmla="*/ 5968 w 10000"/>
              <a:gd name="connsiteY26" fmla="*/ 0 h 10000"/>
              <a:gd name="connsiteX27" fmla="*/ 4509 w 10000"/>
              <a:gd name="connsiteY27" fmla="*/ 105 h 10000"/>
              <a:gd name="connsiteX28" fmla="*/ 3664 w 10000"/>
              <a:gd name="connsiteY28" fmla="*/ 1134 h 10000"/>
              <a:gd name="connsiteX29" fmla="*/ 3173 w 10000"/>
              <a:gd name="connsiteY29" fmla="*/ 723 h 10000"/>
              <a:gd name="connsiteX30" fmla="*/ 2239 w 10000"/>
              <a:gd name="connsiteY30" fmla="*/ 804 h 10000"/>
              <a:gd name="connsiteX31" fmla="*/ 1592 w 10000"/>
              <a:gd name="connsiteY31" fmla="*/ 1186 h 10000"/>
              <a:gd name="connsiteX32" fmla="*/ 1374 w 10000"/>
              <a:gd name="connsiteY32" fmla="*/ 2060 h 10000"/>
              <a:gd name="connsiteX33" fmla="*/ 1074 w 10000"/>
              <a:gd name="connsiteY33" fmla="*/ 3449 h 10000"/>
              <a:gd name="connsiteX0" fmla="*/ 1074 w 10000"/>
              <a:gd name="connsiteY0" fmla="*/ 3449 h 10346"/>
              <a:gd name="connsiteX1" fmla="*/ 65 w 10000"/>
              <a:gd name="connsiteY1" fmla="*/ 4837 h 10346"/>
              <a:gd name="connsiteX2" fmla="*/ 692 w 10000"/>
              <a:gd name="connsiteY2" fmla="*/ 6638 h 10346"/>
              <a:gd name="connsiteX3" fmla="*/ 774 w 10000"/>
              <a:gd name="connsiteY3" fmla="*/ 7204 h 10346"/>
              <a:gd name="connsiteX4" fmla="*/ 1074 w 10000"/>
              <a:gd name="connsiteY4" fmla="*/ 7821 h 10346"/>
              <a:gd name="connsiteX5" fmla="*/ 1673 w 10000"/>
              <a:gd name="connsiteY5" fmla="*/ 8438 h 10346"/>
              <a:gd name="connsiteX6" fmla="*/ 2464 w 10000"/>
              <a:gd name="connsiteY6" fmla="*/ 8592 h 10346"/>
              <a:gd name="connsiteX7" fmla="*/ 3146 w 10000"/>
              <a:gd name="connsiteY7" fmla="*/ 8335 h 10346"/>
              <a:gd name="connsiteX8" fmla="*/ 3637 w 10000"/>
              <a:gd name="connsiteY8" fmla="*/ 9055 h 10346"/>
              <a:gd name="connsiteX9" fmla="*/ 4427 w 10000"/>
              <a:gd name="connsiteY9" fmla="*/ 9724 h 10346"/>
              <a:gd name="connsiteX10" fmla="*/ 6499 w 10000"/>
              <a:gd name="connsiteY10" fmla="*/ 10326 h 10346"/>
              <a:gd name="connsiteX11" fmla="*/ 7018 w 10000"/>
              <a:gd name="connsiteY11" fmla="*/ 9621 h 10346"/>
              <a:gd name="connsiteX12" fmla="*/ 7563 w 10000"/>
              <a:gd name="connsiteY12" fmla="*/ 8849 h 10346"/>
              <a:gd name="connsiteX13" fmla="*/ 7918 w 10000"/>
              <a:gd name="connsiteY13" fmla="*/ 9467 h 10346"/>
              <a:gd name="connsiteX14" fmla="*/ 8490 w 10000"/>
              <a:gd name="connsiteY14" fmla="*/ 9467 h 10346"/>
              <a:gd name="connsiteX15" fmla="*/ 9308 w 10000"/>
              <a:gd name="connsiteY15" fmla="*/ 8540 h 10346"/>
              <a:gd name="connsiteX16" fmla="*/ 9608 w 10000"/>
              <a:gd name="connsiteY16" fmla="*/ 6638 h 10346"/>
              <a:gd name="connsiteX17" fmla="*/ 9554 w 10000"/>
              <a:gd name="connsiteY17" fmla="*/ 5660 h 10346"/>
              <a:gd name="connsiteX18" fmla="*/ 9963 w 10000"/>
              <a:gd name="connsiteY18" fmla="*/ 4785 h 10346"/>
              <a:gd name="connsiteX19" fmla="*/ 9772 w 10000"/>
              <a:gd name="connsiteY19" fmla="*/ 4066 h 10346"/>
              <a:gd name="connsiteX20" fmla="*/ 9199 w 10000"/>
              <a:gd name="connsiteY20" fmla="*/ 3500 h 10346"/>
              <a:gd name="connsiteX21" fmla="*/ 9390 w 10000"/>
              <a:gd name="connsiteY21" fmla="*/ 2780 h 10346"/>
              <a:gd name="connsiteX22" fmla="*/ 9384 w 10000"/>
              <a:gd name="connsiteY22" fmla="*/ 1470 h 10346"/>
              <a:gd name="connsiteX23" fmla="*/ 8622 w 10000"/>
              <a:gd name="connsiteY23" fmla="*/ 943 h 10346"/>
              <a:gd name="connsiteX24" fmla="*/ 7493 w 10000"/>
              <a:gd name="connsiteY24" fmla="*/ 1053 h 10346"/>
              <a:gd name="connsiteX25" fmla="*/ 6990 w 10000"/>
              <a:gd name="connsiteY25" fmla="*/ 311 h 10346"/>
              <a:gd name="connsiteX26" fmla="*/ 5968 w 10000"/>
              <a:gd name="connsiteY26" fmla="*/ 0 h 10346"/>
              <a:gd name="connsiteX27" fmla="*/ 4509 w 10000"/>
              <a:gd name="connsiteY27" fmla="*/ 105 h 10346"/>
              <a:gd name="connsiteX28" fmla="*/ 3664 w 10000"/>
              <a:gd name="connsiteY28" fmla="*/ 1134 h 10346"/>
              <a:gd name="connsiteX29" fmla="*/ 3173 w 10000"/>
              <a:gd name="connsiteY29" fmla="*/ 723 h 10346"/>
              <a:gd name="connsiteX30" fmla="*/ 2239 w 10000"/>
              <a:gd name="connsiteY30" fmla="*/ 804 h 10346"/>
              <a:gd name="connsiteX31" fmla="*/ 1592 w 10000"/>
              <a:gd name="connsiteY31" fmla="*/ 1186 h 10346"/>
              <a:gd name="connsiteX32" fmla="*/ 1374 w 10000"/>
              <a:gd name="connsiteY32" fmla="*/ 2060 h 10346"/>
              <a:gd name="connsiteX33" fmla="*/ 1074 w 10000"/>
              <a:gd name="connsiteY33" fmla="*/ 3449 h 10346"/>
              <a:gd name="connsiteX0" fmla="*/ 1074 w 10000"/>
              <a:gd name="connsiteY0" fmla="*/ 3449 h 10357"/>
              <a:gd name="connsiteX1" fmla="*/ 65 w 10000"/>
              <a:gd name="connsiteY1" fmla="*/ 4837 h 10357"/>
              <a:gd name="connsiteX2" fmla="*/ 692 w 10000"/>
              <a:gd name="connsiteY2" fmla="*/ 6638 h 10357"/>
              <a:gd name="connsiteX3" fmla="*/ 774 w 10000"/>
              <a:gd name="connsiteY3" fmla="*/ 7204 h 10357"/>
              <a:gd name="connsiteX4" fmla="*/ 1074 w 10000"/>
              <a:gd name="connsiteY4" fmla="*/ 7821 h 10357"/>
              <a:gd name="connsiteX5" fmla="*/ 1673 w 10000"/>
              <a:gd name="connsiteY5" fmla="*/ 8438 h 10357"/>
              <a:gd name="connsiteX6" fmla="*/ 2464 w 10000"/>
              <a:gd name="connsiteY6" fmla="*/ 8592 h 10357"/>
              <a:gd name="connsiteX7" fmla="*/ 3146 w 10000"/>
              <a:gd name="connsiteY7" fmla="*/ 8335 h 10357"/>
              <a:gd name="connsiteX8" fmla="*/ 3637 w 10000"/>
              <a:gd name="connsiteY8" fmla="*/ 9055 h 10357"/>
              <a:gd name="connsiteX9" fmla="*/ 4951 w 10000"/>
              <a:gd name="connsiteY9" fmla="*/ 9435 h 10357"/>
              <a:gd name="connsiteX10" fmla="*/ 6499 w 10000"/>
              <a:gd name="connsiteY10" fmla="*/ 10326 h 10357"/>
              <a:gd name="connsiteX11" fmla="*/ 7018 w 10000"/>
              <a:gd name="connsiteY11" fmla="*/ 9621 h 10357"/>
              <a:gd name="connsiteX12" fmla="*/ 7563 w 10000"/>
              <a:gd name="connsiteY12" fmla="*/ 8849 h 10357"/>
              <a:gd name="connsiteX13" fmla="*/ 7918 w 10000"/>
              <a:gd name="connsiteY13" fmla="*/ 9467 h 10357"/>
              <a:gd name="connsiteX14" fmla="*/ 8490 w 10000"/>
              <a:gd name="connsiteY14" fmla="*/ 9467 h 10357"/>
              <a:gd name="connsiteX15" fmla="*/ 9308 w 10000"/>
              <a:gd name="connsiteY15" fmla="*/ 8540 h 10357"/>
              <a:gd name="connsiteX16" fmla="*/ 9608 w 10000"/>
              <a:gd name="connsiteY16" fmla="*/ 6638 h 10357"/>
              <a:gd name="connsiteX17" fmla="*/ 9554 w 10000"/>
              <a:gd name="connsiteY17" fmla="*/ 5660 h 10357"/>
              <a:gd name="connsiteX18" fmla="*/ 9963 w 10000"/>
              <a:gd name="connsiteY18" fmla="*/ 4785 h 10357"/>
              <a:gd name="connsiteX19" fmla="*/ 9772 w 10000"/>
              <a:gd name="connsiteY19" fmla="*/ 4066 h 10357"/>
              <a:gd name="connsiteX20" fmla="*/ 9199 w 10000"/>
              <a:gd name="connsiteY20" fmla="*/ 3500 h 10357"/>
              <a:gd name="connsiteX21" fmla="*/ 9390 w 10000"/>
              <a:gd name="connsiteY21" fmla="*/ 2780 h 10357"/>
              <a:gd name="connsiteX22" fmla="*/ 9384 w 10000"/>
              <a:gd name="connsiteY22" fmla="*/ 1470 h 10357"/>
              <a:gd name="connsiteX23" fmla="*/ 8622 w 10000"/>
              <a:gd name="connsiteY23" fmla="*/ 943 h 10357"/>
              <a:gd name="connsiteX24" fmla="*/ 7493 w 10000"/>
              <a:gd name="connsiteY24" fmla="*/ 1053 h 10357"/>
              <a:gd name="connsiteX25" fmla="*/ 6990 w 10000"/>
              <a:gd name="connsiteY25" fmla="*/ 311 h 10357"/>
              <a:gd name="connsiteX26" fmla="*/ 5968 w 10000"/>
              <a:gd name="connsiteY26" fmla="*/ 0 h 10357"/>
              <a:gd name="connsiteX27" fmla="*/ 4509 w 10000"/>
              <a:gd name="connsiteY27" fmla="*/ 105 h 10357"/>
              <a:gd name="connsiteX28" fmla="*/ 3664 w 10000"/>
              <a:gd name="connsiteY28" fmla="*/ 1134 h 10357"/>
              <a:gd name="connsiteX29" fmla="*/ 3173 w 10000"/>
              <a:gd name="connsiteY29" fmla="*/ 723 h 10357"/>
              <a:gd name="connsiteX30" fmla="*/ 2239 w 10000"/>
              <a:gd name="connsiteY30" fmla="*/ 804 h 10357"/>
              <a:gd name="connsiteX31" fmla="*/ 1592 w 10000"/>
              <a:gd name="connsiteY31" fmla="*/ 1186 h 10357"/>
              <a:gd name="connsiteX32" fmla="*/ 1374 w 10000"/>
              <a:gd name="connsiteY32" fmla="*/ 2060 h 10357"/>
              <a:gd name="connsiteX33" fmla="*/ 1074 w 10000"/>
              <a:gd name="connsiteY33" fmla="*/ 3449 h 10357"/>
              <a:gd name="connsiteX0" fmla="*/ 1074 w 10000"/>
              <a:gd name="connsiteY0" fmla="*/ 3449 h 10357"/>
              <a:gd name="connsiteX1" fmla="*/ 65 w 10000"/>
              <a:gd name="connsiteY1" fmla="*/ 4837 h 10357"/>
              <a:gd name="connsiteX2" fmla="*/ 692 w 10000"/>
              <a:gd name="connsiteY2" fmla="*/ 6638 h 10357"/>
              <a:gd name="connsiteX3" fmla="*/ 774 w 10000"/>
              <a:gd name="connsiteY3" fmla="*/ 7204 h 10357"/>
              <a:gd name="connsiteX4" fmla="*/ 1074 w 10000"/>
              <a:gd name="connsiteY4" fmla="*/ 7821 h 10357"/>
              <a:gd name="connsiteX5" fmla="*/ 1673 w 10000"/>
              <a:gd name="connsiteY5" fmla="*/ 8438 h 10357"/>
              <a:gd name="connsiteX6" fmla="*/ 2464 w 10000"/>
              <a:gd name="connsiteY6" fmla="*/ 8592 h 10357"/>
              <a:gd name="connsiteX7" fmla="*/ 3146 w 10000"/>
              <a:gd name="connsiteY7" fmla="*/ 8335 h 10357"/>
              <a:gd name="connsiteX8" fmla="*/ 4532 w 10000"/>
              <a:gd name="connsiteY8" fmla="*/ 8434 h 10357"/>
              <a:gd name="connsiteX9" fmla="*/ 4951 w 10000"/>
              <a:gd name="connsiteY9" fmla="*/ 9435 h 10357"/>
              <a:gd name="connsiteX10" fmla="*/ 6499 w 10000"/>
              <a:gd name="connsiteY10" fmla="*/ 10326 h 10357"/>
              <a:gd name="connsiteX11" fmla="*/ 7018 w 10000"/>
              <a:gd name="connsiteY11" fmla="*/ 9621 h 10357"/>
              <a:gd name="connsiteX12" fmla="*/ 7563 w 10000"/>
              <a:gd name="connsiteY12" fmla="*/ 8849 h 10357"/>
              <a:gd name="connsiteX13" fmla="*/ 7918 w 10000"/>
              <a:gd name="connsiteY13" fmla="*/ 9467 h 10357"/>
              <a:gd name="connsiteX14" fmla="*/ 8490 w 10000"/>
              <a:gd name="connsiteY14" fmla="*/ 9467 h 10357"/>
              <a:gd name="connsiteX15" fmla="*/ 9308 w 10000"/>
              <a:gd name="connsiteY15" fmla="*/ 8540 h 10357"/>
              <a:gd name="connsiteX16" fmla="*/ 9608 w 10000"/>
              <a:gd name="connsiteY16" fmla="*/ 6638 h 10357"/>
              <a:gd name="connsiteX17" fmla="*/ 9554 w 10000"/>
              <a:gd name="connsiteY17" fmla="*/ 5660 h 10357"/>
              <a:gd name="connsiteX18" fmla="*/ 9963 w 10000"/>
              <a:gd name="connsiteY18" fmla="*/ 4785 h 10357"/>
              <a:gd name="connsiteX19" fmla="*/ 9772 w 10000"/>
              <a:gd name="connsiteY19" fmla="*/ 4066 h 10357"/>
              <a:gd name="connsiteX20" fmla="*/ 9199 w 10000"/>
              <a:gd name="connsiteY20" fmla="*/ 3500 h 10357"/>
              <a:gd name="connsiteX21" fmla="*/ 9390 w 10000"/>
              <a:gd name="connsiteY21" fmla="*/ 2780 h 10357"/>
              <a:gd name="connsiteX22" fmla="*/ 9384 w 10000"/>
              <a:gd name="connsiteY22" fmla="*/ 1470 h 10357"/>
              <a:gd name="connsiteX23" fmla="*/ 8622 w 10000"/>
              <a:gd name="connsiteY23" fmla="*/ 943 h 10357"/>
              <a:gd name="connsiteX24" fmla="*/ 7493 w 10000"/>
              <a:gd name="connsiteY24" fmla="*/ 1053 h 10357"/>
              <a:gd name="connsiteX25" fmla="*/ 6990 w 10000"/>
              <a:gd name="connsiteY25" fmla="*/ 311 h 10357"/>
              <a:gd name="connsiteX26" fmla="*/ 5968 w 10000"/>
              <a:gd name="connsiteY26" fmla="*/ 0 h 10357"/>
              <a:gd name="connsiteX27" fmla="*/ 4509 w 10000"/>
              <a:gd name="connsiteY27" fmla="*/ 105 h 10357"/>
              <a:gd name="connsiteX28" fmla="*/ 3664 w 10000"/>
              <a:gd name="connsiteY28" fmla="*/ 1134 h 10357"/>
              <a:gd name="connsiteX29" fmla="*/ 3173 w 10000"/>
              <a:gd name="connsiteY29" fmla="*/ 723 h 10357"/>
              <a:gd name="connsiteX30" fmla="*/ 2239 w 10000"/>
              <a:gd name="connsiteY30" fmla="*/ 804 h 10357"/>
              <a:gd name="connsiteX31" fmla="*/ 1592 w 10000"/>
              <a:gd name="connsiteY31" fmla="*/ 1186 h 10357"/>
              <a:gd name="connsiteX32" fmla="*/ 1374 w 10000"/>
              <a:gd name="connsiteY32" fmla="*/ 2060 h 10357"/>
              <a:gd name="connsiteX33" fmla="*/ 1074 w 10000"/>
              <a:gd name="connsiteY33" fmla="*/ 3449 h 10357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2464 w 10000"/>
              <a:gd name="connsiteY6" fmla="*/ 8592 h 10353"/>
              <a:gd name="connsiteX7" fmla="*/ 3146 w 10000"/>
              <a:gd name="connsiteY7" fmla="*/ 8335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2464 w 10000"/>
              <a:gd name="connsiteY6" fmla="*/ 8592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3894 w 10000"/>
              <a:gd name="connsiteY4" fmla="*/ 497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3983 w 10000"/>
              <a:gd name="connsiteY3" fmla="*/ 4321 h 10353"/>
              <a:gd name="connsiteX4" fmla="*/ 3894 w 10000"/>
              <a:gd name="connsiteY4" fmla="*/ 497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363 w 10289"/>
              <a:gd name="connsiteY0" fmla="*/ 3449 h 10353"/>
              <a:gd name="connsiteX1" fmla="*/ 354 w 10289"/>
              <a:gd name="connsiteY1" fmla="*/ 4837 h 10353"/>
              <a:gd name="connsiteX2" fmla="*/ 3487 w 10289"/>
              <a:gd name="connsiteY2" fmla="*/ 3957 h 10353"/>
              <a:gd name="connsiteX3" fmla="*/ 4272 w 10289"/>
              <a:gd name="connsiteY3" fmla="*/ 4321 h 10353"/>
              <a:gd name="connsiteX4" fmla="*/ 4183 w 10289"/>
              <a:gd name="connsiteY4" fmla="*/ 4971 h 10353"/>
              <a:gd name="connsiteX5" fmla="*/ 3518 w 10289"/>
              <a:gd name="connsiteY5" fmla="*/ 5757 h 10353"/>
              <a:gd name="connsiteX6" fmla="*/ 3385 w 10289"/>
              <a:gd name="connsiteY6" fmla="*/ 6731 h 10353"/>
              <a:gd name="connsiteX7" fmla="*/ 4402 w 10289"/>
              <a:gd name="connsiteY7" fmla="*/ 7434 h 10353"/>
              <a:gd name="connsiteX8" fmla="*/ 4821 w 10289"/>
              <a:gd name="connsiteY8" fmla="*/ 8434 h 10353"/>
              <a:gd name="connsiteX9" fmla="*/ 5793 w 10289"/>
              <a:gd name="connsiteY9" fmla="*/ 9462 h 10353"/>
              <a:gd name="connsiteX10" fmla="*/ 6788 w 10289"/>
              <a:gd name="connsiteY10" fmla="*/ 10326 h 10353"/>
              <a:gd name="connsiteX11" fmla="*/ 7307 w 10289"/>
              <a:gd name="connsiteY11" fmla="*/ 9621 h 10353"/>
              <a:gd name="connsiteX12" fmla="*/ 7852 w 10289"/>
              <a:gd name="connsiteY12" fmla="*/ 8849 h 10353"/>
              <a:gd name="connsiteX13" fmla="*/ 8207 w 10289"/>
              <a:gd name="connsiteY13" fmla="*/ 9467 h 10353"/>
              <a:gd name="connsiteX14" fmla="*/ 8779 w 10289"/>
              <a:gd name="connsiteY14" fmla="*/ 9467 h 10353"/>
              <a:gd name="connsiteX15" fmla="*/ 9597 w 10289"/>
              <a:gd name="connsiteY15" fmla="*/ 8540 h 10353"/>
              <a:gd name="connsiteX16" fmla="*/ 9897 w 10289"/>
              <a:gd name="connsiteY16" fmla="*/ 6638 h 10353"/>
              <a:gd name="connsiteX17" fmla="*/ 9843 w 10289"/>
              <a:gd name="connsiteY17" fmla="*/ 5660 h 10353"/>
              <a:gd name="connsiteX18" fmla="*/ 10252 w 10289"/>
              <a:gd name="connsiteY18" fmla="*/ 4785 h 10353"/>
              <a:gd name="connsiteX19" fmla="*/ 10061 w 10289"/>
              <a:gd name="connsiteY19" fmla="*/ 4066 h 10353"/>
              <a:gd name="connsiteX20" fmla="*/ 9488 w 10289"/>
              <a:gd name="connsiteY20" fmla="*/ 3500 h 10353"/>
              <a:gd name="connsiteX21" fmla="*/ 9679 w 10289"/>
              <a:gd name="connsiteY21" fmla="*/ 2780 h 10353"/>
              <a:gd name="connsiteX22" fmla="*/ 9673 w 10289"/>
              <a:gd name="connsiteY22" fmla="*/ 1470 h 10353"/>
              <a:gd name="connsiteX23" fmla="*/ 8911 w 10289"/>
              <a:gd name="connsiteY23" fmla="*/ 943 h 10353"/>
              <a:gd name="connsiteX24" fmla="*/ 7782 w 10289"/>
              <a:gd name="connsiteY24" fmla="*/ 1053 h 10353"/>
              <a:gd name="connsiteX25" fmla="*/ 7279 w 10289"/>
              <a:gd name="connsiteY25" fmla="*/ 311 h 10353"/>
              <a:gd name="connsiteX26" fmla="*/ 6257 w 10289"/>
              <a:gd name="connsiteY26" fmla="*/ 0 h 10353"/>
              <a:gd name="connsiteX27" fmla="*/ 4798 w 10289"/>
              <a:gd name="connsiteY27" fmla="*/ 105 h 10353"/>
              <a:gd name="connsiteX28" fmla="*/ 3953 w 10289"/>
              <a:gd name="connsiteY28" fmla="*/ 1134 h 10353"/>
              <a:gd name="connsiteX29" fmla="*/ 3462 w 10289"/>
              <a:gd name="connsiteY29" fmla="*/ 723 h 10353"/>
              <a:gd name="connsiteX30" fmla="*/ 2528 w 10289"/>
              <a:gd name="connsiteY30" fmla="*/ 804 h 10353"/>
              <a:gd name="connsiteX31" fmla="*/ 1881 w 10289"/>
              <a:gd name="connsiteY31" fmla="*/ 1186 h 10353"/>
              <a:gd name="connsiteX32" fmla="*/ 1663 w 10289"/>
              <a:gd name="connsiteY32" fmla="*/ 2060 h 10353"/>
              <a:gd name="connsiteX33" fmla="*/ 1363 w 10289"/>
              <a:gd name="connsiteY33" fmla="*/ 3449 h 10353"/>
              <a:gd name="connsiteX0" fmla="*/ 120 w 9046"/>
              <a:gd name="connsiteY0" fmla="*/ 3449 h 10353"/>
              <a:gd name="connsiteX1" fmla="*/ 1138 w 9046"/>
              <a:gd name="connsiteY1" fmla="*/ 3904 h 10353"/>
              <a:gd name="connsiteX2" fmla="*/ 2244 w 9046"/>
              <a:gd name="connsiteY2" fmla="*/ 3957 h 10353"/>
              <a:gd name="connsiteX3" fmla="*/ 3029 w 9046"/>
              <a:gd name="connsiteY3" fmla="*/ 4321 h 10353"/>
              <a:gd name="connsiteX4" fmla="*/ 2940 w 9046"/>
              <a:gd name="connsiteY4" fmla="*/ 4971 h 10353"/>
              <a:gd name="connsiteX5" fmla="*/ 2275 w 9046"/>
              <a:gd name="connsiteY5" fmla="*/ 5757 h 10353"/>
              <a:gd name="connsiteX6" fmla="*/ 2142 w 9046"/>
              <a:gd name="connsiteY6" fmla="*/ 6731 h 10353"/>
              <a:gd name="connsiteX7" fmla="*/ 3159 w 9046"/>
              <a:gd name="connsiteY7" fmla="*/ 7434 h 10353"/>
              <a:gd name="connsiteX8" fmla="*/ 3578 w 9046"/>
              <a:gd name="connsiteY8" fmla="*/ 8434 h 10353"/>
              <a:gd name="connsiteX9" fmla="*/ 4550 w 9046"/>
              <a:gd name="connsiteY9" fmla="*/ 9462 h 10353"/>
              <a:gd name="connsiteX10" fmla="*/ 5545 w 9046"/>
              <a:gd name="connsiteY10" fmla="*/ 10326 h 10353"/>
              <a:gd name="connsiteX11" fmla="*/ 6064 w 9046"/>
              <a:gd name="connsiteY11" fmla="*/ 9621 h 10353"/>
              <a:gd name="connsiteX12" fmla="*/ 6609 w 9046"/>
              <a:gd name="connsiteY12" fmla="*/ 8849 h 10353"/>
              <a:gd name="connsiteX13" fmla="*/ 6964 w 9046"/>
              <a:gd name="connsiteY13" fmla="*/ 9467 h 10353"/>
              <a:gd name="connsiteX14" fmla="*/ 7536 w 9046"/>
              <a:gd name="connsiteY14" fmla="*/ 9467 h 10353"/>
              <a:gd name="connsiteX15" fmla="*/ 8354 w 9046"/>
              <a:gd name="connsiteY15" fmla="*/ 8540 h 10353"/>
              <a:gd name="connsiteX16" fmla="*/ 8654 w 9046"/>
              <a:gd name="connsiteY16" fmla="*/ 6638 h 10353"/>
              <a:gd name="connsiteX17" fmla="*/ 8600 w 9046"/>
              <a:gd name="connsiteY17" fmla="*/ 5660 h 10353"/>
              <a:gd name="connsiteX18" fmla="*/ 9009 w 9046"/>
              <a:gd name="connsiteY18" fmla="*/ 4785 h 10353"/>
              <a:gd name="connsiteX19" fmla="*/ 8818 w 9046"/>
              <a:gd name="connsiteY19" fmla="*/ 4066 h 10353"/>
              <a:gd name="connsiteX20" fmla="*/ 8245 w 9046"/>
              <a:gd name="connsiteY20" fmla="*/ 3500 h 10353"/>
              <a:gd name="connsiteX21" fmla="*/ 8436 w 9046"/>
              <a:gd name="connsiteY21" fmla="*/ 2780 h 10353"/>
              <a:gd name="connsiteX22" fmla="*/ 8430 w 9046"/>
              <a:gd name="connsiteY22" fmla="*/ 1470 h 10353"/>
              <a:gd name="connsiteX23" fmla="*/ 7668 w 9046"/>
              <a:gd name="connsiteY23" fmla="*/ 943 h 10353"/>
              <a:gd name="connsiteX24" fmla="*/ 6539 w 9046"/>
              <a:gd name="connsiteY24" fmla="*/ 1053 h 10353"/>
              <a:gd name="connsiteX25" fmla="*/ 6036 w 9046"/>
              <a:gd name="connsiteY25" fmla="*/ 311 h 10353"/>
              <a:gd name="connsiteX26" fmla="*/ 5014 w 9046"/>
              <a:gd name="connsiteY26" fmla="*/ 0 h 10353"/>
              <a:gd name="connsiteX27" fmla="*/ 3555 w 9046"/>
              <a:gd name="connsiteY27" fmla="*/ 105 h 10353"/>
              <a:gd name="connsiteX28" fmla="*/ 2710 w 9046"/>
              <a:gd name="connsiteY28" fmla="*/ 1134 h 10353"/>
              <a:gd name="connsiteX29" fmla="*/ 2219 w 9046"/>
              <a:gd name="connsiteY29" fmla="*/ 723 h 10353"/>
              <a:gd name="connsiteX30" fmla="*/ 1285 w 9046"/>
              <a:gd name="connsiteY30" fmla="*/ 804 h 10353"/>
              <a:gd name="connsiteX31" fmla="*/ 638 w 9046"/>
              <a:gd name="connsiteY31" fmla="*/ 1186 h 10353"/>
              <a:gd name="connsiteX32" fmla="*/ 420 w 9046"/>
              <a:gd name="connsiteY32" fmla="*/ 2060 h 10353"/>
              <a:gd name="connsiteX33" fmla="*/ 120 w 9046"/>
              <a:gd name="connsiteY33" fmla="*/ 3449 h 10353"/>
              <a:gd name="connsiteX0" fmla="*/ 133 w 10000"/>
              <a:gd name="connsiteY0" fmla="*/ 3331 h 10000"/>
              <a:gd name="connsiteX1" fmla="*/ 1258 w 10000"/>
              <a:gd name="connsiteY1" fmla="*/ 3771 h 10000"/>
              <a:gd name="connsiteX2" fmla="*/ 2481 w 10000"/>
              <a:gd name="connsiteY2" fmla="*/ 3822 h 10000"/>
              <a:gd name="connsiteX3" fmla="*/ 3348 w 10000"/>
              <a:gd name="connsiteY3" fmla="*/ 4174 h 10000"/>
              <a:gd name="connsiteX4" fmla="*/ 3250 w 10000"/>
              <a:gd name="connsiteY4" fmla="*/ 4802 h 10000"/>
              <a:gd name="connsiteX5" fmla="*/ 2515 w 10000"/>
              <a:gd name="connsiteY5" fmla="*/ 5561 h 10000"/>
              <a:gd name="connsiteX6" fmla="*/ 2368 w 10000"/>
              <a:gd name="connsiteY6" fmla="*/ 6501 h 10000"/>
              <a:gd name="connsiteX7" fmla="*/ 3492 w 10000"/>
              <a:gd name="connsiteY7" fmla="*/ 7181 h 10000"/>
              <a:gd name="connsiteX8" fmla="*/ 3955 w 10000"/>
              <a:gd name="connsiteY8" fmla="*/ 8146 h 10000"/>
              <a:gd name="connsiteX9" fmla="*/ 5030 w 10000"/>
              <a:gd name="connsiteY9" fmla="*/ 9139 h 10000"/>
              <a:gd name="connsiteX10" fmla="*/ 6130 w 10000"/>
              <a:gd name="connsiteY10" fmla="*/ 9974 h 10000"/>
              <a:gd name="connsiteX11" fmla="*/ 6704 w 10000"/>
              <a:gd name="connsiteY11" fmla="*/ 9293 h 10000"/>
              <a:gd name="connsiteX12" fmla="*/ 7219 w 10000"/>
              <a:gd name="connsiteY12" fmla="*/ 8914 h 10000"/>
              <a:gd name="connsiteX13" fmla="*/ 7698 w 10000"/>
              <a:gd name="connsiteY13" fmla="*/ 9144 h 10000"/>
              <a:gd name="connsiteX14" fmla="*/ 8331 w 10000"/>
              <a:gd name="connsiteY14" fmla="*/ 9144 h 10000"/>
              <a:gd name="connsiteX15" fmla="*/ 9235 w 10000"/>
              <a:gd name="connsiteY15" fmla="*/ 8249 h 10000"/>
              <a:gd name="connsiteX16" fmla="*/ 9567 w 10000"/>
              <a:gd name="connsiteY16" fmla="*/ 6412 h 10000"/>
              <a:gd name="connsiteX17" fmla="*/ 9507 w 10000"/>
              <a:gd name="connsiteY17" fmla="*/ 5467 h 10000"/>
              <a:gd name="connsiteX18" fmla="*/ 9959 w 10000"/>
              <a:gd name="connsiteY18" fmla="*/ 4622 h 10000"/>
              <a:gd name="connsiteX19" fmla="*/ 9748 w 10000"/>
              <a:gd name="connsiteY19" fmla="*/ 3927 h 10000"/>
              <a:gd name="connsiteX20" fmla="*/ 9115 w 10000"/>
              <a:gd name="connsiteY20" fmla="*/ 3381 h 10000"/>
              <a:gd name="connsiteX21" fmla="*/ 9326 w 10000"/>
              <a:gd name="connsiteY21" fmla="*/ 2685 h 10000"/>
              <a:gd name="connsiteX22" fmla="*/ 9319 w 10000"/>
              <a:gd name="connsiteY22" fmla="*/ 1420 h 10000"/>
              <a:gd name="connsiteX23" fmla="*/ 8477 w 10000"/>
              <a:gd name="connsiteY23" fmla="*/ 911 h 10000"/>
              <a:gd name="connsiteX24" fmla="*/ 7229 w 10000"/>
              <a:gd name="connsiteY24" fmla="*/ 1017 h 10000"/>
              <a:gd name="connsiteX25" fmla="*/ 6673 w 10000"/>
              <a:gd name="connsiteY25" fmla="*/ 300 h 10000"/>
              <a:gd name="connsiteX26" fmla="*/ 5543 w 10000"/>
              <a:gd name="connsiteY26" fmla="*/ 0 h 10000"/>
              <a:gd name="connsiteX27" fmla="*/ 3930 w 10000"/>
              <a:gd name="connsiteY27" fmla="*/ 101 h 10000"/>
              <a:gd name="connsiteX28" fmla="*/ 2996 w 10000"/>
              <a:gd name="connsiteY28" fmla="*/ 1095 h 10000"/>
              <a:gd name="connsiteX29" fmla="*/ 2453 w 10000"/>
              <a:gd name="connsiteY29" fmla="*/ 698 h 10000"/>
              <a:gd name="connsiteX30" fmla="*/ 1421 w 10000"/>
              <a:gd name="connsiteY30" fmla="*/ 777 h 10000"/>
              <a:gd name="connsiteX31" fmla="*/ 705 w 10000"/>
              <a:gd name="connsiteY31" fmla="*/ 1146 h 10000"/>
              <a:gd name="connsiteX32" fmla="*/ 464 w 10000"/>
              <a:gd name="connsiteY32" fmla="*/ 1990 h 10000"/>
              <a:gd name="connsiteX33" fmla="*/ 133 w 10000"/>
              <a:gd name="connsiteY33" fmla="*/ 3331 h 10000"/>
              <a:gd name="connsiteX0" fmla="*/ 133 w 10000"/>
              <a:gd name="connsiteY0" fmla="*/ 3331 h 9517"/>
              <a:gd name="connsiteX1" fmla="*/ 1258 w 10000"/>
              <a:gd name="connsiteY1" fmla="*/ 3771 h 9517"/>
              <a:gd name="connsiteX2" fmla="*/ 2481 w 10000"/>
              <a:gd name="connsiteY2" fmla="*/ 3822 h 9517"/>
              <a:gd name="connsiteX3" fmla="*/ 3348 w 10000"/>
              <a:gd name="connsiteY3" fmla="*/ 4174 h 9517"/>
              <a:gd name="connsiteX4" fmla="*/ 3250 w 10000"/>
              <a:gd name="connsiteY4" fmla="*/ 4802 h 9517"/>
              <a:gd name="connsiteX5" fmla="*/ 2515 w 10000"/>
              <a:gd name="connsiteY5" fmla="*/ 5561 h 9517"/>
              <a:gd name="connsiteX6" fmla="*/ 2368 w 10000"/>
              <a:gd name="connsiteY6" fmla="*/ 6501 h 9517"/>
              <a:gd name="connsiteX7" fmla="*/ 3492 w 10000"/>
              <a:gd name="connsiteY7" fmla="*/ 7181 h 9517"/>
              <a:gd name="connsiteX8" fmla="*/ 3955 w 10000"/>
              <a:gd name="connsiteY8" fmla="*/ 8146 h 9517"/>
              <a:gd name="connsiteX9" fmla="*/ 5030 w 10000"/>
              <a:gd name="connsiteY9" fmla="*/ 9139 h 9517"/>
              <a:gd name="connsiteX10" fmla="*/ 5898 w 10000"/>
              <a:gd name="connsiteY10" fmla="*/ 9491 h 9517"/>
              <a:gd name="connsiteX11" fmla="*/ 6704 w 10000"/>
              <a:gd name="connsiteY11" fmla="*/ 9293 h 9517"/>
              <a:gd name="connsiteX12" fmla="*/ 7219 w 10000"/>
              <a:gd name="connsiteY12" fmla="*/ 8914 h 9517"/>
              <a:gd name="connsiteX13" fmla="*/ 7698 w 10000"/>
              <a:gd name="connsiteY13" fmla="*/ 9144 h 9517"/>
              <a:gd name="connsiteX14" fmla="*/ 8331 w 10000"/>
              <a:gd name="connsiteY14" fmla="*/ 9144 h 9517"/>
              <a:gd name="connsiteX15" fmla="*/ 9235 w 10000"/>
              <a:gd name="connsiteY15" fmla="*/ 8249 h 9517"/>
              <a:gd name="connsiteX16" fmla="*/ 9567 w 10000"/>
              <a:gd name="connsiteY16" fmla="*/ 6412 h 9517"/>
              <a:gd name="connsiteX17" fmla="*/ 9507 w 10000"/>
              <a:gd name="connsiteY17" fmla="*/ 5467 h 9517"/>
              <a:gd name="connsiteX18" fmla="*/ 9959 w 10000"/>
              <a:gd name="connsiteY18" fmla="*/ 4622 h 9517"/>
              <a:gd name="connsiteX19" fmla="*/ 9748 w 10000"/>
              <a:gd name="connsiteY19" fmla="*/ 3927 h 9517"/>
              <a:gd name="connsiteX20" fmla="*/ 9115 w 10000"/>
              <a:gd name="connsiteY20" fmla="*/ 3381 h 9517"/>
              <a:gd name="connsiteX21" fmla="*/ 9326 w 10000"/>
              <a:gd name="connsiteY21" fmla="*/ 2685 h 9517"/>
              <a:gd name="connsiteX22" fmla="*/ 9319 w 10000"/>
              <a:gd name="connsiteY22" fmla="*/ 1420 h 9517"/>
              <a:gd name="connsiteX23" fmla="*/ 8477 w 10000"/>
              <a:gd name="connsiteY23" fmla="*/ 911 h 9517"/>
              <a:gd name="connsiteX24" fmla="*/ 7229 w 10000"/>
              <a:gd name="connsiteY24" fmla="*/ 1017 h 9517"/>
              <a:gd name="connsiteX25" fmla="*/ 6673 w 10000"/>
              <a:gd name="connsiteY25" fmla="*/ 300 h 9517"/>
              <a:gd name="connsiteX26" fmla="*/ 5543 w 10000"/>
              <a:gd name="connsiteY26" fmla="*/ 0 h 9517"/>
              <a:gd name="connsiteX27" fmla="*/ 3930 w 10000"/>
              <a:gd name="connsiteY27" fmla="*/ 101 h 9517"/>
              <a:gd name="connsiteX28" fmla="*/ 2996 w 10000"/>
              <a:gd name="connsiteY28" fmla="*/ 1095 h 9517"/>
              <a:gd name="connsiteX29" fmla="*/ 2453 w 10000"/>
              <a:gd name="connsiteY29" fmla="*/ 698 h 9517"/>
              <a:gd name="connsiteX30" fmla="*/ 1421 w 10000"/>
              <a:gd name="connsiteY30" fmla="*/ 777 h 9517"/>
              <a:gd name="connsiteX31" fmla="*/ 705 w 10000"/>
              <a:gd name="connsiteY31" fmla="*/ 1146 h 9517"/>
              <a:gd name="connsiteX32" fmla="*/ 464 w 10000"/>
              <a:gd name="connsiteY32" fmla="*/ 1990 h 9517"/>
              <a:gd name="connsiteX33" fmla="*/ 133 w 10000"/>
              <a:gd name="connsiteY33" fmla="*/ 3331 h 9517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3467 w 10000"/>
              <a:gd name="connsiteY7" fmla="*/ 7709 h 10000"/>
              <a:gd name="connsiteX8" fmla="*/ 3955 w 10000"/>
              <a:gd name="connsiteY8" fmla="*/ 8559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3467 w 10000"/>
              <a:gd name="connsiteY7" fmla="*/ 7709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8200 w 10000"/>
              <a:gd name="connsiteY16" fmla="*/ 6919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482 w 10000"/>
              <a:gd name="connsiteY15" fmla="*/ 8635 h 10000"/>
              <a:gd name="connsiteX16" fmla="*/ 8200 w 10000"/>
              <a:gd name="connsiteY16" fmla="*/ 6919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6"/>
              <a:gd name="connsiteY0" fmla="*/ 3500 h 10000"/>
              <a:gd name="connsiteX1" fmla="*/ 1258 w 10006"/>
              <a:gd name="connsiteY1" fmla="*/ 3962 h 10000"/>
              <a:gd name="connsiteX2" fmla="*/ 2481 w 10006"/>
              <a:gd name="connsiteY2" fmla="*/ 4016 h 10000"/>
              <a:gd name="connsiteX3" fmla="*/ 3348 w 10006"/>
              <a:gd name="connsiteY3" fmla="*/ 4386 h 10000"/>
              <a:gd name="connsiteX4" fmla="*/ 3250 w 10006"/>
              <a:gd name="connsiteY4" fmla="*/ 5046 h 10000"/>
              <a:gd name="connsiteX5" fmla="*/ 2515 w 10006"/>
              <a:gd name="connsiteY5" fmla="*/ 5843 h 10000"/>
              <a:gd name="connsiteX6" fmla="*/ 2698 w 10006"/>
              <a:gd name="connsiteY6" fmla="*/ 6680 h 10000"/>
              <a:gd name="connsiteX7" fmla="*/ 4103 w 10006"/>
              <a:gd name="connsiteY7" fmla="*/ 7571 h 10000"/>
              <a:gd name="connsiteX8" fmla="*/ 3955 w 10006"/>
              <a:gd name="connsiteY8" fmla="*/ 8560 h 10000"/>
              <a:gd name="connsiteX9" fmla="*/ 5030 w 10006"/>
              <a:gd name="connsiteY9" fmla="*/ 9603 h 10000"/>
              <a:gd name="connsiteX10" fmla="*/ 5898 w 10006"/>
              <a:gd name="connsiteY10" fmla="*/ 9973 h 10000"/>
              <a:gd name="connsiteX11" fmla="*/ 6704 w 10006"/>
              <a:gd name="connsiteY11" fmla="*/ 9765 h 10000"/>
              <a:gd name="connsiteX12" fmla="*/ 7219 w 10006"/>
              <a:gd name="connsiteY12" fmla="*/ 9366 h 10000"/>
              <a:gd name="connsiteX13" fmla="*/ 7698 w 10006"/>
              <a:gd name="connsiteY13" fmla="*/ 9608 h 10000"/>
              <a:gd name="connsiteX14" fmla="*/ 8331 w 10006"/>
              <a:gd name="connsiteY14" fmla="*/ 9608 h 10000"/>
              <a:gd name="connsiteX15" fmla="*/ 9482 w 10006"/>
              <a:gd name="connsiteY15" fmla="*/ 8635 h 10000"/>
              <a:gd name="connsiteX16" fmla="*/ 8200 w 10006"/>
              <a:gd name="connsiteY16" fmla="*/ 6919 h 10000"/>
              <a:gd name="connsiteX17" fmla="*/ 9507 w 10006"/>
              <a:gd name="connsiteY17" fmla="*/ 5744 h 10000"/>
              <a:gd name="connsiteX18" fmla="*/ 9959 w 10006"/>
              <a:gd name="connsiteY18" fmla="*/ 4857 h 10000"/>
              <a:gd name="connsiteX19" fmla="*/ 9748 w 10006"/>
              <a:gd name="connsiteY19" fmla="*/ 4126 h 10000"/>
              <a:gd name="connsiteX20" fmla="*/ 8412 w 10006"/>
              <a:gd name="connsiteY20" fmla="*/ 3444 h 10000"/>
              <a:gd name="connsiteX21" fmla="*/ 9326 w 10006"/>
              <a:gd name="connsiteY21" fmla="*/ 2821 h 10000"/>
              <a:gd name="connsiteX22" fmla="*/ 9319 w 10006"/>
              <a:gd name="connsiteY22" fmla="*/ 1492 h 10000"/>
              <a:gd name="connsiteX23" fmla="*/ 8477 w 10006"/>
              <a:gd name="connsiteY23" fmla="*/ 957 h 10000"/>
              <a:gd name="connsiteX24" fmla="*/ 7229 w 10006"/>
              <a:gd name="connsiteY24" fmla="*/ 1069 h 10000"/>
              <a:gd name="connsiteX25" fmla="*/ 6673 w 10006"/>
              <a:gd name="connsiteY25" fmla="*/ 315 h 10000"/>
              <a:gd name="connsiteX26" fmla="*/ 5543 w 10006"/>
              <a:gd name="connsiteY26" fmla="*/ 0 h 10000"/>
              <a:gd name="connsiteX27" fmla="*/ 3930 w 10006"/>
              <a:gd name="connsiteY27" fmla="*/ 106 h 10000"/>
              <a:gd name="connsiteX28" fmla="*/ 2996 w 10006"/>
              <a:gd name="connsiteY28" fmla="*/ 1151 h 10000"/>
              <a:gd name="connsiteX29" fmla="*/ 2453 w 10006"/>
              <a:gd name="connsiteY29" fmla="*/ 733 h 10000"/>
              <a:gd name="connsiteX30" fmla="*/ 1421 w 10006"/>
              <a:gd name="connsiteY30" fmla="*/ 816 h 10000"/>
              <a:gd name="connsiteX31" fmla="*/ 705 w 10006"/>
              <a:gd name="connsiteY31" fmla="*/ 1204 h 10000"/>
              <a:gd name="connsiteX32" fmla="*/ 464 w 10006"/>
              <a:gd name="connsiteY32" fmla="*/ 2091 h 10000"/>
              <a:gd name="connsiteX33" fmla="*/ 133 w 10006"/>
              <a:gd name="connsiteY33" fmla="*/ 3500 h 10000"/>
              <a:gd name="connsiteX0" fmla="*/ 133 w 10006"/>
              <a:gd name="connsiteY0" fmla="*/ 3500 h 10000"/>
              <a:gd name="connsiteX1" fmla="*/ 1258 w 10006"/>
              <a:gd name="connsiteY1" fmla="*/ 3962 h 10000"/>
              <a:gd name="connsiteX2" fmla="*/ 2481 w 10006"/>
              <a:gd name="connsiteY2" fmla="*/ 4016 h 10000"/>
              <a:gd name="connsiteX3" fmla="*/ 3348 w 10006"/>
              <a:gd name="connsiteY3" fmla="*/ 4386 h 10000"/>
              <a:gd name="connsiteX4" fmla="*/ 3250 w 10006"/>
              <a:gd name="connsiteY4" fmla="*/ 5046 h 10000"/>
              <a:gd name="connsiteX5" fmla="*/ 2515 w 10006"/>
              <a:gd name="connsiteY5" fmla="*/ 5843 h 10000"/>
              <a:gd name="connsiteX6" fmla="*/ 2698 w 10006"/>
              <a:gd name="connsiteY6" fmla="*/ 6680 h 10000"/>
              <a:gd name="connsiteX7" fmla="*/ 4103 w 10006"/>
              <a:gd name="connsiteY7" fmla="*/ 7571 h 10000"/>
              <a:gd name="connsiteX8" fmla="*/ 3955 w 10006"/>
              <a:gd name="connsiteY8" fmla="*/ 8560 h 10000"/>
              <a:gd name="connsiteX9" fmla="*/ 5030 w 10006"/>
              <a:gd name="connsiteY9" fmla="*/ 9603 h 10000"/>
              <a:gd name="connsiteX10" fmla="*/ 5898 w 10006"/>
              <a:gd name="connsiteY10" fmla="*/ 9973 h 10000"/>
              <a:gd name="connsiteX11" fmla="*/ 6704 w 10006"/>
              <a:gd name="connsiteY11" fmla="*/ 9765 h 10000"/>
              <a:gd name="connsiteX12" fmla="*/ 7219 w 10006"/>
              <a:gd name="connsiteY12" fmla="*/ 9366 h 10000"/>
              <a:gd name="connsiteX13" fmla="*/ 7698 w 10006"/>
              <a:gd name="connsiteY13" fmla="*/ 9608 h 10000"/>
              <a:gd name="connsiteX14" fmla="*/ 8331 w 10006"/>
              <a:gd name="connsiteY14" fmla="*/ 9608 h 10000"/>
              <a:gd name="connsiteX15" fmla="*/ 9482 w 10006"/>
              <a:gd name="connsiteY15" fmla="*/ 8635 h 10000"/>
              <a:gd name="connsiteX16" fmla="*/ 8200 w 10006"/>
              <a:gd name="connsiteY16" fmla="*/ 6919 h 10000"/>
              <a:gd name="connsiteX17" fmla="*/ 9507 w 10006"/>
              <a:gd name="connsiteY17" fmla="*/ 5744 h 10000"/>
              <a:gd name="connsiteX18" fmla="*/ 9959 w 10006"/>
              <a:gd name="connsiteY18" fmla="*/ 4857 h 10000"/>
              <a:gd name="connsiteX19" fmla="*/ 9748 w 10006"/>
              <a:gd name="connsiteY19" fmla="*/ 4126 h 10000"/>
              <a:gd name="connsiteX20" fmla="*/ 8412 w 10006"/>
              <a:gd name="connsiteY20" fmla="*/ 3444 h 10000"/>
              <a:gd name="connsiteX21" fmla="*/ 9196 w 10006"/>
              <a:gd name="connsiteY21" fmla="*/ 2316 h 10000"/>
              <a:gd name="connsiteX22" fmla="*/ 9319 w 10006"/>
              <a:gd name="connsiteY22" fmla="*/ 1492 h 10000"/>
              <a:gd name="connsiteX23" fmla="*/ 8477 w 10006"/>
              <a:gd name="connsiteY23" fmla="*/ 957 h 10000"/>
              <a:gd name="connsiteX24" fmla="*/ 7229 w 10006"/>
              <a:gd name="connsiteY24" fmla="*/ 1069 h 10000"/>
              <a:gd name="connsiteX25" fmla="*/ 6673 w 10006"/>
              <a:gd name="connsiteY25" fmla="*/ 315 h 10000"/>
              <a:gd name="connsiteX26" fmla="*/ 5543 w 10006"/>
              <a:gd name="connsiteY26" fmla="*/ 0 h 10000"/>
              <a:gd name="connsiteX27" fmla="*/ 3930 w 10006"/>
              <a:gd name="connsiteY27" fmla="*/ 106 h 10000"/>
              <a:gd name="connsiteX28" fmla="*/ 2996 w 10006"/>
              <a:gd name="connsiteY28" fmla="*/ 1151 h 10000"/>
              <a:gd name="connsiteX29" fmla="*/ 2453 w 10006"/>
              <a:gd name="connsiteY29" fmla="*/ 733 h 10000"/>
              <a:gd name="connsiteX30" fmla="*/ 1421 w 10006"/>
              <a:gd name="connsiteY30" fmla="*/ 816 h 10000"/>
              <a:gd name="connsiteX31" fmla="*/ 705 w 10006"/>
              <a:gd name="connsiteY31" fmla="*/ 1204 h 10000"/>
              <a:gd name="connsiteX32" fmla="*/ 464 w 10006"/>
              <a:gd name="connsiteY32" fmla="*/ 2091 h 10000"/>
              <a:gd name="connsiteX33" fmla="*/ 133 w 10006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196 w 10403"/>
              <a:gd name="connsiteY21" fmla="*/ 2316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3615 w 10403"/>
              <a:gd name="connsiteY6" fmla="*/ 672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3615 w 10403"/>
              <a:gd name="connsiteY6" fmla="*/ 6720 h 10000"/>
              <a:gd name="connsiteX7" fmla="*/ 4103 w 10403"/>
              <a:gd name="connsiteY7" fmla="*/ 7571 h 10000"/>
              <a:gd name="connsiteX8" fmla="*/ 4261 w 10403"/>
              <a:gd name="connsiteY8" fmla="*/ 8574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403" h="10000">
                <a:moveTo>
                  <a:pt x="133" y="3500"/>
                </a:moveTo>
                <a:cubicBezTo>
                  <a:pt x="265" y="3812"/>
                  <a:pt x="808" y="3929"/>
                  <a:pt x="1258" y="3962"/>
                </a:cubicBezTo>
                <a:cubicBezTo>
                  <a:pt x="1708" y="3995"/>
                  <a:pt x="2487" y="3629"/>
                  <a:pt x="2836" y="3699"/>
                </a:cubicBezTo>
                <a:cubicBezTo>
                  <a:pt x="3184" y="3769"/>
                  <a:pt x="3277" y="4182"/>
                  <a:pt x="3348" y="4386"/>
                </a:cubicBezTo>
                <a:cubicBezTo>
                  <a:pt x="3419" y="4588"/>
                  <a:pt x="3542" y="4809"/>
                  <a:pt x="3556" y="5058"/>
                </a:cubicBezTo>
                <a:cubicBezTo>
                  <a:pt x="3570" y="5307"/>
                  <a:pt x="3422" y="5605"/>
                  <a:pt x="3432" y="5882"/>
                </a:cubicBezTo>
                <a:cubicBezTo>
                  <a:pt x="3442" y="6159"/>
                  <a:pt x="3503" y="6439"/>
                  <a:pt x="3615" y="6720"/>
                </a:cubicBezTo>
                <a:cubicBezTo>
                  <a:pt x="3727" y="7001"/>
                  <a:pt x="3994" y="7302"/>
                  <a:pt x="4103" y="7571"/>
                </a:cubicBezTo>
                <a:cubicBezTo>
                  <a:pt x="4054" y="7901"/>
                  <a:pt x="4310" y="8244"/>
                  <a:pt x="4261" y="8574"/>
                </a:cubicBezTo>
                <a:cubicBezTo>
                  <a:pt x="4594" y="8760"/>
                  <a:pt x="4757" y="9370"/>
                  <a:pt x="5030" y="9603"/>
                </a:cubicBezTo>
                <a:cubicBezTo>
                  <a:pt x="5303" y="9836"/>
                  <a:pt x="5619" y="9946"/>
                  <a:pt x="5898" y="9973"/>
                </a:cubicBezTo>
                <a:cubicBezTo>
                  <a:pt x="6176" y="10000"/>
                  <a:pt x="6484" y="9866"/>
                  <a:pt x="6704" y="9765"/>
                </a:cubicBezTo>
                <a:cubicBezTo>
                  <a:pt x="6924" y="9664"/>
                  <a:pt x="7053" y="9393"/>
                  <a:pt x="7219" y="9366"/>
                </a:cubicBezTo>
                <a:cubicBezTo>
                  <a:pt x="7385" y="9341"/>
                  <a:pt x="7513" y="9568"/>
                  <a:pt x="7698" y="9608"/>
                </a:cubicBezTo>
                <a:cubicBezTo>
                  <a:pt x="7883" y="9648"/>
                  <a:pt x="8034" y="9770"/>
                  <a:pt x="8331" y="9608"/>
                </a:cubicBezTo>
                <a:cubicBezTo>
                  <a:pt x="8628" y="9446"/>
                  <a:pt x="9504" y="9083"/>
                  <a:pt x="9482" y="8635"/>
                </a:cubicBezTo>
                <a:cubicBezTo>
                  <a:pt x="9460" y="8187"/>
                  <a:pt x="8154" y="7408"/>
                  <a:pt x="8200" y="6919"/>
                </a:cubicBezTo>
                <a:cubicBezTo>
                  <a:pt x="8245" y="6429"/>
                  <a:pt x="9443" y="6058"/>
                  <a:pt x="9507" y="5744"/>
                </a:cubicBezTo>
                <a:cubicBezTo>
                  <a:pt x="9570" y="5432"/>
                  <a:pt x="9917" y="5125"/>
                  <a:pt x="9959" y="4857"/>
                </a:cubicBezTo>
                <a:cubicBezTo>
                  <a:pt x="10000" y="4590"/>
                  <a:pt x="9900" y="4385"/>
                  <a:pt x="9748" y="4126"/>
                </a:cubicBezTo>
                <a:cubicBezTo>
                  <a:pt x="9596" y="3867"/>
                  <a:pt x="9089" y="3604"/>
                  <a:pt x="9048" y="3305"/>
                </a:cubicBezTo>
                <a:cubicBezTo>
                  <a:pt x="9007" y="3006"/>
                  <a:pt x="9025" y="2539"/>
                  <a:pt x="9502" y="2329"/>
                </a:cubicBezTo>
                <a:cubicBezTo>
                  <a:pt x="9711" y="2085"/>
                  <a:pt x="10403" y="1677"/>
                  <a:pt x="10261" y="1367"/>
                </a:cubicBezTo>
                <a:cubicBezTo>
                  <a:pt x="10120" y="1056"/>
                  <a:pt x="8982" y="1007"/>
                  <a:pt x="8477" y="957"/>
                </a:cubicBezTo>
                <a:cubicBezTo>
                  <a:pt x="7972" y="907"/>
                  <a:pt x="7529" y="1176"/>
                  <a:pt x="7229" y="1069"/>
                </a:cubicBezTo>
                <a:cubicBezTo>
                  <a:pt x="6928" y="962"/>
                  <a:pt x="6953" y="494"/>
                  <a:pt x="6673" y="315"/>
                </a:cubicBezTo>
                <a:cubicBezTo>
                  <a:pt x="6392" y="137"/>
                  <a:pt x="5999" y="33"/>
                  <a:pt x="5543" y="0"/>
                </a:cubicBezTo>
                <a:lnTo>
                  <a:pt x="3930" y="106"/>
                </a:lnTo>
                <a:cubicBezTo>
                  <a:pt x="3505" y="299"/>
                  <a:pt x="3240" y="1048"/>
                  <a:pt x="2996" y="1151"/>
                </a:cubicBezTo>
                <a:cubicBezTo>
                  <a:pt x="2750" y="1256"/>
                  <a:pt x="2715" y="789"/>
                  <a:pt x="2453" y="733"/>
                </a:cubicBezTo>
                <a:cubicBezTo>
                  <a:pt x="2191" y="678"/>
                  <a:pt x="1711" y="739"/>
                  <a:pt x="1421" y="816"/>
                </a:cubicBezTo>
                <a:cubicBezTo>
                  <a:pt x="1131" y="895"/>
                  <a:pt x="864" y="992"/>
                  <a:pt x="705" y="1204"/>
                </a:cubicBezTo>
                <a:cubicBezTo>
                  <a:pt x="546" y="1415"/>
                  <a:pt x="543" y="1718"/>
                  <a:pt x="464" y="2091"/>
                </a:cubicBezTo>
                <a:cubicBezTo>
                  <a:pt x="385" y="2462"/>
                  <a:pt x="0" y="3189"/>
                  <a:pt x="133" y="3500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46275"/>
                  <a:invGamma/>
                  <a:alpha val="0"/>
                </a:schemeClr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247098" y="5330358"/>
            <a:ext cx="792387" cy="298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dirty="0" smtClean="0">
                <a:latin typeface="+mn-lt"/>
              </a:rPr>
              <a:t>Cable</a:t>
            </a:r>
            <a:br>
              <a:rPr lang="en-US" sz="1200" b="1" dirty="0" smtClean="0">
                <a:latin typeface="+mn-lt"/>
              </a:rPr>
            </a:br>
            <a:r>
              <a:rPr lang="en-US" sz="1200" b="1" dirty="0" smtClean="0">
                <a:latin typeface="+mn-lt"/>
              </a:rPr>
              <a:t>Network</a:t>
            </a:r>
            <a:endParaRPr lang="en-US" sz="1200" b="1" dirty="0">
              <a:latin typeface="+mn-lt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3829970" y="5105400"/>
            <a:ext cx="97063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2" name="AutoShape 46"/>
          <p:cNvSpPr>
            <a:spLocks noChangeArrowheads="1"/>
          </p:cNvSpPr>
          <p:nvPr/>
        </p:nvSpPr>
        <p:spPr bwMode="auto">
          <a:xfrm rot="897388" flipH="1">
            <a:off x="1815960" y="5223685"/>
            <a:ext cx="753015" cy="691335"/>
          </a:xfrm>
          <a:prstGeom prst="lightningBolt">
            <a:avLst/>
          </a:prstGeom>
          <a:solidFill>
            <a:schemeClr val="accent2"/>
          </a:solidFill>
          <a:ln w="28448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 rot="2148656" flipH="1">
            <a:off x="1720870" y="3584014"/>
            <a:ext cx="860956" cy="815980"/>
          </a:xfrm>
          <a:prstGeom prst="lightningBolt">
            <a:avLst/>
          </a:prstGeom>
          <a:solidFill>
            <a:schemeClr val="accent2"/>
          </a:solidFill>
          <a:ln w="28448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4" name="AutoShape 55"/>
          <p:cNvSpPr>
            <a:spLocks noChangeArrowheads="1"/>
          </p:cNvSpPr>
          <p:nvPr/>
        </p:nvSpPr>
        <p:spPr bwMode="auto">
          <a:xfrm rot="897388" flipH="1">
            <a:off x="1759420" y="2491757"/>
            <a:ext cx="821120" cy="601384"/>
          </a:xfrm>
          <a:prstGeom prst="lightningBolt">
            <a:avLst/>
          </a:prstGeom>
          <a:solidFill>
            <a:schemeClr val="accent2"/>
          </a:solidFill>
          <a:ln w="28448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1241561" y="3278182"/>
            <a:ext cx="1315849" cy="1574135"/>
          </a:xfrm>
          <a:prstGeom prst="ellipse">
            <a:avLst/>
          </a:prstGeom>
          <a:gradFill rotWithShape="1">
            <a:gsLst>
              <a:gs pos="0">
                <a:srgbClr val="FFAF00">
                  <a:alpha val="80000"/>
                </a:srgbClr>
              </a:gs>
              <a:gs pos="100000">
                <a:srgbClr val="FFAF00">
                  <a:gamma/>
                  <a:tint val="20000"/>
                  <a:invGamma/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 b="1">
              <a:latin typeface="+mn-lt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 rot="20496341" flipH="1" flipV="1">
            <a:off x="2218168" y="3276897"/>
            <a:ext cx="476739" cy="620660"/>
          </a:xfrm>
          <a:prstGeom prst="lightningBolt">
            <a:avLst/>
          </a:prstGeom>
          <a:solidFill>
            <a:schemeClr val="tx2"/>
          </a:solidFill>
          <a:ln w="28448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7" name="Oval 44"/>
          <p:cNvSpPr>
            <a:spLocks noChangeArrowheads="1"/>
          </p:cNvSpPr>
          <p:nvPr/>
        </p:nvSpPr>
        <p:spPr bwMode="auto">
          <a:xfrm>
            <a:off x="1241561" y="4618446"/>
            <a:ext cx="1315849" cy="1574136"/>
          </a:xfrm>
          <a:prstGeom prst="ellipse">
            <a:avLst/>
          </a:prstGeom>
          <a:gradFill rotWithShape="1">
            <a:gsLst>
              <a:gs pos="0">
                <a:srgbClr val="FFAF00">
                  <a:alpha val="80000"/>
                </a:srgbClr>
              </a:gs>
              <a:gs pos="100000">
                <a:srgbClr val="FFAF00">
                  <a:gamma/>
                  <a:tint val="20000"/>
                  <a:invGamma/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 b="1">
              <a:latin typeface="+mn-lt"/>
            </a:endParaRPr>
          </a:p>
        </p:txBody>
      </p:sp>
      <p:sp>
        <p:nvSpPr>
          <p:cNvPr id="18" name="Oval 54"/>
          <p:cNvSpPr>
            <a:spLocks noChangeArrowheads="1"/>
          </p:cNvSpPr>
          <p:nvPr/>
        </p:nvSpPr>
        <p:spPr bwMode="auto">
          <a:xfrm>
            <a:off x="1241561" y="1895513"/>
            <a:ext cx="1315849" cy="1574135"/>
          </a:xfrm>
          <a:prstGeom prst="ellipse">
            <a:avLst/>
          </a:prstGeom>
          <a:gradFill rotWithShape="1">
            <a:gsLst>
              <a:gs pos="0">
                <a:srgbClr val="FFAF00">
                  <a:alpha val="80000"/>
                </a:srgbClr>
              </a:gs>
              <a:gs pos="100000">
                <a:srgbClr val="FFAF00">
                  <a:gamma/>
                  <a:tint val="20000"/>
                  <a:invGamma/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 b="1">
              <a:latin typeface="+mn-lt"/>
            </a:endParaRP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1755915" y="3138302"/>
            <a:ext cx="1107677" cy="71703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lumMod val="20000"/>
                  <a:lumOff val="80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AutoShape 61"/>
          <p:cNvSpPr>
            <a:spLocks noChangeArrowheads="1"/>
          </p:cNvSpPr>
          <p:nvPr/>
        </p:nvSpPr>
        <p:spPr bwMode="auto">
          <a:xfrm rot="20496341" flipH="1" flipV="1">
            <a:off x="2218168" y="1914788"/>
            <a:ext cx="476739" cy="620660"/>
          </a:xfrm>
          <a:prstGeom prst="lightningBolt">
            <a:avLst/>
          </a:prstGeom>
          <a:solidFill>
            <a:schemeClr val="bg2"/>
          </a:solidFill>
          <a:ln w="28448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1" name="Oval 62"/>
          <p:cNvSpPr>
            <a:spLocks noChangeArrowheads="1"/>
          </p:cNvSpPr>
          <p:nvPr/>
        </p:nvSpPr>
        <p:spPr bwMode="auto">
          <a:xfrm>
            <a:off x="1750425" y="1837856"/>
            <a:ext cx="1107677" cy="71703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lumMod val="20000"/>
                  <a:lumOff val="80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2" name="Picture 64" descr="x_big_image2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1632086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65"/>
          <p:cNvSpPr>
            <a:spLocks noChangeArrowheads="1"/>
          </p:cNvSpPr>
          <p:nvPr/>
        </p:nvSpPr>
        <p:spPr bwMode="auto">
          <a:xfrm rot="20496341" flipH="1" flipV="1">
            <a:off x="2218168" y="4654426"/>
            <a:ext cx="476739" cy="620660"/>
          </a:xfrm>
          <a:prstGeom prst="lightningBolt">
            <a:avLst/>
          </a:prstGeom>
          <a:solidFill>
            <a:schemeClr val="tx1">
              <a:lumMod val="65000"/>
              <a:lumOff val="35000"/>
            </a:schemeClr>
          </a:solidFill>
          <a:ln w="28448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4" name="Oval 66"/>
          <p:cNvSpPr>
            <a:spLocks noChangeArrowheads="1"/>
          </p:cNvSpPr>
          <p:nvPr/>
        </p:nvSpPr>
        <p:spPr bwMode="auto">
          <a:xfrm>
            <a:off x="1750425" y="4497860"/>
            <a:ext cx="1107677" cy="717035"/>
          </a:xfrm>
          <a:prstGeom prst="ellipse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" name="Picture 43" descr="x_big_image2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2994195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8" descr="x_big_image2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4371724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986485"/>
            <a:ext cx="412488" cy="30197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28" name="Picture 3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4148" y="5551362"/>
            <a:ext cx="298122" cy="461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9" name="Picture 30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4626" y="3861576"/>
            <a:ext cx="298122" cy="461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0" name="Picture 3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0770" y="4793207"/>
            <a:ext cx="412488" cy="30197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31" name="Picture 30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9387" y="2112679"/>
            <a:ext cx="298122" cy="461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" name="Picture 18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2372790" y="2287461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3" name="Picture 18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2372790" y="3686353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2372790" y="5026958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" name="Line 16"/>
          <p:cNvSpPr>
            <a:spLocks noChangeShapeType="1"/>
          </p:cNvSpPr>
          <p:nvPr/>
        </p:nvSpPr>
        <p:spPr bwMode="auto">
          <a:xfrm>
            <a:off x="2722514" y="4094363"/>
            <a:ext cx="291435" cy="0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2780799" y="2695471"/>
            <a:ext cx="291438" cy="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>
            <a:off x="2722513" y="5434968"/>
            <a:ext cx="291435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 flipH="1">
            <a:off x="2897375" y="4152650"/>
            <a:ext cx="90874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 flipH="1">
            <a:off x="2897375" y="5493256"/>
            <a:ext cx="116574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28"/>
          <p:cNvSpPr>
            <a:spLocks noChangeShapeType="1"/>
          </p:cNvSpPr>
          <p:nvPr/>
        </p:nvSpPr>
        <p:spPr bwMode="auto">
          <a:xfrm flipH="1">
            <a:off x="2897375" y="2753759"/>
            <a:ext cx="116574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 flipH="1">
            <a:off x="3013949" y="5099381"/>
            <a:ext cx="816021" cy="3938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Line 28"/>
          <p:cNvSpPr>
            <a:spLocks noChangeShapeType="1"/>
          </p:cNvSpPr>
          <p:nvPr/>
        </p:nvSpPr>
        <p:spPr bwMode="auto">
          <a:xfrm flipH="1" flipV="1">
            <a:off x="2983111" y="4152649"/>
            <a:ext cx="846858" cy="932596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 flipH="1" flipV="1">
            <a:off x="3013949" y="2753757"/>
            <a:ext cx="828871" cy="2331486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3072237" y="2695471"/>
            <a:ext cx="757733" cy="227320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>
            <a:off x="3013949" y="4094363"/>
            <a:ext cx="816021" cy="905148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 flipV="1">
            <a:off x="3013949" y="5026958"/>
            <a:ext cx="816020" cy="408010"/>
          </a:xfrm>
          <a:prstGeom prst="line">
            <a:avLst/>
          </a:prstGeom>
          <a:noFill/>
          <a:ln w="2844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0" name="AutoShape 20"/>
          <p:cNvSpPr>
            <a:spLocks noChangeArrowheads="1"/>
          </p:cNvSpPr>
          <p:nvPr/>
        </p:nvSpPr>
        <p:spPr bwMode="auto">
          <a:xfrm>
            <a:off x="2647740" y="2583431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10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sp>
        <p:nvSpPr>
          <p:cNvPr id="51" name="AutoShape 20"/>
          <p:cNvSpPr>
            <a:spLocks noChangeArrowheads="1"/>
          </p:cNvSpPr>
          <p:nvPr/>
        </p:nvSpPr>
        <p:spPr bwMode="auto">
          <a:xfrm>
            <a:off x="2647740" y="3982323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10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sp>
        <p:nvSpPr>
          <p:cNvPr id="52" name="AutoShape 20"/>
          <p:cNvSpPr>
            <a:spLocks noChangeArrowheads="1"/>
          </p:cNvSpPr>
          <p:nvPr/>
        </p:nvSpPr>
        <p:spPr bwMode="auto">
          <a:xfrm>
            <a:off x="2647740" y="5322929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10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sp>
        <p:nvSpPr>
          <p:cNvPr id="55" name="Line 214"/>
          <p:cNvSpPr>
            <a:spLocks noChangeShapeType="1"/>
          </p:cNvSpPr>
          <p:nvPr/>
        </p:nvSpPr>
        <p:spPr bwMode="auto">
          <a:xfrm>
            <a:off x="4901342" y="5264359"/>
            <a:ext cx="116574" cy="116574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7" name="Line 14"/>
          <p:cNvSpPr>
            <a:spLocks noChangeShapeType="1"/>
          </p:cNvSpPr>
          <p:nvPr/>
        </p:nvSpPr>
        <p:spPr bwMode="auto">
          <a:xfrm>
            <a:off x="5627210" y="5105400"/>
            <a:ext cx="773590" cy="0"/>
          </a:xfrm>
          <a:prstGeom prst="line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8" name="Line 214"/>
          <p:cNvSpPr>
            <a:spLocks noChangeShapeType="1"/>
          </p:cNvSpPr>
          <p:nvPr/>
        </p:nvSpPr>
        <p:spPr bwMode="auto">
          <a:xfrm flipH="1">
            <a:off x="5336039" y="5105400"/>
            <a:ext cx="302759" cy="302759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pic>
        <p:nvPicPr>
          <p:cNvPr id="251" name="Picture 39" descr="BR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1818" y="5261517"/>
            <a:ext cx="431763" cy="4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" name="Straight Connector 65"/>
          <p:cNvCxnSpPr/>
          <p:nvPr/>
        </p:nvCxnSpPr>
        <p:spPr bwMode="auto">
          <a:xfrm>
            <a:off x="5334000" y="4999253"/>
            <a:ext cx="2451258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Line 16"/>
          <p:cNvSpPr>
            <a:spLocks noChangeShapeType="1"/>
          </p:cNvSpPr>
          <p:nvPr/>
        </p:nvSpPr>
        <p:spPr bwMode="auto">
          <a:xfrm>
            <a:off x="3829971" y="5004405"/>
            <a:ext cx="1351630" cy="0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pic>
        <p:nvPicPr>
          <p:cNvPr id="69" name="Picture 68" descr="mgmtStation.png"/>
          <p:cNvPicPr>
            <a:picLocks noChangeAspect="1"/>
          </p:cNvPicPr>
          <p:nvPr/>
        </p:nvPicPr>
        <p:blipFill>
          <a:blip r:embed="rId7" cstate="print">
            <a:grayscl/>
          </a:blip>
          <a:stretch>
            <a:fillRect/>
          </a:stretch>
        </p:blipFill>
        <p:spPr>
          <a:xfrm>
            <a:off x="3968724" y="4159351"/>
            <a:ext cx="618979" cy="466297"/>
          </a:xfrm>
          <a:prstGeom prst="rect">
            <a:avLst/>
          </a:prstGeom>
        </p:spPr>
      </p:pic>
      <p:sp>
        <p:nvSpPr>
          <p:cNvPr id="70" name="Text Box 17"/>
          <p:cNvSpPr txBox="1">
            <a:spLocks noChangeArrowheads="1"/>
          </p:cNvSpPr>
          <p:nvPr/>
        </p:nvSpPr>
        <p:spPr bwMode="auto">
          <a:xfrm>
            <a:off x="3888257" y="4625649"/>
            <a:ext cx="697417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SNMP</a:t>
            </a:r>
            <a:endParaRPr lang="en-US" sz="1050" b="1" dirty="0">
              <a:latin typeface="+mn-lt"/>
            </a:endParaRPr>
          </a:p>
        </p:txBody>
      </p:sp>
      <p:sp>
        <p:nvSpPr>
          <p:cNvPr id="71" name="Line 16"/>
          <p:cNvSpPr>
            <a:spLocks noChangeShapeType="1"/>
          </p:cNvSpPr>
          <p:nvPr/>
        </p:nvSpPr>
        <p:spPr bwMode="auto">
          <a:xfrm>
            <a:off x="3829970" y="4977119"/>
            <a:ext cx="1427830" cy="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>
            <a:off x="3829970" y="5034933"/>
            <a:ext cx="1351630" cy="0"/>
          </a:xfrm>
          <a:prstGeom prst="line">
            <a:avLst/>
          </a:prstGeom>
          <a:noFill/>
          <a:ln w="2844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73" name="AutoShape 20"/>
          <p:cNvSpPr>
            <a:spLocks noChangeArrowheads="1"/>
          </p:cNvSpPr>
          <p:nvPr/>
        </p:nvSpPr>
        <p:spPr bwMode="auto">
          <a:xfrm>
            <a:off x="4434987" y="4774208"/>
            <a:ext cx="502439" cy="5140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CMTS</a:t>
            </a:r>
          </a:p>
        </p:txBody>
      </p:sp>
      <p:pic>
        <p:nvPicPr>
          <p:cNvPr id="74" name="Picture 96"/>
          <p:cNvPicPr preferRelativeResize="0">
            <a:picLocks noChangeArrowheads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5652164" y="4314970"/>
            <a:ext cx="275532" cy="40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5652164" y="4153387"/>
            <a:ext cx="291436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solidFill>
                  <a:schemeClr val="bg1"/>
                </a:solidFill>
                <a:latin typeface="+mn-lt"/>
              </a:rPr>
              <a:t>AAA</a:t>
            </a:r>
            <a:endParaRPr lang="en-US" sz="105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6" name="Picture 215"/>
          <p:cNvPicPr>
            <a:picLocks noChangeAspect="1" noChangeArrowheads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6400800" y="4814383"/>
            <a:ext cx="514182" cy="34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77" name="Group 268"/>
          <p:cNvGrpSpPr>
            <a:grpSpLocks/>
          </p:cNvGrpSpPr>
          <p:nvPr/>
        </p:nvGrpSpPr>
        <p:grpSpPr bwMode="auto">
          <a:xfrm>
            <a:off x="7489701" y="4724400"/>
            <a:ext cx="511298" cy="511298"/>
            <a:chOff x="5340" y="2745"/>
            <a:chExt cx="268" cy="268"/>
          </a:xfrm>
        </p:grpSpPr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5343" y="2749"/>
              <a:ext cx="261" cy="261"/>
            </a:xfrm>
            <a:custGeom>
              <a:avLst/>
              <a:gdLst/>
              <a:ahLst/>
              <a:cxnLst>
                <a:cxn ang="0">
                  <a:pos x="554" y="491"/>
                </a:cxn>
                <a:cxn ang="0">
                  <a:pos x="492" y="554"/>
                </a:cxn>
                <a:cxn ang="0">
                  <a:pos x="63" y="554"/>
                </a:cxn>
                <a:cxn ang="0">
                  <a:pos x="0" y="491"/>
                </a:cxn>
                <a:cxn ang="0">
                  <a:pos x="0" y="62"/>
                </a:cxn>
                <a:cxn ang="0">
                  <a:pos x="63" y="0"/>
                </a:cxn>
                <a:cxn ang="0">
                  <a:pos x="492" y="0"/>
                </a:cxn>
                <a:cxn ang="0">
                  <a:pos x="554" y="62"/>
                </a:cxn>
                <a:cxn ang="0">
                  <a:pos x="554" y="491"/>
                </a:cxn>
              </a:cxnLst>
              <a:rect l="0" t="0" r="r" b="b"/>
              <a:pathLst>
                <a:path w="554" h="554">
                  <a:moveTo>
                    <a:pt x="554" y="491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8" y="554"/>
                    <a:pt x="0" y="526"/>
                    <a:pt x="0" y="49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2"/>
                  </a:cubicBezTo>
                  <a:lnTo>
                    <a:pt x="554" y="491"/>
                  </a:lnTo>
                  <a:close/>
                </a:path>
              </a:pathLst>
            </a:custGeom>
            <a:gradFill rotWithShape="0">
              <a:gsLst>
                <a:gs pos="0">
                  <a:srgbClr val="7F10A2">
                    <a:gamma/>
                    <a:tint val="50980"/>
                    <a:invGamma/>
                  </a:srgbClr>
                </a:gs>
                <a:gs pos="100000">
                  <a:srgbClr val="7F10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79" name="Freeform 270"/>
            <p:cNvSpPr>
              <a:spLocks noEditPoints="1"/>
            </p:cNvSpPr>
            <p:nvPr/>
          </p:nvSpPr>
          <p:spPr bwMode="auto">
            <a:xfrm>
              <a:off x="5340" y="2745"/>
              <a:ext cx="268" cy="268"/>
            </a:xfrm>
            <a:custGeom>
              <a:avLst/>
              <a:gdLst/>
              <a:ahLst/>
              <a:cxnLst>
                <a:cxn ang="0">
                  <a:pos x="69" y="567"/>
                </a:cxn>
                <a:cxn ang="0">
                  <a:pos x="0" y="498"/>
                </a:cxn>
                <a:cxn ang="0">
                  <a:pos x="0" y="69"/>
                </a:cxn>
                <a:cxn ang="0">
                  <a:pos x="69" y="0"/>
                </a:cxn>
                <a:cxn ang="0">
                  <a:pos x="498" y="0"/>
                </a:cxn>
                <a:cxn ang="0">
                  <a:pos x="567" y="68"/>
                </a:cxn>
                <a:cxn ang="0">
                  <a:pos x="567" y="68"/>
                </a:cxn>
                <a:cxn ang="0">
                  <a:pos x="567" y="498"/>
                </a:cxn>
                <a:cxn ang="0">
                  <a:pos x="560" y="498"/>
                </a:cxn>
                <a:cxn ang="0">
                  <a:pos x="567" y="498"/>
                </a:cxn>
                <a:cxn ang="0">
                  <a:pos x="498" y="567"/>
                </a:cxn>
                <a:cxn ang="0">
                  <a:pos x="69" y="567"/>
                </a:cxn>
                <a:cxn ang="0">
                  <a:pos x="13" y="69"/>
                </a:cxn>
                <a:cxn ang="0">
                  <a:pos x="13" y="498"/>
                </a:cxn>
                <a:cxn ang="0">
                  <a:pos x="69" y="554"/>
                </a:cxn>
                <a:cxn ang="0">
                  <a:pos x="498" y="554"/>
                </a:cxn>
                <a:cxn ang="0">
                  <a:pos x="554" y="498"/>
                </a:cxn>
                <a:cxn ang="0">
                  <a:pos x="554" y="70"/>
                </a:cxn>
                <a:cxn ang="0">
                  <a:pos x="554" y="69"/>
                </a:cxn>
                <a:cxn ang="0">
                  <a:pos x="498" y="13"/>
                </a:cxn>
                <a:cxn ang="0">
                  <a:pos x="69" y="13"/>
                </a:cxn>
                <a:cxn ang="0">
                  <a:pos x="13" y="69"/>
                </a:cxn>
                <a:cxn ang="0">
                  <a:pos x="567" y="69"/>
                </a:cxn>
                <a:cxn ang="0">
                  <a:pos x="567" y="69"/>
                </a:cxn>
              </a:cxnLst>
              <a:rect l="0" t="0" r="r" b="b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1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0" y="498"/>
                    <a:pt x="560" y="498"/>
                    <a:pt x="560" y="49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70"/>
                    <a:pt x="554" y="70"/>
                    <a:pt x="554" y="70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8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9"/>
                    <a:pt x="13" y="69"/>
                  </a:cubicBezTo>
                  <a:close/>
                  <a:moveTo>
                    <a:pt x="567" y="69"/>
                  </a:moveTo>
                  <a:cubicBezTo>
                    <a:pt x="567" y="69"/>
                    <a:pt x="567" y="69"/>
                    <a:pt x="567" y="69"/>
                  </a:cubicBezTo>
                </a:path>
              </a:pathLst>
            </a:custGeom>
            <a:solidFill>
              <a:srgbClr val="7F1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80" name="Freeform 271"/>
            <p:cNvSpPr>
              <a:spLocks noEditPoints="1"/>
            </p:cNvSpPr>
            <p:nvPr/>
          </p:nvSpPr>
          <p:spPr bwMode="auto">
            <a:xfrm>
              <a:off x="5370" y="2775"/>
              <a:ext cx="209" cy="209"/>
            </a:xfrm>
            <a:custGeom>
              <a:avLst/>
              <a:gdLst/>
              <a:ahLst/>
              <a:cxnLst>
                <a:cxn ang="0">
                  <a:pos x="222" y="11"/>
                </a:cxn>
                <a:cxn ang="0">
                  <a:pos x="433" y="222"/>
                </a:cxn>
                <a:cxn ang="0">
                  <a:pos x="222" y="433"/>
                </a:cxn>
                <a:cxn ang="0">
                  <a:pos x="12" y="222"/>
                </a:cxn>
                <a:cxn ang="0">
                  <a:pos x="222" y="11"/>
                </a:cxn>
                <a:cxn ang="0">
                  <a:pos x="222" y="0"/>
                </a:cxn>
                <a:cxn ang="0">
                  <a:pos x="222" y="0"/>
                </a:cxn>
                <a:cxn ang="0">
                  <a:pos x="222" y="0"/>
                </a:cxn>
                <a:cxn ang="0">
                  <a:pos x="0" y="222"/>
                </a:cxn>
                <a:cxn ang="0">
                  <a:pos x="222" y="444"/>
                </a:cxn>
                <a:cxn ang="0">
                  <a:pos x="444" y="222"/>
                </a:cxn>
                <a:cxn ang="0">
                  <a:pos x="222" y="0"/>
                </a:cxn>
              </a:cxnLst>
              <a:rect l="0" t="0" r="r" b="b"/>
              <a:pathLst>
                <a:path w="444" h="444">
                  <a:moveTo>
                    <a:pt x="222" y="11"/>
                  </a:moveTo>
                  <a:cubicBezTo>
                    <a:pt x="338" y="12"/>
                    <a:pt x="432" y="106"/>
                    <a:pt x="433" y="222"/>
                  </a:cubicBezTo>
                  <a:cubicBezTo>
                    <a:pt x="432" y="338"/>
                    <a:pt x="338" y="432"/>
                    <a:pt x="222" y="433"/>
                  </a:cubicBezTo>
                  <a:cubicBezTo>
                    <a:pt x="106" y="432"/>
                    <a:pt x="12" y="338"/>
                    <a:pt x="12" y="222"/>
                  </a:cubicBezTo>
                  <a:cubicBezTo>
                    <a:pt x="12" y="106"/>
                    <a:pt x="106" y="12"/>
                    <a:pt x="222" y="11"/>
                  </a:cubicBezTo>
                  <a:moveTo>
                    <a:pt x="222" y="0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00" y="0"/>
                    <a:pt x="0" y="100"/>
                    <a:pt x="0" y="222"/>
                  </a:cubicBezTo>
                  <a:cubicBezTo>
                    <a:pt x="0" y="344"/>
                    <a:pt x="100" y="444"/>
                    <a:pt x="222" y="444"/>
                  </a:cubicBezTo>
                  <a:cubicBezTo>
                    <a:pt x="344" y="444"/>
                    <a:pt x="444" y="344"/>
                    <a:pt x="444" y="222"/>
                  </a:cubicBezTo>
                  <a:cubicBezTo>
                    <a:pt x="444" y="100"/>
                    <a:pt x="344" y="0"/>
                    <a:pt x="222" y="0"/>
                  </a:cubicBezTo>
                  <a:close/>
                </a:path>
              </a:pathLst>
            </a:custGeom>
            <a:solidFill>
              <a:srgbClr val="7F1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81" name="Freeform 272"/>
            <p:cNvSpPr>
              <a:spLocks noEditPoints="1"/>
            </p:cNvSpPr>
            <p:nvPr/>
          </p:nvSpPr>
          <p:spPr bwMode="auto">
            <a:xfrm>
              <a:off x="5374" y="2780"/>
              <a:ext cx="200" cy="200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423" y="211"/>
                </a:cxn>
                <a:cxn ang="0">
                  <a:pos x="15" y="272"/>
                </a:cxn>
                <a:cxn ang="0">
                  <a:pos x="36" y="320"/>
                </a:cxn>
                <a:cxn ang="0">
                  <a:pos x="8" y="235"/>
                </a:cxn>
                <a:cxn ang="0">
                  <a:pos x="94" y="381"/>
                </a:cxn>
                <a:cxn ang="0">
                  <a:pos x="140" y="329"/>
                </a:cxn>
                <a:cxn ang="0">
                  <a:pos x="114" y="219"/>
                </a:cxn>
                <a:cxn ang="0">
                  <a:pos x="46" y="175"/>
                </a:cxn>
                <a:cxn ang="0">
                  <a:pos x="46" y="148"/>
                </a:cxn>
                <a:cxn ang="0">
                  <a:pos x="68" y="161"/>
                </a:cxn>
                <a:cxn ang="0">
                  <a:pos x="81" y="150"/>
                </a:cxn>
                <a:cxn ang="0">
                  <a:pos x="139" y="52"/>
                </a:cxn>
                <a:cxn ang="0">
                  <a:pos x="98" y="84"/>
                </a:cxn>
                <a:cxn ang="0">
                  <a:pos x="83" y="51"/>
                </a:cxn>
                <a:cxn ang="0">
                  <a:pos x="212" y="4"/>
                </a:cxn>
                <a:cxn ang="0">
                  <a:pos x="281" y="18"/>
                </a:cxn>
                <a:cxn ang="0">
                  <a:pos x="251" y="44"/>
                </a:cxn>
                <a:cxn ang="0">
                  <a:pos x="243" y="69"/>
                </a:cxn>
                <a:cxn ang="0">
                  <a:pos x="263" y="67"/>
                </a:cxn>
                <a:cxn ang="0">
                  <a:pos x="271" y="52"/>
                </a:cxn>
                <a:cxn ang="0">
                  <a:pos x="241" y="84"/>
                </a:cxn>
                <a:cxn ang="0">
                  <a:pos x="225" y="106"/>
                </a:cxn>
                <a:cxn ang="0">
                  <a:pos x="209" y="115"/>
                </a:cxn>
                <a:cxn ang="0">
                  <a:pos x="225" y="127"/>
                </a:cxn>
                <a:cxn ang="0">
                  <a:pos x="260" y="115"/>
                </a:cxn>
                <a:cxn ang="0">
                  <a:pos x="291" y="143"/>
                </a:cxn>
                <a:cxn ang="0">
                  <a:pos x="228" y="132"/>
                </a:cxn>
                <a:cxn ang="0">
                  <a:pos x="161" y="182"/>
                </a:cxn>
                <a:cxn ang="0">
                  <a:pos x="188" y="280"/>
                </a:cxn>
                <a:cxn ang="0">
                  <a:pos x="266" y="379"/>
                </a:cxn>
                <a:cxn ang="0">
                  <a:pos x="271" y="409"/>
                </a:cxn>
                <a:cxn ang="0">
                  <a:pos x="94" y="381"/>
                </a:cxn>
                <a:cxn ang="0">
                  <a:pos x="330" y="375"/>
                </a:cxn>
                <a:cxn ang="0">
                  <a:pos x="354" y="272"/>
                </a:cxn>
                <a:cxn ang="0">
                  <a:pos x="362" y="237"/>
                </a:cxn>
                <a:cxn ang="0">
                  <a:pos x="308" y="153"/>
                </a:cxn>
                <a:cxn ang="0">
                  <a:pos x="310" y="145"/>
                </a:cxn>
                <a:cxn ang="0">
                  <a:pos x="387" y="202"/>
                </a:cxn>
                <a:cxn ang="0">
                  <a:pos x="402" y="195"/>
                </a:cxn>
                <a:cxn ang="0">
                  <a:pos x="419" y="211"/>
                </a:cxn>
              </a:cxnLst>
              <a:rect l="0" t="0" r="r" b="b"/>
              <a:pathLst>
                <a:path w="423" h="422">
                  <a:moveTo>
                    <a:pt x="212" y="0"/>
                  </a:moveTo>
                  <a:cubicBezTo>
                    <a:pt x="95" y="0"/>
                    <a:pt x="0" y="94"/>
                    <a:pt x="0" y="211"/>
                  </a:cubicBezTo>
                  <a:cubicBezTo>
                    <a:pt x="0" y="328"/>
                    <a:pt x="95" y="422"/>
                    <a:pt x="212" y="422"/>
                  </a:cubicBezTo>
                  <a:cubicBezTo>
                    <a:pt x="329" y="422"/>
                    <a:pt x="423" y="328"/>
                    <a:pt x="423" y="211"/>
                  </a:cubicBezTo>
                  <a:cubicBezTo>
                    <a:pt x="423" y="94"/>
                    <a:pt x="329" y="0"/>
                    <a:pt x="212" y="0"/>
                  </a:cubicBezTo>
                  <a:close/>
                  <a:moveTo>
                    <a:pt x="15" y="272"/>
                  </a:moveTo>
                  <a:cubicBezTo>
                    <a:pt x="32" y="304"/>
                    <a:pt x="32" y="304"/>
                    <a:pt x="32" y="304"/>
                  </a:cubicBezTo>
                  <a:cubicBezTo>
                    <a:pt x="36" y="320"/>
                    <a:pt x="36" y="320"/>
                    <a:pt x="36" y="320"/>
                  </a:cubicBezTo>
                  <a:cubicBezTo>
                    <a:pt x="19" y="292"/>
                    <a:pt x="8" y="261"/>
                    <a:pt x="5" y="227"/>
                  </a:cubicBezTo>
                  <a:cubicBezTo>
                    <a:pt x="8" y="235"/>
                    <a:pt x="8" y="235"/>
                    <a:pt x="8" y="235"/>
                  </a:cubicBezTo>
                  <a:lnTo>
                    <a:pt x="15" y="272"/>
                  </a:lnTo>
                  <a:close/>
                  <a:moveTo>
                    <a:pt x="94" y="381"/>
                  </a:moveTo>
                  <a:cubicBezTo>
                    <a:pt x="98" y="361"/>
                    <a:pt x="98" y="361"/>
                    <a:pt x="98" y="361"/>
                  </a:cubicBezTo>
                  <a:cubicBezTo>
                    <a:pt x="140" y="329"/>
                    <a:pt x="140" y="329"/>
                    <a:pt x="140" y="329"/>
                  </a:cubicBezTo>
                  <a:cubicBezTo>
                    <a:pt x="156" y="271"/>
                    <a:pt x="156" y="271"/>
                    <a:pt x="156" y="271"/>
                  </a:cubicBezTo>
                  <a:cubicBezTo>
                    <a:pt x="114" y="219"/>
                    <a:pt x="114" y="219"/>
                    <a:pt x="114" y="219"/>
                  </a:cubicBezTo>
                  <a:cubicBezTo>
                    <a:pt x="42" y="215"/>
                    <a:pt x="42" y="215"/>
                    <a:pt x="42" y="215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1" y="172"/>
                    <a:pt x="30" y="150"/>
                    <a:pt x="46" y="148"/>
                  </a:cubicBezTo>
                  <a:cubicBezTo>
                    <a:pt x="50" y="148"/>
                    <a:pt x="66" y="145"/>
                    <a:pt x="66" y="145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81" y="150"/>
                    <a:pt x="81" y="150"/>
                    <a:pt x="81" y="15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33" y="16"/>
                    <a:pt x="171" y="4"/>
                    <a:pt x="212" y="4"/>
                  </a:cubicBezTo>
                  <a:cubicBezTo>
                    <a:pt x="243" y="4"/>
                    <a:pt x="272" y="11"/>
                    <a:pt x="298" y="23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8" y="32"/>
                    <a:pt x="268" y="32"/>
                    <a:pt x="268" y="32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2" y="59"/>
                    <a:pt x="242" y="59"/>
                    <a:pt x="242" y="59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62" y="75"/>
                    <a:pt x="262" y="75"/>
                    <a:pt x="262" y="75"/>
                  </a:cubicBezTo>
                  <a:cubicBezTo>
                    <a:pt x="263" y="67"/>
                    <a:pt x="263" y="67"/>
                    <a:pt x="263" y="67"/>
                  </a:cubicBezTo>
                  <a:cubicBezTo>
                    <a:pt x="265" y="58"/>
                    <a:pt x="265" y="58"/>
                    <a:pt x="265" y="58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41" y="84"/>
                    <a:pt x="241" y="84"/>
                    <a:pt x="241" y="84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14" y="104"/>
                    <a:pt x="214" y="104"/>
                    <a:pt x="214" y="104"/>
                  </a:cubicBezTo>
                  <a:cubicBezTo>
                    <a:pt x="209" y="115"/>
                    <a:pt x="209" y="115"/>
                    <a:pt x="209" y="115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34" y="120"/>
                    <a:pt x="234" y="120"/>
                    <a:pt x="234" y="120"/>
                  </a:cubicBezTo>
                  <a:cubicBezTo>
                    <a:pt x="260" y="115"/>
                    <a:pt x="260" y="115"/>
                    <a:pt x="260" y="115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1" y="143"/>
                    <a:pt x="291" y="143"/>
                    <a:pt x="291" y="143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161" y="182"/>
                    <a:pt x="161" y="182"/>
                    <a:pt x="161" y="182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88" y="280"/>
                    <a:pt x="188" y="280"/>
                    <a:pt x="188" y="280"/>
                  </a:cubicBezTo>
                  <a:cubicBezTo>
                    <a:pt x="252" y="294"/>
                    <a:pt x="252" y="294"/>
                    <a:pt x="252" y="294"/>
                  </a:cubicBezTo>
                  <a:cubicBezTo>
                    <a:pt x="266" y="379"/>
                    <a:pt x="266" y="379"/>
                    <a:pt x="266" y="379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71" y="409"/>
                    <a:pt x="271" y="409"/>
                    <a:pt x="271" y="409"/>
                  </a:cubicBezTo>
                  <a:cubicBezTo>
                    <a:pt x="252" y="415"/>
                    <a:pt x="232" y="418"/>
                    <a:pt x="212" y="418"/>
                  </a:cubicBezTo>
                  <a:cubicBezTo>
                    <a:pt x="168" y="418"/>
                    <a:pt x="128" y="404"/>
                    <a:pt x="94" y="381"/>
                  </a:cubicBezTo>
                  <a:close/>
                  <a:moveTo>
                    <a:pt x="327" y="383"/>
                  </a:moveTo>
                  <a:cubicBezTo>
                    <a:pt x="330" y="375"/>
                    <a:pt x="330" y="375"/>
                    <a:pt x="330" y="375"/>
                  </a:cubicBezTo>
                  <a:cubicBezTo>
                    <a:pt x="348" y="361"/>
                    <a:pt x="348" y="361"/>
                    <a:pt x="348" y="361"/>
                  </a:cubicBezTo>
                  <a:cubicBezTo>
                    <a:pt x="354" y="272"/>
                    <a:pt x="354" y="272"/>
                    <a:pt x="354" y="272"/>
                  </a:cubicBezTo>
                  <a:cubicBezTo>
                    <a:pt x="388" y="237"/>
                    <a:pt x="388" y="237"/>
                    <a:pt x="388" y="237"/>
                  </a:cubicBezTo>
                  <a:cubicBezTo>
                    <a:pt x="362" y="237"/>
                    <a:pt x="362" y="237"/>
                    <a:pt x="362" y="237"/>
                  </a:cubicBezTo>
                  <a:cubicBezTo>
                    <a:pt x="350" y="221"/>
                    <a:pt x="350" y="221"/>
                    <a:pt x="350" y="221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297" y="144"/>
                    <a:pt x="297" y="144"/>
                    <a:pt x="297" y="144"/>
                  </a:cubicBezTo>
                  <a:cubicBezTo>
                    <a:pt x="310" y="145"/>
                    <a:pt x="310" y="145"/>
                    <a:pt x="310" y="145"/>
                  </a:cubicBezTo>
                  <a:cubicBezTo>
                    <a:pt x="374" y="215"/>
                    <a:pt x="374" y="215"/>
                    <a:pt x="374" y="215"/>
                  </a:cubicBezTo>
                  <a:cubicBezTo>
                    <a:pt x="387" y="202"/>
                    <a:pt x="387" y="202"/>
                    <a:pt x="387" y="202"/>
                  </a:cubicBezTo>
                  <a:cubicBezTo>
                    <a:pt x="385" y="189"/>
                    <a:pt x="385" y="189"/>
                    <a:pt x="385" y="189"/>
                  </a:cubicBezTo>
                  <a:cubicBezTo>
                    <a:pt x="402" y="195"/>
                    <a:pt x="402" y="195"/>
                    <a:pt x="402" y="195"/>
                  </a:cubicBezTo>
                  <a:cubicBezTo>
                    <a:pt x="418" y="198"/>
                    <a:pt x="418" y="198"/>
                    <a:pt x="418" y="198"/>
                  </a:cubicBezTo>
                  <a:cubicBezTo>
                    <a:pt x="419" y="202"/>
                    <a:pt x="419" y="207"/>
                    <a:pt x="419" y="211"/>
                  </a:cubicBezTo>
                  <a:cubicBezTo>
                    <a:pt x="419" y="283"/>
                    <a:pt x="382" y="346"/>
                    <a:pt x="327" y="3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</p:grpSp>
      <p:pic>
        <p:nvPicPr>
          <p:cNvPr id="82" name="Picture 39" descr="BRAS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4953000" y="4788424"/>
            <a:ext cx="431763" cy="4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96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5334000"/>
            <a:ext cx="275532" cy="40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 Box 17"/>
          <p:cNvSpPr txBox="1">
            <a:spLocks noChangeArrowheads="1"/>
          </p:cNvSpPr>
          <p:nvPr/>
        </p:nvSpPr>
        <p:spPr bwMode="auto">
          <a:xfrm>
            <a:off x="5638800" y="5181600"/>
            <a:ext cx="291436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AAA</a:t>
            </a:r>
            <a:endParaRPr lang="en-US" sz="1050" b="1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 bwMode="auto">
          <a:xfrm>
            <a:off x="2667000" y="4724400"/>
            <a:ext cx="1905000" cy="1524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7" name="Freeform 12"/>
          <p:cNvSpPr>
            <a:spLocks noChangeAspect="1"/>
          </p:cNvSpPr>
          <p:nvPr/>
        </p:nvSpPr>
        <p:spPr bwMode="auto">
          <a:xfrm flipV="1">
            <a:off x="4652363" y="4153386"/>
            <a:ext cx="2053237" cy="1714013"/>
          </a:xfrm>
          <a:custGeom>
            <a:avLst/>
            <a:gdLst/>
            <a:ahLst/>
            <a:cxnLst>
              <a:cxn ang="0">
                <a:pos x="315" y="589"/>
              </a:cxn>
              <a:cxn ang="0">
                <a:pos x="19" y="805"/>
              </a:cxn>
              <a:cxn ang="0">
                <a:pos x="203" y="1085"/>
              </a:cxn>
              <a:cxn ang="0">
                <a:pos x="227" y="1173"/>
              </a:cxn>
              <a:cxn ang="0">
                <a:pos x="315" y="1269"/>
              </a:cxn>
              <a:cxn ang="0">
                <a:pos x="491" y="1365"/>
              </a:cxn>
              <a:cxn ang="0">
                <a:pos x="723" y="1389"/>
              </a:cxn>
              <a:cxn ang="0">
                <a:pos x="923" y="1349"/>
              </a:cxn>
              <a:cxn ang="0">
                <a:pos x="1067" y="1461"/>
              </a:cxn>
              <a:cxn ang="0">
                <a:pos x="1299" y="1565"/>
              </a:cxn>
              <a:cxn ang="0">
                <a:pos x="1699" y="1605"/>
              </a:cxn>
              <a:cxn ang="0">
                <a:pos x="2059" y="1549"/>
              </a:cxn>
              <a:cxn ang="0">
                <a:pos x="2219" y="1429"/>
              </a:cxn>
              <a:cxn ang="0">
                <a:pos x="2323" y="1525"/>
              </a:cxn>
              <a:cxn ang="0">
                <a:pos x="2491" y="1525"/>
              </a:cxn>
              <a:cxn ang="0">
                <a:pos x="2731" y="1381"/>
              </a:cxn>
              <a:cxn ang="0">
                <a:pos x="2819" y="1085"/>
              </a:cxn>
              <a:cxn ang="0">
                <a:pos x="2803" y="933"/>
              </a:cxn>
              <a:cxn ang="0">
                <a:pos x="2923" y="797"/>
              </a:cxn>
              <a:cxn ang="0">
                <a:pos x="2867" y="685"/>
              </a:cxn>
              <a:cxn ang="0">
                <a:pos x="2699" y="597"/>
              </a:cxn>
              <a:cxn ang="0">
                <a:pos x="2755" y="485"/>
              </a:cxn>
              <a:cxn ang="0">
                <a:pos x="2739" y="333"/>
              </a:cxn>
              <a:cxn ang="0">
                <a:pos x="2451" y="213"/>
              </a:cxn>
              <a:cxn ang="0">
                <a:pos x="2195" y="229"/>
              </a:cxn>
              <a:cxn ang="0">
                <a:pos x="2051" y="101"/>
              </a:cxn>
              <a:cxn ang="0">
                <a:pos x="1651" y="5"/>
              </a:cxn>
              <a:cxn ang="0">
                <a:pos x="1323" y="69"/>
              </a:cxn>
              <a:cxn ang="0">
                <a:pos x="1075" y="229"/>
              </a:cxn>
              <a:cxn ang="0">
                <a:pos x="931" y="165"/>
              </a:cxn>
              <a:cxn ang="0">
                <a:pos x="659" y="93"/>
              </a:cxn>
              <a:cxn ang="0">
                <a:pos x="467" y="237"/>
              </a:cxn>
              <a:cxn ang="0">
                <a:pos x="403" y="373"/>
              </a:cxn>
              <a:cxn ang="0">
                <a:pos x="315" y="589"/>
              </a:cxn>
            </a:cxnLst>
            <a:rect l="0" t="0" r="r" b="b"/>
            <a:pathLst>
              <a:path w="2934" h="1608">
                <a:moveTo>
                  <a:pt x="315" y="589"/>
                </a:moveTo>
                <a:cubicBezTo>
                  <a:pt x="251" y="661"/>
                  <a:pt x="38" y="722"/>
                  <a:pt x="19" y="805"/>
                </a:cubicBezTo>
                <a:cubicBezTo>
                  <a:pt x="0" y="888"/>
                  <a:pt x="168" y="1024"/>
                  <a:pt x="203" y="1085"/>
                </a:cubicBezTo>
                <a:cubicBezTo>
                  <a:pt x="238" y="1146"/>
                  <a:pt x="208" y="1142"/>
                  <a:pt x="227" y="1173"/>
                </a:cubicBezTo>
                <a:cubicBezTo>
                  <a:pt x="246" y="1204"/>
                  <a:pt x="271" y="1237"/>
                  <a:pt x="315" y="1269"/>
                </a:cubicBezTo>
                <a:cubicBezTo>
                  <a:pt x="359" y="1301"/>
                  <a:pt x="423" y="1345"/>
                  <a:pt x="491" y="1365"/>
                </a:cubicBezTo>
                <a:cubicBezTo>
                  <a:pt x="559" y="1385"/>
                  <a:pt x="651" y="1392"/>
                  <a:pt x="723" y="1389"/>
                </a:cubicBezTo>
                <a:cubicBezTo>
                  <a:pt x="795" y="1386"/>
                  <a:pt x="866" y="1337"/>
                  <a:pt x="923" y="1349"/>
                </a:cubicBezTo>
                <a:cubicBezTo>
                  <a:pt x="980" y="1361"/>
                  <a:pt x="1004" y="1425"/>
                  <a:pt x="1067" y="1461"/>
                </a:cubicBezTo>
                <a:cubicBezTo>
                  <a:pt x="1130" y="1497"/>
                  <a:pt x="1194" y="1541"/>
                  <a:pt x="1299" y="1565"/>
                </a:cubicBezTo>
                <a:cubicBezTo>
                  <a:pt x="1404" y="1589"/>
                  <a:pt x="1572" y="1608"/>
                  <a:pt x="1699" y="1605"/>
                </a:cubicBezTo>
                <a:cubicBezTo>
                  <a:pt x="1826" y="1602"/>
                  <a:pt x="1972" y="1578"/>
                  <a:pt x="2059" y="1549"/>
                </a:cubicBezTo>
                <a:cubicBezTo>
                  <a:pt x="2146" y="1520"/>
                  <a:pt x="2175" y="1433"/>
                  <a:pt x="2219" y="1429"/>
                </a:cubicBezTo>
                <a:cubicBezTo>
                  <a:pt x="2263" y="1425"/>
                  <a:pt x="2278" y="1509"/>
                  <a:pt x="2323" y="1525"/>
                </a:cubicBezTo>
                <a:cubicBezTo>
                  <a:pt x="2368" y="1541"/>
                  <a:pt x="2423" y="1549"/>
                  <a:pt x="2491" y="1525"/>
                </a:cubicBezTo>
                <a:cubicBezTo>
                  <a:pt x="2559" y="1501"/>
                  <a:pt x="2676" y="1454"/>
                  <a:pt x="2731" y="1381"/>
                </a:cubicBezTo>
                <a:cubicBezTo>
                  <a:pt x="2786" y="1308"/>
                  <a:pt x="2807" y="1160"/>
                  <a:pt x="2819" y="1085"/>
                </a:cubicBezTo>
                <a:cubicBezTo>
                  <a:pt x="2831" y="1010"/>
                  <a:pt x="2786" y="981"/>
                  <a:pt x="2803" y="933"/>
                </a:cubicBezTo>
                <a:cubicBezTo>
                  <a:pt x="2820" y="885"/>
                  <a:pt x="2912" y="838"/>
                  <a:pt x="2923" y="797"/>
                </a:cubicBezTo>
                <a:cubicBezTo>
                  <a:pt x="2934" y="756"/>
                  <a:pt x="2904" y="718"/>
                  <a:pt x="2867" y="685"/>
                </a:cubicBezTo>
                <a:cubicBezTo>
                  <a:pt x="2830" y="652"/>
                  <a:pt x="2718" y="630"/>
                  <a:pt x="2699" y="597"/>
                </a:cubicBezTo>
                <a:cubicBezTo>
                  <a:pt x="2680" y="564"/>
                  <a:pt x="2748" y="529"/>
                  <a:pt x="2755" y="485"/>
                </a:cubicBezTo>
                <a:cubicBezTo>
                  <a:pt x="2762" y="441"/>
                  <a:pt x="2790" y="378"/>
                  <a:pt x="2739" y="333"/>
                </a:cubicBezTo>
                <a:cubicBezTo>
                  <a:pt x="2688" y="288"/>
                  <a:pt x="2542" y="230"/>
                  <a:pt x="2451" y="213"/>
                </a:cubicBezTo>
                <a:cubicBezTo>
                  <a:pt x="2360" y="196"/>
                  <a:pt x="2262" y="248"/>
                  <a:pt x="2195" y="229"/>
                </a:cubicBezTo>
                <a:cubicBezTo>
                  <a:pt x="2128" y="210"/>
                  <a:pt x="2142" y="138"/>
                  <a:pt x="2051" y="101"/>
                </a:cubicBezTo>
                <a:cubicBezTo>
                  <a:pt x="1960" y="64"/>
                  <a:pt x="1772" y="10"/>
                  <a:pt x="1651" y="5"/>
                </a:cubicBezTo>
                <a:cubicBezTo>
                  <a:pt x="1530" y="0"/>
                  <a:pt x="1419" y="32"/>
                  <a:pt x="1323" y="69"/>
                </a:cubicBezTo>
                <a:cubicBezTo>
                  <a:pt x="1227" y="106"/>
                  <a:pt x="1140" y="213"/>
                  <a:pt x="1075" y="229"/>
                </a:cubicBezTo>
                <a:cubicBezTo>
                  <a:pt x="1010" y="245"/>
                  <a:pt x="1000" y="188"/>
                  <a:pt x="931" y="165"/>
                </a:cubicBezTo>
                <a:cubicBezTo>
                  <a:pt x="862" y="142"/>
                  <a:pt x="736" y="81"/>
                  <a:pt x="659" y="93"/>
                </a:cubicBezTo>
                <a:cubicBezTo>
                  <a:pt x="582" y="105"/>
                  <a:pt x="509" y="191"/>
                  <a:pt x="467" y="237"/>
                </a:cubicBezTo>
                <a:cubicBezTo>
                  <a:pt x="425" y="283"/>
                  <a:pt x="424" y="316"/>
                  <a:pt x="403" y="373"/>
                </a:cubicBezTo>
                <a:cubicBezTo>
                  <a:pt x="382" y="430"/>
                  <a:pt x="379" y="517"/>
                  <a:pt x="315" y="589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46275"/>
                  <a:invGamma/>
                  <a:alpha val="0"/>
                </a:schemeClr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11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flavor of cable networks</a:t>
            </a:r>
            <a:br>
              <a:rPr lang="en-US" dirty="0" smtClean="0"/>
            </a:br>
            <a:r>
              <a:rPr lang="en-US" sz="2400" dirty="0" smtClean="0"/>
              <a:t>Community Wi-Fi (e.g. Comcast </a:t>
            </a:r>
            <a:r>
              <a:rPr lang="en-US" sz="2400" dirty="0" err="1" smtClean="0"/>
              <a:t>xfinity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Cable Network represents Backhaul</a:t>
            </a:r>
            <a:endParaRPr lang="en-US" sz="2400" dirty="0"/>
          </a:p>
        </p:txBody>
      </p:sp>
      <p:sp>
        <p:nvSpPr>
          <p:cNvPr id="4" name="Freeform 13"/>
          <p:cNvSpPr>
            <a:spLocks noChangeAspect="1"/>
          </p:cNvSpPr>
          <p:nvPr/>
        </p:nvSpPr>
        <p:spPr bwMode="auto">
          <a:xfrm rot="21323461" flipH="1" flipV="1">
            <a:off x="2529898" y="2280958"/>
            <a:ext cx="1977081" cy="3683637"/>
          </a:xfrm>
          <a:custGeom>
            <a:avLst/>
            <a:gdLst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354 w 10000"/>
              <a:gd name="connsiteY23" fmla="*/ 1325 h 10000"/>
              <a:gd name="connsiteX24" fmla="*/ 7481 w 10000"/>
              <a:gd name="connsiteY24" fmla="*/ 1424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622 w 10000"/>
              <a:gd name="connsiteY23" fmla="*/ 1239 h 10000"/>
              <a:gd name="connsiteX24" fmla="*/ 7481 w 10000"/>
              <a:gd name="connsiteY24" fmla="*/ 1424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622 w 10000"/>
              <a:gd name="connsiteY23" fmla="*/ 1239 h 10000"/>
              <a:gd name="connsiteX24" fmla="*/ 7493 w 10000"/>
              <a:gd name="connsiteY24" fmla="*/ 1346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336 h 9673"/>
              <a:gd name="connsiteX1" fmla="*/ 65 w 10000"/>
              <a:gd name="connsiteY1" fmla="*/ 4679 h 9673"/>
              <a:gd name="connsiteX2" fmla="*/ 692 w 10000"/>
              <a:gd name="connsiteY2" fmla="*/ 6421 h 9673"/>
              <a:gd name="connsiteX3" fmla="*/ 774 w 10000"/>
              <a:gd name="connsiteY3" fmla="*/ 6968 h 9673"/>
              <a:gd name="connsiteX4" fmla="*/ 1074 w 10000"/>
              <a:gd name="connsiteY4" fmla="*/ 7565 h 9673"/>
              <a:gd name="connsiteX5" fmla="*/ 1673 w 10000"/>
              <a:gd name="connsiteY5" fmla="*/ 8162 h 9673"/>
              <a:gd name="connsiteX6" fmla="*/ 2464 w 10000"/>
              <a:gd name="connsiteY6" fmla="*/ 8311 h 9673"/>
              <a:gd name="connsiteX7" fmla="*/ 3146 w 10000"/>
              <a:gd name="connsiteY7" fmla="*/ 8062 h 9673"/>
              <a:gd name="connsiteX8" fmla="*/ 3637 w 10000"/>
              <a:gd name="connsiteY8" fmla="*/ 8759 h 9673"/>
              <a:gd name="connsiteX9" fmla="*/ 4427 w 10000"/>
              <a:gd name="connsiteY9" fmla="*/ 9406 h 9673"/>
              <a:gd name="connsiteX10" fmla="*/ 5791 w 10000"/>
              <a:gd name="connsiteY10" fmla="*/ 9654 h 9673"/>
              <a:gd name="connsiteX11" fmla="*/ 7018 w 10000"/>
              <a:gd name="connsiteY11" fmla="*/ 9306 h 9673"/>
              <a:gd name="connsiteX12" fmla="*/ 7563 w 10000"/>
              <a:gd name="connsiteY12" fmla="*/ 8560 h 9673"/>
              <a:gd name="connsiteX13" fmla="*/ 7918 w 10000"/>
              <a:gd name="connsiteY13" fmla="*/ 9157 h 9673"/>
              <a:gd name="connsiteX14" fmla="*/ 8490 w 10000"/>
              <a:gd name="connsiteY14" fmla="*/ 9157 h 9673"/>
              <a:gd name="connsiteX15" fmla="*/ 9308 w 10000"/>
              <a:gd name="connsiteY15" fmla="*/ 8261 h 9673"/>
              <a:gd name="connsiteX16" fmla="*/ 9608 w 10000"/>
              <a:gd name="connsiteY16" fmla="*/ 6421 h 9673"/>
              <a:gd name="connsiteX17" fmla="*/ 9554 w 10000"/>
              <a:gd name="connsiteY17" fmla="*/ 5475 h 9673"/>
              <a:gd name="connsiteX18" fmla="*/ 9963 w 10000"/>
              <a:gd name="connsiteY18" fmla="*/ 4629 h 9673"/>
              <a:gd name="connsiteX19" fmla="*/ 9772 w 10000"/>
              <a:gd name="connsiteY19" fmla="*/ 3933 h 9673"/>
              <a:gd name="connsiteX20" fmla="*/ 9199 w 10000"/>
              <a:gd name="connsiteY20" fmla="*/ 3386 h 9673"/>
              <a:gd name="connsiteX21" fmla="*/ 9390 w 10000"/>
              <a:gd name="connsiteY21" fmla="*/ 2689 h 9673"/>
              <a:gd name="connsiteX22" fmla="*/ 9384 w 10000"/>
              <a:gd name="connsiteY22" fmla="*/ 1422 h 9673"/>
              <a:gd name="connsiteX23" fmla="*/ 8622 w 10000"/>
              <a:gd name="connsiteY23" fmla="*/ 912 h 9673"/>
              <a:gd name="connsiteX24" fmla="*/ 7493 w 10000"/>
              <a:gd name="connsiteY24" fmla="*/ 1019 h 9673"/>
              <a:gd name="connsiteX25" fmla="*/ 6990 w 10000"/>
              <a:gd name="connsiteY25" fmla="*/ 301 h 9673"/>
              <a:gd name="connsiteX26" fmla="*/ 5968 w 10000"/>
              <a:gd name="connsiteY26" fmla="*/ 0 h 9673"/>
              <a:gd name="connsiteX27" fmla="*/ 4509 w 10000"/>
              <a:gd name="connsiteY27" fmla="*/ 102 h 9673"/>
              <a:gd name="connsiteX28" fmla="*/ 3664 w 10000"/>
              <a:gd name="connsiteY28" fmla="*/ 1097 h 9673"/>
              <a:gd name="connsiteX29" fmla="*/ 3173 w 10000"/>
              <a:gd name="connsiteY29" fmla="*/ 699 h 9673"/>
              <a:gd name="connsiteX30" fmla="*/ 2246 w 10000"/>
              <a:gd name="connsiteY30" fmla="*/ 251 h 9673"/>
              <a:gd name="connsiteX31" fmla="*/ 1592 w 10000"/>
              <a:gd name="connsiteY31" fmla="*/ 1147 h 9673"/>
              <a:gd name="connsiteX32" fmla="*/ 1374 w 10000"/>
              <a:gd name="connsiteY32" fmla="*/ 1993 h 9673"/>
              <a:gd name="connsiteX33" fmla="*/ 1074 w 10000"/>
              <a:gd name="connsiteY33" fmla="*/ 3336 h 9673"/>
              <a:gd name="connsiteX0" fmla="*/ 1074 w 10000"/>
              <a:gd name="connsiteY0" fmla="*/ 3449 h 10000"/>
              <a:gd name="connsiteX1" fmla="*/ 65 w 10000"/>
              <a:gd name="connsiteY1" fmla="*/ 4837 h 10000"/>
              <a:gd name="connsiteX2" fmla="*/ 692 w 10000"/>
              <a:gd name="connsiteY2" fmla="*/ 6638 h 10000"/>
              <a:gd name="connsiteX3" fmla="*/ 774 w 10000"/>
              <a:gd name="connsiteY3" fmla="*/ 7204 h 10000"/>
              <a:gd name="connsiteX4" fmla="*/ 1074 w 10000"/>
              <a:gd name="connsiteY4" fmla="*/ 7821 h 10000"/>
              <a:gd name="connsiteX5" fmla="*/ 1673 w 10000"/>
              <a:gd name="connsiteY5" fmla="*/ 8438 h 10000"/>
              <a:gd name="connsiteX6" fmla="*/ 2464 w 10000"/>
              <a:gd name="connsiteY6" fmla="*/ 8592 h 10000"/>
              <a:gd name="connsiteX7" fmla="*/ 3146 w 10000"/>
              <a:gd name="connsiteY7" fmla="*/ 8335 h 10000"/>
              <a:gd name="connsiteX8" fmla="*/ 3637 w 10000"/>
              <a:gd name="connsiteY8" fmla="*/ 9055 h 10000"/>
              <a:gd name="connsiteX9" fmla="*/ 4427 w 10000"/>
              <a:gd name="connsiteY9" fmla="*/ 9724 h 10000"/>
              <a:gd name="connsiteX10" fmla="*/ 5791 w 10000"/>
              <a:gd name="connsiteY10" fmla="*/ 9980 h 10000"/>
              <a:gd name="connsiteX11" fmla="*/ 7018 w 10000"/>
              <a:gd name="connsiteY11" fmla="*/ 9621 h 10000"/>
              <a:gd name="connsiteX12" fmla="*/ 7563 w 10000"/>
              <a:gd name="connsiteY12" fmla="*/ 8849 h 10000"/>
              <a:gd name="connsiteX13" fmla="*/ 7918 w 10000"/>
              <a:gd name="connsiteY13" fmla="*/ 9467 h 10000"/>
              <a:gd name="connsiteX14" fmla="*/ 8490 w 10000"/>
              <a:gd name="connsiteY14" fmla="*/ 9467 h 10000"/>
              <a:gd name="connsiteX15" fmla="*/ 9308 w 10000"/>
              <a:gd name="connsiteY15" fmla="*/ 8540 h 10000"/>
              <a:gd name="connsiteX16" fmla="*/ 9608 w 10000"/>
              <a:gd name="connsiteY16" fmla="*/ 6638 h 10000"/>
              <a:gd name="connsiteX17" fmla="*/ 9554 w 10000"/>
              <a:gd name="connsiteY17" fmla="*/ 5660 h 10000"/>
              <a:gd name="connsiteX18" fmla="*/ 9963 w 10000"/>
              <a:gd name="connsiteY18" fmla="*/ 4785 h 10000"/>
              <a:gd name="connsiteX19" fmla="*/ 9772 w 10000"/>
              <a:gd name="connsiteY19" fmla="*/ 4066 h 10000"/>
              <a:gd name="connsiteX20" fmla="*/ 9199 w 10000"/>
              <a:gd name="connsiteY20" fmla="*/ 3500 h 10000"/>
              <a:gd name="connsiteX21" fmla="*/ 9390 w 10000"/>
              <a:gd name="connsiteY21" fmla="*/ 2780 h 10000"/>
              <a:gd name="connsiteX22" fmla="*/ 9384 w 10000"/>
              <a:gd name="connsiteY22" fmla="*/ 1470 h 10000"/>
              <a:gd name="connsiteX23" fmla="*/ 8622 w 10000"/>
              <a:gd name="connsiteY23" fmla="*/ 943 h 10000"/>
              <a:gd name="connsiteX24" fmla="*/ 7493 w 10000"/>
              <a:gd name="connsiteY24" fmla="*/ 1053 h 10000"/>
              <a:gd name="connsiteX25" fmla="*/ 6990 w 10000"/>
              <a:gd name="connsiteY25" fmla="*/ 311 h 10000"/>
              <a:gd name="connsiteX26" fmla="*/ 5968 w 10000"/>
              <a:gd name="connsiteY26" fmla="*/ 0 h 10000"/>
              <a:gd name="connsiteX27" fmla="*/ 4509 w 10000"/>
              <a:gd name="connsiteY27" fmla="*/ 105 h 10000"/>
              <a:gd name="connsiteX28" fmla="*/ 3664 w 10000"/>
              <a:gd name="connsiteY28" fmla="*/ 1134 h 10000"/>
              <a:gd name="connsiteX29" fmla="*/ 3173 w 10000"/>
              <a:gd name="connsiteY29" fmla="*/ 723 h 10000"/>
              <a:gd name="connsiteX30" fmla="*/ 2239 w 10000"/>
              <a:gd name="connsiteY30" fmla="*/ 804 h 10000"/>
              <a:gd name="connsiteX31" fmla="*/ 1592 w 10000"/>
              <a:gd name="connsiteY31" fmla="*/ 1186 h 10000"/>
              <a:gd name="connsiteX32" fmla="*/ 1374 w 10000"/>
              <a:gd name="connsiteY32" fmla="*/ 2060 h 10000"/>
              <a:gd name="connsiteX33" fmla="*/ 1074 w 10000"/>
              <a:gd name="connsiteY33" fmla="*/ 3449 h 10000"/>
              <a:gd name="connsiteX0" fmla="*/ 1074 w 10000"/>
              <a:gd name="connsiteY0" fmla="*/ 3449 h 10346"/>
              <a:gd name="connsiteX1" fmla="*/ 65 w 10000"/>
              <a:gd name="connsiteY1" fmla="*/ 4837 h 10346"/>
              <a:gd name="connsiteX2" fmla="*/ 692 w 10000"/>
              <a:gd name="connsiteY2" fmla="*/ 6638 h 10346"/>
              <a:gd name="connsiteX3" fmla="*/ 774 w 10000"/>
              <a:gd name="connsiteY3" fmla="*/ 7204 h 10346"/>
              <a:gd name="connsiteX4" fmla="*/ 1074 w 10000"/>
              <a:gd name="connsiteY4" fmla="*/ 7821 h 10346"/>
              <a:gd name="connsiteX5" fmla="*/ 1673 w 10000"/>
              <a:gd name="connsiteY5" fmla="*/ 8438 h 10346"/>
              <a:gd name="connsiteX6" fmla="*/ 2464 w 10000"/>
              <a:gd name="connsiteY6" fmla="*/ 8592 h 10346"/>
              <a:gd name="connsiteX7" fmla="*/ 3146 w 10000"/>
              <a:gd name="connsiteY7" fmla="*/ 8335 h 10346"/>
              <a:gd name="connsiteX8" fmla="*/ 3637 w 10000"/>
              <a:gd name="connsiteY8" fmla="*/ 9055 h 10346"/>
              <a:gd name="connsiteX9" fmla="*/ 4427 w 10000"/>
              <a:gd name="connsiteY9" fmla="*/ 9724 h 10346"/>
              <a:gd name="connsiteX10" fmla="*/ 6499 w 10000"/>
              <a:gd name="connsiteY10" fmla="*/ 10326 h 10346"/>
              <a:gd name="connsiteX11" fmla="*/ 7018 w 10000"/>
              <a:gd name="connsiteY11" fmla="*/ 9621 h 10346"/>
              <a:gd name="connsiteX12" fmla="*/ 7563 w 10000"/>
              <a:gd name="connsiteY12" fmla="*/ 8849 h 10346"/>
              <a:gd name="connsiteX13" fmla="*/ 7918 w 10000"/>
              <a:gd name="connsiteY13" fmla="*/ 9467 h 10346"/>
              <a:gd name="connsiteX14" fmla="*/ 8490 w 10000"/>
              <a:gd name="connsiteY14" fmla="*/ 9467 h 10346"/>
              <a:gd name="connsiteX15" fmla="*/ 9308 w 10000"/>
              <a:gd name="connsiteY15" fmla="*/ 8540 h 10346"/>
              <a:gd name="connsiteX16" fmla="*/ 9608 w 10000"/>
              <a:gd name="connsiteY16" fmla="*/ 6638 h 10346"/>
              <a:gd name="connsiteX17" fmla="*/ 9554 w 10000"/>
              <a:gd name="connsiteY17" fmla="*/ 5660 h 10346"/>
              <a:gd name="connsiteX18" fmla="*/ 9963 w 10000"/>
              <a:gd name="connsiteY18" fmla="*/ 4785 h 10346"/>
              <a:gd name="connsiteX19" fmla="*/ 9772 w 10000"/>
              <a:gd name="connsiteY19" fmla="*/ 4066 h 10346"/>
              <a:gd name="connsiteX20" fmla="*/ 9199 w 10000"/>
              <a:gd name="connsiteY20" fmla="*/ 3500 h 10346"/>
              <a:gd name="connsiteX21" fmla="*/ 9390 w 10000"/>
              <a:gd name="connsiteY21" fmla="*/ 2780 h 10346"/>
              <a:gd name="connsiteX22" fmla="*/ 9384 w 10000"/>
              <a:gd name="connsiteY22" fmla="*/ 1470 h 10346"/>
              <a:gd name="connsiteX23" fmla="*/ 8622 w 10000"/>
              <a:gd name="connsiteY23" fmla="*/ 943 h 10346"/>
              <a:gd name="connsiteX24" fmla="*/ 7493 w 10000"/>
              <a:gd name="connsiteY24" fmla="*/ 1053 h 10346"/>
              <a:gd name="connsiteX25" fmla="*/ 6990 w 10000"/>
              <a:gd name="connsiteY25" fmla="*/ 311 h 10346"/>
              <a:gd name="connsiteX26" fmla="*/ 5968 w 10000"/>
              <a:gd name="connsiteY26" fmla="*/ 0 h 10346"/>
              <a:gd name="connsiteX27" fmla="*/ 4509 w 10000"/>
              <a:gd name="connsiteY27" fmla="*/ 105 h 10346"/>
              <a:gd name="connsiteX28" fmla="*/ 3664 w 10000"/>
              <a:gd name="connsiteY28" fmla="*/ 1134 h 10346"/>
              <a:gd name="connsiteX29" fmla="*/ 3173 w 10000"/>
              <a:gd name="connsiteY29" fmla="*/ 723 h 10346"/>
              <a:gd name="connsiteX30" fmla="*/ 2239 w 10000"/>
              <a:gd name="connsiteY30" fmla="*/ 804 h 10346"/>
              <a:gd name="connsiteX31" fmla="*/ 1592 w 10000"/>
              <a:gd name="connsiteY31" fmla="*/ 1186 h 10346"/>
              <a:gd name="connsiteX32" fmla="*/ 1374 w 10000"/>
              <a:gd name="connsiteY32" fmla="*/ 2060 h 10346"/>
              <a:gd name="connsiteX33" fmla="*/ 1074 w 10000"/>
              <a:gd name="connsiteY33" fmla="*/ 3449 h 10346"/>
              <a:gd name="connsiteX0" fmla="*/ 1074 w 10000"/>
              <a:gd name="connsiteY0" fmla="*/ 3449 h 10357"/>
              <a:gd name="connsiteX1" fmla="*/ 65 w 10000"/>
              <a:gd name="connsiteY1" fmla="*/ 4837 h 10357"/>
              <a:gd name="connsiteX2" fmla="*/ 692 w 10000"/>
              <a:gd name="connsiteY2" fmla="*/ 6638 h 10357"/>
              <a:gd name="connsiteX3" fmla="*/ 774 w 10000"/>
              <a:gd name="connsiteY3" fmla="*/ 7204 h 10357"/>
              <a:gd name="connsiteX4" fmla="*/ 1074 w 10000"/>
              <a:gd name="connsiteY4" fmla="*/ 7821 h 10357"/>
              <a:gd name="connsiteX5" fmla="*/ 1673 w 10000"/>
              <a:gd name="connsiteY5" fmla="*/ 8438 h 10357"/>
              <a:gd name="connsiteX6" fmla="*/ 2464 w 10000"/>
              <a:gd name="connsiteY6" fmla="*/ 8592 h 10357"/>
              <a:gd name="connsiteX7" fmla="*/ 3146 w 10000"/>
              <a:gd name="connsiteY7" fmla="*/ 8335 h 10357"/>
              <a:gd name="connsiteX8" fmla="*/ 3637 w 10000"/>
              <a:gd name="connsiteY8" fmla="*/ 9055 h 10357"/>
              <a:gd name="connsiteX9" fmla="*/ 4951 w 10000"/>
              <a:gd name="connsiteY9" fmla="*/ 9435 h 10357"/>
              <a:gd name="connsiteX10" fmla="*/ 6499 w 10000"/>
              <a:gd name="connsiteY10" fmla="*/ 10326 h 10357"/>
              <a:gd name="connsiteX11" fmla="*/ 7018 w 10000"/>
              <a:gd name="connsiteY11" fmla="*/ 9621 h 10357"/>
              <a:gd name="connsiteX12" fmla="*/ 7563 w 10000"/>
              <a:gd name="connsiteY12" fmla="*/ 8849 h 10357"/>
              <a:gd name="connsiteX13" fmla="*/ 7918 w 10000"/>
              <a:gd name="connsiteY13" fmla="*/ 9467 h 10357"/>
              <a:gd name="connsiteX14" fmla="*/ 8490 w 10000"/>
              <a:gd name="connsiteY14" fmla="*/ 9467 h 10357"/>
              <a:gd name="connsiteX15" fmla="*/ 9308 w 10000"/>
              <a:gd name="connsiteY15" fmla="*/ 8540 h 10357"/>
              <a:gd name="connsiteX16" fmla="*/ 9608 w 10000"/>
              <a:gd name="connsiteY16" fmla="*/ 6638 h 10357"/>
              <a:gd name="connsiteX17" fmla="*/ 9554 w 10000"/>
              <a:gd name="connsiteY17" fmla="*/ 5660 h 10357"/>
              <a:gd name="connsiteX18" fmla="*/ 9963 w 10000"/>
              <a:gd name="connsiteY18" fmla="*/ 4785 h 10357"/>
              <a:gd name="connsiteX19" fmla="*/ 9772 w 10000"/>
              <a:gd name="connsiteY19" fmla="*/ 4066 h 10357"/>
              <a:gd name="connsiteX20" fmla="*/ 9199 w 10000"/>
              <a:gd name="connsiteY20" fmla="*/ 3500 h 10357"/>
              <a:gd name="connsiteX21" fmla="*/ 9390 w 10000"/>
              <a:gd name="connsiteY21" fmla="*/ 2780 h 10357"/>
              <a:gd name="connsiteX22" fmla="*/ 9384 w 10000"/>
              <a:gd name="connsiteY22" fmla="*/ 1470 h 10357"/>
              <a:gd name="connsiteX23" fmla="*/ 8622 w 10000"/>
              <a:gd name="connsiteY23" fmla="*/ 943 h 10357"/>
              <a:gd name="connsiteX24" fmla="*/ 7493 w 10000"/>
              <a:gd name="connsiteY24" fmla="*/ 1053 h 10357"/>
              <a:gd name="connsiteX25" fmla="*/ 6990 w 10000"/>
              <a:gd name="connsiteY25" fmla="*/ 311 h 10357"/>
              <a:gd name="connsiteX26" fmla="*/ 5968 w 10000"/>
              <a:gd name="connsiteY26" fmla="*/ 0 h 10357"/>
              <a:gd name="connsiteX27" fmla="*/ 4509 w 10000"/>
              <a:gd name="connsiteY27" fmla="*/ 105 h 10357"/>
              <a:gd name="connsiteX28" fmla="*/ 3664 w 10000"/>
              <a:gd name="connsiteY28" fmla="*/ 1134 h 10357"/>
              <a:gd name="connsiteX29" fmla="*/ 3173 w 10000"/>
              <a:gd name="connsiteY29" fmla="*/ 723 h 10357"/>
              <a:gd name="connsiteX30" fmla="*/ 2239 w 10000"/>
              <a:gd name="connsiteY30" fmla="*/ 804 h 10357"/>
              <a:gd name="connsiteX31" fmla="*/ 1592 w 10000"/>
              <a:gd name="connsiteY31" fmla="*/ 1186 h 10357"/>
              <a:gd name="connsiteX32" fmla="*/ 1374 w 10000"/>
              <a:gd name="connsiteY32" fmla="*/ 2060 h 10357"/>
              <a:gd name="connsiteX33" fmla="*/ 1074 w 10000"/>
              <a:gd name="connsiteY33" fmla="*/ 3449 h 10357"/>
              <a:gd name="connsiteX0" fmla="*/ 1074 w 10000"/>
              <a:gd name="connsiteY0" fmla="*/ 3449 h 10357"/>
              <a:gd name="connsiteX1" fmla="*/ 65 w 10000"/>
              <a:gd name="connsiteY1" fmla="*/ 4837 h 10357"/>
              <a:gd name="connsiteX2" fmla="*/ 692 w 10000"/>
              <a:gd name="connsiteY2" fmla="*/ 6638 h 10357"/>
              <a:gd name="connsiteX3" fmla="*/ 774 w 10000"/>
              <a:gd name="connsiteY3" fmla="*/ 7204 h 10357"/>
              <a:gd name="connsiteX4" fmla="*/ 1074 w 10000"/>
              <a:gd name="connsiteY4" fmla="*/ 7821 h 10357"/>
              <a:gd name="connsiteX5" fmla="*/ 1673 w 10000"/>
              <a:gd name="connsiteY5" fmla="*/ 8438 h 10357"/>
              <a:gd name="connsiteX6" fmla="*/ 2464 w 10000"/>
              <a:gd name="connsiteY6" fmla="*/ 8592 h 10357"/>
              <a:gd name="connsiteX7" fmla="*/ 3146 w 10000"/>
              <a:gd name="connsiteY7" fmla="*/ 8335 h 10357"/>
              <a:gd name="connsiteX8" fmla="*/ 4532 w 10000"/>
              <a:gd name="connsiteY8" fmla="*/ 8434 h 10357"/>
              <a:gd name="connsiteX9" fmla="*/ 4951 w 10000"/>
              <a:gd name="connsiteY9" fmla="*/ 9435 h 10357"/>
              <a:gd name="connsiteX10" fmla="*/ 6499 w 10000"/>
              <a:gd name="connsiteY10" fmla="*/ 10326 h 10357"/>
              <a:gd name="connsiteX11" fmla="*/ 7018 w 10000"/>
              <a:gd name="connsiteY11" fmla="*/ 9621 h 10357"/>
              <a:gd name="connsiteX12" fmla="*/ 7563 w 10000"/>
              <a:gd name="connsiteY12" fmla="*/ 8849 h 10357"/>
              <a:gd name="connsiteX13" fmla="*/ 7918 w 10000"/>
              <a:gd name="connsiteY13" fmla="*/ 9467 h 10357"/>
              <a:gd name="connsiteX14" fmla="*/ 8490 w 10000"/>
              <a:gd name="connsiteY14" fmla="*/ 9467 h 10357"/>
              <a:gd name="connsiteX15" fmla="*/ 9308 w 10000"/>
              <a:gd name="connsiteY15" fmla="*/ 8540 h 10357"/>
              <a:gd name="connsiteX16" fmla="*/ 9608 w 10000"/>
              <a:gd name="connsiteY16" fmla="*/ 6638 h 10357"/>
              <a:gd name="connsiteX17" fmla="*/ 9554 w 10000"/>
              <a:gd name="connsiteY17" fmla="*/ 5660 h 10357"/>
              <a:gd name="connsiteX18" fmla="*/ 9963 w 10000"/>
              <a:gd name="connsiteY18" fmla="*/ 4785 h 10357"/>
              <a:gd name="connsiteX19" fmla="*/ 9772 w 10000"/>
              <a:gd name="connsiteY19" fmla="*/ 4066 h 10357"/>
              <a:gd name="connsiteX20" fmla="*/ 9199 w 10000"/>
              <a:gd name="connsiteY20" fmla="*/ 3500 h 10357"/>
              <a:gd name="connsiteX21" fmla="*/ 9390 w 10000"/>
              <a:gd name="connsiteY21" fmla="*/ 2780 h 10357"/>
              <a:gd name="connsiteX22" fmla="*/ 9384 w 10000"/>
              <a:gd name="connsiteY22" fmla="*/ 1470 h 10357"/>
              <a:gd name="connsiteX23" fmla="*/ 8622 w 10000"/>
              <a:gd name="connsiteY23" fmla="*/ 943 h 10357"/>
              <a:gd name="connsiteX24" fmla="*/ 7493 w 10000"/>
              <a:gd name="connsiteY24" fmla="*/ 1053 h 10357"/>
              <a:gd name="connsiteX25" fmla="*/ 6990 w 10000"/>
              <a:gd name="connsiteY25" fmla="*/ 311 h 10357"/>
              <a:gd name="connsiteX26" fmla="*/ 5968 w 10000"/>
              <a:gd name="connsiteY26" fmla="*/ 0 h 10357"/>
              <a:gd name="connsiteX27" fmla="*/ 4509 w 10000"/>
              <a:gd name="connsiteY27" fmla="*/ 105 h 10357"/>
              <a:gd name="connsiteX28" fmla="*/ 3664 w 10000"/>
              <a:gd name="connsiteY28" fmla="*/ 1134 h 10357"/>
              <a:gd name="connsiteX29" fmla="*/ 3173 w 10000"/>
              <a:gd name="connsiteY29" fmla="*/ 723 h 10357"/>
              <a:gd name="connsiteX30" fmla="*/ 2239 w 10000"/>
              <a:gd name="connsiteY30" fmla="*/ 804 h 10357"/>
              <a:gd name="connsiteX31" fmla="*/ 1592 w 10000"/>
              <a:gd name="connsiteY31" fmla="*/ 1186 h 10357"/>
              <a:gd name="connsiteX32" fmla="*/ 1374 w 10000"/>
              <a:gd name="connsiteY32" fmla="*/ 2060 h 10357"/>
              <a:gd name="connsiteX33" fmla="*/ 1074 w 10000"/>
              <a:gd name="connsiteY33" fmla="*/ 3449 h 10357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2464 w 10000"/>
              <a:gd name="connsiteY6" fmla="*/ 8592 h 10353"/>
              <a:gd name="connsiteX7" fmla="*/ 3146 w 10000"/>
              <a:gd name="connsiteY7" fmla="*/ 8335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2464 w 10000"/>
              <a:gd name="connsiteY6" fmla="*/ 8592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3894 w 10000"/>
              <a:gd name="connsiteY4" fmla="*/ 497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3983 w 10000"/>
              <a:gd name="connsiteY3" fmla="*/ 4321 h 10353"/>
              <a:gd name="connsiteX4" fmla="*/ 3894 w 10000"/>
              <a:gd name="connsiteY4" fmla="*/ 497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363 w 10289"/>
              <a:gd name="connsiteY0" fmla="*/ 3449 h 10353"/>
              <a:gd name="connsiteX1" fmla="*/ 354 w 10289"/>
              <a:gd name="connsiteY1" fmla="*/ 4837 h 10353"/>
              <a:gd name="connsiteX2" fmla="*/ 3487 w 10289"/>
              <a:gd name="connsiteY2" fmla="*/ 3957 h 10353"/>
              <a:gd name="connsiteX3" fmla="*/ 4272 w 10289"/>
              <a:gd name="connsiteY3" fmla="*/ 4321 h 10353"/>
              <a:gd name="connsiteX4" fmla="*/ 4183 w 10289"/>
              <a:gd name="connsiteY4" fmla="*/ 4971 h 10353"/>
              <a:gd name="connsiteX5" fmla="*/ 3518 w 10289"/>
              <a:gd name="connsiteY5" fmla="*/ 5757 h 10353"/>
              <a:gd name="connsiteX6" fmla="*/ 3385 w 10289"/>
              <a:gd name="connsiteY6" fmla="*/ 6731 h 10353"/>
              <a:gd name="connsiteX7" fmla="*/ 4402 w 10289"/>
              <a:gd name="connsiteY7" fmla="*/ 7434 h 10353"/>
              <a:gd name="connsiteX8" fmla="*/ 4821 w 10289"/>
              <a:gd name="connsiteY8" fmla="*/ 8434 h 10353"/>
              <a:gd name="connsiteX9" fmla="*/ 5793 w 10289"/>
              <a:gd name="connsiteY9" fmla="*/ 9462 h 10353"/>
              <a:gd name="connsiteX10" fmla="*/ 6788 w 10289"/>
              <a:gd name="connsiteY10" fmla="*/ 10326 h 10353"/>
              <a:gd name="connsiteX11" fmla="*/ 7307 w 10289"/>
              <a:gd name="connsiteY11" fmla="*/ 9621 h 10353"/>
              <a:gd name="connsiteX12" fmla="*/ 7852 w 10289"/>
              <a:gd name="connsiteY12" fmla="*/ 8849 h 10353"/>
              <a:gd name="connsiteX13" fmla="*/ 8207 w 10289"/>
              <a:gd name="connsiteY13" fmla="*/ 9467 h 10353"/>
              <a:gd name="connsiteX14" fmla="*/ 8779 w 10289"/>
              <a:gd name="connsiteY14" fmla="*/ 9467 h 10353"/>
              <a:gd name="connsiteX15" fmla="*/ 9597 w 10289"/>
              <a:gd name="connsiteY15" fmla="*/ 8540 h 10353"/>
              <a:gd name="connsiteX16" fmla="*/ 9897 w 10289"/>
              <a:gd name="connsiteY16" fmla="*/ 6638 h 10353"/>
              <a:gd name="connsiteX17" fmla="*/ 9843 w 10289"/>
              <a:gd name="connsiteY17" fmla="*/ 5660 h 10353"/>
              <a:gd name="connsiteX18" fmla="*/ 10252 w 10289"/>
              <a:gd name="connsiteY18" fmla="*/ 4785 h 10353"/>
              <a:gd name="connsiteX19" fmla="*/ 10061 w 10289"/>
              <a:gd name="connsiteY19" fmla="*/ 4066 h 10353"/>
              <a:gd name="connsiteX20" fmla="*/ 9488 w 10289"/>
              <a:gd name="connsiteY20" fmla="*/ 3500 h 10353"/>
              <a:gd name="connsiteX21" fmla="*/ 9679 w 10289"/>
              <a:gd name="connsiteY21" fmla="*/ 2780 h 10353"/>
              <a:gd name="connsiteX22" fmla="*/ 9673 w 10289"/>
              <a:gd name="connsiteY22" fmla="*/ 1470 h 10353"/>
              <a:gd name="connsiteX23" fmla="*/ 8911 w 10289"/>
              <a:gd name="connsiteY23" fmla="*/ 943 h 10353"/>
              <a:gd name="connsiteX24" fmla="*/ 7782 w 10289"/>
              <a:gd name="connsiteY24" fmla="*/ 1053 h 10353"/>
              <a:gd name="connsiteX25" fmla="*/ 7279 w 10289"/>
              <a:gd name="connsiteY25" fmla="*/ 311 h 10353"/>
              <a:gd name="connsiteX26" fmla="*/ 6257 w 10289"/>
              <a:gd name="connsiteY26" fmla="*/ 0 h 10353"/>
              <a:gd name="connsiteX27" fmla="*/ 4798 w 10289"/>
              <a:gd name="connsiteY27" fmla="*/ 105 h 10353"/>
              <a:gd name="connsiteX28" fmla="*/ 3953 w 10289"/>
              <a:gd name="connsiteY28" fmla="*/ 1134 h 10353"/>
              <a:gd name="connsiteX29" fmla="*/ 3462 w 10289"/>
              <a:gd name="connsiteY29" fmla="*/ 723 h 10353"/>
              <a:gd name="connsiteX30" fmla="*/ 2528 w 10289"/>
              <a:gd name="connsiteY30" fmla="*/ 804 h 10353"/>
              <a:gd name="connsiteX31" fmla="*/ 1881 w 10289"/>
              <a:gd name="connsiteY31" fmla="*/ 1186 h 10353"/>
              <a:gd name="connsiteX32" fmla="*/ 1663 w 10289"/>
              <a:gd name="connsiteY32" fmla="*/ 2060 h 10353"/>
              <a:gd name="connsiteX33" fmla="*/ 1363 w 10289"/>
              <a:gd name="connsiteY33" fmla="*/ 3449 h 10353"/>
              <a:gd name="connsiteX0" fmla="*/ 120 w 9046"/>
              <a:gd name="connsiteY0" fmla="*/ 3449 h 10353"/>
              <a:gd name="connsiteX1" fmla="*/ 1138 w 9046"/>
              <a:gd name="connsiteY1" fmla="*/ 3904 h 10353"/>
              <a:gd name="connsiteX2" fmla="*/ 2244 w 9046"/>
              <a:gd name="connsiteY2" fmla="*/ 3957 h 10353"/>
              <a:gd name="connsiteX3" fmla="*/ 3029 w 9046"/>
              <a:gd name="connsiteY3" fmla="*/ 4321 h 10353"/>
              <a:gd name="connsiteX4" fmla="*/ 2940 w 9046"/>
              <a:gd name="connsiteY4" fmla="*/ 4971 h 10353"/>
              <a:gd name="connsiteX5" fmla="*/ 2275 w 9046"/>
              <a:gd name="connsiteY5" fmla="*/ 5757 h 10353"/>
              <a:gd name="connsiteX6" fmla="*/ 2142 w 9046"/>
              <a:gd name="connsiteY6" fmla="*/ 6731 h 10353"/>
              <a:gd name="connsiteX7" fmla="*/ 3159 w 9046"/>
              <a:gd name="connsiteY7" fmla="*/ 7434 h 10353"/>
              <a:gd name="connsiteX8" fmla="*/ 3578 w 9046"/>
              <a:gd name="connsiteY8" fmla="*/ 8434 h 10353"/>
              <a:gd name="connsiteX9" fmla="*/ 4550 w 9046"/>
              <a:gd name="connsiteY9" fmla="*/ 9462 h 10353"/>
              <a:gd name="connsiteX10" fmla="*/ 5545 w 9046"/>
              <a:gd name="connsiteY10" fmla="*/ 10326 h 10353"/>
              <a:gd name="connsiteX11" fmla="*/ 6064 w 9046"/>
              <a:gd name="connsiteY11" fmla="*/ 9621 h 10353"/>
              <a:gd name="connsiteX12" fmla="*/ 6609 w 9046"/>
              <a:gd name="connsiteY12" fmla="*/ 8849 h 10353"/>
              <a:gd name="connsiteX13" fmla="*/ 6964 w 9046"/>
              <a:gd name="connsiteY13" fmla="*/ 9467 h 10353"/>
              <a:gd name="connsiteX14" fmla="*/ 7536 w 9046"/>
              <a:gd name="connsiteY14" fmla="*/ 9467 h 10353"/>
              <a:gd name="connsiteX15" fmla="*/ 8354 w 9046"/>
              <a:gd name="connsiteY15" fmla="*/ 8540 h 10353"/>
              <a:gd name="connsiteX16" fmla="*/ 8654 w 9046"/>
              <a:gd name="connsiteY16" fmla="*/ 6638 h 10353"/>
              <a:gd name="connsiteX17" fmla="*/ 8600 w 9046"/>
              <a:gd name="connsiteY17" fmla="*/ 5660 h 10353"/>
              <a:gd name="connsiteX18" fmla="*/ 9009 w 9046"/>
              <a:gd name="connsiteY18" fmla="*/ 4785 h 10353"/>
              <a:gd name="connsiteX19" fmla="*/ 8818 w 9046"/>
              <a:gd name="connsiteY19" fmla="*/ 4066 h 10353"/>
              <a:gd name="connsiteX20" fmla="*/ 8245 w 9046"/>
              <a:gd name="connsiteY20" fmla="*/ 3500 h 10353"/>
              <a:gd name="connsiteX21" fmla="*/ 8436 w 9046"/>
              <a:gd name="connsiteY21" fmla="*/ 2780 h 10353"/>
              <a:gd name="connsiteX22" fmla="*/ 8430 w 9046"/>
              <a:gd name="connsiteY22" fmla="*/ 1470 h 10353"/>
              <a:gd name="connsiteX23" fmla="*/ 7668 w 9046"/>
              <a:gd name="connsiteY23" fmla="*/ 943 h 10353"/>
              <a:gd name="connsiteX24" fmla="*/ 6539 w 9046"/>
              <a:gd name="connsiteY24" fmla="*/ 1053 h 10353"/>
              <a:gd name="connsiteX25" fmla="*/ 6036 w 9046"/>
              <a:gd name="connsiteY25" fmla="*/ 311 h 10353"/>
              <a:gd name="connsiteX26" fmla="*/ 5014 w 9046"/>
              <a:gd name="connsiteY26" fmla="*/ 0 h 10353"/>
              <a:gd name="connsiteX27" fmla="*/ 3555 w 9046"/>
              <a:gd name="connsiteY27" fmla="*/ 105 h 10353"/>
              <a:gd name="connsiteX28" fmla="*/ 2710 w 9046"/>
              <a:gd name="connsiteY28" fmla="*/ 1134 h 10353"/>
              <a:gd name="connsiteX29" fmla="*/ 2219 w 9046"/>
              <a:gd name="connsiteY29" fmla="*/ 723 h 10353"/>
              <a:gd name="connsiteX30" fmla="*/ 1285 w 9046"/>
              <a:gd name="connsiteY30" fmla="*/ 804 h 10353"/>
              <a:gd name="connsiteX31" fmla="*/ 638 w 9046"/>
              <a:gd name="connsiteY31" fmla="*/ 1186 h 10353"/>
              <a:gd name="connsiteX32" fmla="*/ 420 w 9046"/>
              <a:gd name="connsiteY32" fmla="*/ 2060 h 10353"/>
              <a:gd name="connsiteX33" fmla="*/ 120 w 9046"/>
              <a:gd name="connsiteY33" fmla="*/ 3449 h 10353"/>
              <a:gd name="connsiteX0" fmla="*/ 133 w 10000"/>
              <a:gd name="connsiteY0" fmla="*/ 3331 h 10000"/>
              <a:gd name="connsiteX1" fmla="*/ 1258 w 10000"/>
              <a:gd name="connsiteY1" fmla="*/ 3771 h 10000"/>
              <a:gd name="connsiteX2" fmla="*/ 2481 w 10000"/>
              <a:gd name="connsiteY2" fmla="*/ 3822 h 10000"/>
              <a:gd name="connsiteX3" fmla="*/ 3348 w 10000"/>
              <a:gd name="connsiteY3" fmla="*/ 4174 h 10000"/>
              <a:gd name="connsiteX4" fmla="*/ 3250 w 10000"/>
              <a:gd name="connsiteY4" fmla="*/ 4802 h 10000"/>
              <a:gd name="connsiteX5" fmla="*/ 2515 w 10000"/>
              <a:gd name="connsiteY5" fmla="*/ 5561 h 10000"/>
              <a:gd name="connsiteX6" fmla="*/ 2368 w 10000"/>
              <a:gd name="connsiteY6" fmla="*/ 6501 h 10000"/>
              <a:gd name="connsiteX7" fmla="*/ 3492 w 10000"/>
              <a:gd name="connsiteY7" fmla="*/ 7181 h 10000"/>
              <a:gd name="connsiteX8" fmla="*/ 3955 w 10000"/>
              <a:gd name="connsiteY8" fmla="*/ 8146 h 10000"/>
              <a:gd name="connsiteX9" fmla="*/ 5030 w 10000"/>
              <a:gd name="connsiteY9" fmla="*/ 9139 h 10000"/>
              <a:gd name="connsiteX10" fmla="*/ 6130 w 10000"/>
              <a:gd name="connsiteY10" fmla="*/ 9974 h 10000"/>
              <a:gd name="connsiteX11" fmla="*/ 6704 w 10000"/>
              <a:gd name="connsiteY11" fmla="*/ 9293 h 10000"/>
              <a:gd name="connsiteX12" fmla="*/ 7219 w 10000"/>
              <a:gd name="connsiteY12" fmla="*/ 8914 h 10000"/>
              <a:gd name="connsiteX13" fmla="*/ 7698 w 10000"/>
              <a:gd name="connsiteY13" fmla="*/ 9144 h 10000"/>
              <a:gd name="connsiteX14" fmla="*/ 8331 w 10000"/>
              <a:gd name="connsiteY14" fmla="*/ 9144 h 10000"/>
              <a:gd name="connsiteX15" fmla="*/ 9235 w 10000"/>
              <a:gd name="connsiteY15" fmla="*/ 8249 h 10000"/>
              <a:gd name="connsiteX16" fmla="*/ 9567 w 10000"/>
              <a:gd name="connsiteY16" fmla="*/ 6412 h 10000"/>
              <a:gd name="connsiteX17" fmla="*/ 9507 w 10000"/>
              <a:gd name="connsiteY17" fmla="*/ 5467 h 10000"/>
              <a:gd name="connsiteX18" fmla="*/ 9959 w 10000"/>
              <a:gd name="connsiteY18" fmla="*/ 4622 h 10000"/>
              <a:gd name="connsiteX19" fmla="*/ 9748 w 10000"/>
              <a:gd name="connsiteY19" fmla="*/ 3927 h 10000"/>
              <a:gd name="connsiteX20" fmla="*/ 9115 w 10000"/>
              <a:gd name="connsiteY20" fmla="*/ 3381 h 10000"/>
              <a:gd name="connsiteX21" fmla="*/ 9326 w 10000"/>
              <a:gd name="connsiteY21" fmla="*/ 2685 h 10000"/>
              <a:gd name="connsiteX22" fmla="*/ 9319 w 10000"/>
              <a:gd name="connsiteY22" fmla="*/ 1420 h 10000"/>
              <a:gd name="connsiteX23" fmla="*/ 8477 w 10000"/>
              <a:gd name="connsiteY23" fmla="*/ 911 h 10000"/>
              <a:gd name="connsiteX24" fmla="*/ 7229 w 10000"/>
              <a:gd name="connsiteY24" fmla="*/ 1017 h 10000"/>
              <a:gd name="connsiteX25" fmla="*/ 6673 w 10000"/>
              <a:gd name="connsiteY25" fmla="*/ 300 h 10000"/>
              <a:gd name="connsiteX26" fmla="*/ 5543 w 10000"/>
              <a:gd name="connsiteY26" fmla="*/ 0 h 10000"/>
              <a:gd name="connsiteX27" fmla="*/ 3930 w 10000"/>
              <a:gd name="connsiteY27" fmla="*/ 101 h 10000"/>
              <a:gd name="connsiteX28" fmla="*/ 2996 w 10000"/>
              <a:gd name="connsiteY28" fmla="*/ 1095 h 10000"/>
              <a:gd name="connsiteX29" fmla="*/ 2453 w 10000"/>
              <a:gd name="connsiteY29" fmla="*/ 698 h 10000"/>
              <a:gd name="connsiteX30" fmla="*/ 1421 w 10000"/>
              <a:gd name="connsiteY30" fmla="*/ 777 h 10000"/>
              <a:gd name="connsiteX31" fmla="*/ 705 w 10000"/>
              <a:gd name="connsiteY31" fmla="*/ 1146 h 10000"/>
              <a:gd name="connsiteX32" fmla="*/ 464 w 10000"/>
              <a:gd name="connsiteY32" fmla="*/ 1990 h 10000"/>
              <a:gd name="connsiteX33" fmla="*/ 133 w 10000"/>
              <a:gd name="connsiteY33" fmla="*/ 3331 h 10000"/>
              <a:gd name="connsiteX0" fmla="*/ 133 w 10000"/>
              <a:gd name="connsiteY0" fmla="*/ 3331 h 9517"/>
              <a:gd name="connsiteX1" fmla="*/ 1258 w 10000"/>
              <a:gd name="connsiteY1" fmla="*/ 3771 h 9517"/>
              <a:gd name="connsiteX2" fmla="*/ 2481 w 10000"/>
              <a:gd name="connsiteY2" fmla="*/ 3822 h 9517"/>
              <a:gd name="connsiteX3" fmla="*/ 3348 w 10000"/>
              <a:gd name="connsiteY3" fmla="*/ 4174 h 9517"/>
              <a:gd name="connsiteX4" fmla="*/ 3250 w 10000"/>
              <a:gd name="connsiteY4" fmla="*/ 4802 h 9517"/>
              <a:gd name="connsiteX5" fmla="*/ 2515 w 10000"/>
              <a:gd name="connsiteY5" fmla="*/ 5561 h 9517"/>
              <a:gd name="connsiteX6" fmla="*/ 2368 w 10000"/>
              <a:gd name="connsiteY6" fmla="*/ 6501 h 9517"/>
              <a:gd name="connsiteX7" fmla="*/ 3492 w 10000"/>
              <a:gd name="connsiteY7" fmla="*/ 7181 h 9517"/>
              <a:gd name="connsiteX8" fmla="*/ 3955 w 10000"/>
              <a:gd name="connsiteY8" fmla="*/ 8146 h 9517"/>
              <a:gd name="connsiteX9" fmla="*/ 5030 w 10000"/>
              <a:gd name="connsiteY9" fmla="*/ 9139 h 9517"/>
              <a:gd name="connsiteX10" fmla="*/ 5898 w 10000"/>
              <a:gd name="connsiteY10" fmla="*/ 9491 h 9517"/>
              <a:gd name="connsiteX11" fmla="*/ 6704 w 10000"/>
              <a:gd name="connsiteY11" fmla="*/ 9293 h 9517"/>
              <a:gd name="connsiteX12" fmla="*/ 7219 w 10000"/>
              <a:gd name="connsiteY12" fmla="*/ 8914 h 9517"/>
              <a:gd name="connsiteX13" fmla="*/ 7698 w 10000"/>
              <a:gd name="connsiteY13" fmla="*/ 9144 h 9517"/>
              <a:gd name="connsiteX14" fmla="*/ 8331 w 10000"/>
              <a:gd name="connsiteY14" fmla="*/ 9144 h 9517"/>
              <a:gd name="connsiteX15" fmla="*/ 9235 w 10000"/>
              <a:gd name="connsiteY15" fmla="*/ 8249 h 9517"/>
              <a:gd name="connsiteX16" fmla="*/ 9567 w 10000"/>
              <a:gd name="connsiteY16" fmla="*/ 6412 h 9517"/>
              <a:gd name="connsiteX17" fmla="*/ 9507 w 10000"/>
              <a:gd name="connsiteY17" fmla="*/ 5467 h 9517"/>
              <a:gd name="connsiteX18" fmla="*/ 9959 w 10000"/>
              <a:gd name="connsiteY18" fmla="*/ 4622 h 9517"/>
              <a:gd name="connsiteX19" fmla="*/ 9748 w 10000"/>
              <a:gd name="connsiteY19" fmla="*/ 3927 h 9517"/>
              <a:gd name="connsiteX20" fmla="*/ 9115 w 10000"/>
              <a:gd name="connsiteY20" fmla="*/ 3381 h 9517"/>
              <a:gd name="connsiteX21" fmla="*/ 9326 w 10000"/>
              <a:gd name="connsiteY21" fmla="*/ 2685 h 9517"/>
              <a:gd name="connsiteX22" fmla="*/ 9319 w 10000"/>
              <a:gd name="connsiteY22" fmla="*/ 1420 h 9517"/>
              <a:gd name="connsiteX23" fmla="*/ 8477 w 10000"/>
              <a:gd name="connsiteY23" fmla="*/ 911 h 9517"/>
              <a:gd name="connsiteX24" fmla="*/ 7229 w 10000"/>
              <a:gd name="connsiteY24" fmla="*/ 1017 h 9517"/>
              <a:gd name="connsiteX25" fmla="*/ 6673 w 10000"/>
              <a:gd name="connsiteY25" fmla="*/ 300 h 9517"/>
              <a:gd name="connsiteX26" fmla="*/ 5543 w 10000"/>
              <a:gd name="connsiteY26" fmla="*/ 0 h 9517"/>
              <a:gd name="connsiteX27" fmla="*/ 3930 w 10000"/>
              <a:gd name="connsiteY27" fmla="*/ 101 h 9517"/>
              <a:gd name="connsiteX28" fmla="*/ 2996 w 10000"/>
              <a:gd name="connsiteY28" fmla="*/ 1095 h 9517"/>
              <a:gd name="connsiteX29" fmla="*/ 2453 w 10000"/>
              <a:gd name="connsiteY29" fmla="*/ 698 h 9517"/>
              <a:gd name="connsiteX30" fmla="*/ 1421 w 10000"/>
              <a:gd name="connsiteY30" fmla="*/ 777 h 9517"/>
              <a:gd name="connsiteX31" fmla="*/ 705 w 10000"/>
              <a:gd name="connsiteY31" fmla="*/ 1146 h 9517"/>
              <a:gd name="connsiteX32" fmla="*/ 464 w 10000"/>
              <a:gd name="connsiteY32" fmla="*/ 1990 h 9517"/>
              <a:gd name="connsiteX33" fmla="*/ 133 w 10000"/>
              <a:gd name="connsiteY33" fmla="*/ 3331 h 9517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3467 w 10000"/>
              <a:gd name="connsiteY7" fmla="*/ 7709 h 10000"/>
              <a:gd name="connsiteX8" fmla="*/ 3955 w 10000"/>
              <a:gd name="connsiteY8" fmla="*/ 8559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3467 w 10000"/>
              <a:gd name="connsiteY7" fmla="*/ 7709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8200 w 10000"/>
              <a:gd name="connsiteY16" fmla="*/ 6919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482 w 10000"/>
              <a:gd name="connsiteY15" fmla="*/ 8635 h 10000"/>
              <a:gd name="connsiteX16" fmla="*/ 8200 w 10000"/>
              <a:gd name="connsiteY16" fmla="*/ 6919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6"/>
              <a:gd name="connsiteY0" fmla="*/ 3500 h 10000"/>
              <a:gd name="connsiteX1" fmla="*/ 1258 w 10006"/>
              <a:gd name="connsiteY1" fmla="*/ 3962 h 10000"/>
              <a:gd name="connsiteX2" fmla="*/ 2481 w 10006"/>
              <a:gd name="connsiteY2" fmla="*/ 4016 h 10000"/>
              <a:gd name="connsiteX3" fmla="*/ 3348 w 10006"/>
              <a:gd name="connsiteY3" fmla="*/ 4386 h 10000"/>
              <a:gd name="connsiteX4" fmla="*/ 3250 w 10006"/>
              <a:gd name="connsiteY4" fmla="*/ 5046 h 10000"/>
              <a:gd name="connsiteX5" fmla="*/ 2515 w 10006"/>
              <a:gd name="connsiteY5" fmla="*/ 5843 h 10000"/>
              <a:gd name="connsiteX6" fmla="*/ 2698 w 10006"/>
              <a:gd name="connsiteY6" fmla="*/ 6680 h 10000"/>
              <a:gd name="connsiteX7" fmla="*/ 4103 w 10006"/>
              <a:gd name="connsiteY7" fmla="*/ 7571 h 10000"/>
              <a:gd name="connsiteX8" fmla="*/ 3955 w 10006"/>
              <a:gd name="connsiteY8" fmla="*/ 8560 h 10000"/>
              <a:gd name="connsiteX9" fmla="*/ 5030 w 10006"/>
              <a:gd name="connsiteY9" fmla="*/ 9603 h 10000"/>
              <a:gd name="connsiteX10" fmla="*/ 5898 w 10006"/>
              <a:gd name="connsiteY10" fmla="*/ 9973 h 10000"/>
              <a:gd name="connsiteX11" fmla="*/ 6704 w 10006"/>
              <a:gd name="connsiteY11" fmla="*/ 9765 h 10000"/>
              <a:gd name="connsiteX12" fmla="*/ 7219 w 10006"/>
              <a:gd name="connsiteY12" fmla="*/ 9366 h 10000"/>
              <a:gd name="connsiteX13" fmla="*/ 7698 w 10006"/>
              <a:gd name="connsiteY13" fmla="*/ 9608 h 10000"/>
              <a:gd name="connsiteX14" fmla="*/ 8331 w 10006"/>
              <a:gd name="connsiteY14" fmla="*/ 9608 h 10000"/>
              <a:gd name="connsiteX15" fmla="*/ 9482 w 10006"/>
              <a:gd name="connsiteY15" fmla="*/ 8635 h 10000"/>
              <a:gd name="connsiteX16" fmla="*/ 8200 w 10006"/>
              <a:gd name="connsiteY16" fmla="*/ 6919 h 10000"/>
              <a:gd name="connsiteX17" fmla="*/ 9507 w 10006"/>
              <a:gd name="connsiteY17" fmla="*/ 5744 h 10000"/>
              <a:gd name="connsiteX18" fmla="*/ 9959 w 10006"/>
              <a:gd name="connsiteY18" fmla="*/ 4857 h 10000"/>
              <a:gd name="connsiteX19" fmla="*/ 9748 w 10006"/>
              <a:gd name="connsiteY19" fmla="*/ 4126 h 10000"/>
              <a:gd name="connsiteX20" fmla="*/ 8412 w 10006"/>
              <a:gd name="connsiteY20" fmla="*/ 3444 h 10000"/>
              <a:gd name="connsiteX21" fmla="*/ 9326 w 10006"/>
              <a:gd name="connsiteY21" fmla="*/ 2821 h 10000"/>
              <a:gd name="connsiteX22" fmla="*/ 9319 w 10006"/>
              <a:gd name="connsiteY22" fmla="*/ 1492 h 10000"/>
              <a:gd name="connsiteX23" fmla="*/ 8477 w 10006"/>
              <a:gd name="connsiteY23" fmla="*/ 957 h 10000"/>
              <a:gd name="connsiteX24" fmla="*/ 7229 w 10006"/>
              <a:gd name="connsiteY24" fmla="*/ 1069 h 10000"/>
              <a:gd name="connsiteX25" fmla="*/ 6673 w 10006"/>
              <a:gd name="connsiteY25" fmla="*/ 315 h 10000"/>
              <a:gd name="connsiteX26" fmla="*/ 5543 w 10006"/>
              <a:gd name="connsiteY26" fmla="*/ 0 h 10000"/>
              <a:gd name="connsiteX27" fmla="*/ 3930 w 10006"/>
              <a:gd name="connsiteY27" fmla="*/ 106 h 10000"/>
              <a:gd name="connsiteX28" fmla="*/ 2996 w 10006"/>
              <a:gd name="connsiteY28" fmla="*/ 1151 h 10000"/>
              <a:gd name="connsiteX29" fmla="*/ 2453 w 10006"/>
              <a:gd name="connsiteY29" fmla="*/ 733 h 10000"/>
              <a:gd name="connsiteX30" fmla="*/ 1421 w 10006"/>
              <a:gd name="connsiteY30" fmla="*/ 816 h 10000"/>
              <a:gd name="connsiteX31" fmla="*/ 705 w 10006"/>
              <a:gd name="connsiteY31" fmla="*/ 1204 h 10000"/>
              <a:gd name="connsiteX32" fmla="*/ 464 w 10006"/>
              <a:gd name="connsiteY32" fmla="*/ 2091 h 10000"/>
              <a:gd name="connsiteX33" fmla="*/ 133 w 10006"/>
              <a:gd name="connsiteY33" fmla="*/ 3500 h 10000"/>
              <a:gd name="connsiteX0" fmla="*/ 133 w 10006"/>
              <a:gd name="connsiteY0" fmla="*/ 3500 h 10000"/>
              <a:gd name="connsiteX1" fmla="*/ 1258 w 10006"/>
              <a:gd name="connsiteY1" fmla="*/ 3962 h 10000"/>
              <a:gd name="connsiteX2" fmla="*/ 2481 w 10006"/>
              <a:gd name="connsiteY2" fmla="*/ 4016 h 10000"/>
              <a:gd name="connsiteX3" fmla="*/ 3348 w 10006"/>
              <a:gd name="connsiteY3" fmla="*/ 4386 h 10000"/>
              <a:gd name="connsiteX4" fmla="*/ 3250 w 10006"/>
              <a:gd name="connsiteY4" fmla="*/ 5046 h 10000"/>
              <a:gd name="connsiteX5" fmla="*/ 2515 w 10006"/>
              <a:gd name="connsiteY5" fmla="*/ 5843 h 10000"/>
              <a:gd name="connsiteX6" fmla="*/ 2698 w 10006"/>
              <a:gd name="connsiteY6" fmla="*/ 6680 h 10000"/>
              <a:gd name="connsiteX7" fmla="*/ 4103 w 10006"/>
              <a:gd name="connsiteY7" fmla="*/ 7571 h 10000"/>
              <a:gd name="connsiteX8" fmla="*/ 3955 w 10006"/>
              <a:gd name="connsiteY8" fmla="*/ 8560 h 10000"/>
              <a:gd name="connsiteX9" fmla="*/ 5030 w 10006"/>
              <a:gd name="connsiteY9" fmla="*/ 9603 h 10000"/>
              <a:gd name="connsiteX10" fmla="*/ 5898 w 10006"/>
              <a:gd name="connsiteY10" fmla="*/ 9973 h 10000"/>
              <a:gd name="connsiteX11" fmla="*/ 6704 w 10006"/>
              <a:gd name="connsiteY11" fmla="*/ 9765 h 10000"/>
              <a:gd name="connsiteX12" fmla="*/ 7219 w 10006"/>
              <a:gd name="connsiteY12" fmla="*/ 9366 h 10000"/>
              <a:gd name="connsiteX13" fmla="*/ 7698 w 10006"/>
              <a:gd name="connsiteY13" fmla="*/ 9608 h 10000"/>
              <a:gd name="connsiteX14" fmla="*/ 8331 w 10006"/>
              <a:gd name="connsiteY14" fmla="*/ 9608 h 10000"/>
              <a:gd name="connsiteX15" fmla="*/ 9482 w 10006"/>
              <a:gd name="connsiteY15" fmla="*/ 8635 h 10000"/>
              <a:gd name="connsiteX16" fmla="*/ 8200 w 10006"/>
              <a:gd name="connsiteY16" fmla="*/ 6919 h 10000"/>
              <a:gd name="connsiteX17" fmla="*/ 9507 w 10006"/>
              <a:gd name="connsiteY17" fmla="*/ 5744 h 10000"/>
              <a:gd name="connsiteX18" fmla="*/ 9959 w 10006"/>
              <a:gd name="connsiteY18" fmla="*/ 4857 h 10000"/>
              <a:gd name="connsiteX19" fmla="*/ 9748 w 10006"/>
              <a:gd name="connsiteY19" fmla="*/ 4126 h 10000"/>
              <a:gd name="connsiteX20" fmla="*/ 8412 w 10006"/>
              <a:gd name="connsiteY20" fmla="*/ 3444 h 10000"/>
              <a:gd name="connsiteX21" fmla="*/ 9196 w 10006"/>
              <a:gd name="connsiteY21" fmla="*/ 2316 h 10000"/>
              <a:gd name="connsiteX22" fmla="*/ 9319 w 10006"/>
              <a:gd name="connsiteY22" fmla="*/ 1492 h 10000"/>
              <a:gd name="connsiteX23" fmla="*/ 8477 w 10006"/>
              <a:gd name="connsiteY23" fmla="*/ 957 h 10000"/>
              <a:gd name="connsiteX24" fmla="*/ 7229 w 10006"/>
              <a:gd name="connsiteY24" fmla="*/ 1069 h 10000"/>
              <a:gd name="connsiteX25" fmla="*/ 6673 w 10006"/>
              <a:gd name="connsiteY25" fmla="*/ 315 h 10000"/>
              <a:gd name="connsiteX26" fmla="*/ 5543 w 10006"/>
              <a:gd name="connsiteY26" fmla="*/ 0 h 10000"/>
              <a:gd name="connsiteX27" fmla="*/ 3930 w 10006"/>
              <a:gd name="connsiteY27" fmla="*/ 106 h 10000"/>
              <a:gd name="connsiteX28" fmla="*/ 2996 w 10006"/>
              <a:gd name="connsiteY28" fmla="*/ 1151 h 10000"/>
              <a:gd name="connsiteX29" fmla="*/ 2453 w 10006"/>
              <a:gd name="connsiteY29" fmla="*/ 733 h 10000"/>
              <a:gd name="connsiteX30" fmla="*/ 1421 w 10006"/>
              <a:gd name="connsiteY30" fmla="*/ 816 h 10000"/>
              <a:gd name="connsiteX31" fmla="*/ 705 w 10006"/>
              <a:gd name="connsiteY31" fmla="*/ 1204 h 10000"/>
              <a:gd name="connsiteX32" fmla="*/ 464 w 10006"/>
              <a:gd name="connsiteY32" fmla="*/ 2091 h 10000"/>
              <a:gd name="connsiteX33" fmla="*/ 133 w 10006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196 w 10403"/>
              <a:gd name="connsiteY21" fmla="*/ 2316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3615 w 10403"/>
              <a:gd name="connsiteY6" fmla="*/ 672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3615 w 10403"/>
              <a:gd name="connsiteY6" fmla="*/ 6720 h 10000"/>
              <a:gd name="connsiteX7" fmla="*/ 4103 w 10403"/>
              <a:gd name="connsiteY7" fmla="*/ 7571 h 10000"/>
              <a:gd name="connsiteX8" fmla="*/ 4261 w 10403"/>
              <a:gd name="connsiteY8" fmla="*/ 8574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403" h="10000">
                <a:moveTo>
                  <a:pt x="133" y="3500"/>
                </a:moveTo>
                <a:cubicBezTo>
                  <a:pt x="265" y="3812"/>
                  <a:pt x="808" y="3929"/>
                  <a:pt x="1258" y="3962"/>
                </a:cubicBezTo>
                <a:cubicBezTo>
                  <a:pt x="1708" y="3995"/>
                  <a:pt x="2487" y="3629"/>
                  <a:pt x="2836" y="3699"/>
                </a:cubicBezTo>
                <a:cubicBezTo>
                  <a:pt x="3184" y="3769"/>
                  <a:pt x="3277" y="4182"/>
                  <a:pt x="3348" y="4386"/>
                </a:cubicBezTo>
                <a:cubicBezTo>
                  <a:pt x="3419" y="4588"/>
                  <a:pt x="3542" y="4809"/>
                  <a:pt x="3556" y="5058"/>
                </a:cubicBezTo>
                <a:cubicBezTo>
                  <a:pt x="3570" y="5307"/>
                  <a:pt x="3422" y="5605"/>
                  <a:pt x="3432" y="5882"/>
                </a:cubicBezTo>
                <a:cubicBezTo>
                  <a:pt x="3442" y="6159"/>
                  <a:pt x="3503" y="6439"/>
                  <a:pt x="3615" y="6720"/>
                </a:cubicBezTo>
                <a:cubicBezTo>
                  <a:pt x="3727" y="7001"/>
                  <a:pt x="3994" y="7302"/>
                  <a:pt x="4103" y="7571"/>
                </a:cubicBezTo>
                <a:cubicBezTo>
                  <a:pt x="4054" y="7901"/>
                  <a:pt x="4310" y="8244"/>
                  <a:pt x="4261" y="8574"/>
                </a:cubicBezTo>
                <a:cubicBezTo>
                  <a:pt x="4594" y="8760"/>
                  <a:pt x="4757" y="9370"/>
                  <a:pt x="5030" y="9603"/>
                </a:cubicBezTo>
                <a:cubicBezTo>
                  <a:pt x="5303" y="9836"/>
                  <a:pt x="5619" y="9946"/>
                  <a:pt x="5898" y="9973"/>
                </a:cubicBezTo>
                <a:cubicBezTo>
                  <a:pt x="6176" y="10000"/>
                  <a:pt x="6484" y="9866"/>
                  <a:pt x="6704" y="9765"/>
                </a:cubicBezTo>
                <a:cubicBezTo>
                  <a:pt x="6924" y="9664"/>
                  <a:pt x="7053" y="9393"/>
                  <a:pt x="7219" y="9366"/>
                </a:cubicBezTo>
                <a:cubicBezTo>
                  <a:pt x="7385" y="9341"/>
                  <a:pt x="7513" y="9568"/>
                  <a:pt x="7698" y="9608"/>
                </a:cubicBezTo>
                <a:cubicBezTo>
                  <a:pt x="7883" y="9648"/>
                  <a:pt x="8034" y="9770"/>
                  <a:pt x="8331" y="9608"/>
                </a:cubicBezTo>
                <a:cubicBezTo>
                  <a:pt x="8628" y="9446"/>
                  <a:pt x="9504" y="9083"/>
                  <a:pt x="9482" y="8635"/>
                </a:cubicBezTo>
                <a:cubicBezTo>
                  <a:pt x="9460" y="8187"/>
                  <a:pt x="8154" y="7408"/>
                  <a:pt x="8200" y="6919"/>
                </a:cubicBezTo>
                <a:cubicBezTo>
                  <a:pt x="8245" y="6429"/>
                  <a:pt x="9443" y="6058"/>
                  <a:pt x="9507" y="5744"/>
                </a:cubicBezTo>
                <a:cubicBezTo>
                  <a:pt x="9570" y="5432"/>
                  <a:pt x="9917" y="5125"/>
                  <a:pt x="9959" y="4857"/>
                </a:cubicBezTo>
                <a:cubicBezTo>
                  <a:pt x="10000" y="4590"/>
                  <a:pt x="9900" y="4385"/>
                  <a:pt x="9748" y="4126"/>
                </a:cubicBezTo>
                <a:cubicBezTo>
                  <a:pt x="9596" y="3867"/>
                  <a:pt x="9089" y="3604"/>
                  <a:pt x="9048" y="3305"/>
                </a:cubicBezTo>
                <a:cubicBezTo>
                  <a:pt x="9007" y="3006"/>
                  <a:pt x="9025" y="2539"/>
                  <a:pt x="9502" y="2329"/>
                </a:cubicBezTo>
                <a:cubicBezTo>
                  <a:pt x="9711" y="2085"/>
                  <a:pt x="10403" y="1677"/>
                  <a:pt x="10261" y="1367"/>
                </a:cubicBezTo>
                <a:cubicBezTo>
                  <a:pt x="10120" y="1056"/>
                  <a:pt x="8982" y="1007"/>
                  <a:pt x="8477" y="957"/>
                </a:cubicBezTo>
                <a:cubicBezTo>
                  <a:pt x="7972" y="907"/>
                  <a:pt x="7529" y="1176"/>
                  <a:pt x="7229" y="1069"/>
                </a:cubicBezTo>
                <a:cubicBezTo>
                  <a:pt x="6928" y="962"/>
                  <a:pt x="6953" y="494"/>
                  <a:pt x="6673" y="315"/>
                </a:cubicBezTo>
                <a:cubicBezTo>
                  <a:pt x="6392" y="137"/>
                  <a:pt x="5999" y="33"/>
                  <a:pt x="5543" y="0"/>
                </a:cubicBezTo>
                <a:lnTo>
                  <a:pt x="3930" y="106"/>
                </a:lnTo>
                <a:cubicBezTo>
                  <a:pt x="3505" y="299"/>
                  <a:pt x="3240" y="1048"/>
                  <a:pt x="2996" y="1151"/>
                </a:cubicBezTo>
                <a:cubicBezTo>
                  <a:pt x="2750" y="1256"/>
                  <a:pt x="2715" y="789"/>
                  <a:pt x="2453" y="733"/>
                </a:cubicBezTo>
                <a:cubicBezTo>
                  <a:pt x="2191" y="678"/>
                  <a:pt x="1711" y="739"/>
                  <a:pt x="1421" y="816"/>
                </a:cubicBezTo>
                <a:cubicBezTo>
                  <a:pt x="1131" y="895"/>
                  <a:pt x="864" y="992"/>
                  <a:pt x="705" y="1204"/>
                </a:cubicBezTo>
                <a:cubicBezTo>
                  <a:pt x="546" y="1415"/>
                  <a:pt x="543" y="1718"/>
                  <a:pt x="464" y="2091"/>
                </a:cubicBezTo>
                <a:cubicBezTo>
                  <a:pt x="385" y="2462"/>
                  <a:pt x="0" y="3189"/>
                  <a:pt x="133" y="3500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46275"/>
                  <a:invGamma/>
                  <a:alpha val="0"/>
                </a:schemeClr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247098" y="5330358"/>
            <a:ext cx="792387" cy="298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dirty="0" smtClean="0">
                <a:latin typeface="+mn-lt"/>
              </a:rPr>
              <a:t>Cable</a:t>
            </a:r>
            <a:br>
              <a:rPr lang="en-US" sz="1200" b="1" dirty="0" smtClean="0">
                <a:latin typeface="+mn-lt"/>
              </a:rPr>
            </a:br>
            <a:r>
              <a:rPr lang="en-US" sz="1200" b="1" dirty="0" smtClean="0">
                <a:latin typeface="+mn-lt"/>
              </a:rPr>
              <a:t>Network</a:t>
            </a:r>
            <a:endParaRPr lang="en-US" sz="1200" b="1" dirty="0">
              <a:latin typeface="+mn-lt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3829970" y="5105400"/>
            <a:ext cx="97063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2" name="AutoShape 46"/>
          <p:cNvSpPr>
            <a:spLocks noChangeArrowheads="1"/>
          </p:cNvSpPr>
          <p:nvPr/>
        </p:nvSpPr>
        <p:spPr bwMode="auto">
          <a:xfrm rot="897388" flipH="1">
            <a:off x="1815960" y="5223685"/>
            <a:ext cx="753015" cy="691335"/>
          </a:xfrm>
          <a:prstGeom prst="lightningBolt">
            <a:avLst/>
          </a:prstGeom>
          <a:solidFill>
            <a:schemeClr val="accent2"/>
          </a:solidFill>
          <a:ln w="28448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 rot="2148656" flipH="1">
            <a:off x="1720870" y="3584014"/>
            <a:ext cx="860956" cy="815980"/>
          </a:xfrm>
          <a:prstGeom prst="lightningBolt">
            <a:avLst/>
          </a:prstGeom>
          <a:solidFill>
            <a:schemeClr val="accent2"/>
          </a:solidFill>
          <a:ln w="28448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4" name="AutoShape 55"/>
          <p:cNvSpPr>
            <a:spLocks noChangeArrowheads="1"/>
          </p:cNvSpPr>
          <p:nvPr/>
        </p:nvSpPr>
        <p:spPr bwMode="auto">
          <a:xfrm rot="897388" flipH="1">
            <a:off x="1759420" y="2491757"/>
            <a:ext cx="821120" cy="601384"/>
          </a:xfrm>
          <a:prstGeom prst="lightningBolt">
            <a:avLst/>
          </a:prstGeom>
          <a:solidFill>
            <a:schemeClr val="accent2"/>
          </a:solidFill>
          <a:ln w="28448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1241561" y="3278182"/>
            <a:ext cx="1315849" cy="1574135"/>
          </a:xfrm>
          <a:prstGeom prst="ellipse">
            <a:avLst/>
          </a:prstGeom>
          <a:gradFill rotWithShape="1">
            <a:gsLst>
              <a:gs pos="0">
                <a:srgbClr val="FFAF00">
                  <a:alpha val="80000"/>
                </a:srgbClr>
              </a:gs>
              <a:gs pos="100000">
                <a:srgbClr val="FFAF00">
                  <a:gamma/>
                  <a:tint val="20000"/>
                  <a:invGamma/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 b="1">
              <a:latin typeface="+mn-lt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 rot="20496341" flipH="1" flipV="1">
            <a:off x="2218168" y="3276897"/>
            <a:ext cx="476739" cy="620660"/>
          </a:xfrm>
          <a:prstGeom prst="lightningBolt">
            <a:avLst/>
          </a:prstGeom>
          <a:solidFill>
            <a:schemeClr val="tx2"/>
          </a:solidFill>
          <a:ln w="28448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7" name="Oval 44"/>
          <p:cNvSpPr>
            <a:spLocks noChangeArrowheads="1"/>
          </p:cNvSpPr>
          <p:nvPr/>
        </p:nvSpPr>
        <p:spPr bwMode="auto">
          <a:xfrm>
            <a:off x="1241561" y="4618446"/>
            <a:ext cx="1315849" cy="1574136"/>
          </a:xfrm>
          <a:prstGeom prst="ellipse">
            <a:avLst/>
          </a:prstGeom>
          <a:gradFill rotWithShape="1">
            <a:gsLst>
              <a:gs pos="0">
                <a:srgbClr val="FFAF00">
                  <a:alpha val="80000"/>
                </a:srgbClr>
              </a:gs>
              <a:gs pos="100000">
                <a:srgbClr val="FFAF00">
                  <a:gamma/>
                  <a:tint val="20000"/>
                  <a:invGamma/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 b="1">
              <a:latin typeface="+mn-lt"/>
            </a:endParaRPr>
          </a:p>
        </p:txBody>
      </p:sp>
      <p:sp>
        <p:nvSpPr>
          <p:cNvPr id="18" name="Oval 54"/>
          <p:cNvSpPr>
            <a:spLocks noChangeArrowheads="1"/>
          </p:cNvSpPr>
          <p:nvPr/>
        </p:nvSpPr>
        <p:spPr bwMode="auto">
          <a:xfrm>
            <a:off x="1241561" y="1895513"/>
            <a:ext cx="1315849" cy="1574135"/>
          </a:xfrm>
          <a:prstGeom prst="ellipse">
            <a:avLst/>
          </a:prstGeom>
          <a:gradFill rotWithShape="1">
            <a:gsLst>
              <a:gs pos="0">
                <a:srgbClr val="FFAF00">
                  <a:alpha val="80000"/>
                </a:srgbClr>
              </a:gs>
              <a:gs pos="100000">
                <a:srgbClr val="FFAF00">
                  <a:gamma/>
                  <a:tint val="20000"/>
                  <a:invGamma/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 b="1">
              <a:latin typeface="+mn-lt"/>
            </a:endParaRP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1755915" y="3138302"/>
            <a:ext cx="1107677" cy="71703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lumMod val="20000"/>
                  <a:lumOff val="80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AutoShape 61"/>
          <p:cNvSpPr>
            <a:spLocks noChangeArrowheads="1"/>
          </p:cNvSpPr>
          <p:nvPr/>
        </p:nvSpPr>
        <p:spPr bwMode="auto">
          <a:xfrm rot="20496341" flipH="1" flipV="1">
            <a:off x="2218168" y="1914788"/>
            <a:ext cx="476739" cy="620660"/>
          </a:xfrm>
          <a:prstGeom prst="lightningBolt">
            <a:avLst/>
          </a:prstGeom>
          <a:solidFill>
            <a:schemeClr val="bg2"/>
          </a:solidFill>
          <a:ln w="28448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1" name="Oval 62"/>
          <p:cNvSpPr>
            <a:spLocks noChangeArrowheads="1"/>
          </p:cNvSpPr>
          <p:nvPr/>
        </p:nvSpPr>
        <p:spPr bwMode="auto">
          <a:xfrm>
            <a:off x="1750425" y="1837856"/>
            <a:ext cx="1107677" cy="71703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lumMod val="20000"/>
                  <a:lumOff val="80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2" name="Picture 64" descr="x_big_image2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1632086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65"/>
          <p:cNvSpPr>
            <a:spLocks noChangeArrowheads="1"/>
          </p:cNvSpPr>
          <p:nvPr/>
        </p:nvSpPr>
        <p:spPr bwMode="auto">
          <a:xfrm rot="20496341" flipH="1" flipV="1">
            <a:off x="2218168" y="4654426"/>
            <a:ext cx="476739" cy="620660"/>
          </a:xfrm>
          <a:prstGeom prst="lightningBolt">
            <a:avLst/>
          </a:prstGeom>
          <a:solidFill>
            <a:schemeClr val="tx1">
              <a:lumMod val="65000"/>
              <a:lumOff val="35000"/>
            </a:schemeClr>
          </a:solidFill>
          <a:ln w="28448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4" name="Oval 66"/>
          <p:cNvSpPr>
            <a:spLocks noChangeArrowheads="1"/>
          </p:cNvSpPr>
          <p:nvPr/>
        </p:nvSpPr>
        <p:spPr bwMode="auto">
          <a:xfrm>
            <a:off x="1750425" y="4497860"/>
            <a:ext cx="1107677" cy="717035"/>
          </a:xfrm>
          <a:prstGeom prst="ellipse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" name="Picture 43" descr="x_big_image2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2994195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8" descr="x_big_image2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4371724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76"/>
          <p:cNvSpPr/>
          <p:nvPr/>
        </p:nvSpPr>
        <p:spPr bwMode="auto">
          <a:xfrm>
            <a:off x="1066800" y="4648200"/>
            <a:ext cx="609600" cy="159101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27" name="Picture 3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986485"/>
            <a:ext cx="412488" cy="30197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28" name="Picture 3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551362"/>
            <a:ext cx="298122" cy="461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9" name="Picture 30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4626" y="3861576"/>
            <a:ext cx="298122" cy="461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0" name="Picture 3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0770" y="4793207"/>
            <a:ext cx="412488" cy="30197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85" name="Rectangle 84"/>
          <p:cNvSpPr/>
          <p:nvPr/>
        </p:nvSpPr>
        <p:spPr bwMode="auto">
          <a:xfrm>
            <a:off x="2362200" y="4715217"/>
            <a:ext cx="228600" cy="1524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31" name="Picture 30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9387" y="2112679"/>
            <a:ext cx="298122" cy="461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" name="Picture 18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2372790" y="2287461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3" name="Picture 18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2372790" y="3686353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2372790" y="5026958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" name="Line 16"/>
          <p:cNvSpPr>
            <a:spLocks noChangeShapeType="1"/>
          </p:cNvSpPr>
          <p:nvPr/>
        </p:nvSpPr>
        <p:spPr bwMode="auto">
          <a:xfrm>
            <a:off x="2722514" y="4094363"/>
            <a:ext cx="291435" cy="0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2780799" y="2695471"/>
            <a:ext cx="291438" cy="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>
            <a:off x="2722513" y="5434968"/>
            <a:ext cx="291435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 flipH="1">
            <a:off x="2897375" y="4152650"/>
            <a:ext cx="90874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 flipH="1">
            <a:off x="2897375" y="5493256"/>
            <a:ext cx="116574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28"/>
          <p:cNvSpPr>
            <a:spLocks noChangeShapeType="1"/>
          </p:cNvSpPr>
          <p:nvPr/>
        </p:nvSpPr>
        <p:spPr bwMode="auto">
          <a:xfrm flipH="1">
            <a:off x="2897375" y="2753759"/>
            <a:ext cx="116574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 flipH="1">
            <a:off x="3013949" y="5099381"/>
            <a:ext cx="816021" cy="3938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Line 28"/>
          <p:cNvSpPr>
            <a:spLocks noChangeShapeType="1"/>
          </p:cNvSpPr>
          <p:nvPr/>
        </p:nvSpPr>
        <p:spPr bwMode="auto">
          <a:xfrm flipH="1" flipV="1">
            <a:off x="2983111" y="4152649"/>
            <a:ext cx="846858" cy="932596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 flipH="1" flipV="1">
            <a:off x="3013949" y="2753757"/>
            <a:ext cx="828871" cy="2331486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3072237" y="2695471"/>
            <a:ext cx="757733" cy="227320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>
            <a:off x="3013949" y="4094363"/>
            <a:ext cx="816021" cy="905148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 flipV="1">
            <a:off x="3013949" y="5026958"/>
            <a:ext cx="816020" cy="408010"/>
          </a:xfrm>
          <a:prstGeom prst="line">
            <a:avLst/>
          </a:prstGeom>
          <a:noFill/>
          <a:ln w="2844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0" name="AutoShape 20"/>
          <p:cNvSpPr>
            <a:spLocks noChangeArrowheads="1"/>
          </p:cNvSpPr>
          <p:nvPr/>
        </p:nvSpPr>
        <p:spPr bwMode="auto">
          <a:xfrm>
            <a:off x="2647740" y="2583431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10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sp>
        <p:nvSpPr>
          <p:cNvPr id="51" name="AutoShape 20"/>
          <p:cNvSpPr>
            <a:spLocks noChangeArrowheads="1"/>
          </p:cNvSpPr>
          <p:nvPr/>
        </p:nvSpPr>
        <p:spPr bwMode="auto">
          <a:xfrm>
            <a:off x="2647740" y="3982323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10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sp>
        <p:nvSpPr>
          <p:cNvPr id="52" name="AutoShape 20"/>
          <p:cNvSpPr>
            <a:spLocks noChangeArrowheads="1"/>
          </p:cNvSpPr>
          <p:nvPr/>
        </p:nvSpPr>
        <p:spPr bwMode="auto">
          <a:xfrm>
            <a:off x="2647740" y="5322929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10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sp>
        <p:nvSpPr>
          <p:cNvPr id="55" name="Line 214"/>
          <p:cNvSpPr>
            <a:spLocks noChangeShapeType="1"/>
          </p:cNvSpPr>
          <p:nvPr/>
        </p:nvSpPr>
        <p:spPr bwMode="auto">
          <a:xfrm>
            <a:off x="4901342" y="5264359"/>
            <a:ext cx="116574" cy="116574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7" name="Line 14"/>
          <p:cNvSpPr>
            <a:spLocks noChangeShapeType="1"/>
          </p:cNvSpPr>
          <p:nvPr/>
        </p:nvSpPr>
        <p:spPr bwMode="auto">
          <a:xfrm>
            <a:off x="5627210" y="5105400"/>
            <a:ext cx="773590" cy="0"/>
          </a:xfrm>
          <a:prstGeom prst="line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8" name="Line 214"/>
          <p:cNvSpPr>
            <a:spLocks noChangeShapeType="1"/>
          </p:cNvSpPr>
          <p:nvPr/>
        </p:nvSpPr>
        <p:spPr bwMode="auto">
          <a:xfrm flipH="1">
            <a:off x="5336039" y="5105400"/>
            <a:ext cx="302759" cy="302759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pic>
        <p:nvPicPr>
          <p:cNvPr id="251" name="Picture 39" descr="BR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1818" y="5261517"/>
            <a:ext cx="431763" cy="4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" name="Straight Connector 65"/>
          <p:cNvCxnSpPr/>
          <p:nvPr/>
        </p:nvCxnSpPr>
        <p:spPr bwMode="auto">
          <a:xfrm>
            <a:off x="5334000" y="4999253"/>
            <a:ext cx="2451258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Line 16"/>
          <p:cNvSpPr>
            <a:spLocks noChangeShapeType="1"/>
          </p:cNvSpPr>
          <p:nvPr/>
        </p:nvSpPr>
        <p:spPr bwMode="auto">
          <a:xfrm>
            <a:off x="3829971" y="5004405"/>
            <a:ext cx="1351630" cy="0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pic>
        <p:nvPicPr>
          <p:cNvPr id="69" name="Picture 68" descr="mgmtStation.png"/>
          <p:cNvPicPr>
            <a:picLocks noChangeAspect="1"/>
          </p:cNvPicPr>
          <p:nvPr/>
        </p:nvPicPr>
        <p:blipFill>
          <a:blip r:embed="rId7" cstate="print">
            <a:grayscl/>
          </a:blip>
          <a:stretch>
            <a:fillRect/>
          </a:stretch>
        </p:blipFill>
        <p:spPr>
          <a:xfrm>
            <a:off x="3968724" y="4159351"/>
            <a:ext cx="618979" cy="466297"/>
          </a:xfrm>
          <a:prstGeom prst="rect">
            <a:avLst/>
          </a:prstGeom>
        </p:spPr>
      </p:pic>
      <p:sp>
        <p:nvSpPr>
          <p:cNvPr id="70" name="Text Box 17"/>
          <p:cNvSpPr txBox="1">
            <a:spLocks noChangeArrowheads="1"/>
          </p:cNvSpPr>
          <p:nvPr/>
        </p:nvSpPr>
        <p:spPr bwMode="auto">
          <a:xfrm>
            <a:off x="3888257" y="4625649"/>
            <a:ext cx="697417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SNMP</a:t>
            </a:r>
            <a:endParaRPr lang="en-US" sz="1050" b="1" dirty="0">
              <a:latin typeface="+mn-lt"/>
            </a:endParaRPr>
          </a:p>
        </p:txBody>
      </p:sp>
      <p:sp>
        <p:nvSpPr>
          <p:cNvPr id="71" name="Line 16"/>
          <p:cNvSpPr>
            <a:spLocks noChangeShapeType="1"/>
          </p:cNvSpPr>
          <p:nvPr/>
        </p:nvSpPr>
        <p:spPr bwMode="auto">
          <a:xfrm>
            <a:off x="3829970" y="4977119"/>
            <a:ext cx="1427830" cy="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>
            <a:off x="3829970" y="5034933"/>
            <a:ext cx="1351630" cy="0"/>
          </a:xfrm>
          <a:prstGeom prst="line">
            <a:avLst/>
          </a:prstGeom>
          <a:noFill/>
          <a:ln w="2844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73" name="AutoShape 20"/>
          <p:cNvSpPr>
            <a:spLocks noChangeArrowheads="1"/>
          </p:cNvSpPr>
          <p:nvPr/>
        </p:nvSpPr>
        <p:spPr bwMode="auto">
          <a:xfrm>
            <a:off x="4434987" y="4774208"/>
            <a:ext cx="502439" cy="5140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CMTS</a:t>
            </a:r>
          </a:p>
        </p:txBody>
      </p:sp>
      <p:pic>
        <p:nvPicPr>
          <p:cNvPr id="74" name="Picture 96"/>
          <p:cNvPicPr preferRelativeResize="0">
            <a:picLocks noChangeArrowheads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5652164" y="4314970"/>
            <a:ext cx="275532" cy="40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5652164" y="4153387"/>
            <a:ext cx="291436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solidFill>
                  <a:schemeClr val="bg1"/>
                </a:solidFill>
                <a:latin typeface="+mn-lt"/>
              </a:rPr>
              <a:t>AAA</a:t>
            </a:r>
            <a:endParaRPr lang="en-US" sz="105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6" name="Picture 215"/>
          <p:cNvPicPr>
            <a:picLocks noChangeAspect="1" noChangeArrowheads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6400800" y="4814383"/>
            <a:ext cx="514182" cy="34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268"/>
          <p:cNvGrpSpPr>
            <a:grpSpLocks/>
          </p:cNvGrpSpPr>
          <p:nvPr/>
        </p:nvGrpSpPr>
        <p:grpSpPr bwMode="auto">
          <a:xfrm>
            <a:off x="7489701" y="4724400"/>
            <a:ext cx="511298" cy="511298"/>
            <a:chOff x="5340" y="2745"/>
            <a:chExt cx="268" cy="268"/>
          </a:xfrm>
        </p:grpSpPr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5343" y="2749"/>
              <a:ext cx="261" cy="261"/>
            </a:xfrm>
            <a:custGeom>
              <a:avLst/>
              <a:gdLst/>
              <a:ahLst/>
              <a:cxnLst>
                <a:cxn ang="0">
                  <a:pos x="554" y="491"/>
                </a:cxn>
                <a:cxn ang="0">
                  <a:pos x="492" y="554"/>
                </a:cxn>
                <a:cxn ang="0">
                  <a:pos x="63" y="554"/>
                </a:cxn>
                <a:cxn ang="0">
                  <a:pos x="0" y="491"/>
                </a:cxn>
                <a:cxn ang="0">
                  <a:pos x="0" y="62"/>
                </a:cxn>
                <a:cxn ang="0">
                  <a:pos x="63" y="0"/>
                </a:cxn>
                <a:cxn ang="0">
                  <a:pos x="492" y="0"/>
                </a:cxn>
                <a:cxn ang="0">
                  <a:pos x="554" y="62"/>
                </a:cxn>
                <a:cxn ang="0">
                  <a:pos x="554" y="491"/>
                </a:cxn>
              </a:cxnLst>
              <a:rect l="0" t="0" r="r" b="b"/>
              <a:pathLst>
                <a:path w="554" h="554">
                  <a:moveTo>
                    <a:pt x="554" y="491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8" y="554"/>
                    <a:pt x="0" y="526"/>
                    <a:pt x="0" y="49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2"/>
                  </a:cubicBezTo>
                  <a:lnTo>
                    <a:pt x="554" y="491"/>
                  </a:lnTo>
                  <a:close/>
                </a:path>
              </a:pathLst>
            </a:custGeom>
            <a:gradFill rotWithShape="0">
              <a:gsLst>
                <a:gs pos="0">
                  <a:srgbClr val="7F10A2">
                    <a:gamma/>
                    <a:tint val="50980"/>
                    <a:invGamma/>
                  </a:srgbClr>
                </a:gs>
                <a:gs pos="100000">
                  <a:srgbClr val="7F10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79" name="Freeform 270"/>
            <p:cNvSpPr>
              <a:spLocks noEditPoints="1"/>
            </p:cNvSpPr>
            <p:nvPr/>
          </p:nvSpPr>
          <p:spPr bwMode="auto">
            <a:xfrm>
              <a:off x="5340" y="2745"/>
              <a:ext cx="268" cy="268"/>
            </a:xfrm>
            <a:custGeom>
              <a:avLst/>
              <a:gdLst/>
              <a:ahLst/>
              <a:cxnLst>
                <a:cxn ang="0">
                  <a:pos x="69" y="567"/>
                </a:cxn>
                <a:cxn ang="0">
                  <a:pos x="0" y="498"/>
                </a:cxn>
                <a:cxn ang="0">
                  <a:pos x="0" y="69"/>
                </a:cxn>
                <a:cxn ang="0">
                  <a:pos x="69" y="0"/>
                </a:cxn>
                <a:cxn ang="0">
                  <a:pos x="498" y="0"/>
                </a:cxn>
                <a:cxn ang="0">
                  <a:pos x="567" y="68"/>
                </a:cxn>
                <a:cxn ang="0">
                  <a:pos x="567" y="68"/>
                </a:cxn>
                <a:cxn ang="0">
                  <a:pos x="567" y="498"/>
                </a:cxn>
                <a:cxn ang="0">
                  <a:pos x="560" y="498"/>
                </a:cxn>
                <a:cxn ang="0">
                  <a:pos x="567" y="498"/>
                </a:cxn>
                <a:cxn ang="0">
                  <a:pos x="498" y="567"/>
                </a:cxn>
                <a:cxn ang="0">
                  <a:pos x="69" y="567"/>
                </a:cxn>
                <a:cxn ang="0">
                  <a:pos x="13" y="69"/>
                </a:cxn>
                <a:cxn ang="0">
                  <a:pos x="13" y="498"/>
                </a:cxn>
                <a:cxn ang="0">
                  <a:pos x="69" y="554"/>
                </a:cxn>
                <a:cxn ang="0">
                  <a:pos x="498" y="554"/>
                </a:cxn>
                <a:cxn ang="0">
                  <a:pos x="554" y="498"/>
                </a:cxn>
                <a:cxn ang="0">
                  <a:pos x="554" y="70"/>
                </a:cxn>
                <a:cxn ang="0">
                  <a:pos x="554" y="69"/>
                </a:cxn>
                <a:cxn ang="0">
                  <a:pos x="498" y="13"/>
                </a:cxn>
                <a:cxn ang="0">
                  <a:pos x="69" y="13"/>
                </a:cxn>
                <a:cxn ang="0">
                  <a:pos x="13" y="69"/>
                </a:cxn>
                <a:cxn ang="0">
                  <a:pos x="567" y="69"/>
                </a:cxn>
                <a:cxn ang="0">
                  <a:pos x="567" y="69"/>
                </a:cxn>
              </a:cxnLst>
              <a:rect l="0" t="0" r="r" b="b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1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0" y="498"/>
                    <a:pt x="560" y="498"/>
                    <a:pt x="560" y="49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70"/>
                    <a:pt x="554" y="70"/>
                    <a:pt x="554" y="70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8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9"/>
                    <a:pt x="13" y="69"/>
                  </a:cubicBezTo>
                  <a:close/>
                  <a:moveTo>
                    <a:pt x="567" y="69"/>
                  </a:moveTo>
                  <a:cubicBezTo>
                    <a:pt x="567" y="69"/>
                    <a:pt x="567" y="69"/>
                    <a:pt x="567" y="69"/>
                  </a:cubicBezTo>
                </a:path>
              </a:pathLst>
            </a:custGeom>
            <a:solidFill>
              <a:srgbClr val="7F1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80" name="Freeform 271"/>
            <p:cNvSpPr>
              <a:spLocks noEditPoints="1"/>
            </p:cNvSpPr>
            <p:nvPr/>
          </p:nvSpPr>
          <p:spPr bwMode="auto">
            <a:xfrm>
              <a:off x="5370" y="2775"/>
              <a:ext cx="209" cy="209"/>
            </a:xfrm>
            <a:custGeom>
              <a:avLst/>
              <a:gdLst/>
              <a:ahLst/>
              <a:cxnLst>
                <a:cxn ang="0">
                  <a:pos x="222" y="11"/>
                </a:cxn>
                <a:cxn ang="0">
                  <a:pos x="433" y="222"/>
                </a:cxn>
                <a:cxn ang="0">
                  <a:pos x="222" y="433"/>
                </a:cxn>
                <a:cxn ang="0">
                  <a:pos x="12" y="222"/>
                </a:cxn>
                <a:cxn ang="0">
                  <a:pos x="222" y="11"/>
                </a:cxn>
                <a:cxn ang="0">
                  <a:pos x="222" y="0"/>
                </a:cxn>
                <a:cxn ang="0">
                  <a:pos x="222" y="0"/>
                </a:cxn>
                <a:cxn ang="0">
                  <a:pos x="222" y="0"/>
                </a:cxn>
                <a:cxn ang="0">
                  <a:pos x="0" y="222"/>
                </a:cxn>
                <a:cxn ang="0">
                  <a:pos x="222" y="444"/>
                </a:cxn>
                <a:cxn ang="0">
                  <a:pos x="444" y="222"/>
                </a:cxn>
                <a:cxn ang="0">
                  <a:pos x="222" y="0"/>
                </a:cxn>
              </a:cxnLst>
              <a:rect l="0" t="0" r="r" b="b"/>
              <a:pathLst>
                <a:path w="444" h="444">
                  <a:moveTo>
                    <a:pt x="222" y="11"/>
                  </a:moveTo>
                  <a:cubicBezTo>
                    <a:pt x="338" y="12"/>
                    <a:pt x="432" y="106"/>
                    <a:pt x="433" y="222"/>
                  </a:cubicBezTo>
                  <a:cubicBezTo>
                    <a:pt x="432" y="338"/>
                    <a:pt x="338" y="432"/>
                    <a:pt x="222" y="433"/>
                  </a:cubicBezTo>
                  <a:cubicBezTo>
                    <a:pt x="106" y="432"/>
                    <a:pt x="12" y="338"/>
                    <a:pt x="12" y="222"/>
                  </a:cubicBezTo>
                  <a:cubicBezTo>
                    <a:pt x="12" y="106"/>
                    <a:pt x="106" y="12"/>
                    <a:pt x="222" y="11"/>
                  </a:cubicBezTo>
                  <a:moveTo>
                    <a:pt x="222" y="0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00" y="0"/>
                    <a:pt x="0" y="100"/>
                    <a:pt x="0" y="222"/>
                  </a:cubicBezTo>
                  <a:cubicBezTo>
                    <a:pt x="0" y="344"/>
                    <a:pt x="100" y="444"/>
                    <a:pt x="222" y="444"/>
                  </a:cubicBezTo>
                  <a:cubicBezTo>
                    <a:pt x="344" y="444"/>
                    <a:pt x="444" y="344"/>
                    <a:pt x="444" y="222"/>
                  </a:cubicBezTo>
                  <a:cubicBezTo>
                    <a:pt x="444" y="100"/>
                    <a:pt x="344" y="0"/>
                    <a:pt x="222" y="0"/>
                  </a:cubicBezTo>
                  <a:close/>
                </a:path>
              </a:pathLst>
            </a:custGeom>
            <a:solidFill>
              <a:srgbClr val="7F1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81" name="Freeform 272"/>
            <p:cNvSpPr>
              <a:spLocks noEditPoints="1"/>
            </p:cNvSpPr>
            <p:nvPr/>
          </p:nvSpPr>
          <p:spPr bwMode="auto">
            <a:xfrm>
              <a:off x="5374" y="2780"/>
              <a:ext cx="200" cy="200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423" y="211"/>
                </a:cxn>
                <a:cxn ang="0">
                  <a:pos x="15" y="272"/>
                </a:cxn>
                <a:cxn ang="0">
                  <a:pos x="36" y="320"/>
                </a:cxn>
                <a:cxn ang="0">
                  <a:pos x="8" y="235"/>
                </a:cxn>
                <a:cxn ang="0">
                  <a:pos x="94" y="381"/>
                </a:cxn>
                <a:cxn ang="0">
                  <a:pos x="140" y="329"/>
                </a:cxn>
                <a:cxn ang="0">
                  <a:pos x="114" y="219"/>
                </a:cxn>
                <a:cxn ang="0">
                  <a:pos x="46" y="175"/>
                </a:cxn>
                <a:cxn ang="0">
                  <a:pos x="46" y="148"/>
                </a:cxn>
                <a:cxn ang="0">
                  <a:pos x="68" y="161"/>
                </a:cxn>
                <a:cxn ang="0">
                  <a:pos x="81" y="150"/>
                </a:cxn>
                <a:cxn ang="0">
                  <a:pos x="139" y="52"/>
                </a:cxn>
                <a:cxn ang="0">
                  <a:pos x="98" y="84"/>
                </a:cxn>
                <a:cxn ang="0">
                  <a:pos x="83" y="51"/>
                </a:cxn>
                <a:cxn ang="0">
                  <a:pos x="212" y="4"/>
                </a:cxn>
                <a:cxn ang="0">
                  <a:pos x="281" y="18"/>
                </a:cxn>
                <a:cxn ang="0">
                  <a:pos x="251" y="44"/>
                </a:cxn>
                <a:cxn ang="0">
                  <a:pos x="243" y="69"/>
                </a:cxn>
                <a:cxn ang="0">
                  <a:pos x="263" y="67"/>
                </a:cxn>
                <a:cxn ang="0">
                  <a:pos x="271" y="52"/>
                </a:cxn>
                <a:cxn ang="0">
                  <a:pos x="241" y="84"/>
                </a:cxn>
                <a:cxn ang="0">
                  <a:pos x="225" y="106"/>
                </a:cxn>
                <a:cxn ang="0">
                  <a:pos x="209" y="115"/>
                </a:cxn>
                <a:cxn ang="0">
                  <a:pos x="225" y="127"/>
                </a:cxn>
                <a:cxn ang="0">
                  <a:pos x="260" y="115"/>
                </a:cxn>
                <a:cxn ang="0">
                  <a:pos x="291" y="143"/>
                </a:cxn>
                <a:cxn ang="0">
                  <a:pos x="228" y="132"/>
                </a:cxn>
                <a:cxn ang="0">
                  <a:pos x="161" y="182"/>
                </a:cxn>
                <a:cxn ang="0">
                  <a:pos x="188" y="280"/>
                </a:cxn>
                <a:cxn ang="0">
                  <a:pos x="266" y="379"/>
                </a:cxn>
                <a:cxn ang="0">
                  <a:pos x="271" y="409"/>
                </a:cxn>
                <a:cxn ang="0">
                  <a:pos x="94" y="381"/>
                </a:cxn>
                <a:cxn ang="0">
                  <a:pos x="330" y="375"/>
                </a:cxn>
                <a:cxn ang="0">
                  <a:pos x="354" y="272"/>
                </a:cxn>
                <a:cxn ang="0">
                  <a:pos x="362" y="237"/>
                </a:cxn>
                <a:cxn ang="0">
                  <a:pos x="308" y="153"/>
                </a:cxn>
                <a:cxn ang="0">
                  <a:pos x="310" y="145"/>
                </a:cxn>
                <a:cxn ang="0">
                  <a:pos x="387" y="202"/>
                </a:cxn>
                <a:cxn ang="0">
                  <a:pos x="402" y="195"/>
                </a:cxn>
                <a:cxn ang="0">
                  <a:pos x="419" y="211"/>
                </a:cxn>
              </a:cxnLst>
              <a:rect l="0" t="0" r="r" b="b"/>
              <a:pathLst>
                <a:path w="423" h="422">
                  <a:moveTo>
                    <a:pt x="212" y="0"/>
                  </a:moveTo>
                  <a:cubicBezTo>
                    <a:pt x="95" y="0"/>
                    <a:pt x="0" y="94"/>
                    <a:pt x="0" y="211"/>
                  </a:cubicBezTo>
                  <a:cubicBezTo>
                    <a:pt x="0" y="328"/>
                    <a:pt x="95" y="422"/>
                    <a:pt x="212" y="422"/>
                  </a:cubicBezTo>
                  <a:cubicBezTo>
                    <a:pt x="329" y="422"/>
                    <a:pt x="423" y="328"/>
                    <a:pt x="423" y="211"/>
                  </a:cubicBezTo>
                  <a:cubicBezTo>
                    <a:pt x="423" y="94"/>
                    <a:pt x="329" y="0"/>
                    <a:pt x="212" y="0"/>
                  </a:cubicBezTo>
                  <a:close/>
                  <a:moveTo>
                    <a:pt x="15" y="272"/>
                  </a:moveTo>
                  <a:cubicBezTo>
                    <a:pt x="32" y="304"/>
                    <a:pt x="32" y="304"/>
                    <a:pt x="32" y="304"/>
                  </a:cubicBezTo>
                  <a:cubicBezTo>
                    <a:pt x="36" y="320"/>
                    <a:pt x="36" y="320"/>
                    <a:pt x="36" y="320"/>
                  </a:cubicBezTo>
                  <a:cubicBezTo>
                    <a:pt x="19" y="292"/>
                    <a:pt x="8" y="261"/>
                    <a:pt x="5" y="227"/>
                  </a:cubicBezTo>
                  <a:cubicBezTo>
                    <a:pt x="8" y="235"/>
                    <a:pt x="8" y="235"/>
                    <a:pt x="8" y="235"/>
                  </a:cubicBezTo>
                  <a:lnTo>
                    <a:pt x="15" y="272"/>
                  </a:lnTo>
                  <a:close/>
                  <a:moveTo>
                    <a:pt x="94" y="381"/>
                  </a:moveTo>
                  <a:cubicBezTo>
                    <a:pt x="98" y="361"/>
                    <a:pt x="98" y="361"/>
                    <a:pt x="98" y="361"/>
                  </a:cubicBezTo>
                  <a:cubicBezTo>
                    <a:pt x="140" y="329"/>
                    <a:pt x="140" y="329"/>
                    <a:pt x="140" y="329"/>
                  </a:cubicBezTo>
                  <a:cubicBezTo>
                    <a:pt x="156" y="271"/>
                    <a:pt x="156" y="271"/>
                    <a:pt x="156" y="271"/>
                  </a:cubicBezTo>
                  <a:cubicBezTo>
                    <a:pt x="114" y="219"/>
                    <a:pt x="114" y="219"/>
                    <a:pt x="114" y="219"/>
                  </a:cubicBezTo>
                  <a:cubicBezTo>
                    <a:pt x="42" y="215"/>
                    <a:pt x="42" y="215"/>
                    <a:pt x="42" y="215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1" y="172"/>
                    <a:pt x="30" y="150"/>
                    <a:pt x="46" y="148"/>
                  </a:cubicBezTo>
                  <a:cubicBezTo>
                    <a:pt x="50" y="148"/>
                    <a:pt x="66" y="145"/>
                    <a:pt x="66" y="145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81" y="150"/>
                    <a:pt x="81" y="150"/>
                    <a:pt x="81" y="15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33" y="16"/>
                    <a:pt x="171" y="4"/>
                    <a:pt x="212" y="4"/>
                  </a:cubicBezTo>
                  <a:cubicBezTo>
                    <a:pt x="243" y="4"/>
                    <a:pt x="272" y="11"/>
                    <a:pt x="298" y="23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8" y="32"/>
                    <a:pt x="268" y="32"/>
                    <a:pt x="268" y="32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2" y="59"/>
                    <a:pt x="242" y="59"/>
                    <a:pt x="242" y="59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62" y="75"/>
                    <a:pt x="262" y="75"/>
                    <a:pt x="262" y="75"/>
                  </a:cubicBezTo>
                  <a:cubicBezTo>
                    <a:pt x="263" y="67"/>
                    <a:pt x="263" y="67"/>
                    <a:pt x="263" y="67"/>
                  </a:cubicBezTo>
                  <a:cubicBezTo>
                    <a:pt x="265" y="58"/>
                    <a:pt x="265" y="58"/>
                    <a:pt x="265" y="58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41" y="84"/>
                    <a:pt x="241" y="84"/>
                    <a:pt x="241" y="84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14" y="104"/>
                    <a:pt x="214" y="104"/>
                    <a:pt x="214" y="104"/>
                  </a:cubicBezTo>
                  <a:cubicBezTo>
                    <a:pt x="209" y="115"/>
                    <a:pt x="209" y="115"/>
                    <a:pt x="209" y="115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34" y="120"/>
                    <a:pt x="234" y="120"/>
                    <a:pt x="234" y="120"/>
                  </a:cubicBezTo>
                  <a:cubicBezTo>
                    <a:pt x="260" y="115"/>
                    <a:pt x="260" y="115"/>
                    <a:pt x="260" y="115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1" y="143"/>
                    <a:pt x="291" y="143"/>
                    <a:pt x="291" y="143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161" y="182"/>
                    <a:pt x="161" y="182"/>
                    <a:pt x="161" y="182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88" y="280"/>
                    <a:pt x="188" y="280"/>
                    <a:pt x="188" y="280"/>
                  </a:cubicBezTo>
                  <a:cubicBezTo>
                    <a:pt x="252" y="294"/>
                    <a:pt x="252" y="294"/>
                    <a:pt x="252" y="294"/>
                  </a:cubicBezTo>
                  <a:cubicBezTo>
                    <a:pt x="266" y="379"/>
                    <a:pt x="266" y="379"/>
                    <a:pt x="266" y="379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71" y="409"/>
                    <a:pt x="271" y="409"/>
                    <a:pt x="271" y="409"/>
                  </a:cubicBezTo>
                  <a:cubicBezTo>
                    <a:pt x="252" y="415"/>
                    <a:pt x="232" y="418"/>
                    <a:pt x="212" y="418"/>
                  </a:cubicBezTo>
                  <a:cubicBezTo>
                    <a:pt x="168" y="418"/>
                    <a:pt x="128" y="404"/>
                    <a:pt x="94" y="381"/>
                  </a:cubicBezTo>
                  <a:close/>
                  <a:moveTo>
                    <a:pt x="327" y="383"/>
                  </a:moveTo>
                  <a:cubicBezTo>
                    <a:pt x="330" y="375"/>
                    <a:pt x="330" y="375"/>
                    <a:pt x="330" y="375"/>
                  </a:cubicBezTo>
                  <a:cubicBezTo>
                    <a:pt x="348" y="361"/>
                    <a:pt x="348" y="361"/>
                    <a:pt x="348" y="361"/>
                  </a:cubicBezTo>
                  <a:cubicBezTo>
                    <a:pt x="354" y="272"/>
                    <a:pt x="354" y="272"/>
                    <a:pt x="354" y="272"/>
                  </a:cubicBezTo>
                  <a:cubicBezTo>
                    <a:pt x="388" y="237"/>
                    <a:pt x="388" y="237"/>
                    <a:pt x="388" y="237"/>
                  </a:cubicBezTo>
                  <a:cubicBezTo>
                    <a:pt x="362" y="237"/>
                    <a:pt x="362" y="237"/>
                    <a:pt x="362" y="237"/>
                  </a:cubicBezTo>
                  <a:cubicBezTo>
                    <a:pt x="350" y="221"/>
                    <a:pt x="350" y="221"/>
                    <a:pt x="350" y="221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297" y="144"/>
                    <a:pt x="297" y="144"/>
                    <a:pt x="297" y="144"/>
                  </a:cubicBezTo>
                  <a:cubicBezTo>
                    <a:pt x="310" y="145"/>
                    <a:pt x="310" y="145"/>
                    <a:pt x="310" y="145"/>
                  </a:cubicBezTo>
                  <a:cubicBezTo>
                    <a:pt x="374" y="215"/>
                    <a:pt x="374" y="215"/>
                    <a:pt x="374" y="215"/>
                  </a:cubicBezTo>
                  <a:cubicBezTo>
                    <a:pt x="387" y="202"/>
                    <a:pt x="387" y="202"/>
                    <a:pt x="387" y="202"/>
                  </a:cubicBezTo>
                  <a:cubicBezTo>
                    <a:pt x="385" y="189"/>
                    <a:pt x="385" y="189"/>
                    <a:pt x="385" y="189"/>
                  </a:cubicBezTo>
                  <a:cubicBezTo>
                    <a:pt x="402" y="195"/>
                    <a:pt x="402" y="195"/>
                    <a:pt x="402" y="195"/>
                  </a:cubicBezTo>
                  <a:cubicBezTo>
                    <a:pt x="418" y="198"/>
                    <a:pt x="418" y="198"/>
                    <a:pt x="418" y="198"/>
                  </a:cubicBezTo>
                  <a:cubicBezTo>
                    <a:pt x="419" y="202"/>
                    <a:pt x="419" y="207"/>
                    <a:pt x="419" y="211"/>
                  </a:cubicBezTo>
                  <a:cubicBezTo>
                    <a:pt x="419" y="283"/>
                    <a:pt x="382" y="346"/>
                    <a:pt x="327" y="3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</p:grpSp>
      <p:pic>
        <p:nvPicPr>
          <p:cNvPr id="82" name="Picture 39" descr="BRAS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4953000" y="4788424"/>
            <a:ext cx="431763" cy="4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96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5334000"/>
            <a:ext cx="275532" cy="40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 Box 17"/>
          <p:cNvSpPr txBox="1">
            <a:spLocks noChangeArrowheads="1"/>
          </p:cNvSpPr>
          <p:nvPr/>
        </p:nvSpPr>
        <p:spPr bwMode="auto">
          <a:xfrm>
            <a:off x="5638800" y="5181600"/>
            <a:ext cx="291436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AAA</a:t>
            </a:r>
            <a:endParaRPr lang="en-US" sz="1050" b="1" dirty="0">
              <a:latin typeface="+mn-lt"/>
            </a:endParaRPr>
          </a:p>
        </p:txBody>
      </p:sp>
      <p:cxnSp>
        <p:nvCxnSpPr>
          <p:cNvPr id="86" name="Straight Connector 85"/>
          <p:cNvCxnSpPr/>
          <p:nvPr/>
        </p:nvCxnSpPr>
        <p:spPr bwMode="auto">
          <a:xfrm>
            <a:off x="1828800" y="2133600"/>
            <a:ext cx="0" cy="39532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4953000" y="3419817"/>
            <a:ext cx="0" cy="2667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88" name="Text Box 17"/>
          <p:cNvSpPr txBox="1">
            <a:spLocks noChangeArrowheads="1"/>
          </p:cNvSpPr>
          <p:nvPr/>
        </p:nvSpPr>
        <p:spPr bwMode="auto">
          <a:xfrm>
            <a:off x="1676400" y="6086817"/>
            <a:ext cx="304800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R1</a:t>
            </a:r>
            <a:endParaRPr lang="en-US" sz="1050" b="1" dirty="0">
              <a:latin typeface="+mn-lt"/>
            </a:endParaRPr>
          </a:p>
        </p:txBody>
      </p:sp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2322870" y="6086817"/>
            <a:ext cx="304800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NA</a:t>
            </a:r>
            <a:endParaRPr lang="en-US" sz="1050" b="1" dirty="0">
              <a:latin typeface="+mn-lt"/>
            </a:endParaRPr>
          </a:p>
        </p:txBody>
      </p:sp>
      <p:sp>
        <p:nvSpPr>
          <p:cNvPr id="90" name="Text Box 17"/>
          <p:cNvSpPr txBox="1">
            <a:spLocks noChangeArrowheads="1"/>
          </p:cNvSpPr>
          <p:nvPr/>
        </p:nvSpPr>
        <p:spPr bwMode="auto">
          <a:xfrm>
            <a:off x="1219200" y="6086817"/>
            <a:ext cx="304800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TE</a:t>
            </a:r>
            <a:endParaRPr lang="en-US" sz="1050" b="1" dirty="0">
              <a:latin typeface="+mn-lt"/>
            </a:endParaRPr>
          </a:p>
        </p:txBody>
      </p:sp>
      <p:sp>
        <p:nvSpPr>
          <p:cNvPr id="91" name="Text Box 17"/>
          <p:cNvSpPr txBox="1">
            <a:spLocks noChangeArrowheads="1"/>
          </p:cNvSpPr>
          <p:nvPr/>
        </p:nvSpPr>
        <p:spPr bwMode="auto">
          <a:xfrm>
            <a:off x="4800600" y="6086817"/>
            <a:ext cx="304800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R3</a:t>
            </a:r>
            <a:endParaRPr lang="en-US" sz="1050" b="1" dirty="0">
              <a:latin typeface="+mn-lt"/>
            </a:endParaRPr>
          </a:p>
        </p:txBody>
      </p:sp>
      <p:sp>
        <p:nvSpPr>
          <p:cNvPr id="94" name="Text Box 17"/>
          <p:cNvSpPr txBox="1">
            <a:spLocks noChangeArrowheads="1"/>
          </p:cNvSpPr>
          <p:nvPr/>
        </p:nvSpPr>
        <p:spPr bwMode="auto">
          <a:xfrm>
            <a:off x="3276600" y="6096000"/>
            <a:ext cx="609600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Backhaul</a:t>
            </a:r>
            <a:endParaRPr lang="en-US" sz="1050" b="1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R-MACPHY Architecture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693688" y="1312433"/>
          <a:ext cx="7275653" cy="3829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Visio" r:id="rId3" imgW="7147710" imgH="2757757" progId="Visio.Drawing.11">
                  <p:embed/>
                </p:oleObj>
              </mc:Choice>
              <mc:Fallback>
                <p:oleObj name="Visio" r:id="rId3" imgW="7147710" imgH="2757757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688" y="1312433"/>
                        <a:ext cx="7275653" cy="3829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7607" y="4991549"/>
            <a:ext cx="6711024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R-MACPHY Controller manages the configuration of the of the R-MACPHY device.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The Controller can be either a separate device or a component embedded in an aggregation and switching device, such as a router, a switch, or an OLT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from Hesham</a:t>
            </a:r>
            <a:endParaRPr lang="en-US" sz="24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R-PHY  L2TPv3 Topology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graphicFrame>
        <p:nvGraphicFramePr>
          <p:cNvPr id="518146" name="Object 2"/>
          <p:cNvGraphicFramePr>
            <a:graphicFrameLocks noChangeAspect="1"/>
          </p:cNvGraphicFramePr>
          <p:nvPr/>
        </p:nvGraphicFramePr>
        <p:xfrm>
          <a:off x="540431" y="1452283"/>
          <a:ext cx="8090332" cy="4356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Visio" r:id="rId3" imgW="5485320" imgH="1749275" progId="Visio.Drawing.11">
                  <p:embed/>
                </p:oleObj>
              </mc:Choice>
              <mc:Fallback>
                <p:oleObj name="Visio" r:id="rId3" imgW="5485320" imgH="1749275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431" y="1452283"/>
                        <a:ext cx="8090332" cy="43568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from Hesham</a:t>
            </a:r>
            <a:endParaRPr lang="en-US" sz="24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R-PHY L2TPv3 Topology – Multiple Tunnels</a:t>
            </a:r>
            <a:endParaRPr lang="en-US" sz="3600" dirty="0"/>
          </a:p>
        </p:txBody>
      </p:sp>
      <p:pic>
        <p:nvPicPr>
          <p:cNvPr id="519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945" y="1602889"/>
            <a:ext cx="7566034" cy="446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from Hesham</a:t>
            </a:r>
            <a:endParaRPr lang="en-US" sz="2400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P802.1CF NRM can be easily mapped to real Ethernet access networks</a:t>
            </a:r>
          </a:p>
          <a:p>
            <a:r>
              <a:rPr lang="en-US" dirty="0" smtClean="0"/>
              <a:t>Details have to be worked out as multiple configurations may exist.</a:t>
            </a:r>
          </a:p>
          <a:p>
            <a:r>
              <a:rPr lang="en-US" dirty="0" smtClean="0"/>
              <a:t>It is important to have a public reference for the particular network architecture.</a:t>
            </a:r>
          </a:p>
          <a:p>
            <a:r>
              <a:rPr lang="en-US" dirty="0" smtClean="0"/>
              <a:t>Who would be willing to work on text on particular mappings?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P802.1CF NRM </a:t>
            </a:r>
            <a:r>
              <a:rPr lang="en-US" dirty="0" smtClean="0"/>
              <a:t>mapping to real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2015-05-21</a:t>
            </a:r>
          </a:p>
          <a:p>
            <a:r>
              <a:rPr lang="en-US" dirty="0"/>
              <a:t>Max </a:t>
            </a:r>
            <a:r>
              <a:rPr lang="en-US" dirty="0" smtClean="0"/>
              <a:t>Riegel</a:t>
            </a:r>
          </a:p>
          <a:p>
            <a:r>
              <a:rPr lang="en-US" dirty="0"/>
              <a:t>(</a:t>
            </a:r>
            <a:r>
              <a:rPr lang="en-US" dirty="0" smtClean="0"/>
              <a:t>Nokia Networks)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tabLst>
                <a:tab pos="1023938" algn="l"/>
              </a:tabLst>
            </a:pPr>
            <a:r>
              <a:rPr lang="en-US" dirty="0" smtClean="0"/>
              <a:t>SS: 	Subscription Service</a:t>
            </a:r>
          </a:p>
          <a:p>
            <a:pPr marL="0" indent="0">
              <a:buNone/>
              <a:tabLst>
                <a:tab pos="1023938" algn="l"/>
              </a:tabLst>
            </a:pPr>
            <a:r>
              <a:rPr lang="en-US" dirty="0" smtClean="0"/>
              <a:t>CIS:	Coordination and Information Service</a:t>
            </a:r>
          </a:p>
          <a:p>
            <a:pPr marL="0" indent="0">
              <a:buNone/>
              <a:tabLst>
                <a:tab pos="1023938" algn="l"/>
              </a:tabLst>
            </a:pPr>
            <a:r>
              <a:rPr lang="en-US" dirty="0" smtClean="0"/>
              <a:t>AN</a:t>
            </a:r>
            <a:r>
              <a:rPr lang="en-US" dirty="0"/>
              <a:t>: 	Access </a:t>
            </a:r>
            <a:r>
              <a:rPr lang="en-US" dirty="0" smtClean="0"/>
              <a:t>Network</a:t>
            </a:r>
          </a:p>
          <a:p>
            <a:pPr marL="0" indent="0">
              <a:buNone/>
              <a:tabLst>
                <a:tab pos="1023938" algn="l"/>
              </a:tabLst>
            </a:pPr>
            <a:r>
              <a:rPr lang="en-US" dirty="0" smtClean="0"/>
              <a:t>ANC:	Access Network Controller</a:t>
            </a:r>
            <a:endParaRPr lang="en-US" dirty="0"/>
          </a:p>
          <a:p>
            <a:pPr marL="0" indent="0">
              <a:buNone/>
              <a:tabLst>
                <a:tab pos="1023938" algn="l"/>
              </a:tabLst>
            </a:pPr>
            <a:r>
              <a:rPr lang="en-US" dirty="0" smtClean="0"/>
              <a:t>NA: 	Node of Attachment</a:t>
            </a:r>
          </a:p>
          <a:p>
            <a:pPr marL="0" indent="0">
              <a:buNone/>
              <a:tabLst>
                <a:tab pos="1023938" algn="l"/>
              </a:tabLst>
            </a:pPr>
            <a:r>
              <a:rPr lang="en-US" dirty="0"/>
              <a:t>AR</a:t>
            </a:r>
            <a:r>
              <a:rPr lang="en-US" dirty="0" smtClean="0"/>
              <a:t>:</a:t>
            </a:r>
            <a:r>
              <a:rPr lang="en-US" dirty="0"/>
              <a:t>	Access Router</a:t>
            </a:r>
            <a:endParaRPr lang="en-US" dirty="0" smtClean="0"/>
          </a:p>
          <a:p>
            <a:pPr marL="0" indent="0">
              <a:buNone/>
              <a:tabLst>
                <a:tab pos="1023938" algn="l"/>
              </a:tabLst>
            </a:pPr>
            <a:r>
              <a:rPr lang="en-US" dirty="0"/>
              <a:t>AR</a:t>
            </a:r>
            <a:r>
              <a:rPr lang="en-US" dirty="0" smtClean="0"/>
              <a:t>I:	Access Router Interface</a:t>
            </a:r>
          </a:p>
          <a:p>
            <a:pPr marL="0" indent="0">
              <a:buNone/>
              <a:tabLst>
                <a:tab pos="1023938" algn="l"/>
              </a:tabLst>
            </a:pPr>
            <a:r>
              <a:rPr lang="en-US" dirty="0"/>
              <a:t>AR</a:t>
            </a:r>
            <a:r>
              <a:rPr lang="en-US" dirty="0" smtClean="0"/>
              <a:t>C:	Access Router Controller</a:t>
            </a:r>
            <a:endParaRPr lang="en-US" dirty="0"/>
          </a:p>
          <a:p>
            <a:pPr marL="0" indent="0">
              <a:buNone/>
              <a:tabLst>
                <a:tab pos="1023938" algn="l"/>
              </a:tabLst>
            </a:pPr>
            <a:r>
              <a:rPr lang="en-US" dirty="0" smtClean="0"/>
              <a:t>TE</a:t>
            </a:r>
            <a:r>
              <a:rPr lang="en-US" dirty="0"/>
              <a:t>: 	</a:t>
            </a:r>
            <a:r>
              <a:rPr lang="en-US" dirty="0" smtClean="0"/>
              <a:t>Terminal</a:t>
            </a:r>
          </a:p>
          <a:p>
            <a:pPr marL="0" indent="0">
              <a:buNone/>
              <a:tabLst>
                <a:tab pos="1023938" algn="l"/>
              </a:tabLst>
            </a:pPr>
            <a:r>
              <a:rPr lang="en-US" dirty="0" smtClean="0"/>
              <a:t>TEI:	Terminal Interface</a:t>
            </a:r>
          </a:p>
          <a:p>
            <a:pPr marL="0" indent="0">
              <a:buNone/>
              <a:tabLst>
                <a:tab pos="1023938" algn="l"/>
              </a:tabLst>
            </a:pPr>
            <a:r>
              <a:rPr lang="en-US" dirty="0" smtClean="0"/>
              <a:t>TEC:	Terminal Controller</a:t>
            </a:r>
          </a:p>
          <a:p>
            <a:pPr marL="0" indent="0">
              <a:buNone/>
              <a:tabLst>
                <a:tab pos="1023938" algn="l"/>
              </a:tabLst>
            </a:pPr>
            <a:r>
              <a:rPr lang="en-US" dirty="0" smtClean="0"/>
              <a:t>BH:	Backhaul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9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P802.1CF NRM</a:t>
            </a:r>
            <a:endParaRPr lang="en-US" dirty="0"/>
          </a:p>
        </p:txBody>
      </p:sp>
      <p:pic>
        <p:nvPicPr>
          <p:cNvPr id="3" name="Picture 2" descr="150507-n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05" y="1905000"/>
            <a:ext cx="7339095" cy="382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4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Access Network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NRM mapping to real networks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31376" y="3899848"/>
            <a:ext cx="5569424" cy="11293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5715000" y="1143000"/>
            <a:ext cx="1219200" cy="618134"/>
          </a:xfrm>
          <a:prstGeom prst="flowChartAlternateProcess">
            <a:avLst/>
          </a:prstGeom>
          <a:solidFill>
            <a:srgbClr val="8BB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3356866" y="3901909"/>
            <a:ext cx="1935214" cy="741528"/>
          </a:xfrm>
          <a:prstGeom prst="roundRect">
            <a:avLst>
              <a:gd name="adj" fmla="val 10396"/>
            </a:avLst>
          </a:prstGeom>
          <a:noFill/>
          <a:ln w="12700" cap="flat" cmpd="sng" algn="ctr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249411" y="1508805"/>
            <a:ext cx="2895653" cy="788515"/>
          </a:xfrm>
          <a:prstGeom prst="roundRect">
            <a:avLst>
              <a:gd name="adj" fmla="val 12403"/>
            </a:avLst>
          </a:prstGeom>
          <a:solidFill>
            <a:srgbClr val="A7E8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491880" y="1822631"/>
            <a:ext cx="1575175" cy="45005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49022" y="4489466"/>
            <a:ext cx="1922977" cy="9813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 smtClean="0">
                <a:latin typeface="+mn-lt"/>
              </a:rPr>
              <a:t>Medium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17000" y="4503574"/>
            <a:ext cx="989915" cy="8434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 smtClean="0">
                <a:latin typeface="+mn-lt"/>
              </a:rPr>
              <a:t>Medium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829866" y="3014658"/>
            <a:ext cx="708533" cy="1481185"/>
            <a:chOff x="971599" y="3514117"/>
            <a:chExt cx="1080121" cy="1355043"/>
          </a:xfrm>
        </p:grpSpPr>
        <p:sp>
          <p:nvSpPr>
            <p:cNvPr id="193" name="Rectangle 2"/>
            <p:cNvSpPr/>
            <p:nvPr/>
          </p:nvSpPr>
          <p:spPr bwMode="auto">
            <a:xfrm>
              <a:off x="971599" y="4329100"/>
              <a:ext cx="1080121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Data Link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4" name="Rectangle 3"/>
            <p:cNvSpPr/>
            <p:nvPr/>
          </p:nvSpPr>
          <p:spPr bwMode="auto">
            <a:xfrm>
              <a:off x="971600" y="459913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n-lt"/>
                </a:rPr>
                <a:t>Physical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5" name="Rectangle 4"/>
            <p:cNvSpPr/>
            <p:nvPr/>
          </p:nvSpPr>
          <p:spPr bwMode="auto">
            <a:xfrm>
              <a:off x="971600" y="405907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n-lt"/>
                </a:rPr>
                <a:t>Network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6" name="Rectangle 5"/>
            <p:cNvSpPr/>
            <p:nvPr/>
          </p:nvSpPr>
          <p:spPr bwMode="auto">
            <a:xfrm>
              <a:off x="971600" y="378904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n-lt"/>
                </a:rPr>
                <a:t>Transport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7" name="Rectangle 8"/>
            <p:cNvSpPr/>
            <p:nvPr/>
          </p:nvSpPr>
          <p:spPr bwMode="auto">
            <a:xfrm>
              <a:off x="971601" y="3514117"/>
              <a:ext cx="1080119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Application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2387228" y="3905508"/>
            <a:ext cx="744612" cy="590335"/>
            <a:chOff x="2252213" y="5581908"/>
            <a:chExt cx="1086386" cy="590335"/>
          </a:xfrm>
        </p:grpSpPr>
        <p:sp>
          <p:nvSpPr>
            <p:cNvPr id="188" name="Rectangle 31"/>
            <p:cNvSpPr/>
            <p:nvPr/>
          </p:nvSpPr>
          <p:spPr bwMode="auto">
            <a:xfrm>
              <a:off x="2252213" y="5581908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DL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2252213" y="5877076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Phy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2796516" y="5586416"/>
              <a:ext cx="542083" cy="29260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 Narrow" panose="020B0606020202030204" pitchFamily="34" charset="0"/>
                </a:rPr>
                <a:t>DL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2796514" y="5875018"/>
              <a:ext cx="542085" cy="2951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Phy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192" name="Isosceles Triangle 33"/>
            <p:cNvSpPr/>
            <p:nvPr/>
          </p:nvSpPr>
          <p:spPr bwMode="auto">
            <a:xfrm flipV="1">
              <a:off x="2252213" y="5588405"/>
              <a:ext cx="1086386" cy="71123"/>
            </a:xfrm>
            <a:prstGeom prst="triangle">
              <a:avLst>
                <a:gd name="adj" fmla="val 49569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grpSp>
        <p:nvGrpSpPr>
          <p:cNvPr id="4" name="Group 231"/>
          <p:cNvGrpSpPr/>
          <p:nvPr/>
        </p:nvGrpSpPr>
        <p:grpSpPr>
          <a:xfrm>
            <a:off x="7667161" y="3012600"/>
            <a:ext cx="708533" cy="1481185"/>
            <a:chOff x="971599" y="3514117"/>
            <a:chExt cx="1080121" cy="1355043"/>
          </a:xfrm>
        </p:grpSpPr>
        <p:sp>
          <p:nvSpPr>
            <p:cNvPr id="183" name="Rectangle 182"/>
            <p:cNvSpPr/>
            <p:nvPr/>
          </p:nvSpPr>
          <p:spPr bwMode="auto">
            <a:xfrm>
              <a:off x="971599" y="4329100"/>
              <a:ext cx="1080121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Data Link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971600" y="459913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n-lt"/>
                </a:rPr>
                <a:t>Physical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971600" y="405907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n-lt"/>
                </a:rPr>
                <a:t>Network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971600" y="378904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n-lt"/>
                </a:rPr>
                <a:t>Transport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971601" y="3514117"/>
              <a:ext cx="1080119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Application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6388104" y="3608284"/>
            <a:ext cx="553982" cy="31199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Network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850948" y="3608284"/>
            <a:ext cx="544304" cy="30887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Network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7" name="Isosceles Triangle 16"/>
          <p:cNvSpPr/>
          <p:nvPr/>
        </p:nvSpPr>
        <p:spPr bwMode="auto">
          <a:xfrm flipV="1">
            <a:off x="5850948" y="3603964"/>
            <a:ext cx="1091137" cy="111178"/>
          </a:xfrm>
          <a:prstGeom prst="triangle">
            <a:avLst>
              <a:gd name="adj" fmla="val 49569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842030" y="4497905"/>
            <a:ext cx="1539056" cy="9001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 smtClean="0">
                <a:latin typeface="+mn-lt"/>
              </a:rPr>
              <a:t>Medium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437594" y="4497901"/>
            <a:ext cx="1930051" cy="8881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 smtClean="0">
                <a:latin typeface="+mn-lt"/>
              </a:rPr>
              <a:t>Medium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855699" y="3917163"/>
            <a:ext cx="544303" cy="28873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Data Link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855699" y="4205901"/>
            <a:ext cx="544303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 Narrow" panose="020B0606020202030204" pitchFamily="34" charset="0"/>
              </a:rPr>
              <a:t>Physical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400003" y="3917164"/>
            <a:ext cx="542082" cy="2823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Data Link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400000" y="4203843"/>
            <a:ext cx="542085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 Narrow" panose="020B0606020202030204" pitchFamily="34" charset="0"/>
              </a:rPr>
              <a:t>Physical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7467600" y="1219200"/>
            <a:ext cx="1066800" cy="1075335"/>
          </a:xfrm>
          <a:prstGeom prst="roundRect">
            <a:avLst>
              <a:gd name="adj" fmla="val 12403"/>
            </a:avLst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746575" y="1508806"/>
            <a:ext cx="881834" cy="785730"/>
          </a:xfrm>
          <a:prstGeom prst="flowChartAlternateProcess">
            <a:avLst/>
          </a:prstGeom>
          <a:solidFill>
            <a:srgbClr val="6DC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dirty="0"/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5715000" y="1828800"/>
            <a:ext cx="1219200" cy="465735"/>
          </a:xfrm>
          <a:prstGeom prst="flowChartAlternateProcess">
            <a:avLst/>
          </a:prstGeom>
          <a:solidFill>
            <a:srgbClr val="8BB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dirty="0"/>
          </a:p>
        </p:txBody>
      </p:sp>
      <p:sp>
        <p:nvSpPr>
          <p:cNvPr id="27" name="Freeform 14"/>
          <p:cNvSpPr>
            <a:spLocks/>
          </p:cNvSpPr>
          <p:nvPr/>
        </p:nvSpPr>
        <p:spPr bwMode="auto">
          <a:xfrm>
            <a:off x="6071353" y="1577343"/>
            <a:ext cx="560632" cy="1479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0"/>
              </a:cxn>
              <a:cxn ang="0">
                <a:pos x="499" y="90"/>
              </a:cxn>
              <a:cxn ang="0">
                <a:pos x="499" y="0"/>
              </a:cxn>
            </a:cxnLst>
            <a:rect l="0" t="0" r="r" b="b"/>
            <a:pathLst>
              <a:path w="499" h="90">
                <a:moveTo>
                  <a:pt x="0" y="0"/>
                </a:moveTo>
                <a:lnTo>
                  <a:pt x="0" y="90"/>
                </a:lnTo>
                <a:lnTo>
                  <a:pt x="499" y="90"/>
                </a:lnTo>
                <a:lnTo>
                  <a:pt x="49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>
            <a:off x="2819400" y="1752600"/>
            <a:ext cx="762490" cy="25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H="1">
            <a:off x="2743200" y="2133848"/>
            <a:ext cx="838688" cy="992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5877876" y="1496704"/>
            <a:ext cx="360362" cy="197779"/>
          </a:xfrm>
          <a:prstGeom prst="can">
            <a:avLst>
              <a:gd name="adj" fmla="val 250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pic>
        <p:nvPicPr>
          <p:cNvPr id="32" name="Picture 23" descr="x_big_image2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849023" y="1730095"/>
            <a:ext cx="548641" cy="58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82"/>
          <p:cNvSpPr txBox="1">
            <a:spLocks noChangeArrowheads="1"/>
          </p:cNvSpPr>
          <p:nvPr/>
        </p:nvSpPr>
        <p:spPr bwMode="auto">
          <a:xfrm>
            <a:off x="3117460" y="1508805"/>
            <a:ext cx="1335302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hr-HR" sz="1400" dirty="0" smtClean="0">
                <a:latin typeface="+mn-lt"/>
                <a:cs typeface="Arial" pitchFamily="34" charset="0"/>
              </a:rPr>
              <a:t>Access</a:t>
            </a:r>
            <a:r>
              <a:rPr lang="en-US" sz="1400" dirty="0" smtClean="0">
                <a:latin typeface="+mn-lt"/>
                <a:cs typeface="Arial" pitchFamily="34" charset="0"/>
              </a:rPr>
              <a:t> Network</a:t>
            </a:r>
            <a:r>
              <a:rPr lang="hr-HR" sz="1400" dirty="0" smtClean="0">
                <a:latin typeface="+mn-lt"/>
                <a:cs typeface="Arial" pitchFamily="34" charset="0"/>
              </a:rPr>
              <a:t> 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grpSp>
        <p:nvGrpSpPr>
          <p:cNvPr id="12" name="Group 136"/>
          <p:cNvGrpSpPr>
            <a:grpSpLocks/>
          </p:cNvGrpSpPr>
          <p:nvPr/>
        </p:nvGrpSpPr>
        <p:grpSpPr bwMode="auto">
          <a:xfrm rot="7624109" flipV="1">
            <a:off x="1400419" y="1693385"/>
            <a:ext cx="1009161" cy="956629"/>
            <a:chOff x="2870" y="2211"/>
            <a:chExt cx="690" cy="728"/>
          </a:xfrm>
        </p:grpSpPr>
        <p:sp>
          <p:nvSpPr>
            <p:cNvPr id="94" name="Freeform 137"/>
            <p:cNvSpPr>
              <a:spLocks/>
            </p:cNvSpPr>
            <p:nvPr/>
          </p:nvSpPr>
          <p:spPr bwMode="auto">
            <a:xfrm>
              <a:off x="2870" y="2551"/>
              <a:ext cx="461" cy="388"/>
            </a:xfrm>
            <a:custGeom>
              <a:avLst/>
              <a:gdLst/>
              <a:ahLst/>
              <a:cxnLst>
                <a:cxn ang="0">
                  <a:pos x="111" y="28"/>
                </a:cxn>
                <a:cxn ang="0">
                  <a:pos x="116" y="30"/>
                </a:cxn>
                <a:cxn ang="0">
                  <a:pos x="128" y="0"/>
                </a:cxn>
                <a:cxn ang="0">
                  <a:pos x="149" y="5"/>
                </a:cxn>
                <a:cxn ang="0">
                  <a:pos x="0" y="247"/>
                </a:cxn>
                <a:cxn ang="0">
                  <a:pos x="111" y="28"/>
                </a:cxn>
              </a:cxnLst>
              <a:rect l="0" t="0" r="r" b="b"/>
              <a:pathLst>
                <a:path w="149" h="247">
                  <a:moveTo>
                    <a:pt x="111" y="28"/>
                  </a:moveTo>
                  <a:lnTo>
                    <a:pt x="116" y="30"/>
                  </a:lnTo>
                  <a:lnTo>
                    <a:pt x="128" y="0"/>
                  </a:lnTo>
                  <a:lnTo>
                    <a:pt x="149" y="5"/>
                  </a:lnTo>
                  <a:lnTo>
                    <a:pt x="0" y="247"/>
                  </a:lnTo>
                  <a:lnTo>
                    <a:pt x="111" y="28"/>
                  </a:lnTo>
                  <a:close/>
                </a:path>
              </a:pathLst>
            </a:custGeom>
            <a:solidFill>
              <a:srgbClr val="F2BD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138"/>
            <p:cNvSpPr>
              <a:spLocks/>
            </p:cNvSpPr>
            <p:nvPr/>
          </p:nvSpPr>
          <p:spPr bwMode="auto">
            <a:xfrm>
              <a:off x="3158" y="2211"/>
              <a:ext cx="402" cy="384"/>
            </a:xfrm>
            <a:custGeom>
              <a:avLst/>
              <a:gdLst/>
              <a:ahLst/>
              <a:cxnLst>
                <a:cxn ang="0">
                  <a:pos x="0" y="239"/>
                </a:cxn>
                <a:cxn ang="0">
                  <a:pos x="130" y="0"/>
                </a:cxn>
                <a:cxn ang="0">
                  <a:pos x="35" y="216"/>
                </a:cxn>
                <a:cxn ang="0">
                  <a:pos x="32" y="216"/>
                </a:cxn>
                <a:cxn ang="0">
                  <a:pos x="18" y="244"/>
                </a:cxn>
                <a:cxn ang="0">
                  <a:pos x="0" y="239"/>
                </a:cxn>
              </a:cxnLst>
              <a:rect l="0" t="0" r="r" b="b"/>
              <a:pathLst>
                <a:path w="130" h="244">
                  <a:moveTo>
                    <a:pt x="0" y="239"/>
                  </a:moveTo>
                  <a:lnTo>
                    <a:pt x="130" y="0"/>
                  </a:lnTo>
                  <a:lnTo>
                    <a:pt x="35" y="216"/>
                  </a:lnTo>
                  <a:lnTo>
                    <a:pt x="32" y="216"/>
                  </a:lnTo>
                  <a:lnTo>
                    <a:pt x="18" y="244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F2BD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" name="Text Box 82"/>
          <p:cNvSpPr txBox="1">
            <a:spLocks noChangeArrowheads="1"/>
          </p:cNvSpPr>
          <p:nvPr/>
        </p:nvSpPr>
        <p:spPr bwMode="auto">
          <a:xfrm>
            <a:off x="851920" y="1508730"/>
            <a:ext cx="675826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400" dirty="0" smtClean="0">
                <a:latin typeface="+mn-lt"/>
                <a:cs typeface="Arial" pitchFamily="34" charset="0"/>
              </a:rPr>
              <a:t>Terminal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pic>
        <p:nvPicPr>
          <p:cNvPr id="42" name="Picture 372" descr="switch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581890" y="1981200"/>
            <a:ext cx="503237" cy="183852"/>
          </a:xfrm>
          <a:prstGeom prst="rect">
            <a:avLst/>
          </a:prstGeom>
          <a:noFill/>
        </p:spPr>
      </p:pic>
      <p:sp>
        <p:nvSpPr>
          <p:cNvPr id="43" name="Text Box 82"/>
          <p:cNvSpPr txBox="1">
            <a:spLocks noChangeArrowheads="1"/>
          </p:cNvSpPr>
          <p:nvPr/>
        </p:nvSpPr>
        <p:spPr bwMode="auto">
          <a:xfrm>
            <a:off x="5768547" y="1849272"/>
            <a:ext cx="1094850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400" dirty="0" smtClean="0">
                <a:latin typeface="+mn-lt"/>
                <a:cs typeface="Arial" pitchFamily="34" charset="0"/>
              </a:rPr>
              <a:t>Core Network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sp>
        <p:nvSpPr>
          <p:cNvPr id="44" name="Text Box 82"/>
          <p:cNvSpPr txBox="1">
            <a:spLocks noChangeArrowheads="1"/>
          </p:cNvSpPr>
          <p:nvPr/>
        </p:nvSpPr>
        <p:spPr bwMode="auto">
          <a:xfrm>
            <a:off x="7549144" y="1267057"/>
            <a:ext cx="894476" cy="4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400" dirty="0" smtClean="0">
                <a:latin typeface="+mn-lt"/>
                <a:cs typeface="Arial" pitchFamily="34" charset="0"/>
              </a:rPr>
              <a:t>Information</a:t>
            </a:r>
            <a:br>
              <a:rPr lang="en-US" sz="1400" dirty="0" smtClean="0">
                <a:latin typeface="+mn-lt"/>
                <a:cs typeface="Arial" pitchFamily="34" charset="0"/>
              </a:rPr>
            </a:br>
            <a:r>
              <a:rPr lang="en-US" sz="1400" dirty="0" smtClean="0">
                <a:latin typeface="+mn-lt"/>
                <a:cs typeface="Arial" pitchFamily="34" charset="0"/>
              </a:rPr>
              <a:t>Service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grpSp>
        <p:nvGrpSpPr>
          <p:cNvPr id="13" name="Group 176"/>
          <p:cNvGrpSpPr/>
          <p:nvPr/>
        </p:nvGrpSpPr>
        <p:grpSpPr>
          <a:xfrm>
            <a:off x="3446875" y="3907570"/>
            <a:ext cx="744612" cy="590335"/>
            <a:chOff x="2252213" y="5581908"/>
            <a:chExt cx="1086386" cy="590335"/>
          </a:xfrm>
        </p:grpSpPr>
        <p:sp>
          <p:nvSpPr>
            <p:cNvPr id="87" name="Rectangle 86"/>
            <p:cNvSpPr/>
            <p:nvPr/>
          </p:nvSpPr>
          <p:spPr bwMode="auto">
            <a:xfrm>
              <a:off x="2252213" y="5581908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DL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252213" y="5877076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Phy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2796516" y="5582556"/>
              <a:ext cx="542083" cy="29290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 Narrow" panose="020B0606020202030204" pitchFamily="34" charset="0"/>
                </a:rPr>
                <a:t>DL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796514" y="5875018"/>
              <a:ext cx="542085" cy="2951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Phy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91" name="Isosceles Triangle 90"/>
            <p:cNvSpPr/>
            <p:nvPr/>
          </p:nvSpPr>
          <p:spPr bwMode="auto">
            <a:xfrm flipV="1">
              <a:off x="2252213" y="5588405"/>
              <a:ext cx="1086386" cy="71123"/>
            </a:xfrm>
            <a:prstGeom prst="triangle">
              <a:avLst>
                <a:gd name="adj" fmla="val 49569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grpSp>
        <p:nvGrpSpPr>
          <p:cNvPr id="14" name="Group 182"/>
          <p:cNvGrpSpPr/>
          <p:nvPr/>
        </p:nvGrpSpPr>
        <p:grpSpPr>
          <a:xfrm>
            <a:off x="4436985" y="3907570"/>
            <a:ext cx="744612" cy="590335"/>
            <a:chOff x="2252213" y="5581908"/>
            <a:chExt cx="1086386" cy="590335"/>
          </a:xfrm>
        </p:grpSpPr>
        <p:sp>
          <p:nvSpPr>
            <p:cNvPr id="82" name="Rectangle 81"/>
            <p:cNvSpPr/>
            <p:nvPr/>
          </p:nvSpPr>
          <p:spPr bwMode="auto">
            <a:xfrm>
              <a:off x="2252213" y="5581908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DL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252213" y="5877076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Phy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796516" y="5583403"/>
              <a:ext cx="542083" cy="29290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 Narrow" panose="020B0606020202030204" pitchFamily="34" charset="0"/>
                </a:rPr>
                <a:t>DL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796514" y="5875018"/>
              <a:ext cx="542085" cy="2951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Phy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86" name="Isosceles Triangle 85"/>
            <p:cNvSpPr/>
            <p:nvPr/>
          </p:nvSpPr>
          <p:spPr bwMode="auto">
            <a:xfrm flipV="1">
              <a:off x="2252213" y="5588405"/>
              <a:ext cx="1086386" cy="71123"/>
            </a:xfrm>
            <a:prstGeom prst="triangle">
              <a:avLst>
                <a:gd name="adj" fmla="val 49569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sp>
        <p:nvSpPr>
          <p:cNvPr id="50" name="Rectangle 49"/>
          <p:cNvSpPr/>
          <p:nvPr/>
        </p:nvSpPr>
        <p:spPr bwMode="auto">
          <a:xfrm>
            <a:off x="3851921" y="4497905"/>
            <a:ext cx="945104" cy="9001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 smtClean="0">
                <a:latin typeface="+mn-lt"/>
              </a:rPr>
              <a:t>Medium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1" name="Picture 372" descr="switch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481990" y="2030241"/>
            <a:ext cx="503237" cy="197662"/>
          </a:xfrm>
          <a:prstGeom prst="rect">
            <a:avLst/>
          </a:prstGeom>
          <a:noFill/>
        </p:spPr>
      </p:pic>
      <p:sp>
        <p:nvSpPr>
          <p:cNvPr id="52" name="Line 19"/>
          <p:cNvSpPr>
            <a:spLocks noChangeShapeType="1"/>
          </p:cNvSpPr>
          <p:nvPr/>
        </p:nvSpPr>
        <p:spPr bwMode="auto">
          <a:xfrm flipH="1" flipV="1">
            <a:off x="4043362" y="2066925"/>
            <a:ext cx="443388" cy="8026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53" name="Text Box 82"/>
          <p:cNvSpPr txBox="1">
            <a:spLocks noChangeArrowheads="1"/>
          </p:cNvSpPr>
          <p:nvPr/>
        </p:nvSpPr>
        <p:spPr bwMode="auto">
          <a:xfrm>
            <a:off x="4166955" y="1812470"/>
            <a:ext cx="798270" cy="20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hr-HR" sz="1400" dirty="0">
                <a:latin typeface="+mn-lt"/>
                <a:cs typeface="Arial" pitchFamily="34" charset="0"/>
              </a:rPr>
              <a:t>Backhaul</a:t>
            </a:r>
            <a:r>
              <a:rPr lang="hr-HR" sz="1400" dirty="0" smtClean="0">
                <a:latin typeface="+mn-lt"/>
                <a:cs typeface="Arial" pitchFamily="34" charset="0"/>
              </a:rPr>
              <a:t> 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sp>
        <p:nvSpPr>
          <p:cNvPr id="54" name="Text Box 82"/>
          <p:cNvSpPr txBox="1">
            <a:spLocks noChangeArrowheads="1"/>
          </p:cNvSpPr>
          <p:nvPr/>
        </p:nvSpPr>
        <p:spPr bwMode="auto">
          <a:xfrm>
            <a:off x="4055089" y="4648200"/>
            <a:ext cx="593111" cy="15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hr-HR" sz="1050" i="1" dirty="0">
                <a:latin typeface="Arial" pitchFamily="34" charset="0"/>
                <a:cs typeface="Arial" pitchFamily="34" charset="0"/>
              </a:rPr>
              <a:t>Backhaul</a:t>
            </a:r>
            <a:r>
              <a:rPr lang="hr-HR" sz="105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8600" y="990600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End-to-end network topology</a:t>
            </a:r>
            <a:endParaRPr lang="en-US" sz="1800" b="1" dirty="0">
              <a:latin typeface="+mn-lt"/>
            </a:endParaRPr>
          </a:p>
        </p:txBody>
      </p:sp>
      <p:sp>
        <p:nvSpPr>
          <p:cNvPr id="56" name="Text Box 82"/>
          <p:cNvSpPr txBox="1">
            <a:spLocks noChangeArrowheads="1"/>
          </p:cNvSpPr>
          <p:nvPr/>
        </p:nvSpPr>
        <p:spPr bwMode="auto">
          <a:xfrm>
            <a:off x="5764716" y="1178256"/>
            <a:ext cx="985847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400" dirty="0" smtClean="0">
                <a:latin typeface="+mn-lt"/>
                <a:cs typeface="Arial" pitchFamily="34" charset="0"/>
              </a:rPr>
              <a:t>Subscription</a:t>
            </a:r>
            <a:br>
              <a:rPr lang="en-US" sz="1400" dirty="0" smtClean="0">
                <a:latin typeface="+mn-lt"/>
                <a:cs typeface="Arial" pitchFamily="34" charset="0"/>
              </a:rPr>
            </a:br>
            <a:r>
              <a:rPr lang="en-US" sz="1400" dirty="0" smtClean="0">
                <a:latin typeface="+mn-lt"/>
                <a:cs typeface="Arial" pitchFamily="34" charset="0"/>
              </a:rPr>
              <a:t>Service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1600200" y="6346588"/>
            <a:ext cx="685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25" name="Group 95"/>
          <p:cNvGrpSpPr/>
          <p:nvPr/>
        </p:nvGrpSpPr>
        <p:grpSpPr>
          <a:xfrm>
            <a:off x="1768948" y="6298953"/>
            <a:ext cx="380232" cy="310275"/>
            <a:chOff x="1544472" y="2237096"/>
            <a:chExt cx="380232" cy="310275"/>
          </a:xfrm>
        </p:grpSpPr>
        <p:sp>
          <p:nvSpPr>
            <p:cNvPr id="92" name="Oval 91"/>
            <p:cNvSpPr>
              <a:spLocks noChangeAspect="1"/>
            </p:cNvSpPr>
            <p:nvPr/>
          </p:nvSpPr>
          <p:spPr bwMode="auto">
            <a:xfrm>
              <a:off x="1676400" y="2237096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544472" y="2270372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R1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6991" y="5338808"/>
            <a:ext cx="553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Schematic NRM for the IEEE 802 access network</a:t>
            </a:r>
            <a:endParaRPr lang="en-US" sz="1800" b="1" dirty="0">
              <a:latin typeface="+mn-lt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762000" y="5890657"/>
            <a:ext cx="838200" cy="6096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Terminal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2286000" y="5966857"/>
            <a:ext cx="2895600" cy="5334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+mn-lt"/>
              </a:rPr>
              <a:t>Access Network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5791200" y="6043057"/>
            <a:ext cx="1219200" cy="4572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+mn-lt"/>
              </a:rPr>
              <a:t>Core Network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5791200" y="5585857"/>
            <a:ext cx="1219200" cy="3810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+mn-lt"/>
              </a:rPr>
              <a:t>Subscription</a:t>
            </a:r>
            <a:br>
              <a:rPr lang="en-US" sz="1400" b="1" dirty="0" smtClean="0">
                <a:latin typeface="+mn-lt"/>
              </a:rPr>
            </a:br>
            <a:r>
              <a:rPr lang="en-US" sz="1400" b="1" dirty="0" smtClean="0">
                <a:latin typeface="+mn-lt"/>
              </a:rPr>
              <a:t>Service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5181600" y="6347857"/>
            <a:ext cx="609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29" name="Group 95"/>
          <p:cNvGrpSpPr/>
          <p:nvPr/>
        </p:nvGrpSpPr>
        <p:grpSpPr>
          <a:xfrm>
            <a:off x="5350348" y="6305777"/>
            <a:ext cx="380232" cy="310275"/>
            <a:chOff x="1544472" y="2237096"/>
            <a:chExt cx="380232" cy="310275"/>
          </a:xfrm>
        </p:grpSpPr>
        <p:sp>
          <p:nvSpPr>
            <p:cNvPr id="80" name="Oval 79"/>
            <p:cNvSpPr>
              <a:spLocks noChangeAspect="1"/>
            </p:cNvSpPr>
            <p:nvPr/>
          </p:nvSpPr>
          <p:spPr bwMode="auto">
            <a:xfrm>
              <a:off x="1676400" y="2237096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544472" y="2270372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R3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7" name="Group 95"/>
          <p:cNvGrpSpPr/>
          <p:nvPr/>
        </p:nvGrpSpPr>
        <p:grpSpPr>
          <a:xfrm>
            <a:off x="5441332" y="5814962"/>
            <a:ext cx="411652" cy="276999"/>
            <a:chOff x="1676400" y="2137939"/>
            <a:chExt cx="411652" cy="276999"/>
          </a:xfrm>
        </p:grpSpPr>
        <p:sp>
          <p:nvSpPr>
            <p:cNvPr id="78" name="Oval 77"/>
            <p:cNvSpPr>
              <a:spLocks noChangeAspect="1"/>
            </p:cNvSpPr>
            <p:nvPr/>
          </p:nvSpPr>
          <p:spPr bwMode="auto">
            <a:xfrm>
              <a:off x="1676400" y="2237096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707820" y="213793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R4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4" name="Elbow Connector 63"/>
          <p:cNvCxnSpPr>
            <a:endCxn id="60" idx="1"/>
          </p:cNvCxnSpPr>
          <p:nvPr/>
        </p:nvCxnSpPr>
        <p:spPr bwMode="auto">
          <a:xfrm flipV="1">
            <a:off x="1600200" y="5776357"/>
            <a:ext cx="4191000" cy="266700"/>
          </a:xfrm>
          <a:prstGeom prst="bentConnector3">
            <a:avLst>
              <a:gd name="adj1" fmla="val 7829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238" name="Group 95"/>
          <p:cNvGrpSpPr/>
          <p:nvPr/>
        </p:nvGrpSpPr>
        <p:grpSpPr>
          <a:xfrm>
            <a:off x="1884528" y="5793985"/>
            <a:ext cx="407528" cy="276999"/>
            <a:chOff x="1676400" y="2140424"/>
            <a:chExt cx="407528" cy="276999"/>
          </a:xfrm>
        </p:grpSpPr>
        <p:sp>
          <p:nvSpPr>
            <p:cNvPr id="76" name="Oval 75"/>
            <p:cNvSpPr>
              <a:spLocks noChangeAspect="1"/>
            </p:cNvSpPr>
            <p:nvPr/>
          </p:nvSpPr>
          <p:spPr bwMode="auto">
            <a:xfrm>
              <a:off x="1676400" y="2237096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703696" y="2140424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R2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6" name="Elbow Connector 65"/>
          <p:cNvCxnSpPr/>
          <p:nvPr/>
        </p:nvCxnSpPr>
        <p:spPr bwMode="auto">
          <a:xfrm flipV="1">
            <a:off x="5181600" y="5842889"/>
            <a:ext cx="609600" cy="27636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7" name="Straight Connector 66"/>
          <p:cNvCxnSpPr>
            <a:stCxn id="60" idx="2"/>
            <a:endCxn id="59" idx="0"/>
          </p:cNvCxnSpPr>
          <p:nvPr/>
        </p:nvCxnSpPr>
        <p:spPr bwMode="auto">
          <a:xfrm>
            <a:off x="6400800" y="5966857"/>
            <a:ext cx="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228600" y="2590800"/>
            <a:ext cx="591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Scope of P802.1CF in the protocol layer architecture</a:t>
            </a:r>
            <a:endParaRPr lang="en-US" sz="1800" b="1" dirty="0">
              <a:latin typeface="+mn-lt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2313296" y="3901910"/>
            <a:ext cx="887104" cy="741528"/>
          </a:xfrm>
          <a:prstGeom prst="roundRect">
            <a:avLst>
              <a:gd name="adj" fmla="val 10396"/>
            </a:avLst>
          </a:prstGeom>
          <a:noFill/>
          <a:ln w="12700" cap="flat" cmpd="sng" algn="ctr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0" name="Text Box 82"/>
          <p:cNvSpPr txBox="1">
            <a:spLocks noChangeArrowheads="1"/>
          </p:cNvSpPr>
          <p:nvPr/>
        </p:nvSpPr>
        <p:spPr bwMode="auto">
          <a:xfrm>
            <a:off x="2409212" y="4668672"/>
            <a:ext cx="718145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050" i="1" dirty="0" err="1" smtClean="0">
                <a:latin typeface="Arial" pitchFamily="34" charset="0"/>
                <a:cs typeface="Arial" pitchFamily="34" charset="0"/>
              </a:rPr>
              <a:t>Node</a:t>
            </a:r>
            <a:r>
              <a:rPr lang="de-DE" sz="105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i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05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050" i="1" dirty="0" smtClean="0">
                <a:latin typeface="Arial" pitchFamily="34" charset="0"/>
                <a:cs typeface="Arial" pitchFamily="34" charset="0"/>
              </a:rPr>
            </a:br>
            <a:r>
              <a:rPr lang="de-DE" sz="1050" i="1" dirty="0" err="1" smtClean="0">
                <a:latin typeface="Arial" pitchFamily="34" charset="0"/>
                <a:cs typeface="Arial" pitchFamily="34" charset="0"/>
              </a:rPr>
              <a:t>Attachment</a:t>
            </a:r>
            <a:r>
              <a:rPr lang="hr-HR" sz="105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>
            <a:off x="838200" y="3906673"/>
            <a:ext cx="762000" cy="741528"/>
          </a:xfrm>
          <a:prstGeom prst="roundRect">
            <a:avLst>
              <a:gd name="adj" fmla="val 10396"/>
            </a:avLst>
          </a:prstGeom>
          <a:noFill/>
          <a:ln w="12700" cap="flat" cmpd="sng" algn="ctr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2" name="Text Box 82"/>
          <p:cNvSpPr txBox="1">
            <a:spLocks noChangeArrowheads="1"/>
          </p:cNvSpPr>
          <p:nvPr/>
        </p:nvSpPr>
        <p:spPr bwMode="auto">
          <a:xfrm>
            <a:off x="914927" y="4668672"/>
            <a:ext cx="561051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050" i="1" dirty="0" smtClean="0">
                <a:latin typeface="Arial" pitchFamily="34" charset="0"/>
                <a:cs typeface="Arial" pitchFamily="34" charset="0"/>
              </a:rPr>
              <a:t>Terminal</a:t>
            </a:r>
            <a:br>
              <a:rPr lang="de-DE" sz="1050" i="1" dirty="0" smtClean="0">
                <a:latin typeface="Arial" pitchFamily="34" charset="0"/>
                <a:cs typeface="Arial" pitchFamily="34" charset="0"/>
              </a:rPr>
            </a:br>
            <a:r>
              <a:rPr lang="de-DE" sz="1050" i="1" dirty="0" smtClean="0">
                <a:latin typeface="Arial" pitchFamily="34" charset="0"/>
                <a:cs typeface="Arial" pitchFamily="34" charset="0"/>
              </a:rPr>
              <a:t>Interface</a:t>
            </a:r>
            <a:r>
              <a:rPr lang="hr-HR" sz="105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 Box 82"/>
          <p:cNvSpPr txBox="1">
            <a:spLocks noChangeArrowheads="1"/>
          </p:cNvSpPr>
          <p:nvPr/>
        </p:nvSpPr>
        <p:spPr bwMode="auto">
          <a:xfrm>
            <a:off x="5511684" y="4668672"/>
            <a:ext cx="825546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050" i="1" dirty="0" smtClean="0">
                <a:latin typeface="Arial" pitchFamily="34" charset="0"/>
                <a:cs typeface="Arial" pitchFamily="34" charset="0"/>
              </a:rPr>
              <a:t>Core Network</a:t>
            </a:r>
            <a:br>
              <a:rPr lang="de-DE" sz="1050" i="1" dirty="0" smtClean="0">
                <a:latin typeface="Arial" pitchFamily="34" charset="0"/>
                <a:cs typeface="Arial" pitchFamily="34" charset="0"/>
              </a:rPr>
            </a:br>
            <a:r>
              <a:rPr lang="de-DE" sz="1050" i="1" dirty="0" smtClean="0">
                <a:latin typeface="Arial" pitchFamily="34" charset="0"/>
                <a:cs typeface="Arial" pitchFamily="34" charset="0"/>
              </a:rPr>
              <a:t>Interface</a:t>
            </a:r>
            <a:r>
              <a:rPr lang="hr-HR" sz="105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5784526" y="3920320"/>
            <a:ext cx="609600" cy="727880"/>
          </a:xfrm>
          <a:prstGeom prst="roundRect">
            <a:avLst>
              <a:gd name="adj" fmla="val 10396"/>
            </a:avLst>
          </a:prstGeom>
          <a:noFill/>
          <a:ln w="12700" cap="flat" cmpd="sng" algn="ctr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5" name="Text Box 82"/>
          <p:cNvSpPr txBox="1">
            <a:spLocks noChangeArrowheads="1"/>
          </p:cNvSpPr>
          <p:nvPr/>
        </p:nvSpPr>
        <p:spPr bwMode="auto">
          <a:xfrm>
            <a:off x="3157072" y="4850104"/>
            <a:ext cx="1428276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de-DE" b="1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Scope</a:t>
            </a:r>
            <a:r>
              <a:rPr lang="de-DE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P802.1CF</a:t>
            </a:r>
            <a:r>
              <a:rPr lang="hr-HR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Data\WFA\_WBA\SDN+NFV\Wireless_Access_Point_Computer_Clipart_Pictures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2646619" y="1524000"/>
            <a:ext cx="228600" cy="245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Picture 2" descr="D:\Data\WFA\_WBA\SDN+NFV\Wireless_Access_Point_Computer_Clipart_Pictures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2483232" y="1801641"/>
            <a:ext cx="425197" cy="457200"/>
          </a:xfrm>
          <a:prstGeom prst="rect">
            <a:avLst/>
          </a:prstGeom>
          <a:noFill/>
        </p:spPr>
      </p:pic>
      <p:grpSp>
        <p:nvGrpSpPr>
          <p:cNvPr id="239" name="Group 224"/>
          <p:cNvGrpSpPr/>
          <p:nvPr/>
        </p:nvGrpSpPr>
        <p:grpSpPr>
          <a:xfrm>
            <a:off x="6535094" y="1371600"/>
            <a:ext cx="228600" cy="306387"/>
            <a:chOff x="7391400" y="2743200"/>
            <a:chExt cx="1031875" cy="1144587"/>
          </a:xfrm>
        </p:grpSpPr>
        <p:sp>
          <p:nvSpPr>
            <p:cNvPr id="226" name="Freeform 110"/>
            <p:cNvSpPr>
              <a:spLocks/>
            </p:cNvSpPr>
            <p:nvPr/>
          </p:nvSpPr>
          <p:spPr bwMode="auto">
            <a:xfrm flipH="1">
              <a:off x="8264265" y="2743200"/>
              <a:ext cx="159010" cy="1144587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7" name="Rectangle 111"/>
            <p:cNvSpPr>
              <a:spLocks noChangeArrowheads="1"/>
            </p:cNvSpPr>
            <p:nvPr/>
          </p:nvSpPr>
          <p:spPr bwMode="auto">
            <a:xfrm flipH="1">
              <a:off x="7415082" y="2831457"/>
              <a:ext cx="862715" cy="105633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8" name="Oval 112"/>
            <p:cNvSpPr>
              <a:spLocks noChangeArrowheads="1"/>
            </p:cNvSpPr>
            <p:nvPr/>
          </p:nvSpPr>
          <p:spPr bwMode="auto">
            <a:xfrm flipH="1">
              <a:off x="7925945" y="2969359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40" name="Group 113"/>
            <p:cNvGrpSpPr>
              <a:grpSpLocks/>
            </p:cNvGrpSpPr>
            <p:nvPr/>
          </p:nvGrpSpPr>
          <p:grpSpPr bwMode="auto">
            <a:xfrm flipH="1">
              <a:off x="7540261" y="3272744"/>
              <a:ext cx="514246" cy="300626"/>
              <a:chOff x="3216" y="2784"/>
              <a:chExt cx="192" cy="144"/>
            </a:xfrm>
          </p:grpSpPr>
          <p:sp>
            <p:nvSpPr>
              <p:cNvPr id="233" name="Line 114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4" name="Line 115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5" name="Line 116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6" name="Line 117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30" name="Freeform 118"/>
            <p:cNvSpPr>
              <a:spLocks/>
            </p:cNvSpPr>
            <p:nvPr/>
          </p:nvSpPr>
          <p:spPr bwMode="auto">
            <a:xfrm>
              <a:off x="7391400" y="2751474"/>
              <a:ext cx="1018342" cy="96531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1" name="Oval 119"/>
            <p:cNvSpPr>
              <a:spLocks noChangeArrowheads="1"/>
            </p:cNvSpPr>
            <p:nvPr/>
          </p:nvSpPr>
          <p:spPr bwMode="auto">
            <a:xfrm flipH="1">
              <a:off x="7560560" y="2958327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2" name="Oval 120"/>
            <p:cNvSpPr>
              <a:spLocks noChangeArrowheads="1"/>
            </p:cNvSpPr>
            <p:nvPr/>
          </p:nvSpPr>
          <p:spPr bwMode="auto">
            <a:xfrm flipH="1">
              <a:off x="7743252" y="2958327"/>
              <a:ext cx="125178" cy="99289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0" name="Line 20"/>
          <p:cNvSpPr>
            <a:spLocks noChangeShapeType="1"/>
          </p:cNvSpPr>
          <p:nvPr/>
        </p:nvSpPr>
        <p:spPr bwMode="auto">
          <a:xfrm flipV="1">
            <a:off x="4948237" y="2128215"/>
            <a:ext cx="283517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0" name="Picture 29"/>
          <p:cNvPicPr>
            <a:picLocks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6074898" y="2025144"/>
            <a:ext cx="478302" cy="232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241" name="Group 211"/>
          <p:cNvGrpSpPr/>
          <p:nvPr/>
        </p:nvGrpSpPr>
        <p:grpSpPr>
          <a:xfrm>
            <a:off x="7696200" y="1752600"/>
            <a:ext cx="304800" cy="458787"/>
            <a:chOff x="7391400" y="2743200"/>
            <a:chExt cx="1031875" cy="1144587"/>
          </a:xfrm>
        </p:grpSpPr>
        <p:sp>
          <p:nvSpPr>
            <p:cNvPr id="201" name="Freeform 110"/>
            <p:cNvSpPr>
              <a:spLocks/>
            </p:cNvSpPr>
            <p:nvPr/>
          </p:nvSpPr>
          <p:spPr bwMode="auto">
            <a:xfrm flipH="1">
              <a:off x="8264265" y="2743200"/>
              <a:ext cx="159010" cy="1144587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2" name="Rectangle 111"/>
            <p:cNvSpPr>
              <a:spLocks noChangeArrowheads="1"/>
            </p:cNvSpPr>
            <p:nvPr/>
          </p:nvSpPr>
          <p:spPr bwMode="auto">
            <a:xfrm flipH="1">
              <a:off x="7415082" y="2831457"/>
              <a:ext cx="862715" cy="105633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" name="Oval 112"/>
            <p:cNvSpPr>
              <a:spLocks noChangeArrowheads="1"/>
            </p:cNvSpPr>
            <p:nvPr/>
          </p:nvSpPr>
          <p:spPr bwMode="auto">
            <a:xfrm flipH="1">
              <a:off x="7925945" y="2969359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42" name="Group 113"/>
            <p:cNvGrpSpPr>
              <a:grpSpLocks/>
            </p:cNvGrpSpPr>
            <p:nvPr/>
          </p:nvGrpSpPr>
          <p:grpSpPr bwMode="auto">
            <a:xfrm flipH="1">
              <a:off x="7540261" y="3272744"/>
              <a:ext cx="514246" cy="300626"/>
              <a:chOff x="3216" y="2784"/>
              <a:chExt cx="192" cy="144"/>
            </a:xfrm>
          </p:grpSpPr>
          <p:sp>
            <p:nvSpPr>
              <p:cNvPr id="208" name="Line 114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9" name="Line 115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" name="Line 116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1" name="Line 117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05" name="Freeform 118"/>
            <p:cNvSpPr>
              <a:spLocks/>
            </p:cNvSpPr>
            <p:nvPr/>
          </p:nvSpPr>
          <p:spPr bwMode="auto">
            <a:xfrm>
              <a:off x="7391400" y="2751474"/>
              <a:ext cx="1018342" cy="96531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" name="Oval 119"/>
            <p:cNvSpPr>
              <a:spLocks noChangeArrowheads="1"/>
            </p:cNvSpPr>
            <p:nvPr/>
          </p:nvSpPr>
          <p:spPr bwMode="auto">
            <a:xfrm flipH="1">
              <a:off x="7560560" y="2958327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7" name="Oval 120"/>
            <p:cNvSpPr>
              <a:spLocks noChangeArrowheads="1"/>
            </p:cNvSpPr>
            <p:nvPr/>
          </p:nvSpPr>
          <p:spPr bwMode="auto">
            <a:xfrm flipH="1">
              <a:off x="7743252" y="2958327"/>
              <a:ext cx="125178" cy="99289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43" name="Group 212"/>
          <p:cNvGrpSpPr/>
          <p:nvPr/>
        </p:nvGrpSpPr>
        <p:grpSpPr>
          <a:xfrm>
            <a:off x="7973841" y="1703559"/>
            <a:ext cx="304800" cy="458787"/>
            <a:chOff x="7391400" y="2743200"/>
            <a:chExt cx="1031875" cy="1144587"/>
          </a:xfrm>
        </p:grpSpPr>
        <p:sp>
          <p:nvSpPr>
            <p:cNvPr id="214" name="Freeform 110"/>
            <p:cNvSpPr>
              <a:spLocks/>
            </p:cNvSpPr>
            <p:nvPr/>
          </p:nvSpPr>
          <p:spPr bwMode="auto">
            <a:xfrm flipH="1">
              <a:off x="8264265" y="2743200"/>
              <a:ext cx="159010" cy="1144587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" name="Rectangle 111"/>
            <p:cNvSpPr>
              <a:spLocks noChangeArrowheads="1"/>
            </p:cNvSpPr>
            <p:nvPr/>
          </p:nvSpPr>
          <p:spPr bwMode="auto">
            <a:xfrm flipH="1">
              <a:off x="7415082" y="2831457"/>
              <a:ext cx="862715" cy="105633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" name="Oval 112"/>
            <p:cNvSpPr>
              <a:spLocks noChangeArrowheads="1"/>
            </p:cNvSpPr>
            <p:nvPr/>
          </p:nvSpPr>
          <p:spPr bwMode="auto">
            <a:xfrm flipH="1">
              <a:off x="7925945" y="2969359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44" name="Group 113"/>
            <p:cNvGrpSpPr>
              <a:grpSpLocks/>
            </p:cNvGrpSpPr>
            <p:nvPr/>
          </p:nvGrpSpPr>
          <p:grpSpPr bwMode="auto">
            <a:xfrm flipH="1">
              <a:off x="7540261" y="3272744"/>
              <a:ext cx="514246" cy="300626"/>
              <a:chOff x="3216" y="2784"/>
              <a:chExt cx="192" cy="144"/>
            </a:xfrm>
          </p:grpSpPr>
          <p:sp>
            <p:nvSpPr>
              <p:cNvPr id="221" name="Line 114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2" name="Line 115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3" name="Line 116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4" name="Line 117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8" name="Freeform 118"/>
            <p:cNvSpPr>
              <a:spLocks/>
            </p:cNvSpPr>
            <p:nvPr/>
          </p:nvSpPr>
          <p:spPr bwMode="auto">
            <a:xfrm>
              <a:off x="7391400" y="2751474"/>
              <a:ext cx="1018342" cy="96531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" name="Oval 119"/>
            <p:cNvSpPr>
              <a:spLocks noChangeArrowheads="1"/>
            </p:cNvSpPr>
            <p:nvPr/>
          </p:nvSpPr>
          <p:spPr bwMode="auto">
            <a:xfrm flipH="1">
              <a:off x="7560560" y="2958327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0" name="Oval 120"/>
            <p:cNvSpPr>
              <a:spLocks noChangeArrowheads="1"/>
            </p:cNvSpPr>
            <p:nvPr/>
          </p:nvSpPr>
          <p:spPr bwMode="auto">
            <a:xfrm flipH="1">
              <a:off x="7743252" y="2958327"/>
              <a:ext cx="125178" cy="99289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2" name="Rounded Rectangle 141"/>
          <p:cNvSpPr/>
          <p:nvPr/>
        </p:nvSpPr>
        <p:spPr bwMode="auto">
          <a:xfrm>
            <a:off x="2286000" y="1371600"/>
            <a:ext cx="838200" cy="990600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514600" y="231380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NA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4" name="Rounded Rectangle 143"/>
          <p:cNvSpPr/>
          <p:nvPr/>
        </p:nvSpPr>
        <p:spPr bwMode="auto">
          <a:xfrm>
            <a:off x="762000" y="1371600"/>
            <a:ext cx="838200" cy="990600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990600" y="2313801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TE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access network</a:t>
            </a:r>
            <a:br>
              <a:rPr lang="en-US" dirty="0" smtClean="0"/>
            </a:br>
            <a:r>
              <a:rPr lang="en-US" dirty="0" smtClean="0"/>
              <a:t>further considerations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an appropriate public reference for Wi-Fi </a:t>
            </a:r>
            <a:r>
              <a:rPr lang="en-US" smtClean="0"/>
              <a:t>network architecture?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Mobile </a:t>
            </a:r>
            <a:r>
              <a:rPr lang="en-US" dirty="0" err="1" smtClean="0"/>
              <a:t>iPCN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NRM mapping to real networks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China Mobile </a:t>
            </a:r>
            <a:r>
              <a:rPr lang="en-US" dirty="0" err="1" smtClean="0"/>
              <a:t>iPCN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omniran-15-0016-00-wsdn-sdn-practice-of-china-mobile.pdf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" y="1108710"/>
            <a:ext cx="7330440" cy="536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Roger's PowerBook HD:802:802.16:meetings:#3 9909 Boulder:Template.pot</Template>
  <TotalTime>1301</TotalTime>
  <Words>663</Words>
  <Application>Microsoft Macintosh PowerPoint</Application>
  <PresentationFormat>On-screen Show (4:3)</PresentationFormat>
  <Paragraphs>172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Template</vt:lpstr>
      <vt:lpstr>Visio</vt:lpstr>
      <vt:lpstr>PowerPoint Presentation</vt:lpstr>
      <vt:lpstr>P802.1CF NRM mapping to real networks</vt:lpstr>
      <vt:lpstr>Terminology</vt:lpstr>
      <vt:lpstr>Draft P802.1CF NRM</vt:lpstr>
      <vt:lpstr>Wi-Fi Access Network</vt:lpstr>
      <vt:lpstr>PowerPoint Presentation</vt:lpstr>
      <vt:lpstr>Wi-Fi access network further considerations</vt:lpstr>
      <vt:lpstr>China Mobile iPCN</vt:lpstr>
      <vt:lpstr>China Mobile iPCN omniran-15-0016-00-wsdn-sdn-practice-of-china-mobile.pdf</vt:lpstr>
      <vt:lpstr>P802.1CF model for iPCN</vt:lpstr>
      <vt:lpstr>CABLE Network</vt:lpstr>
      <vt:lpstr>Mapping of cable networks</vt:lpstr>
      <vt:lpstr>Mapping of cable networks Basic case: cable network represents R1</vt:lpstr>
      <vt:lpstr>Second flavor of cable networks Community Wi-Fi (e.g. Comcast xfinity)</vt:lpstr>
      <vt:lpstr>Second flavor of cable networks Community Wi-Fi (e.g. Comcast xfinity) Cable Network represents Backhaul</vt:lpstr>
      <vt:lpstr>R-MACPHY Architecture </vt:lpstr>
      <vt:lpstr>R-PHY  L2TPv3 Topology </vt:lpstr>
      <vt:lpstr>R-PHY L2TPv3 Topology – Multiple Tunnels</vt:lpstr>
      <vt:lpstr>Conclusion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Roger Marks</dc:creator>
  <cp:lastModifiedBy>Max Riegel</cp:lastModifiedBy>
  <cp:revision>266</cp:revision>
  <cp:lastPrinted>1998-02-10T13:28:06Z</cp:lastPrinted>
  <dcterms:created xsi:type="dcterms:W3CDTF">2011-12-30T17:06:23Z</dcterms:created>
  <dcterms:modified xsi:type="dcterms:W3CDTF">2015-05-21T13:13:15Z</dcterms:modified>
</cp:coreProperties>
</file>