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6"/>
  </p:notesMasterIdLst>
  <p:handoutMasterIdLst>
    <p:handoutMasterId r:id="rId17"/>
  </p:handoutMasterIdLst>
  <p:sldIdLst>
    <p:sldId id="262" r:id="rId2"/>
    <p:sldId id="265" r:id="rId3"/>
    <p:sldId id="289" r:id="rId4"/>
    <p:sldId id="290" r:id="rId5"/>
    <p:sldId id="291" r:id="rId6"/>
    <p:sldId id="292" r:id="rId7"/>
    <p:sldId id="293" r:id="rId8"/>
    <p:sldId id="271" r:id="rId9"/>
    <p:sldId id="266" r:id="rId10"/>
    <p:sldId id="283" r:id="rId11"/>
    <p:sldId id="294" r:id="rId12"/>
    <p:sldId id="287" r:id="rId13"/>
    <p:sldId id="288" r:id="rId14"/>
    <p:sldId id="285" r:id="rId15"/>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 charset="0"/>
        <a:ea typeface="+mn-ea"/>
        <a:cs typeface="+mn-cs"/>
      </a:defRPr>
    </a:lvl5pPr>
    <a:lvl6pPr marL="2286000" algn="l" defTabSz="457200" rtl="0" eaLnBrk="1" latinLnBrk="0" hangingPunct="1">
      <a:defRPr sz="1200" kern="1200">
        <a:solidFill>
          <a:schemeClr val="tx1"/>
        </a:solidFill>
        <a:latin typeface="Times New Roman" pitchFamily="1" charset="0"/>
        <a:ea typeface="+mn-ea"/>
        <a:cs typeface="+mn-cs"/>
      </a:defRPr>
    </a:lvl6pPr>
    <a:lvl7pPr marL="2743200" algn="l" defTabSz="457200" rtl="0" eaLnBrk="1" latinLnBrk="0" hangingPunct="1">
      <a:defRPr sz="1200" kern="1200">
        <a:solidFill>
          <a:schemeClr val="tx1"/>
        </a:solidFill>
        <a:latin typeface="Times New Roman" pitchFamily="1" charset="0"/>
        <a:ea typeface="+mn-ea"/>
        <a:cs typeface="+mn-cs"/>
      </a:defRPr>
    </a:lvl7pPr>
    <a:lvl8pPr marL="3200400" algn="l" defTabSz="457200" rtl="0" eaLnBrk="1" latinLnBrk="0" hangingPunct="1">
      <a:defRPr sz="1200" kern="1200">
        <a:solidFill>
          <a:schemeClr val="tx1"/>
        </a:solidFill>
        <a:latin typeface="Times New Roman" pitchFamily="1" charset="0"/>
        <a:ea typeface="+mn-ea"/>
        <a:cs typeface="+mn-cs"/>
      </a:defRPr>
    </a:lvl8pPr>
    <a:lvl9pPr marL="3657600" algn="l" defTabSz="457200" rtl="0" eaLnBrk="1" latinLnBrk="0" hangingPunct="1">
      <a:defRPr sz="1200" kern="1200">
        <a:solidFill>
          <a:schemeClr val="tx1"/>
        </a:solidFill>
        <a:latin typeface="Times New Roman" pitchFamily="1"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C040"/>
    <a:srgbClr val="7600A0"/>
    <a:srgbClr val="9900CC"/>
    <a:srgbClr val="9900FF"/>
    <a:srgbClr val="6600CC"/>
    <a:srgbClr val="A50021"/>
    <a:srgbClr val="000000"/>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1781" autoAdjust="0"/>
    <p:restoredTop sz="99233" autoAdjust="0"/>
  </p:normalViewPr>
  <p:slideViewPr>
    <p:cSldViewPr>
      <p:cViewPr varScale="1">
        <p:scale>
          <a:sx n="84" d="100"/>
          <a:sy n="84" d="100"/>
        </p:scale>
        <p:origin x="-732"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7" name="Rectangle 5"/>
          <p:cNvSpPr>
            <a:spLocks noGrp="1" noChangeArrowheads="1"/>
          </p:cNvSpPr>
          <p:nvPr>
            <p:ph type="sldNum" sz="quarter" idx="3"/>
          </p:nvPr>
        </p:nvSpPr>
        <p:spPr bwMode="auto">
          <a:xfrm>
            <a:off x="3276600" y="8915400"/>
            <a:ext cx="2159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t> </a:t>
            </a:r>
            <a:fld id="{FB19A1F6-4CBA-3045-A103-578AB249C5A6}"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0" name="Line 8"/>
          <p:cNvSpPr>
            <a:spLocks noChangeShapeType="1"/>
          </p:cNvSpPr>
          <p:nvPr/>
        </p:nvSpPr>
        <p:spPr bwMode="auto">
          <a:xfrm>
            <a:off x="685800" y="8915400"/>
            <a:ext cx="5700713"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2" name="Text Box 10"/>
          <p:cNvSpPr txBox="1">
            <a:spLocks noChangeArrowheads="1"/>
          </p:cNvSpPr>
          <p:nvPr/>
        </p:nvSpPr>
        <p:spPr bwMode="auto">
          <a:xfrm>
            <a:off x="609600" y="8915400"/>
            <a:ext cx="720725"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3083" name="Text Box 11"/>
          <p:cNvSpPr txBox="1">
            <a:spLocks noChangeArrowheads="1"/>
          </p:cNvSpPr>
          <p:nvPr/>
        </p:nvSpPr>
        <p:spPr bwMode="auto">
          <a:xfrm>
            <a:off x="441325" y="1127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3084" name="Text Box 12"/>
          <p:cNvSpPr txBox="1">
            <a:spLocks noChangeArrowheads="1"/>
          </p:cNvSpPr>
          <p:nvPr/>
        </p:nvSpPr>
        <p:spPr bwMode="auto">
          <a:xfrm>
            <a:off x="4937125" y="1127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802.16xx-99/xxx</a:t>
            </a:r>
          </a:p>
        </p:txBody>
      </p:sp>
      <p:sp>
        <p:nvSpPr>
          <p:cNvPr id="3085" name="Text Box 13"/>
          <p:cNvSpPr txBox="1">
            <a:spLocks noChangeArrowheads="1"/>
          </p:cNvSpPr>
          <p:nvPr/>
        </p:nvSpPr>
        <p:spPr bwMode="auto">
          <a:xfrm>
            <a:off x="4724400" y="89154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 xmlns:p14="http://schemas.microsoft.com/office/powerpoint/2010/main" val="7035741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5" name="Rectangle 7"/>
          <p:cNvSpPr>
            <a:spLocks noGrp="1" noChangeArrowheads="1"/>
          </p:cNvSpPr>
          <p:nvPr>
            <p:ph type="sldNum" sz="quarter" idx="5"/>
          </p:nvPr>
        </p:nvSpPr>
        <p:spPr bwMode="auto">
          <a:xfrm>
            <a:off x="3352800" y="8839200"/>
            <a:ext cx="1778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fld id="{AFD3B331-72B1-F946-AF7D-D265CAA405DE}" type="slidenum">
              <a:rPr lang="en-US"/>
              <a:pPr>
                <a:defRPr/>
              </a:pPr>
              <a:t>‹#›</a:t>
            </a:fld>
            <a:endParaRPr lang="en-US"/>
          </a:p>
        </p:txBody>
      </p:sp>
      <p:sp>
        <p:nvSpPr>
          <p:cNvPr id="2057" name="Line 9"/>
          <p:cNvSpPr>
            <a:spLocks noChangeShapeType="1"/>
          </p:cNvSpPr>
          <p:nvPr/>
        </p:nvSpPr>
        <p:spPr bwMode="auto">
          <a:xfrm>
            <a:off x="685800" y="8839200"/>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9" name="Text Box 11"/>
          <p:cNvSpPr txBox="1">
            <a:spLocks noChangeArrowheads="1"/>
          </p:cNvSpPr>
          <p:nvPr/>
        </p:nvSpPr>
        <p:spPr bwMode="auto">
          <a:xfrm>
            <a:off x="822325" y="8799513"/>
            <a:ext cx="7207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2060" name="Text Box 12"/>
          <p:cNvSpPr txBox="1">
            <a:spLocks noChangeArrowheads="1"/>
          </p:cNvSpPr>
          <p:nvPr/>
        </p:nvSpPr>
        <p:spPr bwMode="auto">
          <a:xfrm>
            <a:off x="593725" y="365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2061" name="Text Box 13"/>
          <p:cNvSpPr txBox="1">
            <a:spLocks noChangeArrowheads="1"/>
          </p:cNvSpPr>
          <p:nvPr/>
        </p:nvSpPr>
        <p:spPr bwMode="auto">
          <a:xfrm>
            <a:off x="4632325" y="365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801.16xx-99/xxx</a:t>
            </a:r>
          </a:p>
        </p:txBody>
      </p:sp>
      <p:sp>
        <p:nvSpPr>
          <p:cNvPr id="2063" name="Text Box 15"/>
          <p:cNvSpPr txBox="1">
            <a:spLocks noChangeArrowheads="1"/>
          </p:cNvSpPr>
          <p:nvPr/>
        </p:nvSpPr>
        <p:spPr bwMode="auto">
          <a:xfrm>
            <a:off x="4267200" y="88392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 xmlns:p14="http://schemas.microsoft.com/office/powerpoint/2010/main" val="2600344236"/>
      </p:ext>
    </p:extLst>
  </p:cSld>
  <p:clrMap bg1="lt1" tx1="dk1" bg2="lt2" tx2="dk2" accent1="accent1" accent2="accent2" accent3="accent3" accent4="accent4" accent5="accent5" accent6="accent6" hlink="hlink" folHlink="folHlink"/>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ＭＳ Ｐゴシック" charset="-128"/>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18435"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18436"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18437" name="Rectangle 7"/>
          <p:cNvSpPr>
            <a:spLocks noGrp="1" noChangeArrowheads="1"/>
          </p:cNvSpPr>
          <p:nvPr>
            <p:ph type="sldNum" sz="quarter" idx="5"/>
          </p:nvPr>
        </p:nvSpPr>
        <p:spPr>
          <a:xfrm>
            <a:off x="3116048" y="8839200"/>
            <a:ext cx="414552"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B548331C-8982-B94F-AA75-6CAFC454CC9B}" type="slidenum">
              <a:rPr lang="en-GB"/>
              <a:pPr/>
              <a:t>2</a:t>
            </a:fld>
            <a:endParaRPr lang="en-GB"/>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5335" rIns="95335"/>
          <a:lstStyle/>
          <a:p>
            <a:endParaRPr lang="en-US">
              <a:latin typeface="Times New Roman"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xfrm>
            <a:off x="3453656" y="8839200"/>
            <a:ext cx="76944" cy="184666"/>
          </a:xfrm>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26666" eaLnBrk="0" hangingPunct="0">
              <a:defRPr sz="2300">
                <a:solidFill>
                  <a:schemeClr val="tx1"/>
                </a:solidFill>
                <a:latin typeface="Times New Roman" pitchFamily="18" charset="0"/>
              </a:defRPr>
            </a:lvl1pPr>
            <a:lvl2pPr marL="712118" indent="-273891" defTabSz="926666" eaLnBrk="0" hangingPunct="0">
              <a:defRPr sz="2300">
                <a:solidFill>
                  <a:schemeClr val="tx1"/>
                </a:solidFill>
                <a:latin typeface="Times New Roman" pitchFamily="18" charset="0"/>
              </a:defRPr>
            </a:lvl2pPr>
            <a:lvl3pPr marL="1095566" indent="-219113" defTabSz="926666" eaLnBrk="0" hangingPunct="0">
              <a:defRPr sz="2300">
                <a:solidFill>
                  <a:schemeClr val="tx1"/>
                </a:solidFill>
                <a:latin typeface="Times New Roman" pitchFamily="18" charset="0"/>
              </a:defRPr>
            </a:lvl3pPr>
            <a:lvl4pPr marL="1533792" indent="-219113" defTabSz="926666" eaLnBrk="0" hangingPunct="0">
              <a:defRPr sz="2300">
                <a:solidFill>
                  <a:schemeClr val="tx1"/>
                </a:solidFill>
                <a:latin typeface="Times New Roman" pitchFamily="18" charset="0"/>
              </a:defRPr>
            </a:lvl4pPr>
            <a:lvl5pPr marL="1972018" indent="-219113" defTabSz="926666" eaLnBrk="0" hangingPunct="0">
              <a:defRPr sz="2300">
                <a:solidFill>
                  <a:schemeClr val="tx1"/>
                </a:solidFill>
                <a:latin typeface="Times New Roman" pitchFamily="18" charset="0"/>
              </a:defRPr>
            </a:lvl5pPr>
            <a:lvl6pPr marL="2410244" indent="-219113" defTabSz="926666" eaLnBrk="0" fontAlgn="base" hangingPunct="0">
              <a:spcBef>
                <a:spcPct val="0"/>
              </a:spcBef>
              <a:spcAft>
                <a:spcPct val="0"/>
              </a:spcAft>
              <a:defRPr sz="2300">
                <a:solidFill>
                  <a:schemeClr val="tx1"/>
                </a:solidFill>
                <a:latin typeface="Times New Roman" pitchFamily="18" charset="0"/>
              </a:defRPr>
            </a:lvl6pPr>
            <a:lvl7pPr marL="2848470" indent="-219113" defTabSz="926666" eaLnBrk="0" fontAlgn="base" hangingPunct="0">
              <a:spcBef>
                <a:spcPct val="0"/>
              </a:spcBef>
              <a:spcAft>
                <a:spcPct val="0"/>
              </a:spcAft>
              <a:defRPr sz="2300">
                <a:solidFill>
                  <a:schemeClr val="tx1"/>
                </a:solidFill>
                <a:latin typeface="Times New Roman" pitchFamily="18" charset="0"/>
              </a:defRPr>
            </a:lvl7pPr>
            <a:lvl8pPr marL="3286697" indent="-219113" defTabSz="926666" eaLnBrk="0" fontAlgn="base" hangingPunct="0">
              <a:spcBef>
                <a:spcPct val="0"/>
              </a:spcBef>
              <a:spcAft>
                <a:spcPct val="0"/>
              </a:spcAft>
              <a:defRPr sz="2300">
                <a:solidFill>
                  <a:schemeClr val="tx1"/>
                </a:solidFill>
                <a:latin typeface="Times New Roman" pitchFamily="18" charset="0"/>
              </a:defRPr>
            </a:lvl8pPr>
            <a:lvl9pPr marL="3724923" indent="-219113" defTabSz="926666" eaLnBrk="0" fontAlgn="base" hangingPunct="0">
              <a:spcBef>
                <a:spcPct val="0"/>
              </a:spcBef>
              <a:spcAft>
                <a:spcPct val="0"/>
              </a:spcAft>
              <a:defRPr sz="2300">
                <a:solidFill>
                  <a:schemeClr val="tx1"/>
                </a:solidFill>
                <a:latin typeface="Times New Roman" pitchFamily="18" charset="0"/>
              </a:defRPr>
            </a:lvl9pPr>
          </a:lstStyle>
          <a:p>
            <a:pPr>
              <a:defRPr/>
            </a:pPr>
            <a:fld id="{8DF962C0-0720-4F26-8B07-3A2CE7C6CC7D}" type="slidenum">
              <a:rPr lang="en-US" altLang="en-US" sz="1200" smtClean="0"/>
              <a:pPr>
                <a:defRPr/>
              </a:pPr>
              <a:t>3</a:t>
            </a:fld>
            <a:endParaRPr lang="en-US" altLang="en-US" sz="1200" dirty="0" smtClean="0"/>
          </a:p>
        </p:txBody>
      </p:sp>
      <p:sp>
        <p:nvSpPr>
          <p:cNvPr id="13315" name="Rectangle 1026"/>
          <p:cNvSpPr>
            <a:spLocks noGrp="1" noChangeArrowheads="1"/>
          </p:cNvSpPr>
          <p:nvPr>
            <p:ph type="body" idx="1"/>
          </p:nvPr>
        </p:nvSpPr>
        <p:spPr>
          <a:noFill/>
          <a:ln/>
        </p:spPr>
        <p:txBody>
          <a:bodyPr lIns="91678" tIns="45035" rIns="91678" bIns="45035"/>
          <a:lstStyle/>
          <a:p>
            <a:endParaRPr lang="en-GB" altLang="en-US" smtClean="0"/>
          </a:p>
        </p:txBody>
      </p:sp>
      <p:sp>
        <p:nvSpPr>
          <p:cNvPr id="1331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xfrm>
            <a:off x="3453656" y="8839200"/>
            <a:ext cx="76944" cy="184666"/>
          </a:xfrm>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26666" eaLnBrk="0" hangingPunct="0">
              <a:defRPr sz="2300">
                <a:solidFill>
                  <a:schemeClr val="tx1"/>
                </a:solidFill>
                <a:latin typeface="Times New Roman" pitchFamily="18" charset="0"/>
              </a:defRPr>
            </a:lvl1pPr>
            <a:lvl2pPr marL="712118" indent="-273891" defTabSz="926666" eaLnBrk="0" hangingPunct="0">
              <a:defRPr sz="2300">
                <a:solidFill>
                  <a:schemeClr val="tx1"/>
                </a:solidFill>
                <a:latin typeface="Times New Roman" pitchFamily="18" charset="0"/>
              </a:defRPr>
            </a:lvl2pPr>
            <a:lvl3pPr marL="1095566" indent="-219113" defTabSz="926666" eaLnBrk="0" hangingPunct="0">
              <a:defRPr sz="2300">
                <a:solidFill>
                  <a:schemeClr val="tx1"/>
                </a:solidFill>
                <a:latin typeface="Times New Roman" pitchFamily="18" charset="0"/>
              </a:defRPr>
            </a:lvl3pPr>
            <a:lvl4pPr marL="1533792" indent="-219113" defTabSz="926666" eaLnBrk="0" hangingPunct="0">
              <a:defRPr sz="2300">
                <a:solidFill>
                  <a:schemeClr val="tx1"/>
                </a:solidFill>
                <a:latin typeface="Times New Roman" pitchFamily="18" charset="0"/>
              </a:defRPr>
            </a:lvl4pPr>
            <a:lvl5pPr marL="1972018" indent="-219113" defTabSz="926666" eaLnBrk="0" hangingPunct="0">
              <a:defRPr sz="2300">
                <a:solidFill>
                  <a:schemeClr val="tx1"/>
                </a:solidFill>
                <a:latin typeface="Times New Roman" pitchFamily="18" charset="0"/>
              </a:defRPr>
            </a:lvl5pPr>
            <a:lvl6pPr marL="2410244" indent="-219113" defTabSz="926666" eaLnBrk="0" fontAlgn="base" hangingPunct="0">
              <a:spcBef>
                <a:spcPct val="0"/>
              </a:spcBef>
              <a:spcAft>
                <a:spcPct val="0"/>
              </a:spcAft>
              <a:defRPr sz="2300">
                <a:solidFill>
                  <a:schemeClr val="tx1"/>
                </a:solidFill>
                <a:latin typeface="Times New Roman" pitchFamily="18" charset="0"/>
              </a:defRPr>
            </a:lvl6pPr>
            <a:lvl7pPr marL="2848470" indent="-219113" defTabSz="926666" eaLnBrk="0" fontAlgn="base" hangingPunct="0">
              <a:spcBef>
                <a:spcPct val="0"/>
              </a:spcBef>
              <a:spcAft>
                <a:spcPct val="0"/>
              </a:spcAft>
              <a:defRPr sz="2300">
                <a:solidFill>
                  <a:schemeClr val="tx1"/>
                </a:solidFill>
                <a:latin typeface="Times New Roman" pitchFamily="18" charset="0"/>
              </a:defRPr>
            </a:lvl7pPr>
            <a:lvl8pPr marL="3286697" indent="-219113" defTabSz="926666" eaLnBrk="0" fontAlgn="base" hangingPunct="0">
              <a:spcBef>
                <a:spcPct val="0"/>
              </a:spcBef>
              <a:spcAft>
                <a:spcPct val="0"/>
              </a:spcAft>
              <a:defRPr sz="2300">
                <a:solidFill>
                  <a:schemeClr val="tx1"/>
                </a:solidFill>
                <a:latin typeface="Times New Roman" pitchFamily="18" charset="0"/>
              </a:defRPr>
            </a:lvl8pPr>
            <a:lvl9pPr marL="3724923" indent="-219113" defTabSz="926666" eaLnBrk="0" fontAlgn="base" hangingPunct="0">
              <a:spcBef>
                <a:spcPct val="0"/>
              </a:spcBef>
              <a:spcAft>
                <a:spcPct val="0"/>
              </a:spcAft>
              <a:defRPr sz="2300">
                <a:solidFill>
                  <a:schemeClr val="tx1"/>
                </a:solidFill>
                <a:latin typeface="Times New Roman" pitchFamily="18" charset="0"/>
              </a:defRPr>
            </a:lvl9pPr>
          </a:lstStyle>
          <a:p>
            <a:pPr>
              <a:defRPr/>
            </a:pPr>
            <a:fld id="{1D6E5E11-3FB5-4A40-B43B-DF1F23BC43AE}" type="slidenum">
              <a:rPr lang="en-US" altLang="en-US" sz="1200" smtClean="0"/>
              <a:pPr>
                <a:defRPr/>
              </a:pPr>
              <a:t>7</a:t>
            </a:fld>
            <a:endParaRPr lang="en-US" altLang="en-US" sz="1200" dirty="0" smtClean="0"/>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p:spPr>
        <p:txBody>
          <a:bodyPr/>
          <a:lstStyle/>
          <a:p>
            <a:endParaRPr lang="en-GB" alt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2457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2458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Clint Chaplin, Chair (Samsung)</a:t>
            </a:r>
          </a:p>
        </p:txBody>
      </p:sp>
      <p:sp>
        <p:nvSpPr>
          <p:cNvPr id="24581" name="Rectangle 7"/>
          <p:cNvSpPr>
            <a:spLocks noGrp="1" noChangeArrowheads="1"/>
          </p:cNvSpPr>
          <p:nvPr>
            <p:ph type="sldNum" sz="quarter" idx="5"/>
          </p:nvPr>
        </p:nvSpPr>
        <p:spPr>
          <a:xfrm>
            <a:off x="3116048" y="8839200"/>
            <a:ext cx="414552"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6F8A5A64-6647-EB4C-8DAC-71FCF18E0649}" type="slidenum">
              <a:rPr lang="en-GB"/>
              <a:pPr/>
              <a:t>8</a:t>
            </a:fld>
            <a:endParaRPr lang="en-GB"/>
          </a:p>
        </p:txBody>
      </p:sp>
      <p:sp>
        <p:nvSpPr>
          <p:cNvPr id="24582" name="Rectangle 2"/>
          <p:cNvSpPr>
            <a:spLocks noGrp="1" noRot="1" noChangeAspect="1" noChangeArrowheads="1" noTextEdit="1"/>
          </p:cNvSpPr>
          <p:nvPr>
            <p:ph type="sldImg"/>
          </p:nvPr>
        </p:nvSpPr>
        <p:spPr>
          <a:xfrm>
            <a:off x="1146175" y="695325"/>
            <a:ext cx="4643438" cy="3481388"/>
          </a:xfrm>
          <a:ln/>
        </p:spPr>
      </p:sp>
      <p:sp>
        <p:nvSpPr>
          <p:cNvPr id="24583" name="Rectangle 3"/>
          <p:cNvSpPr>
            <a:spLocks noGrp="1" noChangeArrowheads="1"/>
          </p:cNvSpPr>
          <p:nvPr>
            <p:ph type="body" idx="1"/>
          </p:nvPr>
        </p:nvSpPr>
        <p:spPr>
          <a:xfrm>
            <a:off x="693420" y="4408843"/>
            <a:ext cx="5547360" cy="4175940"/>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1945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1946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19461" name="Rectangle 7"/>
          <p:cNvSpPr>
            <a:spLocks noGrp="1" noChangeArrowheads="1"/>
          </p:cNvSpPr>
          <p:nvPr>
            <p:ph type="sldNum" sz="quarter" idx="5"/>
          </p:nvPr>
        </p:nvSpPr>
        <p:spPr>
          <a:xfrm>
            <a:off x="3116048" y="8839200"/>
            <a:ext cx="414552"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91352244-AF32-5649-949F-D523B04CDBFC}" type="slidenum">
              <a:rPr lang="en-GB"/>
              <a:pPr/>
              <a:t>9</a:t>
            </a:fld>
            <a:endParaRPr lang="en-GB"/>
          </a:p>
        </p:txBody>
      </p:sp>
      <p:sp>
        <p:nvSpPr>
          <p:cNvPr id="19462" name="Rectangle 2"/>
          <p:cNvSpPr>
            <a:spLocks noGrp="1" noChangeArrowheads="1"/>
          </p:cNvSpPr>
          <p:nvPr>
            <p:ph type="body" idx="1"/>
          </p:nvPr>
        </p:nvSpPr>
        <p:spPr>
          <a:xfrm>
            <a:off x="925101" y="4408843"/>
            <a:ext cx="5084000" cy="417445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1678" tIns="45035" rIns="91678" bIns="45035"/>
          <a:lstStyle/>
          <a:p>
            <a:endParaRPr lang="en-US">
              <a:latin typeface="Times New Roman" charset="0"/>
            </a:endParaRPr>
          </a:p>
        </p:txBody>
      </p:sp>
      <p:sp>
        <p:nvSpPr>
          <p:cNvPr id="19463" name="Rectangle 3"/>
          <p:cNvSpPr>
            <a:spLocks noGrp="1" noRot="1" noChangeAspect="1" noChangeArrowheads="1" noTextEdit="1"/>
          </p:cNvSpPr>
          <p:nvPr>
            <p:ph type="sldImg"/>
          </p:nvPr>
        </p:nvSpPr>
        <p:spPr>
          <a:xfrm>
            <a:off x="1149350" y="696913"/>
            <a:ext cx="4637088" cy="3478212"/>
          </a:xfrm>
          <a:ln cap="flat"/>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1945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1946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19461" name="Rectangle 7"/>
          <p:cNvSpPr>
            <a:spLocks noGrp="1" noChangeArrowheads="1"/>
          </p:cNvSpPr>
          <p:nvPr>
            <p:ph type="sldNum" sz="quarter" idx="5"/>
          </p:nvPr>
        </p:nvSpPr>
        <p:spPr>
          <a:xfrm>
            <a:off x="3116048" y="8839200"/>
            <a:ext cx="414552"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91352244-AF32-5649-949F-D523B04CDBFC}" type="slidenum">
              <a:rPr lang="en-GB"/>
              <a:pPr/>
              <a:t>12</a:t>
            </a:fld>
            <a:endParaRPr lang="en-GB"/>
          </a:p>
        </p:txBody>
      </p:sp>
      <p:sp>
        <p:nvSpPr>
          <p:cNvPr id="19462" name="Rectangle 2"/>
          <p:cNvSpPr>
            <a:spLocks noGrp="1" noChangeArrowheads="1"/>
          </p:cNvSpPr>
          <p:nvPr>
            <p:ph type="body" idx="1"/>
          </p:nvPr>
        </p:nvSpPr>
        <p:spPr>
          <a:xfrm>
            <a:off x="925101" y="4408843"/>
            <a:ext cx="5084000" cy="417445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1678" tIns="45035" rIns="91678" bIns="45035"/>
          <a:lstStyle/>
          <a:p>
            <a:endParaRPr lang="en-US">
              <a:latin typeface="Times New Roman" charset="0"/>
            </a:endParaRPr>
          </a:p>
        </p:txBody>
      </p:sp>
      <p:sp>
        <p:nvSpPr>
          <p:cNvPr id="19463" name="Rectangle 3"/>
          <p:cNvSpPr>
            <a:spLocks noGrp="1" noRot="1" noChangeAspect="1" noChangeArrowheads="1" noTextEdit="1"/>
          </p:cNvSpPr>
          <p:nvPr>
            <p:ph type="sldImg"/>
          </p:nvPr>
        </p:nvSpPr>
        <p:spPr>
          <a:xfrm>
            <a:off x="1149350" y="696913"/>
            <a:ext cx="4637088" cy="3478212"/>
          </a:xfrm>
          <a:ln cap="flat"/>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1945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1946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19461" name="Rectangle 7"/>
          <p:cNvSpPr>
            <a:spLocks noGrp="1" noChangeArrowheads="1"/>
          </p:cNvSpPr>
          <p:nvPr>
            <p:ph type="sldNum" sz="quarter" idx="5"/>
          </p:nvPr>
        </p:nvSpPr>
        <p:spPr>
          <a:xfrm>
            <a:off x="3116048" y="8839200"/>
            <a:ext cx="414552"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91352244-AF32-5649-949F-D523B04CDBFC}" type="slidenum">
              <a:rPr lang="en-GB"/>
              <a:pPr/>
              <a:t>13</a:t>
            </a:fld>
            <a:endParaRPr lang="en-GB"/>
          </a:p>
        </p:txBody>
      </p:sp>
      <p:sp>
        <p:nvSpPr>
          <p:cNvPr id="19462" name="Rectangle 2"/>
          <p:cNvSpPr>
            <a:spLocks noGrp="1" noChangeArrowheads="1"/>
          </p:cNvSpPr>
          <p:nvPr>
            <p:ph type="body" idx="1"/>
          </p:nvPr>
        </p:nvSpPr>
        <p:spPr>
          <a:xfrm>
            <a:off x="925101" y="4408843"/>
            <a:ext cx="5084000" cy="417445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1678" tIns="45035" rIns="91678" bIns="45035"/>
          <a:lstStyle/>
          <a:p>
            <a:endParaRPr lang="en-US">
              <a:latin typeface="Times New Roman" charset="0"/>
            </a:endParaRPr>
          </a:p>
        </p:txBody>
      </p:sp>
      <p:sp>
        <p:nvSpPr>
          <p:cNvPr id="19463" name="Rectangle 3"/>
          <p:cNvSpPr>
            <a:spLocks noGrp="1" noRot="1" noChangeAspect="1" noChangeArrowheads="1" noTextEdit="1"/>
          </p:cNvSpPr>
          <p:nvPr>
            <p:ph type="sldImg"/>
          </p:nvPr>
        </p:nvSpPr>
        <p:spPr>
          <a:xfrm>
            <a:off x="1149350" y="696913"/>
            <a:ext cx="4637088" cy="3478212"/>
          </a:xfrm>
          <a:ln cap="flat"/>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vert="horz"/>
          <a:lstStyle>
            <a:lvl1pPr marL="0" indent="0" algn="ctr">
              <a:buNone/>
              <a:defRPr>
                <a:latin typeface="Arial" pitchFamily="34" charset="0"/>
                <a:cs typeface="Arial" pitchFamily="34" charset="0"/>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nchor="ctr" anchorCtr="1"/>
          <a:lstStyle>
            <a:lvl1pPr>
              <a:defRPr>
                <a:latin typeface="Arial" pitchFamily="34" charset="0"/>
                <a:cs typeface="Arial" pitchFamily="34" charset="0"/>
              </a:defRPr>
            </a:lvl1p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vert="horz"/>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vert="horz" anchor="t"/>
          <a:lstStyle>
            <a:lvl1pPr algn="l">
              <a:defRPr sz="4000" b="1" cap="all">
                <a:latin typeface="Arial" pitchFamily="34" charset="0"/>
                <a:cs typeface="Arial" pitchFamily="34" charset="0"/>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722313" y="2906713"/>
            <a:ext cx="7772400" cy="1500187"/>
          </a:xfrm>
          <a:prstGeom prst="rect">
            <a:avLst/>
          </a:prstGeom>
        </p:spPr>
        <p:txBody>
          <a:bodyPr vert="horz" anchor="b"/>
          <a:lstStyle>
            <a:lvl1pPr marL="0" indent="0">
              <a:buNone/>
              <a:defRPr sz="2000">
                <a:latin typeface="Arial" pitchFamily="34" charset="0"/>
                <a:cs typeface="Arial" pitchFamily="34" charset="0"/>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vert="horz" anchor="b"/>
          <a:lstStyle>
            <a:lvl1pPr algn="l">
              <a:defRPr sz="2000" b="1">
                <a:latin typeface="Arial" pitchFamily="34" charset="0"/>
                <a:cs typeface="Arial"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3575050" y="273050"/>
            <a:ext cx="5111750" cy="5853113"/>
          </a:xfrm>
          <a:prstGeom prst="rect">
            <a:avLst/>
          </a:prstGeom>
        </p:spPr>
        <p:txBody>
          <a:bodyPr vert="horz"/>
          <a:lstStyle>
            <a:lvl1pPr>
              <a:defRPr sz="3200">
                <a:latin typeface="Arial" pitchFamily="34" charset="0"/>
                <a:cs typeface="Arial" pitchFamily="34" charset="0"/>
              </a:defRPr>
            </a:lvl1pPr>
            <a:lvl2pPr>
              <a:defRPr sz="2800">
                <a:latin typeface="Arial" pitchFamily="34" charset="0"/>
                <a:cs typeface="Arial" pitchFamily="34" charset="0"/>
              </a:defRPr>
            </a:lvl2pPr>
            <a:lvl3pPr>
              <a:defRPr sz="2400">
                <a:latin typeface="Arial" pitchFamily="34" charset="0"/>
                <a:cs typeface="Arial" pitchFamily="34" charset="0"/>
              </a:defRPr>
            </a:lvl3pPr>
            <a:lvl4pPr>
              <a:defRPr sz="2000">
                <a:latin typeface="Arial" pitchFamily="34" charset="0"/>
                <a:cs typeface="Arial" pitchFamily="34" charset="0"/>
              </a:defRPr>
            </a:lvl4pPr>
            <a:lvl5pPr>
              <a:defRPr sz="2000">
                <a:latin typeface="Arial" pitchFamily="34" charset="0"/>
                <a:cs typeface="Arial" pitchFamily="34" charset="0"/>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vert="horz"/>
          <a:lstStyle>
            <a:lvl1pPr marL="0" indent="0">
              <a:buNone/>
              <a:defRPr sz="1400">
                <a:latin typeface="Arial" pitchFamily="34" charset="0"/>
                <a:cs typeface="Arial"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vert="horz"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vert="horz"/>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ectangle 1"/>
          <p:cNvSpPr/>
          <p:nvPr userDrawn="1"/>
        </p:nvSpPr>
        <p:spPr>
          <a:xfrm>
            <a:off x="6678890" y="76200"/>
            <a:ext cx="2236510" cy="307777"/>
          </a:xfrm>
          <a:prstGeom prst="rect">
            <a:avLst/>
          </a:prstGeom>
        </p:spPr>
        <p:txBody>
          <a:bodyPr wrap="none">
            <a:spAutoFit/>
          </a:bodyPr>
          <a:lstStyle/>
          <a:p>
            <a:pPr algn="r"/>
            <a:r>
              <a:rPr lang="en-US" sz="1400" b="1" dirty="0" smtClean="0"/>
              <a:t>omniran-15-0023-02-00TG</a:t>
            </a:r>
            <a:endParaRPr lang="en-US" sz="1400" b="1" dirty="0"/>
          </a:p>
        </p:txBody>
      </p:sp>
      <p:sp>
        <p:nvSpPr>
          <p:cNvPr id="3" name="TextBox 2"/>
          <p:cNvSpPr txBox="1"/>
          <p:nvPr userDrawn="1"/>
        </p:nvSpPr>
        <p:spPr>
          <a:xfrm>
            <a:off x="8534400" y="6400800"/>
            <a:ext cx="393056" cy="307777"/>
          </a:xfrm>
          <a:prstGeom prst="rect">
            <a:avLst/>
          </a:prstGeom>
          <a:noFill/>
        </p:spPr>
        <p:txBody>
          <a:bodyPr wrap="none" rtlCol="0">
            <a:spAutoFit/>
          </a:bodyPr>
          <a:lstStyle/>
          <a:p>
            <a:pPr algn="r"/>
            <a:fld id="{3A4FC69D-D438-4AD9-846B-37793AD4330F}" type="slidenum">
              <a:rPr lang="en-US" sz="1400" smtClean="0"/>
              <a:pPr algn="r"/>
              <a:t>‹#›</a:t>
            </a:fld>
            <a:endParaRPr lang="en-US" sz="1400"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hf hdr="0" ftr="0" dt="0"/>
  <p:txStyles>
    <p:titleStyle>
      <a:lvl1pPr algn="ctr" rtl="0" eaLnBrk="0" fontAlgn="base" hangingPunct="0">
        <a:spcBef>
          <a:spcPct val="0"/>
        </a:spcBef>
        <a:spcAft>
          <a:spcPct val="0"/>
        </a:spcAft>
        <a:defRPr sz="3200">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2pPr>
      <a:lvl3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3pPr>
      <a:lvl4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4pPr>
      <a:lvl5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5pPr>
      <a:lvl6pPr marL="457200" algn="ctr" rtl="0" eaLnBrk="0" fontAlgn="base" hangingPunct="0">
        <a:spcBef>
          <a:spcPct val="0"/>
        </a:spcBef>
        <a:spcAft>
          <a:spcPct val="0"/>
        </a:spcAft>
        <a:defRPr sz="3200">
          <a:solidFill>
            <a:schemeClr val="tx2"/>
          </a:solidFill>
          <a:latin typeface="Times" charset="0"/>
        </a:defRPr>
      </a:lvl6pPr>
      <a:lvl7pPr marL="914400" algn="ctr" rtl="0" eaLnBrk="0" fontAlgn="base" hangingPunct="0">
        <a:spcBef>
          <a:spcPct val="0"/>
        </a:spcBef>
        <a:spcAft>
          <a:spcPct val="0"/>
        </a:spcAft>
        <a:defRPr sz="3200">
          <a:solidFill>
            <a:schemeClr val="tx2"/>
          </a:solidFill>
          <a:latin typeface="Times" charset="0"/>
        </a:defRPr>
      </a:lvl7pPr>
      <a:lvl8pPr marL="1371600" algn="ctr" rtl="0" eaLnBrk="0" fontAlgn="base" hangingPunct="0">
        <a:spcBef>
          <a:spcPct val="0"/>
        </a:spcBef>
        <a:spcAft>
          <a:spcPct val="0"/>
        </a:spcAft>
        <a:defRPr sz="3200">
          <a:solidFill>
            <a:schemeClr val="tx2"/>
          </a:solidFill>
          <a:latin typeface="Times" charset="0"/>
        </a:defRPr>
      </a:lvl8pPr>
      <a:lvl9pPr marL="1828800" algn="ctr" rtl="0" eaLnBrk="0" fontAlgn="base" hangingPunct="0">
        <a:spcBef>
          <a:spcPct val="0"/>
        </a:spcBef>
        <a:spcAft>
          <a:spcPct val="0"/>
        </a:spcAft>
        <a:defRPr sz="3200">
          <a:solidFill>
            <a:schemeClr val="tx2"/>
          </a:solidFill>
          <a:latin typeface="Times"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omniran/dcn/15/omniran-15-0022-00-00TG-mar-2015-ftf-minutes.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omniran/dcn/15/omniran-15-0026-00-CF00-nrm-discussions.ppt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openxmlformats.org/officeDocument/2006/relationships/hyperlink" Target="https://mentor.ieee.org/omniran/dcn/15/omniran-15-0024-00-CF00-nrm-amendment.pptx" TargetMode="External"/><Relationship Id="rId4" Type="http://schemas.openxmlformats.org/officeDocument/2006/relationships/hyperlink" Target="https://mentor.ieee.org/omniran/dcn/15/omniran-15-0025-00-CF00-nrm-mapping-to-real-networks.pptx"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nsn.webex.com/nsn/j.php?J=705822689&amp;amp;PW=67935ad6df24070150362776"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hyperlink" Target="http://www.nsn.com/nvc"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tandards.ieee.org/develop/policies/opman/sect6.html" TargetMode="External"/><Relationship Id="rId2" Type="http://schemas.openxmlformats.org/officeDocument/2006/relationships/hyperlink" Target="http://standards.ieee.org/develop/policies/bylaws/sect6-7.html" TargetMode="External"/><Relationship Id="rId1" Type="http://schemas.openxmlformats.org/officeDocument/2006/relationships/slideLayout" Target="../slideLayouts/slideLayout2.xml"/><Relationship Id="rId6" Type="http://schemas.openxmlformats.org/officeDocument/2006/relationships/hyperlink" Target="https://development.standards.ieee.org/myproject/Public/mytools/mob/slideset.ppt" TargetMode="External"/><Relationship Id="rId5" Type="http://schemas.openxmlformats.org/officeDocument/2006/relationships/hyperlink" Target="http://standards.ieee.org/about/sasb/patcom/index.html" TargetMode="External"/><Relationship Id="rId4" Type="http://schemas.openxmlformats.org/officeDocument/2006/relationships/hyperlink" Target="http://standards.ieee.org/about/sasb/patcom/materials.html"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www.ieee.org/web/membership/ethics/code_ethics.html" TargetMode="External"/><Relationship Id="rId4" Type="http://schemas.openxmlformats.org/officeDocument/2006/relationships/hyperlink" Target="http://standards.ieee.org/resources/antitrust-guidelines.pdf" TargetMode="Externa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IEEE 802.1 OmniRAN TG</a:t>
            </a:r>
            <a:r>
              <a:rPr lang="en-US" dirty="0"/>
              <a:t/>
            </a:r>
            <a:br>
              <a:rPr lang="en-US" dirty="0"/>
            </a:br>
            <a:r>
              <a:rPr lang="en-US" dirty="0" smtClean="0"/>
              <a:t>April 16</a:t>
            </a:r>
            <a:r>
              <a:rPr lang="en-US" baseline="30000" dirty="0" smtClean="0"/>
              <a:t>th</a:t>
            </a:r>
            <a:r>
              <a:rPr lang="en-US" dirty="0" smtClean="0"/>
              <a:t>, 2015 Conference Call</a:t>
            </a:r>
            <a:endParaRPr lang="en-US" dirty="0"/>
          </a:p>
        </p:txBody>
      </p:sp>
      <p:sp>
        <p:nvSpPr>
          <p:cNvPr id="3" name="Subtitle 2"/>
          <p:cNvSpPr>
            <a:spLocks noGrp="1"/>
          </p:cNvSpPr>
          <p:nvPr>
            <p:ph type="subTitle" idx="1"/>
          </p:nvPr>
        </p:nvSpPr>
        <p:spPr/>
        <p:txBody>
          <a:bodyPr/>
          <a:lstStyle/>
          <a:p>
            <a:r>
              <a:rPr lang="en-US" dirty="0" smtClean="0"/>
              <a:t>2015-04-16</a:t>
            </a:r>
            <a:r>
              <a:rPr lang="en-US" dirty="0"/>
              <a:t/>
            </a:r>
            <a:br>
              <a:rPr lang="en-US" dirty="0"/>
            </a:br>
            <a:r>
              <a:rPr lang="en-US" dirty="0"/>
              <a:t>Max </a:t>
            </a:r>
            <a:r>
              <a:rPr lang="en-US" dirty="0" smtClean="0"/>
              <a:t>Riegel, Nokia Networks</a:t>
            </a:r>
            <a:endParaRPr lang="en-US" dirty="0"/>
          </a:p>
          <a:p>
            <a:r>
              <a:rPr lang="en-US" dirty="0" smtClean="0"/>
              <a:t>(TG </a:t>
            </a:r>
            <a:r>
              <a:rPr lang="en-US" dirty="0"/>
              <a:t>Chair)</a:t>
            </a:r>
          </a:p>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Business#1</a:t>
            </a:r>
            <a:endParaRPr lang="en-US" dirty="0"/>
          </a:p>
        </p:txBody>
      </p:sp>
      <p:sp>
        <p:nvSpPr>
          <p:cNvPr id="3" name="Content Placeholder 2"/>
          <p:cNvSpPr>
            <a:spLocks noGrp="1"/>
          </p:cNvSpPr>
          <p:nvPr>
            <p:ph idx="1"/>
          </p:nvPr>
        </p:nvSpPr>
        <p:spPr>
          <a:xfrm>
            <a:off x="457200" y="1295401"/>
            <a:ext cx="8229600" cy="2590800"/>
          </a:xfrm>
        </p:spPr>
        <p:txBody>
          <a:bodyPr>
            <a:normAutofit/>
          </a:bodyPr>
          <a:lstStyle/>
          <a:p>
            <a:r>
              <a:rPr lang="en-GB" sz="2400" dirty="0" smtClean="0"/>
              <a:t>Call Meeting to Order</a:t>
            </a:r>
          </a:p>
          <a:p>
            <a:pPr lvl="1"/>
            <a:r>
              <a:rPr lang="en-GB" sz="2000" dirty="0" smtClean="0"/>
              <a:t>Meeting called to order by chair </a:t>
            </a:r>
            <a:r>
              <a:rPr lang="en-GB" sz="2000" dirty="0" smtClean="0"/>
              <a:t>at 10:07 ET</a:t>
            </a:r>
            <a:endParaRPr lang="en-GB" sz="2000" dirty="0" smtClean="0"/>
          </a:p>
          <a:p>
            <a:r>
              <a:rPr lang="en-GB" sz="2400" dirty="0" smtClean="0"/>
              <a:t>Minutes taker:</a:t>
            </a:r>
          </a:p>
          <a:p>
            <a:pPr lvl="1"/>
            <a:r>
              <a:rPr lang="en-GB" sz="2000" dirty="0" smtClean="0"/>
              <a:t> Antonio taking notes</a:t>
            </a:r>
          </a:p>
          <a:p>
            <a:r>
              <a:rPr lang="en-GB" sz="2400" dirty="0" smtClean="0"/>
              <a:t>Roll Call</a:t>
            </a:r>
          </a:p>
          <a:p>
            <a:endParaRPr lang="en-US" dirty="0"/>
          </a:p>
        </p:txBody>
      </p:sp>
      <p:graphicFrame>
        <p:nvGraphicFramePr>
          <p:cNvPr id="4" name="Table 3"/>
          <p:cNvGraphicFramePr>
            <a:graphicFrameLocks noGrp="1"/>
          </p:cNvGraphicFramePr>
          <p:nvPr/>
        </p:nvGraphicFramePr>
        <p:xfrm>
          <a:off x="914400" y="3352800"/>
          <a:ext cx="7772400" cy="2438400"/>
        </p:xfrm>
        <a:graphic>
          <a:graphicData uri="http://schemas.openxmlformats.org/drawingml/2006/table">
            <a:tbl>
              <a:tblPr firstRow="1" bandRow="1">
                <a:tableStyleId>{5C22544A-7EE6-4342-B048-85BDC9FD1C3A}</a:tableStyleId>
              </a:tblPr>
              <a:tblGrid>
                <a:gridCol w="1859280"/>
                <a:gridCol w="1859280"/>
                <a:gridCol w="243840"/>
                <a:gridCol w="1905000"/>
                <a:gridCol w="1905000"/>
              </a:tblGrid>
              <a:tr h="292100">
                <a:tc>
                  <a:txBody>
                    <a:bodyPr/>
                    <a:lstStyle/>
                    <a:p>
                      <a:r>
                        <a:rPr lang="en-US" sz="1400" dirty="0" smtClean="0"/>
                        <a:t>Name</a:t>
                      </a:r>
                      <a:endParaRPr lang="en-US" sz="1400" dirty="0"/>
                    </a:p>
                  </a:txBody>
                  <a:tcPr/>
                </a:tc>
                <a:tc>
                  <a:txBody>
                    <a:bodyPr/>
                    <a:lstStyle/>
                    <a:p>
                      <a:r>
                        <a:rPr lang="en-US" sz="1400" dirty="0" smtClean="0"/>
                        <a:t>Affiliation</a:t>
                      </a:r>
                      <a:endParaRPr lang="en-US" sz="1400" dirty="0"/>
                    </a:p>
                  </a:txBody>
                  <a:tcPr/>
                </a:tc>
                <a:tc>
                  <a:txBody>
                    <a:bodyPr/>
                    <a:lstStyle/>
                    <a:p>
                      <a:endParaRPr lang="en-US" sz="1400" dirty="0"/>
                    </a:p>
                  </a:txBody>
                  <a:tcPr>
                    <a:solidFill>
                      <a:schemeClr val="bg1"/>
                    </a:solidFill>
                  </a:tcPr>
                </a:tc>
                <a:tc>
                  <a:txBody>
                    <a:bodyPr/>
                    <a:lstStyle/>
                    <a:p>
                      <a:r>
                        <a:rPr lang="en-US" sz="1400" dirty="0" smtClean="0"/>
                        <a:t>Name</a:t>
                      </a:r>
                      <a:endParaRPr lang="en-US" sz="1400" dirty="0"/>
                    </a:p>
                  </a:txBody>
                  <a:tcPr/>
                </a:tc>
                <a:tc>
                  <a:txBody>
                    <a:bodyPr/>
                    <a:lstStyle/>
                    <a:p>
                      <a:r>
                        <a:rPr lang="en-US" sz="1400" dirty="0" smtClean="0"/>
                        <a:t>Affiliation</a:t>
                      </a:r>
                      <a:endParaRPr lang="en-US" sz="1400" dirty="0"/>
                    </a:p>
                  </a:txBody>
                  <a:tcPr/>
                </a:tc>
              </a:tr>
              <a:tr h="292100">
                <a:tc>
                  <a:txBody>
                    <a:bodyPr/>
                    <a:lstStyle/>
                    <a:p>
                      <a:r>
                        <a:rPr lang="en-US" sz="1400" dirty="0" smtClean="0">
                          <a:solidFill>
                            <a:schemeClr val="tx1"/>
                          </a:solidFill>
                        </a:rPr>
                        <a:t>Max Riegel</a:t>
                      </a:r>
                      <a:endParaRPr lang="en-US" sz="1400" dirty="0">
                        <a:solidFill>
                          <a:schemeClr val="tx1"/>
                        </a:solidFill>
                      </a:endParaRPr>
                    </a:p>
                  </a:txBody>
                  <a:tcPr/>
                </a:tc>
                <a:tc>
                  <a:txBody>
                    <a:bodyPr/>
                    <a:lstStyle/>
                    <a:p>
                      <a:r>
                        <a:rPr lang="en-US" sz="1400" dirty="0" smtClean="0">
                          <a:solidFill>
                            <a:schemeClr val="tx1"/>
                          </a:solidFill>
                        </a:rPr>
                        <a:t>Nokia</a:t>
                      </a:r>
                      <a:r>
                        <a:rPr lang="en-US" sz="1400" baseline="0" dirty="0" smtClean="0">
                          <a:solidFill>
                            <a:schemeClr val="tx1"/>
                          </a:solidFill>
                        </a:rPr>
                        <a:t> Networks</a:t>
                      </a:r>
                      <a:endParaRPr lang="en-US" sz="1400" dirty="0">
                        <a:solidFill>
                          <a:schemeClr val="tx1"/>
                        </a:solidFill>
                      </a:endParaRPr>
                    </a:p>
                  </a:txBody>
                  <a:tcPr/>
                </a:tc>
                <a:tc>
                  <a:txBody>
                    <a:bodyPr/>
                    <a:lstStyle/>
                    <a:p>
                      <a:endParaRPr lang="en-US" sz="1400" dirty="0">
                        <a:solidFill>
                          <a:schemeClr val="tx1"/>
                        </a:solidFill>
                      </a:endParaRPr>
                    </a:p>
                  </a:txBody>
                  <a:tcPr>
                    <a:solidFill>
                      <a:schemeClr val="bg1"/>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400" dirty="0" smtClean="0">
                        <a:solidFill>
                          <a:schemeClr val="bg2"/>
                        </a:solidFill>
                      </a:endParaRPr>
                    </a:p>
                  </a:txBody>
                  <a:tcPr/>
                </a:tc>
                <a:tc>
                  <a:txBody>
                    <a:bodyPr/>
                    <a:lstStyle/>
                    <a:p>
                      <a:endParaRPr lang="en-US" sz="1400" dirty="0">
                        <a:solidFill>
                          <a:schemeClr val="bg2"/>
                        </a:solidFill>
                      </a:endParaRPr>
                    </a:p>
                  </a:txBody>
                  <a:tcPr/>
                </a:tc>
              </a:tr>
              <a:tr h="292100">
                <a:tc>
                  <a:txBody>
                    <a:bodyPr/>
                    <a:lstStyle/>
                    <a:p>
                      <a:r>
                        <a:rPr lang="en-US" sz="1400" dirty="0" smtClean="0">
                          <a:solidFill>
                            <a:schemeClr val="tx1"/>
                          </a:solidFill>
                        </a:rPr>
                        <a:t>Juan Carlos Zuniga</a:t>
                      </a:r>
                      <a:endParaRPr lang="en-US" sz="1400" dirty="0">
                        <a:solidFill>
                          <a:schemeClr val="tx1"/>
                        </a:solidFill>
                      </a:endParaRPr>
                    </a:p>
                  </a:txBody>
                  <a:tcPr/>
                </a:tc>
                <a:tc>
                  <a:txBody>
                    <a:bodyPr/>
                    <a:lstStyle/>
                    <a:p>
                      <a:r>
                        <a:rPr lang="en-US" sz="1400" dirty="0" err="1" smtClean="0">
                          <a:solidFill>
                            <a:schemeClr val="tx1"/>
                          </a:solidFill>
                        </a:rPr>
                        <a:t>Interdigital</a:t>
                      </a:r>
                      <a:endParaRPr lang="en-US" sz="1400" dirty="0">
                        <a:solidFill>
                          <a:schemeClr val="tx1"/>
                        </a:solidFill>
                      </a:endParaRPr>
                    </a:p>
                  </a:txBody>
                  <a:tcPr/>
                </a:tc>
                <a:tc>
                  <a:txBody>
                    <a:bodyPr/>
                    <a:lstStyle/>
                    <a:p>
                      <a:endParaRPr lang="en-US" sz="1400" dirty="0">
                        <a:solidFill>
                          <a:schemeClr val="tx1"/>
                        </a:solidFill>
                      </a:endParaRPr>
                    </a:p>
                  </a:txBody>
                  <a:tcPr>
                    <a:solidFill>
                      <a:schemeClr val="bg1"/>
                    </a:solidFill>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tr>
              <a:tr h="292100">
                <a:tc>
                  <a:txBody>
                    <a:bodyPr/>
                    <a:lstStyle/>
                    <a:p>
                      <a:r>
                        <a:rPr lang="en-US" sz="1400" dirty="0" err="1" smtClean="0">
                          <a:solidFill>
                            <a:schemeClr val="tx1"/>
                          </a:solidFill>
                        </a:rPr>
                        <a:t>Yonggang</a:t>
                      </a:r>
                      <a:r>
                        <a:rPr lang="en-US" sz="1400" baseline="0" dirty="0" smtClean="0">
                          <a:solidFill>
                            <a:schemeClr val="tx1"/>
                          </a:solidFill>
                        </a:rPr>
                        <a:t> Fang</a:t>
                      </a:r>
                      <a:endParaRPr lang="en-US" sz="1400" dirty="0">
                        <a:solidFill>
                          <a:schemeClr val="tx1"/>
                        </a:solidFill>
                      </a:endParaRPr>
                    </a:p>
                  </a:txBody>
                  <a:tcPr/>
                </a:tc>
                <a:tc>
                  <a:txBody>
                    <a:bodyPr/>
                    <a:lstStyle/>
                    <a:p>
                      <a:r>
                        <a:rPr lang="en-US" sz="1400" dirty="0" smtClean="0">
                          <a:solidFill>
                            <a:schemeClr val="tx1"/>
                          </a:solidFill>
                        </a:rPr>
                        <a:t>ZTE</a:t>
                      </a:r>
                      <a:endParaRPr lang="en-US" sz="1400" dirty="0">
                        <a:solidFill>
                          <a:schemeClr val="tx1"/>
                        </a:solidFill>
                      </a:endParaRPr>
                    </a:p>
                  </a:txBody>
                  <a:tcPr/>
                </a:tc>
                <a:tc>
                  <a:txBody>
                    <a:bodyPr/>
                    <a:lstStyle/>
                    <a:p>
                      <a:endParaRPr lang="en-US" sz="1400" dirty="0">
                        <a:solidFill>
                          <a:schemeClr val="tx1"/>
                        </a:solidFill>
                      </a:endParaRPr>
                    </a:p>
                  </a:txBody>
                  <a:tcPr>
                    <a:solidFill>
                      <a:schemeClr val="bg1"/>
                    </a:solidFill>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tr>
              <a:tr h="29210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smtClean="0">
                          <a:solidFill>
                            <a:schemeClr val="tx1"/>
                          </a:solidFill>
                        </a:rPr>
                        <a:t>Antonio de la Oliva</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smtClean="0">
                          <a:solidFill>
                            <a:schemeClr val="tx1"/>
                          </a:solidFill>
                        </a:rPr>
                        <a:t>UC3M</a:t>
                      </a:r>
                    </a:p>
                  </a:txBody>
                  <a:tcPr/>
                </a:tc>
                <a:tc>
                  <a:txBody>
                    <a:bodyPr/>
                    <a:lstStyle/>
                    <a:p>
                      <a:endParaRPr lang="en-US" sz="1400" dirty="0">
                        <a:solidFill>
                          <a:schemeClr val="tx1"/>
                        </a:solidFill>
                      </a:endParaRPr>
                    </a:p>
                  </a:txBody>
                  <a:tcPr>
                    <a:solidFill>
                      <a:schemeClr val="bg1"/>
                    </a:solidFill>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tr>
              <a:tr h="292100">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solidFill>
                      <a:schemeClr val="bg1"/>
                    </a:solidFill>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tr>
              <a:tr h="29210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400" dirty="0" smtClean="0">
                        <a:solidFill>
                          <a:schemeClr val="tx1"/>
                        </a:solidFill>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400" dirty="0" smtClean="0">
                        <a:solidFill>
                          <a:schemeClr val="tx1"/>
                        </a:solidFill>
                      </a:endParaRPr>
                    </a:p>
                  </a:txBody>
                  <a:tcPr/>
                </a:tc>
                <a:tc>
                  <a:txBody>
                    <a:bodyPr/>
                    <a:lstStyle/>
                    <a:p>
                      <a:endParaRPr lang="en-US" sz="1400" dirty="0">
                        <a:solidFill>
                          <a:schemeClr val="tx1"/>
                        </a:solidFill>
                      </a:endParaRPr>
                    </a:p>
                  </a:txBody>
                  <a:tcPr>
                    <a:solidFill>
                      <a:schemeClr val="bg1"/>
                    </a:solidFill>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tr>
              <a:tr h="29210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400" dirty="0" smtClean="0">
                        <a:solidFill>
                          <a:schemeClr val="tx1"/>
                        </a:solidFill>
                      </a:endParaRPr>
                    </a:p>
                  </a:txBody>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solidFill>
                      <a:schemeClr val="bg1"/>
                    </a:solidFill>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tr>
            </a:tbl>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smtClean="0"/>
              <a:t>Call for Potentially Essential Patents</a:t>
            </a:r>
          </a:p>
        </p:txBody>
      </p:sp>
      <p:sp>
        <p:nvSpPr>
          <p:cNvPr id="10243" name="Rectangle 1027"/>
          <p:cNvSpPr>
            <a:spLocks noGrp="1" noChangeArrowheads="1"/>
          </p:cNvSpPr>
          <p:nvPr>
            <p:ph type="body" idx="1"/>
          </p:nvPr>
        </p:nvSpPr>
        <p:spPr>
          <a:xfrm>
            <a:off x="457200" y="1371600"/>
            <a:ext cx="8229600" cy="4724400"/>
          </a:xfrm>
        </p:spPr>
        <p:txBody>
          <a:bodyPr>
            <a:normAutofit fontScale="85000" lnSpcReduction="10000"/>
          </a:bodyPr>
          <a:lstStyle/>
          <a:p>
            <a:r>
              <a:rPr lang="en-US" altLang="en-US" dirty="0" smtClean="0"/>
              <a:t>Chair made call for potentially essential patents.</a:t>
            </a:r>
          </a:p>
          <a:p>
            <a:pPr lvl="1"/>
            <a:r>
              <a:rPr lang="en-US" altLang="en-US" dirty="0" smtClean="0"/>
              <a:t>If </a:t>
            </a:r>
            <a:r>
              <a:rPr lang="en-US" altLang="en-US" dirty="0" smtClean="0"/>
              <a:t>anyone in this meeting is personally aware of the holder of any patent claims that are potentially essential to implementation of the proposed standard(s) under consideration by this group and that are not already the subject of an Accepted Letter of Assurance: </a:t>
            </a:r>
          </a:p>
          <a:p>
            <a:pPr lvl="2"/>
            <a:r>
              <a:rPr lang="en-US" altLang="en-US" dirty="0" smtClean="0"/>
              <a:t>Either speak up now or</a:t>
            </a:r>
          </a:p>
          <a:p>
            <a:pPr lvl="2"/>
            <a:r>
              <a:rPr lang="en-US" altLang="en-US" dirty="0" smtClean="0"/>
              <a:t>Provide the chair of this group with the identity of the holder(s) of any and all such claims as soon as possible or</a:t>
            </a:r>
          </a:p>
          <a:p>
            <a:pPr lvl="2"/>
            <a:r>
              <a:rPr lang="en-US" altLang="en-US" dirty="0" smtClean="0"/>
              <a:t>Cause an LOA to be submitted</a:t>
            </a:r>
          </a:p>
          <a:p>
            <a:r>
              <a:rPr lang="en-US" altLang="en-US" dirty="0" smtClean="0"/>
              <a:t>No responses received.</a:t>
            </a:r>
            <a:endParaRPr lang="en-US" altLang="en-US" dirty="0"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de-DE" dirty="0" smtClean="0"/>
              <a:t>Business #2</a:t>
            </a:r>
            <a:endParaRPr lang="en-US" dirty="0"/>
          </a:p>
        </p:txBody>
      </p:sp>
      <p:sp>
        <p:nvSpPr>
          <p:cNvPr id="4104" name="Rectangle 5"/>
          <p:cNvSpPr>
            <a:spLocks noGrp="1" noChangeArrowheads="1"/>
          </p:cNvSpPr>
          <p:nvPr>
            <p:ph type="body" idx="1"/>
          </p:nvPr>
        </p:nvSpPr>
        <p:spPr/>
        <p:txBody>
          <a:bodyPr>
            <a:normAutofit/>
          </a:bodyPr>
          <a:lstStyle/>
          <a:p>
            <a:r>
              <a:rPr lang="en-US" dirty="0" smtClean="0"/>
              <a:t>Review of minutes</a:t>
            </a:r>
          </a:p>
          <a:p>
            <a:pPr lvl="1"/>
            <a:r>
              <a:rPr lang="en-US" dirty="0" smtClean="0"/>
              <a:t>Minutes of March 2015 F2F meeting</a:t>
            </a:r>
          </a:p>
          <a:p>
            <a:pPr lvl="2"/>
            <a:r>
              <a:rPr lang="en-US" dirty="0" smtClean="0">
                <a:hlinkClick r:id="rId3"/>
              </a:rPr>
              <a:t>https://mentor.ieee.org/omniran/dcn/15/omniran-15-0022-00-00TG-mar-2015-ftf-minutes.docx</a:t>
            </a:r>
            <a:r>
              <a:rPr lang="en-US" dirty="0" smtClean="0"/>
              <a:t> </a:t>
            </a:r>
          </a:p>
          <a:p>
            <a:r>
              <a:rPr lang="en-US" dirty="0" smtClean="0"/>
              <a:t>Reports</a:t>
            </a:r>
          </a:p>
          <a:p>
            <a:pPr lvl="1"/>
            <a:r>
              <a:rPr lang="en-US" dirty="0" smtClean="0"/>
              <a:t>No reports available</a:t>
            </a:r>
            <a:endParaRPr lang="en-US" dirty="0" smtClean="0"/>
          </a:p>
        </p:txBody>
      </p:sp>
      <p:sp>
        <p:nvSpPr>
          <p:cNvPr id="4101" name="Rectangle 2"/>
          <p:cNvSpPr>
            <a:spLocks noChangeArrowheads="1"/>
          </p:cNvSpPr>
          <p:nvPr/>
        </p:nvSpPr>
        <p:spPr bwMode="auto">
          <a:xfrm>
            <a:off x="685800" y="-228600"/>
            <a:ext cx="7772400" cy="10699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ctr"/>
          <a:lstStyle/>
          <a:p>
            <a:pPr algn="ctr"/>
            <a:endParaRPr lang="en-US" sz="2800" b="1" u="sng">
              <a:solidFill>
                <a:schemeClr val="tx2"/>
              </a:solidFill>
            </a:endParaRPr>
          </a:p>
        </p:txBody>
      </p:sp>
      <p:sp>
        <p:nvSpPr>
          <p:cNvPr id="4102" name="Rectangle 3"/>
          <p:cNvSpPr>
            <a:spLocks noChangeArrowheads="1"/>
          </p:cNvSpPr>
          <p:nvPr/>
        </p:nvSpPr>
        <p:spPr bwMode="auto">
          <a:xfrm>
            <a:off x="381000" y="838200"/>
            <a:ext cx="8458200" cy="55626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marL="233363" indent="-180975">
              <a:spcBef>
                <a:spcPct val="20000"/>
              </a:spcBef>
              <a:buFontTx/>
              <a:buChar char="•"/>
            </a:pPr>
            <a:endParaRPr lang="en-US" sz="1400" b="1"/>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de-DE" dirty="0" smtClean="0"/>
              <a:t>Business #3</a:t>
            </a:r>
            <a:endParaRPr lang="en-US" dirty="0"/>
          </a:p>
        </p:txBody>
      </p:sp>
      <p:sp>
        <p:nvSpPr>
          <p:cNvPr id="4104" name="Rectangle 5"/>
          <p:cNvSpPr>
            <a:spLocks noGrp="1" noChangeArrowheads="1"/>
          </p:cNvSpPr>
          <p:nvPr>
            <p:ph type="body" idx="1"/>
          </p:nvPr>
        </p:nvSpPr>
        <p:spPr/>
        <p:txBody>
          <a:bodyPr>
            <a:normAutofit fontScale="92500" lnSpcReduction="20000"/>
          </a:bodyPr>
          <a:lstStyle/>
          <a:p>
            <a:r>
              <a:rPr lang="en-US" dirty="0" smtClean="0"/>
              <a:t>Contributions to P802.1CF</a:t>
            </a:r>
          </a:p>
          <a:p>
            <a:pPr lvl="1"/>
            <a:r>
              <a:rPr lang="en-US" dirty="0" smtClean="0"/>
              <a:t>NRM Refinements</a:t>
            </a:r>
          </a:p>
          <a:p>
            <a:pPr lvl="2"/>
            <a:r>
              <a:rPr lang="en-US" dirty="0" smtClean="0"/>
              <a:t>Further discussion on definition of reference points R1, R3</a:t>
            </a:r>
          </a:p>
          <a:p>
            <a:pPr lvl="3"/>
            <a:r>
              <a:rPr lang="en-US" dirty="0" smtClean="0">
                <a:hlinkClick r:id="rId3"/>
              </a:rPr>
              <a:t>https://mentor.ieee.org/omniran/dcn/15/omniran-15-0026-00-CF00-nrm-discussions.pptx</a:t>
            </a:r>
            <a:endParaRPr lang="en-US" dirty="0" smtClean="0"/>
          </a:p>
          <a:p>
            <a:pPr lvl="2"/>
            <a:r>
              <a:rPr lang="en-US" dirty="0" smtClean="0"/>
              <a:t>Mapping of non-IEEE 802 architectures</a:t>
            </a:r>
          </a:p>
          <a:p>
            <a:pPr lvl="3"/>
            <a:r>
              <a:rPr lang="en-US" dirty="0" smtClean="0">
                <a:hlinkClick r:id="rId4"/>
              </a:rPr>
              <a:t>https://mentor.ieee.org/omniran/dcn/15/omniran-15-0025-00-CF00-nrm-mapping-to-real-networks.pptx</a:t>
            </a:r>
            <a:endParaRPr lang="en-US" dirty="0" smtClean="0"/>
          </a:p>
          <a:p>
            <a:pPr lvl="2"/>
            <a:r>
              <a:rPr lang="en-US" dirty="0" smtClean="0"/>
              <a:t>NRM amendment</a:t>
            </a:r>
          </a:p>
          <a:p>
            <a:pPr lvl="3"/>
            <a:r>
              <a:rPr lang="en-US" dirty="0" smtClean="0">
                <a:hlinkClick r:id="rId5"/>
              </a:rPr>
              <a:t>https://mentor.ieee.org/omniran/dcn/15/omniran-15-0024-00-CF00-nrm-amendment.pptx</a:t>
            </a:r>
            <a:endParaRPr lang="en-US" dirty="0" smtClean="0"/>
          </a:p>
          <a:p>
            <a:pPr lvl="1"/>
            <a:r>
              <a:rPr lang="en-US" dirty="0" smtClean="0"/>
              <a:t>SDN abstraction</a:t>
            </a:r>
          </a:p>
          <a:p>
            <a:pPr lvl="1"/>
            <a:r>
              <a:rPr lang="en-US" dirty="0" smtClean="0"/>
              <a:t>Functional design and decomposition</a:t>
            </a:r>
          </a:p>
          <a:p>
            <a:pPr lvl="1"/>
            <a:endParaRPr lang="en-US" dirty="0" smtClean="0"/>
          </a:p>
        </p:txBody>
      </p:sp>
      <p:sp>
        <p:nvSpPr>
          <p:cNvPr id="4101" name="Rectangle 2"/>
          <p:cNvSpPr>
            <a:spLocks noChangeArrowheads="1"/>
          </p:cNvSpPr>
          <p:nvPr/>
        </p:nvSpPr>
        <p:spPr bwMode="auto">
          <a:xfrm>
            <a:off x="685800" y="-228600"/>
            <a:ext cx="7772400" cy="10699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ctr"/>
          <a:lstStyle/>
          <a:p>
            <a:pPr algn="ctr"/>
            <a:endParaRPr lang="en-US" sz="2800" b="1" u="sng">
              <a:solidFill>
                <a:schemeClr val="tx2"/>
              </a:solidFill>
            </a:endParaRPr>
          </a:p>
        </p:txBody>
      </p:sp>
      <p:sp>
        <p:nvSpPr>
          <p:cNvPr id="4102" name="Rectangle 3"/>
          <p:cNvSpPr>
            <a:spLocks noChangeArrowheads="1"/>
          </p:cNvSpPr>
          <p:nvPr/>
        </p:nvSpPr>
        <p:spPr bwMode="auto">
          <a:xfrm>
            <a:off x="381000" y="838200"/>
            <a:ext cx="8458200" cy="55626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marL="233363" indent="-180975">
              <a:spcBef>
                <a:spcPct val="20000"/>
              </a:spcBef>
              <a:buFontTx/>
              <a:buChar char="•"/>
            </a:pPr>
            <a:endParaRPr lang="en-US" sz="1400" b="1"/>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Business#4</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AOB</a:t>
            </a:r>
          </a:p>
          <a:p>
            <a:pPr lvl="1"/>
            <a:r>
              <a:rPr lang="en-US" dirty="0" smtClean="0"/>
              <a:t>Objectives for May 8</a:t>
            </a:r>
            <a:r>
              <a:rPr lang="en-US" baseline="30000" dirty="0" smtClean="0"/>
              <a:t>th</a:t>
            </a:r>
            <a:r>
              <a:rPr lang="en-US" dirty="0" smtClean="0"/>
              <a:t> conference call</a:t>
            </a:r>
          </a:p>
          <a:p>
            <a:pPr lvl="2"/>
            <a:r>
              <a:rPr lang="en-US" dirty="0" smtClean="0"/>
              <a:t>Prepare content for editor session in Pittsburgh</a:t>
            </a:r>
            <a:endParaRPr lang="en-US" dirty="0" smtClean="0"/>
          </a:p>
          <a:p>
            <a:pPr lvl="1"/>
            <a:r>
              <a:rPr lang="en-US" dirty="0" smtClean="0"/>
              <a:t>May 2015 interim meeting in Pittsburgh, PA</a:t>
            </a:r>
          </a:p>
          <a:p>
            <a:pPr lvl="2"/>
            <a:r>
              <a:rPr lang="en-US" dirty="0" err="1" smtClean="0"/>
              <a:t>OmniRAN</a:t>
            </a:r>
            <a:r>
              <a:rPr lang="en-US" dirty="0" smtClean="0"/>
              <a:t> meets on May 20</a:t>
            </a:r>
            <a:r>
              <a:rPr lang="en-US" baseline="30000" dirty="0" smtClean="0"/>
              <a:t>th</a:t>
            </a:r>
            <a:r>
              <a:rPr lang="en-US" dirty="0" smtClean="0"/>
              <a:t>/21</a:t>
            </a:r>
            <a:r>
              <a:rPr lang="en-US" baseline="30000" dirty="0" smtClean="0"/>
              <a:t>st</a:t>
            </a:r>
            <a:r>
              <a:rPr lang="en-US" dirty="0" smtClean="0"/>
              <a:t> (</a:t>
            </a:r>
            <a:r>
              <a:rPr lang="en-US" dirty="0" err="1" smtClean="0"/>
              <a:t>Wed&amp;Thu</a:t>
            </a:r>
            <a:r>
              <a:rPr lang="en-US" dirty="0" smtClean="0"/>
              <a:t>)</a:t>
            </a:r>
          </a:p>
          <a:p>
            <a:pPr lvl="1"/>
            <a:r>
              <a:rPr lang="en-US" dirty="0" smtClean="0"/>
              <a:t>Next 802 plenary </a:t>
            </a:r>
            <a:r>
              <a:rPr lang="en-US" dirty="0" smtClean="0"/>
              <a:t>takes place on July </a:t>
            </a:r>
            <a:r>
              <a:rPr lang="en-US" dirty="0" smtClean="0"/>
              <a:t>13-16, </a:t>
            </a:r>
            <a:r>
              <a:rPr lang="en-US" dirty="0" smtClean="0"/>
              <a:t>2015 in Waikoloa, HI</a:t>
            </a:r>
          </a:p>
          <a:p>
            <a:pPr lvl="2"/>
            <a:r>
              <a:rPr lang="en-US" dirty="0" err="1" smtClean="0"/>
              <a:t>OmniRAN</a:t>
            </a:r>
            <a:r>
              <a:rPr lang="en-US" dirty="0" smtClean="0"/>
              <a:t> TG will meet at Jul 2015 plenary</a:t>
            </a:r>
            <a:endParaRPr lang="en-US" dirty="0" smtClean="0"/>
          </a:p>
          <a:p>
            <a:pPr lvl="1">
              <a:buNone/>
            </a:pPr>
            <a:endParaRPr lang="en-US" dirty="0" smtClean="0"/>
          </a:p>
          <a:p>
            <a:r>
              <a:rPr lang="en-US" dirty="0" smtClean="0"/>
              <a:t>Adjourned </a:t>
            </a:r>
            <a:r>
              <a:rPr lang="en-US" dirty="0" smtClean="0"/>
              <a:t>at 11:17 ET</a:t>
            </a:r>
            <a:endParaRPr lang="en-US" dirty="0" smtClean="0"/>
          </a:p>
          <a:p>
            <a:pPr lvl="1"/>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7" name="Rectangle 2"/>
          <p:cNvSpPr>
            <a:spLocks noGrp="1" noChangeArrowheads="1"/>
          </p:cNvSpPr>
          <p:nvPr>
            <p:ph type="title"/>
          </p:nvPr>
        </p:nvSpPr>
        <p:spPr/>
        <p:txBody>
          <a:bodyPr/>
          <a:lstStyle/>
          <a:p>
            <a:r>
              <a:rPr lang="en-GB" dirty="0" smtClean="0"/>
              <a:t>Conference Call</a:t>
            </a:r>
            <a:endParaRPr lang="en-GB" dirty="0"/>
          </a:p>
        </p:txBody>
      </p:sp>
      <p:sp>
        <p:nvSpPr>
          <p:cNvPr id="3078" name="Rectangle 3"/>
          <p:cNvSpPr>
            <a:spLocks noGrp="1" noChangeArrowheads="1"/>
          </p:cNvSpPr>
          <p:nvPr>
            <p:ph type="body" idx="1"/>
          </p:nvPr>
        </p:nvSpPr>
        <p:spPr>
          <a:xfrm>
            <a:off x="457200" y="1600200"/>
            <a:ext cx="8458200" cy="4525963"/>
          </a:xfrm>
        </p:spPr>
        <p:txBody>
          <a:bodyPr>
            <a:normAutofit fontScale="55000" lnSpcReduction="20000"/>
          </a:bodyPr>
          <a:lstStyle/>
          <a:p>
            <a:r>
              <a:rPr lang="en-GB" dirty="0" smtClean="0"/>
              <a:t>Thursday, </a:t>
            </a:r>
            <a:r>
              <a:rPr lang="en-US" dirty="0" smtClean="0"/>
              <a:t>April 16</a:t>
            </a:r>
            <a:r>
              <a:rPr lang="en-US" baseline="30000" dirty="0" smtClean="0"/>
              <a:t>th</a:t>
            </a:r>
            <a:r>
              <a:rPr lang="en-US" dirty="0" smtClean="0"/>
              <a:t>, 2015 at 10:00-11:00am ET</a:t>
            </a:r>
          </a:p>
          <a:p>
            <a:endParaRPr lang="en-US" dirty="0" smtClean="0"/>
          </a:p>
          <a:p>
            <a:r>
              <a:rPr lang="en-US" dirty="0" err="1" smtClean="0"/>
              <a:t>WebEX</a:t>
            </a:r>
            <a:endParaRPr lang="en-US" dirty="0" smtClean="0"/>
          </a:p>
          <a:p>
            <a:pPr lvl="1">
              <a:buNone/>
            </a:pPr>
            <a:r>
              <a:rPr lang="en-US" dirty="0" smtClean="0"/>
              <a:t>Meeting Number: 705 822 689</a:t>
            </a:r>
          </a:p>
          <a:p>
            <a:pPr lvl="1">
              <a:buNone/>
            </a:pPr>
            <a:r>
              <a:rPr lang="en-US" dirty="0" smtClean="0"/>
              <a:t>Meeting Password: </a:t>
            </a:r>
            <a:r>
              <a:rPr lang="en-US" dirty="0" err="1" smtClean="0"/>
              <a:t>OmniRAN</a:t>
            </a:r>
            <a:endParaRPr lang="en-US" dirty="0" smtClean="0"/>
          </a:p>
          <a:p>
            <a:pPr lvl="1">
              <a:buNone/>
            </a:pPr>
            <a:r>
              <a:rPr lang="en-US" dirty="0" smtClean="0"/>
              <a:t>To join this meeting:</a:t>
            </a:r>
          </a:p>
          <a:p>
            <a:pPr lvl="1"/>
            <a:r>
              <a:rPr lang="en-US" dirty="0" smtClean="0"/>
              <a:t>1. Go to </a:t>
            </a:r>
            <a:br>
              <a:rPr lang="en-US" dirty="0" smtClean="0"/>
            </a:br>
            <a:r>
              <a:rPr lang="en-US" dirty="0" smtClean="0">
                <a:hlinkClick r:id="rId3"/>
              </a:rPr>
              <a:t>https://nsn.webex.com/nsn/j.php?J=705822689&amp;amp;PW=67935ad6df24070150362776</a:t>
            </a:r>
            <a:endParaRPr lang="en-US" dirty="0" smtClean="0"/>
          </a:p>
          <a:p>
            <a:pPr lvl="1"/>
            <a:r>
              <a:rPr lang="en-US" dirty="0" smtClean="0"/>
              <a:t>2. Enter the meeting password: OmniRAN</a:t>
            </a:r>
          </a:p>
          <a:p>
            <a:pPr lvl="1"/>
            <a:r>
              <a:rPr lang="en-US" dirty="0" smtClean="0"/>
              <a:t>3. Click "Join Now".</a:t>
            </a:r>
          </a:p>
          <a:p>
            <a:pPr lvl="1"/>
            <a:r>
              <a:rPr lang="en-US" dirty="0" smtClean="0"/>
              <a:t>4. Follow the instructions that appear on your screen.</a:t>
            </a:r>
          </a:p>
          <a:p>
            <a:endParaRPr lang="en-US" dirty="0" smtClean="0"/>
          </a:p>
          <a:p>
            <a:r>
              <a:rPr lang="en-US" dirty="0" smtClean="0"/>
              <a:t>Teleconference information</a:t>
            </a:r>
          </a:p>
          <a:p>
            <a:pPr lvl="1"/>
            <a:r>
              <a:rPr lang="en-US" dirty="0" smtClean="0"/>
              <a:t>Call-in number: 1-(972) 445 9673  (US)</a:t>
            </a:r>
          </a:p>
          <a:p>
            <a:pPr lvl="1"/>
            <a:r>
              <a:rPr lang="en-US" dirty="0" smtClean="0"/>
              <a:t>Show global numbers: </a:t>
            </a:r>
            <a:r>
              <a:rPr lang="en-US" u="sng" dirty="0" smtClean="0">
                <a:hlinkClick r:id="rId4"/>
              </a:rPr>
              <a:t>http://www.nsn.com/nvc</a:t>
            </a:r>
            <a:endParaRPr lang="en-US" dirty="0" smtClean="0"/>
          </a:p>
          <a:p>
            <a:pPr lvl="1"/>
            <a:r>
              <a:rPr lang="en-US" dirty="0" smtClean="0"/>
              <a:t>Conference Code: 433 819 2102</a:t>
            </a:r>
          </a:p>
          <a:p>
            <a:endParaRPr lang="en-GB"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1026"/>
          <p:cNvSpPr>
            <a:spLocks noGrp="1" noChangeArrowheads="1"/>
          </p:cNvSpPr>
          <p:nvPr>
            <p:ph type="title"/>
          </p:nvPr>
        </p:nvSpPr>
        <p:spPr>
          <a:xfrm>
            <a:off x="457200" y="274638"/>
            <a:ext cx="8229600" cy="715962"/>
          </a:xfrm>
        </p:spPr>
        <p:txBody>
          <a:bodyPr/>
          <a:lstStyle/>
          <a:p>
            <a:r>
              <a:rPr lang="en-US" altLang="en-US" dirty="0" smtClean="0"/>
              <a:t>Instructions for the chair</a:t>
            </a:r>
          </a:p>
        </p:txBody>
      </p:sp>
      <p:sp>
        <p:nvSpPr>
          <p:cNvPr id="7170" name="Rectangle 1027"/>
          <p:cNvSpPr>
            <a:spLocks noGrp="1" noChangeArrowheads="1"/>
          </p:cNvSpPr>
          <p:nvPr>
            <p:ph idx="1"/>
          </p:nvPr>
        </p:nvSpPr>
        <p:spPr>
          <a:xfrm>
            <a:off x="457200" y="1143000"/>
            <a:ext cx="8229600" cy="5181600"/>
          </a:xfrm>
        </p:spPr>
        <p:txBody>
          <a:bodyPr>
            <a:normAutofit fontScale="55000" lnSpcReduction="20000"/>
          </a:bodyPr>
          <a:lstStyle/>
          <a:p>
            <a:r>
              <a:rPr lang="en-US" altLang="en-US" sz="2900" dirty="0" smtClean="0"/>
              <a:t>The IEEE-SA strongly recommends that at each WG meeting the chair or a designee:</a:t>
            </a:r>
          </a:p>
          <a:p>
            <a:pPr lvl="1"/>
            <a:r>
              <a:rPr lang="en-US" altLang="en-US" dirty="0" smtClean="0"/>
              <a:t>Show slides #1 through #4 of this presentation</a:t>
            </a:r>
          </a:p>
          <a:p>
            <a:pPr lvl="1"/>
            <a:r>
              <a:rPr lang="en-US" altLang="en-US" dirty="0" smtClean="0"/>
              <a:t>Advise the WG attendees that: </a:t>
            </a:r>
          </a:p>
          <a:p>
            <a:pPr lvl="2"/>
            <a:r>
              <a:rPr lang="en-US" altLang="en-US" dirty="0" smtClean="0"/>
              <a:t>The IEEE’s patent policy is described in Clause 6 of the IEEE-SA Standards Board Bylaws;</a:t>
            </a:r>
          </a:p>
          <a:p>
            <a:pPr lvl="2"/>
            <a:r>
              <a:rPr lang="en-US" altLang="en-US" dirty="0" smtClean="0"/>
              <a:t>Early identification of patent claims which may be essential for the use of standards under development is strongly encouraged; </a:t>
            </a:r>
          </a:p>
          <a:p>
            <a:pPr lvl="2"/>
            <a:r>
              <a:rPr lang="en-US" altLang="en-US" dirty="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p>
          <a:p>
            <a:pPr lvl="1"/>
            <a:r>
              <a:rPr lang="en-US" altLang="en-US" dirty="0" smtClean="0"/>
              <a:t>Instruct the WG Secretary to record in the minutes of the relevant WG meeting: </a:t>
            </a:r>
          </a:p>
          <a:p>
            <a:pPr lvl="2"/>
            <a:r>
              <a:rPr lang="en-US" altLang="en-US" dirty="0" smtClean="0"/>
              <a:t>That the foregoing information was provided and that slides 1 through 4 (and this slide 0, if applicable) were shown; </a:t>
            </a:r>
          </a:p>
          <a:p>
            <a:pPr lvl="2"/>
            <a:r>
              <a:rPr lang="en-US" altLang="en-US" dirty="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r>
              <a:rPr lang="en-US" altLang="en-US" dirty="0" smtClean="0"/>
              <a:t>Any responses that were given, specifically the patent claim(s)/patent application claim(s) and/or the holder of the patent claim(s)/patent application claim(s) that were identified (if any) and by whom.</a:t>
            </a:r>
          </a:p>
          <a:p>
            <a:pPr lvl="1"/>
            <a:r>
              <a:rPr lang="en-US" altLang="en-US" dirty="0" smtClean="0"/>
              <a:t>The WG Chair shall ensure that a request is made to any identified holders of potential essential patent claim(s) to complete and submit a Letter of Assurance.</a:t>
            </a:r>
          </a:p>
          <a:p>
            <a:pPr lvl="1"/>
            <a:r>
              <a:rPr lang="en-US" altLang="en-US" dirty="0" smtClean="0"/>
              <a:t>It is recommended that the WG chair review the guidance in IEEE-SA Standards Board Operations Manual 6.3.5 and in FAQs 14 and 15 on inclusion of potential Essential Patent Claims by incorporation or by reference. </a:t>
            </a:r>
          </a:p>
          <a:p>
            <a:pPr lvl="1"/>
            <a:r>
              <a:rPr lang="en-US" altLang="en-US" dirty="0" smtClean="0"/>
              <a:t>Note: WG includes Working Groups, Task Groups, and other standards-developing committees with a PAR approved by the IEEE-SA Standards Board.</a:t>
            </a:r>
          </a:p>
        </p:txBody>
      </p:sp>
      <p:sp>
        <p:nvSpPr>
          <p:cNvPr id="7172" name="Rectangle 1028"/>
          <p:cNvSpPr>
            <a:spLocks noChangeArrowheads="1"/>
          </p:cNvSpPr>
          <p:nvPr/>
        </p:nvSpPr>
        <p:spPr bwMode="auto">
          <a:xfrm>
            <a:off x="685800" y="-228600"/>
            <a:ext cx="7772400" cy="1069975"/>
          </a:xfrm>
          <a:prstGeom prst="rect">
            <a:avLst/>
          </a:prstGeom>
          <a:noFill/>
          <a:ln w="9525">
            <a:noFill/>
            <a:miter lim="800000"/>
            <a:headEnd/>
            <a:tailEnd/>
          </a:ln>
        </p:spPr>
        <p:txBody>
          <a:bodyPr anchor="ctr"/>
          <a:lstStyle/>
          <a:p>
            <a:pPr algn="ctr" eaLnBrk="0" hangingPunct="0"/>
            <a:endParaRPr lang="en-GB" altLang="en-US" sz="3200" b="1" u="sng">
              <a:solidFill>
                <a:srgbClr val="000099"/>
              </a:solidFill>
              <a:latin typeface="Arial" pitchFamily="34" charset="0"/>
            </a:endParaRPr>
          </a:p>
        </p:txBody>
      </p:sp>
      <p:sp>
        <p:nvSpPr>
          <p:cNvPr id="7173" name="Rectangle 1029"/>
          <p:cNvSpPr>
            <a:spLocks noChangeArrowheads="1"/>
          </p:cNvSpPr>
          <p:nvPr/>
        </p:nvSpPr>
        <p:spPr bwMode="auto">
          <a:xfrm>
            <a:off x="381000" y="838200"/>
            <a:ext cx="8458200" cy="5562600"/>
          </a:xfrm>
          <a:prstGeom prst="rect">
            <a:avLst/>
          </a:prstGeom>
          <a:noFill/>
          <a:ln w="9525">
            <a:noFill/>
            <a:miter lim="800000"/>
            <a:headEnd/>
            <a:tailEnd/>
          </a:ln>
        </p:spPr>
        <p:txBody>
          <a:bodyPr/>
          <a:lstStyle/>
          <a:p>
            <a:pPr marL="233363" indent="-180975" eaLnBrk="0" hangingPunct="0">
              <a:spcBef>
                <a:spcPct val="20000"/>
              </a:spcBef>
              <a:buClr>
                <a:srgbClr val="CC3300"/>
              </a:buClr>
              <a:buSzPct val="50000"/>
              <a:buFont typeface="Monotype Sorts"/>
              <a:buChar char="l"/>
            </a:pPr>
            <a:endParaRPr lang="en-GB" altLang="en-US" sz="1800">
              <a:solidFill>
                <a:srgbClr val="000099"/>
              </a:solidFill>
              <a:latin typeface="Arial" pitchFamily="34" charset="0"/>
            </a:endParaRP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sz="3200" dirty="0" smtClean="0"/>
              <a:t>Participants, Patents, and Duty to Inform</a:t>
            </a:r>
          </a:p>
        </p:txBody>
      </p:sp>
      <p:sp>
        <p:nvSpPr>
          <p:cNvPr id="8195" name="Rectangle 1027"/>
          <p:cNvSpPr>
            <a:spLocks noGrp="1" noChangeArrowheads="1"/>
          </p:cNvSpPr>
          <p:nvPr>
            <p:ph idx="1"/>
          </p:nvPr>
        </p:nvSpPr>
        <p:spPr>
          <a:xfrm>
            <a:off x="457200" y="1265237"/>
            <a:ext cx="8229600" cy="5059363"/>
          </a:xfrm>
        </p:spPr>
        <p:txBody>
          <a:bodyPr/>
          <a:lstStyle/>
          <a:p>
            <a:pPr algn="ctr">
              <a:buFont typeface="Monotype Sorts"/>
              <a:buNone/>
            </a:pPr>
            <a:r>
              <a:rPr lang="en-US" altLang="en-US" sz="1500" b="1" dirty="0" smtClean="0"/>
              <a:t>All participants in this meeting have certain obligations under the IEEE-SA Patent Policy. </a:t>
            </a:r>
          </a:p>
          <a:p>
            <a:pPr lvl="1">
              <a:buFont typeface="Arial" pitchFamily="34" charset="0"/>
              <a:buChar char="•"/>
            </a:pPr>
            <a:r>
              <a:rPr lang="en-US" altLang="en-US" sz="1600" b="1" dirty="0" smtClean="0">
                <a:solidFill>
                  <a:srgbClr val="003399"/>
                </a:solidFill>
              </a:rPr>
              <a:t>Participants [Note: </a:t>
            </a:r>
            <a:r>
              <a:rPr lang="en-GB" altLang="en-US" sz="1600" b="1" dirty="0" smtClean="0">
                <a:solidFill>
                  <a:srgbClr val="003399"/>
                </a:solidFill>
              </a:rPr>
              <a:t>Quoted text excerpted from IEEE-SA Standards Board Bylaws </a:t>
            </a:r>
            <a:r>
              <a:rPr lang="en-GB" altLang="en-US" sz="1600" b="1" dirty="0" err="1" smtClean="0">
                <a:solidFill>
                  <a:srgbClr val="003399"/>
                </a:solidFill>
              </a:rPr>
              <a:t>subclause</a:t>
            </a:r>
            <a:r>
              <a:rPr lang="en-GB" altLang="en-US" sz="1600" b="1" dirty="0" smtClean="0">
                <a:solidFill>
                  <a:srgbClr val="003399"/>
                </a:solidFill>
              </a:rPr>
              <a:t> 6.2</a:t>
            </a:r>
            <a:r>
              <a:rPr lang="en-US" altLang="en-US" sz="1600" b="1" dirty="0" smtClean="0">
                <a:solidFill>
                  <a:srgbClr val="003399"/>
                </a:solidFill>
              </a:rPr>
              <a:t>]:</a:t>
            </a:r>
          </a:p>
          <a:p>
            <a:pPr lvl="2">
              <a:buFont typeface="Arial" pitchFamily="34" charset="0"/>
              <a:buChar char="•"/>
            </a:pPr>
            <a:r>
              <a:rPr lang="en-US" altLang="en-US" sz="1600" b="1" dirty="0" smtClean="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dirty="0" smtClean="0"/>
          </a:p>
          <a:p>
            <a:pPr lvl="2">
              <a:buFont typeface="Arial" pitchFamily="34" charset="0"/>
              <a:buChar char="•"/>
            </a:pPr>
            <a:r>
              <a:rPr lang="en-US" altLang="en-US" sz="1600" b="1" dirty="0" smtClean="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itchFamily="34" charset="0"/>
              <a:buChar char="•"/>
            </a:pPr>
            <a:r>
              <a:rPr lang="en-US" altLang="en-US" sz="1600" b="1" dirty="0" smtClean="0">
                <a:solidFill>
                  <a:srgbClr val="003399"/>
                </a:solidFill>
              </a:rPr>
              <a:t>The above does not apply if the patent claim is already the subject of an Accepted Letter of Assurance that applies to the proposed standard(s) under consideration by this group</a:t>
            </a:r>
          </a:p>
          <a:p>
            <a:pPr lvl="1">
              <a:buFont typeface="Arial" pitchFamily="34" charset="0"/>
              <a:buChar char="•"/>
            </a:pPr>
            <a:r>
              <a:rPr lang="en-US" altLang="en-US" sz="1600" b="1" dirty="0" smtClean="0">
                <a:solidFill>
                  <a:srgbClr val="003399"/>
                </a:solidFill>
              </a:rPr>
              <a:t>Early identification of holders of potential Essential Patent Claims is strongly encouraged</a:t>
            </a:r>
          </a:p>
          <a:p>
            <a:pPr lvl="1">
              <a:buFont typeface="Arial" pitchFamily="34" charset="0"/>
              <a:buChar char="•"/>
            </a:pPr>
            <a:r>
              <a:rPr lang="en-US" altLang="en-US" sz="1600" b="1" dirty="0" smtClean="0">
                <a:solidFill>
                  <a:srgbClr val="003399"/>
                </a:solidFill>
              </a:rPr>
              <a:t>No duty to perform a patent search</a:t>
            </a:r>
            <a:endParaRPr lang="en-US" altLang="en-US" sz="1600"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457200" y="274638"/>
            <a:ext cx="8229600" cy="715962"/>
          </a:xfrm>
        </p:spPr>
        <p:txBody>
          <a:bodyPr/>
          <a:lstStyle/>
          <a:p>
            <a:r>
              <a:rPr lang="en-GB" altLang="en-US" dirty="0" smtClean="0"/>
              <a:t>Patent Related Links</a:t>
            </a:r>
            <a:endParaRPr lang="en-US" altLang="en-US" dirty="0" smtClean="0"/>
          </a:p>
        </p:txBody>
      </p:sp>
      <p:sp>
        <p:nvSpPr>
          <p:cNvPr id="9219" name="Rectangle 3"/>
          <p:cNvSpPr>
            <a:spLocks noGrp="1" noChangeArrowheads="1"/>
          </p:cNvSpPr>
          <p:nvPr>
            <p:ph idx="1"/>
          </p:nvPr>
        </p:nvSpPr>
        <p:spPr>
          <a:xfrm>
            <a:off x="457200" y="1142999"/>
            <a:ext cx="8229600" cy="4191001"/>
          </a:xfrm>
        </p:spPr>
        <p:txBody>
          <a:bodyPr>
            <a:normAutofit fontScale="85000" lnSpcReduction="10000"/>
          </a:bodyPr>
          <a:lstStyle/>
          <a:p>
            <a:r>
              <a:rPr lang="en-US" altLang="en-US" dirty="0" smtClean="0"/>
              <a:t>All participants should be familiar with their obligations under the IEEE-SA Policies &amp; Procedures for standards development.</a:t>
            </a:r>
            <a:br>
              <a:rPr lang="en-US" altLang="en-US" dirty="0" smtClean="0"/>
            </a:br>
            <a:endParaRPr lang="en-US" altLang="en-US" dirty="0" smtClean="0"/>
          </a:p>
          <a:p>
            <a:r>
              <a:rPr lang="en-US" altLang="en-US" dirty="0" smtClean="0"/>
              <a:t>Patent Policy is stated in these sources:</a:t>
            </a:r>
          </a:p>
          <a:p>
            <a:pPr lvl="1"/>
            <a:r>
              <a:rPr lang="en-GB" altLang="en-US" dirty="0" smtClean="0"/>
              <a:t>IEEE-SA Standards Boards Bylaws</a:t>
            </a:r>
            <a:br>
              <a:rPr lang="en-GB" altLang="en-US" dirty="0" smtClean="0"/>
            </a:br>
            <a:r>
              <a:rPr lang="en-US" altLang="en-US" sz="2400" dirty="0" smtClean="0">
                <a:hlinkClick r:id="rId2"/>
              </a:rPr>
              <a:t>http://standards.ieee.org/develop/policies/bylaws/sect6-7.html#6</a:t>
            </a:r>
            <a:endParaRPr lang="en-US" altLang="en-US" dirty="0" smtClean="0"/>
          </a:p>
          <a:p>
            <a:pPr lvl="1"/>
            <a:r>
              <a:rPr lang="en-GB" altLang="en-US" dirty="0" smtClean="0"/>
              <a:t>IEEE-SA Standards Board Operations Manual</a:t>
            </a:r>
            <a:br>
              <a:rPr lang="en-GB" altLang="en-US" dirty="0" smtClean="0"/>
            </a:br>
            <a:r>
              <a:rPr lang="en-US" altLang="en-US" sz="2400" dirty="0" smtClean="0">
                <a:hlinkClick r:id="rId3"/>
              </a:rPr>
              <a:t>http://standards.ieee.org/develop/policies/opman/sect6.html#6.3</a:t>
            </a:r>
            <a:endParaRPr lang="en-US" altLang="en-US" dirty="0" smtClean="0"/>
          </a:p>
          <a:p>
            <a:pPr lvl="1"/>
            <a:r>
              <a:rPr lang="en-US" altLang="en-US" dirty="0" smtClean="0"/>
              <a:t>Material about the patent policy is available at </a:t>
            </a:r>
            <a:br>
              <a:rPr lang="en-US" altLang="en-US" dirty="0" smtClean="0"/>
            </a:br>
            <a:r>
              <a:rPr lang="en-US" altLang="en-US" sz="2400" dirty="0" smtClean="0">
                <a:hlinkClick r:id="rId4"/>
              </a:rPr>
              <a:t>http://standards.ieee.org/about/sasb/patcom/materials.html</a:t>
            </a:r>
            <a:endParaRPr lang="en-US" altLang="en-US" dirty="0" smtClean="0"/>
          </a:p>
          <a:p>
            <a:pPr lvl="1"/>
            <a:endParaRPr lang="en-US" altLang="en-US" dirty="0" smtClean="0"/>
          </a:p>
        </p:txBody>
      </p:sp>
      <p:sp>
        <p:nvSpPr>
          <p:cNvPr id="9221" name="Rectangle 7"/>
          <p:cNvSpPr>
            <a:spLocks noChangeArrowheads="1"/>
          </p:cNvSpPr>
          <p:nvPr/>
        </p:nvSpPr>
        <p:spPr bwMode="auto">
          <a:xfrm>
            <a:off x="381000" y="5410200"/>
            <a:ext cx="8229600" cy="830997"/>
          </a:xfrm>
          <a:prstGeom prst="rect">
            <a:avLst/>
          </a:prstGeom>
          <a:noFill/>
          <a:ln w="9525">
            <a:noFill/>
            <a:miter lim="800000"/>
            <a:headEnd/>
            <a:tailEnd/>
          </a:ln>
        </p:spPr>
        <p:txBody>
          <a:bodyPr wrap="square">
            <a:spAutoFit/>
          </a:bodyPr>
          <a:lstStyle/>
          <a:p>
            <a:pPr eaLnBrk="0" hangingPunct="0"/>
            <a:r>
              <a:rPr lang="en-US" altLang="en-US" sz="1200" b="1" dirty="0">
                <a:solidFill>
                  <a:srgbClr val="000099"/>
                </a:solidFill>
                <a:latin typeface="Arial" pitchFamily="34" charset="0"/>
              </a:rPr>
              <a:t>If you have questions, contact the IEEE-SA Standards Board Patent Committee Administrator at patcom@ieee.org or visit </a:t>
            </a:r>
            <a:r>
              <a:rPr lang="en-US" altLang="en-US" sz="1200" b="1" dirty="0">
                <a:solidFill>
                  <a:srgbClr val="000099"/>
                </a:solidFill>
                <a:latin typeface="Arial" pitchFamily="34" charset="0"/>
                <a:hlinkClick r:id="rId5"/>
              </a:rPr>
              <a:t>http://</a:t>
            </a:r>
            <a:r>
              <a:rPr lang="en-US" altLang="en-US" sz="1200" b="1" dirty="0" smtClean="0">
                <a:solidFill>
                  <a:srgbClr val="000099"/>
                </a:solidFill>
                <a:latin typeface="Arial" pitchFamily="34" charset="0"/>
                <a:hlinkClick r:id="rId5"/>
              </a:rPr>
              <a:t>standards.ieee.org/about/sasb/patcom/index.html</a:t>
            </a:r>
            <a:endParaRPr lang="en-US" altLang="en-US" sz="1200" b="1" dirty="0">
              <a:solidFill>
                <a:srgbClr val="000099"/>
              </a:solidFill>
              <a:latin typeface="Arial" pitchFamily="34" charset="0"/>
            </a:endParaRPr>
          </a:p>
          <a:p>
            <a:pPr eaLnBrk="0" hangingPunct="0">
              <a:lnSpc>
                <a:spcPct val="80000"/>
              </a:lnSpc>
              <a:spcBef>
                <a:spcPct val="20000"/>
              </a:spcBef>
              <a:buClr>
                <a:srgbClr val="CC3300"/>
              </a:buClr>
              <a:buSzPct val="50000"/>
              <a:buFont typeface="Monotype Sorts"/>
              <a:buNone/>
            </a:pPr>
            <a:endParaRPr lang="en-US" altLang="en-US" sz="1200" b="1" dirty="0">
              <a:solidFill>
                <a:srgbClr val="000099"/>
              </a:solidFill>
              <a:latin typeface="Arial" pitchFamily="34" charset="0"/>
            </a:endParaRPr>
          </a:p>
          <a:p>
            <a:pPr eaLnBrk="0" hangingPunct="0">
              <a:lnSpc>
                <a:spcPct val="80000"/>
              </a:lnSpc>
              <a:spcBef>
                <a:spcPct val="20000"/>
              </a:spcBef>
              <a:buClr>
                <a:srgbClr val="CC3300"/>
              </a:buClr>
              <a:buSzPct val="50000"/>
              <a:buFont typeface="Monotype Sorts"/>
              <a:buNone/>
            </a:pPr>
            <a:r>
              <a:rPr lang="en-US" altLang="en-US" sz="1200" b="1" dirty="0">
                <a:solidFill>
                  <a:srgbClr val="000099"/>
                </a:solidFill>
                <a:latin typeface="Arial" pitchFamily="34" charset="0"/>
              </a:rPr>
              <a:t>This slide set is available at </a:t>
            </a:r>
            <a:r>
              <a:rPr lang="en-US" altLang="en-US" sz="1200" b="1" dirty="0">
                <a:solidFill>
                  <a:srgbClr val="000099"/>
                </a:solidFill>
                <a:latin typeface="Arial" pitchFamily="34" charset="0"/>
                <a:hlinkClick r:id="rId6"/>
              </a:rPr>
              <a:t>https://</a:t>
            </a:r>
            <a:r>
              <a:rPr lang="en-US" altLang="en-US" sz="1200" b="1" dirty="0" smtClean="0">
                <a:solidFill>
                  <a:srgbClr val="000099"/>
                </a:solidFill>
                <a:latin typeface="Arial" pitchFamily="34" charset="0"/>
                <a:hlinkClick r:id="rId6"/>
              </a:rPr>
              <a:t>development.standards.ieee.org/myproject/Public/mytools/mob/slideset.ppt</a:t>
            </a:r>
            <a:endParaRPr lang="en-US" altLang="en-US" sz="1200" b="1" dirty="0" smtClean="0">
              <a:solidFill>
                <a:srgbClr val="000099"/>
              </a:solidFill>
              <a:latin typeface="Arial" pitchFamily="34"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smtClean="0"/>
              <a:t>Call for Potentially Essential Patents</a:t>
            </a:r>
          </a:p>
        </p:txBody>
      </p:sp>
      <p:sp>
        <p:nvSpPr>
          <p:cNvPr id="10243" name="Rectangle 1027"/>
          <p:cNvSpPr>
            <a:spLocks noGrp="1" noChangeArrowheads="1"/>
          </p:cNvSpPr>
          <p:nvPr>
            <p:ph type="body" idx="1"/>
          </p:nvPr>
        </p:nvSpPr>
        <p:spPr>
          <a:xfrm>
            <a:off x="457200" y="1371600"/>
            <a:ext cx="8229600" cy="4724400"/>
          </a:xfrm>
        </p:spPr>
        <p:txBody>
          <a:bodyPr>
            <a:normAutofit fontScale="92500" lnSpcReduction="10000"/>
          </a:bodyPr>
          <a:lstStyle/>
          <a:p>
            <a:r>
              <a:rPr lang="en-US" altLang="en-US" dirty="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ltLang="en-US" dirty="0" smtClean="0"/>
              <a:t>Either speak up now or</a:t>
            </a:r>
          </a:p>
          <a:p>
            <a:pPr lvl="1"/>
            <a:r>
              <a:rPr lang="en-US" altLang="en-US" dirty="0" smtClean="0"/>
              <a:t>Provide the chair of this group with the identity of the holder(s) of any and all such claims as soon as possible or</a:t>
            </a:r>
          </a:p>
          <a:p>
            <a:pPr lvl="1"/>
            <a:r>
              <a:rPr lang="en-US" altLang="en-US" dirty="0" smtClean="0"/>
              <a:t>Cause an LOA to be submitted</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US" altLang="en-US" sz="3200" dirty="0" smtClean="0"/>
              <a:t>Other Guidelines for IEEE WG Meetings</a:t>
            </a:r>
          </a:p>
        </p:txBody>
      </p:sp>
      <p:sp>
        <p:nvSpPr>
          <p:cNvPr id="6" name="Content Placeholder 5"/>
          <p:cNvSpPr>
            <a:spLocks noGrp="1"/>
          </p:cNvSpPr>
          <p:nvPr>
            <p:ph idx="1"/>
          </p:nvPr>
        </p:nvSpPr>
        <p:spPr>
          <a:xfrm>
            <a:off x="457200" y="1600200"/>
            <a:ext cx="8229600" cy="4419600"/>
          </a:xfrm>
        </p:spPr>
        <p:txBody>
          <a:bodyPr/>
          <a:lstStyle/>
          <a:p>
            <a:pPr marL="230188" indent="-230188">
              <a:lnSpc>
                <a:spcPct val="80000"/>
              </a:lnSpc>
              <a:spcAft>
                <a:spcPct val="40000"/>
              </a:spcAft>
              <a:buClr>
                <a:srgbClr val="CC3300"/>
              </a:buClr>
              <a:buSzPct val="50000"/>
              <a:buFont typeface="Arial" pitchFamily="34" charset="0"/>
              <a:buChar char="•"/>
            </a:pPr>
            <a:r>
              <a:rPr lang="en-US" altLang="en-US" sz="1800" b="1" dirty="0" smtClean="0">
                <a:solidFill>
                  <a:srgbClr val="000099"/>
                </a:solidFill>
              </a:rPr>
              <a:t>All IEEE-SA standards meetings shall be conducted in compliance with all applicable laws, including antitrust and competition laws. </a:t>
            </a:r>
          </a:p>
          <a:p>
            <a:pPr marL="630238" lvl="1">
              <a:lnSpc>
                <a:spcPct val="80000"/>
              </a:lnSpc>
              <a:spcAft>
                <a:spcPct val="40000"/>
              </a:spcAft>
              <a:buClr>
                <a:srgbClr val="CC3300"/>
              </a:buClr>
              <a:buSzPct val="50000"/>
              <a:buFont typeface="Arial" pitchFamily="34" charset="0"/>
              <a:buChar char="•"/>
            </a:pPr>
            <a:r>
              <a:rPr lang="en-US" altLang="en-US" sz="1600" b="1" dirty="0" smtClean="0">
                <a:solidFill>
                  <a:srgbClr val="000099"/>
                </a:solidFill>
              </a:rPr>
              <a:t>Don’t discuss the interpretation, validity, or essentiality of patents/patent claims. </a:t>
            </a:r>
          </a:p>
          <a:p>
            <a:pPr marL="630238" lvl="1">
              <a:lnSpc>
                <a:spcPct val="80000"/>
              </a:lnSpc>
              <a:spcAft>
                <a:spcPct val="40000"/>
              </a:spcAft>
              <a:buClr>
                <a:srgbClr val="CC3300"/>
              </a:buClr>
              <a:buSzPct val="50000"/>
              <a:buFont typeface="Arial" pitchFamily="34" charset="0"/>
              <a:buChar char="•"/>
            </a:pPr>
            <a:r>
              <a:rPr lang="en-US" altLang="en-US" sz="1600" b="1" dirty="0" smtClean="0">
                <a:solidFill>
                  <a:srgbClr val="000099"/>
                </a:solidFill>
              </a:rPr>
              <a:t>Don’t discuss specific license rates, terms, or conditions.</a:t>
            </a:r>
          </a:p>
          <a:p>
            <a:pPr marL="1143000" lvl="2">
              <a:lnSpc>
                <a:spcPct val="80000"/>
              </a:lnSpc>
              <a:spcAft>
                <a:spcPct val="40000"/>
              </a:spcAft>
              <a:buClr>
                <a:srgbClr val="CC3300"/>
              </a:buClr>
              <a:buSzPct val="50000"/>
              <a:buFont typeface="Arial" pitchFamily="34" charset="0"/>
              <a:buChar char="•"/>
            </a:pPr>
            <a:r>
              <a:rPr lang="en-US" altLang="en-US" sz="1400" dirty="0" smtClean="0">
                <a:solidFill>
                  <a:srgbClr val="000099"/>
                </a:solidFill>
              </a:rPr>
              <a:t>Relative costs, including licensing costs of essential patent claims, of different technical approaches may be discussed in standards development meetings. </a:t>
            </a:r>
          </a:p>
          <a:p>
            <a:pPr marL="1600200" lvl="3">
              <a:lnSpc>
                <a:spcPct val="80000"/>
              </a:lnSpc>
              <a:spcAft>
                <a:spcPct val="40000"/>
              </a:spcAft>
              <a:buClr>
                <a:srgbClr val="CC3300"/>
              </a:buClr>
              <a:buSzPct val="50000"/>
              <a:buFont typeface="Arial" pitchFamily="34" charset="0"/>
              <a:buChar char="•"/>
            </a:pPr>
            <a:r>
              <a:rPr lang="en-GB" altLang="en-US" sz="1400" dirty="0" smtClean="0">
                <a:solidFill>
                  <a:srgbClr val="000099"/>
                </a:solidFill>
              </a:rPr>
              <a:t>Technical considerations remain primary focus</a:t>
            </a:r>
            <a:endParaRPr lang="en-US" altLang="en-US" sz="1400" dirty="0" smtClean="0">
              <a:solidFill>
                <a:srgbClr val="000099"/>
              </a:solidFill>
            </a:endParaRPr>
          </a:p>
          <a:p>
            <a:pPr marL="630238" lvl="1">
              <a:lnSpc>
                <a:spcPct val="80000"/>
              </a:lnSpc>
              <a:spcAft>
                <a:spcPct val="40000"/>
              </a:spcAft>
              <a:buClr>
                <a:srgbClr val="CC3300"/>
              </a:buClr>
              <a:buSzPct val="50000"/>
              <a:buFont typeface="Arial" pitchFamily="34" charset="0"/>
              <a:buChar char="•"/>
            </a:pPr>
            <a:r>
              <a:rPr lang="en-US" altLang="en-US" sz="1600" b="1" dirty="0" smtClean="0">
                <a:solidFill>
                  <a:srgbClr val="000099"/>
                </a:solidFill>
              </a:rPr>
              <a:t>Don’t discuss or engage in the fixing of product prices, allocation of customers, or division of sales markets.</a:t>
            </a:r>
          </a:p>
          <a:p>
            <a:pPr marL="630238" lvl="1">
              <a:lnSpc>
                <a:spcPct val="80000"/>
              </a:lnSpc>
              <a:spcAft>
                <a:spcPct val="40000"/>
              </a:spcAft>
              <a:buClr>
                <a:srgbClr val="CC3300"/>
              </a:buClr>
              <a:buSzPct val="50000"/>
              <a:buFont typeface="Arial" pitchFamily="34" charset="0"/>
              <a:buChar char="•"/>
            </a:pPr>
            <a:r>
              <a:rPr lang="en-US" altLang="en-US" sz="1600" b="1" dirty="0" smtClean="0">
                <a:solidFill>
                  <a:srgbClr val="000099"/>
                </a:solidFill>
              </a:rPr>
              <a:t>Don’t discuss the status or substance of ongoing or threatened litigation.</a:t>
            </a:r>
          </a:p>
          <a:p>
            <a:pPr marL="630238" lvl="1">
              <a:lnSpc>
                <a:spcPct val="80000"/>
              </a:lnSpc>
              <a:spcAft>
                <a:spcPct val="40000"/>
              </a:spcAft>
              <a:buClr>
                <a:srgbClr val="CC3300"/>
              </a:buClr>
              <a:buSzPct val="50000"/>
              <a:buFont typeface="Arial" pitchFamily="34" charset="0"/>
              <a:buChar char="•"/>
            </a:pPr>
            <a:r>
              <a:rPr lang="en-US" altLang="en-US" sz="1600" b="1" dirty="0" smtClean="0">
                <a:solidFill>
                  <a:srgbClr val="000099"/>
                </a:solidFill>
              </a:rPr>
              <a:t>Don’t be silent if inappropriate topics are discussed … do formally object.</a:t>
            </a:r>
          </a:p>
          <a:p>
            <a:pPr marL="230188" indent="-230188" algn="ctr">
              <a:lnSpc>
                <a:spcPct val="80000"/>
              </a:lnSpc>
              <a:buClr>
                <a:srgbClr val="CC3300"/>
              </a:buClr>
              <a:buSzPct val="50000"/>
              <a:buNone/>
            </a:pPr>
            <a:r>
              <a:rPr lang="en-US" altLang="en-US" sz="1000" b="1" dirty="0" smtClean="0">
                <a:solidFill>
                  <a:srgbClr val="000099"/>
                </a:solidFill>
              </a:rPr>
              <a:t>---------------------------------------------------------------   </a:t>
            </a:r>
            <a:endParaRPr lang="en-US" altLang="en-US" sz="1200" b="1" dirty="0" smtClean="0">
              <a:solidFill>
                <a:srgbClr val="000099"/>
              </a:solidFill>
            </a:endParaRPr>
          </a:p>
          <a:p>
            <a:pPr marL="230188" indent="-230188" algn="ctr">
              <a:lnSpc>
                <a:spcPct val="80000"/>
              </a:lnSpc>
              <a:buClr>
                <a:srgbClr val="CC3300"/>
              </a:buClr>
              <a:buSzPct val="50000"/>
              <a:buNone/>
            </a:pPr>
            <a:r>
              <a:rPr lang="en-US" altLang="en-US" sz="1200" b="1" dirty="0" smtClean="0">
                <a:solidFill>
                  <a:srgbClr val="000099"/>
                </a:solidFill>
              </a:rPr>
              <a:t>See </a:t>
            </a:r>
            <a:r>
              <a:rPr lang="en-US" altLang="en-US" sz="1200" b="1" i="1" dirty="0" smtClean="0">
                <a:solidFill>
                  <a:srgbClr val="000099"/>
                </a:solidFill>
              </a:rPr>
              <a:t>IEEE-SA Standards Board Operations Manual</a:t>
            </a:r>
            <a:r>
              <a:rPr lang="en-US" altLang="en-US" sz="1200" b="1" dirty="0" smtClean="0">
                <a:solidFill>
                  <a:srgbClr val="000099"/>
                </a:solidFill>
              </a:rPr>
              <a:t>, clause 5.3.10 and </a:t>
            </a:r>
            <a:r>
              <a:rPr lang="en-GB" altLang="en-US" sz="1200" b="1" dirty="0" smtClean="0">
                <a:solidFill>
                  <a:srgbClr val="000099"/>
                </a:solidFill>
              </a:rPr>
              <a:t>“Promoting Competition and Innovation: What You Need to Know about the IEEE Standards Association's Antitrust and Competition Policy”</a:t>
            </a:r>
            <a:r>
              <a:rPr lang="en-US" altLang="en-US" sz="1200" b="1" dirty="0" smtClean="0">
                <a:solidFill>
                  <a:srgbClr val="000099"/>
                </a:solidFill>
              </a:rPr>
              <a:t> for more details.</a:t>
            </a:r>
          </a:p>
        </p:txBody>
      </p:sp>
      <p:sp>
        <p:nvSpPr>
          <p:cNvPr id="1126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eaLnBrk="0" hangingPunct="0"/>
            <a:endParaRPr lang="en-GB" altLang="en-US" b="1" u="sng">
              <a:solidFill>
                <a:srgbClr val="000099"/>
              </a:solidFill>
              <a:latin typeface="Helvetica" pitchFamily="34" charset="0"/>
            </a:endParaRPr>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1" name="Rectangle 2"/>
          <p:cNvSpPr>
            <a:spLocks noGrp="1" noChangeArrowheads="1"/>
          </p:cNvSpPr>
          <p:nvPr>
            <p:ph type="title"/>
          </p:nvPr>
        </p:nvSpPr>
        <p:spPr/>
        <p:txBody>
          <a:bodyPr/>
          <a:lstStyle/>
          <a:p>
            <a:r>
              <a:rPr lang="en-US"/>
              <a:t>Resources – URLs</a:t>
            </a:r>
          </a:p>
        </p:txBody>
      </p:sp>
      <p:sp>
        <p:nvSpPr>
          <p:cNvPr id="9222" name="Rectangle 3"/>
          <p:cNvSpPr>
            <a:spLocks noGrp="1" noChangeArrowheads="1"/>
          </p:cNvSpPr>
          <p:nvPr>
            <p:ph type="body" idx="1"/>
          </p:nvPr>
        </p:nvSpPr>
        <p:spPr/>
        <p:txBody>
          <a:bodyPr>
            <a:normAutofit fontScale="92500" lnSpcReduction="10000"/>
          </a:bodyPr>
          <a:lstStyle/>
          <a:p>
            <a:r>
              <a:rPr lang="en-US" dirty="0">
                <a:solidFill>
                  <a:srgbClr val="1F497D"/>
                </a:solidFill>
              </a:rPr>
              <a:t>Link to IEEE Disclosure of Affiliation </a:t>
            </a:r>
          </a:p>
          <a:p>
            <a:pPr lvl="1"/>
            <a:r>
              <a:rPr lang="en-US" sz="2200" dirty="0">
                <a:solidFill>
                  <a:srgbClr val="1F497D"/>
                </a:solidFill>
                <a:hlinkClick r:id="rId3"/>
              </a:rPr>
              <a:t>http://</a:t>
            </a:r>
            <a:r>
              <a:rPr lang="en-US" sz="2200" dirty="0" smtClean="0">
                <a:solidFill>
                  <a:srgbClr val="1F497D"/>
                </a:solidFill>
                <a:hlinkClick r:id="rId3"/>
              </a:rPr>
              <a:t>standards.ieee.org/faqs/affiliationFAQ.html</a:t>
            </a:r>
            <a:r>
              <a:rPr lang="en-US" sz="2200" dirty="0" smtClean="0">
                <a:solidFill>
                  <a:srgbClr val="1F497D"/>
                </a:solidFill>
              </a:rPr>
              <a:t/>
            </a:r>
            <a:br>
              <a:rPr lang="en-US" sz="2200" dirty="0" smtClean="0">
                <a:solidFill>
                  <a:srgbClr val="1F497D"/>
                </a:solidFill>
              </a:rPr>
            </a:br>
            <a:endParaRPr lang="en-US" sz="2200" dirty="0">
              <a:solidFill>
                <a:srgbClr val="1F497D"/>
              </a:solidFill>
            </a:endParaRPr>
          </a:p>
          <a:p>
            <a:r>
              <a:rPr lang="en-US" dirty="0">
                <a:solidFill>
                  <a:srgbClr val="1F497D"/>
                </a:solidFill>
              </a:rPr>
              <a:t>Links to IEEE Antitrust Guidelines</a:t>
            </a:r>
          </a:p>
          <a:p>
            <a:pPr lvl="1"/>
            <a:r>
              <a:rPr lang="en-US" sz="2200" dirty="0">
                <a:solidFill>
                  <a:srgbClr val="1F497D"/>
                </a:solidFill>
                <a:hlinkClick r:id="rId4"/>
              </a:rPr>
              <a:t>http://</a:t>
            </a:r>
            <a:r>
              <a:rPr lang="en-US" sz="2200" dirty="0" smtClean="0">
                <a:solidFill>
                  <a:srgbClr val="1F497D"/>
                </a:solidFill>
                <a:hlinkClick r:id="rId4"/>
              </a:rPr>
              <a:t>standards.ieee.org/resources/antitrust-guidelines.pdf</a:t>
            </a:r>
            <a:r>
              <a:rPr lang="en-US" sz="2200" dirty="0" smtClean="0">
                <a:solidFill>
                  <a:srgbClr val="1F497D"/>
                </a:solidFill>
              </a:rPr>
              <a:t/>
            </a:r>
            <a:br>
              <a:rPr lang="en-US" sz="2200" dirty="0" smtClean="0">
                <a:solidFill>
                  <a:srgbClr val="1F497D"/>
                </a:solidFill>
              </a:rPr>
            </a:br>
            <a:endParaRPr lang="en-US" sz="2200" dirty="0">
              <a:solidFill>
                <a:srgbClr val="1F497D"/>
              </a:solidFill>
            </a:endParaRPr>
          </a:p>
          <a:p>
            <a:r>
              <a:rPr lang="en-US" dirty="0">
                <a:solidFill>
                  <a:srgbClr val="1F497D"/>
                </a:solidFill>
              </a:rPr>
              <a:t>Link to IEEE Code of Ethics</a:t>
            </a:r>
          </a:p>
          <a:p>
            <a:pPr lvl="1"/>
            <a:r>
              <a:rPr lang="en-US" sz="2200" dirty="0">
                <a:solidFill>
                  <a:srgbClr val="1F497D"/>
                </a:solidFill>
                <a:hlinkClick r:id="rId5"/>
              </a:rPr>
              <a:t>http://www.ieee.org/web/membership/ethics/code_ethics.html</a:t>
            </a:r>
            <a:r>
              <a:rPr lang="en-US" sz="2200" dirty="0">
                <a:solidFill>
                  <a:srgbClr val="1F497D"/>
                </a:solidFill>
              </a:rPr>
              <a:t> </a:t>
            </a:r>
            <a:r>
              <a:rPr lang="en-US" sz="2200" dirty="0" smtClean="0">
                <a:solidFill>
                  <a:srgbClr val="1F497D"/>
                </a:solidFill>
              </a:rPr>
              <a:t/>
            </a:r>
            <a:br>
              <a:rPr lang="en-US" sz="2200" dirty="0" smtClean="0">
                <a:solidFill>
                  <a:srgbClr val="1F497D"/>
                </a:solidFill>
              </a:rPr>
            </a:br>
            <a:endParaRPr lang="en-US" sz="2200" dirty="0">
              <a:solidFill>
                <a:srgbClr val="1F497D"/>
              </a:solidFill>
            </a:endParaRPr>
          </a:p>
          <a:p>
            <a:r>
              <a:rPr lang="en-US" dirty="0">
                <a:solidFill>
                  <a:srgbClr val="1F497D"/>
                </a:solidFill>
              </a:rPr>
              <a:t>Link to IEEE Patent Policy</a:t>
            </a:r>
          </a:p>
          <a:p>
            <a:pPr lvl="1"/>
            <a:r>
              <a:rPr lang="en-US" sz="2000" dirty="0">
                <a:solidFill>
                  <a:srgbClr val="1F497D"/>
                </a:solidFill>
                <a:hlinkClick r:id="rId6"/>
              </a:rPr>
              <a:t>http://standards.ieee.org/board/pat/pat-slideset.ppt</a:t>
            </a:r>
            <a:endParaRPr lang="en-US" sz="2000" dirty="0">
              <a:solidFill>
                <a:srgbClr val="1F497D"/>
              </a:solidFill>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Agenda</a:t>
            </a:r>
          </a:p>
        </p:txBody>
      </p:sp>
      <p:sp>
        <p:nvSpPr>
          <p:cNvPr id="4104" name="Rectangle 5"/>
          <p:cNvSpPr>
            <a:spLocks noGrp="1" noChangeArrowheads="1"/>
          </p:cNvSpPr>
          <p:nvPr>
            <p:ph type="body" idx="1"/>
          </p:nvPr>
        </p:nvSpPr>
        <p:spPr/>
        <p:txBody>
          <a:bodyPr>
            <a:normAutofit fontScale="70000" lnSpcReduction="20000"/>
          </a:bodyPr>
          <a:lstStyle/>
          <a:p>
            <a:r>
              <a:rPr lang="en-US" dirty="0" smtClean="0"/>
              <a:t>Agenda bashing</a:t>
            </a:r>
          </a:p>
          <a:p>
            <a:r>
              <a:rPr lang="en-US" dirty="0" smtClean="0"/>
              <a:t>Review of minutes</a:t>
            </a:r>
          </a:p>
          <a:p>
            <a:pPr lvl="2"/>
            <a:r>
              <a:rPr lang="en-US" dirty="0" smtClean="0"/>
              <a:t>Meeting minutes of Mar 2015 meeting</a:t>
            </a:r>
          </a:p>
          <a:p>
            <a:r>
              <a:rPr lang="en-US" dirty="0" smtClean="0"/>
              <a:t>Reports</a:t>
            </a:r>
          </a:p>
          <a:p>
            <a:r>
              <a:rPr lang="en-US" dirty="0" smtClean="0"/>
              <a:t>P802.1CF contributions </a:t>
            </a:r>
          </a:p>
          <a:p>
            <a:pPr lvl="1"/>
            <a:r>
              <a:rPr lang="en-US" dirty="0" smtClean="0"/>
              <a:t>Network reference model</a:t>
            </a:r>
          </a:p>
          <a:p>
            <a:pPr lvl="2"/>
            <a:r>
              <a:rPr lang="en-US" dirty="0" smtClean="0"/>
              <a:t>Further discussion on definition of reference points R1, R3</a:t>
            </a:r>
          </a:p>
          <a:p>
            <a:pPr lvl="2"/>
            <a:r>
              <a:rPr lang="en-US" dirty="0" smtClean="0"/>
              <a:t>Mapping of non-IEEE 802 architectures</a:t>
            </a:r>
          </a:p>
          <a:p>
            <a:pPr lvl="1"/>
            <a:r>
              <a:rPr lang="en-US" dirty="0" smtClean="0"/>
              <a:t>SDN abstraction</a:t>
            </a:r>
          </a:p>
          <a:p>
            <a:pPr lvl="1"/>
            <a:r>
              <a:rPr lang="en-US" dirty="0" smtClean="0"/>
              <a:t>Functional design and decomposition</a:t>
            </a:r>
          </a:p>
          <a:p>
            <a:r>
              <a:rPr lang="en-US" dirty="0" smtClean="0"/>
              <a:t>AOB</a:t>
            </a:r>
          </a:p>
          <a:p>
            <a:pPr lvl="2"/>
            <a:r>
              <a:rPr lang="en-US" dirty="0" smtClean="0"/>
              <a:t>Objectives for </a:t>
            </a:r>
            <a:r>
              <a:rPr lang="en-US" dirty="0" err="1" smtClean="0"/>
              <a:t>confcall</a:t>
            </a:r>
            <a:r>
              <a:rPr lang="en-US" dirty="0" smtClean="0"/>
              <a:t> on May 8</a:t>
            </a:r>
            <a:r>
              <a:rPr lang="en-US" baseline="30000" dirty="0" smtClean="0"/>
              <a:t>th</a:t>
            </a:r>
            <a:r>
              <a:rPr lang="en-US" dirty="0" smtClean="0"/>
              <a:t>, and F2F meeting in Pittsburgh on May 20-21</a:t>
            </a:r>
            <a:r>
              <a:rPr lang="en-US" baseline="30000" dirty="0" smtClean="0"/>
              <a:t>st</a:t>
            </a:r>
            <a:r>
              <a:rPr lang="en-US" dirty="0" smtClean="0"/>
              <a:t> </a:t>
            </a:r>
          </a:p>
          <a:p>
            <a:pPr lvl="2"/>
            <a:r>
              <a:rPr lang="en-US" dirty="0" smtClean="0"/>
              <a:t>Announcement of July 13-16 plenary meeting</a:t>
            </a:r>
          </a:p>
        </p:txBody>
      </p:sp>
      <p:sp>
        <p:nvSpPr>
          <p:cNvPr id="4101" name="Rectangle 2"/>
          <p:cNvSpPr>
            <a:spLocks noChangeArrowheads="1"/>
          </p:cNvSpPr>
          <p:nvPr/>
        </p:nvSpPr>
        <p:spPr bwMode="auto">
          <a:xfrm>
            <a:off x="685800" y="-228600"/>
            <a:ext cx="7772400" cy="10699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ctr"/>
          <a:lstStyle/>
          <a:p>
            <a:pPr algn="ctr"/>
            <a:endParaRPr lang="en-US" sz="2800" b="1" u="sng">
              <a:solidFill>
                <a:schemeClr val="tx2"/>
              </a:solidFill>
            </a:endParaRPr>
          </a:p>
        </p:txBody>
      </p:sp>
      <p:sp>
        <p:nvSpPr>
          <p:cNvPr id="4102" name="Rectangle 3"/>
          <p:cNvSpPr>
            <a:spLocks noChangeArrowheads="1"/>
          </p:cNvSpPr>
          <p:nvPr/>
        </p:nvSpPr>
        <p:spPr bwMode="auto">
          <a:xfrm>
            <a:off x="381000" y="838200"/>
            <a:ext cx="8458200" cy="55626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marL="233363" indent="-180975">
              <a:spcBef>
                <a:spcPct val="20000"/>
              </a:spcBef>
              <a:buFontTx/>
              <a:buChar char="•"/>
            </a:pPr>
            <a:endParaRPr lang="en-US" sz="1400" b="1"/>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Roger's PowerBook HD:802:802.16:meetings:#3 9909 Boulder:Template.pot</Template>
  <TotalTime>479</TotalTime>
  <Words>1277</Words>
  <Application>Microsoft Office PowerPoint</Application>
  <PresentationFormat>On-screen Show (4:3)</PresentationFormat>
  <Paragraphs>163</Paragraphs>
  <Slides>14</Slides>
  <Notes>7</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Template</vt:lpstr>
      <vt:lpstr>IEEE 802.1 OmniRAN TG April 16th, 2015 Conference Call</vt:lpstr>
      <vt:lpstr>Conference Call</vt:lpstr>
      <vt:lpstr>Instructions for the chair</vt:lpstr>
      <vt:lpstr>Participants, Patents, and Duty to Inform</vt:lpstr>
      <vt:lpstr>Patent Related Links</vt:lpstr>
      <vt:lpstr>Call for Potentially Essential Patents</vt:lpstr>
      <vt:lpstr>Other Guidelines for IEEE WG Meetings</vt:lpstr>
      <vt:lpstr>Resources – URLs</vt:lpstr>
      <vt:lpstr>Agenda</vt:lpstr>
      <vt:lpstr>Business#1</vt:lpstr>
      <vt:lpstr>Call for Potentially Essential Patents</vt:lpstr>
      <vt:lpstr>Business #2</vt:lpstr>
      <vt:lpstr>Business #3</vt:lpstr>
      <vt:lpstr>Business#4</vt:lpstr>
    </vt:vector>
  </TitlesOfParts>
  <Company>NIST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Conf Call Slides</dc:title>
  <dc:subject>Guiding material</dc:subject>
  <dc:creator>Max Riegel</dc:creator>
  <cp:lastModifiedBy>Max Riegel</cp:lastModifiedBy>
  <cp:revision>217</cp:revision>
  <cp:lastPrinted>1998-02-10T13:28:06Z</cp:lastPrinted>
  <dcterms:created xsi:type="dcterms:W3CDTF">2011-12-30T17:06:23Z</dcterms:created>
  <dcterms:modified xsi:type="dcterms:W3CDTF">2015-05-05T06:19:29Z</dcterms:modified>
</cp:coreProperties>
</file>