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89" r:id="rId4"/>
    <p:sldId id="290" r:id="rId5"/>
    <p:sldId id="291" r:id="rId6"/>
    <p:sldId id="292" r:id="rId7"/>
    <p:sldId id="293" r:id="rId8"/>
    <p:sldId id="271" r:id="rId9"/>
    <p:sldId id="266" r:id="rId10"/>
    <p:sldId id="283" r:id="rId11"/>
    <p:sldId id="294" r:id="rId12"/>
    <p:sldId id="287" r:id="rId13"/>
    <p:sldId id="288" r:id="rId14"/>
    <p:sldId id="285"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125" d="100"/>
          <a:sy n="125" d="100"/>
        </p:scale>
        <p:origin x="-102"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3</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7</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omniran-15-0023-01-00TG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5/omniran-15-0022-00-00TG-mar-2015-ftf-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5/omniran-15-0026-00-CF00-nrm-discussions.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omniran/dcn/15/omniran-15-0025-00-CF00-nrm-mapping-to-real-networks.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sn.webex.com/nsn/j.php?J=705822689&amp;amp;PW=67935ad6df2407015036277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April 16</a:t>
            </a:r>
            <a:r>
              <a:rPr lang="en-US" baseline="30000" dirty="0" smtClean="0"/>
              <a:t>th</a:t>
            </a:r>
            <a:r>
              <a:rPr lang="en-US" dirty="0" smtClean="0"/>
              <a:t>, 2015 Conference Call</a:t>
            </a:r>
            <a:endParaRPr lang="en-US" dirty="0"/>
          </a:p>
        </p:txBody>
      </p:sp>
      <p:sp>
        <p:nvSpPr>
          <p:cNvPr id="3" name="Subtitle 2"/>
          <p:cNvSpPr>
            <a:spLocks noGrp="1"/>
          </p:cNvSpPr>
          <p:nvPr>
            <p:ph type="subTitle" idx="1"/>
          </p:nvPr>
        </p:nvSpPr>
        <p:spPr/>
        <p:txBody>
          <a:bodyPr/>
          <a:lstStyle/>
          <a:p>
            <a:r>
              <a:rPr lang="en-US" dirty="0" smtClean="0"/>
              <a:t>2015-04-16</a:t>
            </a:r>
            <a:r>
              <a:rPr lang="en-US" dirty="0"/>
              <a:t/>
            </a:r>
            <a:br>
              <a:rPr lang="en-US" dirty="0"/>
            </a:br>
            <a:r>
              <a:rPr lang="en-US" dirty="0"/>
              <a:t>Max </a:t>
            </a:r>
            <a:r>
              <a:rPr lang="en-US" dirty="0" smtClean="0"/>
              <a:t>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a:t>
            </a:r>
          </a:p>
          <a:p>
            <a:r>
              <a:rPr lang="en-GB" sz="2400" dirty="0" smtClean="0"/>
              <a:t>Minutes taker:</a:t>
            </a:r>
          </a:p>
          <a:p>
            <a:pPr lvl="1"/>
            <a:r>
              <a:rPr lang="en-GB" sz="2000" dirty="0" smtClean="0"/>
              <a:t> </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bg1">
                              <a:lumMod val="85000"/>
                            </a:schemeClr>
                          </a:solidFill>
                        </a:rPr>
                        <a:t>Juan Carlos Zuniga</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Interdigital</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bg1">
                              <a:lumMod val="85000"/>
                            </a:schemeClr>
                          </a:solidFill>
                        </a:rPr>
                        <a:t>Yonggang</a:t>
                      </a:r>
                      <a:r>
                        <a:rPr lang="en-US" sz="1400" baseline="0" dirty="0" smtClean="0">
                          <a:solidFill>
                            <a:schemeClr val="bg1">
                              <a:lumMod val="85000"/>
                            </a:schemeClr>
                          </a:solidFill>
                        </a:rPr>
                        <a:t> Fang</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ZTE</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85000"/>
                            </a:schemeClr>
                          </a:solidFill>
                        </a:rPr>
                        <a:t>Roger</a:t>
                      </a:r>
                      <a:r>
                        <a:rPr lang="en-US" sz="1400" baseline="0" dirty="0" smtClean="0">
                          <a:solidFill>
                            <a:schemeClr val="bg1">
                              <a:lumMod val="85000"/>
                            </a:schemeClr>
                          </a:solidFill>
                        </a:rPr>
                        <a:t> Marks</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EthAirNet</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85000"/>
                            </a:schemeClr>
                          </a:solidFill>
                        </a:rPr>
                        <a:t>Jouni</a:t>
                      </a:r>
                      <a:r>
                        <a:rPr lang="en-US" sz="1400" baseline="0" dirty="0" smtClean="0">
                          <a:solidFill>
                            <a:schemeClr val="bg1">
                              <a:lumMod val="85000"/>
                            </a:schemeClr>
                          </a:solidFill>
                        </a:rPr>
                        <a:t> </a:t>
                      </a:r>
                      <a:r>
                        <a:rPr lang="en-US" sz="1400" baseline="0" dirty="0" err="1" smtClean="0">
                          <a:solidFill>
                            <a:schemeClr val="bg1">
                              <a:lumMod val="85000"/>
                            </a:schemeClr>
                          </a:solidFill>
                        </a:rPr>
                        <a:t>Korhonen</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Broadcom</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85000"/>
                            </a:schemeClr>
                          </a:solidFill>
                        </a:rPr>
                        <a:t>Antonio de la Oliva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85000"/>
                            </a:schemeClr>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85000"/>
                            </a:schemeClr>
                          </a:solidFill>
                        </a:rPr>
                        <a:t>Hesham ElBakoury</a:t>
                      </a:r>
                    </a:p>
                  </a:txBody>
                  <a:tcPr/>
                </a:tc>
                <a:tc>
                  <a:txBody>
                    <a:bodyPr/>
                    <a:lstStyle/>
                    <a:p>
                      <a:r>
                        <a:rPr lang="en-US" sz="1400" dirty="0" err="1" smtClean="0">
                          <a:solidFill>
                            <a:schemeClr val="bg1">
                              <a:lumMod val="85000"/>
                            </a:schemeClr>
                          </a:solidFill>
                        </a:rPr>
                        <a:t>Huawei</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a:t>
            </a:r>
            <a:r>
              <a:rPr lang="en-US" altLang="en-US" dirty="0" smtClean="0"/>
              <a:t>submitted</a:t>
            </a:r>
          </a:p>
          <a:p>
            <a:r>
              <a:rPr lang="en-US" altLang="en-US" dirty="0" smtClean="0"/>
              <a:t>…</a:t>
            </a:r>
            <a:endParaRPr lang="en-US" alt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#2</a:t>
            </a:r>
            <a:endParaRPr lang="en-US" dirty="0"/>
          </a:p>
        </p:txBody>
      </p:sp>
      <p:sp>
        <p:nvSpPr>
          <p:cNvPr id="4104" name="Rectangle 5"/>
          <p:cNvSpPr>
            <a:spLocks noGrp="1" noChangeArrowheads="1"/>
          </p:cNvSpPr>
          <p:nvPr>
            <p:ph type="body" idx="1"/>
          </p:nvPr>
        </p:nvSpPr>
        <p:spPr/>
        <p:txBody>
          <a:bodyPr>
            <a:normAutofit/>
          </a:bodyPr>
          <a:lstStyle/>
          <a:p>
            <a:r>
              <a:rPr lang="en-US" dirty="0" smtClean="0"/>
              <a:t>Review of minutes</a:t>
            </a:r>
          </a:p>
          <a:p>
            <a:pPr lvl="1"/>
            <a:r>
              <a:rPr lang="en-US" dirty="0" smtClean="0"/>
              <a:t>Minutes of January 2015 F2F meeting</a:t>
            </a:r>
          </a:p>
          <a:p>
            <a:pPr lvl="2"/>
            <a:r>
              <a:rPr lang="en-US" dirty="0" smtClean="0">
                <a:hlinkClick r:id="rId3"/>
              </a:rPr>
              <a:t>https://mentor.ieee.org/omniran/dcn/15/omniran-15-0022-00-00TG-mar-2015-ftf-minutes.docx</a:t>
            </a:r>
            <a:r>
              <a:rPr lang="en-US" dirty="0" smtClean="0"/>
              <a:t> </a:t>
            </a:r>
          </a:p>
          <a:p>
            <a:r>
              <a:rPr lang="en-US" dirty="0" smtClean="0"/>
              <a:t>Reports</a:t>
            </a:r>
          </a:p>
          <a:p>
            <a:pPr lvl="1"/>
            <a:r>
              <a:rPr lang="en-US" dirty="0" smtClean="0"/>
              <a:t>…</a:t>
            </a:r>
          </a:p>
          <a:p>
            <a:pPr lvl="2"/>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#3</a:t>
            </a:r>
            <a:endParaRPr lang="en-US" dirty="0"/>
          </a:p>
        </p:txBody>
      </p:sp>
      <p:sp>
        <p:nvSpPr>
          <p:cNvPr id="4104" name="Rectangle 5"/>
          <p:cNvSpPr>
            <a:spLocks noGrp="1" noChangeArrowheads="1"/>
          </p:cNvSpPr>
          <p:nvPr>
            <p:ph type="body" idx="1"/>
          </p:nvPr>
        </p:nvSpPr>
        <p:spPr/>
        <p:txBody>
          <a:bodyPr>
            <a:normAutofit lnSpcReduction="10000"/>
          </a:bodyPr>
          <a:lstStyle/>
          <a:p>
            <a:r>
              <a:rPr lang="en-US" dirty="0" smtClean="0"/>
              <a:t>Contributions to P802.1CF</a:t>
            </a:r>
          </a:p>
          <a:p>
            <a:pPr lvl="1"/>
            <a:r>
              <a:rPr lang="en-US" dirty="0" smtClean="0"/>
              <a:t>NRM Refinements</a:t>
            </a:r>
          </a:p>
          <a:p>
            <a:pPr lvl="2"/>
            <a:r>
              <a:rPr lang="en-US" dirty="0" smtClean="0"/>
              <a:t>Further discussion on definition of reference points R1, </a:t>
            </a:r>
            <a:r>
              <a:rPr lang="en-US" dirty="0" smtClean="0"/>
              <a:t>R3</a:t>
            </a:r>
          </a:p>
          <a:p>
            <a:pPr lvl="3"/>
            <a:r>
              <a:rPr lang="en-US" dirty="0" smtClean="0">
                <a:hlinkClick r:id="rId3"/>
              </a:rPr>
              <a:t>https://</a:t>
            </a:r>
            <a:r>
              <a:rPr lang="en-US" dirty="0" smtClean="0">
                <a:hlinkClick r:id="rId3"/>
              </a:rPr>
              <a:t>mentor.ieee.org/omniran/dcn/15/omniran-15-0026-00-CF00-nrm-discussions.pptx</a:t>
            </a:r>
            <a:endParaRPr lang="en-US" dirty="0" smtClean="0"/>
          </a:p>
          <a:p>
            <a:pPr lvl="2"/>
            <a:r>
              <a:rPr lang="en-US" dirty="0" smtClean="0"/>
              <a:t>Mapping of non-IEEE 802 architectures</a:t>
            </a:r>
          </a:p>
          <a:p>
            <a:pPr lvl="3"/>
            <a:r>
              <a:rPr lang="en-US" dirty="0" smtClean="0">
                <a:hlinkClick r:id="rId4"/>
              </a:rPr>
              <a:t>https://mentor.ieee.org/omniran/dcn/15/omniran-15-0025-00-CF00-nrm-mapping-to-real-networks.pptx</a:t>
            </a:r>
            <a:endParaRPr lang="en-US" dirty="0" smtClean="0"/>
          </a:p>
          <a:p>
            <a:pPr lvl="1"/>
            <a:r>
              <a:rPr lang="en-US" dirty="0" smtClean="0"/>
              <a:t>SDN abstraction</a:t>
            </a:r>
          </a:p>
          <a:p>
            <a:pPr lvl="1"/>
            <a:r>
              <a:rPr lang="en-US" dirty="0" smtClean="0"/>
              <a:t>Functional design and decomposition</a:t>
            </a:r>
          </a:p>
          <a:p>
            <a:pPr lvl="1"/>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a:p>
        </p:txBody>
      </p:sp>
      <p:sp>
        <p:nvSpPr>
          <p:cNvPr id="3" name="Content Placeholder 2"/>
          <p:cNvSpPr>
            <a:spLocks noGrp="1"/>
          </p:cNvSpPr>
          <p:nvPr>
            <p:ph idx="1"/>
          </p:nvPr>
        </p:nvSpPr>
        <p:spPr/>
        <p:txBody>
          <a:bodyPr>
            <a:normAutofit/>
          </a:bodyPr>
          <a:lstStyle/>
          <a:p>
            <a:r>
              <a:rPr lang="en-US" dirty="0" smtClean="0"/>
              <a:t>AOB</a:t>
            </a:r>
          </a:p>
          <a:p>
            <a:pPr lvl="1"/>
            <a:r>
              <a:rPr lang="en-US" dirty="0" smtClean="0"/>
              <a:t>Objectives for May 8</a:t>
            </a:r>
            <a:r>
              <a:rPr lang="en-US" baseline="30000" dirty="0" smtClean="0"/>
              <a:t>th</a:t>
            </a:r>
            <a:r>
              <a:rPr lang="en-US" dirty="0" smtClean="0"/>
              <a:t> conference call</a:t>
            </a:r>
          </a:p>
          <a:p>
            <a:pPr lvl="2"/>
            <a:r>
              <a:rPr lang="en-US" dirty="0" smtClean="0"/>
              <a:t>…</a:t>
            </a:r>
          </a:p>
          <a:p>
            <a:pPr lvl="1"/>
            <a:r>
              <a:rPr lang="en-US" dirty="0" smtClean="0"/>
              <a:t>May 2015 interim meeting in Pittsburgh, PA</a:t>
            </a:r>
          </a:p>
          <a:p>
            <a:pPr lvl="2"/>
            <a:r>
              <a:rPr lang="en-US" dirty="0" err="1" smtClean="0"/>
              <a:t>OmniRAN</a:t>
            </a:r>
            <a:r>
              <a:rPr lang="en-US" dirty="0" smtClean="0"/>
              <a:t> meets on May 20</a:t>
            </a:r>
            <a:r>
              <a:rPr lang="en-US" baseline="30000" dirty="0" smtClean="0"/>
              <a:t>th</a:t>
            </a:r>
            <a:r>
              <a:rPr lang="en-US" dirty="0" smtClean="0"/>
              <a:t>/21</a:t>
            </a:r>
            <a:r>
              <a:rPr lang="en-US" baseline="30000" dirty="0" smtClean="0"/>
              <a:t>st</a:t>
            </a:r>
            <a:r>
              <a:rPr lang="en-US" dirty="0" smtClean="0"/>
              <a:t> (</a:t>
            </a:r>
            <a:r>
              <a:rPr lang="en-US" dirty="0" err="1" smtClean="0"/>
              <a:t>Wed&amp;Thu</a:t>
            </a:r>
            <a:r>
              <a:rPr lang="en-US" dirty="0" smtClean="0"/>
              <a:t>)</a:t>
            </a:r>
          </a:p>
          <a:p>
            <a:pPr lvl="1"/>
            <a:r>
              <a:rPr lang="en-US" dirty="0" smtClean="0"/>
              <a:t>…</a:t>
            </a:r>
          </a:p>
          <a:p>
            <a:pPr lvl="1">
              <a:buNone/>
            </a:pPr>
            <a:endParaRPr lang="en-US" dirty="0" smtClean="0"/>
          </a:p>
          <a:p>
            <a:r>
              <a:rPr lang="en-US" dirty="0" smtClean="0"/>
              <a:t>Adjourned at</a:t>
            </a:r>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458200" cy="4525963"/>
          </a:xfrm>
        </p:spPr>
        <p:txBody>
          <a:bodyPr>
            <a:normAutofit fontScale="55000" lnSpcReduction="20000"/>
          </a:bodyPr>
          <a:lstStyle/>
          <a:p>
            <a:r>
              <a:rPr lang="en-GB" dirty="0" smtClean="0"/>
              <a:t>Thursday, </a:t>
            </a:r>
            <a:r>
              <a:rPr lang="en-US" dirty="0" smtClean="0"/>
              <a:t>April 16</a:t>
            </a:r>
            <a:r>
              <a:rPr lang="en-US" baseline="30000" dirty="0" smtClean="0"/>
              <a:t>th</a:t>
            </a:r>
            <a:r>
              <a:rPr lang="en-US" dirty="0" smtClean="0"/>
              <a:t>, 2015 at 10:00-11:00am ET</a:t>
            </a:r>
          </a:p>
          <a:p>
            <a:endParaRPr lang="en-US" dirty="0" smtClean="0"/>
          </a:p>
          <a:p>
            <a:r>
              <a:rPr lang="en-US" dirty="0" err="1" smtClean="0"/>
              <a:t>WebEX</a:t>
            </a:r>
            <a:endParaRPr lang="en-US" dirty="0" smtClean="0"/>
          </a:p>
          <a:p>
            <a:pPr lvl="1">
              <a:buNone/>
            </a:pPr>
            <a:r>
              <a:rPr lang="en-US" dirty="0" smtClean="0"/>
              <a:t>Meeting Number: 705 822 689</a:t>
            </a:r>
          </a:p>
          <a:p>
            <a:pPr lvl="1">
              <a:buNone/>
            </a:pPr>
            <a:r>
              <a:rPr lang="en-US" dirty="0" smtClean="0"/>
              <a:t>Meeting Password: </a:t>
            </a:r>
            <a:r>
              <a:rPr lang="en-US" dirty="0" err="1" smtClean="0"/>
              <a:t>OmniRAN</a:t>
            </a:r>
            <a:endParaRPr lang="en-US" dirty="0" smtClean="0"/>
          </a:p>
          <a:p>
            <a:pPr lvl="1">
              <a:buNone/>
            </a:pPr>
            <a:r>
              <a:rPr lang="en-US" dirty="0" smtClean="0"/>
              <a:t>To join this meeting:</a:t>
            </a:r>
          </a:p>
          <a:p>
            <a:pPr lvl="1"/>
            <a:r>
              <a:rPr lang="en-US" dirty="0" smtClean="0"/>
              <a:t>1. Go to </a:t>
            </a:r>
            <a:br>
              <a:rPr lang="en-US" dirty="0" smtClean="0"/>
            </a:br>
            <a:r>
              <a:rPr lang="en-US" dirty="0" smtClean="0">
                <a:hlinkClick r:id="rId3"/>
              </a:rPr>
              <a:t>https://nsn.webex.com/nsn/j.php?J=705822689&amp;amp;PW=67935ad6df24070150362776</a:t>
            </a:r>
            <a:endParaRPr lang="en-US" dirty="0" smtClean="0"/>
          </a:p>
          <a:p>
            <a:pPr lvl="1"/>
            <a:r>
              <a:rPr lang="en-US" dirty="0" smtClean="0"/>
              <a:t>2. Enter the meeting password: OmniRAN</a:t>
            </a:r>
          </a:p>
          <a:p>
            <a:pPr lvl="1"/>
            <a:r>
              <a:rPr lang="en-US" dirty="0" smtClean="0"/>
              <a:t>3. Click "Join Now".</a:t>
            </a:r>
          </a:p>
          <a:p>
            <a:pPr lvl="1"/>
            <a:r>
              <a:rPr lang="en-US" dirty="0" smtClean="0"/>
              <a:t>4. Follow the instructions that appear on your screen.</a:t>
            </a:r>
          </a:p>
          <a:p>
            <a:endParaRPr lang="en-US" dirty="0" smtClean="0"/>
          </a:p>
          <a:p>
            <a:r>
              <a:rPr lang="en-US" dirty="0" smtClean="0"/>
              <a:t>Teleconference information</a:t>
            </a:r>
          </a:p>
          <a:p>
            <a:pPr lvl="1"/>
            <a:r>
              <a:rPr lang="en-US" dirty="0" smtClean="0"/>
              <a:t>Call-in number: 1-(972) 445 9673  (US)</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p:txBody>
          <a:bodyPr>
            <a:normAutofit fontScale="70000" lnSpcReduction="20000"/>
          </a:bodyPr>
          <a:lstStyle/>
          <a:p>
            <a:r>
              <a:rPr lang="en-US" dirty="0" smtClean="0"/>
              <a:t>Agenda bashing</a:t>
            </a:r>
          </a:p>
          <a:p>
            <a:r>
              <a:rPr lang="en-US" dirty="0" smtClean="0"/>
              <a:t>Review of minutes</a:t>
            </a:r>
          </a:p>
          <a:p>
            <a:pPr lvl="2"/>
            <a:r>
              <a:rPr lang="en-US" dirty="0" smtClean="0"/>
              <a:t>Meeting minutes of Mar 2015 meeting</a:t>
            </a:r>
          </a:p>
          <a:p>
            <a:r>
              <a:rPr lang="en-US" dirty="0" smtClean="0"/>
              <a:t>Reports</a:t>
            </a:r>
          </a:p>
          <a:p>
            <a:r>
              <a:rPr lang="en-US" dirty="0" smtClean="0"/>
              <a:t>P802.1CF contributions </a:t>
            </a:r>
          </a:p>
          <a:p>
            <a:pPr lvl="1"/>
            <a:r>
              <a:rPr lang="en-US" dirty="0" smtClean="0"/>
              <a:t>Network reference model</a:t>
            </a:r>
          </a:p>
          <a:p>
            <a:pPr lvl="2"/>
            <a:r>
              <a:rPr lang="en-US" dirty="0" smtClean="0"/>
              <a:t>Further discussion on definition of reference points R1, R3</a:t>
            </a:r>
          </a:p>
          <a:p>
            <a:pPr lvl="2"/>
            <a:r>
              <a:rPr lang="en-US" dirty="0" smtClean="0"/>
              <a:t>Mapping of non-IEEE 802 architectures</a:t>
            </a:r>
          </a:p>
          <a:p>
            <a:pPr lvl="1"/>
            <a:r>
              <a:rPr lang="en-US" dirty="0" smtClean="0"/>
              <a:t>SDN abstraction</a:t>
            </a:r>
          </a:p>
          <a:p>
            <a:pPr lvl="1"/>
            <a:r>
              <a:rPr lang="en-US" dirty="0" smtClean="0"/>
              <a:t>Functional design and decomposition</a:t>
            </a:r>
          </a:p>
          <a:p>
            <a:r>
              <a:rPr lang="en-US" dirty="0" smtClean="0"/>
              <a:t>AOB</a:t>
            </a:r>
          </a:p>
          <a:p>
            <a:pPr lvl="2"/>
            <a:r>
              <a:rPr lang="en-US" dirty="0" smtClean="0"/>
              <a:t>Objectives for </a:t>
            </a:r>
            <a:r>
              <a:rPr lang="en-US" dirty="0" err="1" smtClean="0"/>
              <a:t>confcall</a:t>
            </a:r>
            <a:r>
              <a:rPr lang="en-US" dirty="0" smtClean="0"/>
              <a:t> on May 8</a:t>
            </a:r>
            <a:r>
              <a:rPr lang="en-US" baseline="30000" dirty="0" smtClean="0"/>
              <a:t>th</a:t>
            </a:r>
            <a:r>
              <a:rPr lang="en-US" dirty="0" smtClean="0"/>
              <a:t>, and F2F meeting in Pittsburgh on May 20-21</a:t>
            </a:r>
            <a:r>
              <a:rPr lang="en-US" baseline="30000" dirty="0" smtClean="0"/>
              <a:t>st</a:t>
            </a:r>
            <a:r>
              <a:rPr lang="en-US" dirty="0" smtClean="0"/>
              <a:t> </a:t>
            </a:r>
          </a:p>
          <a:p>
            <a:pPr lvl="2"/>
            <a:r>
              <a:rPr lang="en-US" dirty="0" smtClean="0"/>
              <a:t>Announcement of July 13-16 plenary meeting</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385</TotalTime>
  <Words>1234</Words>
  <Application>Microsoft Office PowerPoint</Application>
  <PresentationFormat>On-screen Show (4:3)</PresentationFormat>
  <Paragraphs>165</Paragraphs>
  <Slides>14</Slides>
  <Notes>7</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IEEE 802.1 OmniRAN TG April 16th, 2015 Conference Call</vt:lpstr>
      <vt:lpstr>Conference Call</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Call for Potentially Essential Patents</vt:lpstr>
      <vt:lpstr>Business #2</vt:lpstr>
      <vt:lpstr>Business #3</vt:lpstr>
      <vt:lpstr>Business#4</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207</cp:revision>
  <cp:lastPrinted>1998-02-10T13:28:06Z</cp:lastPrinted>
  <dcterms:created xsi:type="dcterms:W3CDTF">2011-12-30T17:06:23Z</dcterms:created>
  <dcterms:modified xsi:type="dcterms:W3CDTF">2015-04-16T12:43:48Z</dcterms:modified>
</cp:coreProperties>
</file>