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/>
    <p:restoredTop sz="95337"/>
  </p:normalViewPr>
  <p:slideViewPr>
    <p:cSldViewPr snapToGrid="0" snapToObjects="1">
      <p:cViewPr varScale="1">
        <p:scale>
          <a:sx n="94" d="100"/>
          <a:sy n="94" d="100"/>
        </p:scale>
        <p:origin x="7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AFBB-EAD5-4248-8428-3D141400A8D2}" type="datetimeFigureOut">
              <a:rPr lang="en-US" smtClean="0"/>
              <a:t>3/11/15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D7F48-24A0-F142-8657-B1EC5906C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90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AFBB-EAD5-4248-8428-3D141400A8D2}" type="datetimeFigureOut">
              <a:rPr lang="en-US" smtClean="0"/>
              <a:t>3/11/15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D7F48-24A0-F142-8657-B1EC5906C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515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AFBB-EAD5-4248-8428-3D141400A8D2}" type="datetimeFigureOut">
              <a:rPr lang="en-US" smtClean="0"/>
              <a:t>3/11/15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D7F48-24A0-F142-8657-B1EC5906C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990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AFBB-EAD5-4248-8428-3D141400A8D2}" type="datetimeFigureOut">
              <a:rPr lang="en-US" smtClean="0"/>
              <a:t>3/11/15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D7F48-24A0-F142-8657-B1EC5906C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750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AFBB-EAD5-4248-8428-3D141400A8D2}" type="datetimeFigureOut">
              <a:rPr lang="en-US" smtClean="0"/>
              <a:t>3/11/15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D7F48-24A0-F142-8657-B1EC5906C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621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AFBB-EAD5-4248-8428-3D141400A8D2}" type="datetimeFigureOut">
              <a:rPr lang="en-US" smtClean="0"/>
              <a:t>3/11/15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D7F48-24A0-F142-8657-B1EC5906C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661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AFBB-EAD5-4248-8428-3D141400A8D2}" type="datetimeFigureOut">
              <a:rPr lang="en-US" smtClean="0"/>
              <a:t>3/11/15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D7F48-24A0-F142-8657-B1EC5906C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925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AFBB-EAD5-4248-8428-3D141400A8D2}" type="datetimeFigureOut">
              <a:rPr lang="en-US" smtClean="0"/>
              <a:t>3/11/15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D7F48-24A0-F142-8657-B1EC5906C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616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AFBB-EAD5-4248-8428-3D141400A8D2}" type="datetimeFigureOut">
              <a:rPr lang="en-US" smtClean="0"/>
              <a:t>3/11/15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D7F48-24A0-F142-8657-B1EC5906C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3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AFBB-EAD5-4248-8428-3D141400A8D2}" type="datetimeFigureOut">
              <a:rPr lang="en-US" smtClean="0"/>
              <a:t>3/11/15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D7F48-24A0-F142-8657-B1EC5906C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98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AFBB-EAD5-4248-8428-3D141400A8D2}" type="datetimeFigureOut">
              <a:rPr lang="en-US" smtClean="0"/>
              <a:t>3/11/15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D7F48-24A0-F142-8657-B1EC5906C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33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5AFBB-EAD5-4248-8428-3D141400A8D2}" type="datetimeFigureOut">
              <a:rPr lang="en-US" smtClean="0"/>
              <a:t>3/11/15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D7F48-24A0-F142-8657-B1EC5906C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202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612399"/>
              </p:ext>
            </p:extLst>
          </p:nvPr>
        </p:nvGraphicFramePr>
        <p:xfrm>
          <a:off x="2057401" y="483091"/>
          <a:ext cx="8077201" cy="38291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757560"/>
                <a:gridCol w="1710190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SDN Functional 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Decomposition</a:t>
                      </a:r>
                    </a:p>
                    <a:p>
                      <a:pPr algn="ctr"/>
                      <a:r>
                        <a:rPr lang="hr-HR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omniran-15-0019-00-CF00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2015-01-15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/>
                          <a:cs typeface="Times New Roman"/>
                        </a:rPr>
                        <a:t>Antonio de la </a:t>
                      </a:r>
                      <a:r>
                        <a:rPr lang="en-US" sz="1100" dirty="0" err="1" smtClean="0">
                          <a:latin typeface="Times New Roman"/>
                          <a:cs typeface="Times New Roman"/>
                        </a:rPr>
                        <a:t>Oliva</a:t>
                      </a:r>
                      <a:endParaRPr lang="en-US" sz="11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/>
                          <a:cs typeface="Times New Roman"/>
                        </a:rPr>
                        <a:t>University Carlos</a:t>
                      </a:r>
                      <a:r>
                        <a:rPr lang="en-US" sz="1100" baseline="0" dirty="0" smtClean="0">
                          <a:latin typeface="Times New Roman"/>
                          <a:cs typeface="Times New Roman"/>
                        </a:rPr>
                        <a:t> III of Madrid</a:t>
                      </a:r>
                      <a:endParaRPr lang="en-US" sz="11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/>
                          <a:cs typeface="Times New Roman"/>
                        </a:rPr>
                        <a:t>aoliva@it.uc3m.es</a:t>
                      </a:r>
                      <a:endParaRPr lang="en-US" sz="11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/>
                          <a:cs typeface="Times New Roman"/>
                        </a:rPr>
                        <a:t>Juan</a:t>
                      </a:r>
                      <a:r>
                        <a:rPr lang="en-US" sz="1100" baseline="0" dirty="0" smtClean="0">
                          <a:latin typeface="Times New Roman"/>
                          <a:cs typeface="Times New Roman"/>
                        </a:rPr>
                        <a:t> Carlos Zuniga</a:t>
                      </a:r>
                      <a:endParaRPr lang="en-US" sz="11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Times New Roman"/>
                          <a:cs typeface="Times New Roman"/>
                        </a:rPr>
                        <a:t>InterDigital</a:t>
                      </a:r>
                      <a:endParaRPr lang="en-US" sz="11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j.c.zuniga@ieee.org</a:t>
                      </a:r>
                      <a:r>
                        <a:rPr lang="en-US" sz="1100" u="none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endParaRPr lang="en-US" sz="1100" u="none" dirty="0">
                        <a:latin typeface="Times New Roman"/>
                        <a:cs typeface="Times New Roman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Luis Miguel Contreras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755" marR="71755" marT="36195" marB="361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Telefonica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755" marR="71755" marT="36195" marB="3619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755" marR="71755" marT="36195" marB="3619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luismiguel.contrerasmurillo@telefonica.com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755" marR="71755" marT="36195" marB="3619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57400" y="4653886"/>
            <a:ext cx="8077200" cy="1594513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/>
              <a:t>Abstract</a:t>
            </a:r>
          </a:p>
          <a:p>
            <a:endParaRPr lang="en-US" sz="1600" dirty="0"/>
          </a:p>
          <a:p>
            <a:r>
              <a:rPr lang="en-US" sz="1600" dirty="0"/>
              <a:t>This </a:t>
            </a:r>
            <a:r>
              <a:rPr lang="en-US" sz="1600" dirty="0" smtClean="0"/>
              <a:t>presentation accompanies the text to be included in the SDN chapter, presented in DCN XX.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0A88-F5E6-104F-A56A-46059C0A3AC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819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Setup of interfaces and </a:t>
            </a:r>
            <a:r>
              <a:rPr lang="en-US" dirty="0" smtClean="0"/>
              <a:t>nodes</a:t>
            </a:r>
          </a:p>
          <a:p>
            <a:pPr lvl="1"/>
            <a:r>
              <a:rPr lang="en-US" dirty="0"/>
              <a:t>SDN control configuration</a:t>
            </a:r>
            <a:endParaRPr lang="es-ES_tradnl" dirty="0"/>
          </a:p>
          <a:p>
            <a:pPr lvl="1"/>
            <a:r>
              <a:rPr lang="en-US" dirty="0"/>
              <a:t>Short time scale configuration</a:t>
            </a:r>
            <a:endParaRPr lang="es-ES_tradnl" dirty="0"/>
          </a:p>
          <a:p>
            <a:pPr lvl="1"/>
            <a:r>
              <a:rPr lang="en-US" dirty="0"/>
              <a:t>Long time scale </a:t>
            </a:r>
            <a:r>
              <a:rPr lang="en-US" dirty="0" smtClean="0"/>
              <a:t>configuration</a:t>
            </a:r>
            <a:endParaRPr lang="es-ES_tradnl" dirty="0" smtClean="0"/>
          </a:p>
          <a:p>
            <a:pPr lvl="0"/>
            <a:r>
              <a:rPr lang="en-US" dirty="0" smtClean="0"/>
              <a:t>Detection </a:t>
            </a:r>
            <a:r>
              <a:rPr lang="en-US" dirty="0"/>
              <a:t>of node </a:t>
            </a:r>
            <a:r>
              <a:rPr lang="en-US" dirty="0" smtClean="0"/>
              <a:t>attachment</a:t>
            </a:r>
          </a:p>
          <a:p>
            <a:pPr lvl="1"/>
            <a:r>
              <a:rPr lang="en-US" dirty="0" smtClean="0"/>
              <a:t>How do we know a new terminal (non controlled) is attached to a network?</a:t>
            </a:r>
            <a:endParaRPr lang="es-ES_tradnl" dirty="0"/>
          </a:p>
          <a:p>
            <a:pPr lvl="0"/>
            <a:r>
              <a:rPr lang="en-US" dirty="0"/>
              <a:t>Path Establishment</a:t>
            </a:r>
            <a:endParaRPr lang="es-ES_tradnl" dirty="0"/>
          </a:p>
          <a:p>
            <a:pPr lvl="0"/>
            <a:r>
              <a:rPr lang="en-US" dirty="0"/>
              <a:t>Path Tear Down</a:t>
            </a:r>
            <a:endParaRPr lang="es-ES_tradnl" dirty="0"/>
          </a:p>
          <a:p>
            <a:pPr lvl="0"/>
            <a:r>
              <a:rPr lang="en-US" dirty="0"/>
              <a:t>Path Maintenance</a:t>
            </a:r>
            <a:endParaRPr lang="es-ES_tradnl" dirty="0"/>
          </a:p>
          <a:p>
            <a:pPr lvl="0"/>
            <a:r>
              <a:rPr lang="en-US" dirty="0"/>
              <a:t>Path relocation </a:t>
            </a:r>
            <a:endParaRPr lang="en-US" dirty="0" smtClean="0"/>
          </a:p>
          <a:p>
            <a:pPr lvl="0"/>
            <a:r>
              <a:rPr lang="en-US" dirty="0"/>
              <a:t>Configuration of connection between the Core Network and the Access </a:t>
            </a:r>
            <a:r>
              <a:rPr lang="en-US" dirty="0" smtClean="0"/>
              <a:t>Network (TBD)</a:t>
            </a:r>
          </a:p>
          <a:p>
            <a:r>
              <a:rPr lang="en-US" dirty="0"/>
              <a:t>Affecting the behavior of Coordination and Information </a:t>
            </a:r>
            <a:r>
              <a:rPr lang="en-US" dirty="0" smtClean="0"/>
              <a:t>System (TBD)</a:t>
            </a:r>
            <a:endParaRPr lang="es-ES_tradnl" dirty="0"/>
          </a:p>
          <a:p>
            <a:pPr lvl="0"/>
            <a:r>
              <a:rPr lang="en-US" dirty="0"/>
              <a:t>Event handling (TBD)</a:t>
            </a:r>
            <a:endParaRPr lang="es-ES_tradnl" dirty="0"/>
          </a:p>
          <a:p>
            <a:pPr lvl="0"/>
            <a:r>
              <a:rPr lang="en-US" dirty="0"/>
              <a:t>Statistic </a:t>
            </a:r>
            <a:r>
              <a:rPr lang="en-US" dirty="0" smtClean="0"/>
              <a:t>gathering (TBD)</a:t>
            </a:r>
            <a:endParaRPr lang="es-ES_trad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872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2">
              <a:spcBef>
                <a:spcPts val="1000"/>
              </a:spcBef>
            </a:pPr>
            <a:r>
              <a:rPr lang="en-US" dirty="0"/>
              <a:t>Support of a control connection between the different data path elements and the </a:t>
            </a:r>
            <a:r>
              <a:rPr lang="en-US" dirty="0" smtClean="0"/>
              <a:t>controller</a:t>
            </a:r>
          </a:p>
          <a:p>
            <a:pPr marL="228600" lvl="2">
              <a:spcBef>
                <a:spcPts val="1000"/>
              </a:spcBef>
            </a:pPr>
            <a:r>
              <a:rPr lang="en-US" dirty="0"/>
              <a:t>Support for data path elements with heterogeneous technology </a:t>
            </a:r>
            <a:r>
              <a:rPr lang="en-US" dirty="0" smtClean="0"/>
              <a:t>interfaces</a:t>
            </a:r>
          </a:p>
          <a:p>
            <a:pPr marL="228600" lvl="2">
              <a:spcBef>
                <a:spcPts val="1000"/>
              </a:spcBef>
            </a:pPr>
            <a:r>
              <a:rPr lang="en-US" dirty="0"/>
              <a:t>Support of communication mechanisms between the terminal and the </a:t>
            </a:r>
            <a:r>
              <a:rPr lang="en-US" dirty="0" smtClean="0"/>
              <a:t>controller</a:t>
            </a:r>
          </a:p>
          <a:p>
            <a:pPr marL="228600" lvl="2">
              <a:spcBef>
                <a:spcPts val="1000"/>
              </a:spcBef>
            </a:pPr>
            <a:r>
              <a:rPr lang="en-US" dirty="0"/>
              <a:t>Support of per packet matching, forwarding rules and actions in the data path element</a:t>
            </a:r>
            <a:endParaRPr lang="es-ES_tradnl" dirty="0"/>
          </a:p>
          <a:p>
            <a:pPr marL="228600" lvl="2">
              <a:spcBef>
                <a:spcPts val="1000"/>
              </a:spcBef>
            </a:pPr>
            <a:r>
              <a:rPr lang="en-US" dirty="0"/>
              <a:t>Support of state recording in the data path elements</a:t>
            </a:r>
            <a:endParaRPr lang="es-ES_tradnl" dirty="0"/>
          </a:p>
          <a:p>
            <a:pPr marL="228600" lvl="2">
              <a:spcBef>
                <a:spcPts val="1000"/>
              </a:spcBef>
            </a:pPr>
            <a:r>
              <a:rPr lang="en-US" dirty="0"/>
              <a:t>Support of security associations between the controller and the data path elements (including terminal</a:t>
            </a:r>
            <a:r>
              <a:rPr lang="en-US" dirty="0" smtClean="0"/>
              <a:t>)</a:t>
            </a:r>
          </a:p>
          <a:p>
            <a:pPr marL="228600" lvl="2">
              <a:spcBef>
                <a:spcPts val="1000"/>
              </a:spcBef>
            </a:pPr>
            <a:r>
              <a:rPr lang="en-US" dirty="0"/>
              <a:t>Support of security associations between controllers belonging to the AN and CN, which communicate</a:t>
            </a:r>
            <a:endParaRPr lang="es-ES_tradnl" dirty="0"/>
          </a:p>
          <a:p>
            <a:pPr marL="228600" lvl="2">
              <a:spcBef>
                <a:spcPts val="1000"/>
              </a:spcBef>
            </a:pPr>
            <a:r>
              <a:rPr lang="en-US" dirty="0"/>
              <a:t>Support of security associations between AN controllers and CIS servers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52867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SDN specific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Abstract parameters</a:t>
            </a:r>
            <a:endParaRPr lang="es-ES_tradnl" b="1" dirty="0"/>
          </a:p>
          <a:p>
            <a:pPr lvl="1"/>
            <a:r>
              <a:rPr lang="en-US" dirty="0"/>
              <a:t>Supported Rates</a:t>
            </a:r>
            <a:endParaRPr lang="es-ES_tradnl" dirty="0"/>
          </a:p>
          <a:p>
            <a:pPr lvl="1"/>
            <a:r>
              <a:rPr lang="en-US" dirty="0" err="1"/>
              <a:t>TxPower</a:t>
            </a:r>
            <a:r>
              <a:rPr lang="en-US" dirty="0"/>
              <a:t>, </a:t>
            </a:r>
            <a:r>
              <a:rPr lang="en-US" dirty="0" err="1"/>
              <a:t>TxPower</a:t>
            </a:r>
            <a:r>
              <a:rPr lang="en-US" dirty="0"/>
              <a:t> levels supported</a:t>
            </a:r>
            <a:endParaRPr lang="es-ES_tradnl" dirty="0"/>
          </a:p>
          <a:p>
            <a:pPr lvl="1"/>
            <a:r>
              <a:rPr lang="en-US" dirty="0"/>
              <a:t>Operational Frequency</a:t>
            </a:r>
            <a:endParaRPr lang="es-ES_tradnl" dirty="0"/>
          </a:p>
          <a:p>
            <a:pPr lvl="1"/>
            <a:r>
              <a:rPr lang="en-US" dirty="0"/>
              <a:t>Statistics: </a:t>
            </a:r>
            <a:r>
              <a:rPr lang="en-US" dirty="0" err="1"/>
              <a:t>Tx</a:t>
            </a:r>
            <a:r>
              <a:rPr lang="en-US" dirty="0"/>
              <a:t> error, Rx error, Number of </a:t>
            </a:r>
            <a:r>
              <a:rPr lang="en-US" dirty="0" smtClean="0"/>
              <a:t>stations</a:t>
            </a:r>
          </a:p>
          <a:p>
            <a:pPr lvl="0"/>
            <a:r>
              <a:rPr lang="en-US" b="1" dirty="0" smtClean="0"/>
              <a:t>Terminal </a:t>
            </a:r>
            <a:r>
              <a:rPr lang="en-US" b="1" dirty="0"/>
              <a:t>Configuration</a:t>
            </a:r>
            <a:endParaRPr lang="es-ES_tradnl" b="1" dirty="0"/>
          </a:p>
          <a:p>
            <a:pPr lvl="1"/>
            <a:r>
              <a:rPr lang="en-US" dirty="0"/>
              <a:t>Terminal Controller:</a:t>
            </a:r>
            <a:endParaRPr lang="es-ES_tradnl" dirty="0"/>
          </a:p>
          <a:p>
            <a:pPr lvl="2"/>
            <a:r>
              <a:rPr lang="en-US" dirty="0"/>
              <a:t>LIST of control capabilities</a:t>
            </a:r>
            <a:endParaRPr lang="es-ES_tradnl" dirty="0"/>
          </a:p>
          <a:p>
            <a:pPr lvl="2"/>
            <a:r>
              <a:rPr lang="en-US" dirty="0"/>
              <a:t>LIST of interfaces and their capabilities</a:t>
            </a:r>
            <a:endParaRPr lang="es-ES_tradnl" dirty="0"/>
          </a:p>
          <a:p>
            <a:pPr lvl="2"/>
            <a:r>
              <a:rPr lang="en-US" dirty="0"/>
              <a:t>LIST of protocols to manage interfaces</a:t>
            </a:r>
            <a:endParaRPr lang="es-ES_tradnl" dirty="0"/>
          </a:p>
          <a:p>
            <a:pPr lvl="3"/>
            <a:r>
              <a:rPr lang="en-US" dirty="0"/>
              <a:t>E.g., interface X supports CAPWAP+OF</a:t>
            </a:r>
            <a:endParaRPr lang="es-ES_tradnl" dirty="0"/>
          </a:p>
          <a:p>
            <a:pPr lvl="1"/>
            <a:r>
              <a:rPr lang="en-US" dirty="0" smtClean="0"/>
              <a:t>Interface</a:t>
            </a:r>
            <a:endParaRPr lang="es-ES_tradnl" dirty="0"/>
          </a:p>
          <a:p>
            <a:pPr lvl="2"/>
            <a:r>
              <a:rPr lang="en-US" dirty="0"/>
              <a:t>Abstract parameters</a:t>
            </a:r>
            <a:endParaRPr lang="es-ES_tradnl" dirty="0"/>
          </a:p>
          <a:p>
            <a:pPr lvl="2"/>
            <a:r>
              <a:rPr lang="en-US" dirty="0"/>
              <a:t>LIST of parameters to be configured</a:t>
            </a:r>
            <a:endParaRPr lang="es-ES_tradnl" dirty="0"/>
          </a:p>
          <a:p>
            <a:pPr lvl="3"/>
            <a:r>
              <a:rPr lang="en-US" dirty="0"/>
              <a:t>Technology specific: e.g., BSSID to connect to, RTS Threshold, Short retry, long retry, fragmentation threshold, </a:t>
            </a:r>
            <a:r>
              <a:rPr lang="en-US" dirty="0" err="1"/>
              <a:t>Tx</a:t>
            </a:r>
            <a:r>
              <a:rPr lang="en-US" dirty="0"/>
              <a:t>/Rx MSDU lifetime, enable Block </a:t>
            </a:r>
            <a:r>
              <a:rPr lang="en-US" dirty="0" err="1"/>
              <a:t>Ack</a:t>
            </a:r>
            <a:r>
              <a:rPr lang="en-US" dirty="0"/>
              <a:t>, etc.</a:t>
            </a:r>
            <a:endParaRPr lang="es-ES_tradnl" dirty="0"/>
          </a:p>
          <a:p>
            <a:pPr lvl="3"/>
            <a:r>
              <a:rPr lang="en-US" dirty="0"/>
              <a:t>Security parameters (technology dependent</a:t>
            </a:r>
            <a:r>
              <a:rPr lang="en-US" dirty="0" smtClean="0"/>
              <a:t>)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8012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SDN specific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Access </a:t>
            </a:r>
            <a:r>
              <a:rPr lang="en-US" b="1" dirty="0"/>
              <a:t>Network Configuration</a:t>
            </a:r>
            <a:endParaRPr lang="es-ES_tradnl" b="1" dirty="0"/>
          </a:p>
          <a:p>
            <a:pPr lvl="0"/>
            <a:r>
              <a:rPr lang="en-US" dirty="0"/>
              <a:t>Configuration of interfaces</a:t>
            </a:r>
            <a:endParaRPr lang="es-ES_tradnl" dirty="0"/>
          </a:p>
          <a:p>
            <a:pPr lvl="1"/>
            <a:r>
              <a:rPr lang="en-US" dirty="0"/>
              <a:t>Abstract parameters</a:t>
            </a:r>
            <a:endParaRPr lang="es-ES_tradnl" dirty="0"/>
          </a:p>
          <a:p>
            <a:pPr lvl="1"/>
            <a:r>
              <a:rPr lang="en-US" dirty="0"/>
              <a:t>LIST of parameters to be configured</a:t>
            </a:r>
            <a:endParaRPr lang="es-ES_tradnl" dirty="0"/>
          </a:p>
          <a:p>
            <a:pPr lvl="2"/>
            <a:r>
              <a:rPr lang="en-US" dirty="0"/>
              <a:t>Technology specific: e.g., BSSID, RTS Threshold, Short retry, long retry, fragmentation threshold, </a:t>
            </a:r>
            <a:r>
              <a:rPr lang="en-US" dirty="0" err="1"/>
              <a:t>Tx</a:t>
            </a:r>
            <a:r>
              <a:rPr lang="en-US" dirty="0"/>
              <a:t>/Rx MSDU lifetime, enable Block </a:t>
            </a:r>
            <a:r>
              <a:rPr lang="en-US" dirty="0" err="1"/>
              <a:t>Ack</a:t>
            </a:r>
            <a:r>
              <a:rPr lang="en-US" dirty="0"/>
              <a:t>, etc.</a:t>
            </a:r>
            <a:endParaRPr lang="es-ES_tradnl" dirty="0"/>
          </a:p>
          <a:p>
            <a:pPr lvl="2"/>
            <a:r>
              <a:rPr lang="en-US" dirty="0"/>
              <a:t>Technology specific security parameters: WPA/WPA2/WEP, parameters for key management, etc.</a:t>
            </a:r>
            <a:endParaRPr lang="es-ES_tradnl" dirty="0"/>
          </a:p>
          <a:p>
            <a:pPr lvl="1"/>
            <a:r>
              <a:rPr lang="en-US" dirty="0"/>
              <a:t>Queue configuration: Capacity, max number packets, rate limitation</a:t>
            </a:r>
            <a:endParaRPr lang="es-ES_tradnl" dirty="0"/>
          </a:p>
          <a:p>
            <a:pPr lvl="0"/>
            <a:r>
              <a:rPr lang="en-US" dirty="0"/>
              <a:t>Configuration of nodes</a:t>
            </a:r>
            <a:endParaRPr lang="es-ES_tradnl" dirty="0"/>
          </a:p>
          <a:p>
            <a:pPr lvl="1"/>
            <a:r>
              <a:rPr lang="en-US" dirty="0"/>
              <a:t>Parameters to configure the connection to controller:</a:t>
            </a:r>
            <a:endParaRPr lang="es-ES_tradnl" dirty="0"/>
          </a:p>
          <a:p>
            <a:pPr lvl="2"/>
            <a:r>
              <a:rPr lang="en-US" dirty="0" err="1"/>
              <a:t>Protocol+port</a:t>
            </a:r>
            <a:endParaRPr lang="es-ES_tradnl" dirty="0"/>
          </a:p>
          <a:p>
            <a:pPr lvl="2"/>
            <a:r>
              <a:rPr lang="en-US" dirty="0"/>
              <a:t>Credentials</a:t>
            </a:r>
            <a:endParaRPr lang="es-ES_tradnl" dirty="0"/>
          </a:p>
          <a:p>
            <a:pPr lvl="2"/>
            <a:r>
              <a:rPr lang="en-US" dirty="0"/>
              <a:t>Output physical port to use to connect to controller</a:t>
            </a:r>
            <a:endParaRPr lang="es-ES_tradnl" dirty="0"/>
          </a:p>
          <a:p>
            <a:pPr lvl="2"/>
            <a:r>
              <a:rPr lang="en-US" dirty="0"/>
              <a:t>ID</a:t>
            </a:r>
            <a:endParaRPr lang="es-ES_tradnl" dirty="0"/>
          </a:p>
          <a:p>
            <a:pPr lvl="0"/>
            <a:r>
              <a:rPr lang="en-US" dirty="0"/>
              <a:t>Configuration of data path ports</a:t>
            </a:r>
            <a:endParaRPr lang="es-ES_tradnl" dirty="0"/>
          </a:p>
          <a:p>
            <a:pPr lvl="1"/>
            <a:r>
              <a:rPr lang="en-US" dirty="0"/>
              <a:t>VLAN configuration</a:t>
            </a:r>
            <a:endParaRPr lang="es-ES_tradnl" dirty="0"/>
          </a:p>
          <a:p>
            <a:pPr lvl="1"/>
            <a:r>
              <a:rPr lang="en-US" dirty="0"/>
              <a:t>Number of </a:t>
            </a:r>
            <a:r>
              <a:rPr lang="en-US" dirty="0" smtClean="0"/>
              <a:t>tables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95519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SDN specific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5161"/>
            <a:ext cx="10515600" cy="48118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100" b="1" dirty="0"/>
              <a:t>Data path Establishment</a:t>
            </a:r>
            <a:endParaRPr lang="es-ES_tradnl" sz="1100" b="1" dirty="0"/>
          </a:p>
          <a:p>
            <a:pPr lvl="0"/>
            <a:r>
              <a:rPr lang="en-US" sz="1100" dirty="0"/>
              <a:t>Matching rule and actions</a:t>
            </a:r>
            <a:endParaRPr lang="es-ES_tradnl" sz="1100" dirty="0"/>
          </a:p>
          <a:p>
            <a:pPr lvl="1"/>
            <a:r>
              <a:rPr lang="en-US" sz="1050" dirty="0"/>
              <a:t>Matching rule definition and associated actions</a:t>
            </a:r>
            <a:endParaRPr lang="es-ES_tradnl" sz="1050" dirty="0"/>
          </a:p>
          <a:p>
            <a:pPr marL="0" indent="0">
              <a:buNone/>
            </a:pPr>
            <a:r>
              <a:rPr lang="en-US" sz="1100" b="1" dirty="0"/>
              <a:t>Triggering technology specific features</a:t>
            </a:r>
            <a:endParaRPr lang="es-ES_tradnl" sz="1100" b="1" dirty="0"/>
          </a:p>
          <a:p>
            <a:pPr lvl="0"/>
            <a:r>
              <a:rPr lang="en-US" sz="1100" dirty="0"/>
              <a:t>Type for feature</a:t>
            </a:r>
            <a:endParaRPr lang="es-ES_tradnl" sz="1100" dirty="0"/>
          </a:p>
          <a:p>
            <a:pPr lvl="1"/>
            <a:r>
              <a:rPr lang="en-US" sz="1050" dirty="0"/>
              <a:t>E.g., send 802.11v frame, configure 802.11aa </a:t>
            </a:r>
            <a:r>
              <a:rPr lang="en-US" sz="1050" dirty="0" err="1"/>
              <a:t>groupcast</a:t>
            </a:r>
            <a:r>
              <a:rPr lang="en-US" sz="1050" dirty="0"/>
              <a:t> mode</a:t>
            </a:r>
            <a:endParaRPr lang="es-ES_tradnl" sz="1050" dirty="0"/>
          </a:p>
          <a:p>
            <a:pPr lvl="0"/>
            <a:r>
              <a:rPr lang="en-US" sz="1100" dirty="0"/>
              <a:t>Content of feature</a:t>
            </a:r>
            <a:endParaRPr lang="es-ES_tradnl" sz="1100" dirty="0"/>
          </a:p>
          <a:p>
            <a:pPr lvl="1"/>
            <a:r>
              <a:rPr lang="en-US" sz="1050" dirty="0"/>
              <a:t>E.g., BSS to attach to, </a:t>
            </a:r>
            <a:r>
              <a:rPr lang="en-US" sz="1050" dirty="0" err="1"/>
              <a:t>groupcast</a:t>
            </a:r>
            <a:r>
              <a:rPr lang="en-US" sz="1050" dirty="0"/>
              <a:t> mode, concealment address, stations to be added</a:t>
            </a:r>
            <a:endParaRPr lang="es-ES_tradnl" sz="1050" dirty="0"/>
          </a:p>
          <a:p>
            <a:pPr marL="0" indent="0">
              <a:buNone/>
            </a:pPr>
            <a:r>
              <a:rPr lang="en-US" sz="1100" b="1" dirty="0"/>
              <a:t>Interacting with CIS</a:t>
            </a:r>
            <a:endParaRPr lang="es-ES_tradnl" sz="1100" b="1" dirty="0"/>
          </a:p>
          <a:p>
            <a:pPr lvl="0"/>
            <a:r>
              <a:rPr lang="en-US" sz="1100" dirty="0"/>
              <a:t>Parameters to enable the communication</a:t>
            </a:r>
            <a:endParaRPr lang="es-ES_tradnl" sz="1100" dirty="0"/>
          </a:p>
          <a:p>
            <a:pPr lvl="1"/>
            <a:r>
              <a:rPr lang="en-US" sz="1050" dirty="0"/>
              <a:t>Protocol to be used, credentials</a:t>
            </a:r>
            <a:endParaRPr lang="es-ES_tradnl" sz="1050" dirty="0"/>
          </a:p>
          <a:p>
            <a:pPr lvl="0"/>
            <a:r>
              <a:rPr lang="en-US" sz="1100" dirty="0"/>
              <a:t>Adding/removing/modifying information at the CIS</a:t>
            </a:r>
            <a:endParaRPr lang="es-ES_tradnl" sz="1100" dirty="0"/>
          </a:p>
          <a:p>
            <a:pPr lvl="1"/>
            <a:r>
              <a:rPr lang="en-US" sz="1050" dirty="0"/>
              <a:t>CIS specific</a:t>
            </a:r>
            <a:endParaRPr lang="es-ES_tradnl" sz="1050" dirty="0"/>
          </a:p>
          <a:p>
            <a:pPr lvl="2"/>
            <a:r>
              <a:rPr lang="en-US" sz="1000" dirty="0"/>
              <a:t>E.g., IE elements to add to ANQP</a:t>
            </a:r>
            <a:endParaRPr lang="es-ES_tradnl" sz="1000" dirty="0"/>
          </a:p>
          <a:p>
            <a:pPr marL="0" indent="0">
              <a:buNone/>
            </a:pPr>
            <a:r>
              <a:rPr lang="en-US" sz="1100" b="1" dirty="0"/>
              <a:t>Communication between CN and AN</a:t>
            </a:r>
            <a:endParaRPr lang="es-ES_tradnl" sz="1100" b="1" dirty="0"/>
          </a:p>
          <a:p>
            <a:r>
              <a:rPr lang="en-US" sz="1100" dirty="0"/>
              <a:t>TBD</a:t>
            </a:r>
            <a:endParaRPr lang="es-ES_tradnl" sz="1100" dirty="0"/>
          </a:p>
          <a:p>
            <a:pPr marL="0" indent="0">
              <a:buNone/>
            </a:pPr>
            <a:r>
              <a:rPr lang="en-US" sz="1100" b="1" dirty="0"/>
              <a:t>Event handling</a:t>
            </a:r>
            <a:endParaRPr lang="es-ES_tradnl" sz="1100" b="1" dirty="0"/>
          </a:p>
          <a:p>
            <a:r>
              <a:rPr lang="en-US" sz="1100" dirty="0"/>
              <a:t>TBD</a:t>
            </a:r>
            <a:endParaRPr lang="es-ES_tradnl" sz="1100" dirty="0"/>
          </a:p>
          <a:p>
            <a:pPr marL="0" indent="0">
              <a:buNone/>
            </a:pPr>
            <a:r>
              <a:rPr lang="en-US" sz="1100" b="1" dirty="0"/>
              <a:t>Statistic gathering</a:t>
            </a:r>
            <a:endParaRPr lang="es-ES_tradnl" sz="1100" b="1" dirty="0"/>
          </a:p>
          <a:p>
            <a:r>
              <a:rPr lang="en-US" sz="1100" dirty="0"/>
              <a:t>TBD</a:t>
            </a:r>
            <a:endParaRPr lang="es-ES_tradnl" sz="1100" dirty="0"/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10409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SDN basic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 description of the functions for most of the functions composing the use cases</a:t>
            </a:r>
          </a:p>
          <a:p>
            <a:r>
              <a:rPr lang="en-US" dirty="0" smtClean="0"/>
              <a:t>Not completed yet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804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advise here, shall I assume any SDN protocol? How do we present the detailed operation without going into </a:t>
            </a:r>
            <a:r>
              <a:rPr lang="en-US" smtClean="0"/>
              <a:t>the details of protocols out of scope?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433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693</Words>
  <Application>Microsoft Macintosh PowerPoint</Application>
  <PresentationFormat>Widescreen</PresentationFormat>
  <Paragraphs>113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Times New Roman</vt:lpstr>
      <vt:lpstr>Arial</vt:lpstr>
      <vt:lpstr>Office Theme</vt:lpstr>
      <vt:lpstr>PowerPoint Presentation</vt:lpstr>
      <vt:lpstr>Use cases</vt:lpstr>
      <vt:lpstr>Functional Requirements</vt:lpstr>
      <vt:lpstr>SDN specific attributes</vt:lpstr>
      <vt:lpstr>SDN specific attributes</vt:lpstr>
      <vt:lpstr>SDN specific attributes</vt:lpstr>
      <vt:lpstr>SDN basic functions</vt:lpstr>
      <vt:lpstr>Detailed procedures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</cp:revision>
  <dcterms:created xsi:type="dcterms:W3CDTF">2015-03-10T09:26:48Z</dcterms:created>
  <dcterms:modified xsi:type="dcterms:W3CDTF">2015-03-11T14:53:36Z</dcterms:modified>
</cp:coreProperties>
</file>