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312" r:id="rId2"/>
    <p:sldId id="262" r:id="rId3"/>
    <p:sldId id="338" r:id="rId4"/>
    <p:sldId id="337" r:id="rId5"/>
    <p:sldId id="309" r:id="rId6"/>
    <p:sldId id="348" r:id="rId7"/>
    <p:sldId id="347" r:id="rId8"/>
    <p:sldId id="342" r:id="rId9"/>
    <p:sldId id="344" r:id="rId10"/>
    <p:sldId id="345" r:id="rId11"/>
    <p:sldId id="339" r:id="rId12"/>
    <p:sldId id="349" r:id="rId13"/>
    <p:sldId id="355" r:id="rId14"/>
    <p:sldId id="350" r:id="rId15"/>
    <p:sldId id="351" r:id="rId16"/>
    <p:sldId id="352" r:id="rId17"/>
    <p:sldId id="353" r:id="rId18"/>
    <p:sldId id="354"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575"/>
    <a:srgbClr val="CCCCCC"/>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641" autoAdjust="0"/>
    <p:restoredTop sz="99233" autoAdjust="0"/>
  </p:normalViewPr>
  <p:slideViewPr>
    <p:cSldViewPr>
      <p:cViewPr varScale="1">
        <p:scale>
          <a:sx n="104" d="100"/>
          <a:sy n="104" d="100"/>
        </p:scale>
        <p:origin x="-112" y="-256"/>
      </p:cViewPr>
      <p:guideLst>
        <p:guide orient="horz" pos="2304"/>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5528" y="76200"/>
            <a:ext cx="2369872" cy="307777"/>
          </a:xfrm>
          <a:prstGeom prst="rect">
            <a:avLst/>
          </a:prstGeom>
        </p:spPr>
        <p:txBody>
          <a:bodyPr wrap="none">
            <a:spAutoFit/>
          </a:bodyPr>
          <a:lstStyle/>
          <a:p>
            <a:pPr algn="r"/>
            <a:r>
              <a:rPr lang="en-US" sz="1400" b="1" dirty="0" smtClean="0">
                <a:latin typeface="+mn-lt"/>
              </a:rPr>
              <a:t>omniran-15-0015-00-CF00</a:t>
            </a:r>
            <a:endParaRPr lang="en-US" sz="1400" b="1" dirty="0">
              <a:latin typeface="+mn-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1" Type="http://schemas.openxmlformats.org/officeDocument/2006/relationships/slideLayout" Target="../slideLayouts/slideLayout7.xml"/><Relationship Id="rId2" Type="http://schemas.openxmlformats.org/officeDocument/2006/relationships/hyperlink" Target="http://standards.ieee.org/IPR/copyrightpolicy.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png"/><Relationship Id="rId5" Type="http://schemas.openxmlformats.org/officeDocument/2006/relationships/image" Target="../media/image5.wmf"/><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mitre.org/publications/technical-papers/privacy-engineering-framework" TargetMode="External"/><Relationship Id="rId4" Type="http://schemas.openxmlformats.org/officeDocument/2006/relationships/hyperlink" Target="http://ssrn.com/abstract=1085333" TargetMode="External"/><Relationship Id="rId1" Type="http://schemas.openxmlformats.org/officeDocument/2006/relationships/slideLayout" Target="../slideLayouts/slideLayout2.xml"/><Relationship Id="rId2" Type="http://schemas.openxmlformats.org/officeDocument/2006/relationships/hyperlink" Target="http://www.apress.com/9781430263555"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853090105"/>
              </p:ext>
            </p:extLst>
          </p:nvPr>
        </p:nvGraphicFramePr>
        <p:xfrm>
          <a:off x="533400" y="483090"/>
          <a:ext cx="8077201" cy="3241529"/>
        </p:xfrm>
        <a:graphic>
          <a:graphicData uri="http://schemas.openxmlformats.org/drawingml/2006/table">
            <a:tbl>
              <a:tblPr firstRow="1" bandRow="1">
                <a:tableStyleId>{5940675A-B579-460E-94D1-54222C63F5DA}</a:tableStyleId>
              </a:tblPr>
              <a:tblGrid>
                <a:gridCol w="2056015"/>
                <a:gridCol w="1757560"/>
                <a:gridCol w="1710190"/>
                <a:gridCol w="2553436"/>
              </a:tblGrid>
              <a:tr h="399499">
                <a:tc gridSpan="4">
                  <a:txBody>
                    <a:bodyPr/>
                    <a:lstStyle/>
                    <a:p>
                      <a:pPr algn="ctr"/>
                      <a:r>
                        <a:rPr lang="en-US" sz="2000" dirty="0">
                          <a:solidFill>
                            <a:schemeClr val="tx1"/>
                          </a:solidFill>
                          <a:latin typeface="+mn-lt"/>
                        </a:rPr>
                        <a:t>Privacy</a:t>
                      </a:r>
                      <a:r>
                        <a:rPr lang="en-US" sz="2000" baseline="0" dirty="0">
                          <a:solidFill>
                            <a:schemeClr val="tx1"/>
                          </a:solidFill>
                          <a:latin typeface="+mn-lt"/>
                        </a:rPr>
                        <a:t> Engineered Access Network</a:t>
                      </a:r>
                      <a:endParaRPr lang="en-US" sz="2000" dirty="0">
                        <a:solidFill>
                          <a:schemeClr val="tx2"/>
                        </a:solidFill>
                        <a:latin typeface="+mj-lt"/>
                      </a:endParaRPr>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2015-03-09</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r>
                        <a:rPr lang="en-US" sz="1400" dirty="0" smtClean="0"/>
                        <a:t>Max Riegel</a:t>
                      </a:r>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Nokia</a:t>
                      </a:r>
                      <a:r>
                        <a:rPr lang="en-US" sz="1400" baseline="0" dirty="0" smtClean="0"/>
                        <a:t> Networks</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+49 173 293 8240</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maximilian.riegel@nokia.com</a:t>
                      </a:r>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does not represent the agreed view</a:t>
                      </a:r>
                      <a:r>
                        <a:rPr lang="en-US" sz="1000" i="0" kern="1200" baseline="0" dirty="0" smtClean="0">
                          <a:solidFill>
                            <a:schemeClr val="tx1"/>
                          </a:solidFill>
                          <a:latin typeface="+mn-lt"/>
                          <a:ea typeface="+mn-ea"/>
                          <a:cs typeface="+mn-cs"/>
                        </a:rPr>
                        <a:t> of the IEEE 802.1 OmniRAN TG</a:t>
                      </a:r>
                      <a:r>
                        <a:rPr lang="en-US" sz="1000" i="0" kern="1200" dirty="0" smtClean="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2"/>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3"/>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4"/>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4149080"/>
            <a:ext cx="8077200" cy="2099320"/>
          </a:xfrm>
          <a:prstGeom prst="rect">
            <a:avLst/>
          </a:prstGeom>
          <a:noFill/>
        </p:spPr>
        <p:txBody>
          <a:bodyPr wrap="square" lIns="36000" tIns="36000" rIns="36000" bIns="36000" rtlCol="0">
            <a:normAutofit/>
          </a:bodyPr>
          <a:lstStyle/>
          <a:p>
            <a:pPr algn="ctr"/>
            <a:r>
              <a:rPr lang="en-US" sz="2000" dirty="0" smtClean="0">
                <a:latin typeface="+mn-lt"/>
              </a:rPr>
              <a:t>Abstract</a:t>
            </a:r>
          </a:p>
          <a:p>
            <a:endParaRPr lang="en-US" sz="1600" dirty="0" smtClean="0">
              <a:latin typeface="+mn-lt"/>
            </a:endParaRPr>
          </a:p>
          <a:p>
            <a:r>
              <a:rPr lang="en-US" sz="1600" dirty="0">
                <a:latin typeface="+mn-lt"/>
              </a:rPr>
              <a:t>The slide set provides some very initial thoughts about how privacy aspects may be reflected in the P802.1CF specification.</a:t>
            </a:r>
            <a:endParaRPr lang="en-US" sz="1600" dirty="0" smtClean="0">
              <a:latin typeface="+mn-lt"/>
            </a:endParaRPr>
          </a:p>
        </p:txBody>
      </p:sp>
    </p:spTree>
    <p:extLst>
      <p:ext uri="{BB962C8B-B14F-4D97-AF65-F5344CB8AC3E}">
        <p14:creationId xmlns:p14="http://schemas.microsoft.com/office/powerpoint/2010/main" val="323119456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Privacy Engineering</a:t>
            </a:r>
          </a:p>
        </p:txBody>
      </p:sp>
      <p:sp>
        <p:nvSpPr>
          <p:cNvPr id="3" name="Content Placeholder 2"/>
          <p:cNvSpPr>
            <a:spLocks noGrp="1"/>
          </p:cNvSpPr>
          <p:nvPr>
            <p:ph idx="1"/>
          </p:nvPr>
        </p:nvSpPr>
        <p:spPr/>
        <p:txBody>
          <a:bodyPr>
            <a:normAutofit fontScale="62500" lnSpcReduction="20000"/>
          </a:bodyPr>
          <a:lstStyle/>
          <a:p>
            <a:r>
              <a:rPr lang="en-US"/>
              <a:t>A systematic, risk-driven process that operationalizes the Privacy by Design philosophical framework within IT systems by</a:t>
            </a:r>
          </a:p>
          <a:p>
            <a:pPr lvl="1"/>
            <a:r>
              <a:rPr lang="en-US"/>
              <a:t>Segmenting PbD into activities aligned with those of the systems engineering life cycle (SELC) and supported by particular methods that account for privacy’s distinctive characteristics</a:t>
            </a:r>
          </a:p>
          <a:p>
            <a:pPr lvl="1"/>
            <a:r>
              <a:rPr lang="en-US"/>
              <a:t>Defining and implementing requirements for addressing privacy risks within the SELC using architectural, technical point, and policy controls</a:t>
            </a:r>
          </a:p>
          <a:p>
            <a:pPr lvl="1"/>
            <a:endParaRPr lang="en-US"/>
          </a:p>
          <a:p>
            <a:r>
              <a:rPr lang="en-US"/>
              <a:t>Privacy requirements must be defined in terms of implementable system functionality and properties</a:t>
            </a:r>
          </a:p>
          <a:p>
            <a:endParaRPr lang="en-US"/>
          </a:p>
          <a:p>
            <a:r>
              <a:rPr lang="en-US"/>
              <a:t>Privacy risks are identified and adequately addressed</a:t>
            </a:r>
          </a:p>
          <a:p>
            <a:pPr lvl="1"/>
            <a:r>
              <a:rPr lang="en-US"/>
              <a:t>Supporting deployed systems by aligning system usage and enhancement with a broader privacy program</a:t>
            </a:r>
          </a:p>
          <a:p>
            <a:pPr lvl="1"/>
            <a:r>
              <a:rPr lang="en-US"/>
              <a:t>The goal is to integrate privacy into the existing system testing process; it is not meant to be a separate new process</a:t>
            </a:r>
          </a:p>
        </p:txBody>
      </p:sp>
    </p:spTree>
    <p:extLst>
      <p:ext uri="{BB962C8B-B14F-4D97-AF65-F5344CB8AC3E}">
        <p14:creationId xmlns:p14="http://schemas.microsoft.com/office/powerpoint/2010/main" val="199829658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Privacy Enabling Technologies</a:t>
            </a:r>
          </a:p>
        </p:txBody>
      </p:sp>
      <p:sp>
        <p:nvSpPr>
          <p:cNvPr id="3" name="Content Placeholder 2"/>
          <p:cNvSpPr>
            <a:spLocks noGrp="1"/>
          </p:cNvSpPr>
          <p:nvPr>
            <p:ph idx="1"/>
          </p:nvPr>
        </p:nvSpPr>
        <p:spPr/>
        <p:txBody>
          <a:bodyPr/>
          <a:lstStyle/>
          <a:p>
            <a:r>
              <a:rPr lang="en-US"/>
              <a:t>Encryption</a:t>
            </a:r>
          </a:p>
          <a:p>
            <a:r>
              <a:rPr lang="en-US"/>
              <a:t>Digital rights management</a:t>
            </a:r>
          </a:p>
          <a:p>
            <a:r>
              <a:rPr lang="en-US"/>
              <a:t>Privacy rules within application programs</a:t>
            </a:r>
          </a:p>
          <a:p>
            <a:r>
              <a:rPr lang="en-US"/>
              <a:t>Identity management</a:t>
            </a:r>
          </a:p>
          <a:p>
            <a:r>
              <a:rPr lang="en-US"/>
              <a:t>Data anonymization</a:t>
            </a:r>
          </a:p>
          <a:p>
            <a:r>
              <a:rPr lang="en-US"/>
              <a:t>…?</a:t>
            </a:r>
          </a:p>
        </p:txBody>
      </p:sp>
    </p:spTree>
    <p:extLst>
      <p:ext uri="{BB962C8B-B14F-4D97-AF65-F5344CB8AC3E}">
        <p14:creationId xmlns:p14="http://schemas.microsoft.com/office/powerpoint/2010/main" val="332795365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srcRect b="7032"/>
          <a:stretch/>
        </p:blipFill>
        <p:spPr>
          <a:xfrm>
            <a:off x="5514485" y="1177200"/>
            <a:ext cx="3172315" cy="2480400"/>
          </a:xfrm>
          <a:prstGeom prst="rect">
            <a:avLst/>
          </a:prstGeom>
        </p:spPr>
      </p:pic>
      <p:sp>
        <p:nvSpPr>
          <p:cNvPr id="2" name="Title 1"/>
          <p:cNvSpPr>
            <a:spLocks noGrp="1"/>
          </p:cNvSpPr>
          <p:nvPr>
            <p:ph type="title"/>
          </p:nvPr>
        </p:nvSpPr>
        <p:spPr/>
        <p:txBody>
          <a:bodyPr/>
          <a:lstStyle/>
          <a:p>
            <a:r>
              <a:rPr lang="en-US"/>
              <a:t>Now, where is the meat for OmniRAN?</a:t>
            </a:r>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r>
              <a:rPr lang="en-US"/>
              <a:t>Three dimensions:</a:t>
            </a:r>
          </a:p>
          <a:p>
            <a:pPr lvl="1"/>
            <a:r>
              <a:rPr lang="en-US"/>
              <a:t>Fair information principles</a:t>
            </a:r>
          </a:p>
          <a:p>
            <a:pPr lvl="1"/>
            <a:r>
              <a:rPr lang="en-US"/>
              <a:t>Information processing</a:t>
            </a:r>
          </a:p>
          <a:p>
            <a:pPr lvl="1"/>
            <a:r>
              <a:rPr lang="en-US"/>
              <a:t>Personal Identificable Information</a:t>
            </a:r>
          </a:p>
          <a:p>
            <a:r>
              <a:rPr lang="en-US"/>
              <a:t>OmniRAN deals with an informational model of the IEEE 802 access network</a:t>
            </a:r>
          </a:p>
          <a:p>
            <a:pPr lvl="1"/>
            <a:r>
              <a:rPr lang="en-US"/>
              <a:t>The sample chapter structure for Functional Design and Decomposition exposes sections on PII:</a:t>
            </a:r>
          </a:p>
          <a:p>
            <a:pPr lvl="2"/>
            <a:r>
              <a:rPr lang="en-US"/>
              <a:t>Roles and identifiers</a:t>
            </a:r>
          </a:p>
          <a:p>
            <a:pPr lvl="2"/>
            <a:r>
              <a:rPr lang="en-US"/>
              <a:t>Supportive information</a:t>
            </a:r>
          </a:p>
          <a:p>
            <a:pPr lvl="2"/>
            <a:endParaRPr lang="en-US"/>
          </a:p>
          <a:p>
            <a:endParaRPr lang="en-US"/>
          </a:p>
        </p:txBody>
      </p:sp>
    </p:spTree>
    <p:extLst>
      <p:ext uri="{BB962C8B-B14F-4D97-AF65-F5344CB8AC3E}">
        <p14:creationId xmlns:p14="http://schemas.microsoft.com/office/powerpoint/2010/main" val="309733381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831376" y="3899848"/>
            <a:ext cx="5569424" cy="1129352"/>
          </a:xfrm>
          <a:prstGeom prst="rect">
            <a:avLst/>
          </a:prstGeom>
          <a:solidFill>
            <a:schemeClr val="accent1">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 name="AutoShape 13"/>
          <p:cNvSpPr>
            <a:spLocks noChangeArrowheads="1"/>
          </p:cNvSpPr>
          <p:nvPr/>
        </p:nvSpPr>
        <p:spPr bwMode="auto">
          <a:xfrm>
            <a:off x="5715000" y="1143000"/>
            <a:ext cx="1219200" cy="618134"/>
          </a:xfrm>
          <a:prstGeom prst="flowChartAlternateProcess">
            <a:avLst/>
          </a:prstGeom>
          <a:solidFill>
            <a:srgbClr val="8BB2FF"/>
          </a:solidFill>
          <a:ln w="9525">
            <a:noFill/>
            <a:miter lim="800000"/>
            <a:headEnd/>
            <a:tailEnd/>
          </a:ln>
          <a:effectLst/>
        </p:spPr>
        <p:txBody>
          <a:bodyPr wrap="none" lIns="0" tIns="0" anchor="ctr"/>
          <a:lstStyle/>
          <a:p>
            <a:endParaRPr lang="en-US" dirty="0"/>
          </a:p>
        </p:txBody>
      </p:sp>
      <p:sp>
        <p:nvSpPr>
          <p:cNvPr id="7" name="Rounded Rectangle 6"/>
          <p:cNvSpPr/>
          <p:nvPr/>
        </p:nvSpPr>
        <p:spPr bwMode="auto">
          <a:xfrm>
            <a:off x="3356866" y="3901909"/>
            <a:ext cx="1935214" cy="741528"/>
          </a:xfrm>
          <a:prstGeom prst="roundRect">
            <a:avLst>
              <a:gd name="adj" fmla="val 10396"/>
            </a:avLst>
          </a:prstGeom>
          <a:noFill/>
          <a:ln w="12700" cap="flat" cmpd="sng" algn="ctr">
            <a:solidFill>
              <a:schemeClr val="tx1"/>
            </a:solidFill>
            <a:prstDash val="lgDashDot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8" name="Rounded Rectangle 7"/>
          <p:cNvSpPr/>
          <p:nvPr/>
        </p:nvSpPr>
        <p:spPr bwMode="auto">
          <a:xfrm>
            <a:off x="2249411" y="1508805"/>
            <a:ext cx="2895653" cy="788515"/>
          </a:xfrm>
          <a:prstGeom prst="roundRect">
            <a:avLst>
              <a:gd name="adj" fmla="val 12403"/>
            </a:avLst>
          </a:prstGeom>
          <a:solidFill>
            <a:srgbClr val="A7E8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9" name="Rounded Rectangle 8"/>
          <p:cNvSpPr/>
          <p:nvPr/>
        </p:nvSpPr>
        <p:spPr bwMode="auto">
          <a:xfrm>
            <a:off x="3491880" y="1822631"/>
            <a:ext cx="1575175" cy="450050"/>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0" name="Rectangle 9"/>
          <p:cNvSpPr/>
          <p:nvPr/>
        </p:nvSpPr>
        <p:spPr bwMode="auto">
          <a:xfrm>
            <a:off x="849022" y="4489466"/>
            <a:ext cx="1922977" cy="98134"/>
          </a:xfrm>
          <a:prstGeom prst="rect">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11" name="Rectangle 10"/>
          <p:cNvSpPr/>
          <p:nvPr/>
        </p:nvSpPr>
        <p:spPr bwMode="auto">
          <a:xfrm>
            <a:off x="2817000" y="4503574"/>
            <a:ext cx="989915" cy="84341"/>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grpSp>
        <p:nvGrpSpPr>
          <p:cNvPr id="2" name="Group 11"/>
          <p:cNvGrpSpPr/>
          <p:nvPr/>
        </p:nvGrpSpPr>
        <p:grpSpPr>
          <a:xfrm>
            <a:off x="829866" y="3014658"/>
            <a:ext cx="708533" cy="1481185"/>
            <a:chOff x="971599" y="3514117"/>
            <a:chExt cx="1080121" cy="1355043"/>
          </a:xfrm>
        </p:grpSpPr>
        <p:sp>
          <p:nvSpPr>
            <p:cNvPr id="193" name="Rectangle 2"/>
            <p:cNvSpPr/>
            <p:nvPr/>
          </p:nvSpPr>
          <p:spPr bwMode="auto">
            <a:xfrm>
              <a:off x="971599" y="4329100"/>
              <a:ext cx="1080121"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194" name="Rectangle 3"/>
            <p:cNvSpPr/>
            <p:nvPr/>
          </p:nvSpPr>
          <p:spPr bwMode="auto">
            <a:xfrm>
              <a:off x="971600" y="4599130"/>
              <a:ext cx="1080120"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195" name="Rectangle 4"/>
            <p:cNvSpPr/>
            <p:nvPr/>
          </p:nvSpPr>
          <p:spPr bwMode="auto">
            <a:xfrm>
              <a:off x="971600" y="4059070"/>
              <a:ext cx="1080120"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Network</a:t>
              </a:r>
              <a:endParaRPr kumimoji="0" lang="en-US" sz="1200" b="0" i="0" u="none" strike="noStrike" cap="none" normalizeH="0" baseline="0" dirty="0">
                <a:ln>
                  <a:noFill/>
                </a:ln>
                <a:solidFill>
                  <a:schemeClr val="tx1"/>
                </a:solidFill>
                <a:effectLst/>
                <a:latin typeface="+mn-lt"/>
              </a:endParaRPr>
            </a:p>
          </p:txBody>
        </p:sp>
        <p:sp>
          <p:nvSpPr>
            <p:cNvPr id="196" name="Rectangle 5"/>
            <p:cNvSpPr/>
            <p:nvPr/>
          </p:nvSpPr>
          <p:spPr bwMode="auto">
            <a:xfrm>
              <a:off x="971600" y="3789040"/>
              <a:ext cx="1080120"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Transport</a:t>
              </a:r>
              <a:endParaRPr kumimoji="0" lang="en-US" sz="1200" b="0" i="0" u="none" strike="noStrike" cap="none" normalizeH="0" baseline="0" dirty="0">
                <a:ln>
                  <a:noFill/>
                </a:ln>
                <a:solidFill>
                  <a:schemeClr val="tx1"/>
                </a:solidFill>
                <a:effectLst/>
                <a:latin typeface="+mn-lt"/>
              </a:endParaRPr>
            </a:p>
          </p:txBody>
        </p:sp>
        <p:sp>
          <p:nvSpPr>
            <p:cNvPr id="197" name="Rectangle 8"/>
            <p:cNvSpPr/>
            <p:nvPr/>
          </p:nvSpPr>
          <p:spPr bwMode="auto">
            <a:xfrm>
              <a:off x="971601" y="3514117"/>
              <a:ext cx="1080119"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Application</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grpSp>
      <p:grpSp>
        <p:nvGrpSpPr>
          <p:cNvPr id="3" name="Group 6"/>
          <p:cNvGrpSpPr/>
          <p:nvPr/>
        </p:nvGrpSpPr>
        <p:grpSpPr>
          <a:xfrm>
            <a:off x="2387228" y="3905508"/>
            <a:ext cx="744612" cy="590335"/>
            <a:chOff x="2252213" y="5581908"/>
            <a:chExt cx="1086386" cy="590335"/>
          </a:xfrm>
        </p:grpSpPr>
        <p:sp>
          <p:nvSpPr>
            <p:cNvPr id="188" name="Rectangle 31"/>
            <p:cNvSpPr/>
            <p:nvPr/>
          </p:nvSpPr>
          <p:spPr bwMode="auto">
            <a:xfrm>
              <a:off x="2252213" y="5581908"/>
              <a:ext cx="544303"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Narrow" panose="020B0606020202030204" pitchFamily="34" charset="0"/>
                </a:rPr>
                <a:t>DL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189" name="Rectangle 188"/>
            <p:cNvSpPr/>
            <p:nvPr/>
          </p:nvSpPr>
          <p:spPr bwMode="auto">
            <a:xfrm>
              <a:off x="2252213" y="5877076"/>
              <a:ext cx="544303"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190" name="Rectangle 189"/>
            <p:cNvSpPr/>
            <p:nvPr/>
          </p:nvSpPr>
          <p:spPr bwMode="auto">
            <a:xfrm>
              <a:off x="2796516" y="5586416"/>
              <a:ext cx="542083" cy="29260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Narrow" panose="020B0606020202030204" pitchFamily="34" charset="0"/>
                </a:rPr>
                <a:t>DL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191" name="Rectangle 190"/>
            <p:cNvSpPr/>
            <p:nvPr/>
          </p:nvSpPr>
          <p:spPr bwMode="auto">
            <a:xfrm>
              <a:off x="2796514" y="5875018"/>
              <a:ext cx="542085"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192" name="Isosceles Triangle 33"/>
            <p:cNvSpPr/>
            <p:nvPr/>
          </p:nvSpPr>
          <p:spPr bwMode="auto">
            <a:xfrm flipV="1">
              <a:off x="2252213" y="5588405"/>
              <a:ext cx="1086386" cy="71123"/>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Narrow" panose="020B0606020202030204" pitchFamily="34" charset="0"/>
              </a:endParaRPr>
            </a:p>
          </p:txBody>
        </p:sp>
      </p:grpSp>
      <p:grpSp>
        <p:nvGrpSpPr>
          <p:cNvPr id="4" name="Group 231"/>
          <p:cNvGrpSpPr/>
          <p:nvPr/>
        </p:nvGrpSpPr>
        <p:grpSpPr>
          <a:xfrm>
            <a:off x="7667161" y="3012600"/>
            <a:ext cx="708533" cy="1481185"/>
            <a:chOff x="971599" y="3514117"/>
            <a:chExt cx="1080121" cy="1355043"/>
          </a:xfrm>
        </p:grpSpPr>
        <p:sp>
          <p:nvSpPr>
            <p:cNvPr id="183" name="Rectangle 182"/>
            <p:cNvSpPr/>
            <p:nvPr/>
          </p:nvSpPr>
          <p:spPr bwMode="auto">
            <a:xfrm>
              <a:off x="971599" y="4329100"/>
              <a:ext cx="1080121"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184" name="Rectangle 183"/>
            <p:cNvSpPr/>
            <p:nvPr/>
          </p:nvSpPr>
          <p:spPr bwMode="auto">
            <a:xfrm>
              <a:off x="971600" y="4599130"/>
              <a:ext cx="1080120"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185" name="Rectangle 184"/>
            <p:cNvSpPr/>
            <p:nvPr/>
          </p:nvSpPr>
          <p:spPr bwMode="auto">
            <a:xfrm>
              <a:off x="971600" y="4059070"/>
              <a:ext cx="1080120"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Network</a:t>
              </a:r>
              <a:endParaRPr kumimoji="0" lang="en-US" sz="1200" b="0" i="0" u="none" strike="noStrike" cap="none" normalizeH="0" baseline="0" dirty="0">
                <a:ln>
                  <a:noFill/>
                </a:ln>
                <a:solidFill>
                  <a:schemeClr val="tx1"/>
                </a:solidFill>
                <a:effectLst/>
                <a:latin typeface="+mn-lt"/>
              </a:endParaRPr>
            </a:p>
          </p:txBody>
        </p:sp>
        <p:sp>
          <p:nvSpPr>
            <p:cNvPr id="186" name="Rectangle 185"/>
            <p:cNvSpPr/>
            <p:nvPr/>
          </p:nvSpPr>
          <p:spPr bwMode="auto">
            <a:xfrm>
              <a:off x="971600" y="3789040"/>
              <a:ext cx="1080120"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Transport</a:t>
              </a:r>
              <a:endParaRPr kumimoji="0" lang="en-US" sz="1200" b="0" i="0" u="none" strike="noStrike" cap="none" normalizeH="0" baseline="0" dirty="0">
                <a:ln>
                  <a:noFill/>
                </a:ln>
                <a:solidFill>
                  <a:schemeClr val="tx1"/>
                </a:solidFill>
                <a:effectLst/>
                <a:latin typeface="+mn-lt"/>
              </a:endParaRPr>
            </a:p>
          </p:txBody>
        </p:sp>
        <p:sp>
          <p:nvSpPr>
            <p:cNvPr id="187" name="Rectangle 186"/>
            <p:cNvSpPr/>
            <p:nvPr/>
          </p:nvSpPr>
          <p:spPr bwMode="auto">
            <a:xfrm>
              <a:off x="971601" y="3514117"/>
              <a:ext cx="1080119"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Application</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grpSp>
      <p:sp>
        <p:nvSpPr>
          <p:cNvPr id="15" name="Rectangle 14"/>
          <p:cNvSpPr/>
          <p:nvPr/>
        </p:nvSpPr>
        <p:spPr bwMode="auto">
          <a:xfrm>
            <a:off x="6388104" y="3608284"/>
            <a:ext cx="553982" cy="31199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Narrow" panose="020B0606020202030204" pitchFamily="34" charset="0"/>
              </a:rPr>
              <a:t>Network</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16" name="Rectangle 15"/>
          <p:cNvSpPr/>
          <p:nvPr/>
        </p:nvSpPr>
        <p:spPr bwMode="auto">
          <a:xfrm>
            <a:off x="5850948" y="3608284"/>
            <a:ext cx="544304" cy="30887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Narrow" panose="020B0606020202030204" pitchFamily="34" charset="0"/>
              </a:rPr>
              <a:t>Network</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17" name="Isosceles Triangle 16"/>
          <p:cNvSpPr/>
          <p:nvPr/>
        </p:nvSpPr>
        <p:spPr bwMode="auto">
          <a:xfrm flipV="1">
            <a:off x="5850948" y="3603964"/>
            <a:ext cx="1091137" cy="111178"/>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18" name="Rectangle 17"/>
          <p:cNvSpPr/>
          <p:nvPr/>
        </p:nvSpPr>
        <p:spPr bwMode="auto">
          <a:xfrm>
            <a:off x="4842030" y="4497905"/>
            <a:ext cx="1539056" cy="90010"/>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19" name="Rectangle 18"/>
          <p:cNvSpPr/>
          <p:nvPr/>
        </p:nvSpPr>
        <p:spPr bwMode="auto">
          <a:xfrm>
            <a:off x="6437594" y="4497901"/>
            <a:ext cx="1930051" cy="88816"/>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20" name="Rectangle 19"/>
          <p:cNvSpPr/>
          <p:nvPr/>
        </p:nvSpPr>
        <p:spPr bwMode="auto">
          <a:xfrm>
            <a:off x="5855699" y="3917163"/>
            <a:ext cx="544303" cy="28873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Narrow" panose="020B0606020202030204" pitchFamily="34" charset="0"/>
              </a:rPr>
              <a:t>Data Link</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21" name="Rectangle 20"/>
          <p:cNvSpPr/>
          <p:nvPr/>
        </p:nvSpPr>
        <p:spPr bwMode="auto">
          <a:xfrm>
            <a:off x="5855699" y="4205901"/>
            <a:ext cx="544303"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Physical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22" name="Rectangle 21"/>
          <p:cNvSpPr/>
          <p:nvPr/>
        </p:nvSpPr>
        <p:spPr bwMode="auto">
          <a:xfrm>
            <a:off x="6400003" y="3917164"/>
            <a:ext cx="542082" cy="28236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Narrow" panose="020B0606020202030204" pitchFamily="34" charset="0"/>
              </a:rPr>
              <a:t>Data Link</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23" name="Rectangle 22"/>
          <p:cNvSpPr/>
          <p:nvPr/>
        </p:nvSpPr>
        <p:spPr bwMode="auto">
          <a:xfrm>
            <a:off x="6400000" y="4203843"/>
            <a:ext cx="542085"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Physical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24" name="Rounded Rectangle 23"/>
          <p:cNvSpPr/>
          <p:nvPr/>
        </p:nvSpPr>
        <p:spPr bwMode="auto">
          <a:xfrm>
            <a:off x="7467600" y="1219200"/>
            <a:ext cx="1066800" cy="1075335"/>
          </a:xfrm>
          <a:prstGeom prst="roundRect">
            <a:avLst>
              <a:gd name="adj" fmla="val 12403"/>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25" name="AutoShape 11"/>
          <p:cNvSpPr>
            <a:spLocks noChangeArrowheads="1"/>
          </p:cNvSpPr>
          <p:nvPr/>
        </p:nvSpPr>
        <p:spPr bwMode="auto">
          <a:xfrm>
            <a:off x="746575" y="1508806"/>
            <a:ext cx="881834" cy="785730"/>
          </a:xfrm>
          <a:prstGeom prst="flowChartAlternateProcess">
            <a:avLst/>
          </a:prstGeom>
          <a:solidFill>
            <a:srgbClr val="6DC0FF"/>
          </a:solidFill>
          <a:ln w="9525">
            <a:noFill/>
            <a:miter lim="800000"/>
            <a:headEnd/>
            <a:tailEnd/>
          </a:ln>
          <a:effectLst/>
        </p:spPr>
        <p:txBody>
          <a:bodyPr wrap="none" lIns="0" tIns="0" anchor="ctr"/>
          <a:lstStyle/>
          <a:p>
            <a:endParaRPr lang="en-US" dirty="0"/>
          </a:p>
        </p:txBody>
      </p:sp>
      <p:sp>
        <p:nvSpPr>
          <p:cNvPr id="26" name="AutoShape 13"/>
          <p:cNvSpPr>
            <a:spLocks noChangeArrowheads="1"/>
          </p:cNvSpPr>
          <p:nvPr/>
        </p:nvSpPr>
        <p:spPr bwMode="auto">
          <a:xfrm>
            <a:off x="5715000" y="1828800"/>
            <a:ext cx="1219200" cy="465735"/>
          </a:xfrm>
          <a:prstGeom prst="flowChartAlternateProcess">
            <a:avLst/>
          </a:prstGeom>
          <a:solidFill>
            <a:srgbClr val="8BB2FF"/>
          </a:solidFill>
          <a:ln w="9525">
            <a:noFill/>
            <a:miter lim="800000"/>
            <a:headEnd/>
            <a:tailEnd/>
          </a:ln>
          <a:effectLst/>
        </p:spPr>
        <p:txBody>
          <a:bodyPr wrap="none" lIns="0" tIns="0" anchor="ctr"/>
          <a:lstStyle/>
          <a:p>
            <a:endParaRPr lang="en-US" dirty="0"/>
          </a:p>
        </p:txBody>
      </p:sp>
      <p:sp>
        <p:nvSpPr>
          <p:cNvPr id="27" name="Freeform 14"/>
          <p:cNvSpPr>
            <a:spLocks/>
          </p:cNvSpPr>
          <p:nvPr/>
        </p:nvSpPr>
        <p:spPr bwMode="auto">
          <a:xfrm>
            <a:off x="6071353" y="1577343"/>
            <a:ext cx="560632" cy="147961"/>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dirty="0"/>
          </a:p>
        </p:txBody>
      </p:sp>
      <p:sp>
        <p:nvSpPr>
          <p:cNvPr id="28" name="Line 18"/>
          <p:cNvSpPr>
            <a:spLocks noChangeShapeType="1"/>
          </p:cNvSpPr>
          <p:nvPr/>
        </p:nvSpPr>
        <p:spPr bwMode="auto">
          <a:xfrm>
            <a:off x="2819400" y="1752600"/>
            <a:ext cx="762490" cy="250050"/>
          </a:xfrm>
          <a:prstGeom prst="line">
            <a:avLst/>
          </a:prstGeom>
          <a:noFill/>
          <a:ln w="12700">
            <a:solidFill>
              <a:schemeClr val="tx1"/>
            </a:solidFill>
            <a:round/>
            <a:headEnd/>
            <a:tailEnd/>
          </a:ln>
          <a:effectLst/>
        </p:spPr>
        <p:txBody>
          <a:bodyPr lIns="0" tIns="0"/>
          <a:lstStyle/>
          <a:p>
            <a:endParaRPr lang="en-US" dirty="0"/>
          </a:p>
        </p:txBody>
      </p:sp>
      <p:sp>
        <p:nvSpPr>
          <p:cNvPr id="29" name="Line 19"/>
          <p:cNvSpPr>
            <a:spLocks noChangeShapeType="1"/>
          </p:cNvSpPr>
          <p:nvPr/>
        </p:nvSpPr>
        <p:spPr bwMode="auto">
          <a:xfrm flipH="1">
            <a:off x="2743200" y="2133848"/>
            <a:ext cx="838688" cy="99294"/>
          </a:xfrm>
          <a:prstGeom prst="line">
            <a:avLst/>
          </a:prstGeom>
          <a:noFill/>
          <a:ln w="12700">
            <a:solidFill>
              <a:schemeClr val="tx1"/>
            </a:solidFill>
            <a:round/>
            <a:headEnd/>
            <a:tailEnd/>
          </a:ln>
          <a:effectLst/>
        </p:spPr>
        <p:txBody>
          <a:bodyPr lIns="0" tIns="0"/>
          <a:lstStyle/>
          <a:p>
            <a:endParaRPr lang="en-US" dirty="0"/>
          </a:p>
        </p:txBody>
      </p:sp>
      <p:sp>
        <p:nvSpPr>
          <p:cNvPr id="31" name="AutoShape 22"/>
          <p:cNvSpPr>
            <a:spLocks noChangeArrowheads="1"/>
          </p:cNvSpPr>
          <p:nvPr/>
        </p:nvSpPr>
        <p:spPr bwMode="auto">
          <a:xfrm>
            <a:off x="5877876" y="1496704"/>
            <a:ext cx="360362" cy="197779"/>
          </a:xfrm>
          <a:prstGeom prst="can">
            <a:avLst>
              <a:gd name="adj" fmla="val 25000"/>
            </a:avLst>
          </a:prstGeom>
          <a:solidFill>
            <a:schemeClr val="bg1">
              <a:lumMod val="50000"/>
            </a:schemeClr>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pic>
        <p:nvPicPr>
          <p:cNvPr id="32" name="Picture 23" descr="x_big_image2"/>
          <p:cNvPicPr>
            <a:picLocks noChangeAspect="1" noChangeArrowheads="1"/>
          </p:cNvPicPr>
          <p:nvPr/>
        </p:nvPicPr>
        <p:blipFill>
          <a:blip r:embed="rId2">
            <a:lum bright="10000" contrast="40000"/>
          </a:blip>
          <a:srcRect/>
          <a:stretch>
            <a:fillRect/>
          </a:stretch>
        </p:blipFill>
        <p:spPr bwMode="auto">
          <a:xfrm>
            <a:off x="849023" y="1730095"/>
            <a:ext cx="548641" cy="584366"/>
          </a:xfrm>
          <a:prstGeom prst="rect">
            <a:avLst/>
          </a:prstGeom>
          <a:noFill/>
          <a:ln w="9525">
            <a:noFill/>
            <a:miter lim="800000"/>
            <a:headEnd/>
            <a:tailEnd/>
          </a:ln>
        </p:spPr>
      </p:pic>
      <p:sp>
        <p:nvSpPr>
          <p:cNvPr id="35" name="Text Box 82"/>
          <p:cNvSpPr txBox="1">
            <a:spLocks noChangeArrowheads="1"/>
          </p:cNvSpPr>
          <p:nvPr/>
        </p:nvSpPr>
        <p:spPr bwMode="auto">
          <a:xfrm>
            <a:off x="3117460" y="1508805"/>
            <a:ext cx="1335302" cy="204671"/>
          </a:xfrm>
          <a:prstGeom prst="rect">
            <a:avLst/>
          </a:prstGeom>
          <a:noFill/>
          <a:ln w="9525">
            <a:noFill/>
            <a:miter lim="800000"/>
            <a:headEnd/>
            <a:tailEnd/>
          </a:ln>
          <a:effectLst/>
        </p:spPr>
        <p:txBody>
          <a:bodyPr wrap="none" lIns="0" tIns="0" rIns="0" bIns="0">
            <a:spAutoFit/>
          </a:bodyPr>
          <a:lstStyle/>
          <a:p>
            <a:pPr algn="ctr" eaLnBrk="0" hangingPunct="0">
              <a:lnSpc>
                <a:spcPct val="95000"/>
              </a:lnSpc>
              <a:spcBef>
                <a:spcPct val="0"/>
              </a:spcBef>
              <a:buFontTx/>
              <a:buNone/>
            </a:pPr>
            <a:r>
              <a:rPr lang="hr-HR" sz="1400" dirty="0" smtClean="0">
                <a:latin typeface="+mn-lt"/>
                <a:cs typeface="Arial" pitchFamily="34" charset="0"/>
              </a:rPr>
              <a:t>Access</a:t>
            </a:r>
            <a:r>
              <a:rPr lang="en-US" sz="1400" dirty="0" smtClean="0">
                <a:latin typeface="+mn-lt"/>
                <a:cs typeface="Arial" pitchFamily="34" charset="0"/>
              </a:rPr>
              <a:t> Network</a:t>
            </a:r>
            <a:r>
              <a:rPr lang="hr-HR" sz="1400" dirty="0" smtClean="0">
                <a:latin typeface="+mn-lt"/>
                <a:cs typeface="Arial" pitchFamily="34" charset="0"/>
              </a:rPr>
              <a:t> </a:t>
            </a:r>
            <a:endParaRPr lang="en-US" sz="1400" dirty="0">
              <a:latin typeface="+mn-lt"/>
              <a:cs typeface="Arial" pitchFamily="34" charset="0"/>
            </a:endParaRPr>
          </a:p>
        </p:txBody>
      </p:sp>
      <p:grpSp>
        <p:nvGrpSpPr>
          <p:cNvPr id="12" name="Group 136"/>
          <p:cNvGrpSpPr>
            <a:grpSpLocks/>
          </p:cNvGrpSpPr>
          <p:nvPr/>
        </p:nvGrpSpPr>
        <p:grpSpPr bwMode="auto">
          <a:xfrm rot="7624109" flipV="1">
            <a:off x="1400419" y="1693385"/>
            <a:ext cx="1009161" cy="956629"/>
            <a:chOff x="2870" y="2211"/>
            <a:chExt cx="690" cy="728"/>
          </a:xfrm>
        </p:grpSpPr>
        <p:sp>
          <p:nvSpPr>
            <p:cNvPr id="94" name="Freeform 137"/>
            <p:cNvSpPr>
              <a:spLocks/>
            </p:cNvSpPr>
            <p:nvPr/>
          </p:nvSpPr>
          <p:spPr bwMode="auto">
            <a:xfrm>
              <a:off x="2870" y="2551"/>
              <a:ext cx="461" cy="388"/>
            </a:xfrm>
            <a:custGeom>
              <a:avLst/>
              <a:gdLst/>
              <a:ahLst/>
              <a:cxnLst>
                <a:cxn ang="0">
                  <a:pos x="111" y="28"/>
                </a:cxn>
                <a:cxn ang="0">
                  <a:pos x="116" y="30"/>
                </a:cxn>
                <a:cxn ang="0">
                  <a:pos x="128" y="0"/>
                </a:cxn>
                <a:cxn ang="0">
                  <a:pos x="149" y="5"/>
                </a:cxn>
                <a:cxn ang="0">
                  <a:pos x="0" y="247"/>
                </a:cxn>
                <a:cxn ang="0">
                  <a:pos x="111" y="28"/>
                </a:cxn>
              </a:cxnLst>
              <a:rect l="0" t="0" r="r" b="b"/>
              <a:pathLst>
                <a:path w="149" h="247">
                  <a:moveTo>
                    <a:pt x="111" y="28"/>
                  </a:moveTo>
                  <a:lnTo>
                    <a:pt x="116" y="30"/>
                  </a:lnTo>
                  <a:lnTo>
                    <a:pt x="128" y="0"/>
                  </a:lnTo>
                  <a:lnTo>
                    <a:pt x="149" y="5"/>
                  </a:lnTo>
                  <a:lnTo>
                    <a:pt x="0" y="247"/>
                  </a:lnTo>
                  <a:lnTo>
                    <a:pt x="111" y="28"/>
                  </a:lnTo>
                  <a:close/>
                </a:path>
              </a:pathLst>
            </a:custGeom>
            <a:solidFill>
              <a:srgbClr val="F2BD1F"/>
            </a:solidFill>
            <a:ln w="9525">
              <a:noFill/>
              <a:round/>
              <a:headEnd/>
              <a:tailEnd/>
            </a:ln>
          </p:spPr>
          <p:txBody>
            <a:bodyPr/>
            <a:lstStyle/>
            <a:p>
              <a:endParaRPr lang="en-US" dirty="0"/>
            </a:p>
          </p:txBody>
        </p:sp>
        <p:sp>
          <p:nvSpPr>
            <p:cNvPr id="95" name="Freeform 138"/>
            <p:cNvSpPr>
              <a:spLocks/>
            </p:cNvSpPr>
            <p:nvPr/>
          </p:nvSpPr>
          <p:spPr bwMode="auto">
            <a:xfrm>
              <a:off x="3158" y="2211"/>
              <a:ext cx="402" cy="384"/>
            </a:xfrm>
            <a:custGeom>
              <a:avLst/>
              <a:gdLst/>
              <a:ahLst/>
              <a:cxnLst>
                <a:cxn ang="0">
                  <a:pos x="0" y="239"/>
                </a:cxn>
                <a:cxn ang="0">
                  <a:pos x="130" y="0"/>
                </a:cxn>
                <a:cxn ang="0">
                  <a:pos x="35" y="216"/>
                </a:cxn>
                <a:cxn ang="0">
                  <a:pos x="32" y="216"/>
                </a:cxn>
                <a:cxn ang="0">
                  <a:pos x="18" y="244"/>
                </a:cxn>
                <a:cxn ang="0">
                  <a:pos x="0" y="239"/>
                </a:cxn>
              </a:cxnLst>
              <a:rect l="0" t="0" r="r" b="b"/>
              <a:pathLst>
                <a:path w="130" h="244">
                  <a:moveTo>
                    <a:pt x="0" y="239"/>
                  </a:moveTo>
                  <a:lnTo>
                    <a:pt x="130" y="0"/>
                  </a:lnTo>
                  <a:lnTo>
                    <a:pt x="35" y="216"/>
                  </a:lnTo>
                  <a:lnTo>
                    <a:pt x="32" y="216"/>
                  </a:lnTo>
                  <a:lnTo>
                    <a:pt x="18" y="244"/>
                  </a:lnTo>
                  <a:lnTo>
                    <a:pt x="0" y="239"/>
                  </a:lnTo>
                  <a:close/>
                </a:path>
              </a:pathLst>
            </a:custGeom>
            <a:solidFill>
              <a:srgbClr val="F2BD1F"/>
            </a:solidFill>
            <a:ln w="9525">
              <a:noFill/>
              <a:round/>
              <a:headEnd/>
              <a:tailEnd/>
            </a:ln>
          </p:spPr>
          <p:txBody>
            <a:bodyPr/>
            <a:lstStyle/>
            <a:p>
              <a:endParaRPr lang="en-US" dirty="0"/>
            </a:p>
          </p:txBody>
        </p:sp>
      </p:grpSp>
      <p:sp>
        <p:nvSpPr>
          <p:cNvPr id="41" name="Text Box 82"/>
          <p:cNvSpPr txBox="1">
            <a:spLocks noChangeArrowheads="1"/>
          </p:cNvSpPr>
          <p:nvPr/>
        </p:nvSpPr>
        <p:spPr bwMode="auto">
          <a:xfrm>
            <a:off x="851920" y="1508730"/>
            <a:ext cx="675826" cy="204671"/>
          </a:xfrm>
          <a:prstGeom prst="rect">
            <a:avLst/>
          </a:prstGeom>
          <a:noFill/>
          <a:ln w="9525">
            <a:noFill/>
            <a:miter lim="800000"/>
            <a:headEnd/>
            <a:tailEnd/>
          </a:ln>
          <a:effectLst/>
        </p:spPr>
        <p:txBody>
          <a:bodyPr wrap="none" lIns="0" tIns="0" rIns="0" bIns="0">
            <a:spAutoFit/>
          </a:bodyPr>
          <a:lstStyle/>
          <a:p>
            <a:pPr algn="ctr" eaLnBrk="0" hangingPunct="0">
              <a:lnSpc>
                <a:spcPct val="95000"/>
              </a:lnSpc>
              <a:spcBef>
                <a:spcPct val="0"/>
              </a:spcBef>
              <a:buFontTx/>
              <a:buNone/>
            </a:pPr>
            <a:r>
              <a:rPr lang="en-US" sz="1400" dirty="0" smtClean="0">
                <a:latin typeface="+mn-lt"/>
                <a:cs typeface="Arial" pitchFamily="34" charset="0"/>
              </a:rPr>
              <a:t>Terminal</a:t>
            </a:r>
            <a:endParaRPr lang="en-US" sz="1400" dirty="0">
              <a:latin typeface="+mn-lt"/>
              <a:cs typeface="Arial" pitchFamily="34" charset="0"/>
            </a:endParaRPr>
          </a:p>
        </p:txBody>
      </p:sp>
      <p:pic>
        <p:nvPicPr>
          <p:cNvPr id="42" name="Picture 372" descr="switch"/>
          <p:cNvPicPr>
            <a:picLocks noChangeAspect="1" noChangeArrowheads="1"/>
          </p:cNvPicPr>
          <p:nvPr/>
        </p:nvPicPr>
        <p:blipFill>
          <a:blip r:embed="rId3">
            <a:grayscl/>
          </a:blip>
          <a:srcRect/>
          <a:stretch>
            <a:fillRect/>
          </a:stretch>
        </p:blipFill>
        <p:spPr bwMode="auto">
          <a:xfrm>
            <a:off x="3581890" y="1981200"/>
            <a:ext cx="503237" cy="183852"/>
          </a:xfrm>
          <a:prstGeom prst="rect">
            <a:avLst/>
          </a:prstGeom>
          <a:noFill/>
        </p:spPr>
      </p:pic>
      <p:sp>
        <p:nvSpPr>
          <p:cNvPr id="43" name="Text Box 82"/>
          <p:cNvSpPr txBox="1">
            <a:spLocks noChangeArrowheads="1"/>
          </p:cNvSpPr>
          <p:nvPr/>
        </p:nvSpPr>
        <p:spPr bwMode="auto">
          <a:xfrm>
            <a:off x="5768547" y="1849272"/>
            <a:ext cx="1094850" cy="204671"/>
          </a:xfrm>
          <a:prstGeom prst="rect">
            <a:avLst/>
          </a:prstGeom>
          <a:noFill/>
          <a:ln w="9525">
            <a:noFill/>
            <a:miter lim="800000"/>
            <a:headEnd/>
            <a:tailEnd/>
          </a:ln>
          <a:effectLst/>
        </p:spPr>
        <p:txBody>
          <a:bodyPr wrap="none" lIns="0" tIns="0" rIns="0" bIns="0">
            <a:spAutoFit/>
          </a:bodyPr>
          <a:lstStyle/>
          <a:p>
            <a:pPr algn="ctr" eaLnBrk="0" hangingPunct="0">
              <a:lnSpc>
                <a:spcPct val="95000"/>
              </a:lnSpc>
              <a:spcBef>
                <a:spcPct val="0"/>
              </a:spcBef>
              <a:buFontTx/>
              <a:buNone/>
            </a:pPr>
            <a:r>
              <a:rPr lang="en-US" sz="1400" dirty="0" smtClean="0">
                <a:latin typeface="+mn-lt"/>
                <a:cs typeface="Arial" pitchFamily="34" charset="0"/>
              </a:rPr>
              <a:t>Core Network</a:t>
            </a:r>
            <a:endParaRPr lang="en-US" sz="1400" dirty="0">
              <a:latin typeface="+mn-lt"/>
              <a:cs typeface="Arial" pitchFamily="34" charset="0"/>
            </a:endParaRPr>
          </a:p>
        </p:txBody>
      </p:sp>
      <p:sp>
        <p:nvSpPr>
          <p:cNvPr id="44" name="Text Box 82"/>
          <p:cNvSpPr txBox="1">
            <a:spLocks noChangeArrowheads="1"/>
          </p:cNvSpPr>
          <p:nvPr/>
        </p:nvSpPr>
        <p:spPr bwMode="auto">
          <a:xfrm>
            <a:off x="7549144" y="1267057"/>
            <a:ext cx="894476" cy="409343"/>
          </a:xfrm>
          <a:prstGeom prst="rect">
            <a:avLst/>
          </a:prstGeom>
          <a:noFill/>
          <a:ln w="9525">
            <a:noFill/>
            <a:miter lim="800000"/>
            <a:headEnd/>
            <a:tailEnd/>
          </a:ln>
          <a:effectLst/>
        </p:spPr>
        <p:txBody>
          <a:bodyPr wrap="none" lIns="0" tIns="0" rIns="0" bIns="0">
            <a:spAutoFit/>
          </a:bodyPr>
          <a:lstStyle/>
          <a:p>
            <a:pPr algn="ctr" eaLnBrk="0" hangingPunct="0">
              <a:lnSpc>
                <a:spcPct val="95000"/>
              </a:lnSpc>
              <a:spcBef>
                <a:spcPct val="0"/>
              </a:spcBef>
              <a:buFontTx/>
              <a:buNone/>
            </a:pPr>
            <a:r>
              <a:rPr lang="en-US" sz="1400" dirty="0" smtClean="0">
                <a:latin typeface="+mn-lt"/>
                <a:cs typeface="Arial" pitchFamily="34" charset="0"/>
              </a:rPr>
              <a:t>Information</a:t>
            </a:r>
            <a:br>
              <a:rPr lang="en-US" sz="1400" dirty="0" smtClean="0">
                <a:latin typeface="+mn-lt"/>
                <a:cs typeface="Arial" pitchFamily="34" charset="0"/>
              </a:rPr>
            </a:br>
            <a:r>
              <a:rPr lang="en-US" sz="1400" dirty="0" smtClean="0">
                <a:latin typeface="+mn-lt"/>
                <a:cs typeface="Arial" pitchFamily="34" charset="0"/>
              </a:rPr>
              <a:t>Service</a:t>
            </a:r>
            <a:endParaRPr lang="en-US" sz="1400" dirty="0">
              <a:latin typeface="+mn-lt"/>
              <a:cs typeface="Arial" pitchFamily="34" charset="0"/>
            </a:endParaRPr>
          </a:p>
        </p:txBody>
      </p:sp>
      <p:grpSp>
        <p:nvGrpSpPr>
          <p:cNvPr id="13" name="Group 176"/>
          <p:cNvGrpSpPr/>
          <p:nvPr/>
        </p:nvGrpSpPr>
        <p:grpSpPr>
          <a:xfrm>
            <a:off x="3446875" y="3907570"/>
            <a:ext cx="744612" cy="590335"/>
            <a:chOff x="2252213" y="5581908"/>
            <a:chExt cx="1086386" cy="590335"/>
          </a:xfrm>
        </p:grpSpPr>
        <p:sp>
          <p:nvSpPr>
            <p:cNvPr id="87" name="Rectangle 86"/>
            <p:cNvSpPr/>
            <p:nvPr/>
          </p:nvSpPr>
          <p:spPr bwMode="auto">
            <a:xfrm>
              <a:off x="2252213" y="5581908"/>
              <a:ext cx="544303"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Narrow" panose="020B0606020202030204" pitchFamily="34" charset="0"/>
                </a:rPr>
                <a:t>DL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88" name="Rectangle 87"/>
            <p:cNvSpPr/>
            <p:nvPr/>
          </p:nvSpPr>
          <p:spPr bwMode="auto">
            <a:xfrm>
              <a:off x="2252213" y="5877076"/>
              <a:ext cx="544303"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89" name="Rectangle 88"/>
            <p:cNvSpPr/>
            <p:nvPr/>
          </p:nvSpPr>
          <p:spPr bwMode="auto">
            <a:xfrm>
              <a:off x="2796516" y="5582556"/>
              <a:ext cx="542083" cy="29290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Narrow" panose="020B0606020202030204" pitchFamily="34" charset="0"/>
                </a:rPr>
                <a:t>DL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90" name="Rectangle 89"/>
            <p:cNvSpPr/>
            <p:nvPr/>
          </p:nvSpPr>
          <p:spPr bwMode="auto">
            <a:xfrm>
              <a:off x="2796514" y="5875018"/>
              <a:ext cx="542085"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91" name="Isosceles Triangle 90"/>
            <p:cNvSpPr/>
            <p:nvPr/>
          </p:nvSpPr>
          <p:spPr bwMode="auto">
            <a:xfrm flipV="1">
              <a:off x="2252213" y="5588405"/>
              <a:ext cx="1086386" cy="71123"/>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Narrow" panose="020B0606020202030204" pitchFamily="34" charset="0"/>
              </a:endParaRPr>
            </a:p>
          </p:txBody>
        </p:sp>
      </p:grpSp>
      <p:grpSp>
        <p:nvGrpSpPr>
          <p:cNvPr id="14" name="Group 182"/>
          <p:cNvGrpSpPr/>
          <p:nvPr/>
        </p:nvGrpSpPr>
        <p:grpSpPr>
          <a:xfrm>
            <a:off x="4436985" y="3907570"/>
            <a:ext cx="744612" cy="590335"/>
            <a:chOff x="2252213" y="5581908"/>
            <a:chExt cx="1086386" cy="590335"/>
          </a:xfrm>
        </p:grpSpPr>
        <p:sp>
          <p:nvSpPr>
            <p:cNvPr id="82" name="Rectangle 81"/>
            <p:cNvSpPr/>
            <p:nvPr/>
          </p:nvSpPr>
          <p:spPr bwMode="auto">
            <a:xfrm>
              <a:off x="2252213" y="5581908"/>
              <a:ext cx="544303"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Narrow" panose="020B0606020202030204" pitchFamily="34" charset="0"/>
                </a:rPr>
                <a:t>DL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83" name="Rectangle 82"/>
            <p:cNvSpPr/>
            <p:nvPr/>
          </p:nvSpPr>
          <p:spPr bwMode="auto">
            <a:xfrm>
              <a:off x="2252213" y="5877076"/>
              <a:ext cx="544303"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84" name="Rectangle 83"/>
            <p:cNvSpPr/>
            <p:nvPr/>
          </p:nvSpPr>
          <p:spPr bwMode="auto">
            <a:xfrm>
              <a:off x="2796516" y="5583403"/>
              <a:ext cx="542083" cy="29290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Narrow" panose="020B0606020202030204" pitchFamily="34" charset="0"/>
                </a:rPr>
                <a:t>DL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85" name="Rectangle 84"/>
            <p:cNvSpPr/>
            <p:nvPr/>
          </p:nvSpPr>
          <p:spPr bwMode="auto">
            <a:xfrm>
              <a:off x="2796514" y="5875018"/>
              <a:ext cx="542085"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86" name="Isosceles Triangle 85"/>
            <p:cNvSpPr/>
            <p:nvPr/>
          </p:nvSpPr>
          <p:spPr bwMode="auto">
            <a:xfrm flipV="1">
              <a:off x="2252213" y="5588405"/>
              <a:ext cx="1086386" cy="71123"/>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Narrow" panose="020B0606020202030204" pitchFamily="34" charset="0"/>
              </a:endParaRPr>
            </a:p>
          </p:txBody>
        </p:sp>
      </p:grpSp>
      <p:sp>
        <p:nvSpPr>
          <p:cNvPr id="50" name="Rectangle 49"/>
          <p:cNvSpPr/>
          <p:nvPr/>
        </p:nvSpPr>
        <p:spPr bwMode="auto">
          <a:xfrm>
            <a:off x="3851921" y="4497905"/>
            <a:ext cx="945104" cy="90010"/>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pic>
        <p:nvPicPr>
          <p:cNvPr id="51" name="Picture 372" descr="switch"/>
          <p:cNvPicPr>
            <a:picLocks noChangeAspect="1" noChangeArrowheads="1"/>
          </p:cNvPicPr>
          <p:nvPr/>
        </p:nvPicPr>
        <p:blipFill>
          <a:blip r:embed="rId3">
            <a:grayscl/>
          </a:blip>
          <a:srcRect/>
          <a:stretch>
            <a:fillRect/>
          </a:stretch>
        </p:blipFill>
        <p:spPr bwMode="auto">
          <a:xfrm>
            <a:off x="4481990" y="2030241"/>
            <a:ext cx="503237" cy="197662"/>
          </a:xfrm>
          <a:prstGeom prst="rect">
            <a:avLst/>
          </a:prstGeom>
          <a:noFill/>
        </p:spPr>
      </p:pic>
      <p:sp>
        <p:nvSpPr>
          <p:cNvPr id="52" name="Line 19"/>
          <p:cNvSpPr>
            <a:spLocks noChangeShapeType="1"/>
          </p:cNvSpPr>
          <p:nvPr/>
        </p:nvSpPr>
        <p:spPr bwMode="auto">
          <a:xfrm flipH="1" flipV="1">
            <a:off x="4043362" y="2066925"/>
            <a:ext cx="443388" cy="80264"/>
          </a:xfrm>
          <a:prstGeom prst="line">
            <a:avLst/>
          </a:prstGeom>
          <a:noFill/>
          <a:ln w="12700">
            <a:solidFill>
              <a:schemeClr val="tx1"/>
            </a:solidFill>
            <a:round/>
            <a:headEnd/>
            <a:tailEnd/>
          </a:ln>
          <a:effectLst/>
        </p:spPr>
        <p:txBody>
          <a:bodyPr lIns="0" tIns="0"/>
          <a:lstStyle/>
          <a:p>
            <a:endParaRPr lang="en-US" dirty="0"/>
          </a:p>
        </p:txBody>
      </p:sp>
      <p:sp>
        <p:nvSpPr>
          <p:cNvPr id="53" name="Text Box 82"/>
          <p:cNvSpPr txBox="1">
            <a:spLocks noChangeArrowheads="1"/>
          </p:cNvSpPr>
          <p:nvPr/>
        </p:nvSpPr>
        <p:spPr bwMode="auto">
          <a:xfrm>
            <a:off x="4166955" y="1812470"/>
            <a:ext cx="798270" cy="206467"/>
          </a:xfrm>
          <a:prstGeom prst="rect">
            <a:avLst/>
          </a:prstGeom>
          <a:noFill/>
          <a:ln w="9525">
            <a:noFill/>
            <a:miter lim="800000"/>
            <a:headEnd/>
            <a:tailEnd/>
          </a:ln>
          <a:effectLst/>
        </p:spPr>
        <p:txBody>
          <a:bodyPr wrap="none" lIns="0" tIns="0" rIns="0" bIns="0">
            <a:spAutoFit/>
          </a:bodyPr>
          <a:lstStyle/>
          <a:p>
            <a:pPr algn="ctr" eaLnBrk="0" hangingPunct="0">
              <a:lnSpc>
                <a:spcPct val="95000"/>
              </a:lnSpc>
              <a:spcBef>
                <a:spcPct val="0"/>
              </a:spcBef>
              <a:buFontTx/>
              <a:buNone/>
            </a:pPr>
            <a:r>
              <a:rPr lang="hr-HR" sz="1400" dirty="0">
                <a:latin typeface="+mn-lt"/>
                <a:cs typeface="Arial" pitchFamily="34" charset="0"/>
              </a:rPr>
              <a:t>Backhaul</a:t>
            </a:r>
            <a:r>
              <a:rPr lang="hr-HR" sz="1400" dirty="0" smtClean="0">
                <a:latin typeface="+mn-lt"/>
                <a:cs typeface="Arial" pitchFamily="34" charset="0"/>
              </a:rPr>
              <a:t> </a:t>
            </a:r>
            <a:endParaRPr lang="en-US" sz="1400" dirty="0">
              <a:latin typeface="+mn-lt"/>
              <a:cs typeface="Arial" pitchFamily="34" charset="0"/>
            </a:endParaRPr>
          </a:p>
        </p:txBody>
      </p:sp>
      <p:sp>
        <p:nvSpPr>
          <p:cNvPr id="54" name="Text Box 82"/>
          <p:cNvSpPr txBox="1">
            <a:spLocks noChangeArrowheads="1"/>
          </p:cNvSpPr>
          <p:nvPr/>
        </p:nvSpPr>
        <p:spPr bwMode="auto">
          <a:xfrm>
            <a:off x="4055089" y="4648200"/>
            <a:ext cx="593111" cy="153504"/>
          </a:xfrm>
          <a:prstGeom prst="rect">
            <a:avLst/>
          </a:prstGeom>
          <a:noFill/>
          <a:ln w="9525">
            <a:noFill/>
            <a:miter lim="800000"/>
            <a:headEnd/>
            <a:tailEnd/>
          </a:ln>
          <a:effectLst/>
        </p:spPr>
        <p:txBody>
          <a:bodyPr wrap="none" lIns="0" tIns="0" rIns="0" bIns="0">
            <a:spAutoFit/>
          </a:bodyPr>
          <a:lstStyle/>
          <a:p>
            <a:pPr algn="ctr" eaLnBrk="0" hangingPunct="0">
              <a:lnSpc>
                <a:spcPct val="95000"/>
              </a:lnSpc>
              <a:spcBef>
                <a:spcPct val="0"/>
              </a:spcBef>
              <a:buFontTx/>
              <a:buNone/>
            </a:pPr>
            <a:r>
              <a:rPr lang="hr-HR" sz="1050" i="1" dirty="0">
                <a:latin typeface="Arial" pitchFamily="34" charset="0"/>
                <a:cs typeface="Arial" pitchFamily="34" charset="0"/>
              </a:rPr>
              <a:t>Backhaul</a:t>
            </a:r>
            <a:r>
              <a:rPr lang="hr-HR" sz="1050" i="1" dirty="0" smtClean="0">
                <a:latin typeface="Arial" pitchFamily="34" charset="0"/>
                <a:cs typeface="Arial" pitchFamily="34" charset="0"/>
              </a:rPr>
              <a:t> </a:t>
            </a:r>
            <a:endParaRPr lang="en-US" sz="1050" i="1" dirty="0">
              <a:latin typeface="Arial" pitchFamily="34" charset="0"/>
              <a:cs typeface="Arial" pitchFamily="34" charset="0"/>
            </a:endParaRPr>
          </a:p>
        </p:txBody>
      </p:sp>
      <p:sp>
        <p:nvSpPr>
          <p:cNvPr id="55" name="TextBox 54"/>
          <p:cNvSpPr txBox="1"/>
          <p:nvPr/>
        </p:nvSpPr>
        <p:spPr>
          <a:xfrm>
            <a:off x="228600" y="990600"/>
            <a:ext cx="3454792" cy="369332"/>
          </a:xfrm>
          <a:prstGeom prst="rect">
            <a:avLst/>
          </a:prstGeom>
          <a:noFill/>
        </p:spPr>
        <p:txBody>
          <a:bodyPr wrap="none" rtlCol="0">
            <a:spAutoFit/>
          </a:bodyPr>
          <a:lstStyle/>
          <a:p>
            <a:r>
              <a:rPr lang="en-US" sz="1800" b="1" dirty="0" smtClean="0">
                <a:latin typeface="+mn-lt"/>
              </a:rPr>
              <a:t>End-to-end network topology</a:t>
            </a:r>
            <a:endParaRPr lang="en-US" sz="1800" b="1" dirty="0">
              <a:latin typeface="+mn-lt"/>
            </a:endParaRPr>
          </a:p>
        </p:txBody>
      </p:sp>
      <p:sp>
        <p:nvSpPr>
          <p:cNvPr id="56" name="Text Box 82"/>
          <p:cNvSpPr txBox="1">
            <a:spLocks noChangeArrowheads="1"/>
          </p:cNvSpPr>
          <p:nvPr/>
        </p:nvSpPr>
        <p:spPr bwMode="auto">
          <a:xfrm>
            <a:off x="5764716" y="1178256"/>
            <a:ext cx="985847" cy="344710"/>
          </a:xfrm>
          <a:prstGeom prst="rect">
            <a:avLst/>
          </a:prstGeom>
          <a:noFill/>
          <a:ln w="9525">
            <a:noFill/>
            <a:miter lim="800000"/>
            <a:headEnd/>
            <a:tailEnd/>
          </a:ln>
          <a:effectLst/>
        </p:spPr>
        <p:txBody>
          <a:bodyPr wrap="none" lIns="0" tIns="0" rIns="0" bIns="0">
            <a:spAutoFit/>
          </a:bodyPr>
          <a:lstStyle/>
          <a:p>
            <a:pPr eaLnBrk="0" hangingPunct="0">
              <a:lnSpc>
                <a:spcPct val="80000"/>
              </a:lnSpc>
              <a:spcBef>
                <a:spcPct val="0"/>
              </a:spcBef>
              <a:buFontTx/>
              <a:buNone/>
            </a:pPr>
            <a:r>
              <a:rPr lang="en-US" sz="1400" dirty="0" smtClean="0">
                <a:latin typeface="+mn-lt"/>
                <a:cs typeface="Arial" pitchFamily="34" charset="0"/>
              </a:rPr>
              <a:t>Subscription</a:t>
            </a:r>
            <a:br>
              <a:rPr lang="en-US" sz="1400" dirty="0" smtClean="0">
                <a:latin typeface="+mn-lt"/>
                <a:cs typeface="Arial" pitchFamily="34" charset="0"/>
              </a:rPr>
            </a:br>
            <a:r>
              <a:rPr lang="en-US" sz="1400" dirty="0" smtClean="0">
                <a:latin typeface="+mn-lt"/>
                <a:cs typeface="Arial" pitchFamily="34" charset="0"/>
              </a:rPr>
              <a:t>Service</a:t>
            </a:r>
            <a:endParaRPr lang="en-US" sz="1400" dirty="0">
              <a:latin typeface="+mn-lt"/>
              <a:cs typeface="Arial" pitchFamily="34" charset="0"/>
            </a:endParaRPr>
          </a:p>
        </p:txBody>
      </p:sp>
      <p:cxnSp>
        <p:nvCxnSpPr>
          <p:cNvPr id="45" name="Straight Connector 44"/>
          <p:cNvCxnSpPr/>
          <p:nvPr/>
        </p:nvCxnSpPr>
        <p:spPr bwMode="auto">
          <a:xfrm>
            <a:off x="1600200" y="6346588"/>
            <a:ext cx="6858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225" name="Group 95"/>
          <p:cNvGrpSpPr/>
          <p:nvPr/>
        </p:nvGrpSpPr>
        <p:grpSpPr>
          <a:xfrm>
            <a:off x="1768948" y="6298953"/>
            <a:ext cx="380232" cy="310275"/>
            <a:chOff x="1544472" y="2237096"/>
            <a:chExt cx="380232" cy="310275"/>
          </a:xfrm>
        </p:grpSpPr>
        <p:sp>
          <p:nvSpPr>
            <p:cNvPr id="92" name="Oval 91"/>
            <p:cNvSpPr>
              <a:spLocks noChangeAspect="1"/>
            </p:cNvSpPr>
            <p:nvPr/>
          </p:nvSpPr>
          <p:spPr bwMode="auto">
            <a:xfrm>
              <a:off x="1676400" y="2237096"/>
              <a:ext cx="91440" cy="9144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93" name="TextBox 92"/>
            <p:cNvSpPr txBox="1"/>
            <p:nvPr/>
          </p:nvSpPr>
          <p:spPr>
            <a:xfrm>
              <a:off x="1544472" y="2270372"/>
              <a:ext cx="380232" cy="276999"/>
            </a:xfrm>
            <a:prstGeom prst="rect">
              <a:avLst/>
            </a:prstGeom>
            <a:noFill/>
          </p:spPr>
          <p:txBody>
            <a:bodyPr wrap="none" rtlCol="0">
              <a:spAutoFit/>
            </a:bodyPr>
            <a:lstStyle/>
            <a:p>
              <a:r>
                <a:rPr lang="en-US" b="1" dirty="0" smtClean="0">
                  <a:latin typeface="Arial" pitchFamily="34" charset="0"/>
                  <a:cs typeface="Arial" pitchFamily="34" charset="0"/>
                </a:rPr>
                <a:t>R1</a:t>
              </a:r>
              <a:endParaRPr lang="en-US" b="1" dirty="0">
                <a:latin typeface="Arial" pitchFamily="34" charset="0"/>
                <a:cs typeface="Arial" pitchFamily="34" charset="0"/>
              </a:endParaRPr>
            </a:p>
          </p:txBody>
        </p:sp>
      </p:grpSp>
      <p:sp>
        <p:nvSpPr>
          <p:cNvPr id="47" name="TextBox 46"/>
          <p:cNvSpPr txBox="1"/>
          <p:nvPr/>
        </p:nvSpPr>
        <p:spPr>
          <a:xfrm>
            <a:off x="216991" y="5338808"/>
            <a:ext cx="5532284" cy="369332"/>
          </a:xfrm>
          <a:prstGeom prst="rect">
            <a:avLst/>
          </a:prstGeom>
          <a:noFill/>
        </p:spPr>
        <p:txBody>
          <a:bodyPr wrap="none" rtlCol="0">
            <a:spAutoFit/>
          </a:bodyPr>
          <a:lstStyle/>
          <a:p>
            <a:r>
              <a:rPr lang="en-US" sz="1800" b="1" dirty="0" smtClean="0">
                <a:latin typeface="+mn-lt"/>
              </a:rPr>
              <a:t>Schematic NRM for the IEEE 802 access network</a:t>
            </a:r>
            <a:endParaRPr lang="en-US" sz="1800" b="1" dirty="0">
              <a:latin typeface="+mn-lt"/>
            </a:endParaRPr>
          </a:p>
        </p:txBody>
      </p:sp>
      <p:sp>
        <p:nvSpPr>
          <p:cNvPr id="57" name="Rounded Rectangle 56"/>
          <p:cNvSpPr/>
          <p:nvPr/>
        </p:nvSpPr>
        <p:spPr bwMode="auto">
          <a:xfrm>
            <a:off x="762000" y="5890657"/>
            <a:ext cx="838200" cy="609600"/>
          </a:xfrm>
          <a:prstGeom prst="roundRect">
            <a:avLst/>
          </a:prstGeom>
          <a:no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Terminal</a:t>
            </a:r>
            <a:endParaRPr kumimoji="0" lang="en-US" sz="1400" b="1" i="0" u="none" strike="noStrike" cap="none" normalizeH="0" baseline="0" dirty="0">
              <a:ln>
                <a:noFill/>
              </a:ln>
              <a:solidFill>
                <a:schemeClr val="tx1"/>
              </a:solidFill>
              <a:effectLst/>
              <a:latin typeface="+mn-lt"/>
            </a:endParaRPr>
          </a:p>
        </p:txBody>
      </p:sp>
      <p:sp>
        <p:nvSpPr>
          <p:cNvPr id="58" name="Rounded Rectangle 57"/>
          <p:cNvSpPr/>
          <p:nvPr/>
        </p:nvSpPr>
        <p:spPr bwMode="auto">
          <a:xfrm>
            <a:off x="2286000" y="5966857"/>
            <a:ext cx="2895600" cy="533400"/>
          </a:xfrm>
          <a:prstGeom prst="roundRect">
            <a:avLst/>
          </a:prstGeom>
          <a:no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400" b="1" dirty="0" smtClean="0">
                <a:latin typeface="+mn-lt"/>
              </a:rPr>
              <a:t>Access Network</a:t>
            </a:r>
            <a:endParaRPr kumimoji="0" lang="en-US" sz="1400" b="1" i="0" u="none" strike="noStrike" cap="none" normalizeH="0" baseline="0" dirty="0">
              <a:ln>
                <a:noFill/>
              </a:ln>
              <a:solidFill>
                <a:schemeClr val="tx1"/>
              </a:solidFill>
              <a:effectLst/>
              <a:latin typeface="+mn-lt"/>
            </a:endParaRPr>
          </a:p>
        </p:txBody>
      </p:sp>
      <p:sp>
        <p:nvSpPr>
          <p:cNvPr id="59" name="Rounded Rectangle 58"/>
          <p:cNvSpPr/>
          <p:nvPr/>
        </p:nvSpPr>
        <p:spPr bwMode="auto">
          <a:xfrm>
            <a:off x="5791200" y="6043057"/>
            <a:ext cx="1219200" cy="457200"/>
          </a:xfrm>
          <a:prstGeom prst="roundRect">
            <a:avLst/>
          </a:prstGeom>
          <a:no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400" b="1" dirty="0" smtClean="0">
                <a:latin typeface="+mn-lt"/>
              </a:rPr>
              <a:t>Core Network</a:t>
            </a:r>
            <a:endParaRPr kumimoji="0" lang="en-US" sz="1400" b="1" i="0" u="none" strike="noStrike" cap="none" normalizeH="0" baseline="0" dirty="0">
              <a:ln>
                <a:noFill/>
              </a:ln>
              <a:solidFill>
                <a:schemeClr val="tx1"/>
              </a:solidFill>
              <a:effectLst/>
              <a:latin typeface="+mn-lt"/>
            </a:endParaRPr>
          </a:p>
        </p:txBody>
      </p:sp>
      <p:sp>
        <p:nvSpPr>
          <p:cNvPr id="60" name="Rounded Rectangle 59"/>
          <p:cNvSpPr/>
          <p:nvPr/>
        </p:nvSpPr>
        <p:spPr bwMode="auto">
          <a:xfrm>
            <a:off x="5791200" y="5585857"/>
            <a:ext cx="1219200" cy="381000"/>
          </a:xfrm>
          <a:prstGeom prst="roundRect">
            <a:avLst/>
          </a:prstGeom>
          <a:no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80000"/>
              </a:lnSpc>
              <a:spcBef>
                <a:spcPct val="0"/>
              </a:spcBef>
              <a:spcAft>
                <a:spcPct val="0"/>
              </a:spcAft>
              <a:buClrTx/>
              <a:buSzTx/>
              <a:buFontTx/>
              <a:buNone/>
              <a:tabLst/>
            </a:pPr>
            <a:r>
              <a:rPr lang="en-US" sz="1400" b="1" dirty="0" smtClean="0">
                <a:latin typeface="+mn-lt"/>
              </a:rPr>
              <a:t>Subscription</a:t>
            </a:r>
            <a:br>
              <a:rPr lang="en-US" sz="1400" b="1" dirty="0" smtClean="0">
                <a:latin typeface="+mn-lt"/>
              </a:rPr>
            </a:br>
            <a:r>
              <a:rPr lang="en-US" sz="1400" b="1" dirty="0" smtClean="0">
                <a:latin typeface="+mn-lt"/>
              </a:rPr>
              <a:t>Service</a:t>
            </a:r>
            <a:endParaRPr kumimoji="0" lang="en-US" sz="1400" b="1" i="0" u="none" strike="noStrike" cap="none" normalizeH="0" baseline="0" dirty="0">
              <a:ln>
                <a:noFill/>
              </a:ln>
              <a:solidFill>
                <a:schemeClr val="tx1"/>
              </a:solidFill>
              <a:effectLst/>
              <a:latin typeface="+mn-lt"/>
            </a:endParaRPr>
          </a:p>
        </p:txBody>
      </p:sp>
      <p:cxnSp>
        <p:nvCxnSpPr>
          <p:cNvPr id="61" name="Straight Connector 60"/>
          <p:cNvCxnSpPr/>
          <p:nvPr/>
        </p:nvCxnSpPr>
        <p:spPr bwMode="auto">
          <a:xfrm>
            <a:off x="5181600" y="6347857"/>
            <a:ext cx="6096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229" name="Group 95"/>
          <p:cNvGrpSpPr/>
          <p:nvPr/>
        </p:nvGrpSpPr>
        <p:grpSpPr>
          <a:xfrm>
            <a:off x="5350348" y="6305777"/>
            <a:ext cx="380232" cy="310275"/>
            <a:chOff x="1544472" y="2237096"/>
            <a:chExt cx="380232" cy="310275"/>
          </a:xfrm>
        </p:grpSpPr>
        <p:sp>
          <p:nvSpPr>
            <p:cNvPr id="80" name="Oval 79"/>
            <p:cNvSpPr>
              <a:spLocks noChangeAspect="1"/>
            </p:cNvSpPr>
            <p:nvPr/>
          </p:nvSpPr>
          <p:spPr bwMode="auto">
            <a:xfrm>
              <a:off x="1676400" y="2237096"/>
              <a:ext cx="91440" cy="9144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81" name="TextBox 80"/>
            <p:cNvSpPr txBox="1"/>
            <p:nvPr/>
          </p:nvSpPr>
          <p:spPr>
            <a:xfrm>
              <a:off x="1544472" y="2270372"/>
              <a:ext cx="380232" cy="276999"/>
            </a:xfrm>
            <a:prstGeom prst="rect">
              <a:avLst/>
            </a:prstGeom>
            <a:noFill/>
          </p:spPr>
          <p:txBody>
            <a:bodyPr wrap="none" rtlCol="0">
              <a:spAutoFit/>
            </a:bodyPr>
            <a:lstStyle/>
            <a:p>
              <a:r>
                <a:rPr lang="en-US" b="1" dirty="0" smtClean="0">
                  <a:latin typeface="Arial" pitchFamily="34" charset="0"/>
                  <a:cs typeface="Arial" pitchFamily="34" charset="0"/>
                </a:rPr>
                <a:t>R3</a:t>
              </a:r>
              <a:endParaRPr lang="en-US" b="1" dirty="0">
                <a:latin typeface="Arial" pitchFamily="34" charset="0"/>
                <a:cs typeface="Arial" pitchFamily="34" charset="0"/>
              </a:endParaRPr>
            </a:p>
          </p:txBody>
        </p:sp>
      </p:grpSp>
      <p:grpSp>
        <p:nvGrpSpPr>
          <p:cNvPr id="237" name="Group 95"/>
          <p:cNvGrpSpPr/>
          <p:nvPr/>
        </p:nvGrpSpPr>
        <p:grpSpPr>
          <a:xfrm>
            <a:off x="5441332" y="5814962"/>
            <a:ext cx="411652" cy="276999"/>
            <a:chOff x="1676400" y="2137939"/>
            <a:chExt cx="411652" cy="276999"/>
          </a:xfrm>
        </p:grpSpPr>
        <p:sp>
          <p:nvSpPr>
            <p:cNvPr id="78" name="Oval 77"/>
            <p:cNvSpPr>
              <a:spLocks noChangeAspect="1"/>
            </p:cNvSpPr>
            <p:nvPr/>
          </p:nvSpPr>
          <p:spPr bwMode="auto">
            <a:xfrm>
              <a:off x="1676400" y="2237096"/>
              <a:ext cx="91440" cy="9144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9" name="TextBox 78"/>
            <p:cNvSpPr txBox="1"/>
            <p:nvPr/>
          </p:nvSpPr>
          <p:spPr>
            <a:xfrm>
              <a:off x="1707820" y="2137939"/>
              <a:ext cx="380232" cy="276999"/>
            </a:xfrm>
            <a:prstGeom prst="rect">
              <a:avLst/>
            </a:prstGeom>
            <a:noFill/>
          </p:spPr>
          <p:txBody>
            <a:bodyPr wrap="none" rtlCol="0">
              <a:spAutoFit/>
            </a:bodyPr>
            <a:lstStyle/>
            <a:p>
              <a:r>
                <a:rPr lang="en-US" b="1" dirty="0" smtClean="0">
                  <a:latin typeface="Arial" pitchFamily="34" charset="0"/>
                  <a:cs typeface="Arial" pitchFamily="34" charset="0"/>
                </a:rPr>
                <a:t>R4</a:t>
              </a:r>
              <a:endParaRPr lang="en-US" b="1" dirty="0">
                <a:latin typeface="Arial" pitchFamily="34" charset="0"/>
                <a:cs typeface="Arial" pitchFamily="34" charset="0"/>
              </a:endParaRPr>
            </a:p>
          </p:txBody>
        </p:sp>
      </p:grpSp>
      <p:cxnSp>
        <p:nvCxnSpPr>
          <p:cNvPr id="64" name="Elbow Connector 63"/>
          <p:cNvCxnSpPr>
            <a:endCxn id="60" idx="1"/>
          </p:cNvCxnSpPr>
          <p:nvPr/>
        </p:nvCxnSpPr>
        <p:spPr bwMode="auto">
          <a:xfrm flipV="1">
            <a:off x="1600200" y="5776357"/>
            <a:ext cx="4191000" cy="266700"/>
          </a:xfrm>
          <a:prstGeom prst="bentConnector3">
            <a:avLst>
              <a:gd name="adj1" fmla="val 7829"/>
            </a:avLst>
          </a:prstGeom>
          <a:solidFill>
            <a:schemeClr val="accent1"/>
          </a:solidFill>
          <a:ln w="12700" cap="flat" cmpd="sng" algn="ctr">
            <a:solidFill>
              <a:schemeClr val="tx1"/>
            </a:solidFill>
            <a:prstDash val="sysDash"/>
            <a:round/>
            <a:headEnd type="none" w="sm" len="sm"/>
            <a:tailEnd type="none" w="sm" len="sm"/>
          </a:ln>
          <a:effectLst/>
        </p:spPr>
      </p:cxnSp>
      <p:grpSp>
        <p:nvGrpSpPr>
          <p:cNvPr id="238" name="Group 95"/>
          <p:cNvGrpSpPr/>
          <p:nvPr/>
        </p:nvGrpSpPr>
        <p:grpSpPr>
          <a:xfrm>
            <a:off x="1884528" y="5793985"/>
            <a:ext cx="407528" cy="276999"/>
            <a:chOff x="1676400" y="2140424"/>
            <a:chExt cx="407528" cy="276999"/>
          </a:xfrm>
        </p:grpSpPr>
        <p:sp>
          <p:nvSpPr>
            <p:cNvPr id="76" name="Oval 75"/>
            <p:cNvSpPr>
              <a:spLocks noChangeAspect="1"/>
            </p:cNvSpPr>
            <p:nvPr/>
          </p:nvSpPr>
          <p:spPr bwMode="auto">
            <a:xfrm>
              <a:off x="1676400" y="2237096"/>
              <a:ext cx="91440" cy="9144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7" name="TextBox 76"/>
            <p:cNvSpPr txBox="1"/>
            <p:nvPr/>
          </p:nvSpPr>
          <p:spPr>
            <a:xfrm>
              <a:off x="1703696" y="2140424"/>
              <a:ext cx="380232" cy="276999"/>
            </a:xfrm>
            <a:prstGeom prst="rect">
              <a:avLst/>
            </a:prstGeom>
            <a:noFill/>
          </p:spPr>
          <p:txBody>
            <a:bodyPr wrap="none" rtlCol="0">
              <a:spAutoFit/>
            </a:bodyPr>
            <a:lstStyle/>
            <a:p>
              <a:r>
                <a:rPr lang="en-US" b="1" dirty="0" smtClean="0">
                  <a:latin typeface="Arial" pitchFamily="34" charset="0"/>
                  <a:cs typeface="Arial" pitchFamily="34" charset="0"/>
                </a:rPr>
                <a:t>R2</a:t>
              </a:r>
              <a:endParaRPr lang="en-US" b="1" dirty="0">
                <a:latin typeface="Arial" pitchFamily="34" charset="0"/>
                <a:cs typeface="Arial" pitchFamily="34" charset="0"/>
              </a:endParaRPr>
            </a:p>
          </p:txBody>
        </p:sp>
      </p:grpSp>
      <p:cxnSp>
        <p:nvCxnSpPr>
          <p:cNvPr id="66" name="Elbow Connector 65"/>
          <p:cNvCxnSpPr/>
          <p:nvPr/>
        </p:nvCxnSpPr>
        <p:spPr bwMode="auto">
          <a:xfrm flipV="1">
            <a:off x="5181600" y="5842889"/>
            <a:ext cx="609600" cy="276368"/>
          </a:xfrm>
          <a:prstGeom prst="bentConnector3">
            <a:avLst>
              <a:gd name="adj1" fmla="val 50000"/>
            </a:avLst>
          </a:prstGeom>
          <a:solidFill>
            <a:schemeClr val="accent1"/>
          </a:solidFill>
          <a:ln w="12700" cap="flat" cmpd="sng" algn="ctr">
            <a:solidFill>
              <a:schemeClr val="tx1"/>
            </a:solidFill>
            <a:prstDash val="sysDash"/>
            <a:round/>
            <a:headEnd type="none" w="sm" len="sm"/>
            <a:tailEnd type="none" w="sm" len="sm"/>
          </a:ln>
          <a:effectLst/>
        </p:spPr>
      </p:cxnSp>
      <p:cxnSp>
        <p:nvCxnSpPr>
          <p:cNvPr id="67" name="Straight Connector 66"/>
          <p:cNvCxnSpPr>
            <a:stCxn id="60" idx="2"/>
            <a:endCxn id="59" idx="0"/>
          </p:cNvCxnSpPr>
          <p:nvPr/>
        </p:nvCxnSpPr>
        <p:spPr bwMode="auto">
          <a:xfrm>
            <a:off x="6400800" y="5966857"/>
            <a:ext cx="0" cy="76200"/>
          </a:xfrm>
          <a:prstGeom prst="line">
            <a:avLst/>
          </a:prstGeom>
          <a:solidFill>
            <a:schemeClr val="accent1"/>
          </a:solidFill>
          <a:ln w="12700" cap="flat" cmpd="sng" algn="ctr">
            <a:solidFill>
              <a:schemeClr val="tx1"/>
            </a:solidFill>
            <a:prstDash val="sysDash"/>
            <a:round/>
            <a:headEnd type="none" w="sm" len="sm"/>
            <a:tailEnd type="none" w="sm" len="sm"/>
          </a:ln>
          <a:effectLst/>
        </p:spPr>
      </p:cxnSp>
      <p:sp>
        <p:nvSpPr>
          <p:cNvPr id="68" name="TextBox 67"/>
          <p:cNvSpPr txBox="1"/>
          <p:nvPr/>
        </p:nvSpPr>
        <p:spPr>
          <a:xfrm>
            <a:off x="228600" y="2590800"/>
            <a:ext cx="5917004" cy="369332"/>
          </a:xfrm>
          <a:prstGeom prst="rect">
            <a:avLst/>
          </a:prstGeom>
          <a:noFill/>
        </p:spPr>
        <p:txBody>
          <a:bodyPr wrap="none" rtlCol="0">
            <a:spAutoFit/>
          </a:bodyPr>
          <a:lstStyle/>
          <a:p>
            <a:r>
              <a:rPr lang="en-US" sz="1800" b="1" dirty="0" smtClean="0">
                <a:latin typeface="+mn-lt"/>
              </a:rPr>
              <a:t>Scope of P802.1CF in the protocol layer architecture</a:t>
            </a:r>
            <a:endParaRPr lang="en-US" sz="1800" b="1" dirty="0">
              <a:latin typeface="+mn-lt"/>
            </a:endParaRPr>
          </a:p>
        </p:txBody>
      </p:sp>
      <p:sp>
        <p:nvSpPr>
          <p:cNvPr id="69" name="Rounded Rectangle 68"/>
          <p:cNvSpPr/>
          <p:nvPr/>
        </p:nvSpPr>
        <p:spPr bwMode="auto">
          <a:xfrm>
            <a:off x="2313296" y="3901910"/>
            <a:ext cx="887104" cy="741528"/>
          </a:xfrm>
          <a:prstGeom prst="roundRect">
            <a:avLst>
              <a:gd name="adj" fmla="val 10396"/>
            </a:avLst>
          </a:prstGeom>
          <a:noFill/>
          <a:ln w="12700" cap="flat" cmpd="sng" algn="ctr">
            <a:solidFill>
              <a:schemeClr val="tx1"/>
            </a:solidFill>
            <a:prstDash val="lgDashDot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0" name="Text Box 82"/>
          <p:cNvSpPr txBox="1">
            <a:spLocks noChangeArrowheads="1"/>
          </p:cNvSpPr>
          <p:nvPr/>
        </p:nvSpPr>
        <p:spPr bwMode="auto">
          <a:xfrm>
            <a:off x="2409212" y="4668672"/>
            <a:ext cx="718145" cy="258532"/>
          </a:xfrm>
          <a:prstGeom prst="rect">
            <a:avLst/>
          </a:prstGeom>
          <a:noFill/>
          <a:ln w="9525">
            <a:noFill/>
            <a:miter lim="800000"/>
            <a:headEnd/>
            <a:tailEnd/>
          </a:ln>
          <a:effectLst/>
        </p:spPr>
        <p:txBody>
          <a:bodyPr wrap="none" lIns="0" tIns="0" rIns="0" bIns="0">
            <a:spAutoFit/>
          </a:bodyPr>
          <a:lstStyle/>
          <a:p>
            <a:pPr algn="ctr" eaLnBrk="0" hangingPunct="0">
              <a:lnSpc>
                <a:spcPct val="80000"/>
              </a:lnSpc>
              <a:spcBef>
                <a:spcPct val="0"/>
              </a:spcBef>
              <a:buFontTx/>
              <a:buNone/>
            </a:pPr>
            <a:r>
              <a:rPr lang="de-DE" sz="1050" i="1" dirty="0" err="1" smtClean="0">
                <a:latin typeface="Arial" pitchFamily="34" charset="0"/>
                <a:cs typeface="Arial" pitchFamily="34" charset="0"/>
              </a:rPr>
              <a:t>Node</a:t>
            </a:r>
            <a:r>
              <a:rPr lang="de-DE" sz="1050" i="1" dirty="0" smtClean="0">
                <a:latin typeface="Arial" pitchFamily="34" charset="0"/>
                <a:cs typeface="Arial" pitchFamily="34" charset="0"/>
              </a:rPr>
              <a:t> </a:t>
            </a:r>
            <a:r>
              <a:rPr lang="de-DE" sz="1050" i="1" dirty="0" err="1" smtClean="0">
                <a:latin typeface="Arial" pitchFamily="34" charset="0"/>
                <a:cs typeface="Arial" pitchFamily="34" charset="0"/>
              </a:rPr>
              <a:t>of</a:t>
            </a:r>
            <a:r>
              <a:rPr lang="de-DE" sz="1050" i="1" dirty="0" smtClean="0">
                <a:latin typeface="Arial" pitchFamily="34" charset="0"/>
                <a:cs typeface="Arial" pitchFamily="34" charset="0"/>
              </a:rPr>
              <a:t/>
            </a:r>
            <a:br>
              <a:rPr lang="de-DE" sz="1050" i="1" dirty="0" smtClean="0">
                <a:latin typeface="Arial" pitchFamily="34" charset="0"/>
                <a:cs typeface="Arial" pitchFamily="34" charset="0"/>
              </a:rPr>
            </a:br>
            <a:r>
              <a:rPr lang="de-DE" sz="1050" i="1" dirty="0" err="1" smtClean="0">
                <a:latin typeface="Arial" pitchFamily="34" charset="0"/>
                <a:cs typeface="Arial" pitchFamily="34" charset="0"/>
              </a:rPr>
              <a:t>Attachment</a:t>
            </a:r>
            <a:r>
              <a:rPr lang="hr-HR" sz="1050" i="1" dirty="0" smtClean="0">
                <a:latin typeface="Arial" pitchFamily="34" charset="0"/>
                <a:cs typeface="Arial" pitchFamily="34" charset="0"/>
              </a:rPr>
              <a:t> </a:t>
            </a:r>
            <a:endParaRPr lang="en-US" sz="1050" i="1" dirty="0">
              <a:latin typeface="Arial" pitchFamily="34" charset="0"/>
              <a:cs typeface="Arial" pitchFamily="34" charset="0"/>
            </a:endParaRPr>
          </a:p>
        </p:txBody>
      </p:sp>
      <p:sp>
        <p:nvSpPr>
          <p:cNvPr id="71" name="Rounded Rectangle 70"/>
          <p:cNvSpPr/>
          <p:nvPr/>
        </p:nvSpPr>
        <p:spPr bwMode="auto">
          <a:xfrm>
            <a:off x="838200" y="3906673"/>
            <a:ext cx="762000" cy="741528"/>
          </a:xfrm>
          <a:prstGeom prst="roundRect">
            <a:avLst>
              <a:gd name="adj" fmla="val 10396"/>
            </a:avLst>
          </a:prstGeom>
          <a:noFill/>
          <a:ln w="12700" cap="flat" cmpd="sng" algn="ctr">
            <a:solidFill>
              <a:schemeClr val="tx1"/>
            </a:solidFill>
            <a:prstDash val="lgDashDot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2" name="Text Box 82"/>
          <p:cNvSpPr txBox="1">
            <a:spLocks noChangeArrowheads="1"/>
          </p:cNvSpPr>
          <p:nvPr/>
        </p:nvSpPr>
        <p:spPr bwMode="auto">
          <a:xfrm>
            <a:off x="914927" y="4668672"/>
            <a:ext cx="561051" cy="258532"/>
          </a:xfrm>
          <a:prstGeom prst="rect">
            <a:avLst/>
          </a:prstGeom>
          <a:noFill/>
          <a:ln w="9525">
            <a:noFill/>
            <a:miter lim="800000"/>
            <a:headEnd/>
            <a:tailEnd/>
          </a:ln>
          <a:effectLst/>
        </p:spPr>
        <p:txBody>
          <a:bodyPr wrap="none" lIns="0" tIns="0" rIns="0" bIns="0">
            <a:spAutoFit/>
          </a:bodyPr>
          <a:lstStyle/>
          <a:p>
            <a:pPr algn="ctr" eaLnBrk="0" hangingPunct="0">
              <a:lnSpc>
                <a:spcPct val="80000"/>
              </a:lnSpc>
              <a:spcBef>
                <a:spcPct val="0"/>
              </a:spcBef>
              <a:buFontTx/>
              <a:buNone/>
            </a:pPr>
            <a:r>
              <a:rPr lang="de-DE" sz="1050" i="1" dirty="0" smtClean="0">
                <a:latin typeface="Arial" pitchFamily="34" charset="0"/>
                <a:cs typeface="Arial" pitchFamily="34" charset="0"/>
              </a:rPr>
              <a:t>Terminal</a:t>
            </a:r>
            <a:br>
              <a:rPr lang="de-DE" sz="1050" i="1" dirty="0" smtClean="0">
                <a:latin typeface="Arial" pitchFamily="34" charset="0"/>
                <a:cs typeface="Arial" pitchFamily="34" charset="0"/>
              </a:rPr>
            </a:br>
            <a:r>
              <a:rPr lang="de-DE" sz="1050" i="1" dirty="0" smtClean="0">
                <a:latin typeface="Arial" pitchFamily="34" charset="0"/>
                <a:cs typeface="Arial" pitchFamily="34" charset="0"/>
              </a:rPr>
              <a:t>Interface</a:t>
            </a:r>
            <a:r>
              <a:rPr lang="hr-HR" sz="1050" i="1" dirty="0" smtClean="0">
                <a:latin typeface="Arial" pitchFamily="34" charset="0"/>
                <a:cs typeface="Arial" pitchFamily="34" charset="0"/>
              </a:rPr>
              <a:t> </a:t>
            </a:r>
            <a:endParaRPr lang="en-US" sz="1050" i="1" dirty="0">
              <a:latin typeface="Arial" pitchFamily="34" charset="0"/>
              <a:cs typeface="Arial" pitchFamily="34" charset="0"/>
            </a:endParaRPr>
          </a:p>
        </p:txBody>
      </p:sp>
      <p:sp>
        <p:nvSpPr>
          <p:cNvPr id="73" name="Text Box 82"/>
          <p:cNvSpPr txBox="1">
            <a:spLocks noChangeArrowheads="1"/>
          </p:cNvSpPr>
          <p:nvPr/>
        </p:nvSpPr>
        <p:spPr bwMode="auto">
          <a:xfrm>
            <a:off x="5511684" y="4668672"/>
            <a:ext cx="825546" cy="258532"/>
          </a:xfrm>
          <a:prstGeom prst="rect">
            <a:avLst/>
          </a:prstGeom>
          <a:noFill/>
          <a:ln w="9525">
            <a:noFill/>
            <a:miter lim="800000"/>
            <a:headEnd/>
            <a:tailEnd/>
          </a:ln>
          <a:effectLst/>
        </p:spPr>
        <p:txBody>
          <a:bodyPr wrap="none" lIns="0" tIns="0" rIns="0" bIns="0">
            <a:spAutoFit/>
          </a:bodyPr>
          <a:lstStyle/>
          <a:p>
            <a:pPr algn="r" eaLnBrk="0" hangingPunct="0">
              <a:lnSpc>
                <a:spcPct val="80000"/>
              </a:lnSpc>
              <a:spcBef>
                <a:spcPct val="0"/>
              </a:spcBef>
              <a:buFontTx/>
              <a:buNone/>
            </a:pPr>
            <a:r>
              <a:rPr lang="de-DE" sz="1050" i="1" dirty="0" smtClean="0">
                <a:latin typeface="Arial" pitchFamily="34" charset="0"/>
                <a:cs typeface="Arial" pitchFamily="34" charset="0"/>
              </a:rPr>
              <a:t>Core Network</a:t>
            </a:r>
            <a:br>
              <a:rPr lang="de-DE" sz="1050" i="1" dirty="0" smtClean="0">
                <a:latin typeface="Arial" pitchFamily="34" charset="0"/>
                <a:cs typeface="Arial" pitchFamily="34" charset="0"/>
              </a:rPr>
            </a:br>
            <a:r>
              <a:rPr lang="de-DE" sz="1050" i="1" dirty="0" smtClean="0">
                <a:latin typeface="Arial" pitchFamily="34" charset="0"/>
                <a:cs typeface="Arial" pitchFamily="34" charset="0"/>
              </a:rPr>
              <a:t>Interface</a:t>
            </a:r>
            <a:r>
              <a:rPr lang="hr-HR" sz="1050" i="1" dirty="0" smtClean="0">
                <a:latin typeface="Arial" pitchFamily="34" charset="0"/>
                <a:cs typeface="Arial" pitchFamily="34" charset="0"/>
              </a:rPr>
              <a:t> </a:t>
            </a:r>
            <a:endParaRPr lang="en-US" sz="1050" i="1" dirty="0">
              <a:latin typeface="Arial" pitchFamily="34" charset="0"/>
              <a:cs typeface="Arial" pitchFamily="34" charset="0"/>
            </a:endParaRPr>
          </a:p>
        </p:txBody>
      </p:sp>
      <p:sp>
        <p:nvSpPr>
          <p:cNvPr id="74" name="Rounded Rectangle 73"/>
          <p:cNvSpPr/>
          <p:nvPr/>
        </p:nvSpPr>
        <p:spPr bwMode="auto">
          <a:xfrm>
            <a:off x="5784526" y="3920320"/>
            <a:ext cx="609600" cy="727880"/>
          </a:xfrm>
          <a:prstGeom prst="roundRect">
            <a:avLst>
              <a:gd name="adj" fmla="val 10396"/>
            </a:avLst>
          </a:prstGeom>
          <a:noFill/>
          <a:ln w="12700" cap="flat" cmpd="sng" algn="ctr">
            <a:solidFill>
              <a:schemeClr val="tx1"/>
            </a:solidFill>
            <a:prstDash val="lgDashDot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5" name="Text Box 82"/>
          <p:cNvSpPr txBox="1">
            <a:spLocks noChangeArrowheads="1"/>
          </p:cNvSpPr>
          <p:nvPr/>
        </p:nvSpPr>
        <p:spPr bwMode="auto">
          <a:xfrm>
            <a:off x="3157072" y="4850104"/>
            <a:ext cx="1428276" cy="175433"/>
          </a:xfrm>
          <a:prstGeom prst="rect">
            <a:avLst/>
          </a:prstGeom>
          <a:noFill/>
          <a:ln w="9525">
            <a:noFill/>
            <a:miter lim="800000"/>
            <a:headEnd/>
            <a:tailEnd/>
          </a:ln>
          <a:effectLst/>
        </p:spPr>
        <p:txBody>
          <a:bodyPr wrap="none" lIns="0" tIns="0" rIns="0" bIns="0">
            <a:spAutoFit/>
          </a:bodyPr>
          <a:lstStyle/>
          <a:p>
            <a:pPr algn="ctr" eaLnBrk="0" hangingPunct="0">
              <a:lnSpc>
                <a:spcPct val="95000"/>
              </a:lnSpc>
              <a:spcBef>
                <a:spcPct val="0"/>
              </a:spcBef>
              <a:buFontTx/>
              <a:buNone/>
            </a:pPr>
            <a:r>
              <a:rPr lang="de-DE" b="1" i="1" dirty="0" err="1" smtClean="0">
                <a:solidFill>
                  <a:schemeClr val="accent1"/>
                </a:solidFill>
                <a:latin typeface="Arial" pitchFamily="34" charset="0"/>
                <a:cs typeface="Arial" pitchFamily="34" charset="0"/>
              </a:rPr>
              <a:t>Scope</a:t>
            </a:r>
            <a:r>
              <a:rPr lang="de-DE" b="1" i="1" dirty="0" smtClean="0">
                <a:solidFill>
                  <a:schemeClr val="accent1"/>
                </a:solidFill>
                <a:latin typeface="Arial" pitchFamily="34" charset="0"/>
                <a:cs typeface="Arial" pitchFamily="34" charset="0"/>
              </a:rPr>
              <a:t> </a:t>
            </a:r>
            <a:r>
              <a:rPr lang="de-DE" b="1" i="1" dirty="0" err="1" smtClean="0">
                <a:solidFill>
                  <a:schemeClr val="accent1"/>
                </a:solidFill>
                <a:latin typeface="Arial" pitchFamily="34" charset="0"/>
                <a:cs typeface="Arial" pitchFamily="34" charset="0"/>
              </a:rPr>
              <a:t>of</a:t>
            </a:r>
            <a:r>
              <a:rPr lang="de-DE" b="1" i="1" dirty="0" smtClean="0">
                <a:solidFill>
                  <a:schemeClr val="accent1"/>
                </a:solidFill>
                <a:latin typeface="Arial" pitchFamily="34" charset="0"/>
                <a:cs typeface="Arial" pitchFamily="34" charset="0"/>
              </a:rPr>
              <a:t> P802.1CF</a:t>
            </a:r>
            <a:r>
              <a:rPr lang="hr-HR" b="1" i="1" dirty="0" smtClean="0">
                <a:solidFill>
                  <a:schemeClr val="accent1"/>
                </a:solidFill>
                <a:latin typeface="Arial" pitchFamily="34" charset="0"/>
                <a:cs typeface="Arial" pitchFamily="34" charset="0"/>
              </a:rPr>
              <a:t> </a:t>
            </a:r>
            <a:endParaRPr lang="en-US" b="1" i="1" dirty="0">
              <a:solidFill>
                <a:schemeClr val="accent1"/>
              </a:solidFill>
              <a:latin typeface="Arial" pitchFamily="34" charset="0"/>
              <a:cs typeface="Arial" pitchFamily="34" charset="0"/>
            </a:endParaRPr>
          </a:p>
        </p:txBody>
      </p:sp>
      <p:pic>
        <p:nvPicPr>
          <p:cNvPr id="1026" name="Picture 2" descr="D:\Data\WFA\_WBA\SDN+NFV\Wireless_Access_Point_Computer_Clipart_Pictures.png"/>
          <p:cNvPicPr>
            <a:picLocks noChangeAspect="1" noChangeArrowheads="1"/>
          </p:cNvPicPr>
          <p:nvPr/>
        </p:nvPicPr>
        <p:blipFill>
          <a:blip r:embed="rId4">
            <a:clrChange>
              <a:clrFrom>
                <a:srgbClr val="FFFFFF"/>
              </a:clrFrom>
              <a:clrTo>
                <a:srgbClr val="FFFFFF">
                  <a:alpha val="0"/>
                </a:srgbClr>
              </a:clrTo>
            </a:clrChange>
            <a:biLevel thresh="50000"/>
          </a:blip>
          <a:srcRect/>
          <a:stretch>
            <a:fillRect/>
          </a:stretch>
        </p:blipFill>
        <p:spPr bwMode="auto">
          <a:xfrm>
            <a:off x="2646619" y="1524000"/>
            <a:ext cx="228600" cy="245806"/>
          </a:xfrm>
          <a:prstGeom prst="rect">
            <a:avLst/>
          </a:prstGeom>
          <a:noFill/>
          <a:ln>
            <a:noFill/>
          </a:ln>
        </p:spPr>
      </p:pic>
      <p:pic>
        <p:nvPicPr>
          <p:cNvPr id="199" name="Picture 2" descr="D:\Data\WFA\_WBA\SDN+NFV\Wireless_Access_Point_Computer_Clipart_Pictures.png"/>
          <p:cNvPicPr>
            <a:picLocks noChangeAspect="1" noChangeArrowheads="1"/>
          </p:cNvPicPr>
          <p:nvPr/>
        </p:nvPicPr>
        <p:blipFill>
          <a:blip r:embed="rId4">
            <a:clrChange>
              <a:clrFrom>
                <a:srgbClr val="FFFFFF"/>
              </a:clrFrom>
              <a:clrTo>
                <a:srgbClr val="FFFFFF">
                  <a:alpha val="0"/>
                </a:srgbClr>
              </a:clrTo>
            </a:clrChange>
            <a:biLevel thresh="50000"/>
          </a:blip>
          <a:srcRect/>
          <a:stretch>
            <a:fillRect/>
          </a:stretch>
        </p:blipFill>
        <p:spPr bwMode="auto">
          <a:xfrm>
            <a:off x="2483232" y="1801641"/>
            <a:ext cx="425197" cy="457200"/>
          </a:xfrm>
          <a:prstGeom prst="rect">
            <a:avLst/>
          </a:prstGeom>
          <a:noFill/>
        </p:spPr>
      </p:pic>
      <p:grpSp>
        <p:nvGrpSpPr>
          <p:cNvPr id="239" name="Group 224"/>
          <p:cNvGrpSpPr/>
          <p:nvPr/>
        </p:nvGrpSpPr>
        <p:grpSpPr>
          <a:xfrm>
            <a:off x="6535094" y="1371600"/>
            <a:ext cx="228600" cy="306387"/>
            <a:chOff x="7391400" y="2743200"/>
            <a:chExt cx="1031875" cy="1144587"/>
          </a:xfrm>
        </p:grpSpPr>
        <p:sp>
          <p:nvSpPr>
            <p:cNvPr id="226" name="Freeform 110"/>
            <p:cNvSpPr>
              <a:spLocks/>
            </p:cNvSpPr>
            <p:nvPr/>
          </p:nvSpPr>
          <p:spPr bwMode="auto">
            <a:xfrm flipH="1">
              <a:off x="8264265" y="2743200"/>
              <a:ext cx="159010" cy="1144587"/>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chemeClr val="tx1">
                <a:lumMod val="75000"/>
                <a:lumOff val="25000"/>
              </a:schemeClr>
            </a:solidFill>
            <a:ln w="1588" cap="flat" cmpd="sng">
              <a:noFill/>
              <a:prstDash val="solid"/>
              <a:round/>
              <a:headEnd type="none" w="med" len="med"/>
              <a:tailEnd type="none" w="med" len="med"/>
            </a:ln>
            <a:effectLst/>
          </p:spPr>
          <p:txBody>
            <a:bodyPr/>
            <a:lstStyle/>
            <a:p>
              <a:endParaRPr lang="en-US" dirty="0"/>
            </a:p>
          </p:txBody>
        </p:sp>
        <p:sp>
          <p:nvSpPr>
            <p:cNvPr id="227" name="Rectangle 111"/>
            <p:cNvSpPr>
              <a:spLocks noChangeArrowheads="1"/>
            </p:cNvSpPr>
            <p:nvPr/>
          </p:nvSpPr>
          <p:spPr bwMode="auto">
            <a:xfrm flipH="1">
              <a:off x="7415082" y="2831457"/>
              <a:ext cx="862715" cy="1056330"/>
            </a:xfrm>
            <a:prstGeom prst="rect">
              <a:avLst/>
            </a:prstGeom>
            <a:solidFill>
              <a:schemeClr val="tx1">
                <a:lumMod val="65000"/>
                <a:lumOff val="35000"/>
              </a:schemeClr>
            </a:solidFill>
            <a:ln w="1588">
              <a:noFill/>
              <a:miter lim="800000"/>
              <a:headEnd/>
              <a:tailEnd/>
            </a:ln>
            <a:effectLst/>
          </p:spPr>
          <p:txBody>
            <a:bodyPr/>
            <a:lstStyle/>
            <a:p>
              <a:endParaRPr lang="en-US" dirty="0"/>
            </a:p>
          </p:txBody>
        </p:sp>
        <p:sp>
          <p:nvSpPr>
            <p:cNvPr id="228" name="Oval 112"/>
            <p:cNvSpPr>
              <a:spLocks noChangeArrowheads="1"/>
            </p:cNvSpPr>
            <p:nvPr/>
          </p:nvSpPr>
          <p:spPr bwMode="auto">
            <a:xfrm flipH="1">
              <a:off x="7925945" y="2969359"/>
              <a:ext cx="125178" cy="99289"/>
            </a:xfrm>
            <a:prstGeom prst="ellipse">
              <a:avLst/>
            </a:prstGeom>
            <a:solidFill>
              <a:srgbClr val="FFC9C9"/>
            </a:solidFill>
            <a:ln w="12700">
              <a:noFill/>
              <a:round/>
              <a:headEnd/>
              <a:tailEnd/>
            </a:ln>
            <a:effectLst/>
          </p:spPr>
          <p:txBody>
            <a:bodyPr wrap="none" anchor="ctr"/>
            <a:lstStyle/>
            <a:p>
              <a:endParaRPr lang="en-US" dirty="0"/>
            </a:p>
          </p:txBody>
        </p:sp>
        <p:grpSp>
          <p:nvGrpSpPr>
            <p:cNvPr id="240" name="Group 113"/>
            <p:cNvGrpSpPr>
              <a:grpSpLocks/>
            </p:cNvGrpSpPr>
            <p:nvPr/>
          </p:nvGrpSpPr>
          <p:grpSpPr bwMode="auto">
            <a:xfrm flipH="1">
              <a:off x="7540261" y="3272744"/>
              <a:ext cx="514246" cy="300626"/>
              <a:chOff x="3216" y="2784"/>
              <a:chExt cx="192" cy="144"/>
            </a:xfrm>
          </p:grpSpPr>
          <p:sp>
            <p:nvSpPr>
              <p:cNvPr id="233" name="Line 114"/>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34" name="Line 115"/>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235" name="Line 116"/>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236" name="Line 117"/>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30" name="Freeform 118"/>
            <p:cNvSpPr>
              <a:spLocks/>
            </p:cNvSpPr>
            <p:nvPr/>
          </p:nvSpPr>
          <p:spPr bwMode="auto">
            <a:xfrm>
              <a:off x="7391400" y="2751474"/>
              <a:ext cx="1018342" cy="96531"/>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chemeClr val="tx1">
                <a:lumMod val="50000"/>
                <a:lumOff val="50000"/>
              </a:schemeClr>
            </a:solidFill>
            <a:ln w="1588" cap="flat" cmpd="sng">
              <a:noFill/>
              <a:prstDash val="solid"/>
              <a:round/>
              <a:headEnd type="none" w="med" len="med"/>
              <a:tailEnd type="none" w="med" len="med"/>
            </a:ln>
            <a:effectLst/>
          </p:spPr>
          <p:txBody>
            <a:bodyPr/>
            <a:lstStyle/>
            <a:p>
              <a:endParaRPr lang="en-US" dirty="0"/>
            </a:p>
          </p:txBody>
        </p:sp>
        <p:sp>
          <p:nvSpPr>
            <p:cNvPr id="231" name="Oval 119"/>
            <p:cNvSpPr>
              <a:spLocks noChangeArrowheads="1"/>
            </p:cNvSpPr>
            <p:nvPr/>
          </p:nvSpPr>
          <p:spPr bwMode="auto">
            <a:xfrm flipH="1">
              <a:off x="7560560" y="2958327"/>
              <a:ext cx="125178" cy="99289"/>
            </a:xfrm>
            <a:prstGeom prst="ellipse">
              <a:avLst/>
            </a:prstGeom>
            <a:solidFill>
              <a:srgbClr val="FFC9C9"/>
            </a:solidFill>
            <a:ln w="12700">
              <a:noFill/>
              <a:round/>
              <a:headEnd/>
              <a:tailEnd/>
            </a:ln>
            <a:effectLst/>
          </p:spPr>
          <p:txBody>
            <a:bodyPr wrap="none" anchor="ctr"/>
            <a:lstStyle/>
            <a:p>
              <a:endParaRPr lang="en-US" dirty="0"/>
            </a:p>
          </p:txBody>
        </p:sp>
        <p:sp>
          <p:nvSpPr>
            <p:cNvPr id="232" name="Oval 120"/>
            <p:cNvSpPr>
              <a:spLocks noChangeArrowheads="1"/>
            </p:cNvSpPr>
            <p:nvPr/>
          </p:nvSpPr>
          <p:spPr bwMode="auto">
            <a:xfrm flipH="1">
              <a:off x="7743252" y="2958327"/>
              <a:ext cx="125178" cy="99289"/>
            </a:xfrm>
            <a:prstGeom prst="ellipse">
              <a:avLst/>
            </a:prstGeom>
            <a:solidFill>
              <a:srgbClr val="CCFF33"/>
            </a:solidFill>
            <a:ln w="12700">
              <a:noFill/>
              <a:round/>
              <a:headEnd/>
              <a:tailEnd/>
            </a:ln>
            <a:effectLst/>
          </p:spPr>
          <p:txBody>
            <a:bodyPr wrap="none" anchor="ctr"/>
            <a:lstStyle/>
            <a:p>
              <a:endParaRPr lang="en-US" dirty="0"/>
            </a:p>
          </p:txBody>
        </p:sp>
      </p:grpSp>
      <p:sp>
        <p:nvSpPr>
          <p:cNvPr id="30" name="Line 20"/>
          <p:cNvSpPr>
            <a:spLocks noChangeShapeType="1"/>
          </p:cNvSpPr>
          <p:nvPr/>
        </p:nvSpPr>
        <p:spPr bwMode="auto">
          <a:xfrm flipV="1">
            <a:off x="4948237" y="2128215"/>
            <a:ext cx="2835178" cy="0"/>
          </a:xfrm>
          <a:prstGeom prst="line">
            <a:avLst/>
          </a:prstGeom>
          <a:noFill/>
          <a:ln w="28575">
            <a:solidFill>
              <a:schemeClr val="tx1"/>
            </a:solidFill>
            <a:round/>
            <a:headEnd/>
            <a:tailEnd/>
          </a:ln>
          <a:effectLst/>
        </p:spPr>
        <p:txBody>
          <a:bodyPr wrap="none" anchor="ctr"/>
          <a:lstStyle/>
          <a:p>
            <a:endParaRPr lang="en-US" dirty="0"/>
          </a:p>
        </p:txBody>
      </p:sp>
      <p:pic>
        <p:nvPicPr>
          <p:cNvPr id="40" name="Picture 29"/>
          <p:cNvPicPr>
            <a:picLocks noChangeArrowheads="1"/>
          </p:cNvPicPr>
          <p:nvPr/>
        </p:nvPicPr>
        <p:blipFill>
          <a:blip r:embed="rId5">
            <a:grayscl/>
          </a:blip>
          <a:srcRect/>
          <a:stretch>
            <a:fillRect/>
          </a:stretch>
        </p:blipFill>
        <p:spPr bwMode="auto">
          <a:xfrm>
            <a:off x="6074898" y="2025144"/>
            <a:ext cx="478302" cy="232108"/>
          </a:xfrm>
          <a:prstGeom prst="rect">
            <a:avLst/>
          </a:prstGeom>
          <a:noFill/>
          <a:ln w="12700">
            <a:noFill/>
            <a:miter lim="800000"/>
            <a:headEnd/>
            <a:tailEnd/>
          </a:ln>
          <a:effectLst/>
        </p:spPr>
      </p:pic>
      <p:grpSp>
        <p:nvGrpSpPr>
          <p:cNvPr id="241" name="Group 211"/>
          <p:cNvGrpSpPr/>
          <p:nvPr/>
        </p:nvGrpSpPr>
        <p:grpSpPr>
          <a:xfrm>
            <a:off x="7696200" y="1752600"/>
            <a:ext cx="304800" cy="458787"/>
            <a:chOff x="7391400" y="2743200"/>
            <a:chExt cx="1031875" cy="1144587"/>
          </a:xfrm>
        </p:grpSpPr>
        <p:sp>
          <p:nvSpPr>
            <p:cNvPr id="201" name="Freeform 110"/>
            <p:cNvSpPr>
              <a:spLocks/>
            </p:cNvSpPr>
            <p:nvPr/>
          </p:nvSpPr>
          <p:spPr bwMode="auto">
            <a:xfrm flipH="1">
              <a:off x="8264265" y="2743200"/>
              <a:ext cx="159010" cy="1144587"/>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chemeClr val="tx1">
                <a:lumMod val="75000"/>
                <a:lumOff val="25000"/>
              </a:schemeClr>
            </a:solidFill>
            <a:ln w="1588" cap="flat" cmpd="sng">
              <a:noFill/>
              <a:prstDash val="solid"/>
              <a:round/>
              <a:headEnd type="none" w="med" len="med"/>
              <a:tailEnd type="none" w="med" len="med"/>
            </a:ln>
            <a:effectLst/>
          </p:spPr>
          <p:txBody>
            <a:bodyPr/>
            <a:lstStyle/>
            <a:p>
              <a:endParaRPr lang="en-US" dirty="0"/>
            </a:p>
          </p:txBody>
        </p:sp>
        <p:sp>
          <p:nvSpPr>
            <p:cNvPr id="202" name="Rectangle 111"/>
            <p:cNvSpPr>
              <a:spLocks noChangeArrowheads="1"/>
            </p:cNvSpPr>
            <p:nvPr/>
          </p:nvSpPr>
          <p:spPr bwMode="auto">
            <a:xfrm flipH="1">
              <a:off x="7415082" y="2831457"/>
              <a:ext cx="862715" cy="1056330"/>
            </a:xfrm>
            <a:prstGeom prst="rect">
              <a:avLst/>
            </a:prstGeom>
            <a:solidFill>
              <a:schemeClr val="tx1">
                <a:lumMod val="65000"/>
                <a:lumOff val="35000"/>
              </a:schemeClr>
            </a:solidFill>
            <a:ln w="1588">
              <a:noFill/>
              <a:miter lim="800000"/>
              <a:headEnd/>
              <a:tailEnd/>
            </a:ln>
            <a:effectLst/>
          </p:spPr>
          <p:txBody>
            <a:bodyPr/>
            <a:lstStyle/>
            <a:p>
              <a:endParaRPr lang="en-US" dirty="0"/>
            </a:p>
          </p:txBody>
        </p:sp>
        <p:sp>
          <p:nvSpPr>
            <p:cNvPr id="203" name="Oval 112"/>
            <p:cNvSpPr>
              <a:spLocks noChangeArrowheads="1"/>
            </p:cNvSpPr>
            <p:nvPr/>
          </p:nvSpPr>
          <p:spPr bwMode="auto">
            <a:xfrm flipH="1">
              <a:off x="7925945" y="2969359"/>
              <a:ext cx="125178" cy="99289"/>
            </a:xfrm>
            <a:prstGeom prst="ellipse">
              <a:avLst/>
            </a:prstGeom>
            <a:solidFill>
              <a:srgbClr val="FFC9C9"/>
            </a:solidFill>
            <a:ln w="12700">
              <a:noFill/>
              <a:round/>
              <a:headEnd/>
              <a:tailEnd/>
            </a:ln>
            <a:effectLst/>
          </p:spPr>
          <p:txBody>
            <a:bodyPr wrap="none" anchor="ctr"/>
            <a:lstStyle/>
            <a:p>
              <a:endParaRPr lang="en-US" dirty="0"/>
            </a:p>
          </p:txBody>
        </p:sp>
        <p:grpSp>
          <p:nvGrpSpPr>
            <p:cNvPr id="242" name="Group 113"/>
            <p:cNvGrpSpPr>
              <a:grpSpLocks/>
            </p:cNvGrpSpPr>
            <p:nvPr/>
          </p:nvGrpSpPr>
          <p:grpSpPr bwMode="auto">
            <a:xfrm flipH="1">
              <a:off x="7540261" y="3272744"/>
              <a:ext cx="514246" cy="300626"/>
              <a:chOff x="3216" y="2784"/>
              <a:chExt cx="192" cy="144"/>
            </a:xfrm>
          </p:grpSpPr>
          <p:sp>
            <p:nvSpPr>
              <p:cNvPr id="208" name="Line 114"/>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09" name="Line 115"/>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210" name="Line 116"/>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211" name="Line 117"/>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05" name="Freeform 118"/>
            <p:cNvSpPr>
              <a:spLocks/>
            </p:cNvSpPr>
            <p:nvPr/>
          </p:nvSpPr>
          <p:spPr bwMode="auto">
            <a:xfrm>
              <a:off x="7391400" y="2751474"/>
              <a:ext cx="1018342" cy="96531"/>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chemeClr val="tx1">
                <a:lumMod val="50000"/>
                <a:lumOff val="50000"/>
              </a:schemeClr>
            </a:solidFill>
            <a:ln w="1588" cap="flat" cmpd="sng">
              <a:noFill/>
              <a:prstDash val="solid"/>
              <a:round/>
              <a:headEnd type="none" w="med" len="med"/>
              <a:tailEnd type="none" w="med" len="med"/>
            </a:ln>
            <a:effectLst/>
          </p:spPr>
          <p:txBody>
            <a:bodyPr/>
            <a:lstStyle/>
            <a:p>
              <a:endParaRPr lang="en-US" dirty="0"/>
            </a:p>
          </p:txBody>
        </p:sp>
        <p:sp>
          <p:nvSpPr>
            <p:cNvPr id="206" name="Oval 119"/>
            <p:cNvSpPr>
              <a:spLocks noChangeArrowheads="1"/>
            </p:cNvSpPr>
            <p:nvPr/>
          </p:nvSpPr>
          <p:spPr bwMode="auto">
            <a:xfrm flipH="1">
              <a:off x="7560560" y="2958327"/>
              <a:ext cx="125178" cy="99289"/>
            </a:xfrm>
            <a:prstGeom prst="ellipse">
              <a:avLst/>
            </a:prstGeom>
            <a:solidFill>
              <a:srgbClr val="FFC9C9"/>
            </a:solidFill>
            <a:ln w="12700">
              <a:noFill/>
              <a:round/>
              <a:headEnd/>
              <a:tailEnd/>
            </a:ln>
            <a:effectLst/>
          </p:spPr>
          <p:txBody>
            <a:bodyPr wrap="none" anchor="ctr"/>
            <a:lstStyle/>
            <a:p>
              <a:endParaRPr lang="en-US" dirty="0"/>
            </a:p>
          </p:txBody>
        </p:sp>
        <p:sp>
          <p:nvSpPr>
            <p:cNvPr id="207" name="Oval 120"/>
            <p:cNvSpPr>
              <a:spLocks noChangeArrowheads="1"/>
            </p:cNvSpPr>
            <p:nvPr/>
          </p:nvSpPr>
          <p:spPr bwMode="auto">
            <a:xfrm flipH="1">
              <a:off x="7743252" y="2958327"/>
              <a:ext cx="125178" cy="99289"/>
            </a:xfrm>
            <a:prstGeom prst="ellipse">
              <a:avLst/>
            </a:prstGeom>
            <a:solidFill>
              <a:srgbClr val="CCFF33"/>
            </a:solidFill>
            <a:ln w="12700">
              <a:noFill/>
              <a:round/>
              <a:headEnd/>
              <a:tailEnd/>
            </a:ln>
            <a:effectLst/>
          </p:spPr>
          <p:txBody>
            <a:bodyPr wrap="none" anchor="ctr"/>
            <a:lstStyle/>
            <a:p>
              <a:endParaRPr lang="en-US" dirty="0"/>
            </a:p>
          </p:txBody>
        </p:sp>
      </p:grpSp>
      <p:grpSp>
        <p:nvGrpSpPr>
          <p:cNvPr id="243" name="Group 212"/>
          <p:cNvGrpSpPr/>
          <p:nvPr/>
        </p:nvGrpSpPr>
        <p:grpSpPr>
          <a:xfrm>
            <a:off x="7973841" y="1703559"/>
            <a:ext cx="304800" cy="458787"/>
            <a:chOff x="7391400" y="2743200"/>
            <a:chExt cx="1031875" cy="1144587"/>
          </a:xfrm>
        </p:grpSpPr>
        <p:sp>
          <p:nvSpPr>
            <p:cNvPr id="214" name="Freeform 110"/>
            <p:cNvSpPr>
              <a:spLocks/>
            </p:cNvSpPr>
            <p:nvPr/>
          </p:nvSpPr>
          <p:spPr bwMode="auto">
            <a:xfrm flipH="1">
              <a:off x="8264265" y="2743200"/>
              <a:ext cx="159010" cy="1144587"/>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chemeClr val="tx1">
                <a:lumMod val="75000"/>
                <a:lumOff val="25000"/>
              </a:schemeClr>
            </a:solidFill>
            <a:ln w="1588" cap="flat" cmpd="sng">
              <a:noFill/>
              <a:prstDash val="solid"/>
              <a:round/>
              <a:headEnd type="none" w="med" len="med"/>
              <a:tailEnd type="none" w="med" len="med"/>
            </a:ln>
            <a:effectLst/>
          </p:spPr>
          <p:txBody>
            <a:bodyPr/>
            <a:lstStyle/>
            <a:p>
              <a:endParaRPr lang="en-US" dirty="0"/>
            </a:p>
          </p:txBody>
        </p:sp>
        <p:sp>
          <p:nvSpPr>
            <p:cNvPr id="215" name="Rectangle 111"/>
            <p:cNvSpPr>
              <a:spLocks noChangeArrowheads="1"/>
            </p:cNvSpPr>
            <p:nvPr/>
          </p:nvSpPr>
          <p:spPr bwMode="auto">
            <a:xfrm flipH="1">
              <a:off x="7415082" y="2831457"/>
              <a:ext cx="862715" cy="1056330"/>
            </a:xfrm>
            <a:prstGeom prst="rect">
              <a:avLst/>
            </a:prstGeom>
            <a:solidFill>
              <a:schemeClr val="tx1">
                <a:lumMod val="65000"/>
                <a:lumOff val="35000"/>
              </a:schemeClr>
            </a:solidFill>
            <a:ln w="1588">
              <a:noFill/>
              <a:miter lim="800000"/>
              <a:headEnd/>
              <a:tailEnd/>
            </a:ln>
            <a:effectLst/>
          </p:spPr>
          <p:txBody>
            <a:bodyPr/>
            <a:lstStyle/>
            <a:p>
              <a:endParaRPr lang="en-US" dirty="0"/>
            </a:p>
          </p:txBody>
        </p:sp>
        <p:sp>
          <p:nvSpPr>
            <p:cNvPr id="216" name="Oval 112"/>
            <p:cNvSpPr>
              <a:spLocks noChangeArrowheads="1"/>
            </p:cNvSpPr>
            <p:nvPr/>
          </p:nvSpPr>
          <p:spPr bwMode="auto">
            <a:xfrm flipH="1">
              <a:off x="7925945" y="2969359"/>
              <a:ext cx="125178" cy="99289"/>
            </a:xfrm>
            <a:prstGeom prst="ellipse">
              <a:avLst/>
            </a:prstGeom>
            <a:solidFill>
              <a:srgbClr val="FFC9C9"/>
            </a:solidFill>
            <a:ln w="12700">
              <a:noFill/>
              <a:round/>
              <a:headEnd/>
              <a:tailEnd/>
            </a:ln>
            <a:effectLst/>
          </p:spPr>
          <p:txBody>
            <a:bodyPr wrap="none" anchor="ctr"/>
            <a:lstStyle/>
            <a:p>
              <a:endParaRPr lang="en-US" dirty="0"/>
            </a:p>
          </p:txBody>
        </p:sp>
        <p:grpSp>
          <p:nvGrpSpPr>
            <p:cNvPr id="244" name="Group 113"/>
            <p:cNvGrpSpPr>
              <a:grpSpLocks/>
            </p:cNvGrpSpPr>
            <p:nvPr/>
          </p:nvGrpSpPr>
          <p:grpSpPr bwMode="auto">
            <a:xfrm flipH="1">
              <a:off x="7540261" y="3272744"/>
              <a:ext cx="514246" cy="300626"/>
              <a:chOff x="3216" y="2784"/>
              <a:chExt cx="192" cy="144"/>
            </a:xfrm>
          </p:grpSpPr>
          <p:sp>
            <p:nvSpPr>
              <p:cNvPr id="221" name="Line 114"/>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22" name="Line 115"/>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223" name="Line 116"/>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224" name="Line 117"/>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18" name="Freeform 118"/>
            <p:cNvSpPr>
              <a:spLocks/>
            </p:cNvSpPr>
            <p:nvPr/>
          </p:nvSpPr>
          <p:spPr bwMode="auto">
            <a:xfrm>
              <a:off x="7391400" y="2751474"/>
              <a:ext cx="1018342" cy="96531"/>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chemeClr val="tx1">
                <a:lumMod val="50000"/>
                <a:lumOff val="50000"/>
              </a:schemeClr>
            </a:solidFill>
            <a:ln w="1588" cap="flat" cmpd="sng">
              <a:noFill/>
              <a:prstDash val="solid"/>
              <a:round/>
              <a:headEnd type="none" w="med" len="med"/>
              <a:tailEnd type="none" w="med" len="med"/>
            </a:ln>
            <a:effectLst/>
          </p:spPr>
          <p:txBody>
            <a:bodyPr/>
            <a:lstStyle/>
            <a:p>
              <a:endParaRPr lang="en-US" dirty="0"/>
            </a:p>
          </p:txBody>
        </p:sp>
        <p:sp>
          <p:nvSpPr>
            <p:cNvPr id="219" name="Oval 119"/>
            <p:cNvSpPr>
              <a:spLocks noChangeArrowheads="1"/>
            </p:cNvSpPr>
            <p:nvPr/>
          </p:nvSpPr>
          <p:spPr bwMode="auto">
            <a:xfrm flipH="1">
              <a:off x="7560560" y="2958327"/>
              <a:ext cx="125178" cy="99289"/>
            </a:xfrm>
            <a:prstGeom prst="ellipse">
              <a:avLst/>
            </a:prstGeom>
            <a:solidFill>
              <a:srgbClr val="FFC9C9"/>
            </a:solidFill>
            <a:ln w="12700">
              <a:noFill/>
              <a:round/>
              <a:headEnd/>
              <a:tailEnd/>
            </a:ln>
            <a:effectLst/>
          </p:spPr>
          <p:txBody>
            <a:bodyPr wrap="none" anchor="ctr"/>
            <a:lstStyle/>
            <a:p>
              <a:endParaRPr lang="en-US" dirty="0"/>
            </a:p>
          </p:txBody>
        </p:sp>
        <p:sp>
          <p:nvSpPr>
            <p:cNvPr id="220" name="Oval 120"/>
            <p:cNvSpPr>
              <a:spLocks noChangeArrowheads="1"/>
            </p:cNvSpPr>
            <p:nvPr/>
          </p:nvSpPr>
          <p:spPr bwMode="auto">
            <a:xfrm flipH="1">
              <a:off x="7743252" y="2958327"/>
              <a:ext cx="125178" cy="99289"/>
            </a:xfrm>
            <a:prstGeom prst="ellipse">
              <a:avLst/>
            </a:prstGeom>
            <a:solidFill>
              <a:srgbClr val="CCFF33"/>
            </a:solidFill>
            <a:ln w="12700">
              <a:noFill/>
              <a:round/>
              <a:headEnd/>
              <a:tailEnd/>
            </a:ln>
            <a:effectLst/>
          </p:spPr>
          <p:txBody>
            <a:bodyPr wrap="none" anchor="ctr"/>
            <a:lstStyle/>
            <a:p>
              <a:endParaRPr lang="en-US" dirty="0"/>
            </a:p>
          </p:txBody>
        </p:sp>
      </p:grpSp>
      <p:sp>
        <p:nvSpPr>
          <p:cNvPr id="245" name="Title 244"/>
          <p:cNvSpPr>
            <a:spLocks noGrp="1"/>
          </p:cNvSpPr>
          <p:nvPr>
            <p:ph type="title"/>
          </p:nvPr>
        </p:nvSpPr>
        <p:spPr/>
        <p:txBody>
          <a:bodyPr/>
          <a:lstStyle/>
          <a:p>
            <a:r>
              <a:rPr lang="en-US"/>
              <a:t>Privacy issues can happen anywhere</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4092"/>
          </a:xfrm>
        </p:spPr>
        <p:txBody>
          <a:bodyPr/>
          <a:lstStyle/>
          <a:p>
            <a:r>
              <a:rPr lang="en-US" dirty="0"/>
              <a:t>Roles and Identifiers</a:t>
            </a:r>
            <a:br>
              <a:rPr lang="en-US" dirty="0"/>
            </a:br>
            <a:r>
              <a:rPr lang="en-US" sz="2000" dirty="0"/>
              <a:t>from omniran-14-0065-02-CF00-key-concepts-of-nds </a:t>
            </a:r>
            <a:endParaRPr lang="en-US" dirty="0"/>
          </a:p>
        </p:txBody>
      </p:sp>
      <p:sp>
        <p:nvSpPr>
          <p:cNvPr id="6" name="Content Placeholder 5"/>
          <p:cNvSpPr>
            <a:spLocks noGrp="1"/>
          </p:cNvSpPr>
          <p:nvPr>
            <p:ph idx="1"/>
          </p:nvPr>
        </p:nvSpPr>
        <p:spPr>
          <a:xfrm>
            <a:off x="457200" y="998729"/>
            <a:ext cx="8229600" cy="5490611"/>
          </a:xfrm>
        </p:spPr>
        <p:txBody>
          <a:bodyPr>
            <a:normAutofit fontScale="62500" lnSpcReduction="20000"/>
          </a:bodyPr>
          <a:lstStyle/>
          <a:p>
            <a:r>
              <a:rPr lang="en-US" dirty="0"/>
              <a:t>User</a:t>
            </a:r>
          </a:p>
          <a:p>
            <a:pPr lvl="1"/>
            <a:r>
              <a:rPr lang="en-US" dirty="0"/>
              <a:t>One or more Subscriptions</a:t>
            </a:r>
          </a:p>
          <a:p>
            <a:pPr lvl="2"/>
            <a:r>
              <a:rPr lang="en-US" dirty="0"/>
              <a:t>Subscription Identifier {NAI} + Subscription Name {String}</a:t>
            </a:r>
          </a:p>
          <a:p>
            <a:r>
              <a:rPr lang="en-US" dirty="0"/>
              <a:t>Terminal</a:t>
            </a:r>
          </a:p>
          <a:p>
            <a:pPr lvl="1"/>
            <a:r>
              <a:rPr lang="en-US" dirty="0"/>
              <a:t>Station</a:t>
            </a:r>
          </a:p>
          <a:p>
            <a:pPr lvl="2"/>
            <a:r>
              <a:rPr lang="en-US" dirty="0"/>
              <a:t>STA {EUI-48}</a:t>
            </a:r>
          </a:p>
          <a:p>
            <a:r>
              <a:rPr lang="en-US" dirty="0"/>
              <a:t>Access Network</a:t>
            </a:r>
          </a:p>
          <a:p>
            <a:pPr lvl="1"/>
            <a:r>
              <a:rPr lang="en-US" dirty="0"/>
              <a:t>One or more Points of Attachment</a:t>
            </a:r>
          </a:p>
          <a:p>
            <a:pPr lvl="2"/>
            <a:r>
              <a:rPr lang="en-US" dirty="0"/>
              <a:t>PoA {EUI-48}</a:t>
            </a:r>
          </a:p>
          <a:p>
            <a:pPr lvl="1"/>
            <a:r>
              <a:rPr lang="en-US" dirty="0"/>
              <a:t>Access Network Identifier</a:t>
            </a:r>
          </a:p>
          <a:p>
            <a:pPr lvl="2"/>
            <a:r>
              <a:rPr lang="en-US" dirty="0"/>
              <a:t>ANID {EUI-48} + AN Name {String}</a:t>
            </a:r>
          </a:p>
          <a:p>
            <a:pPr lvl="1"/>
            <a:r>
              <a:rPr lang="en-US" i="1" dirty="0"/>
              <a:t>Supportive Information</a:t>
            </a:r>
          </a:p>
          <a:p>
            <a:r>
              <a:rPr lang="en-US" dirty="0"/>
              <a:t>Subscription Service Provider</a:t>
            </a:r>
          </a:p>
          <a:p>
            <a:pPr lvl="1"/>
            <a:r>
              <a:rPr lang="en-US" dirty="0"/>
              <a:t>‘Termination point of AAA’</a:t>
            </a:r>
          </a:p>
          <a:p>
            <a:pPr lvl="2"/>
            <a:r>
              <a:rPr lang="en-US" dirty="0"/>
              <a:t>SSP Identifier {FQDN} + SSP Name {String}</a:t>
            </a:r>
          </a:p>
          <a:p>
            <a:pPr lvl="1"/>
            <a:r>
              <a:rPr lang="en-US" i="1" dirty="0"/>
              <a:t>Supportive Information</a:t>
            </a:r>
          </a:p>
          <a:p>
            <a:r>
              <a:rPr lang="en-US" dirty="0"/>
              <a:t>Core Network Service</a:t>
            </a:r>
          </a:p>
          <a:p>
            <a:pPr lvl="1"/>
            <a:r>
              <a:rPr lang="en-US" dirty="0"/>
              <a:t>‘Network side IEEE 802 Link Layer SAP’</a:t>
            </a:r>
          </a:p>
          <a:p>
            <a:pPr lvl="2"/>
            <a:r>
              <a:rPr lang="en-US" dirty="0"/>
              <a:t>CNS Identifier {???} + CNS Name {String}</a:t>
            </a:r>
          </a:p>
          <a:p>
            <a:pPr lvl="1"/>
            <a:r>
              <a:rPr lang="en-US" i="1" dirty="0"/>
              <a:t>Supportive Information</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14102"/>
          </a:xfrm>
        </p:spPr>
        <p:txBody>
          <a:bodyPr/>
          <a:lstStyle/>
          <a:p>
            <a:r>
              <a:rPr lang="en-US"/>
              <a:t>Supportive information</a:t>
            </a:r>
            <a:br>
              <a:rPr lang="en-US"/>
            </a:br>
            <a:r>
              <a:rPr lang="en-US" sz="2000" dirty="0"/>
              <a:t>from omniran-14-0065-02-CF00-key-concepts-of-nds </a:t>
            </a:r>
            <a:endParaRPr lang="en-US"/>
          </a:p>
        </p:txBody>
      </p:sp>
      <p:sp>
        <p:nvSpPr>
          <p:cNvPr id="3" name="Content Placeholder 2"/>
          <p:cNvSpPr>
            <a:spLocks noGrp="1"/>
          </p:cNvSpPr>
          <p:nvPr>
            <p:ph idx="1"/>
          </p:nvPr>
        </p:nvSpPr>
        <p:spPr>
          <a:xfrm>
            <a:off x="457200" y="1268760"/>
            <a:ext cx="8229600" cy="5130571"/>
          </a:xfrm>
        </p:spPr>
        <p:txBody>
          <a:bodyPr>
            <a:normAutofit fontScale="62500" lnSpcReduction="20000"/>
          </a:bodyPr>
          <a:lstStyle/>
          <a:p>
            <a:r>
              <a:rPr lang="en-US"/>
              <a:t>Access Network</a:t>
            </a:r>
          </a:p>
          <a:p>
            <a:pPr lvl="1"/>
            <a:r>
              <a:rPr lang="en-US" dirty="0"/>
              <a:t>Supported Subscription Service Providers</a:t>
            </a:r>
          </a:p>
          <a:p>
            <a:pPr lvl="1"/>
            <a:r>
              <a:rPr lang="en-US" dirty="0"/>
              <a:t>Supported Core Network Services</a:t>
            </a:r>
          </a:p>
          <a:p>
            <a:pPr lvl="1"/>
            <a:r>
              <a:rPr lang="en-US" dirty="0"/>
              <a:t>AN certificate</a:t>
            </a:r>
          </a:p>
          <a:p>
            <a:pPr lvl="1"/>
            <a:r>
              <a:rPr lang="en-US" dirty="0"/>
              <a:t>Access Network Capabilities</a:t>
            </a:r>
          </a:p>
          <a:p>
            <a:pPr lvl="2"/>
            <a:r>
              <a:rPr lang="en-US" dirty="0"/>
              <a:t>Link Layer capabilities</a:t>
            </a:r>
          </a:p>
          <a:p>
            <a:pPr lvl="3"/>
            <a:r>
              <a:rPr lang="en-US" dirty="0"/>
              <a:t>E.g. MTU, encryption, shared/ptp-link</a:t>
            </a:r>
          </a:p>
          <a:p>
            <a:pPr lvl="2"/>
            <a:r>
              <a:rPr lang="en-US" dirty="0"/>
              <a:t>Link Layer performance</a:t>
            </a:r>
          </a:p>
          <a:p>
            <a:pPr lvl="3"/>
            <a:r>
              <a:rPr lang="en-US" dirty="0"/>
              <a:t>E.g. supported service classes (Throughput up/down, delay, jitter)</a:t>
            </a:r>
          </a:p>
          <a:p>
            <a:r>
              <a:rPr lang="en-US" dirty="0"/>
              <a:t>Subscription Service Provider</a:t>
            </a:r>
          </a:p>
          <a:p>
            <a:pPr lvl="1"/>
            <a:r>
              <a:rPr lang="en-US" dirty="0"/>
              <a:t>List of supported Core Network Services</a:t>
            </a:r>
          </a:p>
          <a:p>
            <a:pPr lvl="1"/>
            <a:r>
              <a:rPr lang="en-US" dirty="0"/>
              <a:t>SP certificate</a:t>
            </a:r>
          </a:p>
          <a:p>
            <a:r>
              <a:rPr lang="en-US" dirty="0"/>
              <a:t>Core Network Service</a:t>
            </a:r>
          </a:p>
          <a:p>
            <a:pPr lvl="1"/>
            <a:r>
              <a:rPr lang="en-US" dirty="0"/>
              <a:t>Network Layer Capabilities</a:t>
            </a:r>
          </a:p>
          <a:p>
            <a:pPr lvl="2"/>
            <a:r>
              <a:rPr lang="en-US" dirty="0"/>
              <a:t>E.g. IP version, configuration, multi-protocol support, service discovery support</a:t>
            </a:r>
          </a:p>
          <a:p>
            <a:pPr lvl="1"/>
            <a:r>
              <a:rPr lang="en-US" dirty="0"/>
              <a:t>Network Interface performance</a:t>
            </a:r>
          </a:p>
          <a:p>
            <a:pPr lvl="2"/>
            <a:r>
              <a:rPr lang="en-US" dirty="0"/>
              <a:t>E.g. supported service classes (throughput up/down, delay, jitter)</a:t>
            </a:r>
          </a:p>
          <a:p>
            <a:pPr lvl="1"/>
            <a:r>
              <a:rPr lang="en-US" dirty="0"/>
              <a:t>Offered application services</a:t>
            </a:r>
          </a:p>
          <a:p>
            <a:pPr lvl="2"/>
            <a:r>
              <a:rPr lang="en-US" dirty="0"/>
              <a:t>E.g. Internet, Voice, Printer, File service, </a:t>
            </a:r>
          </a:p>
        </p:txBody>
      </p:sp>
    </p:spTree>
    <p:extLst>
      <p:ext uri="{BB962C8B-B14F-4D97-AF65-F5344CB8AC3E}">
        <p14:creationId xmlns:p14="http://schemas.microsoft.com/office/powerpoint/2010/main" val="40110880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4092"/>
          </a:xfrm>
        </p:spPr>
        <p:txBody>
          <a:bodyPr/>
          <a:lstStyle/>
          <a:p>
            <a:r>
              <a:rPr lang="en-US" dirty="0"/>
              <a:t>Roles and Identifiers</a:t>
            </a:r>
            <a:br>
              <a:rPr lang="en-US" dirty="0"/>
            </a:br>
            <a:r>
              <a:rPr lang="en-US" sz="2000" dirty="0"/>
              <a:t>from omniran-15-0002-01-CF00-key-concepts-of-data-path</a:t>
            </a:r>
          </a:p>
        </p:txBody>
      </p:sp>
      <p:sp>
        <p:nvSpPr>
          <p:cNvPr id="6" name="Content Placeholder 5"/>
          <p:cNvSpPr>
            <a:spLocks noGrp="1"/>
          </p:cNvSpPr>
          <p:nvPr>
            <p:ph idx="1"/>
          </p:nvPr>
        </p:nvSpPr>
        <p:spPr>
          <a:xfrm>
            <a:off x="457200" y="998729"/>
            <a:ext cx="8229600" cy="5490611"/>
          </a:xfrm>
        </p:spPr>
        <p:txBody>
          <a:bodyPr>
            <a:normAutofit fontScale="55000" lnSpcReduction="20000"/>
          </a:bodyPr>
          <a:lstStyle/>
          <a:p>
            <a:r>
              <a:rPr lang="en-US" dirty="0"/>
              <a:t>Terminal</a:t>
            </a:r>
          </a:p>
          <a:p>
            <a:pPr lvl="1"/>
            <a:r>
              <a:rPr lang="en-US" dirty="0"/>
              <a:t>Terminal Interface</a:t>
            </a:r>
          </a:p>
          <a:p>
            <a:pPr lvl="2"/>
            <a:r>
              <a:rPr lang="en-US" dirty="0"/>
              <a:t>TE {EUI-48}</a:t>
            </a:r>
          </a:p>
          <a:p>
            <a:pPr lvl="2"/>
            <a:r>
              <a:rPr lang="en-US" dirty="0"/>
              <a:t>R1-Interface ID</a:t>
            </a:r>
          </a:p>
          <a:p>
            <a:r>
              <a:rPr lang="en-US" dirty="0"/>
              <a:t>Access Network</a:t>
            </a:r>
          </a:p>
          <a:p>
            <a:pPr lvl="2"/>
            <a:r>
              <a:rPr lang="en-US" dirty="0"/>
              <a:t>Access Network Identifier: ANID {EUI-48} + AN Name {String}</a:t>
            </a:r>
          </a:p>
          <a:p>
            <a:pPr lvl="1"/>
            <a:r>
              <a:rPr lang="en-US" dirty="0"/>
              <a:t>Node of Attachment</a:t>
            </a:r>
          </a:p>
          <a:p>
            <a:pPr lvl="2"/>
            <a:r>
              <a:rPr lang="en-US" dirty="0"/>
              <a:t>NA {EUI-48}</a:t>
            </a:r>
          </a:p>
          <a:p>
            <a:pPr lvl="2"/>
            <a:r>
              <a:rPr lang="en-US" dirty="0"/>
              <a:t>R1-Interface ID</a:t>
            </a:r>
          </a:p>
          <a:p>
            <a:pPr lvl="2"/>
            <a:r>
              <a:rPr lang="en-US" dirty="0"/>
              <a:t>R6d-Interface ID</a:t>
            </a:r>
          </a:p>
          <a:p>
            <a:pPr lvl="2"/>
            <a:r>
              <a:rPr lang="en-US" i="1" dirty="0"/>
              <a:t>Supportive Information</a:t>
            </a:r>
          </a:p>
          <a:p>
            <a:pPr lvl="1"/>
            <a:r>
              <a:rPr lang="en-US" dirty="0"/>
              <a:t>Backhaul</a:t>
            </a:r>
          </a:p>
          <a:p>
            <a:pPr lvl="2"/>
            <a:r>
              <a:rPr lang="en-US" dirty="0"/>
              <a:t>BH-ID</a:t>
            </a:r>
          </a:p>
          <a:p>
            <a:pPr lvl="2"/>
            <a:r>
              <a:rPr lang="en-US" dirty="0"/>
              <a:t>R6d-Interface ID</a:t>
            </a:r>
          </a:p>
          <a:p>
            <a:pPr lvl="2"/>
            <a:r>
              <a:rPr lang="en-US" dirty="0"/>
              <a:t>R3d-Interface ID</a:t>
            </a:r>
          </a:p>
          <a:p>
            <a:pPr lvl="2"/>
            <a:r>
              <a:rPr lang="en-US" dirty="0"/>
              <a:t>Supportive Information</a:t>
            </a:r>
          </a:p>
          <a:p>
            <a:r>
              <a:rPr lang="en-US" dirty="0"/>
              <a:t>Core Network Service</a:t>
            </a:r>
          </a:p>
          <a:p>
            <a:pPr lvl="2"/>
            <a:r>
              <a:rPr lang="en-US" dirty="0"/>
              <a:t>CNS ID: CNS Identifier {???} + CNS Name {String}</a:t>
            </a:r>
          </a:p>
          <a:p>
            <a:pPr lvl="2"/>
            <a:r>
              <a:rPr lang="en-US" dirty="0"/>
              <a:t>R3d-Interface ID</a:t>
            </a:r>
          </a:p>
          <a:p>
            <a:pPr lvl="2"/>
            <a:r>
              <a:rPr lang="en-US" i="1" dirty="0"/>
              <a:t>Supportive Information</a:t>
            </a:r>
          </a:p>
          <a:p>
            <a:r>
              <a:rPr lang="en-US" dirty="0"/>
              <a:t>Subscription Service</a:t>
            </a:r>
          </a:p>
          <a:p>
            <a:pPr lvl="1"/>
            <a:r>
              <a:rPr lang="en-US" dirty="0"/>
              <a:t>‘AAA and policy control’</a:t>
            </a:r>
          </a:p>
          <a:p>
            <a:pPr lvl="2"/>
            <a:r>
              <a:rPr lang="en-US" dirty="0"/>
              <a:t>SS Identifier {FQDN} + SSP Name {String}</a:t>
            </a:r>
          </a:p>
          <a:p>
            <a:pPr lvl="2"/>
            <a:r>
              <a:rPr lang="en-US" i="1" dirty="0"/>
              <a:t>Supportive Information</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So, what to do in OmniRAN?</a:t>
            </a:r>
          </a:p>
        </p:txBody>
      </p:sp>
      <p:sp>
        <p:nvSpPr>
          <p:cNvPr id="3" name="Content Placeholder 2"/>
          <p:cNvSpPr>
            <a:spLocks noGrp="1"/>
          </p:cNvSpPr>
          <p:nvPr>
            <p:ph idx="1"/>
          </p:nvPr>
        </p:nvSpPr>
        <p:spPr/>
        <p:txBody>
          <a:bodyPr/>
          <a:lstStyle/>
          <a:p>
            <a:r>
              <a:rPr lang="en-US"/>
              <a:t>OmniRAN describes information elements, which may belong to PII.</a:t>
            </a:r>
          </a:p>
          <a:p>
            <a:r>
              <a:rPr lang="en-US"/>
              <a:t>At least, OmniRAN may provide some indication for the information elements, which</a:t>
            </a:r>
          </a:p>
          <a:p>
            <a:pPr lvl="1"/>
            <a:r>
              <a:rPr lang="en-US"/>
              <a:t>Definitely represents PII,</a:t>
            </a:r>
          </a:p>
          <a:p>
            <a:pPr lvl="1"/>
            <a:r>
              <a:rPr lang="en-US"/>
              <a:t>May be sensitive regards PII.</a:t>
            </a:r>
          </a:p>
          <a:p>
            <a:r>
              <a:rPr lang="en-US"/>
              <a:t>Such classification may be added in an informative annex.</a:t>
            </a:r>
          </a:p>
        </p:txBody>
      </p:sp>
    </p:spTree>
    <p:extLst>
      <p:ext uri="{BB962C8B-B14F-4D97-AF65-F5344CB8AC3E}">
        <p14:creationId xmlns:p14="http://schemas.microsoft.com/office/powerpoint/2010/main" val="52934094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Discussion?</a:t>
            </a:r>
          </a:p>
        </p:txBody>
      </p:sp>
      <p:sp>
        <p:nvSpPr>
          <p:cNvPr id="3" name="Text Placeholder 2"/>
          <p:cNvSpPr>
            <a:spLocks noGrp="1"/>
          </p:cNvSpPr>
          <p:nvPr>
            <p:ph type="body" idx="1"/>
          </p:nvPr>
        </p:nvSpPr>
        <p:spPr/>
        <p:txBody>
          <a:bodyPr/>
          <a:lstStyle/>
          <a:p>
            <a:r>
              <a:rPr lang="en-US"/>
              <a:t>Thank you.</a:t>
            </a:r>
          </a:p>
        </p:txBody>
      </p:sp>
    </p:spTree>
    <p:extLst>
      <p:ext uri="{BB962C8B-B14F-4D97-AF65-F5344CB8AC3E}">
        <p14:creationId xmlns:p14="http://schemas.microsoft.com/office/powerpoint/2010/main" val="197504085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Privacy Engineered Access Network</a:t>
            </a:r>
          </a:p>
        </p:txBody>
      </p:sp>
      <p:sp>
        <p:nvSpPr>
          <p:cNvPr id="3" name="Subtitle 2"/>
          <p:cNvSpPr>
            <a:spLocks noGrp="1"/>
          </p:cNvSpPr>
          <p:nvPr>
            <p:ph type="subTitle" idx="1"/>
          </p:nvPr>
        </p:nvSpPr>
        <p:spPr/>
        <p:txBody>
          <a:bodyPr/>
          <a:lstStyle/>
          <a:p>
            <a:r>
              <a:rPr lang="en-US" dirty="0" smtClean="0"/>
              <a:t>2015-03-09</a:t>
            </a:r>
          </a:p>
          <a:p>
            <a:r>
              <a:rPr lang="en-US" dirty="0"/>
              <a:t>Max </a:t>
            </a:r>
            <a:r>
              <a:rPr lang="en-US" dirty="0" smtClean="0"/>
              <a:t>Riegel</a:t>
            </a:r>
          </a:p>
          <a:p>
            <a:r>
              <a:rPr lang="en-US" dirty="0"/>
              <a:t>(</a:t>
            </a:r>
            <a:r>
              <a:rPr lang="en-US" dirty="0" smtClean="0"/>
              <a:t>Nokia Networks)</a:t>
            </a:r>
            <a:endParaRPr lang="en-US" dirty="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Prolog</a:t>
            </a:r>
          </a:p>
        </p:txBody>
      </p:sp>
      <p:sp>
        <p:nvSpPr>
          <p:cNvPr id="3" name="Content Placeholder 2"/>
          <p:cNvSpPr>
            <a:spLocks noGrp="1"/>
          </p:cNvSpPr>
          <p:nvPr>
            <p:ph idx="1"/>
          </p:nvPr>
        </p:nvSpPr>
        <p:spPr/>
        <p:txBody>
          <a:bodyPr>
            <a:normAutofit fontScale="92500" lnSpcReduction="20000"/>
          </a:bodyPr>
          <a:lstStyle/>
          <a:p>
            <a:r>
              <a:rPr lang="en-US"/>
              <a:t>Privacy is a huge topic with many aspects and dimensions.</a:t>
            </a:r>
          </a:p>
          <a:p>
            <a:r>
              <a:rPr lang="en-US"/>
              <a:t>This presentation intends to introduce a method and process to deal with privacy in P802.1CF on IEEE 802 access network</a:t>
            </a:r>
          </a:p>
          <a:p>
            <a:r>
              <a:rPr lang="en-US"/>
              <a:t>The proposal is derived from generic approaches and concepts proposed and published roughly during the past 5 years.</a:t>
            </a:r>
          </a:p>
          <a:p>
            <a:r>
              <a:rPr lang="en-US"/>
              <a:t>Please regard this presenation as a starting point for further discussions.</a:t>
            </a:r>
          </a:p>
          <a:p>
            <a:pPr lvl="1"/>
            <a:r>
              <a:rPr lang="en-US"/>
              <a:t>It is definitely not conclusive yet!</a:t>
            </a:r>
          </a:p>
        </p:txBody>
      </p:sp>
    </p:spTree>
    <p:extLst>
      <p:ext uri="{BB962C8B-B14F-4D97-AF65-F5344CB8AC3E}">
        <p14:creationId xmlns:p14="http://schemas.microsoft.com/office/powerpoint/2010/main" val="276703645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References</a:t>
            </a:r>
          </a:p>
        </p:txBody>
      </p:sp>
      <p:sp>
        <p:nvSpPr>
          <p:cNvPr id="3" name="Content Placeholder 2"/>
          <p:cNvSpPr>
            <a:spLocks noGrp="1"/>
          </p:cNvSpPr>
          <p:nvPr>
            <p:ph idx="1"/>
          </p:nvPr>
        </p:nvSpPr>
        <p:spPr/>
        <p:txBody>
          <a:bodyPr>
            <a:normAutofit fontScale="70000" lnSpcReduction="20000"/>
          </a:bodyPr>
          <a:lstStyle/>
          <a:p>
            <a:r>
              <a:rPr lang="en-US"/>
              <a:t>The Privacy Engineer’s Manifesto - Getting from Policy to Code to QA to Value (Michelle Finneran Dennedy Jonathan Fox Thomas R. Finneran; ApressOpen)</a:t>
            </a:r>
          </a:p>
          <a:p>
            <a:pPr lvl="1"/>
            <a:r>
              <a:rPr lang="pl-PL">
                <a:hlinkClick r:id="rId2"/>
              </a:rPr>
              <a:t>http://www.apress.com/9781430263555</a:t>
            </a:r>
            <a:endParaRPr lang="pl-PL"/>
          </a:p>
          <a:p>
            <a:pPr lvl="1"/>
            <a:endParaRPr lang="en-US"/>
          </a:p>
          <a:p>
            <a:r>
              <a:rPr lang="en-US"/>
              <a:t>Privacy Engineering Framework (MITRE Privacy Community of Practice (CoP) July 18, 2014)</a:t>
            </a:r>
          </a:p>
          <a:p>
            <a:pPr lvl="1"/>
            <a:r>
              <a:rPr lang="en-US">
                <a:hlinkClick r:id="rId3"/>
              </a:rPr>
              <a:t>http://www.mitre.org/publications/technical-papers/privacy-engineering-framework</a:t>
            </a:r>
            <a:endParaRPr lang="en-US"/>
          </a:p>
          <a:p>
            <a:pPr lvl="1"/>
            <a:endParaRPr lang="en-US"/>
          </a:p>
          <a:p>
            <a:r>
              <a:rPr lang="en-US"/>
              <a:t>Engineering Privacy (Sarah Spiekermann, Lorrie Faith Cranor; IEEE Transactions on Software Engineering, Vol. 35,	No. 1, Jan/Feb 2009)</a:t>
            </a:r>
            <a:endParaRPr lang="en-US">
              <a:hlinkClick r:id="rId4"/>
            </a:endParaRPr>
          </a:p>
          <a:p>
            <a:pPr lvl="1"/>
            <a:r>
              <a:rPr lang="en-US">
                <a:hlinkClick r:id="rId4"/>
              </a:rPr>
              <a:t>http://ssrn.com/abstract=1085333</a:t>
            </a:r>
            <a:endParaRPr lang="en-US"/>
          </a:p>
          <a:p>
            <a:endParaRPr lang="en-US"/>
          </a:p>
        </p:txBody>
      </p:sp>
    </p:spTree>
    <p:extLst>
      <p:ext uri="{BB962C8B-B14F-4D97-AF65-F5344CB8AC3E}">
        <p14:creationId xmlns:p14="http://schemas.microsoft.com/office/powerpoint/2010/main" val="394385205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Privacy</a:t>
            </a:r>
            <a:br>
              <a:rPr lang="en-US"/>
            </a:br>
            <a:r>
              <a:rPr lang="en-US"/>
              <a:t>Some common definitions:</a:t>
            </a:r>
          </a:p>
        </p:txBody>
      </p:sp>
      <p:sp>
        <p:nvSpPr>
          <p:cNvPr id="3" name="Content Placeholder 2"/>
          <p:cNvSpPr>
            <a:spLocks noGrp="1"/>
          </p:cNvSpPr>
          <p:nvPr>
            <p:ph idx="1"/>
          </p:nvPr>
        </p:nvSpPr>
        <p:spPr/>
        <p:txBody>
          <a:bodyPr>
            <a:normAutofit fontScale="70000" lnSpcReduction="20000"/>
          </a:bodyPr>
          <a:lstStyle/>
          <a:p>
            <a:r>
              <a:rPr lang="en-US"/>
              <a:t>Merriam-Webster’s Dictionary: </a:t>
            </a:r>
          </a:p>
          <a:p>
            <a:pPr lvl="1"/>
            <a:r>
              <a:rPr lang="en-US"/>
              <a:t>1a: the quality or state of being apart from company or observation: seclusion</a:t>
            </a:r>
            <a:br>
              <a:rPr lang="en-US"/>
            </a:br>
            <a:r>
              <a:rPr lang="en-US"/>
              <a:t>1b: freedom from unauthorized intrusion one’s right to privacy </a:t>
            </a:r>
          </a:p>
          <a:p>
            <a:pPr lvl="1"/>
            <a:r>
              <a:rPr lang="en-US"/>
              <a:t>2. archaic: a place of seclusion </a:t>
            </a:r>
          </a:p>
          <a:p>
            <a:pPr lvl="1"/>
            <a:r>
              <a:rPr lang="en-US"/>
              <a:t>3a: secrecy</a:t>
            </a:r>
            <a:br>
              <a:rPr lang="en-US"/>
            </a:br>
            <a:r>
              <a:rPr lang="en-US"/>
              <a:t>3b: a private matter: secret</a:t>
            </a:r>
            <a:br>
              <a:rPr lang="en-US"/>
            </a:br>
            <a:endParaRPr lang="en-US"/>
          </a:p>
          <a:p>
            <a:r>
              <a:rPr lang="en-US"/>
              <a:t>According to Yael Onn et al., Privacy in the Digital Environment. Haifa Center of Law &amp; Technology, 2005:</a:t>
            </a:r>
          </a:p>
          <a:p>
            <a:pPr marL="457200" lvl="1" indent="0">
              <a:buNone/>
            </a:pPr>
            <a:r>
              <a:rPr lang="en-US" i="1"/>
              <a:t>“The right to privacy is our right to keep a domain around us, which includes all those things that are part of us, such as our body, home, thoughts, feelings, secrets, and identity. The right to privacy gives us the ability to choose which parts in this domain can be accessed by others, and to control the extent, manner, and timing of the use of those parts we choose to disclose.”</a:t>
            </a:r>
          </a:p>
        </p:txBody>
      </p:sp>
    </p:spTree>
    <p:extLst>
      <p:ext uri="{BB962C8B-B14F-4D97-AF65-F5344CB8AC3E}">
        <p14:creationId xmlns:p14="http://schemas.microsoft.com/office/powerpoint/2010/main" val="225889413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Privacy</a:t>
            </a:r>
            <a:br>
              <a:rPr lang="en-US"/>
            </a:br>
            <a:r>
              <a:rPr lang="en-US" sz="2400" i="1"/>
              <a:t>IMHO, a more useful definition</a:t>
            </a:r>
          </a:p>
        </p:txBody>
      </p:sp>
      <p:pic>
        <p:nvPicPr>
          <p:cNvPr id="4" name="Picture 3"/>
          <p:cNvPicPr>
            <a:picLocks noChangeAspect="1"/>
          </p:cNvPicPr>
          <p:nvPr/>
        </p:nvPicPr>
        <p:blipFill rotWithShape="1">
          <a:blip r:embed="rId2"/>
          <a:srcRect b="7032"/>
          <a:stretch/>
        </p:blipFill>
        <p:spPr>
          <a:xfrm>
            <a:off x="1524000" y="1219200"/>
            <a:ext cx="6096000" cy="4766400"/>
          </a:xfrm>
          <a:prstGeom prst="rect">
            <a:avLst/>
          </a:prstGeom>
        </p:spPr>
      </p:pic>
      <p:sp>
        <p:nvSpPr>
          <p:cNvPr id="5" name="TextBox 4"/>
          <p:cNvSpPr txBox="1"/>
          <p:nvPr/>
        </p:nvSpPr>
        <p:spPr>
          <a:xfrm>
            <a:off x="1524000" y="6019800"/>
            <a:ext cx="6400800" cy="461665"/>
          </a:xfrm>
          <a:prstGeom prst="rect">
            <a:avLst/>
          </a:prstGeom>
          <a:noFill/>
        </p:spPr>
        <p:txBody>
          <a:bodyPr wrap="square" rtlCol="0">
            <a:spAutoFit/>
          </a:bodyPr>
          <a:lstStyle/>
          <a:p>
            <a:r>
              <a:rPr lang="en-US" b="1">
                <a:latin typeface="+mn-lt"/>
              </a:rPr>
              <a:t>Taken from: </a:t>
            </a:r>
            <a:r>
              <a:rPr lang="en-US">
                <a:latin typeface="+mn-lt"/>
              </a:rPr>
              <a:t>The Privacy Engineer’s Manifesto - Getting from Policy to Code to QA to Value (Michelle Finneran Dennedy Jonathan Fox Thomas R. Finneran; ApressOpen)</a:t>
            </a:r>
          </a:p>
        </p:txBody>
      </p:sp>
    </p:spTree>
    <p:extLst>
      <p:ext uri="{BB962C8B-B14F-4D97-AF65-F5344CB8AC3E}">
        <p14:creationId xmlns:p14="http://schemas.microsoft.com/office/powerpoint/2010/main" val="192271864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PII</a:t>
            </a:r>
            <a:br>
              <a:rPr lang="en-US"/>
            </a:br>
            <a:r>
              <a:rPr lang="en-US"/>
              <a:t>Personally Identifiable Information</a:t>
            </a:r>
          </a:p>
        </p:txBody>
      </p:sp>
      <p:sp>
        <p:nvSpPr>
          <p:cNvPr id="3" name="Content Placeholder 2"/>
          <p:cNvSpPr>
            <a:spLocks noGrp="1"/>
          </p:cNvSpPr>
          <p:nvPr>
            <p:ph idx="1"/>
          </p:nvPr>
        </p:nvSpPr>
        <p:spPr/>
        <p:txBody>
          <a:bodyPr>
            <a:normAutofit lnSpcReduction="10000"/>
          </a:bodyPr>
          <a:lstStyle/>
          <a:p>
            <a:r>
              <a:rPr lang="en-US"/>
              <a:t>Privacy:</a:t>
            </a:r>
          </a:p>
          <a:p>
            <a:pPr marL="457200" lvl="1" indent="0">
              <a:buNone/>
            </a:pPr>
            <a:r>
              <a:rPr lang="en-US"/>
              <a:t>“The fair and authorized “processing” of Personally Identifiable Information (PII)</a:t>
            </a:r>
          </a:p>
          <a:p>
            <a:r>
              <a:rPr lang="en-US"/>
              <a:t>Personally Identifiable Information</a:t>
            </a:r>
          </a:p>
          <a:p>
            <a:pPr marL="457200" lvl="1" indent="0">
              <a:buNone/>
            </a:pPr>
            <a:r>
              <a:rPr lang="en-US"/>
              <a:t>Formally: Any data that identifies an individual or from which identity or contact information of an individual can be derived</a:t>
            </a:r>
          </a:p>
          <a:p>
            <a:pPr marL="457200" lvl="1" indent="0">
              <a:buNone/>
            </a:pPr>
            <a:r>
              <a:rPr lang="en-US"/>
              <a:t>Practically: Includes otherwise non-personal information when associated or combined with personal information</a:t>
            </a:r>
          </a:p>
        </p:txBody>
      </p:sp>
    </p:spTree>
    <p:extLst>
      <p:ext uri="{BB962C8B-B14F-4D97-AF65-F5344CB8AC3E}">
        <p14:creationId xmlns:p14="http://schemas.microsoft.com/office/powerpoint/2010/main" val="250877586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Privacy by Design (PbD)</a:t>
            </a:r>
          </a:p>
        </p:txBody>
      </p:sp>
      <p:sp>
        <p:nvSpPr>
          <p:cNvPr id="3" name="Content Placeholder 2"/>
          <p:cNvSpPr>
            <a:spLocks noGrp="1"/>
          </p:cNvSpPr>
          <p:nvPr>
            <p:ph idx="1"/>
          </p:nvPr>
        </p:nvSpPr>
        <p:spPr/>
        <p:txBody>
          <a:bodyPr>
            <a:normAutofit fontScale="77500" lnSpcReduction="20000"/>
          </a:bodyPr>
          <a:lstStyle/>
          <a:p>
            <a:r>
              <a:rPr lang="en-US"/>
              <a:t>Based on the assumption that privacy cannot be assured only by compliance with regulatory frameworks </a:t>
            </a:r>
          </a:p>
          <a:p>
            <a:r>
              <a:rPr lang="en-US"/>
              <a:t>Privacy assurance must be included into the organization and mode of operation of a system</a:t>
            </a:r>
          </a:p>
          <a:p>
            <a:r>
              <a:rPr lang="en-US"/>
              <a:t>Adequate privacy requires thoughtful integration with every layer of an organization, including:</a:t>
            </a:r>
          </a:p>
          <a:p>
            <a:pPr lvl="1"/>
            <a:r>
              <a:rPr lang="en-US"/>
              <a:t>Organization policies and governance;</a:t>
            </a:r>
          </a:p>
          <a:p>
            <a:pPr lvl="1"/>
            <a:r>
              <a:rPr lang="en-US"/>
              <a:t>Business processes;</a:t>
            </a:r>
          </a:p>
          <a:p>
            <a:pPr lvl="1"/>
            <a:r>
              <a:rPr lang="en-US"/>
              <a:t>Standard operating procedures;</a:t>
            </a:r>
          </a:p>
          <a:p>
            <a:pPr lvl="1"/>
            <a:r>
              <a:rPr lang="en-US"/>
              <a:t>System and network architectures;</a:t>
            </a:r>
          </a:p>
          <a:p>
            <a:pPr lvl="1"/>
            <a:r>
              <a:rPr lang="en-US"/>
              <a:t>IT system design and development practices;</a:t>
            </a:r>
          </a:p>
          <a:p>
            <a:pPr lvl="1"/>
            <a:r>
              <a:rPr lang="en-US"/>
              <a:t>Management of data sources.</a:t>
            </a:r>
          </a:p>
        </p:txBody>
      </p:sp>
    </p:spTree>
    <p:extLst>
      <p:ext uri="{BB962C8B-B14F-4D97-AF65-F5344CB8AC3E}">
        <p14:creationId xmlns:p14="http://schemas.microsoft.com/office/powerpoint/2010/main" val="366119906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a:t>PbD Foundational Principles</a:t>
            </a:r>
          </a:p>
        </p:txBody>
      </p:sp>
      <p:sp>
        <p:nvSpPr>
          <p:cNvPr id="3" name="Content Placeholder 2"/>
          <p:cNvSpPr>
            <a:spLocks noGrp="1"/>
          </p:cNvSpPr>
          <p:nvPr>
            <p:ph idx="1"/>
          </p:nvPr>
        </p:nvSpPr>
        <p:spPr>
          <a:xfrm>
            <a:off x="304800" y="1371600"/>
            <a:ext cx="8458200" cy="5029200"/>
          </a:xfrm>
        </p:spPr>
        <p:txBody>
          <a:bodyPr>
            <a:normAutofit fontScale="62500" lnSpcReduction="20000"/>
          </a:bodyPr>
          <a:lstStyle/>
          <a:p>
            <a:pPr marL="514350" indent="-514350">
              <a:buFont typeface="+mj-lt"/>
              <a:buAutoNum type="arabicPeriod"/>
            </a:pPr>
            <a:r>
              <a:rPr lang="en-US"/>
              <a:t>Proactive not Reactive; Preventative not Remedial </a:t>
            </a:r>
          </a:p>
          <a:p>
            <a:pPr lvl="1"/>
            <a:r>
              <a:rPr lang="en-US"/>
              <a:t>Anticipate issues; prevent problems before they arise</a:t>
            </a:r>
          </a:p>
          <a:p>
            <a:pPr marL="514350" indent="-514350">
              <a:buFont typeface="+mj-lt"/>
              <a:buAutoNum type="arabicPeriod"/>
            </a:pPr>
            <a:r>
              <a:rPr lang="en-US"/>
              <a:t>Privacy as the Default Setting </a:t>
            </a:r>
          </a:p>
          <a:p>
            <a:pPr lvl="1"/>
            <a:r>
              <a:rPr lang="en-US"/>
              <a:t>Personal data protected from inception; individuals need not act to protect data</a:t>
            </a:r>
          </a:p>
          <a:p>
            <a:pPr marL="514350" indent="-514350">
              <a:buFont typeface="+mj-lt"/>
              <a:buAutoNum type="arabicPeriod"/>
            </a:pPr>
            <a:r>
              <a:rPr lang="en-US"/>
              <a:t>Privacy Embedded into Design</a:t>
            </a:r>
          </a:p>
          <a:p>
            <a:pPr lvl="1"/>
            <a:r>
              <a:rPr lang="en-US"/>
              <a:t>Privacy protections are core, organic functions; not bolted on after the fact</a:t>
            </a:r>
          </a:p>
          <a:p>
            <a:pPr marL="514350" indent="-514350">
              <a:buFont typeface="+mj-lt"/>
              <a:buAutoNum type="arabicPeriod"/>
            </a:pPr>
            <a:r>
              <a:rPr lang="en-US"/>
              <a:t>Full functionality—Positive-sum, not Zero-sum </a:t>
            </a:r>
          </a:p>
          <a:p>
            <a:pPr lvl="1"/>
            <a:r>
              <a:rPr lang="en-US"/>
              <a:t>Privacy enhances, not degrades, security and functionality</a:t>
            </a:r>
          </a:p>
          <a:p>
            <a:pPr marL="514350" indent="-514350">
              <a:buFont typeface="+mj-lt"/>
              <a:buAutoNum type="arabicPeriod"/>
            </a:pPr>
            <a:r>
              <a:rPr lang="en-US"/>
              <a:t>End-to-End Security—Full Lifecycle Protection </a:t>
            </a:r>
          </a:p>
          <a:p>
            <a:pPr lvl="1"/>
            <a:r>
              <a:rPr lang="en-US"/>
              <a:t>Security applied to each data lifecycle stage, from creation to archiving or deletion</a:t>
            </a:r>
          </a:p>
          <a:p>
            <a:pPr marL="514350" indent="-514350">
              <a:buFont typeface="+mj-lt"/>
              <a:buAutoNum type="arabicPeriod"/>
            </a:pPr>
            <a:r>
              <a:rPr lang="en-US"/>
              <a:t>Visibility and Transparency—Keep it Open </a:t>
            </a:r>
          </a:p>
          <a:p>
            <a:pPr lvl="1"/>
            <a:r>
              <a:rPr lang="en-US"/>
              <a:t>Individuals understand data use; privacy practices audited</a:t>
            </a:r>
          </a:p>
          <a:p>
            <a:pPr marL="514350" indent="-514350">
              <a:buFont typeface="+mj-lt"/>
              <a:buAutoNum type="arabicPeriod"/>
            </a:pPr>
            <a:r>
              <a:rPr lang="en-US"/>
              <a:t>Respect for User Privacy—Keep it User-Centric</a:t>
            </a:r>
          </a:p>
          <a:p>
            <a:pPr lvl="1"/>
            <a:r>
              <a:rPr lang="en-US"/>
              <a:t>Organizational imperative = privacy is about personal control and free choice</a:t>
            </a:r>
          </a:p>
          <a:p>
            <a:pPr marL="514350" indent="-514350">
              <a:buFont typeface="+mj-lt"/>
              <a:buAutoNum type="arabicPeriod"/>
            </a:pPr>
            <a:endParaRPr lang="en-US"/>
          </a:p>
        </p:txBody>
      </p:sp>
    </p:spTree>
    <p:extLst>
      <p:ext uri="{BB962C8B-B14F-4D97-AF65-F5344CB8AC3E}">
        <p14:creationId xmlns:p14="http://schemas.microsoft.com/office/powerpoint/2010/main" val="227836003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1437</TotalTime>
  <Words>1370</Words>
  <Application>Microsoft Macintosh PowerPoint</Application>
  <PresentationFormat>On-screen Show (4:3)</PresentationFormat>
  <Paragraphs>236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Template</vt:lpstr>
      <vt:lpstr>PowerPoint Presentation</vt:lpstr>
      <vt:lpstr>Privacy Engineered Access Network</vt:lpstr>
      <vt:lpstr>Prolog</vt:lpstr>
      <vt:lpstr>References</vt:lpstr>
      <vt:lpstr>Privacy Some common definitions:</vt:lpstr>
      <vt:lpstr>Privacy IMHO, a more useful definition</vt:lpstr>
      <vt:lpstr>PII Personally Identifiable Information</vt:lpstr>
      <vt:lpstr>Privacy by Design (PbD)</vt:lpstr>
      <vt:lpstr>PbD Foundational Principles</vt:lpstr>
      <vt:lpstr>Privacy Engineering</vt:lpstr>
      <vt:lpstr>Privacy Enabling Technologies</vt:lpstr>
      <vt:lpstr>Now, where is the meat for OmniRAN?</vt:lpstr>
      <vt:lpstr>Privacy issues can happen anywhere</vt:lpstr>
      <vt:lpstr>Roles and Identifiers from omniran-14-0065-02-CF00-key-concepts-of-nds </vt:lpstr>
      <vt:lpstr>Supportive information from omniran-14-0065-02-CF00-key-concepts-of-nds </vt:lpstr>
      <vt:lpstr>Roles and Identifiers from omniran-15-0002-01-CF00-key-concepts-of-data-path</vt:lpstr>
      <vt:lpstr>So, what to do in OmniRAN?</vt:lpstr>
      <vt:lpstr>Discussion?</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284</cp:revision>
  <cp:lastPrinted>1998-02-10T13:28:06Z</cp:lastPrinted>
  <dcterms:created xsi:type="dcterms:W3CDTF">2011-12-30T17:06:23Z</dcterms:created>
  <dcterms:modified xsi:type="dcterms:W3CDTF">2015-03-09T12:51:52Z</dcterms:modified>
</cp:coreProperties>
</file>