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92" r:id="rId3"/>
    <p:sldId id="275" r:id="rId4"/>
    <p:sldId id="276" r:id="rId5"/>
    <p:sldId id="277" r:id="rId6"/>
    <p:sldId id="278" r:id="rId7"/>
    <p:sldId id="271" r:id="rId8"/>
    <p:sldId id="302" r:id="rId9"/>
    <p:sldId id="303" r:id="rId10"/>
    <p:sldId id="295" r:id="rId11"/>
    <p:sldId id="296" r:id="rId12"/>
    <p:sldId id="297" r:id="rId13"/>
    <p:sldId id="298" r:id="rId14"/>
    <p:sldId id="304" r:id="rId15"/>
    <p:sldId id="29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90" autoAdjust="0"/>
    <p:restoredTop sz="99233" autoAdjust="0"/>
  </p:normalViewPr>
  <p:slideViewPr>
    <p:cSldViewPr>
      <p:cViewPr varScale="1">
        <p:scale>
          <a:sx n="123" d="100"/>
          <a:sy n="123" d="100"/>
        </p:scale>
        <p:origin x="-91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86054" y="76200"/>
            <a:ext cx="2229346" cy="307777"/>
          </a:xfrm>
          <a:prstGeom prst="rect">
            <a:avLst/>
          </a:prstGeom>
        </p:spPr>
        <p:txBody>
          <a:bodyPr wrap="none">
            <a:spAutoFit/>
          </a:bodyPr>
          <a:lstStyle/>
          <a:p>
            <a:pPr algn="r"/>
            <a:r>
              <a:rPr lang="en-US" sz="1400" b="1" dirty="0" smtClean="0"/>
              <a:t>omniran-15-0011-03-00TG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omniran/dcn/15/omniran-15-0016-00-wsdn-sdn-practice-of-china-mobile.pdf" TargetMode="External"/><Relationship Id="rId3" Type="http://schemas.openxmlformats.org/officeDocument/2006/relationships/hyperlink" Target="https://mentor.ieee.org/omniran/dcn/15/omniran-15-0010-00-00TG-february-10th-confcall-meeting-minutes.docx" TargetMode="External"/><Relationship Id="rId7" Type="http://schemas.openxmlformats.org/officeDocument/2006/relationships/hyperlink" Target="https://mentor.ieee.org/omniran/dcn/15/omniran-15-0012-00-00TG-omniran-p802-1cf-introduction-to-wba.docx" TargetMode="External"/><Relationship Id="rId2" Type="http://schemas.openxmlformats.org/officeDocument/2006/relationships/hyperlink" Target="https://mentor.ieee.org/omniran/dcn/15/omniran-15-0007-00-00TG-january-2015-f2f-meeting-minutes.docx" TargetMode="External"/><Relationship Id="rId1" Type="http://schemas.openxmlformats.org/officeDocument/2006/relationships/slideLayout" Target="../slideLayouts/slideLayout2.xml"/><Relationship Id="rId6" Type="http://schemas.openxmlformats.org/officeDocument/2006/relationships/hyperlink" Target="http://www.wballiance.com/" TargetMode="External"/><Relationship Id="rId5" Type="http://schemas.openxmlformats.org/officeDocument/2006/relationships/hyperlink" Target="http://www.ieee1904.org/2/meeting_archive/2015/02/tf2_1502_elbakoury_3.pdf" TargetMode="External"/><Relationship Id="rId4" Type="http://schemas.openxmlformats.org/officeDocument/2006/relationships/hyperlink" Target="http://www.ieee1904.org/index.shtml" TargetMode="External"/><Relationship Id="rId9" Type="http://schemas.openxmlformats.org/officeDocument/2006/relationships/hyperlink" Target="https://mentor.ieee.org/omniran/dcn/15/omniran-15-0021-00-CF00-onf-wmwg-updat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14-00-CF00-revision-proposal-of-omniran-14-0083.docx" TargetMode="External"/><Relationship Id="rId2" Type="http://schemas.openxmlformats.org/officeDocument/2006/relationships/hyperlink" Target="https://mentor.ieee.org/omniran/dcn/15/omniran-15-0008-02-CF00-nrm-refinements.pptx" TargetMode="External"/><Relationship Id="rId1" Type="http://schemas.openxmlformats.org/officeDocument/2006/relationships/slideLayout" Target="../slideLayouts/slideLayout2.xml"/><Relationship Id="rId5" Type="http://schemas.openxmlformats.org/officeDocument/2006/relationships/hyperlink" Target="https://mentor.ieee.org/omniran/dcn/15/omniran-15-0017-00-CF00-distributed-access-architectures.pptx" TargetMode="External"/><Relationship Id="rId4" Type="http://schemas.openxmlformats.org/officeDocument/2006/relationships/hyperlink" Target="https://mentor.ieee.org/omniran/dcn/15/omniran-15-0013-00-CF00-r9c-reference-point-discuss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5/omniran-15-0018-00-CF00-omniran-sdn-chapter-contribution.docx" TargetMode="External"/><Relationship Id="rId2" Type="http://schemas.openxmlformats.org/officeDocument/2006/relationships/hyperlink" Target="https://mentor.ieee.org/omniran/dcn/15/omniran-15-0019-00-CF00-omniran-sdn-chapter-contribution-slides.pptx" TargetMode="External"/><Relationship Id="rId1" Type="http://schemas.openxmlformats.org/officeDocument/2006/relationships/slideLayout" Target="../slideLayouts/slideLayout2.xml"/><Relationship Id="rId5" Type="http://schemas.openxmlformats.org/officeDocument/2006/relationships/hyperlink" Target="https://mentor.ieee.org/omniran/dcn/14/omniran-14-0078-02-CF00-updated-text-for-an-setup.docx" TargetMode="External"/><Relationship Id="rId4" Type="http://schemas.openxmlformats.org/officeDocument/2006/relationships/hyperlink" Target="https://mentor.ieee.org/omniran/dcn/15/omniran-15-0015-00-CF00-privacy-engineered-access-network.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20-00-00TG-mar-2015-report-to-802wgs.pptx" TargetMode="External"/><Relationship Id="rId2" Type="http://schemas.openxmlformats.org/officeDocument/2006/relationships/hyperlink" Target="https://mentor.ieee.org/omniran/dcn/15/omniran-15-0012-00-00TG-omniran-p802-1cf-introduction-to-wb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March 2015 F2F Meeting</a:t>
            </a:r>
            <a:endParaRPr lang="en-US" dirty="0"/>
          </a:p>
        </p:txBody>
      </p:sp>
      <p:sp>
        <p:nvSpPr>
          <p:cNvPr id="3" name="Subtitle 2"/>
          <p:cNvSpPr>
            <a:spLocks noGrp="1"/>
          </p:cNvSpPr>
          <p:nvPr>
            <p:ph type="subTitle" idx="1"/>
          </p:nvPr>
        </p:nvSpPr>
        <p:spPr/>
        <p:txBody>
          <a:bodyPr/>
          <a:lstStyle/>
          <a:p>
            <a:r>
              <a:rPr lang="en-US" dirty="0" smtClean="0"/>
              <a:t>2015-03-09</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47500" lnSpcReduction="20000"/>
          </a:bodyPr>
          <a:lstStyle/>
          <a:p>
            <a:r>
              <a:rPr lang="en-GB" dirty="0" smtClean="0"/>
              <a:t>Call Meeting to Order</a:t>
            </a:r>
          </a:p>
          <a:p>
            <a:pPr lvl="1"/>
            <a:r>
              <a:rPr lang="en-GB" dirty="0" smtClean="0"/>
              <a:t>Meeting called to order by chair at 15:00</a:t>
            </a:r>
          </a:p>
          <a:p>
            <a:r>
              <a:rPr lang="en-GB" dirty="0" smtClean="0"/>
              <a:t>Minutes taker:</a:t>
            </a:r>
          </a:p>
          <a:p>
            <a:pPr lvl="1"/>
            <a:r>
              <a:rPr lang="en-GB" dirty="0" smtClean="0"/>
              <a:t> Walter volunteers to take notes</a:t>
            </a:r>
          </a:p>
          <a:p>
            <a:r>
              <a:rPr lang="en-US" dirty="0" err="1" smtClean="0"/>
              <a:t>Attendence</a:t>
            </a:r>
            <a:r>
              <a:rPr lang="en-US" dirty="0" smtClean="0"/>
              <a:t> recording</a:t>
            </a:r>
          </a:p>
          <a:p>
            <a:pPr lvl="1"/>
            <a:r>
              <a:rPr lang="en-US" dirty="0" smtClean="0"/>
              <a:t>Please sign in IMAT; reciprocal attendence credits given by 802.11</a:t>
            </a:r>
          </a:p>
          <a:p>
            <a:pPr lvl="1"/>
            <a:r>
              <a:rPr lang="en-US" dirty="0"/>
              <a:t>Currently, IMAT structure is not well aligned with 802.11; Max will talk with Glenn to set up OmniRAN to fit to 802.11 schedules</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330538258"/>
              </p:ext>
            </p:extLst>
          </p:nvPr>
        </p:nvGraphicFramePr>
        <p:xfrm>
          <a:off x="914400" y="36576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rgbClr val="000000"/>
                          </a:solidFill>
                        </a:rPr>
                        <a:t>Max Riegel</a:t>
                      </a:r>
                      <a:endParaRPr lang="en-US" sz="1400" dirty="0">
                        <a:solidFill>
                          <a:srgbClr val="000000"/>
                        </a:solidFill>
                      </a:endParaRPr>
                    </a:p>
                  </a:txBody>
                  <a:tcPr/>
                </a:tc>
                <a:tc>
                  <a:txBody>
                    <a:bodyPr/>
                    <a:lstStyle/>
                    <a:p>
                      <a:r>
                        <a:rPr lang="en-US" sz="1400" dirty="0" smtClean="0">
                          <a:solidFill>
                            <a:srgbClr val="000000"/>
                          </a:solidFill>
                        </a:rPr>
                        <a:t>Nokia</a:t>
                      </a:r>
                      <a:r>
                        <a:rPr lang="en-US" sz="1400" baseline="0" dirty="0" smtClean="0">
                          <a:solidFill>
                            <a:srgbClr val="000000"/>
                          </a:solidFill>
                        </a:rPr>
                        <a:t> Networks</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rgbClr val="000000"/>
                          </a:solidFill>
                        </a:rPr>
                        <a:t>Hesham </a:t>
                      </a:r>
                      <a:r>
                        <a:rPr lang="de-DE" sz="1400" dirty="0" err="1" smtClean="0">
                          <a:solidFill>
                            <a:srgbClr val="000000"/>
                          </a:solidFill>
                        </a:rPr>
                        <a:t>ElBakoury</a:t>
                      </a:r>
                      <a:endParaRPr lang="en-US" sz="1400" dirty="0" smtClean="0">
                        <a:solidFill>
                          <a:srgbClr val="000000"/>
                        </a:solidFill>
                      </a:endParaRPr>
                    </a:p>
                  </a:txBody>
                  <a:tcPr/>
                </a:tc>
                <a:tc>
                  <a:txBody>
                    <a:bodyPr/>
                    <a:lstStyle/>
                    <a:p>
                      <a:r>
                        <a:rPr lang="de-DE" sz="1400" dirty="0" err="1" smtClean="0">
                          <a:solidFill>
                            <a:srgbClr val="000000"/>
                          </a:solidFill>
                        </a:rPr>
                        <a:t>Huawei</a:t>
                      </a:r>
                      <a:endParaRPr lang="en-US" sz="1400" dirty="0">
                        <a:solidFill>
                          <a:srgbClr val="000000"/>
                        </a:solidFill>
                      </a:endParaRPr>
                    </a:p>
                  </a:txBody>
                  <a:tcPr/>
                </a:tc>
              </a:tr>
              <a:tr h="292100">
                <a:tc>
                  <a:txBody>
                    <a:bodyPr/>
                    <a:lstStyle/>
                    <a:p>
                      <a:r>
                        <a:rPr lang="en-US" sz="1400" dirty="0" smtClean="0">
                          <a:solidFill>
                            <a:srgbClr val="000000"/>
                          </a:solidFill>
                        </a:rPr>
                        <a:t>Juan Carlos Zuniga</a:t>
                      </a:r>
                      <a:endParaRPr lang="en-US" sz="1400" dirty="0">
                        <a:solidFill>
                          <a:srgbClr val="000000"/>
                        </a:solidFill>
                      </a:endParaRPr>
                    </a:p>
                  </a:txBody>
                  <a:tcPr/>
                </a:tc>
                <a:tc>
                  <a:txBody>
                    <a:bodyPr/>
                    <a:lstStyle/>
                    <a:p>
                      <a:r>
                        <a:rPr lang="en-US" sz="1400" dirty="0" err="1" smtClean="0">
                          <a:solidFill>
                            <a:srgbClr val="000000"/>
                          </a:solidFill>
                        </a:rPr>
                        <a:t>Interdigital</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rgbClr val="000000"/>
                          </a:solidFill>
                        </a:rPr>
                        <a:t>Yonggang</a:t>
                      </a:r>
                      <a:r>
                        <a:rPr lang="de-DE" sz="1400" dirty="0" smtClean="0">
                          <a:solidFill>
                            <a:srgbClr val="000000"/>
                          </a:solidFill>
                        </a:rPr>
                        <a:t> Fang</a:t>
                      </a:r>
                      <a:endParaRPr lang="en-US" sz="1400" dirty="0">
                        <a:solidFill>
                          <a:srgbClr val="000000"/>
                        </a:solidFill>
                      </a:endParaRPr>
                    </a:p>
                  </a:txBody>
                  <a:tcPr/>
                </a:tc>
                <a:tc>
                  <a:txBody>
                    <a:bodyPr/>
                    <a:lstStyle/>
                    <a:p>
                      <a:r>
                        <a:rPr lang="de-DE" sz="1400" dirty="0" smtClean="0">
                          <a:solidFill>
                            <a:srgbClr val="000000"/>
                          </a:solidFill>
                        </a:rPr>
                        <a:t>ZTE</a:t>
                      </a:r>
                      <a:endParaRPr lang="en-US" sz="1400" dirty="0">
                        <a:solidFill>
                          <a:srgbClr val="000000"/>
                        </a:solidFill>
                      </a:endParaRPr>
                    </a:p>
                  </a:txBody>
                  <a:tcPr/>
                </a:tc>
              </a:tr>
              <a:tr h="292100">
                <a:tc>
                  <a:txBody>
                    <a:bodyPr/>
                    <a:lstStyle/>
                    <a:p>
                      <a:r>
                        <a:rPr lang="en-US" sz="1400" dirty="0" smtClean="0">
                          <a:solidFill>
                            <a:srgbClr val="000000"/>
                          </a:solidFill>
                        </a:rPr>
                        <a:t>Walter </a:t>
                      </a:r>
                      <a:r>
                        <a:rPr lang="en-US" sz="1400" dirty="0" err="1" smtClean="0">
                          <a:solidFill>
                            <a:srgbClr val="000000"/>
                          </a:solidFill>
                        </a:rPr>
                        <a:t>Pienciak</a:t>
                      </a:r>
                      <a:endParaRPr lang="en-US" sz="1400" dirty="0">
                        <a:solidFill>
                          <a:srgbClr val="000000"/>
                        </a:solidFill>
                      </a:endParaRPr>
                    </a:p>
                  </a:txBody>
                  <a:tcPr/>
                </a:tc>
                <a:tc>
                  <a:txBody>
                    <a:bodyPr/>
                    <a:lstStyle/>
                    <a:p>
                      <a:r>
                        <a:rPr lang="en-US" sz="1400" dirty="0" smtClean="0">
                          <a:solidFill>
                            <a:srgbClr val="000000"/>
                          </a:solidFill>
                        </a:rPr>
                        <a:t>IEEE SA</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en-US" sz="1400" dirty="0">
                          <a:solidFill>
                            <a:srgbClr val="000000"/>
                          </a:solidFill>
                        </a:rPr>
                        <a:t>Xuaowu</a:t>
                      </a:r>
                      <a:r>
                        <a:rPr lang="en-US" sz="1400" baseline="0" dirty="0">
                          <a:solidFill>
                            <a:srgbClr val="000000"/>
                          </a:solidFill>
                        </a:rPr>
                        <a:t> Zhao</a:t>
                      </a:r>
                      <a:endParaRPr lang="en-US" sz="1400" dirty="0">
                        <a:solidFill>
                          <a:srgbClr val="000000"/>
                        </a:solidFill>
                      </a:endParaRPr>
                    </a:p>
                  </a:txBody>
                  <a:tcPr/>
                </a:tc>
                <a:tc>
                  <a:txBody>
                    <a:bodyPr/>
                    <a:lstStyle/>
                    <a:p>
                      <a:r>
                        <a:rPr lang="en-US" sz="1400" dirty="0">
                          <a:solidFill>
                            <a:srgbClr val="000000"/>
                          </a:solidFill>
                        </a:rPr>
                        <a:t>ZTE</a:t>
                      </a:r>
                    </a:p>
                  </a:txBody>
                  <a:tcPr/>
                </a:tc>
              </a:tr>
              <a:tr h="292100">
                <a:tc>
                  <a:txBody>
                    <a:bodyPr/>
                    <a:lstStyle/>
                    <a:p>
                      <a:r>
                        <a:rPr lang="en-US" sz="1400" dirty="0" smtClean="0">
                          <a:solidFill>
                            <a:srgbClr val="000000"/>
                          </a:solidFill>
                        </a:rPr>
                        <a:t>Antonio de la Oliva</a:t>
                      </a:r>
                    </a:p>
                  </a:txBody>
                  <a:tcPr/>
                </a:tc>
                <a:tc>
                  <a:txBody>
                    <a:bodyPr/>
                    <a:lstStyle/>
                    <a:p>
                      <a:r>
                        <a:rPr lang="en-US" sz="1400" dirty="0" smtClean="0">
                          <a:solidFill>
                            <a:srgbClr val="000000"/>
                          </a:solidFill>
                        </a:rPr>
                        <a:t>UC3M</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en-US" sz="1400" dirty="0">
                          <a:solidFill>
                            <a:srgbClr val="000000"/>
                          </a:solidFill>
                        </a:rPr>
                        <a:t>Lu Huang</a:t>
                      </a:r>
                    </a:p>
                  </a:txBody>
                  <a:tcPr/>
                </a:tc>
                <a:tc>
                  <a:txBody>
                    <a:bodyPr/>
                    <a:lstStyle/>
                    <a:p>
                      <a:r>
                        <a:rPr lang="en-US" sz="1400" dirty="0">
                          <a:solidFill>
                            <a:srgbClr val="000000"/>
                          </a:solidFill>
                        </a:rPr>
                        <a:t>China</a:t>
                      </a:r>
                      <a:r>
                        <a:rPr lang="en-US" sz="1400" baseline="0" dirty="0">
                          <a:solidFill>
                            <a:srgbClr val="000000"/>
                          </a:solidFill>
                        </a:rPr>
                        <a:t> Mobile</a:t>
                      </a:r>
                      <a:endParaRPr lang="en-US" sz="1400" dirty="0">
                        <a:solidFill>
                          <a:srgbClr val="000000"/>
                        </a:solidFill>
                      </a:endParaRPr>
                    </a:p>
                  </a:txBody>
                  <a:tcPr/>
                </a:tc>
              </a:tr>
              <a:tr h="292100">
                <a:tc>
                  <a:txBody>
                    <a:bodyPr/>
                    <a:lstStyle/>
                    <a:p>
                      <a:r>
                        <a:rPr lang="en-US" sz="1400" dirty="0">
                          <a:solidFill>
                            <a:srgbClr val="000000"/>
                          </a:solidFill>
                        </a:rPr>
                        <a:t>Glenn</a:t>
                      </a:r>
                      <a:r>
                        <a:rPr lang="en-US" sz="1400" baseline="0" dirty="0">
                          <a:solidFill>
                            <a:srgbClr val="000000"/>
                          </a:solidFill>
                        </a:rPr>
                        <a:t> Parsons</a:t>
                      </a:r>
                      <a:endParaRPr lang="en-US" sz="1400" dirty="0">
                        <a:solidFill>
                          <a:srgbClr val="000000"/>
                        </a:solidFill>
                      </a:endParaRPr>
                    </a:p>
                  </a:txBody>
                  <a:tcPr/>
                </a:tc>
                <a:tc>
                  <a:txBody>
                    <a:bodyPr/>
                    <a:lstStyle/>
                    <a:p>
                      <a:r>
                        <a:rPr lang="de-DE" sz="1400" dirty="0" err="1" smtClean="0">
                          <a:solidFill>
                            <a:srgbClr val="000000"/>
                          </a:solidFill>
                        </a:rPr>
                        <a:t>Ericsson</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Charlie Perkins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Futurewei</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rgbClr val="000000"/>
                          </a:solidFill>
                        </a:rPr>
                        <a:t>Roger Marks</a:t>
                      </a:r>
                      <a:endParaRPr lang="en-US" sz="1400" dirty="0" smtClean="0">
                        <a:solidFill>
                          <a:srgbClr val="000000"/>
                        </a:solidFill>
                      </a:endParaRPr>
                    </a:p>
                  </a:txBody>
                  <a:tcPr/>
                </a:tc>
                <a:tc>
                  <a:txBody>
                    <a:bodyPr/>
                    <a:lstStyle/>
                    <a:p>
                      <a:r>
                        <a:rPr lang="de-DE" sz="1400" dirty="0" err="1" smtClean="0">
                          <a:solidFill>
                            <a:srgbClr val="000000"/>
                          </a:solidFill>
                        </a:rPr>
                        <a:t>EthAirNet</a:t>
                      </a:r>
                      <a:r>
                        <a:rPr lang="de-DE" sz="1400" dirty="0" smtClean="0">
                          <a:solidFill>
                            <a:srgbClr val="000000"/>
                          </a:solidFill>
                        </a:rPr>
                        <a:t> Ass.; ETRI</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400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SDN &amp; NFV status update</a:t>
            </a:r>
          </a:p>
          <a:p>
            <a:pPr lvl="1"/>
            <a:r>
              <a:rPr lang="en-US" dirty="0" smtClean="0"/>
              <a:t>P802.1CF contributions</a:t>
            </a:r>
          </a:p>
          <a:p>
            <a:pPr lvl="2"/>
            <a:r>
              <a:rPr lang="en-US" dirty="0" smtClean="0"/>
              <a:t>Network reference model</a:t>
            </a:r>
          </a:p>
          <a:p>
            <a:pPr lvl="2"/>
            <a:r>
              <a:rPr lang="en-US" dirty="0" smtClean="0"/>
              <a:t>Backhaul representation</a:t>
            </a:r>
          </a:p>
          <a:p>
            <a:pPr lvl="2"/>
            <a:r>
              <a:rPr lang="en-US" dirty="0"/>
              <a:t>Fronthaul</a:t>
            </a:r>
            <a:r>
              <a:rPr lang="en-US" dirty="0" smtClean="0"/>
              <a:t> representation</a:t>
            </a:r>
          </a:p>
          <a:p>
            <a:pPr lvl="2"/>
            <a:r>
              <a:rPr lang="en-US" dirty="0" smtClean="0"/>
              <a:t>SDN Abstraction</a:t>
            </a:r>
          </a:p>
          <a:p>
            <a:pPr lvl="2"/>
            <a:r>
              <a:rPr lang="en-US" dirty="0" smtClean="0"/>
              <a:t>Functional design and decomposition</a:t>
            </a:r>
          </a:p>
          <a:p>
            <a:pPr lvl="1"/>
            <a:r>
              <a:rPr lang="en-US" dirty="0" smtClean="0"/>
              <a:t>Project planning</a:t>
            </a:r>
          </a:p>
          <a:p>
            <a:pPr lvl="1"/>
            <a:r>
              <a:rPr lang="en-US" dirty="0" smtClean="0"/>
              <a:t>Publicity activities</a:t>
            </a:r>
          </a:p>
          <a:p>
            <a:pPr lvl="1"/>
            <a:r>
              <a:rPr lang="en-US" dirty="0" smtClean="0"/>
              <a:t>Status report to IEEE 802 WGs</a:t>
            </a:r>
          </a:p>
          <a:p>
            <a:pPr lvl="1"/>
            <a:r>
              <a:rPr lang="en-US" dirty="0" smtClean="0"/>
              <a:t>AOB</a:t>
            </a:r>
          </a:p>
          <a:p>
            <a:pPr lvl="1"/>
            <a:endParaRPr lang="en-US" dirty="0" smtClean="0"/>
          </a:p>
          <a:p>
            <a:r>
              <a:rPr lang="en-US" dirty="0" smtClean="0"/>
              <a:t>Schedule of topics and presentations</a:t>
            </a:r>
          </a:p>
          <a:p>
            <a:pPr lvl="1"/>
            <a:r>
              <a:rPr lang="en-US" dirty="0" smtClean="0"/>
              <a:t>SDN &amp; NFV status update</a:t>
            </a:r>
          </a:p>
          <a:p>
            <a:pPr lvl="2"/>
            <a:r>
              <a:rPr lang="en-US" dirty="0"/>
              <a:t>Tue, PM2</a:t>
            </a:r>
            <a:endParaRPr lang="en-US" dirty="0" smtClean="0"/>
          </a:p>
          <a:p>
            <a:pPr lvl="1"/>
            <a:r>
              <a:rPr lang="en-US" dirty="0" smtClean="0"/>
              <a:t>… Network reference model</a:t>
            </a:r>
          </a:p>
          <a:p>
            <a:pPr lvl="2"/>
            <a:r>
              <a:rPr lang="en-US" dirty="0"/>
              <a:t>Mon, PM2</a:t>
            </a:r>
            <a:endParaRPr lang="en-US" dirty="0" smtClean="0"/>
          </a:p>
          <a:p>
            <a:pPr lvl="1"/>
            <a:r>
              <a:rPr lang="en-US" dirty="0" smtClean="0"/>
              <a:t>… Backhaul representation</a:t>
            </a:r>
          </a:p>
          <a:p>
            <a:pPr lvl="1"/>
            <a:r>
              <a:rPr lang="en-US" dirty="0" smtClean="0"/>
              <a:t>… </a:t>
            </a:r>
            <a:r>
              <a:rPr lang="en-US" dirty="0" err="1" smtClean="0"/>
              <a:t>Fronthaul</a:t>
            </a:r>
            <a:r>
              <a:rPr lang="en-US" dirty="0" smtClean="0"/>
              <a:t> representation</a:t>
            </a:r>
          </a:p>
          <a:p>
            <a:pPr lvl="1"/>
            <a:r>
              <a:rPr lang="en-US" dirty="0" smtClean="0"/>
              <a:t>… SDN Abstraction</a:t>
            </a:r>
          </a:p>
          <a:p>
            <a:pPr lvl="2"/>
            <a:r>
              <a:rPr lang="en-US" dirty="0" smtClean="0"/>
              <a:t>Wed, PM2</a:t>
            </a:r>
          </a:p>
          <a:p>
            <a:pPr lvl="1"/>
            <a:r>
              <a:rPr lang="en-US" dirty="0" smtClean="0"/>
              <a:t>… Functional design and decomposition</a:t>
            </a:r>
          </a:p>
          <a:p>
            <a:pPr lvl="2"/>
            <a:r>
              <a:rPr lang="en-US" dirty="0"/>
              <a:t>Tue PM2: Privacy Engineering</a:t>
            </a:r>
            <a:endParaRPr lang="en-US" dirty="0" smtClean="0"/>
          </a:p>
        </p:txBody>
      </p:sp>
    </p:spTree>
    <p:extLst>
      <p:ext uri="{BB962C8B-B14F-4D97-AF65-F5344CB8AC3E}">
        <p14:creationId xmlns:p14="http://schemas.microsoft.com/office/powerpoint/2010/main" xmlns=""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953000"/>
          </a:xfrm>
        </p:spPr>
        <p:txBody>
          <a:bodyPr>
            <a:normAutofit fontScale="32500" lnSpcReduction="20000"/>
          </a:bodyPr>
          <a:lstStyle/>
          <a:p>
            <a:r>
              <a:rPr lang="en-US" dirty="0" smtClean="0"/>
              <a:t>Review of minutes</a:t>
            </a:r>
            <a:endParaRPr lang="en-US" dirty="0">
              <a:hlinkClick r:id="rId2"/>
            </a:endParaRPr>
          </a:p>
          <a:p>
            <a:pPr lvl="1"/>
            <a:r>
              <a:rPr lang="en-US" dirty="0">
                <a:hlinkClick r:id="rId2"/>
              </a:rPr>
              <a:t>https://mentor.ieee.org/omniran/dcn/15/omniran-15-0007-00-00TG-january-2015-f2f-meeting-minutes.docx</a:t>
            </a:r>
            <a:endParaRPr lang="en-US" dirty="0"/>
          </a:p>
          <a:p>
            <a:pPr lvl="1"/>
            <a:r>
              <a:rPr lang="en-US" dirty="0">
                <a:hlinkClick r:id="rId3"/>
              </a:rPr>
              <a:t>https://</a:t>
            </a:r>
            <a:r>
              <a:rPr lang="en-US" dirty="0" smtClean="0">
                <a:hlinkClick r:id="rId3"/>
              </a:rPr>
              <a:t>mentor.ieee.org/omniran/dcn/15/omniran-15-0010-00-00TG-february-10th-confcall-meeting-minutes.docx</a:t>
            </a:r>
            <a:endParaRPr lang="en-US" dirty="0" smtClean="0"/>
          </a:p>
          <a:p>
            <a:pPr lvl="1"/>
            <a:r>
              <a:rPr lang="en-US" dirty="0" smtClean="0"/>
              <a:t>No comments raised to either of the minutes.</a:t>
            </a:r>
          </a:p>
          <a:p>
            <a:pPr lvl="1"/>
            <a:endParaRPr lang="en-US" dirty="0"/>
          </a:p>
          <a:p>
            <a:r>
              <a:rPr lang="en-US" dirty="0" smtClean="0"/>
              <a:t>Reports</a:t>
            </a:r>
          </a:p>
          <a:p>
            <a:pPr lvl="1"/>
            <a:r>
              <a:rPr lang="en-US" dirty="0"/>
              <a:t> Introduction of </a:t>
            </a:r>
            <a:r>
              <a:rPr lang="en-US" dirty="0" err="1"/>
              <a:t>OmniRAN</a:t>
            </a:r>
            <a:r>
              <a:rPr lang="en-US" dirty="0"/>
              <a:t> to IEEE 1904.2</a:t>
            </a:r>
            <a:br>
              <a:rPr lang="en-US" dirty="0"/>
            </a:br>
            <a:r>
              <a:rPr lang="en-US" dirty="0"/>
              <a:t>(</a:t>
            </a:r>
            <a:r>
              <a:rPr lang="en-US" dirty="0">
                <a:hlinkClick r:id="rId4"/>
              </a:rPr>
              <a:t>http://www.ieee1904.org/index.shtml</a:t>
            </a:r>
            <a:r>
              <a:rPr lang="en-US" dirty="0"/>
              <a:t>)</a:t>
            </a:r>
          </a:p>
          <a:p>
            <a:pPr lvl="2"/>
            <a:r>
              <a:rPr lang="en-US" dirty="0">
                <a:hlinkClick r:id="rId5"/>
              </a:rPr>
              <a:t>http://www.ieee1904.org/2/meeting_archive/2015/02/tf2_1502_elbakoury_3.pdf</a:t>
            </a:r>
            <a:endParaRPr lang="en-US" dirty="0"/>
          </a:p>
          <a:p>
            <a:pPr lvl="2"/>
            <a:r>
              <a:rPr lang="en-US" dirty="0"/>
              <a:t>Hesham introduced his presentation to 1904.2 explaining that 1904.2 is seeking for network model to describe its functionality in a more generic way</a:t>
            </a:r>
          </a:p>
          <a:p>
            <a:pPr lvl="2"/>
            <a:r>
              <a:rPr lang="en-US" dirty="0"/>
              <a:t>OmniRAN model may fit as both efforts are addressing networks with Ethernet user plane</a:t>
            </a:r>
          </a:p>
          <a:p>
            <a:pPr lvl="2"/>
            <a:r>
              <a:rPr lang="en-US" dirty="0"/>
              <a:t>Questions regards operator approval and operator involvement were answered</a:t>
            </a:r>
          </a:p>
          <a:p>
            <a:pPr lvl="3"/>
            <a:r>
              <a:rPr lang="en-US" dirty="0"/>
              <a:t>Participants affiliated with operators have been participated in the establishment of P802.1CF and are participating in the discussions. </a:t>
            </a:r>
          </a:p>
          <a:p>
            <a:pPr lvl="3"/>
            <a:r>
              <a:rPr lang="en-US" dirty="0"/>
              <a:t>Operators may participate in the approval process of the specification by following the usual IEEE SA procedures. However, </a:t>
            </a:r>
            <a:r>
              <a:rPr lang="en-US" dirty="0" err="1" smtClean="0"/>
              <a:t>OmniRAN</a:t>
            </a:r>
            <a:r>
              <a:rPr lang="en-US" dirty="0" smtClean="0"/>
              <a:t> </a:t>
            </a:r>
            <a:r>
              <a:rPr lang="en-US" dirty="0"/>
              <a:t>is aimed for a generic approach for all kind of access networks including home, enterprise and operator. Therefore its not directed only for operators</a:t>
            </a:r>
            <a:r>
              <a:rPr lang="en-US" dirty="0" smtClean="0"/>
              <a:t>.</a:t>
            </a:r>
          </a:p>
          <a:p>
            <a:pPr lvl="3"/>
            <a:endParaRPr lang="en-US" dirty="0"/>
          </a:p>
          <a:p>
            <a:pPr lvl="1"/>
            <a:r>
              <a:rPr lang="en-US" dirty="0"/>
              <a:t>Introduction of </a:t>
            </a:r>
            <a:r>
              <a:rPr lang="en-US" dirty="0" err="1"/>
              <a:t>OmniRAN</a:t>
            </a:r>
            <a:r>
              <a:rPr lang="en-US" dirty="0"/>
              <a:t> to WBA</a:t>
            </a:r>
            <a:br>
              <a:rPr lang="en-US" dirty="0"/>
            </a:br>
            <a:r>
              <a:rPr lang="en-US" dirty="0"/>
              <a:t>(</a:t>
            </a:r>
            <a:r>
              <a:rPr lang="en-US" dirty="0">
                <a:hlinkClick r:id="rId6"/>
              </a:rPr>
              <a:t>http://www.wballiance.com/</a:t>
            </a:r>
            <a:r>
              <a:rPr lang="en-US" dirty="0"/>
              <a:t>)</a:t>
            </a:r>
          </a:p>
          <a:p>
            <a:pPr lvl="2"/>
            <a:r>
              <a:rPr lang="en-US" dirty="0">
                <a:hlinkClick r:id="rId7"/>
              </a:rPr>
              <a:t>https://mentor.ieee.org/omniran/dcn/15/omniran-15-0012-00-00TG-omniran-p802-1cf-introduction-to-wba.docx</a:t>
            </a:r>
            <a:endParaRPr lang="en-US" dirty="0"/>
          </a:p>
          <a:p>
            <a:pPr lvl="2"/>
            <a:r>
              <a:rPr lang="en-US" dirty="0"/>
              <a:t>Max provided some background information about the WBA project, to which the OmniRAN description was contributed.</a:t>
            </a:r>
          </a:p>
          <a:p>
            <a:pPr lvl="2"/>
            <a:r>
              <a:rPr lang="en-US" dirty="0"/>
              <a:t>The presented document is a revision of an initial contribution addressing comments from WBA on relation to generic SDN models, applicability and mapping of reference points to Wi-Fi hotspot networks, and usability despite keeping the IP layer out of scope</a:t>
            </a:r>
            <a:r>
              <a:rPr lang="en-US" dirty="0" smtClean="0"/>
              <a:t>.</a:t>
            </a:r>
          </a:p>
          <a:p>
            <a:pPr lvl="2"/>
            <a:endParaRPr lang="en-US" dirty="0"/>
          </a:p>
          <a:p>
            <a:r>
              <a:rPr lang="en-US" dirty="0" smtClean="0"/>
              <a:t>SDN &amp; NFV status </a:t>
            </a:r>
            <a:r>
              <a:rPr lang="en-US" dirty="0" smtClean="0"/>
              <a:t>update</a:t>
            </a:r>
          </a:p>
          <a:p>
            <a:pPr lvl="1"/>
            <a:r>
              <a:rPr lang="en-US" dirty="0" smtClean="0"/>
              <a:t>SDN Practice of China Mobile</a:t>
            </a:r>
            <a:endParaRPr lang="en-US" dirty="0" smtClean="0"/>
          </a:p>
          <a:p>
            <a:pPr lvl="2"/>
            <a:r>
              <a:rPr lang="en-US" dirty="0">
                <a:hlinkClick r:id="rId8"/>
              </a:rPr>
              <a:t>https://mentor.ieee.org/omniran/dcn/15/omniran-15-0016-00-wsdn-sdn-practice-of-china-mobile.pdf</a:t>
            </a:r>
            <a:endParaRPr lang="en-US" dirty="0"/>
          </a:p>
          <a:p>
            <a:pPr lvl="2"/>
            <a:r>
              <a:rPr lang="en-US" dirty="0"/>
              <a:t>Presentation introduced deployment of SDN within the network of CMCC and raised the question, whether OmniRAN would fill the need for models for access, backhaul and datacenter networks.</a:t>
            </a:r>
          </a:p>
          <a:p>
            <a:pPr lvl="2"/>
            <a:r>
              <a:rPr lang="en-US" dirty="0"/>
              <a:t>The chair responed that OmniRAN will fully address the missing model for access and potentially also for major portions of backhaul as P802.1CF embedds backhaul as a opaque container into its access network model.</a:t>
            </a:r>
          </a:p>
          <a:p>
            <a:pPr lvl="2"/>
            <a:r>
              <a:rPr lang="en-US" dirty="0"/>
              <a:t>CMCC is welcome to contribute its requirements and specification proposals to the P802.1CF </a:t>
            </a:r>
            <a:r>
              <a:rPr lang="en-US" dirty="0" smtClean="0"/>
              <a:t>project</a:t>
            </a:r>
          </a:p>
          <a:p>
            <a:pPr lvl="2"/>
            <a:endParaRPr lang="en-US" dirty="0"/>
          </a:p>
          <a:p>
            <a:pPr lvl="1"/>
            <a:r>
              <a:rPr lang="en-US" dirty="0"/>
              <a:t>ONF update by Charlie Perkins</a:t>
            </a:r>
          </a:p>
          <a:p>
            <a:pPr lvl="2"/>
            <a:r>
              <a:rPr lang="en-US" dirty="0" smtClean="0">
                <a:hlinkClick r:id="rId9"/>
              </a:rPr>
              <a:t>https://</a:t>
            </a:r>
            <a:r>
              <a:rPr lang="en-US" dirty="0" smtClean="0">
                <a:hlinkClick r:id="rId9"/>
              </a:rPr>
              <a:t>mentor.ieee.org/omniran/dcn/15/omniran-15-0021-00-CF00-onf-wmwg-update.pptx</a:t>
            </a:r>
            <a:endParaRPr lang="en-US" dirty="0" smtClean="0"/>
          </a:p>
          <a:p>
            <a:pPr lvl="2"/>
            <a:r>
              <a:rPr lang="en-US" dirty="0" smtClean="0"/>
              <a:t>Charlie </a:t>
            </a:r>
            <a:r>
              <a:rPr lang="en-US" dirty="0"/>
              <a:t>provided an update on ONF explaining the current shift of focus and reorganization as consequence that OpenFlow has not been deployed yet in any real network. Furthermore one of the founders publically explained that OpenFlow is not well suited for carrier networks due to its origin in the data center networking</a:t>
            </a:r>
            <a:r>
              <a:rPr lang="en-US" dirty="0" smtClean="0"/>
              <a:t>.</a:t>
            </a:r>
            <a:endParaRPr lang="en-US" dirty="0"/>
          </a:p>
        </p:txBody>
      </p:sp>
    </p:spTree>
    <p:extLst>
      <p:ext uri="{BB962C8B-B14F-4D97-AF65-F5344CB8AC3E}">
        <p14:creationId xmlns:p14="http://schemas.microsoft.com/office/powerpoint/2010/main" xmlns=""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fontScale="47500" lnSpcReduction="20000"/>
          </a:bodyPr>
          <a:lstStyle/>
          <a:p>
            <a:r>
              <a:rPr lang="en-US" dirty="0" smtClean="0"/>
              <a:t>P802.1CF contributions</a:t>
            </a:r>
          </a:p>
          <a:p>
            <a:pPr lvl="1"/>
            <a:r>
              <a:rPr lang="en-US" dirty="0" smtClean="0"/>
              <a:t>Network reference model</a:t>
            </a:r>
          </a:p>
          <a:p>
            <a:pPr lvl="2"/>
            <a:r>
              <a:rPr lang="en-US" dirty="0">
                <a:hlinkClick r:id="rId2"/>
              </a:rPr>
              <a:t>https://mentor.ieee.org/omniran/dcn/15/omniran-15-0008-02-CF00-nrm-refinements.pptx</a:t>
            </a:r>
            <a:endParaRPr lang="en-US" dirty="0"/>
          </a:p>
          <a:p>
            <a:pPr lvl="3"/>
            <a:r>
              <a:rPr lang="en-US" dirty="0"/>
              <a:t>No final conclusion about the content of the R8c/R1c reference point in relation to the R1d reference point</a:t>
            </a:r>
          </a:p>
          <a:p>
            <a:pPr lvl="4"/>
            <a:r>
              <a:rPr lang="en-US" dirty="0"/>
              <a:t>What functionality belongs to the ‘data path’ reference point?</a:t>
            </a:r>
          </a:p>
          <a:p>
            <a:pPr lvl="3"/>
            <a:r>
              <a:rPr lang="en-US" dirty="0"/>
              <a:t>Agreement reached that R1 and R3 should become symmetric, as both may be either wired or wireless</a:t>
            </a:r>
          </a:p>
          <a:p>
            <a:pPr lvl="4"/>
            <a:r>
              <a:rPr lang="en-US" dirty="0"/>
              <a:t>No conclusion, which label should be used for R3c; group did not like the idea to introduce 2digit reference point indices, i.e. R10c</a:t>
            </a:r>
          </a:p>
          <a:p>
            <a:pPr lvl="2"/>
            <a:r>
              <a:rPr lang="en-US" dirty="0">
                <a:hlinkClick r:id="rId3"/>
              </a:rPr>
              <a:t>https://mentor.ieee.org/omniran/dcn/15/omniran-15-0014-00-CF00-revision-proposal-of-omniran-14-0083.docx</a:t>
            </a:r>
            <a:endParaRPr lang="en-US" dirty="0"/>
          </a:p>
          <a:p>
            <a:pPr lvl="3"/>
            <a:r>
              <a:rPr lang="en-US" dirty="0"/>
              <a:t>Edits presented to the group, but no final conclusion reached as no conclusion reached neither for treating the reference points between TEC – ANC – CNC, nor on replacement of term ‘Core Network’</a:t>
            </a:r>
          </a:p>
          <a:p>
            <a:pPr lvl="3"/>
            <a:r>
              <a:rPr lang="en-US" dirty="0"/>
              <a:t>Introductory section appreciated, as well as presentation of less variations. More details required on treating control interfaces as well as definition of functional content of data path interfaces.</a:t>
            </a:r>
          </a:p>
          <a:p>
            <a:pPr lvl="2"/>
            <a:r>
              <a:rPr lang="en-US" dirty="0">
                <a:hlinkClick r:id="rId4"/>
              </a:rPr>
              <a:t>https://mentor.ieee.org/omniran/dcn/15/omniran-15-0013-00-CF00-r9c-reference-point-discussion.pptx</a:t>
            </a:r>
            <a:endParaRPr lang="en-US" dirty="0"/>
          </a:p>
          <a:p>
            <a:pPr lvl="3"/>
            <a:r>
              <a:rPr lang="en-US" dirty="0"/>
              <a:t>Usage of ‘Core network’ for the endpoint of the data path leads to ambiguities regards location of CIS</a:t>
            </a:r>
          </a:p>
          <a:p>
            <a:pPr lvl="4"/>
            <a:r>
              <a:rPr lang="en-US" dirty="0"/>
              <a:t>Chair proposed to look for other term replacing ‘Core Network’, e.g. by ‘Network Service’</a:t>
            </a:r>
          </a:p>
          <a:p>
            <a:pPr lvl="3"/>
            <a:r>
              <a:rPr lang="en-US" dirty="0"/>
              <a:t>It remains unclear to which 802.19.1 interface the R9c reference point refers. Further clarifications necessary</a:t>
            </a:r>
            <a:r>
              <a:rPr lang="en-US" dirty="0" smtClean="0"/>
              <a:t>.</a:t>
            </a:r>
          </a:p>
          <a:p>
            <a:pPr lvl="3"/>
            <a:endParaRPr lang="en-US" dirty="0" smtClean="0"/>
          </a:p>
          <a:p>
            <a:pPr lvl="2"/>
            <a:r>
              <a:rPr lang="en-US" dirty="0" smtClean="0"/>
              <a:t>Hesham discussing MSO architectural alignment</a:t>
            </a:r>
          </a:p>
          <a:p>
            <a:pPr lvl="3"/>
            <a:r>
              <a:rPr lang="en-US" dirty="0" smtClean="0">
                <a:hlinkClick r:id="rId5"/>
              </a:rPr>
              <a:t>https://mentor.ieee.org/omniran/dcn/15/omniran-15-0017-00-CF00-distributed-access-architectures.pptx</a:t>
            </a:r>
            <a:endParaRPr lang="en-US" dirty="0" smtClean="0"/>
          </a:p>
          <a:p>
            <a:pPr lvl="3"/>
            <a:r>
              <a:rPr lang="en-US" dirty="0" smtClean="0"/>
              <a:t>P802.1CF not directly applicable due to non-IEEE 802 Ethernet transport, but different split models can easily modeled by the P802.1CF network reference </a:t>
            </a:r>
            <a:r>
              <a:rPr lang="en-US" dirty="0" smtClean="0"/>
              <a:t>model</a:t>
            </a:r>
            <a:endParaRPr lang="en-US" dirty="0" smtClean="0"/>
          </a:p>
          <a:p>
            <a:pPr lvl="4"/>
            <a:endParaRPr lang="en-US" dirty="0"/>
          </a:p>
          <a:p>
            <a:pPr lvl="2"/>
            <a:r>
              <a:rPr lang="en-US" dirty="0" smtClean="0"/>
              <a:t>Backhaul </a:t>
            </a:r>
            <a:r>
              <a:rPr lang="en-US" dirty="0" smtClean="0"/>
              <a:t>representation</a:t>
            </a:r>
          </a:p>
          <a:p>
            <a:pPr lvl="1"/>
            <a:r>
              <a:rPr lang="en-US" dirty="0" err="1" smtClean="0"/>
              <a:t>Fronthaul</a:t>
            </a:r>
            <a:r>
              <a:rPr lang="en-US" dirty="0" smtClean="0"/>
              <a:t> </a:t>
            </a:r>
            <a:r>
              <a:rPr lang="en-US" dirty="0" smtClean="0"/>
              <a:t>representation</a:t>
            </a:r>
          </a:p>
          <a:p>
            <a:pPr lvl="2"/>
            <a:r>
              <a:rPr lang="en-US" dirty="0" smtClean="0"/>
              <a:t>No contributions</a:t>
            </a:r>
            <a:endParaRPr lang="en-US" dirty="0" smtClean="0"/>
          </a:p>
        </p:txBody>
      </p:sp>
    </p:spTree>
    <p:extLst>
      <p:ext uri="{BB962C8B-B14F-4D97-AF65-F5344CB8AC3E}">
        <p14:creationId xmlns:p14="http://schemas.microsoft.com/office/powerpoint/2010/main" xmlns="" val="318698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Business#5</a:t>
            </a:r>
          </a:p>
        </p:txBody>
      </p:sp>
      <p:sp>
        <p:nvSpPr>
          <p:cNvPr id="3" name="Content Placeholder 2"/>
          <p:cNvSpPr>
            <a:spLocks noGrp="1"/>
          </p:cNvSpPr>
          <p:nvPr>
            <p:ph idx="1"/>
          </p:nvPr>
        </p:nvSpPr>
        <p:spPr>
          <a:xfrm>
            <a:off x="457200" y="1371600"/>
            <a:ext cx="8229600" cy="5105400"/>
          </a:xfrm>
        </p:spPr>
        <p:txBody>
          <a:bodyPr>
            <a:normAutofit fontScale="55000" lnSpcReduction="20000"/>
          </a:bodyPr>
          <a:lstStyle/>
          <a:p>
            <a:r>
              <a:rPr lang="en-US" dirty="0"/>
              <a:t>P802.1CF contributions</a:t>
            </a:r>
          </a:p>
          <a:p>
            <a:pPr lvl="1"/>
            <a:r>
              <a:rPr lang="en-US" dirty="0"/>
              <a:t>SDN Abstraction</a:t>
            </a:r>
          </a:p>
          <a:p>
            <a:pPr lvl="2"/>
            <a:r>
              <a:rPr lang="en-US" dirty="0">
                <a:hlinkClick r:id="rId2"/>
              </a:rPr>
              <a:t>https://mentor.ieee.org/omniran/dcn/15/omniran-15-0019-00-CF00-omniran-sdn-chapter-contribution-slides.pptx</a:t>
            </a:r>
            <a:endParaRPr lang="en-US" dirty="0"/>
          </a:p>
          <a:p>
            <a:pPr lvl="2"/>
            <a:r>
              <a:rPr lang="en-US" dirty="0">
                <a:hlinkClick r:id="rId3"/>
              </a:rPr>
              <a:t>https://</a:t>
            </a:r>
            <a:r>
              <a:rPr lang="en-US" dirty="0" smtClean="0">
                <a:hlinkClick r:id="rId3"/>
              </a:rPr>
              <a:t>mentor.ieee.org/omniran/dcn/15/omniran-15-0018-00-CF00-omniran-sdn-chapter-contribution.docx</a:t>
            </a:r>
            <a:endParaRPr lang="en-US" dirty="0" smtClean="0"/>
          </a:p>
          <a:p>
            <a:pPr lvl="3"/>
            <a:r>
              <a:rPr lang="en-US" dirty="0" smtClean="0"/>
              <a:t>Introduced by Antonio</a:t>
            </a:r>
          </a:p>
          <a:p>
            <a:pPr lvl="3"/>
            <a:r>
              <a:rPr lang="en-US" dirty="0" smtClean="0"/>
              <a:t>More comprehensive review required for text proposal</a:t>
            </a:r>
            <a:endParaRPr lang="en-US" dirty="0"/>
          </a:p>
          <a:p>
            <a:pPr lvl="3"/>
            <a:endParaRPr lang="en-US" dirty="0"/>
          </a:p>
          <a:p>
            <a:pPr lvl="1"/>
            <a:r>
              <a:rPr lang="en-US" dirty="0"/>
              <a:t>Functional design and decomposition</a:t>
            </a:r>
          </a:p>
          <a:p>
            <a:pPr lvl="2"/>
            <a:r>
              <a:rPr lang="en-US" dirty="0">
                <a:hlinkClick r:id="rId4"/>
              </a:rPr>
              <a:t>https://mentor.ieee.org/omniran/dcn/15/omniran-15-0015-00-CF00-privacy-engineered-access-network.pptx</a:t>
            </a:r>
            <a:endParaRPr lang="en-US" dirty="0"/>
          </a:p>
          <a:p>
            <a:pPr lvl="3"/>
            <a:r>
              <a:rPr lang="en-US" dirty="0"/>
              <a:t>Presentation was well received and led to discussion, how this proposal relates to the aims of the PRIV ECSG to establish generic privacy efforts in each and any IEEE 802 standard</a:t>
            </a:r>
          </a:p>
          <a:p>
            <a:pPr lvl="3"/>
            <a:r>
              <a:rPr lang="en-US" dirty="0"/>
              <a:t>JC asked for presentation in PRIV ECSG to show other participants how individual projects may address privacy issues.</a:t>
            </a:r>
          </a:p>
          <a:p>
            <a:pPr lvl="3"/>
            <a:r>
              <a:rPr lang="en-US" dirty="0"/>
              <a:t>There was animous agreement that P802.1CF should follow the proposed procedure, in particular as necessary work can be added towards the end of the project within an annex</a:t>
            </a:r>
            <a:r>
              <a:rPr lang="en-US" dirty="0" smtClean="0"/>
              <a:t>.</a:t>
            </a:r>
          </a:p>
          <a:p>
            <a:pPr lvl="3"/>
            <a:endParaRPr lang="en-US" dirty="0" smtClean="0"/>
          </a:p>
          <a:p>
            <a:pPr lvl="2"/>
            <a:r>
              <a:rPr lang="en-US" u="sng" dirty="0" smtClean="0">
                <a:hlinkClick r:id="rId5"/>
              </a:rPr>
              <a:t>https://mentor.ieee.org/omniran/dcn/14/omniran-14-0078-02-CF00-updated-text-for-an-setup.docx</a:t>
            </a:r>
            <a:endParaRPr lang="en-US" dirty="0" smtClean="0"/>
          </a:p>
          <a:p>
            <a:pPr lvl="3"/>
            <a:r>
              <a:rPr lang="en-US" dirty="0" err="1" smtClean="0"/>
              <a:t>Yonggang</a:t>
            </a:r>
            <a:r>
              <a:rPr lang="en-US" dirty="0" smtClean="0"/>
              <a:t> presented the new revision of the text on access network set-up.</a:t>
            </a:r>
          </a:p>
          <a:p>
            <a:pPr lvl="3"/>
            <a:r>
              <a:rPr lang="en-US" dirty="0" smtClean="0"/>
              <a:t>New revision follows the generic chapter structure but still exposes some repeated material on the network reference model.</a:t>
            </a:r>
          </a:p>
          <a:p>
            <a:pPr lvl="3"/>
            <a:r>
              <a:rPr lang="en-US" dirty="0" smtClean="0"/>
              <a:t>No conclusion was reached on the scope of the section. It was raised that AN setup may comprise much more than just dynamic spectrum assignment.</a:t>
            </a:r>
          </a:p>
          <a:p>
            <a:pPr lvl="3"/>
            <a:r>
              <a:rPr lang="en-US" dirty="0" smtClean="0"/>
              <a:t>Furthermore extensive discussions took place about the mapping of 802.19.1 on the NRM without final conclusion</a:t>
            </a:r>
            <a:r>
              <a:rPr lang="en-US" dirty="0" smtClean="0"/>
              <a:t>.</a:t>
            </a:r>
            <a:endParaRPr lang="en-US" dirty="0" smtClean="0"/>
          </a:p>
        </p:txBody>
      </p:sp>
    </p:spTree>
    <p:extLst>
      <p:ext uri="{BB962C8B-B14F-4D97-AF65-F5344CB8AC3E}">
        <p14:creationId xmlns:p14="http://schemas.microsoft.com/office/powerpoint/2010/main" xmlns="" val="2643066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Business#6</a:t>
            </a:r>
          </a:p>
        </p:txBody>
      </p:sp>
      <p:sp>
        <p:nvSpPr>
          <p:cNvPr id="3" name="Content Placeholder 2"/>
          <p:cNvSpPr>
            <a:spLocks noGrp="1"/>
          </p:cNvSpPr>
          <p:nvPr>
            <p:ph idx="1"/>
          </p:nvPr>
        </p:nvSpPr>
        <p:spPr>
          <a:xfrm>
            <a:off x="457200" y="1371600"/>
            <a:ext cx="8229600" cy="4754563"/>
          </a:xfrm>
        </p:spPr>
        <p:txBody>
          <a:bodyPr>
            <a:normAutofit fontScale="47500" lnSpcReduction="20000"/>
          </a:bodyPr>
          <a:lstStyle/>
          <a:p>
            <a:r>
              <a:rPr lang="en-US" dirty="0" smtClean="0"/>
              <a:t>Project planning</a:t>
            </a:r>
          </a:p>
          <a:p>
            <a:pPr lvl="1"/>
            <a:r>
              <a:rPr lang="en-US" dirty="0"/>
              <a:t>Compile first draft at May Interim (May 20</a:t>
            </a:r>
            <a:r>
              <a:rPr lang="en-US" baseline="30000" dirty="0"/>
              <a:t>th</a:t>
            </a:r>
            <a:r>
              <a:rPr lang="en-US" dirty="0"/>
              <a:t>-21</a:t>
            </a:r>
            <a:r>
              <a:rPr lang="en-US" baseline="30000" dirty="0"/>
              <a:t>st</a:t>
            </a:r>
            <a:r>
              <a:rPr lang="en-US" dirty="0"/>
              <a:t>)</a:t>
            </a:r>
          </a:p>
          <a:p>
            <a:pPr lvl="1"/>
            <a:r>
              <a:rPr lang="en-US" dirty="0" smtClean="0"/>
              <a:t>2 conference calls in preparation</a:t>
            </a:r>
          </a:p>
          <a:p>
            <a:pPr lvl="2"/>
            <a:r>
              <a:rPr lang="en-US" dirty="0" smtClean="0"/>
              <a:t>May 8</a:t>
            </a:r>
            <a:r>
              <a:rPr lang="en-US" baseline="30000" dirty="0" smtClean="0"/>
              <a:t>th</a:t>
            </a:r>
            <a:r>
              <a:rPr lang="en-US" dirty="0" smtClean="0"/>
              <a:t>, 10am; April 16</a:t>
            </a:r>
            <a:r>
              <a:rPr lang="en-US" baseline="30000" dirty="0" smtClean="0"/>
              <a:t>th</a:t>
            </a:r>
            <a:r>
              <a:rPr lang="en-US" dirty="0" smtClean="0"/>
              <a:t>, 10am</a:t>
            </a:r>
          </a:p>
          <a:p>
            <a:pPr lvl="1"/>
            <a:r>
              <a:rPr lang="en-US" dirty="0"/>
              <a:t>1 conference call between May and July</a:t>
            </a:r>
          </a:p>
          <a:p>
            <a:pPr lvl="2"/>
            <a:r>
              <a:rPr lang="en-US" dirty="0" smtClean="0"/>
              <a:t>June 30</a:t>
            </a:r>
            <a:r>
              <a:rPr lang="en-US" baseline="30000" dirty="0" smtClean="0"/>
              <a:t>th</a:t>
            </a:r>
            <a:r>
              <a:rPr lang="en-US" dirty="0" smtClean="0"/>
              <a:t>, 10am</a:t>
            </a:r>
          </a:p>
          <a:p>
            <a:r>
              <a:rPr lang="en-US" dirty="0" smtClean="0"/>
              <a:t>Publicity activities</a:t>
            </a:r>
          </a:p>
          <a:p>
            <a:pPr lvl="1"/>
            <a:r>
              <a:rPr lang="en-US" dirty="0"/>
              <a:t>OmniRAN introduction to WBA</a:t>
            </a:r>
          </a:p>
          <a:p>
            <a:pPr lvl="2"/>
            <a:r>
              <a:rPr lang="en-US" dirty="0">
                <a:hlinkClick r:id="rId2"/>
              </a:rPr>
              <a:t>https://mentor.ieee.org/omniran/dcn/15/omniran-15-0012-00-00TG-omniran-p802-1cf-introduction-to-wba.docx</a:t>
            </a:r>
            <a:endParaRPr lang="en-US" dirty="0"/>
          </a:p>
          <a:p>
            <a:pPr lvl="1"/>
            <a:r>
              <a:rPr lang="en-US" dirty="0"/>
              <a:t>Work towards informative annex on mapping of P802.1CF to real networks</a:t>
            </a:r>
          </a:p>
          <a:p>
            <a:pPr lvl="2"/>
            <a:r>
              <a:rPr lang="en-US" dirty="0"/>
              <a:t>Wi-Fi Hotspot networks</a:t>
            </a:r>
          </a:p>
          <a:p>
            <a:pPr lvl="2"/>
            <a:r>
              <a:rPr lang="en-US" dirty="0"/>
              <a:t>MSO architectures</a:t>
            </a:r>
          </a:p>
          <a:p>
            <a:pPr lvl="2"/>
            <a:r>
              <a:rPr lang="en-US" dirty="0"/>
              <a:t>DSL network</a:t>
            </a:r>
          </a:p>
          <a:p>
            <a:pPr lvl="2"/>
            <a:r>
              <a:rPr lang="en-US" dirty="0"/>
              <a:t>Virtualized networks (e.g. China Mobile model)</a:t>
            </a:r>
          </a:p>
          <a:p>
            <a:pPr lvl="1"/>
            <a:r>
              <a:rPr lang="en-US" dirty="0"/>
              <a:t>Get OmniRAN listed on sdn.ieee.org</a:t>
            </a:r>
          </a:p>
          <a:p>
            <a:pPr lvl="1"/>
            <a:r>
              <a:rPr lang="en-US" dirty="0"/>
              <a:t>Set up a wiki page listing public references to OmniRAN (articles, papers)</a:t>
            </a:r>
          </a:p>
          <a:p>
            <a:r>
              <a:rPr lang="en-US" dirty="0" smtClean="0"/>
              <a:t>Status report to IEEE 802 WGs</a:t>
            </a:r>
          </a:p>
          <a:p>
            <a:pPr lvl="1"/>
            <a:r>
              <a:rPr lang="en-US" dirty="0">
                <a:hlinkClick r:id="rId3"/>
              </a:rPr>
              <a:t>https://mentor.ieee.org/omniran/dcn/15/omniran-15-0020-00-00TG-mar-2015-report-to-802wgs.pptx</a:t>
            </a:r>
            <a:endParaRPr lang="en-US" dirty="0"/>
          </a:p>
          <a:p>
            <a:pPr lvl="1"/>
            <a:r>
              <a:rPr lang="en-US" dirty="0"/>
              <a:t>Agreed by group</a:t>
            </a:r>
          </a:p>
          <a:p>
            <a:r>
              <a:rPr lang="en-US" dirty="0" smtClean="0"/>
              <a:t>AOB</a:t>
            </a:r>
          </a:p>
          <a:p>
            <a:pPr lvl="1"/>
            <a:r>
              <a:rPr lang="en-US" dirty="0"/>
              <a:t>none</a:t>
            </a:r>
            <a:endParaRPr lang="en-US" dirty="0" smtClean="0"/>
          </a:p>
          <a:p>
            <a:r>
              <a:rPr lang="en-US" dirty="0" smtClean="0"/>
              <a:t>Adjourn</a:t>
            </a:r>
          </a:p>
          <a:p>
            <a:pPr lvl="1"/>
            <a:r>
              <a:rPr lang="en-US" dirty="0" smtClean="0"/>
              <a:t>Adjourned at 12:10</a:t>
            </a:r>
          </a:p>
        </p:txBody>
      </p:sp>
    </p:spTree>
    <p:extLst>
      <p:ext uri="{BB962C8B-B14F-4D97-AF65-F5344CB8AC3E}">
        <p14:creationId xmlns:p14="http://schemas.microsoft.com/office/powerpoint/2010/main" xmlns=""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b="1" dirty="0" smtClean="0"/>
              <a:t>Venue</a:t>
            </a:r>
            <a:endParaRPr lang="en-US" dirty="0" smtClean="0"/>
          </a:p>
          <a:p>
            <a:pPr lvl="1"/>
            <a:r>
              <a:rPr lang="de-DE" dirty="0" smtClean="0"/>
              <a:t>Hotel </a:t>
            </a:r>
            <a:r>
              <a:rPr lang="de-DE" b="1" dirty="0" err="1" smtClean="0"/>
              <a:t>Estrel</a:t>
            </a:r>
            <a:r>
              <a:rPr lang="de-DE" b="1" dirty="0" smtClean="0"/>
              <a:t> Berlin</a:t>
            </a:r>
            <a:r>
              <a:rPr lang="de-DE" dirty="0" smtClean="0"/>
              <a:t>, Sonnenallee 225</a:t>
            </a:r>
            <a:br>
              <a:rPr lang="de-DE" dirty="0" smtClean="0"/>
            </a:br>
            <a:r>
              <a:rPr lang="de-DE" dirty="0" smtClean="0"/>
              <a:t>12057 Berlin, Germany</a:t>
            </a:r>
          </a:p>
          <a:p>
            <a:pPr lvl="1"/>
            <a:endParaRPr lang="de-DE" dirty="0" smtClean="0"/>
          </a:p>
          <a:p>
            <a:r>
              <a:rPr lang="de-DE" dirty="0" smtClean="0"/>
              <a:t>Sessions; </a:t>
            </a:r>
            <a:r>
              <a:rPr lang="de-DE" dirty="0" err="1" smtClean="0"/>
              <a:t>meeting</a:t>
            </a:r>
            <a:r>
              <a:rPr lang="de-DE" dirty="0" smtClean="0"/>
              <a:t> </a:t>
            </a:r>
            <a:r>
              <a:rPr lang="de-DE" dirty="0" err="1" smtClean="0"/>
              <a:t>room</a:t>
            </a:r>
            <a:endParaRPr lang="de-DE" dirty="0" smtClean="0"/>
          </a:p>
          <a:p>
            <a:pPr lvl="1"/>
            <a:r>
              <a:rPr lang="en-US" dirty="0" smtClean="0"/>
              <a:t>Mon,	Mar 9</a:t>
            </a:r>
            <a:r>
              <a:rPr lang="en-US" baseline="30000" dirty="0" smtClean="0"/>
              <a:t>th</a:t>
            </a:r>
            <a:r>
              <a:rPr lang="en-US" dirty="0" smtClean="0"/>
              <a:t>, 14:00 - 18:00</a:t>
            </a:r>
          </a:p>
          <a:p>
            <a:pPr lvl="2"/>
            <a:r>
              <a:rPr lang="nl-NL"/>
              <a:t>Room 30310, EH Wing 3, 3rd Floor Rm 310</a:t>
            </a:r>
            <a:endParaRPr lang="en-US" dirty="0" smtClean="0"/>
          </a:p>
          <a:p>
            <a:pPr lvl="1"/>
            <a:r>
              <a:rPr lang="en-US" dirty="0" smtClean="0"/>
              <a:t>Tue,	Mar 10</a:t>
            </a:r>
            <a:r>
              <a:rPr lang="en-US" baseline="30000" dirty="0" smtClean="0"/>
              <a:t>th</a:t>
            </a:r>
            <a:r>
              <a:rPr lang="en-US" dirty="0" smtClean="0"/>
              <a:t>, 13:30 - 18:00</a:t>
            </a:r>
          </a:p>
          <a:p>
            <a:pPr lvl="2"/>
            <a:r>
              <a:rPr lang="en-US"/>
              <a:t>ECC Room 5, ECC 2nd Floor</a:t>
            </a:r>
            <a:endParaRPr lang="en-US" dirty="0" smtClean="0"/>
          </a:p>
          <a:p>
            <a:pPr lvl="1"/>
            <a:r>
              <a:rPr lang="en-US" dirty="0" smtClean="0"/>
              <a:t>Wed,	Mar 11</a:t>
            </a:r>
            <a:r>
              <a:rPr lang="en-US" baseline="30000" dirty="0" smtClean="0"/>
              <a:t>th</a:t>
            </a:r>
            <a:r>
              <a:rPr lang="en-US" dirty="0" smtClean="0"/>
              <a:t>, 13:30 - 18:00</a:t>
            </a:r>
          </a:p>
          <a:p>
            <a:pPr lvl="2"/>
            <a:r>
              <a:rPr lang="nl-NL"/>
              <a:t>Room 30310, EH Wing 3, 3rd Floor Rm 310</a:t>
            </a:r>
            <a:endParaRPr lang="en-US" dirty="0" smtClean="0"/>
          </a:p>
          <a:p>
            <a:pPr lvl="1"/>
            <a:r>
              <a:rPr lang="en-US" dirty="0" smtClean="0"/>
              <a:t>Thu,	Mar 12</a:t>
            </a:r>
            <a:r>
              <a:rPr lang="en-US" baseline="30000" dirty="0" smtClean="0"/>
              <a:t>th</a:t>
            </a:r>
            <a:r>
              <a:rPr lang="en-US" dirty="0" smtClean="0"/>
              <a:t>, 10:30 - 12:30</a:t>
            </a:r>
          </a:p>
          <a:p>
            <a:pPr lvl="2"/>
            <a:r>
              <a:rPr lang="nl-NL"/>
              <a:t>Room 30310, EH Wing 3, 3rd Floor Rm 310</a:t>
            </a:r>
            <a:endParaRPr lang="en-US" dirty="0" smtClean="0"/>
          </a:p>
          <a:p>
            <a:pPr lvl="2"/>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474826385"/>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r>
                        <a:rPr lang="en-US" sz="1200" dirty="0" smtClean="0"/>
                        <a:t>Privacy EC 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100" dirty="0" smtClean="0"/>
                        <a:t>802.1 Review</a:t>
                      </a:r>
                      <a:r>
                        <a:rPr lang="en-US" sz="1100" baseline="0" dirty="0" smtClean="0"/>
                        <a:t> Priv PAR</a:t>
                      </a:r>
                      <a:endParaRPr lang="en-US" sz="11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r>
                        <a:rPr lang="en-US" sz="1400"/>
                        <a:t>802c LASG</a:t>
                      </a:r>
                    </a:p>
                  </a:txBody>
                  <a:tcPr marL="36000" marR="36000" marT="36000" marB="36000">
                    <a:solidFill>
                      <a:schemeClr val="bg1">
                        <a:lumMod val="75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18:00  Tutorials</a:t>
                      </a:r>
                    </a:p>
                    <a:p>
                      <a:pPr algn="l"/>
                      <a:r>
                        <a:rPr lang="en-US" sz="1200" dirty="0" smtClean="0"/>
                        <a:t>22:30</a:t>
                      </a:r>
                      <a:endParaRPr lang="en-US" sz="1200" dirty="0"/>
                    </a:p>
                  </a:txBody>
                  <a:tcPr marL="36000" marR="36000" marT="36000" marB="36000">
                    <a:solidFill>
                      <a:schemeClr val="bg1">
                        <a:lumMod val="85000"/>
                      </a:schemeClr>
                    </a:solidFill>
                  </a:tcPr>
                </a:tc>
                <a:tc rowSpan="2">
                  <a:txBody>
                    <a:bodyPr/>
                    <a:lstStyle/>
                    <a:p>
                      <a:r>
                        <a:rPr lang="en-US" sz="1200" dirty="0" smtClean="0"/>
                        <a:t>19:30 Privacy EC SG</a:t>
                      </a:r>
                    </a:p>
                    <a:p>
                      <a:r>
                        <a:rPr lang="en-US" sz="1200" dirty="0" smtClean="0"/>
                        <a:t>21:30</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a:t>Fronthaul</a:t>
            </a:r>
            <a:r>
              <a:rPr lang="en-US" dirty="0" smtClean="0"/>
              <a:t>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1303</TotalTime>
  <Words>1466</Words>
  <Application>Microsoft Office PowerPoint</Application>
  <PresentationFormat>On-screen Show (4:3)</PresentationFormat>
  <Paragraphs>273</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IEEE 802.1 OmniRAN TG March 2015 F2F Meeting</vt:lpstr>
      <vt:lpstr>March 2015 F2F Meeting</vt:lpstr>
      <vt:lpstr>Participants, Patents, and Duty to Inform</vt:lpstr>
      <vt:lpstr>Patent Related Links</vt:lpstr>
      <vt:lpstr>Call for Potentially Essential Patents</vt:lpstr>
      <vt:lpstr>Other Guidelines for IEEE WG Meetings</vt:lpstr>
      <vt:lpstr>Resources – URLs</vt:lpstr>
      <vt:lpstr>Mar 2015 Agenda Graphics</vt:lpstr>
      <vt:lpstr>Agenda proposal for January 2015 F2F</vt:lpstr>
      <vt:lpstr>Business#1</vt:lpstr>
      <vt:lpstr>Business#2</vt:lpstr>
      <vt:lpstr>Business#3</vt:lpstr>
      <vt:lpstr>Business#4</vt:lpstr>
      <vt:lpstr>Business#5</vt:lpstr>
      <vt:lpstr>Business#6</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207</cp:revision>
  <cp:lastPrinted>1998-02-10T13:28:06Z</cp:lastPrinted>
  <dcterms:created xsi:type="dcterms:W3CDTF">2011-12-30T17:06:23Z</dcterms:created>
  <dcterms:modified xsi:type="dcterms:W3CDTF">2015-03-18T17:49:23Z</dcterms:modified>
</cp:coreProperties>
</file>