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75" r:id="rId4"/>
    <p:sldId id="276" r:id="rId5"/>
    <p:sldId id="277" r:id="rId6"/>
    <p:sldId id="278" r:id="rId7"/>
    <p:sldId id="271" r:id="rId8"/>
    <p:sldId id="266" r:id="rId9"/>
    <p:sldId id="283" r:id="rId10"/>
    <p:sldId id="287" r:id="rId11"/>
    <p:sldId id="290" r:id="rId12"/>
    <p:sldId id="288" r:id="rId13"/>
    <p:sldId id="285" r:id="rId14"/>
    <p:sldId id="291" r:id="rId15"/>
    <p:sldId id="28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4" d="100"/>
          <a:sy n="84" d="100"/>
        </p:scale>
        <p:origin x="-7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omniran-15-0009-01-00TG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5/omniran-15-0007-00-00TG-january-2015-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bp/SDN_Wiki" TargetMode="External"/><Relationship Id="rId5" Type="http://schemas.openxmlformats.org/officeDocument/2006/relationships/hyperlink" Target="http://www.ieee1904.org/2/meeting_archive/2015/02/tf2_1502_elbakoury_3.pdf" TargetMode="External"/><Relationship Id="rId4" Type="http://schemas.openxmlformats.org/officeDocument/2006/relationships/hyperlink" Target="http://www.ieee1904.org/index.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bp/StartPage" TargetMode="External"/><Relationship Id="rId2" Type="http://schemas.openxmlformats.org/officeDocument/2006/relationships/hyperlink" Target="http://www.ieee802.org/1/pages/802.1cf.html"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omniran/bp/SDN_Wiki"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08-00-CF00-nrm-refinements.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omniran/dcn/15/omniran-15-0008-01-CF00-nrm-refinements.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5116269&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February 10</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2015-02-10</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smtClean="0"/>
              <a:t>Review of minutes</a:t>
            </a:r>
          </a:p>
          <a:p>
            <a:pPr lvl="1"/>
            <a:r>
              <a:rPr lang="en-US" dirty="0" smtClean="0"/>
              <a:t>Minutes of January 2015 F2F meeting</a:t>
            </a:r>
          </a:p>
          <a:p>
            <a:pPr lvl="2"/>
            <a:r>
              <a:rPr lang="en-US" dirty="0" smtClean="0">
                <a:hlinkClick r:id="rId3"/>
              </a:rPr>
              <a:t>https://mentor.ieee.org/omniran/dcn/15/omniran-15-0007-00-00TG-january-2015-f2f-meeting-minutes.docx</a:t>
            </a:r>
            <a:endParaRPr lang="en-US" dirty="0" smtClean="0"/>
          </a:p>
          <a:p>
            <a:pPr lvl="2"/>
            <a:r>
              <a:rPr lang="en-US" dirty="0" smtClean="0"/>
              <a:t> </a:t>
            </a:r>
            <a:r>
              <a:rPr lang="en-US" dirty="0" smtClean="0"/>
              <a:t>Will be reviewed in upcoming F2F meeting</a:t>
            </a:r>
            <a:endParaRPr lang="en-US" dirty="0" smtClean="0"/>
          </a:p>
          <a:p>
            <a:r>
              <a:rPr lang="en-US" dirty="0" smtClean="0"/>
              <a:t>Reports</a:t>
            </a:r>
          </a:p>
          <a:p>
            <a:pPr lvl="1"/>
            <a:r>
              <a:rPr lang="en-US" dirty="0" smtClean="0"/>
              <a:t>Introduction of </a:t>
            </a:r>
            <a:r>
              <a:rPr lang="en-US" dirty="0" err="1" smtClean="0"/>
              <a:t>OmniRAN</a:t>
            </a:r>
            <a:r>
              <a:rPr lang="en-US" dirty="0" smtClean="0"/>
              <a:t> to IEEE 1904.2</a:t>
            </a:r>
            <a:br>
              <a:rPr lang="en-US" dirty="0" smtClean="0"/>
            </a:br>
            <a:r>
              <a:rPr lang="en-US" dirty="0" smtClean="0"/>
              <a:t>(</a:t>
            </a:r>
            <a:r>
              <a:rPr lang="en-US" dirty="0" smtClean="0">
                <a:hlinkClick r:id="rId4"/>
              </a:rPr>
              <a:t>http://www.ieee1904.org/index.shtml</a:t>
            </a:r>
            <a:r>
              <a:rPr lang="en-US" dirty="0" smtClean="0"/>
              <a:t>)</a:t>
            </a:r>
          </a:p>
          <a:p>
            <a:pPr lvl="2"/>
            <a:r>
              <a:rPr lang="en-US" dirty="0" smtClean="0">
                <a:hlinkClick r:id="rId5"/>
              </a:rPr>
              <a:t>http://www.ieee1904.org/2/meeting_archive/2015/02/tf2_1502_elbakoury_3.pdf</a:t>
            </a:r>
            <a:endParaRPr lang="en-US" dirty="0" smtClean="0"/>
          </a:p>
          <a:p>
            <a:pPr lvl="2"/>
            <a:r>
              <a:rPr lang="en-US" dirty="0" smtClean="0"/>
              <a:t>Presenter not available in the call</a:t>
            </a:r>
          </a:p>
          <a:p>
            <a:pPr lvl="2"/>
            <a:r>
              <a:rPr lang="en-US" dirty="0" smtClean="0"/>
              <a:t>Will be brought up again in next F2F meeting to learn about responses from 1904.2</a:t>
            </a:r>
          </a:p>
          <a:p>
            <a:pPr lvl="1"/>
            <a:r>
              <a:rPr lang="en-US" dirty="0" smtClean="0"/>
              <a:t>Introduction of </a:t>
            </a:r>
            <a:r>
              <a:rPr lang="en-US" dirty="0" err="1" smtClean="0"/>
              <a:t>OmniRAN</a:t>
            </a:r>
            <a:r>
              <a:rPr lang="en-US" dirty="0" smtClean="0"/>
              <a:t> to WBA whitepaper on SDN &amp;NFV</a:t>
            </a:r>
          </a:p>
          <a:p>
            <a:pPr lvl="2"/>
            <a:r>
              <a:rPr lang="en-US" dirty="0" smtClean="0"/>
              <a:t>Contribution on next slide</a:t>
            </a:r>
          </a:p>
          <a:p>
            <a:pPr lvl="2"/>
            <a:r>
              <a:rPr lang="en-US" dirty="0" smtClean="0"/>
              <a:t>Chair will create more comprehensive description based on results of today’s conference call</a:t>
            </a:r>
          </a:p>
          <a:p>
            <a:pPr lvl="1"/>
            <a:r>
              <a:rPr lang="en-US" dirty="0" smtClean="0"/>
              <a:t>Updates on related SDN standardization activities</a:t>
            </a:r>
          </a:p>
          <a:p>
            <a:pPr lvl="2"/>
            <a:r>
              <a:rPr lang="en-US" dirty="0" smtClean="0">
                <a:hlinkClick r:id="rId6"/>
              </a:rPr>
              <a:t>https://mentor.ieee.org/omniran/bp/SDN_Wiki</a:t>
            </a:r>
            <a:endParaRPr lang="en-US" dirty="0" smtClean="0"/>
          </a:p>
          <a:p>
            <a:pPr lvl="2"/>
            <a:r>
              <a:rPr lang="en-US" dirty="0" smtClean="0"/>
              <a:t>Desire to have more detailed updates in upcoming F2F meeting</a:t>
            </a:r>
          </a:p>
          <a:p>
            <a:pPr lvl="2"/>
            <a:r>
              <a:rPr lang="en-US" dirty="0" smtClean="0"/>
              <a:t>Chair should ask experts for availability to provide reports</a:t>
            </a:r>
          </a:p>
          <a:p>
            <a:pPr lvl="1"/>
            <a:r>
              <a:rPr lang="en-US" dirty="0" smtClean="0"/>
              <a:t>Other report</a:t>
            </a:r>
          </a:p>
          <a:p>
            <a:pPr lvl="2"/>
            <a:r>
              <a:rPr lang="en-US" dirty="0" smtClean="0"/>
              <a:t>No other reports provided</a:t>
            </a:r>
          </a:p>
          <a:p>
            <a:pPr lvl="2"/>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Contribution to WBA SDN&amp;NFV White Paper</a:t>
            </a:r>
            <a:endParaRPr lang="en-US" dirty="0"/>
          </a:p>
        </p:txBody>
      </p:sp>
      <p:sp>
        <p:nvSpPr>
          <p:cNvPr id="3" name="Content Placeholder 2"/>
          <p:cNvSpPr>
            <a:spLocks noGrp="1"/>
          </p:cNvSpPr>
          <p:nvPr>
            <p:ph idx="1"/>
          </p:nvPr>
        </p:nvSpPr>
        <p:spPr>
          <a:xfrm>
            <a:off x="457200" y="1066800"/>
            <a:ext cx="8229600" cy="5257800"/>
          </a:xfrm>
        </p:spPr>
        <p:txBody>
          <a:bodyPr>
            <a:normAutofit fontScale="32500" lnSpcReduction="20000"/>
          </a:bodyPr>
          <a:lstStyle/>
          <a:p>
            <a:pPr marL="0" indent="0">
              <a:buNone/>
            </a:pPr>
            <a:r>
              <a:rPr lang="en-US" dirty="0" smtClean="0"/>
              <a:t>The IEEE 802.1 </a:t>
            </a:r>
            <a:r>
              <a:rPr lang="en-US" dirty="0" err="1" smtClean="0"/>
              <a:t>OmniRAN</a:t>
            </a:r>
            <a:r>
              <a:rPr lang="en-US" dirty="0" smtClean="0"/>
              <a:t> TG was established and authorized in March 2014 to create a recommended practice on Network Reference Model and Functional Description of IEEE 802 Access Network. Its project P802.1CF specifies an access network reference model, including entities and reference points along with behavioral and functional descriptions of communications among those entities to provide a generic model of IEEE 802 access network for connecting terminals to their access routers. An IEEE 802 access network is defined by the usage of Ethernet frames for the transport on the link between the terminal interface to the core network interface, where the access router resides.</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t>	Figure 5‑3: IEEE 802 Network Reference Model</a:t>
            </a:r>
          </a:p>
          <a:p>
            <a:pPr marL="0" indent="0">
              <a:buNone/>
            </a:pPr>
            <a:r>
              <a:rPr lang="en-US" dirty="0" smtClean="0"/>
              <a:t>To provide an abstraction of an access network well aligned to the principles of Software Defined Networks the network reference model introduces a clear separation of control and configuration information from the Ethernet </a:t>
            </a:r>
            <a:r>
              <a:rPr lang="en-US" dirty="0" err="1" smtClean="0"/>
              <a:t>datapath</a:t>
            </a:r>
            <a:r>
              <a:rPr lang="en-US" dirty="0" smtClean="0"/>
              <a:t>.</a:t>
            </a:r>
          </a:p>
          <a:p>
            <a:pPr marL="0" indent="0">
              <a:buNone/>
            </a:pPr>
            <a:r>
              <a:rPr lang="en-US" dirty="0" smtClean="0"/>
              <a:t>The P802.1CF specification describes the use of IEEE 802 technologies to build heterogeneous access networks, which may include multiple network interfaces, multiple network access technologies, and multiple network subscriptions, aimed to unify the support of different interface technologies, enabling shared network control and use of software defined network (SDN) principles.</a:t>
            </a:r>
          </a:p>
          <a:p>
            <a:pPr marL="0" indent="0">
              <a:buNone/>
            </a:pPr>
            <a:r>
              <a:rPr lang="en-US" dirty="0" smtClean="0"/>
              <a:t>To align the specification work with SDN related activities in other standardization organizations and to determine emerging approaches for modeling and description of software defined networks the </a:t>
            </a:r>
            <a:r>
              <a:rPr lang="en-US" dirty="0" err="1" smtClean="0"/>
              <a:t>OmniRAN</a:t>
            </a:r>
            <a:r>
              <a:rPr lang="en-US" dirty="0" smtClean="0"/>
              <a:t> TG </a:t>
            </a:r>
            <a:r>
              <a:rPr lang="en-US" dirty="0" err="1" smtClean="0"/>
              <a:t>helds</a:t>
            </a:r>
            <a:r>
              <a:rPr lang="en-US" dirty="0" smtClean="0"/>
              <a:t> SDN related </a:t>
            </a:r>
            <a:r>
              <a:rPr lang="en-US" dirty="0" err="1" smtClean="0"/>
              <a:t>BoF</a:t>
            </a:r>
            <a:r>
              <a:rPr lang="en-US" dirty="0" smtClean="0"/>
              <a:t> sessions at IEEE 802 plenary meetings and maintains a wiki page listing standardization efforts in other SDOs with close relation to the technologies developed by IEEE 802</a:t>
            </a:r>
          </a:p>
          <a:p>
            <a:pPr marL="0" indent="0">
              <a:buNone/>
            </a:pPr>
            <a:endParaRPr lang="en-US" dirty="0" smtClean="0"/>
          </a:p>
          <a:p>
            <a:pPr marL="0" indent="0">
              <a:buNone/>
            </a:pPr>
            <a:r>
              <a:rPr lang="en-US" dirty="0" smtClean="0"/>
              <a:t>Related Links:</a:t>
            </a:r>
          </a:p>
          <a:p>
            <a:pPr marL="0" indent="0">
              <a:buNone/>
            </a:pPr>
            <a:r>
              <a:rPr lang="en-US" dirty="0" smtClean="0"/>
              <a:t>P802.1CF project status: </a:t>
            </a:r>
            <a:r>
              <a:rPr lang="en-US" dirty="0" smtClean="0">
                <a:hlinkClick r:id="rId2"/>
              </a:rPr>
              <a:t>http://www.ieee802.org/1/pages/802.1cf.html</a:t>
            </a:r>
            <a:endParaRPr lang="en-US" dirty="0" smtClean="0"/>
          </a:p>
          <a:p>
            <a:pPr marL="0" indent="0">
              <a:buNone/>
            </a:pPr>
            <a:r>
              <a:rPr lang="en-US" dirty="0" err="1" smtClean="0"/>
              <a:t>OmniRAN</a:t>
            </a:r>
            <a:r>
              <a:rPr lang="en-US" dirty="0" smtClean="0"/>
              <a:t> TG status: </a:t>
            </a:r>
            <a:r>
              <a:rPr lang="en-US" u="sng" dirty="0" smtClean="0">
                <a:hlinkClick r:id="rId3"/>
              </a:rPr>
              <a:t>https://mentor.ieee.org/omniran/bp/StartPage</a:t>
            </a:r>
            <a:endParaRPr lang="en-US" dirty="0" smtClean="0"/>
          </a:p>
          <a:p>
            <a:pPr marL="0" indent="0">
              <a:buNone/>
            </a:pPr>
            <a:r>
              <a:rPr lang="de-DE" dirty="0" err="1" smtClean="0"/>
              <a:t>OmniRAN</a:t>
            </a:r>
            <a:r>
              <a:rPr lang="de-DE" dirty="0" smtClean="0"/>
              <a:t> SDN Wiki: </a:t>
            </a:r>
            <a:r>
              <a:rPr lang="de-DE" dirty="0" smtClean="0">
                <a:hlinkClick r:id="rId4"/>
              </a:rPr>
              <a:t>https://mentor.ieee.org/omniran/bp/SDN_Wiki</a:t>
            </a:r>
            <a:endParaRPr lang="de-DE" dirty="0" smtClean="0"/>
          </a:p>
          <a:p>
            <a:pPr marL="0" indent="0">
              <a:buNone/>
            </a:pPr>
            <a:endParaRPr lang="en-US" dirty="0" smtClean="0"/>
          </a:p>
        </p:txBody>
      </p:sp>
      <p:pic>
        <p:nvPicPr>
          <p:cNvPr id="4" name="Picture 3" descr="150130-omniran-nrm.png"/>
          <p:cNvPicPr/>
          <p:nvPr/>
        </p:nvPicPr>
        <p:blipFill>
          <a:blip r:embed="rId5"/>
          <a:stretch>
            <a:fillRect/>
          </a:stretch>
        </p:blipFill>
        <p:spPr>
          <a:xfrm>
            <a:off x="1539720" y="1774021"/>
            <a:ext cx="3946680" cy="234077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smtClean="0"/>
              <a:t>Contributions to P802.1CF</a:t>
            </a:r>
          </a:p>
          <a:p>
            <a:pPr lvl="1"/>
            <a:r>
              <a:rPr lang="en-US" dirty="0" smtClean="0"/>
              <a:t>NRM Refinements</a:t>
            </a:r>
          </a:p>
          <a:p>
            <a:pPr lvl="2"/>
            <a:r>
              <a:rPr lang="en-US" dirty="0" smtClean="0">
                <a:hlinkClick r:id="rId3"/>
              </a:rPr>
              <a:t>https://mentor.ieee.org/omniran/dcn/15/omniran-15-0008-00-CF00-nrm-refinements.pptx</a:t>
            </a:r>
            <a:endParaRPr lang="en-US" dirty="0" smtClean="0"/>
          </a:p>
          <a:p>
            <a:pPr lvl="2"/>
            <a:r>
              <a:rPr lang="en-US" dirty="0" smtClean="0"/>
              <a:t>Refinements to terminology introduced</a:t>
            </a:r>
          </a:p>
          <a:p>
            <a:pPr lvl="2"/>
            <a:r>
              <a:rPr lang="en-US" dirty="0" smtClean="0"/>
              <a:t>No agreement yet on treatment of R1 &amp; R8c</a:t>
            </a:r>
          </a:p>
          <a:p>
            <a:pPr lvl="2"/>
            <a:r>
              <a:rPr lang="en-US" dirty="0" smtClean="0"/>
              <a:t>Agreement to separate Subscription Service in separate entity and introduce interface between subscription service and core network</a:t>
            </a:r>
          </a:p>
          <a:p>
            <a:pPr lvl="2"/>
            <a:r>
              <a:rPr lang="en-US" dirty="0" smtClean="0"/>
              <a:t>Informative text on applicability and example deployments looks </a:t>
            </a:r>
            <a:r>
              <a:rPr lang="en-US" dirty="0" err="1" smtClean="0"/>
              <a:t>fien</a:t>
            </a:r>
            <a:endParaRPr lang="en-US" dirty="0" smtClean="0"/>
          </a:p>
          <a:p>
            <a:pPr lvl="2"/>
            <a:r>
              <a:rPr lang="en-US" dirty="0" smtClean="0"/>
              <a:t>Update of slides created and uploaded</a:t>
            </a:r>
            <a:r>
              <a:rPr lang="en-US" dirty="0" smtClean="0"/>
              <a:t>.</a:t>
            </a:r>
          </a:p>
          <a:p>
            <a:pPr lvl="3"/>
            <a:r>
              <a:rPr lang="en-US" dirty="0" smtClean="0">
                <a:hlinkClick r:id="rId4"/>
              </a:rPr>
              <a:t>https</a:t>
            </a:r>
            <a:r>
              <a:rPr lang="en-US" smtClean="0">
                <a:hlinkClick r:id="rId4"/>
              </a:rPr>
              <a:t>://</a:t>
            </a:r>
            <a:r>
              <a:rPr lang="en-US" smtClean="0">
                <a:hlinkClick r:id="rId4"/>
              </a:rPr>
              <a:t>mentor.ieee.org/omniran/dcn/15/omniran-15-0008-01-CF00-nrm-refinements.pptx</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Preparation of Mar 2015 F2F meeting</a:t>
            </a:r>
          </a:p>
          <a:p>
            <a:pPr lvl="1"/>
            <a:r>
              <a:rPr lang="en-US" dirty="0" smtClean="0"/>
              <a:t>Schedules, see next slide</a:t>
            </a:r>
          </a:p>
          <a:p>
            <a:pPr lvl="2"/>
            <a:r>
              <a:rPr lang="en-US" dirty="0" smtClean="0"/>
              <a:t>No overlap with privacy on Thursday morning</a:t>
            </a:r>
          </a:p>
          <a:p>
            <a:pPr lvl="1"/>
            <a:r>
              <a:rPr lang="en-US" dirty="0" smtClean="0"/>
              <a:t>Agenda proposal, see slide after</a:t>
            </a:r>
          </a:p>
          <a:p>
            <a:pPr lvl="2"/>
            <a:r>
              <a:rPr lang="en-US" dirty="0" smtClean="0"/>
              <a:t>Added item on representation of radio over Ethernet </a:t>
            </a:r>
          </a:p>
          <a:p>
            <a:r>
              <a:rPr lang="en-US" dirty="0" smtClean="0"/>
              <a:t>AOB</a:t>
            </a:r>
          </a:p>
          <a:p>
            <a:pPr lvl="1"/>
            <a:r>
              <a:rPr lang="en-US" dirty="0" smtClean="0"/>
              <a:t>May 2015 interim meeting in Pittsburgh, PA</a:t>
            </a:r>
          </a:p>
          <a:p>
            <a:pPr lvl="2"/>
            <a:r>
              <a:rPr lang="en-US" dirty="0" err="1" smtClean="0"/>
              <a:t>OmniRAN</a:t>
            </a:r>
            <a:r>
              <a:rPr lang="en-US" dirty="0" smtClean="0"/>
              <a:t> meets on May 20</a:t>
            </a:r>
            <a:r>
              <a:rPr lang="en-US" baseline="30000" dirty="0" smtClean="0"/>
              <a:t>th</a:t>
            </a:r>
            <a:r>
              <a:rPr lang="en-US" dirty="0" smtClean="0"/>
              <a:t>/21</a:t>
            </a:r>
            <a:r>
              <a:rPr lang="en-US" baseline="30000" dirty="0" smtClean="0"/>
              <a:t>st</a:t>
            </a:r>
            <a:r>
              <a:rPr lang="en-US" dirty="0" smtClean="0"/>
              <a:t> (</a:t>
            </a:r>
            <a:r>
              <a:rPr lang="en-US" dirty="0" err="1" smtClean="0"/>
              <a:t>Wed&amp;Thu</a:t>
            </a:r>
            <a:r>
              <a:rPr lang="en-US" dirty="0" smtClean="0"/>
              <a:t>)</a:t>
            </a:r>
          </a:p>
          <a:p>
            <a:pPr lvl="3"/>
            <a:r>
              <a:rPr lang="en-US" dirty="0" smtClean="0"/>
              <a:t>Start on Wed likely in the morning; depends on DCB</a:t>
            </a:r>
          </a:p>
          <a:p>
            <a:pPr lvl="3"/>
            <a:endParaRPr lang="en-US" dirty="0" smtClean="0"/>
          </a:p>
          <a:p>
            <a:r>
              <a:rPr lang="en-US" dirty="0" smtClean="0"/>
              <a:t>Adjourned at 11:16 AM ET</a:t>
            </a:r>
          </a:p>
          <a:p>
            <a:pPr lvl="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ARC/802.1 IWK</a:t>
                      </a:r>
                      <a:endParaRPr lang="en-US" sz="1100" dirty="0"/>
                    </a:p>
                  </a:txBody>
                  <a:tcPr marL="36000" marR="36000" marT="36000" marB="36000">
                    <a:solidFill>
                      <a:schemeClr val="bg1">
                        <a:lumMod val="85000"/>
                      </a:schemeClr>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100" dirty="0" smtClean="0"/>
                        <a:t>802.11 ARC</a:t>
                      </a:r>
                      <a:endParaRPr lang="en-US" sz="11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Privacy EC 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smtClean="0"/>
              <a:t>Radio over Ethernet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305800" cy="4525963"/>
          </a:xfrm>
        </p:spPr>
        <p:txBody>
          <a:bodyPr>
            <a:normAutofit fontScale="62500" lnSpcReduction="20000"/>
          </a:bodyPr>
          <a:lstStyle/>
          <a:p>
            <a:r>
              <a:rPr lang="en-GB" dirty="0" smtClean="0"/>
              <a:t>Tuesday, </a:t>
            </a:r>
            <a:r>
              <a:rPr lang="en-US" dirty="0" smtClean="0"/>
              <a:t>February 10</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r>
              <a:rPr lang="en-US" dirty="0" smtClean="0"/>
              <a:t>Meeting Number: 705 116 269</a:t>
            </a:r>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dirty="0" smtClean="0">
                <a:hlinkClick r:id="rId3"/>
              </a:rPr>
              <a:t>https://nsn.webex.com/nsn/j.php?J=705116269&amp;PW=67935ad6df24070150362776</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minutes</a:t>
            </a:r>
          </a:p>
          <a:p>
            <a:r>
              <a:rPr lang="en-US" dirty="0" smtClean="0"/>
              <a:t>Reports</a:t>
            </a:r>
          </a:p>
          <a:p>
            <a:r>
              <a:rPr lang="en-US" dirty="0" smtClean="0"/>
              <a:t>Contributions to P802.1CF</a:t>
            </a:r>
          </a:p>
          <a:p>
            <a:r>
              <a:rPr lang="en-US" dirty="0" smtClean="0"/>
              <a:t>Preparation of Mar 2015 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10:05 ET</a:t>
            </a:r>
          </a:p>
          <a:p>
            <a:r>
              <a:rPr lang="en-GB" sz="2400" dirty="0" smtClean="0"/>
              <a:t>Minutes taker:</a:t>
            </a:r>
          </a:p>
          <a:p>
            <a:pPr lvl="1"/>
            <a:r>
              <a:rPr lang="en-GB" sz="2000" dirty="0" smtClean="0"/>
              <a:t> Antonio volunteered to take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p>
                  </a:txBody>
                  <a:tcPr/>
                </a:tc>
                <a:tc>
                  <a:txBody>
                    <a:bodyPr/>
                    <a:lstStyle/>
                    <a:p>
                      <a:endParaRPr lang="en-US" sz="140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p>
                  </a:txBody>
                  <a:tcPr/>
                </a:tc>
                <a:tc>
                  <a:txBody>
                    <a:bodyPr/>
                    <a:lstStyle/>
                    <a:p>
                      <a:endParaRPr lang="en-US" sz="140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p>
                  </a:txBody>
                  <a:tcPr/>
                </a:tc>
                <a:tc>
                  <a:txBody>
                    <a:bodyPr/>
                    <a:lstStyle/>
                    <a:p>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a:p>
                  </a:txBody>
                  <a:tcPr/>
                </a:tc>
                <a:tc>
                  <a:txBody>
                    <a:bodyPr/>
                    <a:lstStyle/>
                    <a:p>
                      <a:endParaRPr lang="en-US" sz="1400" dirty="0"/>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443</TotalTime>
  <Words>1092</Words>
  <Application>Microsoft Office PowerPoint</Application>
  <PresentationFormat>On-screen Show (4:3)</PresentationFormat>
  <Paragraphs>223</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February 10th, 2015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Contribution to WBA SDN&amp;NFV White Paper</vt:lpstr>
      <vt:lpstr>Business #3</vt:lpstr>
      <vt:lpstr>Business#4</vt:lpstr>
      <vt:lpstr>Mar 2015 Agenda Graphics</vt:lpstr>
      <vt:lpstr>Agenda proposal for January 2015 F2F</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209</cp:revision>
  <cp:lastPrinted>1998-02-10T13:28:06Z</cp:lastPrinted>
  <dcterms:created xsi:type="dcterms:W3CDTF">2011-12-30T17:06:23Z</dcterms:created>
  <dcterms:modified xsi:type="dcterms:W3CDTF">2015-02-10T16:39:01Z</dcterms:modified>
</cp:coreProperties>
</file>