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262" r:id="rId3"/>
    <p:sldId id="309" r:id="rId4"/>
    <p:sldId id="315" r:id="rId5"/>
    <p:sldId id="326" r:id="rId6"/>
    <p:sldId id="325" r:id="rId7"/>
    <p:sldId id="327" r:id="rId8"/>
    <p:sldId id="321" r:id="rId9"/>
    <p:sldId id="332" r:id="rId10"/>
    <p:sldId id="328" r:id="rId11"/>
    <p:sldId id="331" r:id="rId12"/>
    <p:sldId id="32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96" d="100"/>
          <a:sy n="96" d="100"/>
        </p:scale>
        <p:origin x="-102" y="-63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omniran-15-0008-02-CF00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NRM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2015-03-03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maximilian.riegel@nokia.com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Document ‘omniran-14-0083-00-00TG-p802-1cf-network-reference-model.docx’ specifies the Network Reference Model of P802.1CF</a:t>
            </a:r>
            <a:r>
              <a:rPr lang="en-US" sz="1600" dirty="0" smtClean="0">
                <a:latin typeface="+mn-lt"/>
              </a:rPr>
              <a:t>. This document </a:t>
            </a:r>
            <a:r>
              <a:rPr lang="en-US" sz="1600" dirty="0" smtClean="0">
                <a:latin typeface="+mn-lt"/>
              </a:rPr>
              <a:t>proposes </a:t>
            </a:r>
            <a:r>
              <a:rPr lang="en-US" sz="1600" dirty="0" smtClean="0">
                <a:latin typeface="+mn-lt"/>
              </a:rPr>
              <a:t>further refinements to the NRM figures considered in ‘omniran-15-0003-01-CF00’ to enhance clarity and completeness of the NRM representation</a:t>
            </a:r>
            <a:r>
              <a:rPr lang="en-US" sz="1600" dirty="0" smtClean="0">
                <a:latin typeface="+mn-lt"/>
              </a:rPr>
              <a:t>. </a:t>
            </a:r>
            <a:r>
              <a:rPr lang="en-US" sz="1600" dirty="0" smtClean="0">
                <a:latin typeface="+mn-lt"/>
              </a:rPr>
              <a:t>This revision provides further refinements on top of the conclusions of the discussion in the Feb 16</a:t>
            </a:r>
            <a:r>
              <a:rPr lang="en-US" sz="1600" baseline="30000" dirty="0" smtClean="0">
                <a:latin typeface="+mn-lt"/>
              </a:rPr>
              <a:t>th</a:t>
            </a:r>
            <a:r>
              <a:rPr lang="en-US" sz="1600" dirty="0" smtClean="0">
                <a:latin typeface="+mn-lt"/>
              </a:rPr>
              <a:t> conference call.</a:t>
            </a: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Discussions have shown that further information is required to show scope and applicability of NRM</a:t>
            </a:r>
          </a:p>
          <a:p>
            <a:pPr lvl="1"/>
            <a:r>
              <a:rPr lang="en-US" dirty="0" smtClean="0"/>
              <a:t>How NRM is related to ‘real’ networks?</a:t>
            </a:r>
          </a:p>
          <a:p>
            <a:pPr lvl="2"/>
            <a:r>
              <a:rPr lang="en-US" dirty="0" smtClean="0"/>
              <a:t>Operators expressed that applicability is limited due to missing IP layer functionality</a:t>
            </a:r>
          </a:p>
          <a:p>
            <a:pPr lvl="1"/>
            <a:r>
              <a:rPr lang="en-US" dirty="0" smtClean="0"/>
              <a:t>What benefits is the NRM providing with its focus on PHY and LINK layer?</a:t>
            </a:r>
          </a:p>
          <a:p>
            <a:pPr lvl="1"/>
            <a:r>
              <a:rPr lang="en-US" dirty="0" smtClean="0"/>
              <a:t>What are the endpoints of communication and reference points in the bigger picture?</a:t>
            </a:r>
          </a:p>
          <a:p>
            <a:r>
              <a:rPr lang="en-US" dirty="0" smtClean="0"/>
              <a:t>The next slide may provide some figures for explaining the scope and applicability.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1376" y="3899848"/>
            <a:ext cx="5569424" cy="112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715000" y="1143000"/>
            <a:ext cx="1219200" cy="618134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356866" y="3901909"/>
            <a:ext cx="193521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49411" y="15088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91880" y="1822631"/>
            <a:ext cx="1575175" cy="45005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49022" y="44894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17000" y="45035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829866" y="3014658"/>
            <a:ext cx="708533" cy="1481185"/>
            <a:chOff x="971599" y="3514117"/>
            <a:chExt cx="1080121" cy="1355043"/>
          </a:xfrm>
        </p:grpSpPr>
        <p:sp>
          <p:nvSpPr>
            <p:cNvPr id="19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7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2387228" y="3905508"/>
            <a:ext cx="744612" cy="590335"/>
            <a:chOff x="2252213" y="5581908"/>
            <a:chExt cx="1086386" cy="590335"/>
          </a:xfrm>
        </p:grpSpPr>
        <p:sp>
          <p:nvSpPr>
            <p:cNvPr id="188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796516" y="5586416"/>
              <a:ext cx="542083" cy="29260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2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4" name="Group 231"/>
          <p:cNvGrpSpPr/>
          <p:nvPr/>
        </p:nvGrpSpPr>
        <p:grpSpPr>
          <a:xfrm>
            <a:off x="7667161" y="3012600"/>
            <a:ext cx="708533" cy="1481185"/>
            <a:chOff x="971599" y="3514117"/>
            <a:chExt cx="1080121" cy="1355043"/>
          </a:xfrm>
        </p:grpSpPr>
        <p:sp>
          <p:nvSpPr>
            <p:cNvPr id="183" name="Rectangle 18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388104" y="36082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50948" y="36082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 flipV="1">
            <a:off x="5850948" y="36039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42030" y="44979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37594" y="44979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55699" y="39171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55699" y="42059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003" y="39171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00000" y="42038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467600" y="1219200"/>
            <a:ext cx="1066800" cy="1075335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746575" y="15088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715000" y="1828800"/>
            <a:ext cx="1219200" cy="465735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6071353" y="1577343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2819400" y="1752600"/>
            <a:ext cx="762490" cy="25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H="1">
            <a:off x="2743200" y="2133848"/>
            <a:ext cx="838688" cy="992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5877876" y="1496704"/>
            <a:ext cx="360362" cy="197779"/>
          </a:xfrm>
          <a:prstGeom prst="can">
            <a:avLst>
              <a:gd name="adj" fmla="val 25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32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7300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82"/>
          <p:cNvSpPr txBox="1">
            <a:spLocks noChangeArrowheads="1"/>
          </p:cNvSpPr>
          <p:nvPr/>
        </p:nvSpPr>
        <p:spPr bwMode="auto">
          <a:xfrm>
            <a:off x="3117460" y="1508805"/>
            <a:ext cx="133530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 smtClean="0">
                <a:latin typeface="+mn-lt"/>
                <a:cs typeface="Arial" pitchFamily="34" charset="0"/>
              </a:rPr>
              <a:t>Access</a:t>
            </a:r>
            <a:r>
              <a:rPr lang="en-US" sz="1400" dirty="0" smtClean="0">
                <a:latin typeface="+mn-lt"/>
                <a:cs typeface="Arial" pitchFamily="34" charset="0"/>
              </a:rPr>
              <a:t> Network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2" name="Group 136"/>
          <p:cNvGrpSpPr>
            <a:grpSpLocks/>
          </p:cNvGrpSpPr>
          <p:nvPr/>
        </p:nvGrpSpPr>
        <p:grpSpPr bwMode="auto">
          <a:xfrm rot="7624109" flipV="1">
            <a:off x="1400419" y="1693385"/>
            <a:ext cx="1009161" cy="956629"/>
            <a:chOff x="2870" y="2211"/>
            <a:chExt cx="690" cy="728"/>
          </a:xfrm>
        </p:grpSpPr>
        <p:sp>
          <p:nvSpPr>
            <p:cNvPr id="94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" name="Text Box 82"/>
          <p:cNvSpPr txBox="1">
            <a:spLocks noChangeArrowheads="1"/>
          </p:cNvSpPr>
          <p:nvPr/>
        </p:nvSpPr>
        <p:spPr bwMode="auto">
          <a:xfrm>
            <a:off x="851920" y="1508730"/>
            <a:ext cx="67582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Terminal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pic>
        <p:nvPicPr>
          <p:cNvPr id="42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581890" y="1981200"/>
            <a:ext cx="503237" cy="183852"/>
          </a:xfrm>
          <a:prstGeom prst="rect">
            <a:avLst/>
          </a:prstGeom>
          <a:noFill/>
        </p:spPr>
      </p:pic>
      <p:sp>
        <p:nvSpPr>
          <p:cNvPr id="43" name="Text Box 82"/>
          <p:cNvSpPr txBox="1">
            <a:spLocks noChangeArrowheads="1"/>
          </p:cNvSpPr>
          <p:nvPr/>
        </p:nvSpPr>
        <p:spPr bwMode="auto">
          <a:xfrm>
            <a:off x="5768547" y="1849272"/>
            <a:ext cx="1094850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Core Network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44" name="Text Box 82"/>
          <p:cNvSpPr txBox="1">
            <a:spLocks noChangeArrowheads="1"/>
          </p:cNvSpPr>
          <p:nvPr/>
        </p:nvSpPr>
        <p:spPr bwMode="auto">
          <a:xfrm>
            <a:off x="7549144" y="1267057"/>
            <a:ext cx="894476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Information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Service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3" name="Group 176"/>
          <p:cNvGrpSpPr/>
          <p:nvPr/>
        </p:nvGrpSpPr>
        <p:grpSpPr>
          <a:xfrm>
            <a:off x="3446875" y="3907570"/>
            <a:ext cx="744612" cy="590335"/>
            <a:chOff x="2252213" y="5581908"/>
            <a:chExt cx="1086386" cy="590335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796516" y="5582556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1" name="Isosceles Triangle 90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82"/>
          <p:cNvGrpSpPr/>
          <p:nvPr/>
        </p:nvGrpSpPr>
        <p:grpSpPr>
          <a:xfrm>
            <a:off x="4436985" y="3907570"/>
            <a:ext cx="744612" cy="590335"/>
            <a:chOff x="2252213" y="5581908"/>
            <a:chExt cx="1086386" cy="590335"/>
          </a:xfrm>
        </p:grpSpPr>
        <p:sp>
          <p:nvSpPr>
            <p:cNvPr id="82" name="Rectangle 8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6516" y="5583403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6" name="Isosceles Triangle 85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 bwMode="auto">
          <a:xfrm>
            <a:off x="3851921" y="44979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1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481990" y="2030241"/>
            <a:ext cx="503237" cy="197662"/>
          </a:xfrm>
          <a:prstGeom prst="rect">
            <a:avLst/>
          </a:prstGeom>
          <a:noFill/>
        </p:spPr>
      </p:pic>
      <p:sp>
        <p:nvSpPr>
          <p:cNvPr id="52" name="Line 19"/>
          <p:cNvSpPr>
            <a:spLocks noChangeShapeType="1"/>
          </p:cNvSpPr>
          <p:nvPr/>
        </p:nvSpPr>
        <p:spPr bwMode="auto">
          <a:xfrm flipH="1" flipV="1">
            <a:off x="4043362" y="2066925"/>
            <a:ext cx="443388" cy="802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4166955" y="18124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>
                <a:latin typeface="+mn-lt"/>
                <a:cs typeface="Arial" pitchFamily="34" charset="0"/>
              </a:rPr>
              <a:t>Backhaul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54" name="Text Box 82"/>
          <p:cNvSpPr txBox="1">
            <a:spLocks noChangeArrowheads="1"/>
          </p:cNvSpPr>
          <p:nvPr/>
        </p:nvSpPr>
        <p:spPr bwMode="auto">
          <a:xfrm>
            <a:off x="4055089" y="4648200"/>
            <a:ext cx="593111" cy="1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050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600" y="990600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End-to-end network topology</a:t>
            </a:r>
            <a:endParaRPr lang="en-US" sz="1800" b="1" dirty="0">
              <a:latin typeface="+mn-lt"/>
            </a:endParaRPr>
          </a:p>
        </p:txBody>
      </p:sp>
      <p:sp>
        <p:nvSpPr>
          <p:cNvPr id="56" name="Text Box 82"/>
          <p:cNvSpPr txBox="1">
            <a:spLocks noChangeArrowheads="1"/>
          </p:cNvSpPr>
          <p:nvPr/>
        </p:nvSpPr>
        <p:spPr bwMode="auto">
          <a:xfrm>
            <a:off x="5764716" y="1178256"/>
            <a:ext cx="985847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Subscription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Service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600200" y="6346588"/>
            <a:ext cx="68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5" name="Group 95"/>
          <p:cNvGrpSpPr/>
          <p:nvPr/>
        </p:nvGrpSpPr>
        <p:grpSpPr>
          <a:xfrm>
            <a:off x="1768948" y="6298953"/>
            <a:ext cx="380232" cy="310275"/>
            <a:chOff x="1544472" y="2237096"/>
            <a:chExt cx="380232" cy="310275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16991" y="5338808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Schematic NRM for the IEEE 802 access network</a:t>
            </a:r>
            <a:endParaRPr lang="en-US" sz="1800" b="1" dirty="0"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762000" y="5890657"/>
            <a:ext cx="8382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286000" y="5966857"/>
            <a:ext cx="28956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791200" y="6043057"/>
            <a:ext cx="12192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Core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791200" y="5585857"/>
            <a:ext cx="1219200" cy="38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Subscription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Service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181600" y="6347857"/>
            <a:ext cx="60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9" name="Group 95"/>
          <p:cNvGrpSpPr/>
          <p:nvPr/>
        </p:nvGrpSpPr>
        <p:grpSpPr>
          <a:xfrm>
            <a:off x="5350348" y="6305777"/>
            <a:ext cx="380232" cy="310275"/>
            <a:chOff x="1544472" y="2237096"/>
            <a:chExt cx="380232" cy="310275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7" name="Group 95"/>
          <p:cNvGrpSpPr/>
          <p:nvPr/>
        </p:nvGrpSpPr>
        <p:grpSpPr>
          <a:xfrm>
            <a:off x="5441332" y="5814962"/>
            <a:ext cx="411652" cy="276999"/>
            <a:chOff x="1676400" y="2137939"/>
            <a:chExt cx="411652" cy="276999"/>
          </a:xfrm>
        </p:grpSpPr>
        <p:sp>
          <p:nvSpPr>
            <p:cNvPr id="78" name="Oval 77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07820" y="213793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 bwMode="auto">
          <a:xfrm flipV="1">
            <a:off x="1600200" y="5776357"/>
            <a:ext cx="4191000" cy="266700"/>
          </a:xfrm>
          <a:prstGeom prst="bentConnector3">
            <a:avLst>
              <a:gd name="adj1" fmla="val 78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38" name="Group 95"/>
          <p:cNvGrpSpPr/>
          <p:nvPr/>
        </p:nvGrpSpPr>
        <p:grpSpPr>
          <a:xfrm>
            <a:off x="1884528" y="5793985"/>
            <a:ext cx="407528" cy="276999"/>
            <a:chOff x="1676400" y="2140424"/>
            <a:chExt cx="407528" cy="276999"/>
          </a:xfrm>
        </p:grpSpPr>
        <p:sp>
          <p:nvSpPr>
            <p:cNvPr id="76" name="Oval 75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03696" y="214042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6" name="Elbow Connector 65"/>
          <p:cNvCxnSpPr/>
          <p:nvPr/>
        </p:nvCxnSpPr>
        <p:spPr bwMode="auto">
          <a:xfrm flipV="1">
            <a:off x="5181600" y="5842889"/>
            <a:ext cx="609600" cy="276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>
            <a:stCxn id="60" idx="2"/>
            <a:endCxn id="59" idx="0"/>
          </p:cNvCxnSpPr>
          <p:nvPr/>
        </p:nvCxnSpPr>
        <p:spPr bwMode="auto">
          <a:xfrm>
            <a:off x="6400800" y="5966857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28600" y="2590800"/>
            <a:ext cx="591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Scope of P802.1CF in the protocol layer architecture</a:t>
            </a:r>
            <a:endParaRPr lang="en-US" sz="1800" b="1" dirty="0">
              <a:latin typeface="+mn-lt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313296" y="3901910"/>
            <a:ext cx="88710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2409212" y="4668672"/>
            <a:ext cx="71814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838200" y="3906673"/>
            <a:ext cx="762000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Text Box 82"/>
          <p:cNvSpPr txBox="1">
            <a:spLocks noChangeArrowheads="1"/>
          </p:cNvSpPr>
          <p:nvPr/>
        </p:nvSpPr>
        <p:spPr bwMode="auto">
          <a:xfrm>
            <a:off x="914927" y="4668672"/>
            <a:ext cx="56105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Terminal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82"/>
          <p:cNvSpPr txBox="1">
            <a:spLocks noChangeArrowheads="1"/>
          </p:cNvSpPr>
          <p:nvPr/>
        </p:nvSpPr>
        <p:spPr bwMode="auto">
          <a:xfrm>
            <a:off x="5511684" y="4668672"/>
            <a:ext cx="82554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Core Network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784526" y="3920320"/>
            <a:ext cx="609600" cy="727880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3157072" y="4850104"/>
            <a:ext cx="1428276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P802.1CF</a:t>
            </a:r>
            <a:r>
              <a:rPr lang="hr-HR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646619" y="1524000"/>
            <a:ext cx="228600" cy="245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483232" y="1801641"/>
            <a:ext cx="425197" cy="457200"/>
          </a:xfrm>
          <a:prstGeom prst="rect">
            <a:avLst/>
          </a:prstGeom>
          <a:noFill/>
        </p:spPr>
      </p:pic>
      <p:grpSp>
        <p:nvGrpSpPr>
          <p:cNvPr id="239" name="Group 224"/>
          <p:cNvGrpSpPr/>
          <p:nvPr/>
        </p:nvGrpSpPr>
        <p:grpSpPr>
          <a:xfrm>
            <a:off x="6535094" y="1371600"/>
            <a:ext cx="228600" cy="306387"/>
            <a:chOff x="7391400" y="2743200"/>
            <a:chExt cx="1031875" cy="1144587"/>
          </a:xfrm>
        </p:grpSpPr>
        <p:sp>
          <p:nvSpPr>
            <p:cNvPr id="226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0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33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4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0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2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948237" y="2128215"/>
            <a:ext cx="28351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0" name="Picture 29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6074898" y="2025144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41" name="Group 211"/>
          <p:cNvGrpSpPr/>
          <p:nvPr/>
        </p:nvGrpSpPr>
        <p:grpSpPr>
          <a:xfrm>
            <a:off x="7696200" y="1752600"/>
            <a:ext cx="304800" cy="458787"/>
            <a:chOff x="7391400" y="2743200"/>
            <a:chExt cx="1031875" cy="1144587"/>
          </a:xfrm>
        </p:grpSpPr>
        <p:sp>
          <p:nvSpPr>
            <p:cNvPr id="201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2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08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9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5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7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43" name="Group 212"/>
          <p:cNvGrpSpPr/>
          <p:nvPr/>
        </p:nvGrpSpPr>
        <p:grpSpPr>
          <a:xfrm>
            <a:off x="7973841" y="1703559"/>
            <a:ext cx="304800" cy="458787"/>
            <a:chOff x="7391400" y="2743200"/>
            <a:chExt cx="1031875" cy="1144587"/>
          </a:xfrm>
        </p:grpSpPr>
        <p:sp>
          <p:nvSpPr>
            <p:cNvPr id="214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4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21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2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3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4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8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0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benefits for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chapter on NRM should close with a section on applicability of the definitions for SDN.</a:t>
            </a:r>
          </a:p>
          <a:p>
            <a:r>
              <a:rPr lang="en-US" dirty="0" smtClean="0"/>
              <a:t>Generic </a:t>
            </a:r>
            <a:r>
              <a:rPr lang="en-US" dirty="0" smtClean="0"/>
              <a:t>architecture model for Ethernet access networks defining entities and interfaces, providing the base for</a:t>
            </a:r>
          </a:p>
          <a:p>
            <a:pPr lvl="1"/>
            <a:r>
              <a:rPr lang="en-US" dirty="0" smtClean="0"/>
              <a:t>Identity and attribute information of entities</a:t>
            </a:r>
          </a:p>
          <a:p>
            <a:pPr lvl="1"/>
            <a:r>
              <a:rPr lang="en-US" dirty="0" smtClean="0"/>
              <a:t>Functional behavior and message exchanges</a:t>
            </a:r>
          </a:p>
          <a:p>
            <a:r>
              <a:rPr lang="en-US" dirty="0" smtClean="0"/>
              <a:t>However P802.1CF will not …</a:t>
            </a:r>
          </a:p>
          <a:p>
            <a:pPr lvl="1"/>
            <a:r>
              <a:rPr lang="en-US" dirty="0" smtClean="0"/>
              <a:t>define higher layer protocols for conveying information between SDN controller and access network nodes</a:t>
            </a:r>
          </a:p>
          <a:p>
            <a:pPr lvl="1"/>
            <a:r>
              <a:rPr lang="en-US" dirty="0" smtClean="0"/>
              <a:t>specify higher layer protocols for the exchange of control information between network entities</a:t>
            </a:r>
          </a:p>
          <a:p>
            <a:pPr lvl="1"/>
            <a:r>
              <a:rPr lang="en-US" dirty="0" smtClean="0"/>
              <a:t>make pre-assumptions about the network layer protocol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 </a:t>
            </a:r>
            <a:r>
              <a:rPr lang="en-US" dirty="0" smtClean="0"/>
              <a:t>Refinements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2015-03-03</a:t>
            </a:r>
            <a:endParaRPr lang="en-US" dirty="0" smtClean="0"/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SS: 	Subscription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CIS:	Coordination and Information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</a:t>
            </a:r>
            <a:r>
              <a:rPr lang="en-US" dirty="0"/>
              <a:t>: 	Access </a:t>
            </a:r>
            <a:r>
              <a:rPr lang="en-US" dirty="0" smtClean="0"/>
              <a:t>Network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ANC:	Access Network Controller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NA: 	Node of Attachment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CN:</a:t>
            </a:r>
            <a:r>
              <a:rPr lang="en-US" dirty="0"/>
              <a:t>	Core </a:t>
            </a:r>
            <a:r>
              <a:rPr lang="en-US" dirty="0" smtClean="0"/>
              <a:t>Network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CNI:	Core Network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CNC:	Core Network Controller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</a:t>
            </a:r>
            <a:r>
              <a:rPr lang="en-US" dirty="0"/>
              <a:t>: 	</a:t>
            </a:r>
            <a:r>
              <a:rPr lang="en-US" dirty="0" smtClean="0"/>
              <a:t>Terminal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TEI:	Terminal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TEC:	Terminal </a:t>
            </a:r>
            <a:r>
              <a:rPr lang="en-US" dirty="0" smtClean="0"/>
              <a:t>Controller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BH:	Backhaul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 smtClean="0"/>
              <a:t>Detailed </a:t>
            </a:r>
            <a:r>
              <a:rPr lang="en-US" dirty="0"/>
              <a:t>Network Reference Model</a:t>
            </a:r>
          </a:p>
        </p:txBody>
      </p:sp>
      <p:pic>
        <p:nvPicPr>
          <p:cNvPr id="42" name="officeArt object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81088" y="1600200"/>
            <a:ext cx="6981824" cy="384746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3" name="Rectangle 42"/>
          <p:cNvSpPr/>
          <p:nvPr/>
        </p:nvSpPr>
        <p:spPr>
          <a:xfrm>
            <a:off x="983178" y="5562600"/>
            <a:ext cx="488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Figure 4: Network Reference Model exposing Access Network details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 F2F discussion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Access Network denotes complete network entity including </a:t>
            </a:r>
            <a:r>
              <a:rPr lang="en-US" dirty="0" smtClean="0"/>
              <a:t>control entity</a:t>
            </a:r>
            <a:endParaRPr lang="en-US" dirty="0" smtClean="0"/>
          </a:p>
          <a:p>
            <a:r>
              <a:rPr lang="en-US" dirty="0" smtClean="0"/>
              <a:t>Terminal represents complete entity including data path interface, </a:t>
            </a:r>
            <a:r>
              <a:rPr lang="en-US" dirty="0" smtClean="0"/>
              <a:t>control entity </a:t>
            </a:r>
            <a:r>
              <a:rPr lang="en-US" dirty="0" smtClean="0"/>
              <a:t>and </a:t>
            </a:r>
            <a:r>
              <a:rPr lang="en-US" dirty="0" smtClean="0"/>
              <a:t>functions </a:t>
            </a:r>
            <a:r>
              <a:rPr lang="en-US" dirty="0" smtClean="0"/>
              <a:t>out of scope</a:t>
            </a:r>
          </a:p>
          <a:p>
            <a:pPr lvl="1"/>
            <a:r>
              <a:rPr lang="en-US" dirty="0" smtClean="0"/>
              <a:t>Endpoint of data path denoted ‘Terminal Interface’</a:t>
            </a:r>
          </a:p>
          <a:p>
            <a:pPr lvl="1"/>
            <a:r>
              <a:rPr lang="en-US" dirty="0" smtClean="0"/>
              <a:t>Control rephrased to ‘Terminal Controller’</a:t>
            </a:r>
          </a:p>
          <a:p>
            <a:r>
              <a:rPr lang="en-US" dirty="0" smtClean="0"/>
              <a:t>Core Network represents complete entity including data path interface, </a:t>
            </a:r>
            <a:r>
              <a:rPr lang="en-US" dirty="0" smtClean="0"/>
              <a:t>control entity </a:t>
            </a:r>
            <a:r>
              <a:rPr lang="en-US" dirty="0" smtClean="0"/>
              <a:t>and </a:t>
            </a:r>
            <a:r>
              <a:rPr lang="en-US" dirty="0" smtClean="0"/>
              <a:t>higher layer functions </a:t>
            </a:r>
            <a:r>
              <a:rPr lang="en-US" dirty="0" smtClean="0"/>
              <a:t>out of scope of P802.1CF</a:t>
            </a:r>
          </a:p>
          <a:p>
            <a:pPr lvl="1"/>
            <a:r>
              <a:rPr lang="en-US" dirty="0" smtClean="0"/>
              <a:t>Endpoint of data path denoted ‘Core Network Interface’</a:t>
            </a:r>
          </a:p>
          <a:p>
            <a:pPr lvl="1"/>
            <a:r>
              <a:rPr lang="en-US" dirty="0" smtClean="0"/>
              <a:t>Control rephrased to ‘Core Network Controller’</a:t>
            </a:r>
          </a:p>
          <a:p>
            <a:r>
              <a:rPr lang="en-US" dirty="0" smtClean="0"/>
              <a:t>Dotted line between Subscription Service and CNC to indicate, that existence of such interface is assumed but details are out of scope.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733800"/>
            <a:ext cx="1600200" cy="1905000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28800"/>
            <a:ext cx="1676400" cy="37604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Interface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3" name="Group 103"/>
          <p:cNvGrpSpPr/>
          <p:nvPr/>
        </p:nvGrpSpPr>
        <p:grpSpPr>
          <a:xfrm>
            <a:off x="3626895" y="4397255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" name="Group 108"/>
          <p:cNvGrpSpPr/>
          <p:nvPr/>
        </p:nvGrpSpPr>
        <p:grpSpPr>
          <a:xfrm>
            <a:off x="4707015" y="4397255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66" name="Title 65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From omniran-15-0003-01-CF00-nrm-ambiguities:</a:t>
            </a:r>
            <a:br>
              <a:rPr lang="en-US" dirty="0" smtClean="0"/>
            </a:br>
            <a:r>
              <a:rPr lang="en-US" sz="4400" dirty="0" smtClean="0"/>
              <a:t>ATL F2F discussion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553121">
            <a:off x="4715137" y="2944761"/>
            <a:ext cx="3448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7575"/>
                </a:solidFill>
                <a:latin typeface="+mn-lt"/>
              </a:rPr>
              <a:t>For further discussion</a:t>
            </a:r>
            <a:endParaRPr lang="en-US" sz="2400" b="1" dirty="0">
              <a:solidFill>
                <a:srgbClr val="FF7575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of Feb 16</a:t>
            </a:r>
            <a:r>
              <a:rPr lang="en-US" baseline="30000" dirty="0" smtClean="0"/>
              <a:t>th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clear definition of ‘Terminal Interface’ and ‘Core Network Interface’ required</a:t>
            </a:r>
          </a:p>
          <a:p>
            <a:r>
              <a:rPr lang="en-US" dirty="0" smtClean="0"/>
              <a:t>Why do we not split R1 into R1d and R1c to make it more aligned to R3</a:t>
            </a:r>
          </a:p>
          <a:p>
            <a:pPr lvl="1"/>
            <a:r>
              <a:rPr lang="en-US" dirty="0" smtClean="0"/>
              <a:t>By this split, R8c might become superfluous</a:t>
            </a:r>
          </a:p>
          <a:p>
            <a:r>
              <a:rPr lang="en-US" dirty="0" smtClean="0"/>
              <a:t>Why embedding Subscription Service into Core Network?</a:t>
            </a:r>
          </a:p>
          <a:p>
            <a:pPr lvl="1"/>
            <a:r>
              <a:rPr lang="en-US" dirty="0" smtClean="0"/>
              <a:t>There is good reason to separate these entities with bringing the interface between Subscription Service and Core Network Interface into scope.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45980" y="5257194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 of the 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07226"/>
            <a:ext cx="620683" cy="461425"/>
            <a:chOff x="2707957" y="5063075"/>
            <a:chExt cx="620683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R1d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3114709"/>
            <a:ext cx="699065" cy="369332"/>
            <a:chOff x="2837267" y="4952817"/>
            <a:chExt cx="699065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114709"/>
            <a:ext cx="704091" cy="369332"/>
            <a:chOff x="2837267" y="4952817"/>
            <a:chExt cx="704091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438400" y="3906394"/>
            <a:ext cx="928459" cy="461425"/>
            <a:chOff x="2586883" y="5063075"/>
            <a:chExt cx="928459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586883" y="5155168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R8c/1c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Core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Network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1472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35472" y="3114709"/>
            <a:ext cx="700746" cy="369332"/>
            <a:chOff x="2860357" y="4955683"/>
            <a:chExt cx="70074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842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19569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68049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68049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7015163" y="310994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Resolving the R8c vs. R1c 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/>
          <a:lstStyle/>
          <a:p>
            <a:r>
              <a:rPr lang="en-US" dirty="0" smtClean="0"/>
              <a:t>R8c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7512"/>
            <a:ext cx="4040188" cy="3951288"/>
          </a:xfrm>
        </p:spPr>
        <p:txBody>
          <a:bodyPr/>
          <a:lstStyle/>
          <a:p>
            <a:r>
              <a:rPr lang="en-US" dirty="0" smtClean="0"/>
              <a:t>Denotes ctrl-to-ctrl interface</a:t>
            </a:r>
          </a:p>
          <a:p>
            <a:r>
              <a:rPr lang="en-US" dirty="0" smtClean="0"/>
              <a:t>May comprise information elements not defined within R1 specification</a:t>
            </a:r>
          </a:p>
          <a:p>
            <a:r>
              <a:rPr lang="en-US" dirty="0" smtClean="0"/>
              <a:t>..?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/>
          <a:lstStyle/>
          <a:p>
            <a:r>
              <a:rPr lang="en-US" dirty="0" smtClean="0"/>
              <a:t>R1c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3951288"/>
          </a:xfrm>
        </p:spPr>
        <p:txBody>
          <a:bodyPr/>
          <a:lstStyle/>
          <a:p>
            <a:r>
              <a:rPr lang="en-US" dirty="0" smtClean="0"/>
              <a:t>For symmetry reasons, R1 should follow R3</a:t>
            </a:r>
          </a:p>
          <a:p>
            <a:r>
              <a:rPr lang="en-US" dirty="0" smtClean="0"/>
              <a:t>Label should be aligned to data path interface</a:t>
            </a:r>
          </a:p>
          <a:p>
            <a:r>
              <a:rPr lang="en-US" dirty="0" smtClean="0"/>
              <a:t>No major distinction necessary as R1 may comprise multiple specifications</a:t>
            </a:r>
          </a:p>
          <a:p>
            <a:r>
              <a:rPr lang="en-US" dirty="0" smtClean="0"/>
              <a:t>..?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+mn-lt"/>
              </a:rPr>
              <a:t>Maybe, we have to more clearly specify the scope of a data path interface.</a:t>
            </a:r>
            <a:br>
              <a:rPr lang="en-US" sz="1800" i="1" dirty="0" smtClean="0">
                <a:latin typeface="+mn-lt"/>
              </a:rPr>
            </a:br>
            <a:r>
              <a:rPr lang="en-US" sz="1800" i="1" dirty="0" smtClean="0">
                <a:latin typeface="+mn-lt"/>
              </a:rPr>
              <a:t>IMHO, an data path interface comprises all functions required for sending and receiving Ethernet frames once the connection is established.</a:t>
            </a:r>
            <a:endParaRPr lang="en-US" sz="1800" i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1134</TotalTime>
  <Words>784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Slide 1</vt:lpstr>
      <vt:lpstr>P802.1CF NRM Refinements</vt:lpstr>
      <vt:lpstr>Terminology</vt:lpstr>
      <vt:lpstr>From omniran-14-0083-00-00TG-p802-1cf-network-reference-model.docx Detailed Network Reference Model</vt:lpstr>
      <vt:lpstr>ATL F2F discussion results</vt:lpstr>
      <vt:lpstr>From omniran-15-0003-01-CF00-nrm-ambiguities: ATL F2F discussion result</vt:lpstr>
      <vt:lpstr>Conclusions of Feb 16th call</vt:lpstr>
      <vt:lpstr>Proposed revision of the NRM</vt:lpstr>
      <vt:lpstr>Resolving the R8c vs. R1c issue</vt:lpstr>
      <vt:lpstr>Additional considerations</vt:lpstr>
      <vt:lpstr>Slide 11</vt:lpstr>
      <vt:lpstr>NRM benefits for SDN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248</cp:revision>
  <cp:lastPrinted>1998-02-10T13:28:06Z</cp:lastPrinted>
  <dcterms:created xsi:type="dcterms:W3CDTF">2011-12-30T17:06:23Z</dcterms:created>
  <dcterms:modified xsi:type="dcterms:W3CDTF">2015-03-04T17:32:05Z</dcterms:modified>
</cp:coreProperties>
</file>