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2" r:id="rId3"/>
    <p:sldId id="275" r:id="rId4"/>
    <p:sldId id="276" r:id="rId5"/>
    <p:sldId id="277" r:id="rId6"/>
    <p:sldId id="278" r:id="rId7"/>
    <p:sldId id="271" r:id="rId8"/>
    <p:sldId id="300" r:id="rId9"/>
    <p:sldId id="301" r:id="rId10"/>
    <p:sldId id="303" r:id="rId11"/>
    <p:sldId id="296" r:id="rId12"/>
    <p:sldId id="297" r:id="rId13"/>
    <p:sldId id="304" r:id="rId14"/>
    <p:sldId id="298" r:id="rId15"/>
    <p:sldId id="306" r:id="rId16"/>
    <p:sldId id="305"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79" autoAdjust="0"/>
    <p:restoredTop sz="99233" autoAdjust="0"/>
  </p:normalViewPr>
  <p:slideViewPr>
    <p:cSldViewPr>
      <p:cViewPr varScale="1">
        <p:scale>
          <a:sx n="109" d="100"/>
          <a:sy n="109" d="100"/>
        </p:scale>
        <p:origin x="-84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omniran-15-0001-02-00TG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87-00-00TG-december-16-meeting-minutes.docx" TargetMode="External"/><Relationship Id="rId3" Type="http://schemas.openxmlformats.org/officeDocument/2006/relationships/hyperlink" Target="https://mentor.ieee.org/omniran/bp/SDN_Wiki"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5/liaison-SG15-LS214-Etherent-0115.zip" TargetMode="External"/><Relationship Id="rId4" Type="http://schemas.openxmlformats.org/officeDocument/2006/relationships/hyperlink" Target="http://www.ieee802.org/1/files/public/docs2015/liaison-SG15-LS206-PTPoLAG-0115.zip" TargetMode="External"/><Relationship Id="rId5" Type="http://schemas.openxmlformats.org/officeDocument/2006/relationships/hyperlink" Target="http://www.ieee802.org/1/files/public/docs2015/liaison-IETF-ExplicitCongestionNotification-0115.txt" TargetMode="External"/><Relationship Id="rId6" Type="http://schemas.openxmlformats.org/officeDocument/2006/relationships/hyperlink" Target="http://www.ieee802.org/1/files/public/docs2015/liaison-request-1588-0115.pdf" TargetMode="External"/><Relationship Id="rId1" Type="http://schemas.openxmlformats.org/officeDocument/2006/relationships/slideLayout" Target="../slideLayouts/slideLayout2.xml"/><Relationship Id="rId2" Type="http://schemas.openxmlformats.org/officeDocument/2006/relationships/hyperlink" Target="http://www.ieee802.org/1/files/public/docs2015/liaison-SG15-LS199-OTNT-0115.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03-00-CF00-nrm-ambiguities.pptx" TargetMode="External"/><Relationship Id="rId4" Type="http://schemas.openxmlformats.org/officeDocument/2006/relationships/hyperlink" Target="https://mentor.ieee.org/omniran/dcn/15/omniran-15-0003-01-CF00-nrm-ambiguities.pptx" TargetMode="External"/><Relationship Id="rId5" Type="http://schemas.openxmlformats.org/officeDocument/2006/relationships/hyperlink" Target="https://mentor.ieee.org/omniran/dcn/15/omniran-15-0005-00-CF00-comments-on-omniran-14-0083-00.docx" TargetMode="External"/><Relationship Id="rId6" Type="http://schemas.openxmlformats.org/officeDocument/2006/relationships/hyperlink" Target="https://mentor.ieee.org/omniran/dcn/15/omniran-15-0005-01-CF00-comments-on-omniran-14-0083-00.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83-00-00TG-p802-1cf-network-reference-mode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troethernetforum.org/images/mef-vision/140924%20Third_Network_Launch.pdf" TargetMode="External"/><Relationship Id="rId4" Type="http://schemas.openxmlformats.org/officeDocument/2006/relationships/hyperlink" Target="https://mentor.ieee.org/802-ec/dcn/14/ec-14-0071-01-00EC-zonal-address-partitioning-in-the-local-space.pdf"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04-00-CF00-discussion-on-nrm-control-reference-points-information-and-parameters.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4/omniran-14-0082-02-CF00-network-discovery-and-selection.docx" TargetMode="External"/><Relationship Id="rId4" Type="http://schemas.openxmlformats.org/officeDocument/2006/relationships/hyperlink" Target="https://mentor.ieee.org/omniran/dcn/14/omniran-14-0082-03-CF00-network-discovery-and-selection.docx" TargetMode="External"/><Relationship Id="rId5" Type="http://schemas.openxmlformats.org/officeDocument/2006/relationships/hyperlink" Target="https://mentor.ieee.org/omniran/dcn/15/omniran-15-0002-00-CF00-key-concepts-of-data-path.pptx" TargetMode="External"/><Relationship Id="rId6" Type="http://schemas.openxmlformats.org/officeDocument/2006/relationships/hyperlink" Target="https://mentor.ieee.org/omniran/dcn/15/omniran-15-0002-01-CF00-key-concepts-of-data-path.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78-01-CF00-updated-text-for-an-setup.doc"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06-00-00TG-jan-15-status-report-to-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January 2015 F2F Meeting</a:t>
            </a:r>
            <a:endParaRPr lang="en-US" dirty="0"/>
          </a:p>
        </p:txBody>
      </p:sp>
      <p:sp>
        <p:nvSpPr>
          <p:cNvPr id="3" name="Subtitle 2"/>
          <p:cNvSpPr>
            <a:spLocks noGrp="1"/>
          </p:cNvSpPr>
          <p:nvPr>
            <p:ph type="subTitle" idx="1"/>
          </p:nvPr>
        </p:nvSpPr>
        <p:spPr/>
        <p:txBody>
          <a:bodyPr/>
          <a:lstStyle/>
          <a:p>
            <a:r>
              <a:rPr lang="en-US" dirty="0" smtClean="0"/>
              <a:t>2015-01-12</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55000" lnSpcReduction="20000"/>
          </a:bodyPr>
          <a:lstStyle/>
          <a:p>
            <a:r>
              <a:rPr lang="en-GB" dirty="0" smtClean="0"/>
              <a:t>Call Meeting to Order</a:t>
            </a:r>
          </a:p>
          <a:p>
            <a:pPr lvl="1"/>
            <a:r>
              <a:rPr lang="en-GB" dirty="0" smtClean="0"/>
              <a:t>Meeting called to order by chair at</a:t>
            </a:r>
          </a:p>
          <a:p>
            <a:r>
              <a:rPr lang="en-GB" dirty="0" smtClean="0"/>
              <a:t>Minutes taker:</a:t>
            </a:r>
          </a:p>
          <a:p>
            <a:pPr lvl="1"/>
            <a:r>
              <a:rPr lang="en-GB" dirty="0" smtClean="0"/>
              <a:t>  Juan Carlos taking notes</a:t>
            </a:r>
          </a:p>
          <a:p>
            <a:r>
              <a:rPr lang="en-US" dirty="0" err="1" smtClean="0"/>
              <a:t>Attendence</a:t>
            </a:r>
            <a:r>
              <a:rPr lang="en-US" dirty="0" smtClean="0"/>
              <a:t> recording</a:t>
            </a:r>
          </a:p>
          <a:p>
            <a:pPr lvl="1"/>
            <a:r>
              <a:rPr lang="en-US" dirty="0" smtClean="0"/>
              <a:t>Please sign in IMAT</a:t>
            </a:r>
          </a:p>
          <a:p>
            <a:pPr lvl="1"/>
            <a:r>
              <a:rPr lang="en-US" dirty="0"/>
              <a:t>Attendance credit provided by 802.11</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04821521"/>
              </p:ext>
            </p:extLst>
          </p:nvPr>
        </p:nvGraphicFramePr>
        <p:xfrm>
          <a:off x="914400" y="3657600"/>
          <a:ext cx="7772400" cy="2438399"/>
        </p:xfrm>
        <a:graphic>
          <a:graphicData uri="http://schemas.openxmlformats.org/drawingml/2006/table">
            <a:tbl>
              <a:tblPr firstRow="1" bandRow="1">
                <a:tableStyleId>{5C22544A-7EE6-4342-B048-85BDC9FD1C3A}</a:tableStyleId>
              </a:tblPr>
              <a:tblGrid>
                <a:gridCol w="1859280"/>
                <a:gridCol w="1859280"/>
                <a:gridCol w="243840"/>
                <a:gridCol w="1752600"/>
                <a:gridCol w="20574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a:t>Hiroki Nakano</a:t>
                      </a:r>
                    </a:p>
                  </a:txBody>
                  <a:tcPr/>
                </a:tc>
                <a:tc>
                  <a:txBody>
                    <a:bodyPr/>
                    <a:lstStyle/>
                    <a:p>
                      <a:r>
                        <a:rPr lang="en-US" sz="1400"/>
                        <a:t>Trans New Tech, Inc.</a:t>
                      </a:r>
                    </a:p>
                  </a:txBody>
                  <a:tcPr/>
                </a:tc>
              </a:tr>
              <a:tr h="2286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Hesham ElBakoury</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Huawei</a:t>
                      </a: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a:t>Carol</a:t>
                      </a:r>
                      <a:r>
                        <a:rPr lang="en-US" sz="1400" baseline="0"/>
                        <a:t> Ansley</a:t>
                      </a:r>
                      <a:endParaRPr lang="en-US" sz="1400"/>
                    </a:p>
                  </a:txBody>
                  <a:tcPr/>
                </a:tc>
                <a:tc>
                  <a:txBody>
                    <a:bodyPr/>
                    <a:lstStyle/>
                    <a:p>
                      <a:r>
                        <a:rPr lang="en-US" sz="1400"/>
                        <a:t>Arris Group Inc</a:t>
                      </a:r>
                    </a:p>
                  </a:txBody>
                  <a:tcPr/>
                </a:tc>
              </a:tr>
              <a:tr h="292100">
                <a:tc>
                  <a:txBody>
                    <a:bodyPr/>
                    <a:lstStyle/>
                    <a:p>
                      <a:r>
                        <a:rPr lang="en-US" sz="1400"/>
                        <a:t>Dan Romascanu</a:t>
                      </a:r>
                    </a:p>
                  </a:txBody>
                  <a:tcPr/>
                </a:tc>
                <a:tc>
                  <a:txBody>
                    <a:bodyPr/>
                    <a:lstStyle/>
                    <a:p>
                      <a:r>
                        <a:rPr lang="en-US" sz="1400"/>
                        <a:t>Avaya</a:t>
                      </a:r>
                    </a:p>
                  </a:txBody>
                  <a:tcPr/>
                </a:tc>
                <a:tc>
                  <a:txBody>
                    <a:bodyPr/>
                    <a:lstStyle/>
                    <a:p>
                      <a:endParaRPr lang="en-US" sz="1400" dirty="0">
                        <a:solidFill>
                          <a:schemeClr val="tx1"/>
                        </a:solidFill>
                      </a:endParaRPr>
                    </a:p>
                  </a:txBody>
                  <a:tcPr>
                    <a:solidFill>
                      <a:schemeClr val="bg1"/>
                    </a:solidFill>
                  </a:tcPr>
                </a:tc>
                <a:tc>
                  <a:txBody>
                    <a:bodyPr/>
                    <a:lstStyle/>
                    <a:p>
                      <a:r>
                        <a:rPr lang="en-US" sz="1400"/>
                        <a:t>Edwin Malllette</a:t>
                      </a:r>
                    </a:p>
                  </a:txBody>
                  <a:tcPr/>
                </a:tc>
                <a:tc>
                  <a:txBody>
                    <a:bodyPr/>
                    <a:lstStyle/>
                    <a:p>
                      <a:r>
                        <a:rPr lang="en-US" sz="1400"/>
                        <a:t>Bright House</a:t>
                      </a:r>
                      <a:r>
                        <a:rPr lang="en-US" sz="1400" baseline="0"/>
                        <a:t> Networks</a:t>
                      </a:r>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Roger Marks</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err="1" smtClean="0">
                          <a:solidFill>
                            <a:schemeClr val="tx1"/>
                          </a:solidFill>
                        </a:rPr>
                        <a:t>EthAirNet</a:t>
                      </a:r>
                      <a:r>
                        <a:rPr lang="de-DE" sz="1400" dirty="0" smtClean="0">
                          <a:solidFill>
                            <a:schemeClr val="tx1"/>
                          </a:solidFill>
                        </a:rPr>
                        <a:t> Associates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err="1" smtClean="0">
                          <a:solidFill>
                            <a:schemeClr val="tx1"/>
                          </a:solidFill>
                        </a:rPr>
                        <a:t>Yonggang</a:t>
                      </a:r>
                      <a:r>
                        <a:rPr lang="de-DE" sz="1400" dirty="0" smtClean="0">
                          <a:solidFill>
                            <a:schemeClr val="tx1"/>
                          </a:solidFill>
                        </a:rPr>
                        <a:t> Fang</a:t>
                      </a:r>
                      <a:endParaRPr lang="en-US" sz="14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Glenn Parsons</a:t>
                      </a:r>
                    </a:p>
                  </a:txBody>
                  <a:tcPr/>
                </a:tc>
                <a:tc>
                  <a:txBody>
                    <a:bodyPr/>
                    <a:lstStyle/>
                    <a:p>
                      <a:r>
                        <a:rPr lang="en-US" sz="1400" dirty="0">
                          <a:solidFill>
                            <a:schemeClr val="tx1"/>
                          </a:solidFill>
                        </a:rPr>
                        <a:t>Ericsson</a:t>
                      </a: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en-US" dirty="0" smtClean="0"/>
              <a:t>Approal of agenda</a:t>
            </a:r>
          </a:p>
          <a:p>
            <a:pPr lvl="1"/>
            <a:r>
              <a:rPr lang="en-US" dirty="0" smtClean="0"/>
              <a:t>Proposal:</a:t>
            </a:r>
          </a:p>
          <a:p>
            <a:pPr lvl="2"/>
            <a:r>
              <a:rPr lang="en-US" dirty="0" smtClean="0"/>
              <a:t>Review of minutes</a:t>
            </a:r>
          </a:p>
          <a:p>
            <a:pPr lvl="2"/>
            <a:r>
              <a:rPr lang="en-US" dirty="0" smtClean="0"/>
              <a:t>Reports</a:t>
            </a:r>
          </a:p>
          <a:p>
            <a:pPr lvl="2"/>
            <a:r>
              <a:rPr lang="en-US" dirty="0" smtClean="0"/>
              <a:t>SDN &amp; NFV status update</a:t>
            </a:r>
          </a:p>
          <a:p>
            <a:pPr lvl="2"/>
            <a:r>
              <a:rPr lang="en-US" dirty="0" smtClean="0"/>
              <a:t>P802.1CF contributions</a:t>
            </a:r>
          </a:p>
          <a:p>
            <a:pPr lvl="3"/>
            <a:r>
              <a:rPr lang="en-US" dirty="0" smtClean="0"/>
              <a:t>Network reference model</a:t>
            </a:r>
          </a:p>
          <a:p>
            <a:pPr lvl="3"/>
            <a:r>
              <a:rPr lang="en-US" dirty="0" smtClean="0"/>
              <a:t>Backhaul representation</a:t>
            </a:r>
          </a:p>
          <a:p>
            <a:pPr lvl="3"/>
            <a:r>
              <a:rPr lang="en-US" dirty="0" smtClean="0"/>
              <a:t>SDN Abstraction</a:t>
            </a:r>
          </a:p>
          <a:p>
            <a:pPr lvl="3"/>
            <a:r>
              <a:rPr lang="en-US" dirty="0" smtClean="0"/>
              <a:t>Functional design and decomposition</a:t>
            </a:r>
          </a:p>
          <a:p>
            <a:pPr lvl="2"/>
            <a:r>
              <a:rPr lang="en-US" dirty="0" smtClean="0"/>
              <a:t>Project planning</a:t>
            </a:r>
          </a:p>
          <a:p>
            <a:pPr lvl="2"/>
            <a:r>
              <a:rPr lang="en-US" dirty="0" smtClean="0"/>
              <a:t>Status report to IEEE 802 WGs</a:t>
            </a:r>
          </a:p>
          <a:p>
            <a:pPr lvl="2"/>
            <a:r>
              <a:rPr lang="en-US" dirty="0" smtClean="0"/>
              <a:t>AOB</a:t>
            </a:r>
          </a:p>
          <a:p>
            <a:pPr lvl="1"/>
            <a:r>
              <a:rPr lang="en-US" dirty="0"/>
              <a:t>Proposed agenda approved by group.</a:t>
            </a:r>
            <a:endParaRPr lang="en-US" dirty="0" smtClean="0"/>
          </a:p>
        </p:txBody>
      </p:sp>
    </p:spTree>
    <p:extLst>
      <p:ext uri="{BB962C8B-B14F-4D97-AF65-F5344CB8AC3E}">
        <p14:creationId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Business#3</a:t>
            </a:r>
            <a:endParaRPr lang="en-US" dirty="0" smtClean="0"/>
          </a:p>
        </p:txBody>
      </p:sp>
      <p:sp>
        <p:nvSpPr>
          <p:cNvPr id="3" name="Content Placeholder 2"/>
          <p:cNvSpPr>
            <a:spLocks noGrp="1"/>
          </p:cNvSpPr>
          <p:nvPr>
            <p:ph idx="1"/>
          </p:nvPr>
        </p:nvSpPr>
        <p:spPr>
          <a:xfrm>
            <a:off x="457200" y="1447800"/>
            <a:ext cx="8229600" cy="4953000"/>
          </a:xfrm>
        </p:spPr>
        <p:txBody>
          <a:bodyPr>
            <a:normAutofit fontScale="40000" lnSpcReduction="20000"/>
          </a:bodyPr>
          <a:lstStyle/>
          <a:p>
            <a:r>
              <a:rPr lang="en-US" dirty="0" smtClean="0"/>
              <a:t>Review of minutes</a:t>
            </a:r>
          </a:p>
          <a:p>
            <a:pPr lvl="1"/>
            <a:r>
              <a:rPr lang="en-US" dirty="0" smtClean="0">
                <a:hlinkClick r:id="rId2"/>
              </a:rPr>
              <a:t>https://mentor.ieee.org/omniran/dcn/14/omniran-14-0087-00-00TG-december-16-meeting-minutes.docx</a:t>
            </a:r>
            <a:endParaRPr lang="en-US" dirty="0" smtClean="0"/>
          </a:p>
          <a:p>
            <a:pPr lvl="1"/>
            <a:r>
              <a:rPr lang="en-US" dirty="0"/>
              <a:t>No issues brought up</a:t>
            </a:r>
          </a:p>
          <a:p>
            <a:pPr lvl="1"/>
            <a:endParaRPr lang="en-US" dirty="0" smtClean="0"/>
          </a:p>
          <a:p>
            <a:r>
              <a:rPr lang="en-US" dirty="0" smtClean="0"/>
              <a:t>Reports</a:t>
            </a:r>
          </a:p>
          <a:p>
            <a:pPr lvl="1"/>
            <a:r>
              <a:rPr lang="en-US" dirty="0"/>
              <a:t>New liaisons to IEEE 802.1</a:t>
            </a:r>
          </a:p>
          <a:p>
            <a:pPr lvl="2"/>
            <a:r>
              <a:rPr lang="en-US" dirty="0"/>
              <a:t>See next slide</a:t>
            </a:r>
          </a:p>
          <a:p>
            <a:pPr lvl="2"/>
            <a:r>
              <a:rPr lang="en-US" dirty="0"/>
              <a:t>no further actions required for OmniRAN TG.</a:t>
            </a:r>
          </a:p>
          <a:p>
            <a:pPr lvl="2"/>
            <a:endParaRPr lang="en-US" dirty="0" smtClean="0"/>
          </a:p>
          <a:p>
            <a:r>
              <a:rPr lang="en-US" dirty="0" smtClean="0"/>
              <a:t>SDN &amp; NFV status update</a:t>
            </a:r>
          </a:p>
          <a:p>
            <a:pPr lvl="1"/>
            <a:r>
              <a:rPr lang="en-US" dirty="0" smtClean="0"/>
              <a:t> SDN Wiki page</a:t>
            </a:r>
          </a:p>
          <a:p>
            <a:pPr lvl="2"/>
            <a:r>
              <a:rPr lang="en-US" dirty="0">
                <a:hlinkClick r:id="rId3"/>
              </a:rPr>
              <a:t>https://mentor.ieee.org/omniran/bp/SDN_Wiki</a:t>
            </a:r>
            <a:endParaRPr lang="en-US" dirty="0"/>
          </a:p>
          <a:p>
            <a:pPr lvl="2"/>
            <a:r>
              <a:rPr lang="en-US" dirty="0" smtClean="0"/>
              <a:t>Three further organizations proposed (IETF SDNRG, MEF TheThirdNetwork, ITU-T SG13 Q14/13)</a:t>
            </a:r>
          </a:p>
          <a:p>
            <a:pPr lvl="2"/>
            <a:r>
              <a:rPr lang="en-US" dirty="0"/>
              <a:t>Listing the names of organizations with links to related web pages agreed as being sufficient.</a:t>
            </a:r>
          </a:p>
          <a:p>
            <a:pPr lvl="2"/>
            <a:endParaRPr lang="en-US" dirty="0" smtClean="0"/>
          </a:p>
          <a:p>
            <a:r>
              <a:rPr lang="en-US" dirty="0" smtClean="0"/>
              <a:t>P802.1CF contributions</a:t>
            </a:r>
          </a:p>
          <a:p>
            <a:pPr lvl="1"/>
            <a:r>
              <a:rPr lang="en-US" dirty="0" smtClean="0"/>
              <a:t>Schedule of discussions</a:t>
            </a:r>
          </a:p>
          <a:p>
            <a:pPr lvl="2"/>
            <a:r>
              <a:rPr lang="en-US" dirty="0" smtClean="0"/>
              <a:t>… Network reference model</a:t>
            </a:r>
          </a:p>
          <a:p>
            <a:pPr lvl="3"/>
            <a:r>
              <a:rPr lang="en-US" dirty="0"/>
              <a:t>Refinement of NRM (Juan Carlos) Wed</a:t>
            </a:r>
          </a:p>
          <a:p>
            <a:pPr lvl="3"/>
            <a:r>
              <a:rPr lang="en-US" dirty="0"/>
              <a:t>NRM Ambiguities (Max) Wed</a:t>
            </a:r>
            <a:endParaRPr lang="en-US" dirty="0" smtClean="0"/>
          </a:p>
          <a:p>
            <a:pPr lvl="2"/>
            <a:r>
              <a:rPr lang="en-US" dirty="0" smtClean="0"/>
              <a:t>… Backhaul representation</a:t>
            </a:r>
          </a:p>
          <a:p>
            <a:pPr lvl="3"/>
            <a:r>
              <a:rPr lang="en-US" dirty="0"/>
              <a:t>Review document of MEF (Roger) Mon</a:t>
            </a:r>
            <a:endParaRPr lang="en-US" dirty="0" smtClean="0"/>
          </a:p>
          <a:p>
            <a:pPr lvl="3"/>
            <a:r>
              <a:rPr lang="en-US" dirty="0" smtClean="0"/>
              <a:t>Some new ideas (Roger) Mon &amp; Wed</a:t>
            </a:r>
          </a:p>
          <a:p>
            <a:pPr lvl="2"/>
            <a:r>
              <a:rPr lang="en-US" dirty="0" smtClean="0"/>
              <a:t>… SDN Abstraction</a:t>
            </a:r>
          </a:p>
          <a:p>
            <a:pPr lvl="3"/>
            <a:r>
              <a:rPr lang="en-US" dirty="0"/>
              <a:t>No new contributions</a:t>
            </a:r>
            <a:endParaRPr lang="en-US" dirty="0" smtClean="0"/>
          </a:p>
          <a:p>
            <a:pPr lvl="2"/>
            <a:r>
              <a:rPr lang="en-US" dirty="0" smtClean="0"/>
              <a:t>… Functional design and decomposition</a:t>
            </a:r>
          </a:p>
          <a:p>
            <a:pPr lvl="3"/>
            <a:r>
              <a:rPr lang="en-US" dirty="0"/>
              <a:t>Text on AN Setup (Yonggang) Mon</a:t>
            </a:r>
          </a:p>
          <a:p>
            <a:pPr lvl="3"/>
            <a:r>
              <a:rPr lang="en-US" dirty="0" smtClean="0"/>
              <a:t>Text on NDS (Max) Wed/Thur</a:t>
            </a:r>
          </a:p>
          <a:p>
            <a:pPr lvl="3"/>
            <a:r>
              <a:rPr lang="en-US" dirty="0"/>
              <a:t>Concepts of data path (Max) Wed</a:t>
            </a:r>
          </a:p>
          <a:p>
            <a:pPr lvl="3"/>
            <a:endParaRPr lang="en-US" dirty="0"/>
          </a:p>
          <a:p>
            <a:pPr lvl="1"/>
            <a:r>
              <a:rPr lang="en-US" dirty="0" smtClean="0"/>
              <a:t>Unanimous agreement to cancel Tue meeting for providing more time for completion of contributions</a:t>
            </a:r>
          </a:p>
        </p:txBody>
      </p:sp>
    </p:spTree>
    <p:extLst>
      <p:ext uri="{BB962C8B-B14F-4D97-AF65-F5344CB8AC3E}">
        <p14:creationId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New liaisons received by 802.1</a:t>
            </a:r>
          </a:p>
        </p:txBody>
      </p:sp>
      <p:sp>
        <p:nvSpPr>
          <p:cNvPr id="3" name="Content Placeholder 2"/>
          <p:cNvSpPr>
            <a:spLocks noGrp="1"/>
          </p:cNvSpPr>
          <p:nvPr>
            <p:ph idx="1"/>
          </p:nvPr>
        </p:nvSpPr>
        <p:spPr>
          <a:xfrm>
            <a:off x="457200" y="1371600"/>
            <a:ext cx="8229600" cy="4754563"/>
          </a:xfrm>
        </p:spPr>
        <p:txBody>
          <a:bodyPr>
            <a:normAutofit fontScale="40000" lnSpcReduction="20000"/>
          </a:bodyPr>
          <a:lstStyle/>
          <a:p>
            <a:pPr marL="0" indent="0">
              <a:buNone/>
            </a:pPr>
            <a:r>
              <a:rPr lang="en-US"/>
              <a:t>ITU-T SG15 has sent an updated OTNT work plan for comment (Maintenance TG)</a:t>
            </a:r>
          </a:p>
          <a:p>
            <a:pPr marL="0" indent="0">
              <a:buNone/>
            </a:pPr>
            <a:r>
              <a:rPr lang="en-US" u="sng">
                <a:hlinkClick r:id="rId2"/>
              </a:rPr>
              <a:t>http://www.ieee802.org/1/files/public/docs2015/liaison-SG15-LS199-OTNT-0115.zip</a:t>
            </a:r>
            <a:endParaRPr lang="en-US">
              <a:hlinkClick r:id="rId2"/>
            </a:endParaRPr>
          </a:p>
          <a:p>
            <a:pPr marL="0" indent="0">
              <a:buNone/>
            </a:pPr>
            <a:endParaRPr lang="en-US"/>
          </a:p>
          <a:p>
            <a:pPr marL="0" indent="0">
              <a:buNone/>
            </a:pPr>
            <a:r>
              <a:rPr lang="en-US"/>
              <a:t>And also ITU-T SG15 has sent notification of the final approval process, effectively similar to sponsor ballot, of four documents of interest (Interworking TG):</a:t>
            </a:r>
          </a:p>
          <a:p>
            <a:pPr marL="0" indent="0">
              <a:buNone/>
            </a:pPr>
            <a:r>
              <a:rPr lang="en-US"/>
              <a:t>*             Amendment 1 to Recommendation ITU-T G.8013/Y.1731</a:t>
            </a:r>
          </a:p>
          <a:p>
            <a:pPr marL="0" indent="0">
              <a:buNone/>
            </a:pPr>
            <a:r>
              <a:rPr lang="en-US"/>
              <a:t>*             Revised Recommendation ITU-T G.8021/Y.1341</a:t>
            </a:r>
          </a:p>
          <a:p>
            <a:pPr marL="0" indent="0">
              <a:buNone/>
            </a:pPr>
            <a:r>
              <a:rPr lang="en-US"/>
              <a:t>*             Revised Recommendation ITU-T G.8011/Y.1307</a:t>
            </a:r>
          </a:p>
          <a:p>
            <a:pPr marL="0" indent="0">
              <a:buNone/>
            </a:pPr>
            <a:r>
              <a:rPr lang="en-US"/>
              <a:t>*             Gsup.53</a:t>
            </a:r>
          </a:p>
          <a:p>
            <a:pPr marL="0" indent="0">
              <a:buNone/>
            </a:pPr>
            <a:r>
              <a:rPr lang="en-US" u="sng">
                <a:hlinkClick r:id="rId3"/>
              </a:rPr>
              <a:t>http://www.ieee802.org/1/files/public/docs2015/liaison-SG15-LS214-Etherent-0115.zip</a:t>
            </a:r>
            <a:endParaRPr lang="en-US">
              <a:hlinkClick r:id="rId3"/>
            </a:endParaRPr>
          </a:p>
          <a:p>
            <a:pPr marL="0" indent="0">
              <a:buNone/>
            </a:pPr>
            <a:endParaRPr lang="en-US"/>
          </a:p>
          <a:p>
            <a:pPr marL="0" indent="0">
              <a:buNone/>
            </a:pPr>
            <a:r>
              <a:rPr lang="en-US"/>
              <a:t>Q13/15 has asked for clarification on IEEE 802.1AX and the transport of PTP over LAG (Joint Interworking &amp; TSN TG):</a:t>
            </a:r>
          </a:p>
          <a:p>
            <a:pPr marL="0" indent="0">
              <a:buNone/>
            </a:pPr>
            <a:r>
              <a:rPr lang="en-US" u="sng">
                <a:hlinkClick r:id="rId4"/>
              </a:rPr>
              <a:t>http://www.ieee802.org/1/files/public/docs2015/liaison-SG15-LS206-PTPoLAG-0115.zip</a:t>
            </a:r>
            <a:endParaRPr lang="en-US">
              <a:hlinkClick r:id="rId4"/>
            </a:endParaRPr>
          </a:p>
          <a:p>
            <a:pPr marL="0" indent="0">
              <a:buNone/>
            </a:pPr>
            <a:endParaRPr lang="en-US"/>
          </a:p>
          <a:p>
            <a:pPr marL="0" indent="0">
              <a:buNone/>
            </a:pPr>
            <a:r>
              <a:rPr lang="en-US"/>
              <a:t>IETF has sent a broad liaison to all of IEEE 802 (but primarily 802.1) that it has started work on guidelines for adding ECN to IETF protocols (Interworking TG):</a:t>
            </a:r>
          </a:p>
          <a:p>
            <a:pPr marL="0" indent="0">
              <a:buNone/>
            </a:pPr>
            <a:r>
              <a:rPr lang="en-US" u="sng">
                <a:hlinkClick r:id="rId5"/>
              </a:rPr>
              <a:t>http://www.ieee802.org/1/files/public/docs2015/liaison-IETF-ExplicitCongestionNotification-0115.txt</a:t>
            </a:r>
            <a:endParaRPr lang="en-US">
              <a:hlinkClick r:id="rId5"/>
            </a:endParaRPr>
          </a:p>
          <a:p>
            <a:pPr marL="0" indent="0">
              <a:buNone/>
            </a:pPr>
            <a:endParaRPr lang="en-US"/>
          </a:p>
          <a:p>
            <a:pPr marL="0" indent="0">
              <a:buNone/>
            </a:pPr>
            <a:r>
              <a:rPr lang="en-US"/>
              <a:t>IEEE 1588 has sent a questionnaire liaison to several groups including 802.1 on management enhancements (TSN TG).</a:t>
            </a:r>
          </a:p>
          <a:p>
            <a:pPr marL="0" indent="0">
              <a:buNone/>
            </a:pPr>
            <a:r>
              <a:rPr lang="en-US" u="sng">
                <a:hlinkClick r:id="rId6"/>
              </a:rPr>
              <a:t>http://www.ieee802.org/1/files/public/docs2015/liaison-request-1588-0115.pdf</a:t>
            </a:r>
            <a:endParaRPr lang="en-US">
              <a:hlinkClick r:id="rId6"/>
            </a:endParaRPr>
          </a:p>
          <a:p>
            <a:pPr marL="0" indent="0">
              <a:buNone/>
            </a:pPr>
            <a:endParaRPr lang="en-US"/>
          </a:p>
          <a:p>
            <a:pPr marL="0" indent="0">
              <a:buNone/>
            </a:pPr>
            <a:r>
              <a:rPr lang="en-US"/>
              <a:t>Also expecting a CPRI cooperation liaison response…</a:t>
            </a:r>
          </a:p>
        </p:txBody>
      </p:sp>
    </p:spTree>
    <p:extLst>
      <p:ext uri="{BB962C8B-B14F-4D97-AF65-F5344CB8AC3E}">
        <p14:creationId xmlns:p14="http://schemas.microsoft.com/office/powerpoint/2010/main" val="111751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P802.1CF contributions</a:t>
            </a:r>
          </a:p>
          <a:p>
            <a:pPr lvl="1"/>
            <a:r>
              <a:rPr lang="en-US" dirty="0" smtClean="0"/>
              <a:t>Network reference model</a:t>
            </a:r>
          </a:p>
          <a:p>
            <a:pPr lvl="2"/>
            <a:r>
              <a:rPr lang="en-US" dirty="0"/>
              <a:t>Agreed NRM for recap:</a:t>
            </a:r>
            <a:endParaRPr lang="en-US" dirty="0">
              <a:hlinkClick r:id="rId2"/>
            </a:endParaRPr>
          </a:p>
          <a:p>
            <a:pPr lvl="3"/>
            <a:r>
              <a:rPr lang="en-US" dirty="0">
                <a:hlinkClick r:id="rId2"/>
              </a:rPr>
              <a:t>https://mentor.ieee.org/omniran/dcn/14/omniran-14-0083-00-00TG-p802-1cf-network-reference-model.docx</a:t>
            </a:r>
            <a:endParaRPr lang="en-US" dirty="0"/>
          </a:p>
          <a:p>
            <a:pPr lvl="2"/>
            <a:r>
              <a:rPr lang="en-US" dirty="0"/>
              <a:t>NRM Ambiguities (Max)</a:t>
            </a:r>
          </a:p>
          <a:p>
            <a:pPr lvl="3"/>
            <a:r>
              <a:rPr lang="en-US" dirty="0">
                <a:hlinkClick r:id="rId3"/>
              </a:rPr>
              <a:t>https://mentor.ieee.org/omniran/dcn/15/omniran-15-0003-00-CF00-nrm-ambiguities.pptx</a:t>
            </a:r>
            <a:endParaRPr lang="en-US" dirty="0"/>
          </a:p>
          <a:p>
            <a:pPr lvl="3"/>
            <a:r>
              <a:rPr lang="en-US" dirty="0"/>
              <a:t>Discussion about communication endpoints; more documentation required to distinguish between interface and communication endpoints (SAP inside stack)</a:t>
            </a:r>
          </a:p>
          <a:p>
            <a:pPr lvl="3"/>
            <a:r>
              <a:rPr lang="en-US" dirty="0"/>
              <a:t>Changes to NRM terminology (Core Network Interface, CNI Ctrl, Terminal Interface)</a:t>
            </a:r>
          </a:p>
          <a:p>
            <a:pPr lvl="3"/>
            <a:r>
              <a:rPr lang="en-US" dirty="0"/>
              <a:t>Question whether to split up TE Ctrl into two entities, one for R2 and one for R8c – conclusion delayed until more information on R8c available</a:t>
            </a:r>
          </a:p>
          <a:p>
            <a:pPr lvl="3"/>
            <a:r>
              <a:rPr lang="en-US" dirty="0"/>
              <a:t>Refinements to drawing requested to differentiate by graphical element between network entities, interfaces and control elements.</a:t>
            </a:r>
          </a:p>
          <a:p>
            <a:pPr lvl="3"/>
            <a:r>
              <a:rPr lang="en-US" dirty="0"/>
              <a:t>Revision created and uploaded with rough agreements on the last slide. However further discussions are necessary for final conclusion.</a:t>
            </a:r>
          </a:p>
          <a:p>
            <a:pPr lvl="4"/>
            <a:r>
              <a:rPr lang="en-US" dirty="0">
                <a:hlinkClick r:id="rId4"/>
              </a:rPr>
              <a:t>https://mentor.ieee.org/omniran/dcn/15/omniran-15-0003-01-CF00-nrm-ambiguities.pptx</a:t>
            </a:r>
            <a:endParaRPr lang="en-US" dirty="0"/>
          </a:p>
          <a:p>
            <a:pPr lvl="2"/>
            <a:r>
              <a:rPr lang="en-US" dirty="0"/>
              <a:t>Comments on NRM (Roger)</a:t>
            </a:r>
          </a:p>
          <a:p>
            <a:pPr lvl="3"/>
            <a:r>
              <a:rPr lang="en-US" dirty="0">
                <a:hlinkClick r:id="rId5"/>
              </a:rPr>
              <a:t>https://mentor.ieee.org/omniran/dcn/15/omniran-15-0005-00-CF00-comments-on-omniran-14-0083-00.docx</a:t>
            </a:r>
            <a:endParaRPr lang="en-US" dirty="0"/>
          </a:p>
          <a:p>
            <a:pPr lvl="3"/>
            <a:r>
              <a:rPr lang="en-US" dirty="0"/>
              <a:t>Discussed proposed modifications, agreed on changes to be made. Revision uploaded with agreed content.</a:t>
            </a:r>
          </a:p>
          <a:p>
            <a:pPr lvl="4"/>
            <a:r>
              <a:rPr lang="en-US" dirty="0">
                <a:hlinkClick r:id="rId6"/>
              </a:rPr>
              <a:t>https://mentor.ieee.org/omniran/dcn/15/omniran-15-0005-01-CF00-comments-on-omniran-14-0083-00.docx</a:t>
            </a:r>
            <a:endParaRPr lang="en-US" dirty="0"/>
          </a:p>
          <a:p>
            <a:pPr marL="1543050" lvl="4" indent="0">
              <a:buNone/>
            </a:pPr>
            <a:endParaRPr lang="en-US" dirty="0"/>
          </a:p>
          <a:p>
            <a:pPr lvl="3"/>
            <a:endParaRPr lang="en-US" dirty="0"/>
          </a:p>
        </p:txBody>
      </p:sp>
    </p:spTree>
    <p:extLst>
      <p:ext uri="{BB962C8B-B14F-4D97-AF65-F5344CB8AC3E}">
        <p14:creationId xmlns:p14="http://schemas.microsoft.com/office/powerpoint/2010/main" val="3186989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P802.1CF contributions, cont.</a:t>
            </a:r>
          </a:p>
          <a:p>
            <a:pPr lvl="1"/>
            <a:r>
              <a:rPr lang="en-US" dirty="0" smtClean="0"/>
              <a:t>Network reference model</a:t>
            </a:r>
          </a:p>
          <a:p>
            <a:pPr lvl="2"/>
            <a:r>
              <a:rPr lang="en-US" dirty="0"/>
              <a:t>NRM Control Reference Points Information and Parameters</a:t>
            </a:r>
            <a:r>
              <a:rPr lang="en-US" dirty="0" smtClean="0"/>
              <a:t> (Juan Carlos)</a:t>
            </a:r>
          </a:p>
          <a:p>
            <a:pPr lvl="3"/>
            <a:r>
              <a:rPr lang="en-US" dirty="0">
                <a:hlinkClick r:id="rId2"/>
              </a:rPr>
              <a:t>https://mentor.ieee.org/omniran/dcn/15/omniran-15-0004-00-CF00-discussion-on-nrm-control-reference-points-information-and-parameters.pptx</a:t>
            </a:r>
            <a:endParaRPr lang="en-US" dirty="0"/>
          </a:p>
          <a:p>
            <a:pPr lvl="3"/>
            <a:r>
              <a:rPr lang="en-US" dirty="0"/>
              <a:t>Comments provided for further amendments</a:t>
            </a:r>
          </a:p>
          <a:p>
            <a:pPr lvl="1"/>
            <a:r>
              <a:rPr lang="en-US" dirty="0" smtClean="0"/>
              <a:t>Backhaul representation</a:t>
            </a:r>
          </a:p>
          <a:p>
            <a:pPr lvl="2"/>
            <a:r>
              <a:rPr lang="en-US" dirty="0"/>
              <a:t>MEF TheThirdNetwork (Roger)</a:t>
            </a:r>
          </a:p>
          <a:p>
            <a:pPr lvl="3"/>
            <a:r>
              <a:rPr lang="en-US" dirty="0">
                <a:hlinkClick r:id="rId3"/>
              </a:rPr>
              <a:t>https://metroethernetforum.org/images/mef-vision/140924%20Third_Network_Launch.pdf</a:t>
            </a:r>
            <a:endParaRPr lang="en-US" dirty="0"/>
          </a:p>
          <a:p>
            <a:pPr lvl="3"/>
            <a:r>
              <a:rPr lang="en-US" dirty="0"/>
              <a:t>Presentation provides generic thoughts without providing specific actions or recommendations</a:t>
            </a:r>
          </a:p>
          <a:p>
            <a:pPr lvl="2"/>
            <a:r>
              <a:rPr lang="en-US" dirty="0"/>
              <a:t>Zonal address participation</a:t>
            </a:r>
          </a:p>
          <a:p>
            <a:pPr lvl="3"/>
            <a:r>
              <a:rPr lang="en-US" dirty="0">
                <a:hlinkClick r:id="rId4"/>
              </a:rPr>
              <a:t>https://mentor.ieee.org/802-ec/dcn/14/ec-14-0071-01-00EC-zonal-address-partitioning-in-the-local-space.pdf</a:t>
            </a:r>
            <a:endParaRPr lang="en-US" dirty="0"/>
          </a:p>
          <a:p>
            <a:pPr lvl="3"/>
            <a:r>
              <a:rPr lang="en-US" dirty="0"/>
              <a:t>Comprehensive discussions on benefits and on potential issues</a:t>
            </a:r>
          </a:p>
        </p:txBody>
      </p:sp>
    </p:spTree>
    <p:extLst>
      <p:ext uri="{BB962C8B-B14F-4D97-AF65-F5344CB8AC3E}">
        <p14:creationId xmlns:p14="http://schemas.microsoft.com/office/powerpoint/2010/main" val="67872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P802.1CF contributions, cont.</a:t>
            </a:r>
          </a:p>
          <a:p>
            <a:pPr lvl="1"/>
            <a:r>
              <a:rPr lang="en-US" dirty="0" smtClean="0"/>
              <a:t>Functional design and decomposition</a:t>
            </a:r>
          </a:p>
          <a:p>
            <a:pPr lvl="2"/>
            <a:r>
              <a:rPr lang="en-US" dirty="0"/>
              <a:t>Revised text for AN set-up</a:t>
            </a:r>
            <a:endParaRPr lang="en-US" dirty="0">
              <a:hlinkClick r:id="rId2"/>
            </a:endParaRPr>
          </a:p>
          <a:p>
            <a:pPr lvl="3"/>
            <a:r>
              <a:rPr lang="en-US" dirty="0">
                <a:hlinkClick r:id="rId2"/>
              </a:rPr>
              <a:t>https://mentor.ieee.org/omniran/dcn/14/omniran-14-0078-01-CF00-updated-text-for-an-setup.doc</a:t>
            </a:r>
            <a:endParaRPr lang="en-US" dirty="0"/>
          </a:p>
          <a:p>
            <a:pPr lvl="3"/>
            <a:r>
              <a:rPr lang="en-US" dirty="0"/>
              <a:t>Chair made multiple recommendations to introduce further edits for better alignment with overall document structure.</a:t>
            </a:r>
          </a:p>
          <a:p>
            <a:pPr lvl="2"/>
            <a:r>
              <a:rPr lang="en-US" dirty="0"/>
              <a:t>Revised text for NDS </a:t>
            </a:r>
          </a:p>
          <a:p>
            <a:pPr lvl="3"/>
            <a:r>
              <a:rPr lang="en-US" dirty="0">
                <a:hlinkClick r:id="rId3"/>
              </a:rPr>
              <a:t>https://mentor.ieee.org/omniran/dcn/14/omniran-14-0082-02-CF00-network-discovery-and-selection.docx</a:t>
            </a:r>
            <a:endParaRPr lang="en-US" dirty="0"/>
          </a:p>
          <a:p>
            <a:pPr lvl="3"/>
            <a:r>
              <a:rPr lang="en-US" dirty="0"/>
              <a:t>Discussion led to a small revision of proposed text</a:t>
            </a:r>
          </a:p>
          <a:p>
            <a:pPr lvl="4"/>
            <a:r>
              <a:rPr lang="en-US" dirty="0">
                <a:hlinkClick r:id="rId4"/>
              </a:rPr>
              <a:t>https://mentor.ieee.org/omniran/dcn/14/omniran-14-0082-03-CF00-network-discovery-and-selection.docx</a:t>
            </a:r>
            <a:endParaRPr lang="en-US" dirty="0"/>
          </a:p>
          <a:p>
            <a:pPr lvl="2"/>
            <a:r>
              <a:rPr lang="en-US" dirty="0"/>
              <a:t>Presentation outlining basic concepts of Data Path</a:t>
            </a:r>
          </a:p>
          <a:p>
            <a:pPr lvl="3"/>
            <a:r>
              <a:rPr lang="en-US" dirty="0">
                <a:hlinkClick r:id="rId5"/>
              </a:rPr>
              <a:t>https://mentor.ieee.org/omniran/dcn/15/omniran-15-0002-00-CF00-key-concepts-of-data-path.pptx</a:t>
            </a:r>
            <a:endParaRPr lang="en-US" dirty="0"/>
          </a:p>
          <a:p>
            <a:pPr lvl="3"/>
            <a:r>
              <a:rPr lang="en-US" dirty="0"/>
              <a:t>Revision of terminology based on group discussions</a:t>
            </a:r>
          </a:p>
          <a:p>
            <a:pPr lvl="3"/>
            <a:r>
              <a:rPr lang="en-US" dirty="0"/>
              <a:t>Agreement to go forward based on revised slide set</a:t>
            </a:r>
          </a:p>
          <a:p>
            <a:pPr lvl="3"/>
            <a:r>
              <a:rPr lang="en-US" dirty="0"/>
              <a:t>Revised version uploaded</a:t>
            </a:r>
          </a:p>
          <a:p>
            <a:pPr lvl="4"/>
            <a:r>
              <a:rPr lang="en-US" dirty="0">
                <a:hlinkClick r:id="rId6"/>
              </a:rPr>
              <a:t>https://mentor.ieee.org/omniran/dcn/15/omniran-15-0002-01-CF00-key-concepts-of-data-path.pptx</a:t>
            </a:r>
            <a:endParaRPr lang="en-US" dirty="0"/>
          </a:p>
          <a:p>
            <a:pPr marL="1200150" lvl="3" indent="0">
              <a:buNone/>
            </a:pPr>
            <a:endParaRPr lang="en-US" dirty="0"/>
          </a:p>
        </p:txBody>
      </p:sp>
    </p:spTree>
    <p:extLst>
      <p:ext uri="{BB962C8B-B14F-4D97-AF65-F5344CB8AC3E}">
        <p14:creationId xmlns:p14="http://schemas.microsoft.com/office/powerpoint/2010/main" val="3113591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Business#7</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Project planning</a:t>
            </a:r>
          </a:p>
          <a:p>
            <a:pPr lvl="1"/>
            <a:r>
              <a:rPr lang="en-US" dirty="0"/>
              <a:t>Roughly on track as set up in Nov 2014</a:t>
            </a:r>
          </a:p>
          <a:p>
            <a:pPr lvl="1"/>
            <a:r>
              <a:rPr lang="en-US" dirty="0"/>
              <a:t>Appointment of editor will be topic for Berlin</a:t>
            </a:r>
            <a:endParaRPr lang="en-US" dirty="0" smtClean="0"/>
          </a:p>
          <a:p>
            <a:r>
              <a:rPr lang="en-US" dirty="0" smtClean="0"/>
              <a:t>Status report to IEEE 802 WGs</a:t>
            </a:r>
          </a:p>
          <a:p>
            <a:pPr lvl="1"/>
            <a:r>
              <a:rPr lang="en-US" dirty="0">
                <a:hlinkClick r:id="rId2"/>
              </a:rPr>
              <a:t>https://mentor.ieee.org/omniran/dcn/15/omniran-15-0006-00-00TG-jan-15-status-report-to-802wgs.pptx</a:t>
            </a:r>
            <a:endParaRPr lang="en-US" dirty="0"/>
          </a:p>
          <a:p>
            <a:pPr lvl="1"/>
            <a:r>
              <a:rPr lang="en-US" dirty="0"/>
              <a:t>Agreed without comments</a:t>
            </a:r>
          </a:p>
          <a:p>
            <a:r>
              <a:rPr lang="en-US" dirty="0" smtClean="0"/>
              <a:t>AOB</a:t>
            </a:r>
          </a:p>
          <a:p>
            <a:pPr lvl="1"/>
            <a:r>
              <a:rPr lang="en-US" dirty="0"/>
              <a:t>Nothing brought up</a:t>
            </a:r>
          </a:p>
          <a:p>
            <a:pPr lvl="1"/>
            <a:endParaRPr lang="en-US" dirty="0" smtClean="0"/>
          </a:p>
          <a:p>
            <a:r>
              <a:rPr lang="en-US" dirty="0"/>
              <a:t>Adjourned at 16:40</a:t>
            </a:r>
            <a:endParaRPr lang="en-US" dirty="0" smtClean="0"/>
          </a:p>
        </p:txBody>
      </p:sp>
    </p:spTree>
    <p:extLst>
      <p:ext uri="{BB962C8B-B14F-4D97-AF65-F5344CB8AC3E}">
        <p14:creationId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r>
              <a:rPr lang="en-US" dirty="0" smtClean="0"/>
              <a:t>Venue</a:t>
            </a:r>
          </a:p>
          <a:p>
            <a:pPr lvl="1"/>
            <a:r>
              <a:rPr lang="en-US" dirty="0" smtClean="0"/>
              <a:t>Hyatt Regency Atlanta, Atlanta Georgia USA</a:t>
            </a:r>
          </a:p>
          <a:p>
            <a:pPr lvl="1"/>
            <a:endParaRPr lang="en-US" dirty="0" smtClean="0"/>
          </a:p>
          <a:p>
            <a:r>
              <a:rPr lang="en-US" dirty="0" smtClean="0"/>
              <a:t>Meeting-room: </a:t>
            </a:r>
          </a:p>
          <a:p>
            <a:pPr lvl="1"/>
            <a:r>
              <a:rPr lang="en-US" dirty="0"/>
              <a:t>Chicago D, Exhibition Level</a:t>
            </a:r>
            <a:endParaRPr lang="en-US" dirty="0" smtClean="0"/>
          </a:p>
          <a:p>
            <a:pPr lvl="1"/>
            <a:endParaRPr lang="en-US" dirty="0" smtClean="0"/>
          </a:p>
          <a:p>
            <a:r>
              <a:rPr lang="en-US" dirty="0" smtClean="0"/>
              <a:t>Sessions:</a:t>
            </a:r>
          </a:p>
          <a:p>
            <a:pPr lvl="1"/>
            <a:r>
              <a:rPr lang="en-US" dirty="0" smtClean="0"/>
              <a:t>Mon,	Jan 12th, 13:30 - 18:00</a:t>
            </a:r>
          </a:p>
          <a:p>
            <a:pPr lvl="1"/>
            <a:r>
              <a:rPr lang="en-US" strike="sngStrike" dirty="0" smtClean="0">
                <a:solidFill>
                  <a:srgbClr val="FF0000"/>
                </a:solidFill>
              </a:rPr>
              <a:t>Tue,	Jan 13th, 13:30 - 18:00</a:t>
            </a:r>
          </a:p>
          <a:p>
            <a:pPr lvl="1"/>
            <a:r>
              <a:rPr lang="en-US" dirty="0" smtClean="0"/>
              <a:t>Wed,	Jan 14th, 13:30 - 18:00</a:t>
            </a:r>
          </a:p>
          <a:p>
            <a:pPr lvl="1"/>
            <a:r>
              <a:rPr lang="en-US" dirty="0" smtClean="0"/>
              <a:t>Thu,	Jan 15th, 13:30 - 18:00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19772671"/>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1/16</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Local Address</a:t>
                      </a:r>
                      <a:r>
                        <a:rPr lang="en-US" sz="1200" baseline="0" dirty="0" smtClean="0"/>
                        <a:t> SG</a:t>
                      </a:r>
                      <a:endParaRPr lang="en-US" sz="1200" dirty="0"/>
                    </a:p>
                  </a:txBody>
                  <a:tcPr marL="36000" marR="36000" marT="36000" marB="36000">
                    <a:solidFill>
                      <a:schemeClr val="bg2">
                        <a:lumMod val="7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pattFill prst="wdUpDiag">
                      <a:fgClr>
                        <a:schemeClr val="tx2">
                          <a:lumMod val="40000"/>
                          <a:lumOff val="60000"/>
                        </a:schemeClr>
                      </a:fgClr>
                      <a:bgClr>
                        <a:prstClr val="white"/>
                      </a:bgClr>
                    </a:patt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pattFill prst="wdUpDiag">
                      <a:fgClr>
                        <a:schemeClr val="tx2">
                          <a:lumMod val="40000"/>
                          <a:lumOff val="60000"/>
                        </a:schemeClr>
                      </a:fgClr>
                      <a:bgClr>
                        <a:prstClr val="white"/>
                      </a:bgClr>
                    </a:patt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a:t>Local Address SG</a:t>
                      </a:r>
                    </a:p>
                  </a:txBody>
                  <a:tcPr marL="36000" marR="36000" marT="36000" marB="36000">
                    <a:solidFill>
                      <a:schemeClr val="bg2">
                        <a:lumMod val="75000"/>
                      </a:schemeClr>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a:txBody>
                    <a:bodyPr/>
                    <a:lstStyle/>
                    <a:p>
                      <a:r>
                        <a:rPr lang="en-US" sz="1200" dirty="0" smtClean="0"/>
                        <a:t>Local Address SG</a:t>
                      </a:r>
                      <a:endParaRPr lang="en-US" sz="1200" dirty="0"/>
                    </a:p>
                  </a:txBody>
                  <a:tcPr marL="36000" marR="36000" marT="36000" marB="36000">
                    <a:solidFill>
                      <a:schemeClr val="bg2">
                        <a:lumMod val="75000"/>
                      </a:schemeClr>
                    </a:solidFill>
                  </a:tcPr>
                </a:tc>
                <a:tc>
                  <a:txBody>
                    <a:bodyPr/>
                    <a:lstStyle/>
                    <a:p>
                      <a:r>
                        <a:rPr lang="de-DE" sz="1200" dirty="0" smtClean="0"/>
                        <a:t>Privacy EC SG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806</TotalTime>
  <Words>2229</Words>
  <Application>Microsoft Macintosh PowerPoint</Application>
  <PresentationFormat>On-screen Show (4:3)</PresentationFormat>
  <Paragraphs>268</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January 2015 F2F Meeting</vt:lpstr>
      <vt:lpstr>January 2015 F2F Meeting</vt:lpstr>
      <vt:lpstr>Participants, Patents, and Duty to Inform</vt:lpstr>
      <vt:lpstr>Patent Related Links</vt:lpstr>
      <vt:lpstr>Call for Potentially Essential Patents</vt:lpstr>
      <vt:lpstr>Other Guidelines for IEEE WG Meetings</vt:lpstr>
      <vt:lpstr>Resources – URLs</vt:lpstr>
      <vt:lpstr>Jan 2015 Agenda Graphics</vt:lpstr>
      <vt:lpstr>Agenda proposal for January 2015 F2F</vt:lpstr>
      <vt:lpstr>Business#1</vt:lpstr>
      <vt:lpstr>Business#2</vt:lpstr>
      <vt:lpstr>Business#3</vt:lpstr>
      <vt:lpstr>New liaisons received by 802.1</vt:lpstr>
      <vt:lpstr>Business#4</vt:lpstr>
      <vt:lpstr>Business#5</vt:lpstr>
      <vt:lpstr>Business#6</vt:lpstr>
      <vt:lpstr>Business#7</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196</cp:revision>
  <cp:lastPrinted>1998-02-10T13:28:06Z</cp:lastPrinted>
  <dcterms:created xsi:type="dcterms:W3CDTF">2011-12-30T17:06:23Z</dcterms:created>
  <dcterms:modified xsi:type="dcterms:W3CDTF">2015-01-15T21:56:07Z</dcterms:modified>
</cp:coreProperties>
</file>