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6"/>
  </p:notesMasterIdLst>
  <p:handoutMasterIdLst>
    <p:handoutMasterId r:id="rId17"/>
  </p:handoutMasterIdLst>
  <p:sldIdLst>
    <p:sldId id="262" r:id="rId2"/>
    <p:sldId id="265" r:id="rId3"/>
    <p:sldId id="275" r:id="rId4"/>
    <p:sldId id="276" r:id="rId5"/>
    <p:sldId id="277" r:id="rId6"/>
    <p:sldId id="278" r:id="rId7"/>
    <p:sldId id="271" r:id="rId8"/>
    <p:sldId id="266" r:id="rId9"/>
    <p:sldId id="283" r:id="rId10"/>
    <p:sldId id="287" r:id="rId11"/>
    <p:sldId id="288" r:id="rId12"/>
    <p:sldId id="285" r:id="rId13"/>
    <p:sldId id="289" r:id="rId14"/>
    <p:sldId id="280" r:id="rId15"/>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 charset="0"/>
        <a:ea typeface="+mn-ea"/>
        <a:cs typeface="+mn-cs"/>
      </a:defRPr>
    </a:lvl5pPr>
    <a:lvl6pPr marL="2286000" algn="l" defTabSz="457200" rtl="0" eaLnBrk="1" latinLnBrk="0" hangingPunct="1">
      <a:defRPr sz="1200" kern="1200">
        <a:solidFill>
          <a:schemeClr val="tx1"/>
        </a:solidFill>
        <a:latin typeface="Times New Roman" pitchFamily="1" charset="0"/>
        <a:ea typeface="+mn-ea"/>
        <a:cs typeface="+mn-cs"/>
      </a:defRPr>
    </a:lvl6pPr>
    <a:lvl7pPr marL="2743200" algn="l" defTabSz="457200" rtl="0" eaLnBrk="1" latinLnBrk="0" hangingPunct="1">
      <a:defRPr sz="1200" kern="1200">
        <a:solidFill>
          <a:schemeClr val="tx1"/>
        </a:solidFill>
        <a:latin typeface="Times New Roman" pitchFamily="1" charset="0"/>
        <a:ea typeface="+mn-ea"/>
        <a:cs typeface="+mn-cs"/>
      </a:defRPr>
    </a:lvl7pPr>
    <a:lvl8pPr marL="3200400" algn="l" defTabSz="457200" rtl="0" eaLnBrk="1" latinLnBrk="0" hangingPunct="1">
      <a:defRPr sz="1200" kern="1200">
        <a:solidFill>
          <a:schemeClr val="tx1"/>
        </a:solidFill>
        <a:latin typeface="Times New Roman" pitchFamily="1" charset="0"/>
        <a:ea typeface="+mn-ea"/>
        <a:cs typeface="+mn-cs"/>
      </a:defRPr>
    </a:lvl8pPr>
    <a:lvl9pPr marL="3657600" algn="l" defTabSz="457200" rtl="0" eaLnBrk="1" latinLnBrk="0" hangingPunct="1">
      <a:defRPr sz="1200" kern="1200">
        <a:solidFill>
          <a:schemeClr val="tx1"/>
        </a:solidFill>
        <a:latin typeface="Times New Roman" pitchFamily="1"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C040"/>
    <a:srgbClr val="7600A0"/>
    <a:srgbClr val="9900CC"/>
    <a:srgbClr val="9900FF"/>
    <a:srgbClr val="6600CC"/>
    <a:srgbClr val="A50021"/>
    <a:srgbClr val="00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781" autoAdjust="0"/>
    <p:restoredTop sz="99233" autoAdjust="0"/>
  </p:normalViewPr>
  <p:slideViewPr>
    <p:cSldViewPr>
      <p:cViewPr varScale="1">
        <p:scale>
          <a:sx n="82" d="100"/>
          <a:sy n="82" d="100"/>
        </p:scale>
        <p:origin x="-60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7" name="Rectangle 5"/>
          <p:cNvSpPr>
            <a:spLocks noGrp="1" noChangeArrowheads="1"/>
          </p:cNvSpPr>
          <p:nvPr>
            <p:ph type="sldNum" sz="quarter" idx="3"/>
          </p:nvPr>
        </p:nvSpPr>
        <p:spPr bwMode="auto">
          <a:xfrm>
            <a:off x="3276600" y="8915400"/>
            <a:ext cx="2159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atin typeface="Times New Roman" charset="0"/>
              </a:defRPr>
            </a:lvl1pPr>
          </a:lstStyle>
          <a:p>
            <a:pPr>
              <a:defRPr/>
            </a:pPr>
            <a:r>
              <a:rPr lang="en-US"/>
              <a:t> </a:t>
            </a:r>
            <a:fld id="{FB19A1F6-4CBA-3045-A103-578AB249C5A6}"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0" name="Line 8"/>
          <p:cNvSpPr>
            <a:spLocks noChangeShapeType="1"/>
          </p:cNvSpPr>
          <p:nvPr/>
        </p:nvSpPr>
        <p:spPr bwMode="auto">
          <a:xfrm>
            <a:off x="685800" y="8915400"/>
            <a:ext cx="5700713"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3082" name="Text Box 10"/>
          <p:cNvSpPr txBox="1">
            <a:spLocks noChangeArrowheads="1"/>
          </p:cNvSpPr>
          <p:nvPr/>
        </p:nvSpPr>
        <p:spPr bwMode="auto">
          <a:xfrm>
            <a:off x="609600" y="8915400"/>
            <a:ext cx="720725"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3083" name="Text Box 11"/>
          <p:cNvSpPr txBox="1">
            <a:spLocks noChangeArrowheads="1"/>
          </p:cNvSpPr>
          <p:nvPr/>
        </p:nvSpPr>
        <p:spPr bwMode="auto">
          <a:xfrm>
            <a:off x="441325" y="1127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3084" name="Text Box 12"/>
          <p:cNvSpPr txBox="1">
            <a:spLocks noChangeArrowheads="1"/>
          </p:cNvSpPr>
          <p:nvPr/>
        </p:nvSpPr>
        <p:spPr bwMode="auto">
          <a:xfrm>
            <a:off x="4937125" y="1127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802.16xx-99/xxx</a:t>
            </a:r>
          </a:p>
        </p:txBody>
      </p:sp>
      <p:sp>
        <p:nvSpPr>
          <p:cNvPr id="3085" name="Text Box 13"/>
          <p:cNvSpPr txBox="1">
            <a:spLocks noChangeArrowheads="1"/>
          </p:cNvSpPr>
          <p:nvPr/>
        </p:nvSpPr>
        <p:spPr bwMode="auto">
          <a:xfrm>
            <a:off x="4724400" y="89154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xmlns="" val="70357415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338"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5" name="Rectangle 7"/>
          <p:cNvSpPr>
            <a:spLocks noGrp="1" noChangeArrowheads="1"/>
          </p:cNvSpPr>
          <p:nvPr>
            <p:ph type="sldNum" sz="quarter" idx="5"/>
          </p:nvPr>
        </p:nvSpPr>
        <p:spPr bwMode="auto">
          <a:xfrm>
            <a:off x="3352800" y="8839200"/>
            <a:ext cx="177800"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charset="0"/>
              </a:defRPr>
            </a:lvl1pPr>
          </a:lstStyle>
          <a:p>
            <a:pPr>
              <a:defRPr/>
            </a:pPr>
            <a:fld id="{AFD3B331-72B1-F946-AF7D-D265CAA405DE}" type="slidenum">
              <a:rPr lang="en-US"/>
              <a:pPr>
                <a:defRPr/>
              </a:pPr>
              <a:t>‹#›</a:t>
            </a:fld>
            <a:endParaRPr lang="en-US"/>
          </a:p>
        </p:txBody>
      </p:sp>
      <p:sp>
        <p:nvSpPr>
          <p:cNvPr id="2057" name="Line 9"/>
          <p:cNvSpPr>
            <a:spLocks noChangeShapeType="1"/>
          </p:cNvSpPr>
          <p:nvPr/>
        </p:nvSpPr>
        <p:spPr bwMode="auto">
          <a:xfrm>
            <a:off x="685800" y="8839200"/>
            <a:ext cx="54864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prstTxWarp prst="textNoShape">
              <a:avLst/>
            </a:prstTxWarp>
          </a:bodyPr>
          <a:lstStyle/>
          <a:p>
            <a:pPr>
              <a:defRPr/>
            </a:pPr>
            <a:endParaRPr lang="en-US">
              <a:latin typeface="Times New Roman" charset="0"/>
            </a:endParaRPr>
          </a:p>
        </p:txBody>
      </p:sp>
      <p:sp>
        <p:nvSpPr>
          <p:cNvPr id="2059" name="Text Box 11"/>
          <p:cNvSpPr txBox="1">
            <a:spLocks noChangeArrowheads="1"/>
          </p:cNvSpPr>
          <p:nvPr/>
        </p:nvSpPr>
        <p:spPr bwMode="auto">
          <a:xfrm>
            <a:off x="822325" y="8799513"/>
            <a:ext cx="7207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filename</a:t>
            </a:r>
          </a:p>
        </p:txBody>
      </p:sp>
      <p:sp>
        <p:nvSpPr>
          <p:cNvPr id="2060" name="Text Box 12"/>
          <p:cNvSpPr txBox="1">
            <a:spLocks noChangeArrowheads="1"/>
          </p:cNvSpPr>
          <p:nvPr/>
        </p:nvSpPr>
        <p:spPr bwMode="auto">
          <a:xfrm>
            <a:off x="593725" y="36513"/>
            <a:ext cx="987425"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Release Date</a:t>
            </a:r>
          </a:p>
        </p:txBody>
      </p:sp>
      <p:sp>
        <p:nvSpPr>
          <p:cNvPr id="2061" name="Text Box 13"/>
          <p:cNvSpPr txBox="1">
            <a:spLocks noChangeArrowheads="1"/>
          </p:cNvSpPr>
          <p:nvPr/>
        </p:nvSpPr>
        <p:spPr bwMode="auto">
          <a:xfrm>
            <a:off x="4632325" y="36513"/>
            <a:ext cx="1600200" cy="274637"/>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IEEE 801.16xx-99/xxx</a:t>
            </a:r>
          </a:p>
        </p:txBody>
      </p:sp>
      <p:sp>
        <p:nvSpPr>
          <p:cNvPr id="2063" name="Text Box 15"/>
          <p:cNvSpPr txBox="1">
            <a:spLocks noChangeArrowheads="1"/>
          </p:cNvSpPr>
          <p:nvPr/>
        </p:nvSpPr>
        <p:spPr bwMode="auto">
          <a:xfrm>
            <a:off x="4267200" y="8839200"/>
            <a:ext cx="1670050" cy="274638"/>
          </a:xfrm>
          <a:prstGeom prst="rect">
            <a:avLst/>
          </a:prstGeom>
          <a:noFill/>
          <a:ln w="12700">
            <a:noFill/>
            <a:miter lim="800000"/>
            <a:headEnd type="none" w="sm" len="sm"/>
            <a:tailEnd type="none" w="sm" len="sm"/>
          </a:ln>
          <a:effectLst/>
        </p:spPr>
        <p:txBody>
          <a:bodyPr wrap="none">
            <a:prstTxWarp prst="textNoShape">
              <a:avLst/>
            </a:prstTxWarp>
            <a:spAutoFit/>
          </a:bodyPr>
          <a:lstStyle/>
          <a:p>
            <a:pPr>
              <a:defRPr/>
            </a:pPr>
            <a:r>
              <a:rPr lang="en-US">
                <a:latin typeface="Times New Roman" charset="0"/>
              </a:rPr>
              <a:t>Authorname, Affiliation</a:t>
            </a:r>
          </a:p>
        </p:txBody>
      </p:sp>
    </p:spTree>
    <p:extLst>
      <p:ext uri="{BB962C8B-B14F-4D97-AF65-F5344CB8AC3E}">
        <p14:creationId xmlns:p14="http://schemas.microsoft.com/office/powerpoint/2010/main" xmlns="" val="2600344236"/>
      </p:ext>
    </p:extLst>
  </p:cSld>
  <p:clrMap bg1="lt1" tx1="dk1" bg2="lt2" tx2="dk2" accent1="accent1" accent2="accent2" accent3="accent3" accent4="accent4" accent5="accent5" accent6="accent6" hlink="hlink" folHlink="folHlink"/>
  <p:notesStyle>
    <a:lvl1pPr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ＭＳ Ｐゴシック" charset="-128"/>
      </a:defRPr>
    </a:lvl1pPr>
    <a:lvl2pPr marL="1143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8435"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8436"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8437"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B548331C-8982-B94F-AA75-6CAFC454CC9B}" type="slidenum">
              <a:rPr lang="en-GB"/>
              <a:pPr/>
              <a:t>2</a:t>
            </a:fld>
            <a:endParaRPr lang="en-GB"/>
          </a:p>
        </p:txBody>
      </p:sp>
      <p:sp>
        <p:nvSpPr>
          <p:cNvPr id="18438" name="Rectangle 2"/>
          <p:cNvSpPr>
            <a:spLocks noGrp="1" noRot="1" noChangeAspect="1" noChangeArrowheads="1" noTextEdit="1"/>
          </p:cNvSpPr>
          <p:nvPr>
            <p:ph type="sldImg"/>
          </p:nvPr>
        </p:nvSpPr>
        <p:spPr>
          <a:xfrm>
            <a:off x="1154113" y="701675"/>
            <a:ext cx="4625975" cy="3468688"/>
          </a:xfrm>
          <a:ln cap="flat"/>
        </p:spPr>
      </p:sp>
      <p:sp>
        <p:nvSpPr>
          <p:cNvPr id="1843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5335" rIns="95335"/>
          <a:lstStyle/>
          <a:p>
            <a:endParaRPr lang="en-US">
              <a:latin typeface="Times New Roman"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453656" y="8839200"/>
            <a:ext cx="76944"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26666">
              <a:defRPr sz="2300">
                <a:solidFill>
                  <a:schemeClr val="tx1"/>
                </a:solidFill>
                <a:latin typeface="Times New Roman" charset="0"/>
                <a:ea typeface="ＭＳ Ｐゴシック" charset="0"/>
              </a:defRPr>
            </a:lvl1pPr>
            <a:lvl2pPr marL="712118" indent="-273891" defTabSz="926666">
              <a:defRPr sz="2300">
                <a:solidFill>
                  <a:schemeClr val="tx1"/>
                </a:solidFill>
                <a:latin typeface="Times New Roman" charset="0"/>
                <a:ea typeface="ＭＳ Ｐゴシック" charset="0"/>
              </a:defRPr>
            </a:lvl2pPr>
            <a:lvl3pPr marL="1095566" indent="-219113" defTabSz="926666">
              <a:defRPr sz="2300">
                <a:solidFill>
                  <a:schemeClr val="tx1"/>
                </a:solidFill>
                <a:latin typeface="Times New Roman" charset="0"/>
                <a:ea typeface="ＭＳ Ｐゴシック" charset="0"/>
              </a:defRPr>
            </a:lvl3pPr>
            <a:lvl4pPr marL="1533792" indent="-219113" defTabSz="926666">
              <a:defRPr sz="2300">
                <a:solidFill>
                  <a:schemeClr val="tx1"/>
                </a:solidFill>
                <a:latin typeface="Times New Roman" charset="0"/>
                <a:ea typeface="ＭＳ Ｐゴシック" charset="0"/>
              </a:defRPr>
            </a:lvl4pPr>
            <a:lvl5pPr marL="1972018" indent="-219113" defTabSz="926666">
              <a:defRPr sz="2300">
                <a:solidFill>
                  <a:schemeClr val="tx1"/>
                </a:solidFill>
                <a:latin typeface="Times New Roman" charset="0"/>
                <a:ea typeface="ＭＳ Ｐゴシック" charset="0"/>
              </a:defRPr>
            </a:lvl5pPr>
            <a:lvl6pPr marL="2410244" indent="-219113" defTabSz="926666" eaLnBrk="0" fontAlgn="base" hangingPunct="0">
              <a:spcBef>
                <a:spcPct val="0"/>
              </a:spcBef>
              <a:spcAft>
                <a:spcPct val="0"/>
              </a:spcAft>
              <a:defRPr sz="2300">
                <a:solidFill>
                  <a:schemeClr val="tx1"/>
                </a:solidFill>
                <a:latin typeface="Times New Roman" charset="0"/>
                <a:ea typeface="ＭＳ Ｐゴシック" charset="0"/>
              </a:defRPr>
            </a:lvl6pPr>
            <a:lvl7pPr marL="2848470" indent="-219113" defTabSz="926666" eaLnBrk="0" fontAlgn="base" hangingPunct="0">
              <a:spcBef>
                <a:spcPct val="0"/>
              </a:spcBef>
              <a:spcAft>
                <a:spcPct val="0"/>
              </a:spcAft>
              <a:defRPr sz="2300">
                <a:solidFill>
                  <a:schemeClr val="tx1"/>
                </a:solidFill>
                <a:latin typeface="Times New Roman" charset="0"/>
                <a:ea typeface="ＭＳ Ｐゴシック" charset="0"/>
              </a:defRPr>
            </a:lvl7pPr>
            <a:lvl8pPr marL="3286697" indent="-219113" defTabSz="926666" eaLnBrk="0" fontAlgn="base" hangingPunct="0">
              <a:spcBef>
                <a:spcPct val="0"/>
              </a:spcBef>
              <a:spcAft>
                <a:spcPct val="0"/>
              </a:spcAft>
              <a:defRPr sz="2300">
                <a:solidFill>
                  <a:schemeClr val="tx1"/>
                </a:solidFill>
                <a:latin typeface="Times New Roman" charset="0"/>
                <a:ea typeface="ＭＳ Ｐゴシック" charset="0"/>
              </a:defRPr>
            </a:lvl8pPr>
            <a:lvl9pPr marL="3724923" indent="-219113" defTabSz="926666" eaLnBrk="0" fontAlgn="base" hangingPunct="0">
              <a:spcBef>
                <a:spcPct val="0"/>
              </a:spcBef>
              <a:spcAft>
                <a:spcPct val="0"/>
              </a:spcAft>
              <a:defRPr sz="2300">
                <a:solidFill>
                  <a:schemeClr val="tx1"/>
                </a:solidFill>
                <a:latin typeface="Times New Roman" charset="0"/>
                <a:ea typeface="ＭＳ Ｐゴシック" charset="0"/>
              </a:defRPr>
            </a:lvl9pPr>
          </a:lstStyle>
          <a:p>
            <a:fld id="{D9C46446-BDBD-C643-A7FE-9BCA6A57C871}" type="slidenum">
              <a:rPr lang="en-US" sz="1200"/>
              <a:pPr/>
              <a:t>6</a:t>
            </a:fld>
            <a:endParaRPr lang="en-US" sz="1200"/>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GB">
              <a:latin typeface="Times New Roman"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2457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2458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Clint Chaplin, Chair (Samsung)</a:t>
            </a:r>
          </a:p>
        </p:txBody>
      </p:sp>
      <p:sp>
        <p:nvSpPr>
          <p:cNvPr id="2458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6F8A5A64-6647-EB4C-8DAC-71FCF18E0649}" type="slidenum">
              <a:rPr lang="en-GB"/>
              <a:pPr/>
              <a:t>7</a:t>
            </a:fld>
            <a:endParaRPr lang="en-GB"/>
          </a:p>
        </p:txBody>
      </p:sp>
      <p:sp>
        <p:nvSpPr>
          <p:cNvPr id="24582" name="Rectangle 2"/>
          <p:cNvSpPr>
            <a:spLocks noGrp="1" noRot="1" noChangeAspect="1" noChangeArrowheads="1" noTextEdit="1"/>
          </p:cNvSpPr>
          <p:nvPr>
            <p:ph type="sldImg"/>
          </p:nvPr>
        </p:nvSpPr>
        <p:spPr>
          <a:xfrm>
            <a:off x="1146175" y="695325"/>
            <a:ext cx="4643438" cy="3481388"/>
          </a:xfrm>
          <a:ln/>
        </p:spPr>
      </p:sp>
      <p:sp>
        <p:nvSpPr>
          <p:cNvPr id="24583" name="Rectangle 3"/>
          <p:cNvSpPr>
            <a:spLocks noGrp="1" noChangeArrowheads="1"/>
          </p:cNvSpPr>
          <p:nvPr>
            <p:ph type="body" idx="1"/>
          </p:nvPr>
        </p:nvSpPr>
        <p:spPr>
          <a:xfrm>
            <a:off x="693420" y="4408843"/>
            <a:ext cx="5547360" cy="4175940"/>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endParaRPr lang="en-US">
              <a:latin typeface="Times New Roman"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8</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10</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hdr" sz="quarter"/>
          </p:nvPr>
        </p:nvSpPr>
        <p:spPr>
          <a:xfrm>
            <a:off x="5626747" y="112743"/>
            <a:ext cx="654537" cy="198784"/>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sz="1400"/>
              <a:t>doc.: IEEE 802.11-12/0996r3</a:t>
            </a:r>
          </a:p>
        </p:txBody>
      </p:sp>
      <p:sp>
        <p:nvSpPr>
          <p:cNvPr id="19459" name="Rectangle 3"/>
          <p:cNvSpPr>
            <a:spLocks noGrp="1" noChangeArrowheads="1"/>
          </p:cNvSpPr>
          <p:nvPr>
            <p:ph type="dt" sz="quarter" idx="1"/>
          </p:nvPr>
        </p:nvSpPr>
        <p:spPr>
          <a:xfrm>
            <a:off x="654537" y="109776"/>
            <a:ext cx="769567" cy="201751"/>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September 2012</a:t>
            </a:r>
            <a:endParaRPr lang="en-GB" sz="1400"/>
          </a:p>
        </p:txBody>
      </p:sp>
      <p:sp>
        <p:nvSpPr>
          <p:cNvPr id="19460" name="Rectangle 6"/>
          <p:cNvSpPr>
            <a:spLocks noGrp="1" noChangeArrowheads="1"/>
          </p:cNvSpPr>
          <p:nvPr>
            <p:ph type="ftr" sz="quarter" idx="4"/>
          </p:nvPr>
        </p:nvSpPr>
        <p:spPr>
          <a:xfrm>
            <a:off x="5338363" y="8985317"/>
            <a:ext cx="942922" cy="170597"/>
          </a:xfrm>
          <a:prstGeom prst="rect">
            <a:avLst/>
          </a:prstGeo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marL="342900" indent="-342900"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458788" defTabSz="933450">
              <a:defRPr sz="1200">
                <a:solidFill>
                  <a:schemeClr val="tx1"/>
                </a:solidFill>
                <a:latin typeface="Times New Roman" charset="0"/>
                <a:ea typeface="ＭＳ Ｐゴシック" charset="0"/>
              </a:defRPr>
            </a:lvl5pPr>
            <a:lvl6pPr marL="915988" defTabSz="933450" eaLnBrk="0" fontAlgn="base" hangingPunct="0">
              <a:spcBef>
                <a:spcPct val="0"/>
              </a:spcBef>
              <a:spcAft>
                <a:spcPct val="0"/>
              </a:spcAft>
              <a:defRPr sz="1200">
                <a:solidFill>
                  <a:schemeClr val="tx1"/>
                </a:solidFill>
                <a:latin typeface="Times New Roman" charset="0"/>
                <a:ea typeface="ＭＳ Ｐゴシック" charset="0"/>
              </a:defRPr>
            </a:lvl6pPr>
            <a:lvl7pPr marL="1373188" defTabSz="933450" eaLnBrk="0" fontAlgn="base" hangingPunct="0">
              <a:spcBef>
                <a:spcPct val="0"/>
              </a:spcBef>
              <a:spcAft>
                <a:spcPct val="0"/>
              </a:spcAft>
              <a:defRPr sz="1200">
                <a:solidFill>
                  <a:schemeClr val="tx1"/>
                </a:solidFill>
                <a:latin typeface="Times New Roman" charset="0"/>
                <a:ea typeface="ＭＳ Ｐゴシック" charset="0"/>
              </a:defRPr>
            </a:lvl7pPr>
            <a:lvl8pPr marL="1830388" defTabSz="933450" eaLnBrk="0" fontAlgn="base" hangingPunct="0">
              <a:spcBef>
                <a:spcPct val="0"/>
              </a:spcBef>
              <a:spcAft>
                <a:spcPct val="0"/>
              </a:spcAft>
              <a:defRPr sz="1200">
                <a:solidFill>
                  <a:schemeClr val="tx1"/>
                </a:solidFill>
                <a:latin typeface="Times New Roman" charset="0"/>
                <a:ea typeface="ＭＳ Ｐゴシック" charset="0"/>
              </a:defRPr>
            </a:lvl8pPr>
            <a:lvl9pPr marL="2287588"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pPr lvl="4"/>
            <a:r>
              <a:rPr lang="en-GB"/>
              <a:t>Stephen McCann, RIM</a:t>
            </a:r>
          </a:p>
        </p:txBody>
      </p:sp>
      <p:sp>
        <p:nvSpPr>
          <p:cNvPr id="19461" name="Rectangle 7"/>
          <p:cNvSpPr>
            <a:spLocks noGrp="1" noChangeArrowheads="1"/>
          </p:cNvSpPr>
          <p:nvPr>
            <p:ph type="sldNum" sz="quarter" idx="5"/>
          </p:nvPr>
        </p:nvSpPr>
        <p:spPr>
          <a:xfrm>
            <a:off x="3116048" y="8839200"/>
            <a:ext cx="414552" cy="18466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defTabSz="933450">
              <a:defRPr sz="1200">
                <a:solidFill>
                  <a:schemeClr val="tx1"/>
                </a:solidFill>
                <a:latin typeface="Times New Roman" charset="0"/>
                <a:ea typeface="ＭＳ Ｐゴシック" charset="0"/>
              </a:defRPr>
            </a:lvl1pPr>
            <a:lvl2pPr marL="742950" indent="-285750" defTabSz="933450">
              <a:defRPr sz="1200">
                <a:solidFill>
                  <a:schemeClr val="tx1"/>
                </a:solidFill>
                <a:latin typeface="Times New Roman" charset="0"/>
                <a:ea typeface="ＭＳ Ｐゴシック" charset="0"/>
              </a:defRPr>
            </a:lvl2pPr>
            <a:lvl3pPr marL="1143000" indent="-228600" defTabSz="933450">
              <a:defRPr sz="1200">
                <a:solidFill>
                  <a:schemeClr val="tx1"/>
                </a:solidFill>
                <a:latin typeface="Times New Roman" charset="0"/>
                <a:ea typeface="ＭＳ Ｐゴシック" charset="0"/>
              </a:defRPr>
            </a:lvl3pPr>
            <a:lvl4pPr marL="1600200" indent="-228600" defTabSz="933450">
              <a:defRPr sz="1200">
                <a:solidFill>
                  <a:schemeClr val="tx1"/>
                </a:solidFill>
                <a:latin typeface="Times New Roman" charset="0"/>
                <a:ea typeface="ＭＳ Ｐゴシック" charset="0"/>
              </a:defRPr>
            </a:lvl4pPr>
            <a:lvl5pPr marL="2057400" indent="-228600" defTabSz="93345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GB"/>
              <a:t>Page </a:t>
            </a:r>
            <a:fld id="{91352244-AF32-5649-949F-D523B04CDBFC}" type="slidenum">
              <a:rPr lang="en-GB"/>
              <a:pPr/>
              <a:t>11</a:t>
            </a:fld>
            <a:endParaRPr lang="en-GB"/>
          </a:p>
        </p:txBody>
      </p:sp>
      <p:sp>
        <p:nvSpPr>
          <p:cNvPr id="19462" name="Rectangle 2"/>
          <p:cNvSpPr>
            <a:spLocks noGrp="1" noChangeArrowheads="1"/>
          </p:cNvSpPr>
          <p:nvPr>
            <p:ph type="body" idx="1"/>
          </p:nvPr>
        </p:nvSpPr>
        <p:spPr>
          <a:xfrm>
            <a:off x="925101" y="4408843"/>
            <a:ext cx="5084000" cy="4174456"/>
          </a:xfrm>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lIns="91678" tIns="45035" rIns="91678" bIns="45035"/>
          <a:lstStyle/>
          <a:p>
            <a:endParaRPr lang="en-US">
              <a:latin typeface="Times New Roman" charset="0"/>
            </a:endParaRPr>
          </a:p>
        </p:txBody>
      </p:sp>
      <p:sp>
        <p:nvSpPr>
          <p:cNvPr id="19463" name="Rectangle 3"/>
          <p:cNvSpPr>
            <a:spLocks noGrp="1" noRot="1" noChangeAspect="1" noChangeArrowheads="1" noTextEdit="1"/>
          </p:cNvSpPr>
          <p:nvPr>
            <p:ph type="sldImg"/>
          </p:nvPr>
        </p:nvSpPr>
        <p:spPr>
          <a:xfrm>
            <a:off x="1149350" y="696913"/>
            <a:ext cx="4637088" cy="3478212"/>
          </a:xfrm>
          <a:ln cap="flat"/>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vert="horz"/>
          <a:lstStyle>
            <a:lvl1pPr marL="0" indent="0" algn="ctr">
              <a:buNone/>
              <a:defRPr>
                <a:latin typeface="Arial" pitchFamily="34" charset="0"/>
                <a:cs typeface="Arial"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nchor="ctr" anchorCtr="1"/>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vert="horz"/>
          <a:lstStyle>
            <a:lvl1pPr>
              <a:defRPr>
                <a:latin typeface="Arial" pitchFamily="34" charset="0"/>
                <a:cs typeface="Arial" pitchFamily="34" charset="0"/>
              </a:defRPr>
            </a:lvl1pPr>
            <a:lvl2pPr>
              <a:defRPr>
                <a:latin typeface="Arial" pitchFamily="34" charset="0"/>
                <a:cs typeface="Arial" pitchFamily="34" charset="0"/>
              </a:defRPr>
            </a:lvl2pPr>
            <a:lvl3pPr>
              <a:defRPr>
                <a:latin typeface="Arial" pitchFamily="34" charset="0"/>
                <a:cs typeface="Arial" pitchFamily="34" charset="0"/>
              </a:defRPr>
            </a:lvl3pPr>
            <a:lvl4pPr>
              <a:defRPr>
                <a:latin typeface="Arial" pitchFamily="34" charset="0"/>
                <a:cs typeface="Arial" pitchFamily="34" charset="0"/>
              </a:defRPr>
            </a:lvl4pPr>
            <a:lvl5pPr>
              <a:defRPr>
                <a:latin typeface="Arial" pitchFamily="34" charset="0"/>
                <a:cs typeface="Arial" pitchFamily="34" charset="0"/>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vert="horz" anchor="t"/>
          <a:lstStyle>
            <a:lvl1pPr algn="l">
              <a:defRPr sz="4000" b="1" cap="all">
                <a:latin typeface="Arial" pitchFamily="34" charset="0"/>
                <a:cs typeface="Arial" pitchFamily="34" charset="0"/>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722313" y="2906713"/>
            <a:ext cx="7772400" cy="1500187"/>
          </a:xfrm>
          <a:prstGeom prst="rect">
            <a:avLst/>
          </a:prstGeom>
        </p:spPr>
        <p:txBody>
          <a:bodyPr vert="horz" anchor="b"/>
          <a:lstStyle>
            <a:lvl1pPr marL="0" indent="0">
              <a:buNone/>
              <a:defRPr sz="2000">
                <a:latin typeface="Arial" pitchFamily="34" charset="0"/>
                <a:cs typeface="Arial"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vert="horz"/>
          <a:lstStyle>
            <a:lvl1pPr>
              <a:defRPr sz="2800">
                <a:latin typeface="Arial" pitchFamily="34" charset="0"/>
                <a:cs typeface="Arial" pitchFamily="34" charset="0"/>
              </a:defRPr>
            </a:lvl1pPr>
            <a:lvl2pPr>
              <a:defRPr sz="2400">
                <a:latin typeface="Arial" pitchFamily="34" charset="0"/>
                <a:cs typeface="Arial" pitchFamily="34" charset="0"/>
              </a:defRPr>
            </a:lvl2pPr>
            <a:lvl3pPr>
              <a:defRPr sz="2000">
                <a:latin typeface="Arial" pitchFamily="34" charset="0"/>
                <a:cs typeface="Arial" pitchFamily="34" charset="0"/>
              </a:defRPr>
            </a:lvl3pPr>
            <a:lvl4pPr>
              <a:defRPr sz="1800">
                <a:latin typeface="Arial" pitchFamily="34" charset="0"/>
                <a:cs typeface="Arial" pitchFamily="34" charset="0"/>
              </a:defRPr>
            </a:lvl4pPr>
            <a:lvl5pPr>
              <a:defRPr sz="1800">
                <a:latin typeface="Arial" pitchFamily="34" charset="0"/>
                <a:cs typeface="Arial" pitchFamily="34" charset="0"/>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vert="horz" anchor="b"/>
          <a:lstStyle>
            <a:lvl1pPr marL="0" indent="0">
              <a:buNone/>
              <a:defRPr sz="2400" b="1">
                <a:latin typeface="Arial" pitchFamily="34" charset="0"/>
                <a:cs typeface="Arial"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vert="horz"/>
          <a:lstStyle>
            <a:lvl1pPr>
              <a:defRPr sz="2400">
                <a:latin typeface="Arial" pitchFamily="34" charset="0"/>
                <a:cs typeface="Arial" pitchFamily="34" charset="0"/>
              </a:defRPr>
            </a:lvl1pPr>
            <a:lvl2pPr>
              <a:defRPr sz="2000">
                <a:latin typeface="Arial" pitchFamily="34" charset="0"/>
                <a:cs typeface="Arial" pitchFamily="34" charset="0"/>
              </a:defRPr>
            </a:lvl2pPr>
            <a:lvl3pPr>
              <a:defRPr sz="1800">
                <a:latin typeface="Arial" pitchFamily="34" charset="0"/>
                <a:cs typeface="Arial" pitchFamily="34" charset="0"/>
              </a:defRPr>
            </a:lvl3pPr>
            <a:lvl4pPr>
              <a:defRPr sz="1600">
                <a:latin typeface="Arial" pitchFamily="34" charset="0"/>
                <a:cs typeface="Arial" pitchFamily="34" charset="0"/>
              </a:defRPr>
            </a:lvl4pPr>
            <a:lvl5pPr>
              <a:defRPr sz="1600">
                <a:latin typeface="Arial" pitchFamily="34" charset="0"/>
                <a:cs typeface="Arial" pitchFamily="34" charset="0"/>
              </a:defRPr>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vert="horz"/>
          <a:lstStyle>
            <a:lvl1pPr>
              <a:defRPr>
                <a:latin typeface="Arial" pitchFamily="34" charset="0"/>
                <a:cs typeface="Arial" pitchFamily="34" charset="0"/>
              </a:defRPr>
            </a:lvl1p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vert="horz" anchor="b"/>
          <a:lstStyle>
            <a:lvl1pPr algn="l">
              <a:defRPr sz="2000" b="1">
                <a:latin typeface="Arial" pitchFamily="34" charset="0"/>
                <a:cs typeface="Arial" pitchFamily="34" charset="0"/>
              </a:defRPr>
            </a:lvl1pPr>
          </a:lstStyle>
          <a:p>
            <a:r>
              <a:rPr lang="en-US" dirty="0" smtClean="0"/>
              <a:t>Click to edit Master title style</a:t>
            </a:r>
            <a:endParaRPr lang="en-US" dirty="0"/>
          </a:p>
        </p:txBody>
      </p:sp>
      <p:sp>
        <p:nvSpPr>
          <p:cNvPr id="3" name="Content Placeholder 2"/>
          <p:cNvSpPr>
            <a:spLocks noGrp="1"/>
          </p:cNvSpPr>
          <p:nvPr>
            <p:ph idx="1"/>
          </p:nvPr>
        </p:nvSpPr>
        <p:spPr>
          <a:xfrm>
            <a:off x="3575050" y="273050"/>
            <a:ext cx="5111750" cy="5853113"/>
          </a:xfrm>
          <a:prstGeom prst="rect">
            <a:avLst/>
          </a:prstGeom>
        </p:spPr>
        <p:txBody>
          <a:bodyPr vert="horz"/>
          <a:lstStyle>
            <a:lvl1pPr>
              <a:defRPr sz="3200">
                <a:latin typeface="Arial" pitchFamily="34" charset="0"/>
                <a:cs typeface="Arial" pitchFamily="34" charset="0"/>
              </a:defRPr>
            </a:lvl1pPr>
            <a:lvl2pPr>
              <a:defRPr sz="2800">
                <a:latin typeface="Arial" pitchFamily="34" charset="0"/>
                <a:cs typeface="Arial" pitchFamily="34" charset="0"/>
              </a:defRPr>
            </a:lvl2pPr>
            <a:lvl3pPr>
              <a:defRPr sz="2400">
                <a:latin typeface="Arial" pitchFamily="34" charset="0"/>
                <a:cs typeface="Arial" pitchFamily="34" charset="0"/>
              </a:defRPr>
            </a:lvl3pPr>
            <a:lvl4pPr>
              <a:defRPr sz="2000">
                <a:latin typeface="Arial" pitchFamily="34" charset="0"/>
                <a:cs typeface="Arial" pitchFamily="34" charset="0"/>
              </a:defRPr>
            </a:lvl4pPr>
            <a:lvl5pPr>
              <a:defRPr sz="2000">
                <a:latin typeface="Arial" pitchFamily="34" charset="0"/>
                <a:cs typeface="Arial" pitchFamily="34" charset="0"/>
              </a:defRPr>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vert="horz"/>
          <a:lstStyle>
            <a:lvl1pPr marL="0" indent="0">
              <a:buNone/>
              <a:defRPr sz="1400">
                <a:latin typeface="Arial" pitchFamily="34" charset="0"/>
                <a:cs typeface="Arial" pitchFamily="34" charset="0"/>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vert="horz"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vert="horz"/>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a:prstGeom prst="rect">
            <a:avLst/>
          </a:prstGeom>
        </p:spPr>
        <p:txBody>
          <a:bodyPr vert="horz"/>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Rectangle 1"/>
          <p:cNvSpPr/>
          <p:nvPr userDrawn="1"/>
        </p:nvSpPr>
        <p:spPr>
          <a:xfrm>
            <a:off x="6678890" y="76200"/>
            <a:ext cx="2236510" cy="307777"/>
          </a:xfrm>
          <a:prstGeom prst="rect">
            <a:avLst/>
          </a:prstGeom>
        </p:spPr>
        <p:txBody>
          <a:bodyPr wrap="none">
            <a:spAutoFit/>
          </a:bodyPr>
          <a:lstStyle/>
          <a:p>
            <a:pPr algn="r"/>
            <a:r>
              <a:rPr lang="en-US" sz="1400" b="1" dirty="0" smtClean="0"/>
              <a:t>omniran-14-0086-01-00TG</a:t>
            </a:r>
            <a:endParaRPr lang="en-US" sz="1400" b="1" dirty="0"/>
          </a:p>
        </p:txBody>
      </p:sp>
      <p:sp>
        <p:nvSpPr>
          <p:cNvPr id="3" name="TextBox 2"/>
          <p:cNvSpPr txBox="1"/>
          <p:nvPr userDrawn="1"/>
        </p:nvSpPr>
        <p:spPr>
          <a:xfrm>
            <a:off x="8534400" y="6400800"/>
            <a:ext cx="393056" cy="307777"/>
          </a:xfrm>
          <a:prstGeom prst="rect">
            <a:avLst/>
          </a:prstGeom>
          <a:noFill/>
        </p:spPr>
        <p:txBody>
          <a:bodyPr wrap="none" rtlCol="0">
            <a:spAutoFit/>
          </a:bodyPr>
          <a:lstStyle/>
          <a:p>
            <a:pPr algn="r"/>
            <a:fld id="{3A4FC69D-D438-4AD9-846B-37793AD4330F}" type="slidenum">
              <a:rPr lang="en-US" sz="1400" smtClean="0"/>
              <a:pPr algn="r"/>
              <a:t>‹#›</a:t>
            </a:fld>
            <a:endParaRPr lang="en-US" sz="1400"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Lst>
  <p:hf hdr="0" ftr="0" dt="0"/>
  <p:txStyles>
    <p:titleStyle>
      <a:lvl1pPr algn="ctr" rtl="0" eaLnBrk="0" fontAlgn="base" hangingPunct="0">
        <a:spcBef>
          <a:spcPct val="0"/>
        </a:spcBef>
        <a:spcAft>
          <a:spcPct val="0"/>
        </a:spcAft>
        <a:defRPr sz="3200">
          <a:solidFill>
            <a:schemeClr val="tx2"/>
          </a:solidFill>
          <a:latin typeface="+mj-lt"/>
          <a:ea typeface="ＭＳ Ｐゴシック" charset="-128"/>
          <a:cs typeface="ＭＳ Ｐゴシック" charset="-128"/>
        </a:defRPr>
      </a:lvl1pPr>
      <a:lvl2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2pPr>
      <a:lvl3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3pPr>
      <a:lvl4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4pPr>
      <a:lvl5pPr algn="ctr" rtl="0" eaLnBrk="0" fontAlgn="base" hangingPunct="0">
        <a:spcBef>
          <a:spcPct val="0"/>
        </a:spcBef>
        <a:spcAft>
          <a:spcPct val="0"/>
        </a:spcAft>
        <a:defRPr sz="3200">
          <a:solidFill>
            <a:schemeClr val="tx2"/>
          </a:solidFill>
          <a:latin typeface="Times" charset="0"/>
          <a:ea typeface="ＭＳ Ｐゴシック" charset="-128"/>
          <a:cs typeface="ＭＳ Ｐゴシック" charset="-128"/>
        </a:defRPr>
      </a:lvl5pPr>
      <a:lvl6pPr marL="457200" algn="ctr" rtl="0" eaLnBrk="0" fontAlgn="base" hangingPunct="0">
        <a:spcBef>
          <a:spcPct val="0"/>
        </a:spcBef>
        <a:spcAft>
          <a:spcPct val="0"/>
        </a:spcAft>
        <a:defRPr sz="3200">
          <a:solidFill>
            <a:schemeClr val="tx2"/>
          </a:solidFill>
          <a:latin typeface="Times" charset="0"/>
        </a:defRPr>
      </a:lvl6pPr>
      <a:lvl7pPr marL="914400" algn="ctr" rtl="0" eaLnBrk="0" fontAlgn="base" hangingPunct="0">
        <a:spcBef>
          <a:spcPct val="0"/>
        </a:spcBef>
        <a:spcAft>
          <a:spcPct val="0"/>
        </a:spcAft>
        <a:defRPr sz="3200">
          <a:solidFill>
            <a:schemeClr val="tx2"/>
          </a:solidFill>
          <a:latin typeface="Times" charset="0"/>
        </a:defRPr>
      </a:lvl7pPr>
      <a:lvl8pPr marL="1371600" algn="ctr" rtl="0" eaLnBrk="0" fontAlgn="base" hangingPunct="0">
        <a:spcBef>
          <a:spcPct val="0"/>
        </a:spcBef>
        <a:spcAft>
          <a:spcPct val="0"/>
        </a:spcAft>
        <a:defRPr sz="3200">
          <a:solidFill>
            <a:schemeClr val="tx2"/>
          </a:solidFill>
          <a:latin typeface="Times" charset="0"/>
        </a:defRPr>
      </a:lvl8pPr>
      <a:lvl9pPr marL="1828800" algn="ctr" rtl="0" eaLnBrk="0" fontAlgn="base" hangingPunct="0">
        <a:spcBef>
          <a:spcPct val="0"/>
        </a:spcBef>
        <a:spcAft>
          <a:spcPct val="0"/>
        </a:spcAft>
        <a:defRPr sz="3200">
          <a:solidFill>
            <a:schemeClr val="tx2"/>
          </a:solidFill>
          <a:latin typeface="Times"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charset="-128"/>
          <a:cs typeface="ＭＳ Ｐゴシック"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s://mentor.ieee.org/omniran/dcn/14/omniran-14-0085-00-00TG-november-2014-f2f-meeting-minutes.docx"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nsn.webex.com/nsn/j.php?J=706711495&amp;PW=67935ad6df24070150362776"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hyperlink" Target="http://www.nsn.com/nvc"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tandards.ieee.org/develop/policies/opman/sect6.html" TargetMode="External"/><Relationship Id="rId2" Type="http://schemas.openxmlformats.org/officeDocument/2006/relationships/hyperlink" Target="http://standards.ieee.org/develop/policies/bylaws/sect6-7.html" TargetMode="External"/><Relationship Id="rId1" Type="http://schemas.openxmlformats.org/officeDocument/2006/relationships/slideLayout" Target="../slideLayouts/slideLayout2.xml"/><Relationship Id="rId6" Type="http://schemas.openxmlformats.org/officeDocument/2006/relationships/hyperlink" Target="https://development.standards.ieee.org/myproject/Public/mytools/mob/slideset.ppt" TargetMode="External"/><Relationship Id="rId5" Type="http://schemas.openxmlformats.org/officeDocument/2006/relationships/hyperlink" Target="http://standards.ieee.org/about/sasb/patcom/index.html" TargetMode="External"/><Relationship Id="rId4" Type="http://schemas.openxmlformats.org/officeDocument/2006/relationships/hyperlink" Target="http://standards.ieee.org/about/sasb/patcom/materials.html" TargetMode="Externa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tandards.ieee.org/faqs/affiliationFAQ.html"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www.ieee.org/web/membership/ethics/code_ethics.html" TargetMode="External"/><Relationship Id="rId4" Type="http://schemas.openxmlformats.org/officeDocument/2006/relationships/hyperlink" Target="http://standards.ieee.org/resources/antitrust-guidelines.pdf" TargetMode="Externa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IEEE 802.1 OmniRAN TG</a:t>
            </a:r>
            <a:r>
              <a:rPr lang="en-US" dirty="0"/>
              <a:t/>
            </a:r>
            <a:br>
              <a:rPr lang="en-US" dirty="0"/>
            </a:br>
            <a:r>
              <a:rPr lang="en-US" dirty="0" smtClean="0"/>
              <a:t>December 16</a:t>
            </a:r>
            <a:r>
              <a:rPr lang="en-US" baseline="30000" dirty="0" smtClean="0"/>
              <a:t>th</a:t>
            </a:r>
            <a:r>
              <a:rPr lang="en-US" dirty="0" smtClean="0"/>
              <a:t>, 2014 Conference Call</a:t>
            </a:r>
            <a:endParaRPr lang="en-US" dirty="0"/>
          </a:p>
        </p:txBody>
      </p:sp>
      <p:sp>
        <p:nvSpPr>
          <p:cNvPr id="3" name="Subtitle 2"/>
          <p:cNvSpPr>
            <a:spLocks noGrp="1"/>
          </p:cNvSpPr>
          <p:nvPr>
            <p:ph type="subTitle" idx="1"/>
          </p:nvPr>
        </p:nvSpPr>
        <p:spPr/>
        <p:txBody>
          <a:bodyPr/>
          <a:lstStyle/>
          <a:p>
            <a:r>
              <a:rPr lang="en-US" dirty="0" smtClean="0"/>
              <a:t>2014-12-16</a:t>
            </a:r>
            <a:r>
              <a:rPr lang="en-US" dirty="0"/>
              <a:t/>
            </a:r>
            <a:br>
              <a:rPr lang="en-US" dirty="0"/>
            </a:br>
            <a:r>
              <a:rPr lang="en-US" dirty="0"/>
              <a:t>Max </a:t>
            </a:r>
            <a:r>
              <a:rPr lang="en-US" dirty="0" smtClean="0"/>
              <a:t>Riegel, Nokia Networks</a:t>
            </a:r>
            <a:endParaRPr lang="en-US" dirty="0"/>
          </a:p>
          <a:p>
            <a:r>
              <a:rPr lang="en-US" dirty="0"/>
              <a:t>(</a:t>
            </a:r>
            <a:r>
              <a:rPr lang="en-US" dirty="0" smtClean="0"/>
              <a:t>OmniRAN TG </a:t>
            </a:r>
            <a:r>
              <a:rPr lang="en-US" dirty="0"/>
              <a:t>Chair)</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de-DE" dirty="0" smtClean="0"/>
              <a:t>Business #2</a:t>
            </a:r>
            <a:endParaRPr lang="en-US" dirty="0"/>
          </a:p>
        </p:txBody>
      </p:sp>
      <p:sp>
        <p:nvSpPr>
          <p:cNvPr id="4104" name="Rectangle 5"/>
          <p:cNvSpPr>
            <a:spLocks noGrp="1" noChangeArrowheads="1"/>
          </p:cNvSpPr>
          <p:nvPr>
            <p:ph type="body" idx="1"/>
          </p:nvPr>
        </p:nvSpPr>
        <p:spPr/>
        <p:txBody>
          <a:bodyPr>
            <a:normAutofit/>
          </a:bodyPr>
          <a:lstStyle/>
          <a:p>
            <a:r>
              <a:rPr lang="en-US" dirty="0" smtClean="0"/>
              <a:t>Review of minutes</a:t>
            </a:r>
          </a:p>
          <a:p>
            <a:pPr lvl="1"/>
            <a:r>
              <a:rPr lang="en-US" dirty="0" smtClean="0">
                <a:hlinkClick r:id="rId3"/>
              </a:rPr>
              <a:t>https://mentor.ieee.org/omniran/dcn/14/omniran-14-0085-00-00TG-november-2014-f2f-meeting-minutes.docx</a:t>
            </a:r>
            <a:endParaRPr lang="en-US" dirty="0" smtClean="0"/>
          </a:p>
          <a:p>
            <a:pPr lvl="2"/>
            <a:r>
              <a:rPr lang="en-US" dirty="0" smtClean="0"/>
              <a:t>No comments raised</a:t>
            </a:r>
          </a:p>
          <a:p>
            <a:r>
              <a:rPr lang="en-US" dirty="0" smtClean="0"/>
              <a:t>Reports</a:t>
            </a:r>
          </a:p>
          <a:p>
            <a:pPr lvl="1"/>
            <a:r>
              <a:rPr lang="en-US" dirty="0" smtClean="0"/>
              <a:t>Juan Carlos reporting about Privacy EC SG</a:t>
            </a:r>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de-DE" dirty="0" smtClean="0"/>
              <a:t>Business #3</a:t>
            </a:r>
            <a:endParaRPr lang="en-US" dirty="0"/>
          </a:p>
        </p:txBody>
      </p:sp>
      <p:sp>
        <p:nvSpPr>
          <p:cNvPr id="4104" name="Rectangle 5"/>
          <p:cNvSpPr>
            <a:spLocks noGrp="1" noChangeArrowheads="1"/>
          </p:cNvSpPr>
          <p:nvPr>
            <p:ph type="body" idx="1"/>
          </p:nvPr>
        </p:nvSpPr>
        <p:spPr/>
        <p:txBody>
          <a:bodyPr>
            <a:normAutofit/>
          </a:bodyPr>
          <a:lstStyle/>
          <a:p>
            <a:r>
              <a:rPr lang="en-US" dirty="0" smtClean="0"/>
              <a:t>Contributions to </a:t>
            </a:r>
            <a:r>
              <a:rPr lang="en-US" dirty="0" smtClean="0"/>
              <a:t>P802.1CF</a:t>
            </a:r>
          </a:p>
          <a:p>
            <a:pPr lvl="1"/>
            <a:r>
              <a:rPr lang="en-US" dirty="0" smtClean="0"/>
              <a:t>No new contributions received.</a:t>
            </a:r>
            <a:endParaRPr lang="en-US" dirty="0" smtClean="0"/>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Business#4</a:t>
            </a:r>
            <a:endParaRPr lang="en-US" dirty="0"/>
          </a:p>
        </p:txBody>
      </p:sp>
      <p:sp>
        <p:nvSpPr>
          <p:cNvPr id="3" name="Content Placeholder 2"/>
          <p:cNvSpPr>
            <a:spLocks noGrp="1"/>
          </p:cNvSpPr>
          <p:nvPr>
            <p:ph idx="1"/>
          </p:nvPr>
        </p:nvSpPr>
        <p:spPr/>
        <p:txBody>
          <a:bodyPr>
            <a:normAutofit/>
          </a:bodyPr>
          <a:lstStyle/>
          <a:p>
            <a:r>
              <a:rPr lang="en-US" dirty="0" smtClean="0"/>
              <a:t>Preparation of Nov 2014 F2F meeting</a:t>
            </a:r>
          </a:p>
          <a:p>
            <a:pPr lvl="1"/>
            <a:r>
              <a:rPr lang="en-US" dirty="0" smtClean="0"/>
              <a:t>Schedules</a:t>
            </a:r>
          </a:p>
          <a:p>
            <a:pPr lvl="1"/>
            <a:r>
              <a:rPr lang="en-US" dirty="0" smtClean="0"/>
              <a:t>Agenda proposal</a:t>
            </a:r>
          </a:p>
          <a:p>
            <a:r>
              <a:rPr lang="en-US" dirty="0" smtClean="0"/>
              <a:t>AOB</a:t>
            </a:r>
          </a:p>
          <a:p>
            <a:r>
              <a:rPr lang="en-US" dirty="0" smtClean="0"/>
              <a:t>Adjourned at</a:t>
            </a:r>
          </a:p>
          <a:p>
            <a:pPr lvl="1"/>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15962"/>
          </a:xfrm>
        </p:spPr>
        <p:txBody>
          <a:bodyPr/>
          <a:lstStyle/>
          <a:p>
            <a:r>
              <a:rPr lang="en-US" dirty="0" smtClean="0"/>
              <a:t>Jan 2015 Agenda Graphics</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xmlns="" val="2924645299"/>
              </p:ext>
            </p:extLst>
          </p:nvPr>
        </p:nvGraphicFramePr>
        <p:xfrm>
          <a:off x="381000" y="1294825"/>
          <a:ext cx="8305800" cy="5277919"/>
        </p:xfrm>
        <a:graphic>
          <a:graphicData uri="http://schemas.openxmlformats.org/drawingml/2006/table">
            <a:tbl>
              <a:tblPr firstRow="1" bandRow="1">
                <a:tableStyleId>{5C22544A-7EE6-4342-B048-85BDC9FD1C3A}</a:tableStyleId>
              </a:tblPr>
              <a:tblGrid>
                <a:gridCol w="650645"/>
                <a:gridCol w="1531031"/>
                <a:gridCol w="1531031"/>
                <a:gridCol w="1531031"/>
                <a:gridCol w="1531031"/>
                <a:gridCol w="1531031"/>
              </a:tblGrid>
              <a:tr h="262265">
                <a:tc>
                  <a:txBody>
                    <a:bodyPr/>
                    <a:lstStyle/>
                    <a:p>
                      <a:pPr algn="ct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Mon 1/12</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Tue 1/13</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Wed 1/14</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Thu 1/15</a:t>
                      </a:r>
                      <a:endParaRPr lang="en-US" sz="1800" dirty="0">
                        <a:solidFill>
                          <a:schemeClr val="tx2"/>
                        </a:solidFill>
                      </a:endParaRPr>
                    </a:p>
                  </a:txBody>
                  <a:tcPr marL="0" marR="0" marT="0" marB="0">
                    <a:solidFill>
                      <a:schemeClr val="bg1"/>
                    </a:solidFill>
                  </a:tcPr>
                </a:tc>
                <a:tc>
                  <a:txBody>
                    <a:bodyPr/>
                    <a:lstStyle/>
                    <a:p>
                      <a:pPr algn="ctr"/>
                      <a:r>
                        <a:rPr lang="en-US" sz="1800" dirty="0" smtClean="0">
                          <a:solidFill>
                            <a:schemeClr val="tx2"/>
                          </a:solidFill>
                        </a:rPr>
                        <a:t>Fri 1/16</a:t>
                      </a:r>
                      <a:endParaRPr lang="en-US" sz="1800" dirty="0">
                        <a:solidFill>
                          <a:schemeClr val="tx2"/>
                        </a:solidFill>
                      </a:endParaRPr>
                    </a:p>
                  </a:txBody>
                  <a:tcPr marL="0" marR="0" marT="0" marB="0">
                    <a:solidFill>
                      <a:schemeClr val="bg1"/>
                    </a:solidFill>
                  </a:tcPr>
                </a:tc>
              </a:tr>
              <a:tr h="418368">
                <a:tc rowSpan="2">
                  <a:txBody>
                    <a:bodyPr/>
                    <a:lstStyle/>
                    <a:p>
                      <a:pPr algn="ctr"/>
                      <a:r>
                        <a:rPr lang="en-US" sz="1500" dirty="0" smtClean="0"/>
                        <a:t>08:00</a:t>
                      </a:r>
                    </a:p>
                    <a:p>
                      <a:pPr algn="ctr"/>
                      <a:endParaRPr lang="en-US" sz="1500" dirty="0" smtClean="0"/>
                    </a:p>
                    <a:p>
                      <a:pPr algn="ctr"/>
                      <a:endParaRPr lang="en-US" sz="1500" dirty="0" smtClean="0"/>
                    </a:p>
                    <a:p>
                      <a:pPr algn="ctr"/>
                      <a:r>
                        <a:rPr lang="en-US" sz="1500" dirty="0" smtClean="0"/>
                        <a:t>10:00</a:t>
                      </a:r>
                      <a:endParaRPr lang="en-US" sz="1500" dirty="0"/>
                    </a:p>
                  </a:txBody>
                  <a:tcPr marL="0" marR="0" marT="0" marB="0">
                    <a:solidFill>
                      <a:schemeClr val="accent1">
                        <a:lumMod val="40000"/>
                        <a:lumOff val="60000"/>
                      </a:schemeClr>
                    </a:solidFill>
                  </a:tcPr>
                </a:tc>
                <a:tc rowSpan="2">
                  <a:txBody>
                    <a:bodyPr/>
                    <a:lstStyle/>
                    <a:p>
                      <a:r>
                        <a:rPr lang="de-DE" sz="1200" dirty="0" err="1" smtClean="0"/>
                        <a:t>Opening</a:t>
                      </a:r>
                      <a:r>
                        <a:rPr lang="de-DE" sz="1200" baseline="0" dirty="0" smtClean="0"/>
                        <a:t> Sessions</a:t>
                      </a:r>
                      <a:endParaRPr lang="en-US" sz="1200" dirty="0"/>
                    </a:p>
                  </a:txBody>
                  <a:tcPr marL="36000" marR="36000" marT="36000" marB="36000">
                    <a:solidFill>
                      <a:schemeClr val="bg1">
                        <a:lumMod val="75000"/>
                      </a:schemeClr>
                    </a:solidFill>
                  </a:tcPr>
                </a:tc>
                <a:tc>
                  <a:txBody>
                    <a:bodyPr/>
                    <a:lstStyle/>
                    <a:p>
                      <a:endParaRPr lang="en-US" sz="1200" dirty="0"/>
                    </a:p>
                  </a:txBody>
                  <a:tcPr marL="36000" marR="36000" marT="36000" marB="36000">
                    <a:solidFill>
                      <a:schemeClr val="bg1"/>
                    </a:solidFill>
                  </a:tcPr>
                </a:tc>
                <a:tc rowSpan="2">
                  <a:txBody>
                    <a:bodyPr/>
                    <a:lstStyle/>
                    <a:p>
                      <a:pPr marL="85725" indent="-85725">
                        <a:buFont typeface="Arial" panose="020B0604020202020204" pitchFamily="34" charset="0"/>
                        <a:buNone/>
                      </a:pPr>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r>
                        <a:rPr lang="de-DE" sz="1200" dirty="0" smtClean="0"/>
                        <a:t>802.11 </a:t>
                      </a:r>
                      <a:r>
                        <a:rPr lang="de-DE" sz="1200" dirty="0" err="1" smtClean="0"/>
                        <a:t>Closing</a:t>
                      </a:r>
                      <a:endParaRPr lang="en-US" sz="1200" dirty="0"/>
                    </a:p>
                  </a:txBody>
                  <a:tcPr marL="36000" marR="36000" marT="36000" marB="36000">
                    <a:solidFill>
                      <a:schemeClr val="bg1">
                        <a:lumMod val="75000"/>
                      </a:schemeClr>
                    </a:solidFill>
                  </a:tcPr>
                </a:tc>
              </a:tr>
              <a:tr h="507454">
                <a:tc vMerge="1">
                  <a:txBody>
                    <a:bodyPr/>
                    <a:lstStyle/>
                    <a:p>
                      <a:endParaRPr lang="en-US"/>
                    </a:p>
                  </a:txBody>
                  <a:tcPr/>
                </a:tc>
                <a:tc vMerge="1">
                  <a:txBody>
                    <a:bodyPr/>
                    <a:lstStyle/>
                    <a:p>
                      <a:endParaRPr lang="en-US"/>
                    </a:p>
                  </a:txBody>
                  <a:tcPr/>
                </a:tc>
                <a:tc>
                  <a:txBody>
                    <a:bodyPr/>
                    <a:lstStyle/>
                    <a:p>
                      <a:endParaRPr lang="en-US" sz="1200" dirty="0"/>
                    </a:p>
                  </a:txBody>
                  <a:tcPr marL="36000" marR="36000" marT="36000" marB="36000">
                    <a:solidFill>
                      <a:schemeClr val="bg1"/>
                    </a:solidFill>
                  </a:tcPr>
                </a:tc>
                <a:tc vMerge="1">
                  <a:txBody>
                    <a:bodyPr/>
                    <a:lstStyle/>
                    <a:p>
                      <a:endParaRPr lang="en-US"/>
                    </a:p>
                  </a:txBody>
                  <a:tcPr/>
                </a:tc>
                <a:tc vMerge="1">
                  <a:txBody>
                    <a:bodyPr/>
                    <a:lstStyle/>
                    <a:p>
                      <a:endParaRPr lang="en-US"/>
                    </a:p>
                  </a:txBody>
                  <a:tcPr/>
                </a:tc>
                <a:tc vMerge="1">
                  <a:txBody>
                    <a:bodyPr/>
                    <a:lstStyle/>
                    <a:p>
                      <a:endParaRPr lang="en-US"/>
                    </a:p>
                  </a:txBody>
                  <a:tcPr/>
                </a:tc>
              </a:tr>
              <a:tr h="218554">
                <a:tc>
                  <a:txBody>
                    <a:bodyPr/>
                    <a:lstStyle/>
                    <a:p>
                      <a:pPr algn="ct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solidFill>
                  </a:tcPr>
                </a:tc>
                <a:tc>
                  <a:txBody>
                    <a:bodyPr/>
                    <a:lstStyle/>
                    <a:p>
                      <a:endParaRPr lang="en-US" sz="800" dirty="0"/>
                    </a:p>
                  </a:txBody>
                  <a:tcPr marL="36000" marR="36000" marT="36000" marB="36000">
                    <a:solidFill>
                      <a:schemeClr val="bg1">
                        <a:lumMod val="75000"/>
                      </a:schemeClr>
                    </a:solidFill>
                  </a:tcPr>
                </a:tc>
              </a:tr>
              <a:tr h="927566">
                <a:tc>
                  <a:txBody>
                    <a:bodyPr/>
                    <a:lstStyle/>
                    <a:p>
                      <a:pPr algn="ctr"/>
                      <a:r>
                        <a:rPr lang="en-US" sz="1500" dirty="0" smtClean="0"/>
                        <a:t>10:30</a:t>
                      </a:r>
                      <a:br>
                        <a:rPr lang="en-US" sz="1500" dirty="0" smtClean="0"/>
                      </a:br>
                      <a:endParaRPr lang="en-US" sz="1500" dirty="0" smtClean="0"/>
                    </a:p>
                    <a:p>
                      <a:pPr algn="ctr"/>
                      <a:endParaRPr lang="en-US" sz="1500" dirty="0" smtClean="0"/>
                    </a:p>
                    <a:p>
                      <a:pPr algn="ctr"/>
                      <a:r>
                        <a:rPr lang="en-US" sz="1500" dirty="0" smtClean="0"/>
                        <a:t>12:30</a:t>
                      </a:r>
                      <a:endParaRPr lang="en-US" sz="1500" dirty="0"/>
                    </a:p>
                  </a:txBody>
                  <a:tcPr marL="0" marR="0" marT="0" marB="0">
                    <a:solidFill>
                      <a:schemeClr val="tx2">
                        <a:lumMod val="20000"/>
                        <a:lumOff val="80000"/>
                      </a:schemeClr>
                    </a:solidFill>
                  </a:tcPr>
                </a:tc>
                <a:tc>
                  <a:txBody>
                    <a:bodyPr/>
                    <a:lstStyle/>
                    <a:p>
                      <a:pPr marL="0" indent="0">
                        <a:buFont typeface="Arial" panose="020B0604020202020204" pitchFamily="34" charset="0"/>
                        <a:buNone/>
                      </a:pPr>
                      <a:endParaRPr lang="en-US" sz="1200" dirty="0"/>
                    </a:p>
                  </a:txBody>
                  <a:tcPr marL="36000" marR="36000" marT="36000" marB="36000">
                    <a:solidFill>
                      <a:schemeClr val="bg1"/>
                    </a:solidFill>
                  </a:tcPr>
                </a:tc>
                <a:tc>
                  <a:txBody>
                    <a:bodyPr/>
                    <a:lstStyle/>
                    <a:p>
                      <a:pPr marL="82550" indent="-82550">
                        <a:buFont typeface="Arial" pitchFamily="34" charset="0"/>
                        <a:buNone/>
                      </a:pPr>
                      <a:r>
                        <a:rPr lang="en-US" sz="1200" dirty="0" smtClean="0"/>
                        <a:t>Link Address</a:t>
                      </a:r>
                      <a:r>
                        <a:rPr lang="en-US" sz="1200" baseline="0" dirty="0" smtClean="0"/>
                        <a:t> SG</a:t>
                      </a:r>
                      <a:endParaRPr lang="en-US" sz="1200" dirty="0"/>
                    </a:p>
                  </a:txBody>
                  <a:tcPr marL="36000" marR="36000" marT="36000" marB="36000">
                    <a:solidFill>
                      <a:schemeClr val="bg2">
                        <a:lumMod val="75000"/>
                      </a:schemeClr>
                    </a:solidFill>
                  </a:tcPr>
                </a:tc>
                <a:tc>
                  <a:txBody>
                    <a:bodyPr/>
                    <a:lstStyle/>
                    <a:p>
                      <a:r>
                        <a:rPr lang="en-US" sz="1200" dirty="0" smtClean="0"/>
                        <a:t>802.11/802.15 </a:t>
                      </a:r>
                      <a:br>
                        <a:rPr lang="en-US" sz="1200" dirty="0" smtClean="0"/>
                      </a:br>
                      <a:r>
                        <a:rPr lang="en-US" sz="1200" dirty="0" smtClean="0"/>
                        <a:t>Mid-week Plenaries</a:t>
                      </a:r>
                      <a:endParaRPr lang="en-US" sz="1200" dirty="0"/>
                    </a:p>
                  </a:txBody>
                  <a:tcPr marL="36000" marR="36000" marT="36000" marB="36000">
                    <a:solidFill>
                      <a:schemeClr val="bg1">
                        <a:lumMod val="75000"/>
                      </a:schemeClr>
                    </a:solidFill>
                  </a:tcPr>
                </a:tc>
                <a:tc>
                  <a:txBody>
                    <a:bodyPr/>
                    <a:lstStyle/>
                    <a:p>
                      <a:pPr marL="85725" indent="-85725">
                        <a:buFont typeface="Arial" pitchFamily="34" charset="0"/>
                        <a:buNone/>
                      </a:pPr>
                      <a:endParaRPr lang="en-US" sz="1200" dirty="0"/>
                    </a:p>
                  </a:txBody>
                  <a:tcPr marL="36000" marR="36000" marT="36000" marB="36000">
                    <a:solidFill>
                      <a:schemeClr val="bg1"/>
                    </a:solidFill>
                  </a:tcPr>
                </a:tc>
                <a:tc>
                  <a:txBody>
                    <a:bodyPr/>
                    <a:lstStyle/>
                    <a:p>
                      <a:pPr marL="85725" indent="-85725">
                        <a:buFont typeface="Arial" pitchFamily="34" charset="0"/>
                        <a:buChar char="•"/>
                      </a:pPr>
                      <a:endParaRPr lang="en-US" sz="1200" dirty="0"/>
                    </a:p>
                  </a:txBody>
                  <a:tcPr marL="36000" marR="36000" marT="36000" marB="36000">
                    <a:solidFill>
                      <a:schemeClr val="bg1">
                        <a:lumMod val="75000"/>
                      </a:schemeClr>
                    </a:solidFill>
                  </a:tcPr>
                </a:tc>
              </a:tr>
              <a:tr h="209721">
                <a:tc rowSpan="2">
                  <a:txBody>
                    <a:bodyPr/>
                    <a:lstStyle/>
                    <a:p>
                      <a:pPr algn="ctr"/>
                      <a:endParaRPr lang="en-US" sz="1500" dirty="0"/>
                    </a:p>
                  </a:txBody>
                  <a:tcPr marL="0" marR="0" marT="0" marB="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txBody>
                  <a:tcPr marL="36000" marR="36000" marT="36000" marB="36000">
                    <a:solidFill>
                      <a:schemeClr val="bg1"/>
                    </a:solidFill>
                  </a:tcPr>
                </a:tc>
                <a:tc rowSpan="2">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smtClean="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rowSpan="2">
                  <a:txBody>
                    <a:bodyPr/>
                    <a:lstStyle/>
                    <a:p>
                      <a:endParaRPr lang="en-US" sz="1200" dirty="0"/>
                    </a:p>
                  </a:txBody>
                  <a:tcPr marL="36000" marR="36000" marT="36000" marB="36000">
                    <a:solidFill>
                      <a:schemeClr val="bg1"/>
                    </a:solidFill>
                  </a:tcPr>
                </a:tc>
                <a:tc>
                  <a:txBody>
                    <a:bodyPr/>
                    <a:lstStyle/>
                    <a:p>
                      <a:endParaRPr lang="en-US" sz="1200" dirty="0"/>
                    </a:p>
                  </a:txBody>
                  <a:tcPr marL="36000" marR="36000" marT="36000" marB="36000">
                    <a:solidFill>
                      <a:schemeClr val="bg1"/>
                    </a:solidFill>
                  </a:tcPr>
                </a:tc>
              </a:tr>
              <a:tr h="200786">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vMerge="1">
                  <a:txBody>
                    <a:bodyPr/>
                    <a:lstStyle/>
                    <a:p>
                      <a:endParaRPr lang="en-US"/>
                    </a:p>
                  </a:txBody>
                  <a:tcPr/>
                </a:tc>
                <a:tc rowSpan="4">
                  <a:txBody>
                    <a:bodyPr/>
                    <a:lstStyle/>
                    <a:p>
                      <a:endParaRPr lang="en-US" sz="1200" dirty="0"/>
                    </a:p>
                  </a:txBody>
                  <a:tcPr marL="36000" marR="36000" marT="36000" marB="36000">
                    <a:solidFill>
                      <a:schemeClr val="bg1"/>
                    </a:solidFill>
                  </a:tcPr>
                </a:tc>
              </a:tr>
              <a:tr h="914400">
                <a:tc>
                  <a:txBody>
                    <a:bodyPr/>
                    <a:lstStyle/>
                    <a:p>
                      <a:pPr algn="ctr"/>
                      <a:r>
                        <a:rPr lang="en-US" sz="1500" dirty="0" smtClean="0"/>
                        <a:t>13:30</a:t>
                      </a:r>
                    </a:p>
                    <a:p>
                      <a:pPr algn="ctr"/>
                      <a:endParaRPr lang="en-US" sz="1500" dirty="0" smtClean="0"/>
                    </a:p>
                    <a:p>
                      <a:pPr algn="ctr"/>
                      <a:endParaRPr lang="en-US" sz="1500" dirty="0" smtClean="0"/>
                    </a:p>
                    <a:p>
                      <a:pPr algn="ctr"/>
                      <a:r>
                        <a:rPr lang="en-US" sz="1500" dirty="0" smtClean="0"/>
                        <a:t>15:30</a:t>
                      </a:r>
                      <a:endParaRPr lang="en-US" sz="1500" dirty="0"/>
                    </a:p>
                  </a:txBody>
                  <a:tcPr marL="0" marR="0" marT="0" marB="0">
                    <a:solidFill>
                      <a:schemeClr val="tx2">
                        <a:lumMod val="20000"/>
                        <a:lumOff val="80000"/>
                      </a:schemeClr>
                    </a:solidFill>
                  </a:tcPr>
                </a:tc>
                <a:tc>
                  <a:txBody>
                    <a:bodyPr/>
                    <a:lstStyle/>
                    <a:p>
                      <a:r>
                        <a:rPr lang="de-DE" sz="1200" dirty="0" err="1" smtClean="0"/>
                        <a:t>OmniRAN</a:t>
                      </a:r>
                      <a:r>
                        <a:rPr lang="de-DE" sz="1200" dirty="0" smtClean="0"/>
                        <a:t> </a:t>
                      </a:r>
                      <a:r>
                        <a:rPr lang="de-DE" sz="1200" dirty="0" err="1" smtClean="0"/>
                        <a:t>Opening</a:t>
                      </a:r>
                      <a:endParaRPr lang="en-US" sz="1200" dirty="0"/>
                    </a:p>
                  </a:txBody>
                  <a:tcPr marL="36000" marR="36000" marT="36000" marB="36000">
                    <a:solidFill>
                      <a:schemeClr val="tx2">
                        <a:lumMod val="40000"/>
                        <a:lumOff val="60000"/>
                      </a:schemeClr>
                    </a:solidFill>
                  </a:tcPr>
                </a:tc>
                <a:tc>
                  <a:txBody>
                    <a:bodyPr/>
                    <a:lstStyle/>
                    <a:p>
                      <a:pPr marL="85725" indent="-85725">
                        <a:buFont typeface="Arial" pitchFamily="34" charset="0"/>
                        <a:buNone/>
                      </a:pPr>
                      <a:endParaRPr lang="en-US" sz="1200" dirty="0"/>
                    </a:p>
                  </a:txBody>
                  <a:tcPr marL="36000" marR="36000" marT="36000" marB="36000">
                    <a:solidFill>
                      <a:schemeClr val="tx2">
                        <a:lumMod val="40000"/>
                        <a:lumOff val="60000"/>
                      </a:schemeClr>
                    </a:solidFill>
                  </a:tcPr>
                </a:tc>
                <a:tc>
                  <a:txBody>
                    <a:bodyPr/>
                    <a:lstStyle/>
                    <a:p>
                      <a:pPr marL="85725" indent="-85725">
                        <a:buFont typeface="Arial" panose="020B0604020202020204" pitchFamily="34" charset="0"/>
                        <a:buNone/>
                      </a:pPr>
                      <a:endParaRPr lang="en-US" sz="1200" dirty="0"/>
                    </a:p>
                  </a:txBody>
                  <a:tcPr marL="36000" marR="36000" marT="36000" marB="36000">
                    <a:solidFill>
                      <a:schemeClr val="tx2">
                        <a:lumMod val="40000"/>
                        <a:lumOff val="60000"/>
                      </a:schemeClr>
                    </a:solidFill>
                  </a:tcPr>
                </a:tc>
                <a:tc>
                  <a:txBody>
                    <a:bodyPr/>
                    <a:lstStyle/>
                    <a:p>
                      <a:endParaRPr lang="en-US" dirty="0"/>
                    </a:p>
                  </a:txBody>
                  <a:tcPr marL="36000" marR="36000" marT="36000" marB="36000">
                    <a:solidFill>
                      <a:schemeClr val="tx2">
                        <a:lumMod val="40000"/>
                        <a:lumOff val="60000"/>
                      </a:schemeClr>
                    </a:solidFill>
                  </a:tcPr>
                </a:tc>
                <a:tc vMerge="1">
                  <a:txBody>
                    <a:bodyPr/>
                    <a:lstStyle/>
                    <a:p>
                      <a:endParaRPr lang="en-US" sz="1200" dirty="0"/>
                    </a:p>
                  </a:txBody>
                  <a:tcPr marL="36000" marR="36000" marT="36000" marB="36000">
                    <a:solidFill>
                      <a:schemeClr val="bg2">
                        <a:lumMod val="75000"/>
                      </a:schemeClr>
                    </a:solidFill>
                  </a:tcPr>
                </a:tc>
              </a:tr>
              <a:tr h="218554">
                <a:tc>
                  <a:txBody>
                    <a:bodyPr/>
                    <a:lstStyle/>
                    <a:p>
                      <a:pPr algn="ctr"/>
                      <a:endParaRPr lang="en-US" sz="1500" dirty="0"/>
                    </a:p>
                  </a:txBody>
                  <a:tcPr marL="0" marR="0" marT="0" marB="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a:txBody>
                    <a:bodyPr/>
                    <a:lstStyle/>
                    <a:p>
                      <a:endParaRPr lang="en-US" sz="400" dirty="0"/>
                    </a:p>
                  </a:txBody>
                  <a:tcPr marL="36000" marR="36000" marT="36000" marB="36000">
                    <a:solidFill>
                      <a:schemeClr val="bg1"/>
                    </a:solidFill>
                  </a:tcPr>
                </a:tc>
                <a:tc vMerge="1">
                  <a:txBody>
                    <a:bodyPr/>
                    <a:lstStyle/>
                    <a:p>
                      <a:endParaRPr lang="en-US" sz="400" dirty="0"/>
                    </a:p>
                  </a:txBody>
                  <a:tcPr marL="36000" marR="36000" marT="36000" marB="36000">
                    <a:solidFill>
                      <a:schemeClr val="bg2">
                        <a:lumMod val="75000"/>
                      </a:schemeClr>
                    </a:solidFill>
                  </a:tcPr>
                </a:tc>
              </a:tr>
              <a:tr h="914400">
                <a:tc>
                  <a:txBody>
                    <a:bodyPr/>
                    <a:lstStyle/>
                    <a:p>
                      <a:pPr algn="ctr"/>
                      <a:r>
                        <a:rPr lang="en-US" sz="1500" dirty="0" smtClean="0"/>
                        <a:t>16:00</a:t>
                      </a:r>
                    </a:p>
                    <a:p>
                      <a:pPr algn="ctr"/>
                      <a:endParaRPr lang="en-US" sz="1500" dirty="0" smtClean="0"/>
                    </a:p>
                    <a:p>
                      <a:pPr algn="ctr"/>
                      <a:endParaRPr lang="en-US" sz="1500" dirty="0" smtClean="0"/>
                    </a:p>
                    <a:p>
                      <a:pPr algn="ctr"/>
                      <a:r>
                        <a:rPr lang="en-US" sz="1500" dirty="0" smtClean="0"/>
                        <a:t>18:00</a:t>
                      </a:r>
                      <a:endParaRPr lang="en-US" sz="1500" dirty="0"/>
                    </a:p>
                  </a:txBody>
                  <a:tcPr marL="0" marR="0" marT="0" marB="0">
                    <a:solidFill>
                      <a:schemeClr val="tx2">
                        <a:lumMod val="20000"/>
                        <a:lumOff val="80000"/>
                      </a:schemeClr>
                    </a:solidFill>
                  </a:tcPr>
                </a:tc>
                <a:tc>
                  <a:txBody>
                    <a:bodyPr/>
                    <a:lstStyle/>
                    <a:p>
                      <a:endParaRPr lang="en-US" sz="1200" dirty="0"/>
                    </a:p>
                  </a:txBody>
                  <a:tcPr marL="36000" marR="36000" marT="36000" marB="36000">
                    <a:solidFill>
                      <a:schemeClr val="tx2">
                        <a:lumMod val="40000"/>
                        <a:lumOff val="60000"/>
                      </a:schemeClr>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200" dirty="0"/>
                    </a:p>
                  </a:txBody>
                  <a:tcPr marL="36000" marR="36000" marT="36000" marB="36000">
                    <a:solidFill>
                      <a:schemeClr val="tx2">
                        <a:lumMod val="40000"/>
                        <a:lumOff val="60000"/>
                      </a:schemeClr>
                    </a:solidFill>
                  </a:tcPr>
                </a:tc>
                <a:tc>
                  <a:txBody>
                    <a:bodyPr/>
                    <a:lstStyle/>
                    <a:p>
                      <a:endParaRPr lang="en-US" sz="1200" dirty="0"/>
                    </a:p>
                  </a:txBody>
                  <a:tcPr marL="36000" marR="36000" marT="36000" marB="36000">
                    <a:solidFill>
                      <a:schemeClr val="tx2">
                        <a:lumMod val="40000"/>
                        <a:lumOff val="60000"/>
                      </a:schemeClr>
                    </a:solidFill>
                  </a:tcPr>
                </a:tc>
                <a:tc>
                  <a:txBody>
                    <a:bodyPr/>
                    <a:lstStyle/>
                    <a:p>
                      <a:pPr marL="85725" indent="-85725">
                        <a:buFont typeface="Arial" panose="020B0604020202020204" pitchFamily="34" charset="0"/>
                        <a:buNone/>
                      </a:pPr>
                      <a:r>
                        <a:rPr lang="de-DE" sz="1400" dirty="0" err="1" smtClean="0"/>
                        <a:t>OmniRAN</a:t>
                      </a:r>
                      <a:r>
                        <a:rPr lang="de-DE" sz="1400" dirty="0" smtClean="0"/>
                        <a:t> </a:t>
                      </a:r>
                      <a:r>
                        <a:rPr lang="de-DE" sz="1400" dirty="0" err="1" smtClean="0"/>
                        <a:t>Closing</a:t>
                      </a:r>
                      <a:endParaRPr lang="en-US" sz="1400" dirty="0"/>
                    </a:p>
                  </a:txBody>
                  <a:tcPr marL="36000" marR="36000" marT="36000" marB="36000">
                    <a:solidFill>
                      <a:schemeClr val="tx2">
                        <a:lumMod val="40000"/>
                        <a:lumOff val="60000"/>
                      </a:schemeClr>
                    </a:solidFill>
                  </a:tcPr>
                </a:tc>
                <a:tc vMerge="1">
                  <a:txBody>
                    <a:bodyPr/>
                    <a:lstStyle/>
                    <a:p>
                      <a:pPr marL="85725" indent="-85725">
                        <a:buFont typeface="Arial" panose="020B0604020202020204" pitchFamily="34" charset="0"/>
                        <a:buNone/>
                      </a:pPr>
                      <a:endParaRPr lang="en-US" sz="1400" dirty="0"/>
                    </a:p>
                  </a:txBody>
                  <a:tcPr marL="36000" marR="36000" marT="36000" marB="36000">
                    <a:solidFill>
                      <a:schemeClr val="bg2">
                        <a:lumMod val="75000"/>
                      </a:schemeClr>
                    </a:solidFill>
                  </a:tcPr>
                </a:tc>
              </a:tr>
              <a:tr h="408545">
                <a:tc>
                  <a:txBody>
                    <a:bodyPr/>
                    <a:lstStyle/>
                    <a:p>
                      <a:pPr algn="ctr"/>
                      <a:endParaRPr lang="en-US" sz="1500" dirty="0"/>
                    </a:p>
                  </a:txBody>
                  <a:tcPr marL="0" marR="0" marT="0" marB="0">
                    <a:solidFill>
                      <a:schemeClr val="bg1"/>
                    </a:solidFill>
                  </a:tcPr>
                </a:tc>
                <a:tc>
                  <a:txBody>
                    <a:bodyPr/>
                    <a:lstStyle/>
                    <a:p>
                      <a:endParaRPr lang="en-US" sz="1200" dirty="0"/>
                    </a:p>
                  </a:txBody>
                  <a:tcPr marL="36000" marR="36000" marT="36000" marB="36000">
                    <a:solidFill>
                      <a:schemeClr val="bg1"/>
                    </a:solidFill>
                  </a:tcPr>
                </a:tc>
                <a:tc>
                  <a:txBody>
                    <a:bodyPr/>
                    <a:lstStyle/>
                    <a:p>
                      <a:r>
                        <a:rPr lang="en-US" sz="1200" dirty="0" smtClean="0"/>
                        <a:t>Privacy EC SG</a:t>
                      </a:r>
                      <a:endParaRPr lang="en-US" sz="1200" dirty="0"/>
                    </a:p>
                  </a:txBody>
                  <a:tcPr marL="36000" marR="36000" marT="36000" marB="36000">
                    <a:solidFill>
                      <a:schemeClr val="bg1">
                        <a:lumMod val="85000"/>
                      </a:schemeClr>
                    </a:solidFill>
                  </a:tcPr>
                </a:tc>
                <a:tc>
                  <a:txBody>
                    <a:bodyPr/>
                    <a:lstStyle/>
                    <a:p>
                      <a:r>
                        <a:rPr lang="en-US" sz="1200" dirty="0" smtClean="0"/>
                        <a:t>Link Address SG</a:t>
                      </a:r>
                      <a:endParaRPr lang="en-US" sz="1200" dirty="0"/>
                    </a:p>
                  </a:txBody>
                  <a:tcPr marL="36000" marR="36000" marT="36000" marB="36000">
                    <a:solidFill>
                      <a:schemeClr val="bg2">
                        <a:lumMod val="75000"/>
                      </a:schemeClr>
                    </a:solidFill>
                  </a:tcPr>
                </a:tc>
                <a:tc>
                  <a:txBody>
                    <a:bodyPr/>
                    <a:lstStyle/>
                    <a:p>
                      <a:r>
                        <a:rPr lang="de-DE" sz="1200" dirty="0" smtClean="0"/>
                        <a:t>Privacy EC SG</a:t>
                      </a:r>
                      <a:endParaRPr lang="en-US" sz="1200" dirty="0"/>
                    </a:p>
                  </a:txBody>
                  <a:tcPr marL="36000" marR="36000" marT="36000" marB="36000">
                    <a:solidFill>
                      <a:schemeClr val="bg1">
                        <a:lumMod val="75000"/>
                      </a:schemeClr>
                    </a:solidFill>
                  </a:tcPr>
                </a:tc>
                <a:tc>
                  <a:txBody>
                    <a:bodyPr/>
                    <a:lstStyle/>
                    <a:p>
                      <a:endParaRPr lang="en-US" sz="1200" dirty="0"/>
                    </a:p>
                  </a:txBody>
                  <a:tcPr marL="36000" marR="36000" marT="36000" marB="36000">
                    <a:noFill/>
                  </a:tcPr>
                </a:tc>
              </a:tr>
            </a:tbl>
          </a:graphicData>
        </a:graphic>
      </p:graphicFrame>
    </p:spTree>
    <p:extLst>
      <p:ext uri="{BB962C8B-B14F-4D97-AF65-F5344CB8AC3E}">
        <p14:creationId xmlns:p14="http://schemas.microsoft.com/office/powerpoint/2010/main" xmlns="" val="168877041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proposal for January 2015 F2F</a:t>
            </a:r>
          </a:p>
        </p:txBody>
      </p:sp>
      <p:sp>
        <p:nvSpPr>
          <p:cNvPr id="3" name="Content Placeholder 2"/>
          <p:cNvSpPr>
            <a:spLocks noGrp="1"/>
          </p:cNvSpPr>
          <p:nvPr>
            <p:ph idx="1"/>
          </p:nvPr>
        </p:nvSpPr>
        <p:spPr>
          <a:xfrm>
            <a:off x="457200" y="1371600"/>
            <a:ext cx="8229600" cy="4754563"/>
          </a:xfrm>
        </p:spPr>
        <p:txBody>
          <a:bodyPr>
            <a:normAutofit fontScale="85000" lnSpcReduction="20000"/>
          </a:bodyPr>
          <a:lstStyle/>
          <a:p>
            <a:r>
              <a:rPr lang="en-US" dirty="0" smtClean="0"/>
              <a:t>Review of minutes</a:t>
            </a:r>
          </a:p>
          <a:p>
            <a:r>
              <a:rPr lang="en-US" dirty="0" smtClean="0"/>
              <a:t>Reports</a:t>
            </a:r>
          </a:p>
          <a:p>
            <a:r>
              <a:rPr lang="en-US" dirty="0" smtClean="0"/>
              <a:t>SDN &amp; NFV status update</a:t>
            </a:r>
          </a:p>
          <a:p>
            <a:r>
              <a:rPr lang="en-US" dirty="0" smtClean="0"/>
              <a:t>P802.1CF contributions</a:t>
            </a:r>
          </a:p>
          <a:p>
            <a:pPr lvl="1"/>
            <a:r>
              <a:rPr lang="en-US" dirty="0" smtClean="0"/>
              <a:t>Network reference model</a:t>
            </a:r>
          </a:p>
          <a:p>
            <a:pPr lvl="1"/>
            <a:r>
              <a:rPr lang="en-US" dirty="0" smtClean="0"/>
              <a:t>Backhaul representation</a:t>
            </a:r>
          </a:p>
          <a:p>
            <a:pPr lvl="1"/>
            <a:r>
              <a:rPr lang="en-US" dirty="0" smtClean="0"/>
              <a:t>SDN Abstraction</a:t>
            </a:r>
          </a:p>
          <a:p>
            <a:pPr lvl="1"/>
            <a:r>
              <a:rPr lang="en-US" dirty="0" smtClean="0"/>
              <a:t>Functional design and decomposition</a:t>
            </a:r>
          </a:p>
          <a:p>
            <a:r>
              <a:rPr lang="en-US" dirty="0" smtClean="0"/>
              <a:t>Project planning</a:t>
            </a:r>
          </a:p>
          <a:p>
            <a:r>
              <a:rPr lang="en-US" dirty="0" smtClean="0"/>
              <a:t>Status report to IEEE 802 WGs</a:t>
            </a:r>
          </a:p>
          <a:p>
            <a:r>
              <a:rPr lang="en-US" dirty="0" smtClean="0"/>
              <a:t>AOB</a:t>
            </a:r>
          </a:p>
          <a:p>
            <a:pPr lvl="2"/>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7" name="Rectangle 2"/>
          <p:cNvSpPr>
            <a:spLocks noGrp="1" noChangeArrowheads="1"/>
          </p:cNvSpPr>
          <p:nvPr>
            <p:ph type="title"/>
          </p:nvPr>
        </p:nvSpPr>
        <p:spPr/>
        <p:txBody>
          <a:bodyPr/>
          <a:lstStyle/>
          <a:p>
            <a:r>
              <a:rPr lang="en-GB" dirty="0" smtClean="0"/>
              <a:t>Conference Call</a:t>
            </a:r>
            <a:endParaRPr lang="en-GB" dirty="0"/>
          </a:p>
        </p:txBody>
      </p:sp>
      <p:sp>
        <p:nvSpPr>
          <p:cNvPr id="3078" name="Rectangle 3"/>
          <p:cNvSpPr>
            <a:spLocks noGrp="1" noChangeArrowheads="1"/>
          </p:cNvSpPr>
          <p:nvPr>
            <p:ph type="body" idx="1"/>
          </p:nvPr>
        </p:nvSpPr>
        <p:spPr>
          <a:xfrm>
            <a:off x="457200" y="1600200"/>
            <a:ext cx="8305800" cy="4525963"/>
          </a:xfrm>
        </p:spPr>
        <p:txBody>
          <a:bodyPr>
            <a:normAutofit fontScale="62500" lnSpcReduction="20000"/>
          </a:bodyPr>
          <a:lstStyle/>
          <a:p>
            <a:r>
              <a:rPr lang="en-GB" dirty="0" smtClean="0"/>
              <a:t>Tuesday, </a:t>
            </a:r>
            <a:r>
              <a:rPr lang="en-US" dirty="0" smtClean="0"/>
              <a:t>December 16</a:t>
            </a:r>
            <a:r>
              <a:rPr lang="en-US" baseline="30000" dirty="0" smtClean="0"/>
              <a:t>th</a:t>
            </a:r>
            <a:r>
              <a:rPr lang="en-US" dirty="0" smtClean="0"/>
              <a:t>, 2014 at 10:00-11:00am ET</a:t>
            </a:r>
          </a:p>
          <a:p>
            <a:endParaRPr lang="en-US" dirty="0" smtClean="0"/>
          </a:p>
          <a:p>
            <a:r>
              <a:rPr lang="en-US" dirty="0" err="1" smtClean="0"/>
              <a:t>WebEX</a:t>
            </a:r>
            <a:endParaRPr lang="en-US" dirty="0" smtClean="0"/>
          </a:p>
          <a:p>
            <a:pPr lvl="1"/>
            <a:r>
              <a:rPr lang="en-US" dirty="0" smtClean="0"/>
              <a:t>Meeting Number: 706 711 495 </a:t>
            </a:r>
          </a:p>
          <a:p>
            <a:pPr lvl="1"/>
            <a:r>
              <a:rPr lang="en-US" dirty="0" smtClean="0"/>
              <a:t>Meeting Password: </a:t>
            </a:r>
            <a:r>
              <a:rPr lang="en-US" dirty="0" err="1" smtClean="0"/>
              <a:t>OmniRAN</a:t>
            </a:r>
            <a:endParaRPr lang="en-US" dirty="0" smtClean="0"/>
          </a:p>
          <a:p>
            <a:pPr lvl="1"/>
            <a:r>
              <a:rPr lang="en-US" dirty="0" smtClean="0"/>
              <a:t>To join this meeting</a:t>
            </a:r>
          </a:p>
          <a:p>
            <a:pPr lvl="2"/>
            <a:r>
              <a:rPr lang="en-US" dirty="0" smtClean="0"/>
              <a:t>1. Go to </a:t>
            </a:r>
            <a:br>
              <a:rPr lang="en-US" dirty="0" smtClean="0"/>
            </a:br>
            <a:r>
              <a:rPr lang="en-US" dirty="0" smtClean="0">
                <a:hlinkClick r:id="rId3"/>
              </a:rPr>
              <a:t>https://nsn.webex.com/nsn/j.php?J=706711495&amp;PW=67935ad6df24070150362776</a:t>
            </a:r>
            <a:r>
              <a:rPr lang="en-US" dirty="0" smtClean="0"/>
              <a:t> </a:t>
            </a:r>
          </a:p>
          <a:p>
            <a:pPr lvl="2"/>
            <a:r>
              <a:rPr lang="en-US" dirty="0" smtClean="0"/>
              <a:t>2. Enter the meeting password: OmniRAN</a:t>
            </a:r>
          </a:p>
          <a:p>
            <a:pPr lvl="2"/>
            <a:r>
              <a:rPr lang="en-US" dirty="0" smtClean="0"/>
              <a:t>3. Click "Join Now".</a:t>
            </a:r>
          </a:p>
          <a:p>
            <a:pPr lvl="2"/>
            <a:r>
              <a:rPr lang="en-US" dirty="0" smtClean="0"/>
              <a:t>4. Follow the instructions that appear on your screen.</a:t>
            </a:r>
          </a:p>
          <a:p>
            <a:endParaRPr lang="en-US" dirty="0" smtClean="0"/>
          </a:p>
          <a:p>
            <a:r>
              <a:rPr lang="en-US" dirty="0" smtClean="0"/>
              <a:t>Teleconference information</a:t>
            </a:r>
          </a:p>
          <a:p>
            <a:pPr lvl="1"/>
            <a:r>
              <a:rPr lang="en-US" dirty="0" smtClean="0"/>
              <a:t>Call-in number: 1-(972) 445 9673  (US)</a:t>
            </a:r>
          </a:p>
          <a:p>
            <a:pPr lvl="1"/>
            <a:r>
              <a:rPr lang="en-US" dirty="0" smtClean="0"/>
              <a:t>Show global numbers: </a:t>
            </a:r>
            <a:r>
              <a:rPr lang="en-US" u="sng" dirty="0" smtClean="0">
                <a:hlinkClick r:id="rId4"/>
              </a:rPr>
              <a:t>http://www.nsn.com/nvc</a:t>
            </a:r>
            <a:endParaRPr lang="en-US" dirty="0" smtClean="0"/>
          </a:p>
          <a:p>
            <a:pPr lvl="1"/>
            <a:r>
              <a:rPr lang="en-US" dirty="0" smtClean="0"/>
              <a:t>Conference Code: 433 819 2102</a:t>
            </a:r>
          </a:p>
          <a:p>
            <a:endParaRPr lang="en-GB"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1026"/>
          <p:cNvSpPr>
            <a:spLocks noGrp="1" noChangeArrowheads="1"/>
          </p:cNvSpPr>
          <p:nvPr>
            <p:ph type="title"/>
          </p:nvPr>
        </p:nvSpPr>
        <p:spPr/>
        <p:txBody>
          <a:bodyPr/>
          <a:lstStyle/>
          <a:p>
            <a:r>
              <a:rPr lang="en-US"/>
              <a:t>Participants, Patents, and Duty to Inform</a:t>
            </a:r>
          </a:p>
        </p:txBody>
      </p:sp>
      <p:sp>
        <p:nvSpPr>
          <p:cNvPr id="4099" name="Rectangle 1027"/>
          <p:cNvSpPr>
            <a:spLocks noGrp="1" noChangeArrowheads="1"/>
          </p:cNvSpPr>
          <p:nvPr>
            <p:ph type="body" idx="1"/>
          </p:nvPr>
        </p:nvSpPr>
        <p:spPr>
          <a:xfrm>
            <a:off x="457200" y="1371600"/>
            <a:ext cx="8229600" cy="5029200"/>
          </a:xfrm>
        </p:spPr>
        <p:txBody>
          <a:bodyPr>
            <a:normAutofit fontScale="55000" lnSpcReduction="20000"/>
          </a:bodyPr>
          <a:lstStyle/>
          <a:p>
            <a:pPr marL="0" indent="0">
              <a:buNone/>
            </a:pPr>
            <a:r>
              <a:rPr lang="en-US" b="1">
                <a:solidFill>
                  <a:srgbClr val="1F497D"/>
                </a:solidFill>
              </a:rPr>
              <a:t>All participants in this meeting have certain obligations under the IEEE-SA Patent Policy. </a:t>
            </a:r>
          </a:p>
          <a:p>
            <a:r>
              <a:rPr lang="en-US" b="1">
                <a:solidFill>
                  <a:srgbClr val="1F497D"/>
                </a:solidFill>
              </a:rPr>
              <a:t>Participants [Note: </a:t>
            </a:r>
            <a:r>
              <a:rPr lang="en-GB" b="1">
                <a:solidFill>
                  <a:srgbClr val="1F497D"/>
                </a:solidFill>
              </a:rPr>
              <a:t>Quoted text excerpted from IEEE-SA Standards Board Bylaws subclause 6.2</a:t>
            </a:r>
            <a:r>
              <a:rPr lang="en-US" b="1">
                <a:solidFill>
                  <a:srgbClr val="1F497D"/>
                </a:solidFill>
              </a:rPr>
              <a:t>]:</a:t>
            </a:r>
          </a:p>
          <a:p>
            <a:pPr lvl="1"/>
            <a:r>
              <a:rPr lang="ja-JP" altLang="en-US" b="1">
                <a:solidFill>
                  <a:srgbClr val="1F497D"/>
                </a:solidFill>
              </a:rPr>
              <a:t>“</a:t>
            </a:r>
            <a:r>
              <a:rPr lang="en-US" b="1">
                <a:solidFill>
                  <a:srgbClr val="1F497D"/>
                </a:solidFill>
              </a:rPr>
              <a:t>Shall inform the IEEE (or cause the IEEE to be informed)</a:t>
            </a:r>
            <a:r>
              <a:rPr lang="ja-JP" altLang="en-US" b="1">
                <a:solidFill>
                  <a:srgbClr val="1F497D"/>
                </a:solidFill>
              </a:rPr>
              <a:t>”</a:t>
            </a:r>
            <a:r>
              <a:rPr lang="en-US" b="1">
                <a:solidFill>
                  <a:srgbClr val="1F497D"/>
                </a:solidFill>
              </a:rPr>
              <a:t> of the identity of each </a:t>
            </a:r>
            <a:r>
              <a:rPr lang="ja-JP" altLang="en-US" b="1">
                <a:solidFill>
                  <a:srgbClr val="1F497D"/>
                </a:solidFill>
              </a:rPr>
              <a:t>“</a:t>
            </a:r>
            <a:r>
              <a:rPr lang="en-US" b="1">
                <a:solidFill>
                  <a:srgbClr val="1F497D"/>
                </a:solidFill>
              </a:rPr>
              <a:t>holder of any potential Essential Patent Claims of which they are personally aware</a:t>
            </a:r>
            <a:r>
              <a:rPr lang="ja-JP" altLang="en-US" b="1">
                <a:solidFill>
                  <a:srgbClr val="1F497D"/>
                </a:solidFill>
              </a:rPr>
              <a:t>”</a:t>
            </a:r>
            <a:r>
              <a:rPr lang="en-US" b="1">
                <a:solidFill>
                  <a:srgbClr val="1F497D"/>
                </a:solidFill>
              </a:rPr>
              <a:t> if the claims are owned or controlled by the participant or the entity the participant is from, employed by, or otherwise represents</a:t>
            </a:r>
          </a:p>
          <a:p>
            <a:pPr lvl="2"/>
            <a:r>
              <a:rPr lang="ja-JP" altLang="en-US" b="1">
                <a:solidFill>
                  <a:srgbClr val="1F497D"/>
                </a:solidFill>
              </a:rPr>
              <a:t>“</a:t>
            </a:r>
            <a:r>
              <a:rPr lang="en-US" b="1">
                <a:solidFill>
                  <a:srgbClr val="1F497D"/>
                </a:solidFill>
              </a:rPr>
              <a:t>Personal awareness</a:t>
            </a:r>
            <a:r>
              <a:rPr lang="ja-JP" altLang="en-US" b="1">
                <a:solidFill>
                  <a:srgbClr val="1F497D"/>
                </a:solidFill>
              </a:rPr>
              <a:t>”</a:t>
            </a:r>
            <a:r>
              <a:rPr lang="en-US" b="1">
                <a:solidFill>
                  <a:srgbClr val="1F497D"/>
                </a:solidFill>
              </a:rPr>
              <a:t> means that the participant </a:t>
            </a:r>
            <a:r>
              <a:rPr lang="ja-JP" altLang="en-US" b="1">
                <a:solidFill>
                  <a:srgbClr val="1F497D"/>
                </a:solidFill>
              </a:rPr>
              <a:t>“</a:t>
            </a:r>
            <a:r>
              <a:rPr lang="en-US" b="1">
                <a:solidFill>
                  <a:srgbClr val="1F497D"/>
                </a:solidFill>
              </a:rPr>
              <a:t>is personally aware that the holder may have a potential Essential Patent Claim,</a:t>
            </a:r>
            <a:r>
              <a:rPr lang="ja-JP" altLang="en-US" b="1">
                <a:solidFill>
                  <a:srgbClr val="1F497D"/>
                </a:solidFill>
              </a:rPr>
              <a:t>”</a:t>
            </a:r>
            <a:r>
              <a:rPr lang="en-US" b="1">
                <a:solidFill>
                  <a:srgbClr val="1F497D"/>
                </a:solidFill>
              </a:rPr>
              <a:t> even if the participant is not personally aware of the specific patents or patent claims</a:t>
            </a:r>
          </a:p>
          <a:p>
            <a:pPr lvl="1"/>
            <a:r>
              <a:rPr lang="ja-JP" altLang="en-US" b="1">
                <a:solidFill>
                  <a:srgbClr val="1F497D"/>
                </a:solidFill>
              </a:rPr>
              <a:t>“</a:t>
            </a:r>
            <a:r>
              <a:rPr lang="en-US" b="1">
                <a:solidFill>
                  <a:srgbClr val="1F497D"/>
                </a:solidFill>
              </a:rPr>
              <a:t>Should inform the IEEE (or cause the IEEE to be informed)</a:t>
            </a:r>
            <a:r>
              <a:rPr lang="ja-JP" altLang="en-US" b="1">
                <a:solidFill>
                  <a:srgbClr val="1F497D"/>
                </a:solidFill>
              </a:rPr>
              <a:t>”</a:t>
            </a:r>
            <a:r>
              <a:rPr lang="en-US" b="1">
                <a:solidFill>
                  <a:srgbClr val="1F497D"/>
                </a:solidFill>
              </a:rPr>
              <a:t> of the identity of </a:t>
            </a:r>
            <a:r>
              <a:rPr lang="ja-JP" altLang="en-US" b="1">
                <a:solidFill>
                  <a:srgbClr val="1F497D"/>
                </a:solidFill>
              </a:rPr>
              <a:t>“</a:t>
            </a:r>
            <a:r>
              <a:rPr lang="en-US" b="1">
                <a:solidFill>
                  <a:srgbClr val="1F497D"/>
                </a:solidFill>
              </a:rPr>
              <a:t>any other holders of such potential Essential Patent Claims</a:t>
            </a:r>
            <a:r>
              <a:rPr lang="ja-JP" altLang="en-US" b="1">
                <a:solidFill>
                  <a:srgbClr val="1F497D"/>
                </a:solidFill>
              </a:rPr>
              <a:t>”</a:t>
            </a:r>
            <a:r>
              <a:rPr lang="en-US" b="1">
                <a:solidFill>
                  <a:srgbClr val="1F497D"/>
                </a:solidFill>
              </a:rPr>
              <a:t> (that is, third parties that are not affiliated with the participant, with the participant</a:t>
            </a:r>
            <a:r>
              <a:rPr lang="ja-JP" altLang="en-US" b="1">
                <a:solidFill>
                  <a:srgbClr val="1F497D"/>
                </a:solidFill>
              </a:rPr>
              <a:t>’</a:t>
            </a:r>
            <a:r>
              <a:rPr lang="en-US" b="1">
                <a:solidFill>
                  <a:srgbClr val="1F497D"/>
                </a:solidFill>
              </a:rPr>
              <a:t>s employer, or with anyone else that the participant is from or otherwise represents)</a:t>
            </a:r>
          </a:p>
          <a:p>
            <a:r>
              <a:rPr lang="en-US" b="1">
                <a:solidFill>
                  <a:srgbClr val="1F497D"/>
                </a:solidFill>
              </a:rPr>
              <a:t>The above does not apply if the patent claim is already the subject of an Accepted Letter of Assurance that applies to the proposed standard(s) under consideration by this group</a:t>
            </a:r>
          </a:p>
          <a:p>
            <a:r>
              <a:rPr lang="en-US" b="1">
                <a:solidFill>
                  <a:srgbClr val="1F497D"/>
                </a:solidFill>
              </a:rPr>
              <a:t>Early identification of holders of potential Essential Patent Claims is strongly encouraged</a:t>
            </a:r>
          </a:p>
          <a:p>
            <a:r>
              <a:rPr lang="en-US" b="1">
                <a:solidFill>
                  <a:srgbClr val="1F497D"/>
                </a:solidFill>
              </a:rPr>
              <a:t>No duty to perform a patent search</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p:cNvSpPr>
            <a:spLocks noGrp="1" noChangeArrowheads="1"/>
          </p:cNvSpPr>
          <p:nvPr>
            <p:ph type="title"/>
          </p:nvPr>
        </p:nvSpPr>
        <p:spPr/>
        <p:txBody>
          <a:bodyPr/>
          <a:lstStyle/>
          <a:p>
            <a:r>
              <a:rPr lang="en-GB"/>
              <a:t>Patent Related Links</a:t>
            </a:r>
            <a:endParaRPr lang="en-US"/>
          </a:p>
        </p:txBody>
      </p:sp>
      <p:sp>
        <p:nvSpPr>
          <p:cNvPr id="5123" name="Rectangle 3"/>
          <p:cNvSpPr>
            <a:spLocks noGrp="1" noChangeArrowheads="1"/>
          </p:cNvSpPr>
          <p:nvPr>
            <p:ph type="body" idx="1"/>
          </p:nvPr>
        </p:nvSpPr>
        <p:spPr>
          <a:xfrm>
            <a:off x="457200" y="1371600"/>
            <a:ext cx="8229600" cy="4800600"/>
          </a:xfrm>
        </p:spPr>
        <p:txBody>
          <a:bodyPr>
            <a:normAutofit fontScale="47500" lnSpcReduction="20000"/>
          </a:bodyPr>
          <a:lstStyle/>
          <a:p>
            <a:pPr marL="0" indent="0">
              <a:lnSpc>
                <a:spcPct val="120000"/>
              </a:lnSpc>
              <a:buNone/>
            </a:pPr>
            <a:r>
              <a:rPr lang="en-US" sz="4200" b="1">
                <a:solidFill>
                  <a:srgbClr val="1F497D"/>
                </a:solidFill>
              </a:rPr>
              <a:t>All participants should be familiar with their obligations under the IEEE-SA Policies &amp; Procedures for standards development.</a:t>
            </a:r>
          </a:p>
          <a:p>
            <a:pPr>
              <a:lnSpc>
                <a:spcPct val="120000"/>
              </a:lnSpc>
            </a:pPr>
            <a:r>
              <a:rPr lang="en-US" sz="4200" b="1">
                <a:solidFill>
                  <a:srgbClr val="1F497D"/>
                </a:solidFill>
              </a:rPr>
              <a:t>Patent Policy is stated in these sources:</a:t>
            </a:r>
          </a:p>
          <a:p>
            <a:pPr lvl="1">
              <a:lnSpc>
                <a:spcPct val="120000"/>
              </a:lnSpc>
            </a:pPr>
            <a:r>
              <a:rPr lang="en-GB" sz="3400" b="1">
                <a:solidFill>
                  <a:srgbClr val="1F497D"/>
                </a:solidFill>
              </a:rPr>
              <a:t>IEEE-SA Standards Boards Bylaws</a:t>
            </a:r>
            <a:br>
              <a:rPr lang="en-GB" sz="3400" b="1">
                <a:solidFill>
                  <a:srgbClr val="1F497D"/>
                </a:solidFill>
              </a:rPr>
            </a:br>
            <a:r>
              <a:rPr lang="en-US" sz="3400" b="1">
                <a:solidFill>
                  <a:srgbClr val="1F497D"/>
                </a:solidFill>
                <a:hlinkClick r:id="rId2"/>
              </a:rPr>
              <a:t>http://standards.ieee.org/develop/policies/bylaws/sect6-7.html#6</a:t>
            </a:r>
            <a:endParaRPr lang="en-US" sz="3400" b="1">
              <a:solidFill>
                <a:srgbClr val="1F497D"/>
              </a:solidFill>
            </a:endParaRPr>
          </a:p>
          <a:p>
            <a:pPr lvl="1">
              <a:lnSpc>
                <a:spcPct val="120000"/>
              </a:lnSpc>
            </a:pPr>
            <a:r>
              <a:rPr lang="en-GB" sz="3400" b="1">
                <a:solidFill>
                  <a:srgbClr val="1F497D"/>
                </a:solidFill>
              </a:rPr>
              <a:t>IEEE-SA Standards Board Operations Manual</a:t>
            </a:r>
            <a:br>
              <a:rPr lang="en-GB" sz="3400" b="1">
                <a:solidFill>
                  <a:srgbClr val="1F497D"/>
                </a:solidFill>
              </a:rPr>
            </a:br>
            <a:r>
              <a:rPr lang="en-US" sz="3400" b="1">
                <a:solidFill>
                  <a:srgbClr val="1F497D"/>
                </a:solidFill>
                <a:hlinkClick r:id="rId3"/>
              </a:rPr>
              <a:t>http://standards.ieee.org/develop/policies/opman/sect6.html#6.3</a:t>
            </a:r>
            <a:endParaRPr lang="en-US" sz="3400" b="1">
              <a:solidFill>
                <a:srgbClr val="1F497D"/>
              </a:solidFill>
            </a:endParaRPr>
          </a:p>
          <a:p>
            <a:pPr>
              <a:lnSpc>
                <a:spcPct val="120000"/>
              </a:lnSpc>
            </a:pPr>
            <a:r>
              <a:rPr lang="en-US" sz="4200" b="1">
                <a:solidFill>
                  <a:srgbClr val="1F497D"/>
                </a:solidFill>
              </a:rPr>
              <a:t>Material about the patent policy is available at </a:t>
            </a:r>
          </a:p>
          <a:p>
            <a:pPr lvl="1">
              <a:lnSpc>
                <a:spcPct val="120000"/>
              </a:lnSpc>
            </a:pPr>
            <a:r>
              <a:rPr lang="en-US" sz="3400" b="1">
                <a:solidFill>
                  <a:srgbClr val="1F497D"/>
                </a:solidFill>
                <a:hlinkClick r:id="rId4"/>
              </a:rPr>
              <a:t>http://standards.ieee.org/about/sasb/patcom/materials.html</a:t>
            </a:r>
            <a:endParaRPr lang="en-US" sz="3400" b="1">
              <a:solidFill>
                <a:srgbClr val="1F497D"/>
              </a:solidFill>
            </a:endParaRPr>
          </a:p>
          <a:p>
            <a:pPr>
              <a:lnSpc>
                <a:spcPct val="120000"/>
              </a:lnSpc>
            </a:pPr>
            <a:endParaRPr lang="en-US" sz="3000"/>
          </a:p>
          <a:p>
            <a:pPr>
              <a:lnSpc>
                <a:spcPct val="120000"/>
              </a:lnSpc>
            </a:pPr>
            <a:r>
              <a:rPr lang="en-US" b="1">
                <a:solidFill>
                  <a:srgbClr val="1F497D"/>
                </a:solidFill>
                <a:latin typeface="Arial" charset="0"/>
              </a:rPr>
              <a:t>If you have questions, contact the IEEE-SA Standards Board Patent Committee Administrator at patcom@ieee.org or visit </a:t>
            </a:r>
            <a:r>
              <a:rPr lang="en-US" b="1">
                <a:solidFill>
                  <a:srgbClr val="1F497D"/>
                </a:solidFill>
                <a:latin typeface="Arial" charset="0"/>
                <a:hlinkClick r:id="rId5"/>
              </a:rPr>
              <a:t>http://standards.ieee.org/about/sasb/patcom/index.html</a:t>
            </a:r>
            <a:endParaRPr lang="en-US" b="1">
              <a:solidFill>
                <a:srgbClr val="1F497D"/>
              </a:solidFill>
              <a:latin typeface="Arial" charset="0"/>
            </a:endParaRPr>
          </a:p>
          <a:p>
            <a:pPr>
              <a:lnSpc>
                <a:spcPct val="120000"/>
              </a:lnSpc>
            </a:pPr>
            <a:endParaRPr lang="en-US" b="1">
              <a:solidFill>
                <a:srgbClr val="1F497D"/>
              </a:solidFill>
              <a:latin typeface="Arial" charset="0"/>
            </a:endParaRPr>
          </a:p>
          <a:p>
            <a:pPr>
              <a:lnSpc>
                <a:spcPct val="120000"/>
              </a:lnSpc>
            </a:pPr>
            <a:r>
              <a:rPr lang="en-US" b="1">
                <a:solidFill>
                  <a:srgbClr val="1F497D"/>
                </a:solidFill>
                <a:latin typeface="Arial" charset="0"/>
              </a:rPr>
              <a:t>This slide set is available at </a:t>
            </a:r>
            <a:br>
              <a:rPr lang="en-US" b="1">
                <a:solidFill>
                  <a:srgbClr val="1F497D"/>
                </a:solidFill>
                <a:latin typeface="Arial" charset="0"/>
              </a:rPr>
            </a:br>
            <a:r>
              <a:rPr lang="en-US" b="1">
                <a:solidFill>
                  <a:srgbClr val="1F497D"/>
                </a:solidFill>
                <a:latin typeface="Arial" charset="0"/>
                <a:hlinkClick r:id="rId6"/>
              </a:rPr>
              <a:t>https://development.standards.ieee.org/myproject/Public/mytools/mob/slideset.ppt</a:t>
            </a:r>
            <a:endParaRPr lang="en-US" b="1">
              <a:solidFill>
                <a:srgbClr val="1F497D"/>
              </a:solidFill>
              <a:latin typeface="Arial" charset="0"/>
            </a:endParaRPr>
          </a:p>
          <a:p>
            <a:pPr algn="ctr">
              <a:lnSpc>
                <a:spcPct val="120000"/>
              </a:lnSpc>
              <a:buClr>
                <a:srgbClr val="CC3300"/>
              </a:buClr>
              <a:buSzPct val="50000"/>
              <a:buNone/>
            </a:pPr>
            <a:endParaRPr lang="en-US" b="1">
              <a:solidFill>
                <a:srgbClr val="1F497D"/>
              </a:solidFill>
              <a:latin typeface="Arial"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1026"/>
          <p:cNvSpPr>
            <a:spLocks noGrp="1" noChangeArrowheads="1"/>
          </p:cNvSpPr>
          <p:nvPr>
            <p:ph type="title"/>
          </p:nvPr>
        </p:nvSpPr>
        <p:spPr/>
        <p:txBody>
          <a:bodyPr/>
          <a:lstStyle/>
          <a:p>
            <a:r>
              <a:rPr lang="en-US"/>
              <a:t>Call for Potentially Essential Patents</a:t>
            </a:r>
          </a:p>
        </p:txBody>
      </p:sp>
      <p:sp>
        <p:nvSpPr>
          <p:cNvPr id="6147" name="Rectangle 1027"/>
          <p:cNvSpPr>
            <a:spLocks noGrp="1" noChangeArrowheads="1"/>
          </p:cNvSpPr>
          <p:nvPr>
            <p:ph type="body" idx="1"/>
          </p:nvPr>
        </p:nvSpPr>
        <p:spPr/>
        <p:txBody>
          <a:bodyPr>
            <a:normAutofit fontScale="92500" lnSpcReduction="20000"/>
          </a:bodyPr>
          <a:lstStyle/>
          <a:p>
            <a:r>
              <a:rPr lang="en-US" b="1">
                <a:solidFill>
                  <a:srgbClr val="1F497D"/>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b="1">
                <a:solidFill>
                  <a:srgbClr val="1F497D"/>
                </a:solidFill>
              </a:rPr>
              <a:t>Either speak up now or</a:t>
            </a:r>
          </a:p>
          <a:p>
            <a:pPr lvl="1"/>
            <a:r>
              <a:rPr lang="en-US" b="1">
                <a:solidFill>
                  <a:srgbClr val="1F497D"/>
                </a:solidFill>
              </a:rPr>
              <a:t>Provide the chair of this group with the identity of the holder(s) of any and all such claims as soon as possible or</a:t>
            </a:r>
          </a:p>
          <a:p>
            <a:pPr lvl="1"/>
            <a:r>
              <a:rPr lang="en-US" b="1">
                <a:solidFill>
                  <a:srgbClr val="1F497D"/>
                </a:solidFill>
              </a:rPr>
              <a:t>Cause an LOA to be submitted</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r>
              <a:rPr lang="en-US"/>
              <a:t>Other Guidelines for IEEE WG Meetings</a:t>
            </a:r>
          </a:p>
        </p:txBody>
      </p:sp>
      <p:sp>
        <p:nvSpPr>
          <p:cNvPr id="3" name="Content Placeholder 2"/>
          <p:cNvSpPr>
            <a:spLocks noGrp="1"/>
          </p:cNvSpPr>
          <p:nvPr>
            <p:ph idx="1"/>
          </p:nvPr>
        </p:nvSpPr>
        <p:spPr>
          <a:xfrm>
            <a:off x="457200" y="1219200"/>
            <a:ext cx="8229600" cy="5105400"/>
          </a:xfrm>
        </p:spPr>
        <p:txBody>
          <a:bodyPr>
            <a:noAutofit/>
          </a:bodyPr>
          <a:lstStyle/>
          <a:p>
            <a:pPr marL="0" indent="0">
              <a:buNone/>
            </a:pPr>
            <a:r>
              <a:rPr lang="en-US" sz="1800" b="1">
                <a:solidFill>
                  <a:srgbClr val="1F497D"/>
                </a:solidFill>
              </a:rPr>
              <a:t>All IEEE-SA standards meetings shall be conducted in compliance with all applicable laws, including antitrust and competition laws. </a:t>
            </a:r>
          </a:p>
          <a:p>
            <a:r>
              <a:rPr lang="en-US" sz="1800" b="1">
                <a:solidFill>
                  <a:srgbClr val="1F497D"/>
                </a:solidFill>
              </a:rPr>
              <a:t>Don</a:t>
            </a:r>
            <a:r>
              <a:rPr lang="ja-JP" altLang="en-US" sz="1800" b="1">
                <a:solidFill>
                  <a:srgbClr val="1F497D"/>
                </a:solidFill>
              </a:rPr>
              <a:t>’</a:t>
            </a:r>
            <a:r>
              <a:rPr lang="en-US" sz="1800" b="1">
                <a:solidFill>
                  <a:srgbClr val="1F497D"/>
                </a:solidFill>
              </a:rPr>
              <a:t>t discuss the interpretation, validity, or essentiality of patents/patent claims. </a:t>
            </a:r>
          </a:p>
          <a:p>
            <a:r>
              <a:rPr lang="en-US" sz="1800" b="1">
                <a:solidFill>
                  <a:srgbClr val="1F497D"/>
                </a:solidFill>
              </a:rPr>
              <a:t>Don</a:t>
            </a:r>
            <a:r>
              <a:rPr lang="ja-JP" altLang="en-US" sz="1800" b="1">
                <a:solidFill>
                  <a:srgbClr val="1F497D"/>
                </a:solidFill>
              </a:rPr>
              <a:t>’</a:t>
            </a:r>
            <a:r>
              <a:rPr lang="en-US" sz="1800" b="1">
                <a:solidFill>
                  <a:srgbClr val="1F497D"/>
                </a:solidFill>
              </a:rPr>
              <a:t>t discuss specific license rates, terms, or conditions.</a:t>
            </a:r>
          </a:p>
          <a:p>
            <a:pPr lvl="1"/>
            <a:r>
              <a:rPr lang="en-US" sz="1600" b="1">
                <a:solidFill>
                  <a:srgbClr val="1F497D"/>
                </a:solidFill>
              </a:rPr>
              <a:t>Relative costs, including licensing costs of essential patent claims, of different technical approaches may be discussed in standards development meetings. </a:t>
            </a:r>
          </a:p>
          <a:p>
            <a:pPr lvl="2"/>
            <a:r>
              <a:rPr lang="en-GB" sz="1400" b="1">
                <a:solidFill>
                  <a:srgbClr val="1F497D"/>
                </a:solidFill>
              </a:rPr>
              <a:t>Technical considerations remain primary focus</a:t>
            </a:r>
            <a:endParaRPr lang="en-US" sz="1400" b="1">
              <a:solidFill>
                <a:srgbClr val="1F497D"/>
              </a:solidFill>
            </a:endParaRPr>
          </a:p>
          <a:p>
            <a:r>
              <a:rPr lang="en-US" sz="1800" b="1">
                <a:solidFill>
                  <a:srgbClr val="1F497D"/>
                </a:solidFill>
              </a:rPr>
              <a:t>Don</a:t>
            </a:r>
            <a:r>
              <a:rPr lang="ja-JP" altLang="en-US" sz="1800" b="1">
                <a:solidFill>
                  <a:srgbClr val="1F497D"/>
                </a:solidFill>
              </a:rPr>
              <a:t>’</a:t>
            </a:r>
            <a:r>
              <a:rPr lang="en-US" sz="1800" b="1">
                <a:solidFill>
                  <a:srgbClr val="1F497D"/>
                </a:solidFill>
              </a:rPr>
              <a:t>t discuss or engage in the fixing of product prices, allocation of customers, or division of sales markets.</a:t>
            </a:r>
          </a:p>
          <a:p>
            <a:r>
              <a:rPr lang="en-US" sz="1800" b="1">
                <a:solidFill>
                  <a:srgbClr val="1F497D"/>
                </a:solidFill>
              </a:rPr>
              <a:t>Don</a:t>
            </a:r>
            <a:r>
              <a:rPr lang="ja-JP" altLang="en-US" sz="1800" b="1">
                <a:solidFill>
                  <a:srgbClr val="1F497D"/>
                </a:solidFill>
              </a:rPr>
              <a:t>’</a:t>
            </a:r>
            <a:r>
              <a:rPr lang="en-US" sz="1800" b="1">
                <a:solidFill>
                  <a:srgbClr val="1F497D"/>
                </a:solidFill>
              </a:rPr>
              <a:t>t discuss the status or substance of ongoing or threatened litigation.</a:t>
            </a:r>
          </a:p>
          <a:p>
            <a:r>
              <a:rPr lang="en-US" sz="1800" b="1">
                <a:solidFill>
                  <a:srgbClr val="1F497D"/>
                </a:solidFill>
              </a:rPr>
              <a:t>Don</a:t>
            </a:r>
            <a:r>
              <a:rPr lang="ja-JP" altLang="en-US" sz="1800" b="1">
                <a:solidFill>
                  <a:srgbClr val="1F497D"/>
                </a:solidFill>
              </a:rPr>
              <a:t>’</a:t>
            </a:r>
            <a:r>
              <a:rPr lang="en-US" sz="1800" b="1">
                <a:solidFill>
                  <a:srgbClr val="1F497D"/>
                </a:solidFill>
              </a:rPr>
              <a:t>t be silent if inappropriate topics are discussed … do formally object.</a:t>
            </a:r>
          </a:p>
          <a:p>
            <a:pPr marL="0" indent="0" algn="ctr">
              <a:buNone/>
            </a:pPr>
            <a:r>
              <a:rPr lang="en-US" sz="1200">
                <a:solidFill>
                  <a:srgbClr val="1F497D"/>
                </a:solidFill>
              </a:rPr>
              <a:t>---------------------------------------------------------------   </a:t>
            </a:r>
          </a:p>
          <a:p>
            <a:pPr marL="400050" lvl="1" indent="0">
              <a:buNone/>
            </a:pPr>
            <a:r>
              <a:rPr lang="en-US" sz="1400" b="1">
                <a:solidFill>
                  <a:srgbClr val="1F497D"/>
                </a:solidFill>
              </a:rPr>
              <a:t>See IEEE-SA Standards Board Operations Manual, clause 5.3.10 and </a:t>
            </a:r>
            <a:r>
              <a:rPr lang="en-GB" sz="1400" b="1">
                <a:solidFill>
                  <a:srgbClr val="1F497D"/>
                </a:solidFill>
              </a:rPr>
              <a:t>“Promoting Competition and Innovation: What You Need to Know about the IEEE Standards Association's Antitrust and Competition Policy”</a:t>
            </a:r>
            <a:r>
              <a:rPr lang="en-US" sz="1400" b="1">
                <a:solidFill>
                  <a:srgbClr val="1F497D"/>
                </a:solidFill>
              </a:rPr>
              <a:t> for more details.</a:t>
            </a:r>
          </a:p>
        </p:txBody>
      </p:sp>
      <p:sp>
        <p:nvSpPr>
          <p:cNvPr id="7171"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a:endParaRPr lang="en-GB" b="1" u="sng">
              <a:solidFill>
                <a:srgbClr val="000099"/>
              </a:solidFill>
              <a:latin typeface="Helvetica" charset="0"/>
            </a:endParaRP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1" name="Rectangle 2"/>
          <p:cNvSpPr>
            <a:spLocks noGrp="1" noChangeArrowheads="1"/>
          </p:cNvSpPr>
          <p:nvPr>
            <p:ph type="title"/>
          </p:nvPr>
        </p:nvSpPr>
        <p:spPr/>
        <p:txBody>
          <a:bodyPr/>
          <a:lstStyle/>
          <a:p>
            <a:r>
              <a:rPr lang="en-US"/>
              <a:t>Resources – URLs</a:t>
            </a:r>
          </a:p>
        </p:txBody>
      </p:sp>
      <p:sp>
        <p:nvSpPr>
          <p:cNvPr id="9222" name="Rectangle 3"/>
          <p:cNvSpPr>
            <a:spLocks noGrp="1" noChangeArrowheads="1"/>
          </p:cNvSpPr>
          <p:nvPr>
            <p:ph type="body" idx="1"/>
          </p:nvPr>
        </p:nvSpPr>
        <p:spPr/>
        <p:txBody>
          <a:bodyPr>
            <a:normAutofit fontScale="92500" lnSpcReduction="20000"/>
          </a:bodyPr>
          <a:lstStyle/>
          <a:p>
            <a:r>
              <a:rPr lang="en-US">
                <a:solidFill>
                  <a:srgbClr val="1F497D"/>
                </a:solidFill>
              </a:rPr>
              <a:t>Link to IEEE Disclosure of Affiliation </a:t>
            </a:r>
          </a:p>
          <a:p>
            <a:pPr lvl="1"/>
            <a:r>
              <a:rPr lang="en-US">
                <a:solidFill>
                  <a:srgbClr val="1F497D"/>
                </a:solidFill>
                <a:hlinkClick r:id="rId3"/>
              </a:rPr>
              <a:t>http://standards.ieee.org/faqs/affiliationFAQ.html</a:t>
            </a:r>
            <a:endParaRPr lang="en-US">
              <a:solidFill>
                <a:srgbClr val="1F497D"/>
              </a:solidFill>
            </a:endParaRPr>
          </a:p>
          <a:p>
            <a:r>
              <a:rPr lang="en-US">
                <a:solidFill>
                  <a:srgbClr val="1F497D"/>
                </a:solidFill>
              </a:rPr>
              <a:t>Links to IEEE Antitrust Guidelines</a:t>
            </a:r>
          </a:p>
          <a:p>
            <a:pPr lvl="1"/>
            <a:r>
              <a:rPr lang="en-US">
                <a:solidFill>
                  <a:srgbClr val="1F497D"/>
                </a:solidFill>
                <a:hlinkClick r:id="rId4"/>
              </a:rPr>
              <a:t>http://standards.ieee.org/resources/antitrust-guidelines.pdf</a:t>
            </a:r>
            <a:endParaRPr lang="en-US">
              <a:solidFill>
                <a:srgbClr val="1F497D"/>
              </a:solidFill>
            </a:endParaRPr>
          </a:p>
          <a:p>
            <a:r>
              <a:rPr lang="en-US">
                <a:solidFill>
                  <a:srgbClr val="1F497D"/>
                </a:solidFill>
              </a:rPr>
              <a:t>Link to IEEE Code of Ethics</a:t>
            </a:r>
          </a:p>
          <a:p>
            <a:pPr lvl="1"/>
            <a:r>
              <a:rPr lang="en-US">
                <a:solidFill>
                  <a:srgbClr val="1F497D"/>
                </a:solidFill>
                <a:hlinkClick r:id="rId5"/>
              </a:rPr>
              <a:t>http://www.ieee.org/web/membership/ethics/code_ethics.html</a:t>
            </a:r>
            <a:r>
              <a:rPr lang="en-US">
                <a:solidFill>
                  <a:srgbClr val="1F497D"/>
                </a:solidFill>
              </a:rPr>
              <a:t> </a:t>
            </a:r>
          </a:p>
          <a:p>
            <a:r>
              <a:rPr lang="en-US">
                <a:solidFill>
                  <a:srgbClr val="1F497D"/>
                </a:solidFill>
              </a:rPr>
              <a:t>Link to IEEE Patent Policy</a:t>
            </a:r>
          </a:p>
          <a:p>
            <a:pPr lvl="1"/>
            <a:r>
              <a:rPr lang="en-US">
                <a:solidFill>
                  <a:srgbClr val="1F497D"/>
                </a:solidFill>
                <a:hlinkClick r:id="rId6"/>
              </a:rPr>
              <a:t>http://standards.ieee.org/board/pat/pat-slideset.ppt</a:t>
            </a:r>
            <a:endParaRPr lang="en-US">
              <a:solidFill>
                <a:srgbClr val="1F497D"/>
              </a:solidFill>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a:t>Agenda</a:t>
            </a:r>
          </a:p>
        </p:txBody>
      </p:sp>
      <p:sp>
        <p:nvSpPr>
          <p:cNvPr id="4104" name="Rectangle 5"/>
          <p:cNvSpPr>
            <a:spLocks noGrp="1" noChangeArrowheads="1"/>
          </p:cNvSpPr>
          <p:nvPr>
            <p:ph type="body" idx="1"/>
          </p:nvPr>
        </p:nvSpPr>
        <p:spPr/>
        <p:txBody>
          <a:bodyPr>
            <a:normAutofit/>
          </a:bodyPr>
          <a:lstStyle/>
          <a:p>
            <a:r>
              <a:rPr lang="en-US" dirty="0" smtClean="0"/>
              <a:t>Agenda bashing</a:t>
            </a:r>
          </a:p>
          <a:p>
            <a:r>
              <a:rPr lang="en-US" dirty="0" smtClean="0"/>
              <a:t>Review of minutes</a:t>
            </a:r>
          </a:p>
          <a:p>
            <a:r>
              <a:rPr lang="en-US" dirty="0" smtClean="0"/>
              <a:t>Reports</a:t>
            </a:r>
          </a:p>
          <a:p>
            <a:r>
              <a:rPr lang="en-US" dirty="0" smtClean="0"/>
              <a:t>Contributions to P802.1CF</a:t>
            </a:r>
          </a:p>
          <a:p>
            <a:r>
              <a:rPr lang="en-US" dirty="0" smtClean="0"/>
              <a:t>Preparation of Jan 2015 F2F meeting</a:t>
            </a:r>
          </a:p>
          <a:p>
            <a:r>
              <a:rPr lang="en-US" dirty="0" smtClean="0"/>
              <a:t>AOB</a:t>
            </a:r>
          </a:p>
        </p:txBody>
      </p:sp>
      <p:sp>
        <p:nvSpPr>
          <p:cNvPr id="4101" name="Rectangle 2"/>
          <p:cNvSpPr>
            <a:spLocks noChangeArrowheads="1"/>
          </p:cNvSpPr>
          <p:nvPr/>
        </p:nvSpPr>
        <p:spPr bwMode="auto">
          <a:xfrm>
            <a:off x="685800" y="-228600"/>
            <a:ext cx="7772400" cy="1069975"/>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nchor="ctr"/>
          <a:lstStyle/>
          <a:p>
            <a:pPr algn="ctr"/>
            <a:endParaRPr lang="en-US" sz="2800" b="1" u="sng">
              <a:solidFill>
                <a:schemeClr val="tx2"/>
              </a:solidFill>
            </a:endParaRPr>
          </a:p>
        </p:txBody>
      </p:sp>
      <p:sp>
        <p:nvSpPr>
          <p:cNvPr id="4102" name="Rectangle 3"/>
          <p:cNvSpPr>
            <a:spLocks noChangeArrowheads="1"/>
          </p:cNvSpPr>
          <p:nvPr/>
        </p:nvSpPr>
        <p:spPr bwMode="auto">
          <a:xfrm>
            <a:off x="381000" y="838200"/>
            <a:ext cx="8458200" cy="5562600"/>
          </a:xfrm>
          <a:prstGeom prst="rect">
            <a:avLst/>
          </a:prstGeom>
          <a:noFill/>
          <a:ln>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marL="233363" indent="-180975">
              <a:spcBef>
                <a:spcPct val="20000"/>
              </a:spcBef>
              <a:buFontTx/>
              <a:buChar char="•"/>
            </a:pPr>
            <a:endParaRPr lang="en-US" sz="1400" b="1"/>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Business#1</a:t>
            </a:r>
            <a:endParaRPr lang="en-US" dirty="0"/>
          </a:p>
        </p:txBody>
      </p:sp>
      <p:sp>
        <p:nvSpPr>
          <p:cNvPr id="3" name="Content Placeholder 2"/>
          <p:cNvSpPr>
            <a:spLocks noGrp="1"/>
          </p:cNvSpPr>
          <p:nvPr>
            <p:ph idx="1"/>
          </p:nvPr>
        </p:nvSpPr>
        <p:spPr>
          <a:xfrm>
            <a:off x="457200" y="1295401"/>
            <a:ext cx="8229600" cy="2590800"/>
          </a:xfrm>
        </p:spPr>
        <p:txBody>
          <a:bodyPr>
            <a:normAutofit/>
          </a:bodyPr>
          <a:lstStyle/>
          <a:p>
            <a:r>
              <a:rPr lang="en-GB" sz="2400" dirty="0" smtClean="0"/>
              <a:t>Call Meeting to Order</a:t>
            </a:r>
          </a:p>
          <a:p>
            <a:pPr lvl="1"/>
            <a:r>
              <a:rPr lang="en-GB" sz="2000" dirty="0" smtClean="0"/>
              <a:t>Meeting called to order by chair at</a:t>
            </a:r>
          </a:p>
          <a:p>
            <a:r>
              <a:rPr lang="en-GB" sz="2400" dirty="0" smtClean="0"/>
              <a:t>Minutes taker:</a:t>
            </a:r>
          </a:p>
          <a:p>
            <a:pPr lvl="1"/>
            <a:r>
              <a:rPr lang="en-GB" sz="2000" dirty="0" smtClean="0"/>
              <a:t>Antonio </a:t>
            </a:r>
            <a:r>
              <a:rPr lang="en-GB" sz="2000" dirty="0" smtClean="0"/>
              <a:t>de la Oliva is</a:t>
            </a:r>
            <a:r>
              <a:rPr lang="en-GB" sz="2000" dirty="0" smtClean="0"/>
              <a:t> </a:t>
            </a:r>
            <a:r>
              <a:rPr lang="en-GB" sz="2000" dirty="0" smtClean="0"/>
              <a:t>taking notes</a:t>
            </a:r>
          </a:p>
          <a:p>
            <a:r>
              <a:rPr lang="en-GB" sz="2400" dirty="0" smtClean="0"/>
              <a:t>Roll Call</a:t>
            </a:r>
          </a:p>
          <a:p>
            <a:endParaRPr lang="en-US" dirty="0"/>
          </a:p>
        </p:txBody>
      </p:sp>
      <p:graphicFrame>
        <p:nvGraphicFramePr>
          <p:cNvPr id="4" name="Table 3"/>
          <p:cNvGraphicFramePr>
            <a:graphicFrameLocks noGrp="1"/>
          </p:cNvGraphicFramePr>
          <p:nvPr/>
        </p:nvGraphicFramePr>
        <p:xfrm>
          <a:off x="914400" y="3352800"/>
          <a:ext cx="7772400" cy="2438400"/>
        </p:xfrm>
        <a:graphic>
          <a:graphicData uri="http://schemas.openxmlformats.org/drawingml/2006/table">
            <a:tbl>
              <a:tblPr firstRow="1" bandRow="1">
                <a:tableStyleId>{5C22544A-7EE6-4342-B048-85BDC9FD1C3A}</a:tableStyleId>
              </a:tblPr>
              <a:tblGrid>
                <a:gridCol w="1859280"/>
                <a:gridCol w="1859280"/>
                <a:gridCol w="243840"/>
                <a:gridCol w="1905000"/>
                <a:gridCol w="1905000"/>
              </a:tblGrid>
              <a:tr h="292100">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c>
                  <a:txBody>
                    <a:bodyPr/>
                    <a:lstStyle/>
                    <a:p>
                      <a:endParaRPr lang="en-US" sz="1400" dirty="0"/>
                    </a:p>
                  </a:txBody>
                  <a:tcPr>
                    <a:solidFill>
                      <a:schemeClr val="bg1"/>
                    </a:solidFill>
                  </a:tcPr>
                </a:tc>
                <a:tc>
                  <a:txBody>
                    <a:bodyPr/>
                    <a:lstStyle/>
                    <a:p>
                      <a:r>
                        <a:rPr lang="en-US" sz="1400" dirty="0" smtClean="0"/>
                        <a:t>Name</a:t>
                      </a:r>
                      <a:endParaRPr lang="en-US" sz="1400" dirty="0"/>
                    </a:p>
                  </a:txBody>
                  <a:tcPr/>
                </a:tc>
                <a:tc>
                  <a:txBody>
                    <a:bodyPr/>
                    <a:lstStyle/>
                    <a:p>
                      <a:r>
                        <a:rPr lang="en-US" sz="1400" dirty="0" smtClean="0"/>
                        <a:t>Affiliation</a:t>
                      </a:r>
                      <a:endParaRPr lang="en-US" sz="1400" dirty="0"/>
                    </a:p>
                  </a:txBody>
                  <a:tcPr/>
                </a:tc>
              </a:tr>
              <a:tr h="292100">
                <a:tc>
                  <a:txBody>
                    <a:bodyPr/>
                    <a:lstStyle/>
                    <a:p>
                      <a:r>
                        <a:rPr lang="en-US" sz="1400" dirty="0" smtClean="0">
                          <a:solidFill>
                            <a:schemeClr val="tx1"/>
                          </a:solidFill>
                        </a:rPr>
                        <a:t>Max Riegel</a:t>
                      </a:r>
                      <a:endParaRPr lang="en-US" sz="1400" dirty="0">
                        <a:solidFill>
                          <a:schemeClr val="tx1"/>
                        </a:solidFill>
                      </a:endParaRPr>
                    </a:p>
                  </a:txBody>
                  <a:tcPr/>
                </a:tc>
                <a:tc>
                  <a:txBody>
                    <a:bodyPr/>
                    <a:lstStyle/>
                    <a:p>
                      <a:r>
                        <a:rPr lang="en-US" sz="1400" dirty="0" smtClean="0">
                          <a:solidFill>
                            <a:schemeClr val="tx1"/>
                          </a:solidFill>
                        </a:rPr>
                        <a:t>Nokia</a:t>
                      </a:r>
                      <a:r>
                        <a:rPr lang="en-US" sz="1400" baseline="0" dirty="0" smtClean="0">
                          <a:solidFill>
                            <a:schemeClr val="tx1"/>
                          </a:solidFill>
                        </a:rPr>
                        <a:t> Networks</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smtClean="0">
                        <a:solidFill>
                          <a:schemeClr val="bg2"/>
                        </a:solidFill>
                      </a:endParaRPr>
                    </a:p>
                  </a:txBody>
                  <a:tcPr/>
                </a:tc>
                <a:tc>
                  <a:txBody>
                    <a:bodyPr/>
                    <a:lstStyle/>
                    <a:p>
                      <a:endParaRPr lang="en-US" sz="1400" dirty="0">
                        <a:solidFill>
                          <a:schemeClr val="bg2"/>
                        </a:solidFill>
                      </a:endParaRPr>
                    </a:p>
                  </a:txBody>
                  <a:tcPr/>
                </a:tc>
              </a:tr>
              <a:tr h="292100">
                <a:tc>
                  <a:txBody>
                    <a:bodyPr/>
                    <a:lstStyle/>
                    <a:p>
                      <a:r>
                        <a:rPr lang="en-US" sz="1400" dirty="0" smtClean="0">
                          <a:solidFill>
                            <a:schemeClr val="tx1"/>
                          </a:solidFill>
                        </a:rPr>
                        <a:t>Juan Carlos Zuniga</a:t>
                      </a:r>
                      <a:endParaRPr lang="en-US" sz="1400" dirty="0">
                        <a:solidFill>
                          <a:schemeClr val="tx1"/>
                        </a:solidFill>
                      </a:endParaRPr>
                    </a:p>
                  </a:txBody>
                  <a:tcPr/>
                </a:tc>
                <a:tc>
                  <a:txBody>
                    <a:bodyPr/>
                    <a:lstStyle/>
                    <a:p>
                      <a:r>
                        <a:rPr lang="en-US" sz="1400" dirty="0" err="1" smtClean="0">
                          <a:solidFill>
                            <a:schemeClr val="tx1"/>
                          </a:solidFill>
                        </a:rPr>
                        <a:t>Interdigital</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r>
                        <a:rPr lang="en-US" sz="1400" dirty="0" err="1" smtClean="0">
                          <a:solidFill>
                            <a:schemeClr val="tx1"/>
                          </a:solidFill>
                        </a:rPr>
                        <a:t>Yonggang</a:t>
                      </a:r>
                      <a:r>
                        <a:rPr lang="en-US" sz="1400" baseline="0" dirty="0" smtClean="0">
                          <a:solidFill>
                            <a:schemeClr val="tx1"/>
                          </a:solidFill>
                        </a:rPr>
                        <a:t> Fang</a:t>
                      </a:r>
                      <a:endParaRPr lang="en-US" sz="1400" dirty="0">
                        <a:solidFill>
                          <a:schemeClr val="tx1"/>
                        </a:solidFill>
                      </a:endParaRPr>
                    </a:p>
                  </a:txBody>
                  <a:tcPr/>
                </a:tc>
                <a:tc>
                  <a:txBody>
                    <a:bodyPr/>
                    <a:lstStyle/>
                    <a:p>
                      <a:r>
                        <a:rPr lang="en-US" sz="1400" dirty="0" smtClean="0">
                          <a:solidFill>
                            <a:schemeClr val="tx1"/>
                          </a:solidFill>
                        </a:rPr>
                        <a:t>ZTE</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r>
                        <a:rPr lang="en-US" sz="1400" dirty="0" smtClean="0">
                          <a:solidFill>
                            <a:schemeClr val="tx1"/>
                          </a:solidFill>
                        </a:rPr>
                        <a:t>Roger</a:t>
                      </a:r>
                      <a:r>
                        <a:rPr lang="en-US" sz="1400" baseline="0" dirty="0" smtClean="0">
                          <a:solidFill>
                            <a:schemeClr val="tx1"/>
                          </a:solidFill>
                        </a:rPr>
                        <a:t> Marks</a:t>
                      </a:r>
                      <a:endParaRPr lang="en-US" sz="1400" dirty="0">
                        <a:solidFill>
                          <a:schemeClr val="tx1"/>
                        </a:solidFill>
                      </a:endParaRPr>
                    </a:p>
                  </a:txBody>
                  <a:tcPr/>
                </a:tc>
                <a:tc>
                  <a:txBody>
                    <a:bodyPr/>
                    <a:lstStyle/>
                    <a:p>
                      <a:r>
                        <a:rPr lang="en-US" sz="1400" dirty="0" err="1" smtClean="0">
                          <a:solidFill>
                            <a:schemeClr val="tx1"/>
                          </a:solidFill>
                        </a:rPr>
                        <a:t>EthAirNet</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r>
                        <a:rPr lang="en-US" sz="1400" dirty="0" smtClean="0">
                          <a:solidFill>
                            <a:schemeClr val="tx1"/>
                          </a:solidFill>
                        </a:rPr>
                        <a:t>Jouni</a:t>
                      </a:r>
                      <a:r>
                        <a:rPr lang="en-US" sz="1400" baseline="0" dirty="0" smtClean="0">
                          <a:solidFill>
                            <a:schemeClr val="tx1"/>
                          </a:solidFill>
                        </a:rPr>
                        <a:t> </a:t>
                      </a:r>
                      <a:r>
                        <a:rPr lang="en-US" sz="1400" baseline="0" dirty="0" err="1" smtClean="0">
                          <a:solidFill>
                            <a:schemeClr val="tx1"/>
                          </a:solidFill>
                        </a:rPr>
                        <a:t>Korhonen</a:t>
                      </a:r>
                      <a:endParaRPr lang="en-US" sz="1400" dirty="0">
                        <a:solidFill>
                          <a:schemeClr val="tx1"/>
                        </a:solidFill>
                      </a:endParaRPr>
                    </a:p>
                  </a:txBody>
                  <a:tcPr/>
                </a:tc>
                <a:tc>
                  <a:txBody>
                    <a:bodyPr/>
                    <a:lstStyle/>
                    <a:p>
                      <a:r>
                        <a:rPr lang="en-US" sz="1400" dirty="0" smtClean="0">
                          <a:solidFill>
                            <a:schemeClr val="tx1"/>
                          </a:solidFill>
                        </a:rPr>
                        <a:t>Broadcom</a:t>
                      </a:r>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Antonio de la Oliva</a:t>
                      </a:r>
                      <a:endParaRPr lang="en-US" sz="1400" dirty="0" smtClean="0">
                        <a:solidFill>
                          <a:schemeClr val="tx1"/>
                        </a:solidFill>
                      </a:endParaRPr>
                    </a:p>
                  </a:txBody>
                  <a:tcPr/>
                </a:tc>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r>
                        <a:rPr lang="en-US" sz="1400" dirty="0" smtClean="0">
                          <a:solidFill>
                            <a:schemeClr val="tx1"/>
                          </a:solidFill>
                        </a:rPr>
                        <a:t>UC3M</a:t>
                      </a: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r h="292100">
                <a:tc>
                  <a:txBody>
                    <a:bodyPr/>
                    <a:lstStyle/>
                    <a:p>
                      <a:pPr marL="0" marR="0" indent="0" algn="l" defTabSz="457200" rtl="0" eaLnBrk="1" fontAlgn="auto" latinLnBrk="0" hangingPunct="1">
                        <a:lnSpc>
                          <a:spcPct val="100000"/>
                        </a:lnSpc>
                        <a:spcBef>
                          <a:spcPts val="0"/>
                        </a:spcBef>
                        <a:spcAft>
                          <a:spcPts val="0"/>
                        </a:spcAft>
                        <a:buClrTx/>
                        <a:buSzTx/>
                        <a:buFontTx/>
                        <a:buNone/>
                        <a:tabLst/>
                        <a:defRPr/>
                      </a:pPr>
                      <a:endParaRPr lang="en-US" sz="1400" dirty="0" smtClean="0">
                        <a:solidFill>
                          <a:schemeClr val="tx1"/>
                        </a:solidFill>
                      </a:endParaRPr>
                    </a:p>
                  </a:txBody>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solidFill>
                      <a:schemeClr val="bg1"/>
                    </a:solidFill>
                  </a:tcPr>
                </a:tc>
                <a:tc>
                  <a:txBody>
                    <a:bodyPr/>
                    <a:lstStyle/>
                    <a:p>
                      <a:endParaRPr lang="en-US" sz="1400" dirty="0">
                        <a:solidFill>
                          <a:schemeClr val="tx1"/>
                        </a:solidFill>
                      </a:endParaRPr>
                    </a:p>
                  </a:txBody>
                  <a:tcPr/>
                </a:tc>
                <a:tc>
                  <a:txBody>
                    <a:bodyPr/>
                    <a:lstStyle/>
                    <a:p>
                      <a:endParaRPr lang="en-US" sz="1400" dirty="0">
                        <a:solidFill>
                          <a:schemeClr val="tx1"/>
                        </a:solidFill>
                      </a:endParaRPr>
                    </a:p>
                  </a:txBody>
                  <a:tcPr/>
                </a:tc>
              </a:tr>
            </a:tbl>
          </a:graphicData>
        </a:graphic>
      </p:graphicFrame>
    </p:spTree>
  </p:cSld>
  <p:clrMapOvr>
    <a:masterClrMapping/>
  </p:clrMapOvr>
</p:sld>
</file>

<file path=ppt/theme/theme1.xml><?xml version="1.0" encoding="utf-8"?>
<a:theme xmlns:a="http://schemas.openxmlformats.org/drawingml/2006/main" name="Templat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charset="0"/>
          </a:defRPr>
        </a:defPPr>
      </a:lstStyle>
    </a:lnDef>
  </a:objectDefaults>
  <a:extraClrSchemeLst>
    <a:extraClrScheme>
      <a:clrScheme name="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Roger's PowerBook HD:802:802.16:meetings:#3 9909 Boulder:Template.pot</Template>
  <TotalTime>307</TotalTime>
  <Words>863</Words>
  <Application>Microsoft Office PowerPoint</Application>
  <PresentationFormat>On-screen Show (4:3)</PresentationFormat>
  <Paragraphs>171</Paragraphs>
  <Slides>14</Slides>
  <Notes>6</Notes>
  <HiddenSlides>0</HiddenSlides>
  <MMClips>0</MMClips>
  <ScaleCrop>false</ScaleCrop>
  <HeadingPairs>
    <vt:vector size="4" baseType="variant">
      <vt:variant>
        <vt:lpstr>Theme</vt:lpstr>
      </vt:variant>
      <vt:variant>
        <vt:i4>1</vt:i4>
      </vt:variant>
      <vt:variant>
        <vt:lpstr>Slide Titles</vt:lpstr>
      </vt:variant>
      <vt:variant>
        <vt:i4>14</vt:i4>
      </vt:variant>
    </vt:vector>
  </HeadingPairs>
  <TitlesOfParts>
    <vt:vector size="15" baseType="lpstr">
      <vt:lpstr>Template</vt:lpstr>
      <vt:lpstr>IEEE 802.1 OmniRAN TG December 16th, 2014 Conference Call</vt:lpstr>
      <vt:lpstr>Conference Call</vt:lpstr>
      <vt:lpstr>Participants, Patents, and Duty to Inform</vt:lpstr>
      <vt:lpstr>Patent Related Links</vt:lpstr>
      <vt:lpstr>Call for Potentially Essential Patents</vt:lpstr>
      <vt:lpstr>Other Guidelines for IEEE WG Meetings</vt:lpstr>
      <vt:lpstr>Resources – URLs</vt:lpstr>
      <vt:lpstr>Agenda</vt:lpstr>
      <vt:lpstr>Business#1</vt:lpstr>
      <vt:lpstr>Business #2</vt:lpstr>
      <vt:lpstr>Business #3</vt:lpstr>
      <vt:lpstr>Business#4</vt:lpstr>
      <vt:lpstr>Jan 2015 Agenda Graphics</vt:lpstr>
      <vt:lpstr>Agenda proposal for January 2015 F2F</vt:lpstr>
    </vt:vector>
  </TitlesOfParts>
  <Company>NIST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 Call Slides</dc:title>
  <dc:subject>Guiding material</dc:subject>
  <dc:creator>Max Riegel</dc:creator>
  <cp:lastModifiedBy>Max Riegel</cp:lastModifiedBy>
  <cp:revision>191</cp:revision>
  <cp:lastPrinted>1998-02-10T13:28:06Z</cp:lastPrinted>
  <dcterms:created xsi:type="dcterms:W3CDTF">2011-12-30T17:06:23Z</dcterms:created>
  <dcterms:modified xsi:type="dcterms:W3CDTF">2014-12-19T10:13:12Z</dcterms:modified>
</cp:coreProperties>
</file>