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handoutMasterIdLst>
    <p:handoutMasterId r:id="rId17"/>
  </p:handoutMasterIdLst>
  <p:sldIdLst>
    <p:sldId id="262" r:id="rId2"/>
    <p:sldId id="265" r:id="rId3"/>
    <p:sldId id="275" r:id="rId4"/>
    <p:sldId id="276" r:id="rId5"/>
    <p:sldId id="277" r:id="rId6"/>
    <p:sldId id="278" r:id="rId7"/>
    <p:sldId id="271" r:id="rId8"/>
    <p:sldId id="266" r:id="rId9"/>
    <p:sldId id="283" r:id="rId10"/>
    <p:sldId id="287" r:id="rId11"/>
    <p:sldId id="288" r:id="rId12"/>
    <p:sldId id="285" r:id="rId13"/>
    <p:sldId id="289" r:id="rId14"/>
    <p:sldId id="280"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781" autoAdjust="0"/>
    <p:restoredTop sz="99233" autoAdjust="0"/>
  </p:normalViewPr>
  <p:slideViewPr>
    <p:cSldViewPr>
      <p:cViewPr varScale="1">
        <p:scale>
          <a:sx n="81" d="100"/>
          <a:sy n="81" d="100"/>
        </p:scale>
        <p:origin x="-71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xmlns=""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xmlns=""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5335" rIns="95335"/>
          <a:lstStyle/>
          <a:p>
            <a:endParaRPr lang="en-US">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453656" y="8839200"/>
            <a:ext cx="76944"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D9C46446-BDBD-C643-A7FE-9BCA6A57C871}" type="slidenum">
              <a:rPr lang="en-US" sz="1200"/>
              <a:pPr/>
              <a:t>6</a:t>
            </a:fld>
            <a:endParaRPr lang="en-US" sz="1200"/>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GB">
              <a:latin typeface="Times New Roman"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7</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8</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10</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11</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8890" y="76200"/>
            <a:ext cx="2236510" cy="307777"/>
          </a:xfrm>
          <a:prstGeom prst="rect">
            <a:avLst/>
          </a:prstGeom>
        </p:spPr>
        <p:txBody>
          <a:bodyPr wrap="none">
            <a:spAutoFit/>
          </a:bodyPr>
          <a:lstStyle/>
          <a:p>
            <a:pPr algn="r"/>
            <a:r>
              <a:rPr lang="en-US" sz="1400" b="1" dirty="0" smtClean="0"/>
              <a:t>omniran-14-0086-00-00TG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omniran/dcn/14/omniran-14-0085-00-00TG-november-2014-f2f-meeting-minutes.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nsn.webex.com/nsn/j.php?J=706711495&amp;PW=67935ad6df24070150362776"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www.nsn.com/nvc"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2.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index.html" TargetMode="External"/><Relationship Id="rId4" Type="http://schemas.openxmlformats.org/officeDocument/2006/relationships/hyperlink" Target="http://standards.ieee.org/about/sasb/patcom/materials.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IEEE 802.1 OmniRAN TG</a:t>
            </a:r>
            <a:r>
              <a:rPr lang="en-US" dirty="0"/>
              <a:t/>
            </a:r>
            <a:br>
              <a:rPr lang="en-US" dirty="0"/>
            </a:br>
            <a:r>
              <a:rPr lang="en-US" dirty="0" smtClean="0"/>
              <a:t>December 16</a:t>
            </a:r>
            <a:r>
              <a:rPr lang="en-US" baseline="30000" dirty="0" smtClean="0"/>
              <a:t>th</a:t>
            </a:r>
            <a:r>
              <a:rPr lang="en-US" dirty="0" smtClean="0"/>
              <a:t>, </a:t>
            </a:r>
            <a:r>
              <a:rPr lang="en-US" dirty="0" smtClean="0"/>
              <a:t>2014 Conference Call</a:t>
            </a:r>
            <a:endParaRPr lang="en-US" dirty="0"/>
          </a:p>
        </p:txBody>
      </p:sp>
      <p:sp>
        <p:nvSpPr>
          <p:cNvPr id="3" name="Subtitle 2"/>
          <p:cNvSpPr>
            <a:spLocks noGrp="1"/>
          </p:cNvSpPr>
          <p:nvPr>
            <p:ph type="subTitle" idx="1"/>
          </p:nvPr>
        </p:nvSpPr>
        <p:spPr/>
        <p:txBody>
          <a:bodyPr/>
          <a:lstStyle/>
          <a:p>
            <a:r>
              <a:rPr lang="en-US" dirty="0" smtClean="0"/>
              <a:t>2014-12-15</a:t>
            </a:r>
            <a:r>
              <a:rPr lang="en-US" dirty="0"/>
              <a:t/>
            </a:r>
            <a:br>
              <a:rPr lang="en-US" dirty="0"/>
            </a:br>
            <a:r>
              <a:rPr lang="en-US" dirty="0"/>
              <a:t>Max </a:t>
            </a:r>
            <a:r>
              <a:rPr lang="en-US" dirty="0" smtClean="0"/>
              <a:t>Riegel, Nokia Networks</a:t>
            </a:r>
            <a:endParaRPr lang="en-US" dirty="0"/>
          </a:p>
          <a:p>
            <a:r>
              <a:rPr lang="en-US" dirty="0"/>
              <a:t>(</a:t>
            </a:r>
            <a:r>
              <a:rPr lang="en-US" dirty="0" smtClean="0"/>
              <a:t>OmniRAN TG </a:t>
            </a:r>
            <a:r>
              <a:rPr lang="en-US" dirty="0"/>
              <a:t>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de-DE" dirty="0" smtClean="0"/>
              <a:t>Business #2</a:t>
            </a:r>
            <a:endParaRPr lang="en-US" dirty="0"/>
          </a:p>
        </p:txBody>
      </p:sp>
      <p:sp>
        <p:nvSpPr>
          <p:cNvPr id="4104" name="Rectangle 5"/>
          <p:cNvSpPr>
            <a:spLocks noGrp="1" noChangeArrowheads="1"/>
          </p:cNvSpPr>
          <p:nvPr>
            <p:ph type="body" idx="1"/>
          </p:nvPr>
        </p:nvSpPr>
        <p:spPr/>
        <p:txBody>
          <a:bodyPr>
            <a:normAutofit/>
          </a:bodyPr>
          <a:lstStyle/>
          <a:p>
            <a:r>
              <a:rPr lang="en-US" dirty="0" smtClean="0"/>
              <a:t>Review of minutes</a:t>
            </a:r>
          </a:p>
          <a:p>
            <a:pPr lvl="1"/>
            <a:r>
              <a:rPr lang="en-US" dirty="0" smtClean="0">
                <a:hlinkClick r:id="rId3"/>
              </a:rPr>
              <a:t>https://</a:t>
            </a:r>
            <a:r>
              <a:rPr lang="en-US" dirty="0" smtClean="0">
                <a:hlinkClick r:id="rId3"/>
              </a:rPr>
              <a:t>mentor.ieee.org/omniran/dcn/14/omniran-14-0085-00-00TG-november-2014-f2f-meeting-minutes.docx</a:t>
            </a:r>
            <a:endParaRPr lang="en-US" dirty="0" smtClean="0"/>
          </a:p>
          <a:p>
            <a:r>
              <a:rPr lang="en-US" dirty="0" smtClean="0"/>
              <a:t>Reports</a:t>
            </a:r>
            <a:endParaRPr lang="en-US" dirty="0" smtClean="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de-DE" dirty="0" smtClean="0"/>
              <a:t>Business #3</a:t>
            </a:r>
            <a:endParaRPr lang="en-US" dirty="0"/>
          </a:p>
        </p:txBody>
      </p:sp>
      <p:sp>
        <p:nvSpPr>
          <p:cNvPr id="4104" name="Rectangle 5"/>
          <p:cNvSpPr>
            <a:spLocks noGrp="1" noChangeArrowheads="1"/>
          </p:cNvSpPr>
          <p:nvPr>
            <p:ph type="body" idx="1"/>
          </p:nvPr>
        </p:nvSpPr>
        <p:spPr/>
        <p:txBody>
          <a:bodyPr>
            <a:normAutofit/>
          </a:bodyPr>
          <a:lstStyle/>
          <a:p>
            <a:r>
              <a:rPr lang="en-US" dirty="0" smtClean="0"/>
              <a:t>Contributions to P802.1CF</a:t>
            </a: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Business#4</a:t>
            </a:r>
            <a:endParaRPr lang="en-US" dirty="0"/>
          </a:p>
        </p:txBody>
      </p:sp>
      <p:sp>
        <p:nvSpPr>
          <p:cNvPr id="3" name="Content Placeholder 2"/>
          <p:cNvSpPr>
            <a:spLocks noGrp="1"/>
          </p:cNvSpPr>
          <p:nvPr>
            <p:ph idx="1"/>
          </p:nvPr>
        </p:nvSpPr>
        <p:spPr/>
        <p:txBody>
          <a:bodyPr>
            <a:normAutofit/>
          </a:bodyPr>
          <a:lstStyle/>
          <a:p>
            <a:r>
              <a:rPr lang="en-US" dirty="0" smtClean="0"/>
              <a:t>Preparation of Nov 2014 F2F meeting</a:t>
            </a:r>
          </a:p>
          <a:p>
            <a:pPr lvl="1"/>
            <a:r>
              <a:rPr lang="en-US" dirty="0" smtClean="0"/>
              <a:t>Schedules</a:t>
            </a:r>
          </a:p>
          <a:p>
            <a:pPr lvl="1"/>
            <a:r>
              <a:rPr lang="en-US" dirty="0" smtClean="0"/>
              <a:t>Agenda proposal</a:t>
            </a:r>
          </a:p>
          <a:p>
            <a:r>
              <a:rPr lang="en-US" dirty="0" smtClean="0"/>
              <a:t>AOB</a:t>
            </a:r>
          </a:p>
          <a:p>
            <a:r>
              <a:rPr lang="en-US" dirty="0" smtClean="0"/>
              <a:t>Adjourned at</a:t>
            </a:r>
          </a:p>
          <a:p>
            <a:pPr lvl="1"/>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smtClean="0"/>
              <a:t>Jan</a:t>
            </a:r>
            <a:r>
              <a:rPr lang="en-US" dirty="0" smtClean="0"/>
              <a:t> 2015 </a:t>
            </a:r>
            <a:r>
              <a:rPr lang="en-US" dirty="0" smtClean="0"/>
              <a:t>Agenda Graphics</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xmlns="" val="2924645299"/>
              </p:ext>
            </p:extLst>
          </p:nvPr>
        </p:nvGraphicFramePr>
        <p:xfrm>
          <a:off x="381000" y="1294825"/>
          <a:ext cx="8305800" cy="5277919"/>
        </p:xfrm>
        <a:graphic>
          <a:graphicData uri="http://schemas.openxmlformats.org/drawingml/2006/table">
            <a:tbl>
              <a:tblPr firstRow="1" bandRow="1">
                <a:tableStyleId>{5C22544A-7EE6-4342-B048-85BDC9FD1C3A}</a:tableStyleId>
              </a:tblPr>
              <a:tblGrid>
                <a:gridCol w="650645"/>
                <a:gridCol w="1531031"/>
                <a:gridCol w="1531031"/>
                <a:gridCol w="1531031"/>
                <a:gridCol w="1531031"/>
                <a:gridCol w="1531031"/>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Mon </a:t>
                      </a:r>
                      <a:r>
                        <a:rPr lang="en-US" sz="1800" dirty="0" smtClean="0">
                          <a:solidFill>
                            <a:schemeClr val="tx2"/>
                          </a:solidFill>
                        </a:rPr>
                        <a:t>1/12</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Tue </a:t>
                      </a:r>
                      <a:r>
                        <a:rPr lang="en-US" sz="1800" dirty="0" smtClean="0">
                          <a:solidFill>
                            <a:schemeClr val="tx2"/>
                          </a:solidFill>
                        </a:rPr>
                        <a:t>1/13</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Wed </a:t>
                      </a:r>
                      <a:r>
                        <a:rPr lang="en-US" sz="1800" dirty="0" smtClean="0">
                          <a:solidFill>
                            <a:schemeClr val="tx2"/>
                          </a:solidFill>
                        </a:rPr>
                        <a:t>1/14</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Thu </a:t>
                      </a:r>
                      <a:r>
                        <a:rPr lang="en-US" sz="1800" dirty="0" smtClean="0">
                          <a:solidFill>
                            <a:schemeClr val="tx2"/>
                          </a:solidFill>
                        </a:rPr>
                        <a:t>1/15</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Fri </a:t>
                      </a:r>
                      <a:r>
                        <a:rPr lang="en-US" sz="1800" dirty="0" smtClean="0">
                          <a:solidFill>
                            <a:schemeClr val="tx2"/>
                          </a:solidFill>
                        </a:rPr>
                        <a:t>1/16</a:t>
                      </a:r>
                      <a:endParaRPr lang="en-US" sz="1800" dirty="0">
                        <a:solidFill>
                          <a:schemeClr val="tx2"/>
                        </a:solidFill>
                      </a:endParaRPr>
                    </a:p>
                  </a:txBody>
                  <a:tcPr marL="0" marR="0" marT="0" marB="0">
                    <a:solidFill>
                      <a:schemeClr val="bg1"/>
                    </a:solidFill>
                  </a:tcPr>
                </a:tc>
              </a:tr>
              <a:tr h="418368">
                <a:tc rowSpan="2">
                  <a:txBody>
                    <a:bodyPr/>
                    <a:lstStyle/>
                    <a:p>
                      <a:pPr algn="ctr"/>
                      <a:r>
                        <a:rPr lang="en-US" sz="1500" dirty="0" smtClean="0"/>
                        <a:t>08:00</a:t>
                      </a:r>
                    </a:p>
                    <a:p>
                      <a:pPr algn="ctr"/>
                      <a:endParaRPr lang="en-US" sz="1500" dirty="0" smtClean="0"/>
                    </a:p>
                    <a:p>
                      <a:pPr algn="ctr"/>
                      <a:endParaRPr lang="en-US" sz="1500" dirty="0" smtClean="0"/>
                    </a:p>
                    <a:p>
                      <a:pPr algn="ctr"/>
                      <a:r>
                        <a:rPr lang="en-US" sz="1500" dirty="0" smtClean="0"/>
                        <a:t>10:00</a:t>
                      </a:r>
                      <a:endParaRPr lang="en-US" sz="1500" dirty="0"/>
                    </a:p>
                  </a:txBody>
                  <a:tcPr marL="0" marR="0" marT="0" marB="0">
                    <a:solidFill>
                      <a:schemeClr val="accent1">
                        <a:lumMod val="40000"/>
                        <a:lumOff val="60000"/>
                      </a:schemeClr>
                    </a:solidFill>
                  </a:tcPr>
                </a:tc>
                <a:tc rowSpan="2">
                  <a:txBody>
                    <a:bodyPr/>
                    <a:lstStyle/>
                    <a:p>
                      <a:r>
                        <a:rPr lang="de-DE" sz="1200" dirty="0" err="1" smtClean="0"/>
                        <a:t>Opening</a:t>
                      </a:r>
                      <a:r>
                        <a:rPr lang="de-DE" sz="1200" baseline="0" dirty="0" smtClean="0"/>
                        <a:t> Sessions</a:t>
                      </a:r>
                      <a:endParaRPr lang="en-US" sz="1200" dirty="0"/>
                    </a:p>
                  </a:txBody>
                  <a:tcPr marL="36000" marR="36000" marT="36000" marB="36000">
                    <a:solidFill>
                      <a:schemeClr val="bg1">
                        <a:lumMod val="75000"/>
                      </a:schemeClr>
                    </a:solidFill>
                  </a:tcPr>
                </a:tc>
                <a:tc>
                  <a:txBody>
                    <a:bodyPr/>
                    <a:lstStyle/>
                    <a:p>
                      <a:endParaRPr lang="en-US" sz="1200" dirty="0"/>
                    </a:p>
                  </a:txBody>
                  <a:tcPr marL="36000" marR="36000" marT="36000" marB="36000">
                    <a:solidFill>
                      <a:schemeClr val="bg1"/>
                    </a:solidFill>
                  </a:tcPr>
                </a:tc>
                <a:tc rowSpan="2">
                  <a:txBody>
                    <a:bodyPr/>
                    <a:lstStyle/>
                    <a:p>
                      <a:pPr marL="85725" indent="-85725">
                        <a:buFont typeface="Arial" panose="020B0604020202020204" pitchFamily="34" charset="0"/>
                        <a:buNone/>
                      </a:pPr>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r>
                        <a:rPr lang="de-DE" sz="1200" dirty="0" smtClean="0"/>
                        <a:t>802.11 </a:t>
                      </a:r>
                      <a:r>
                        <a:rPr lang="de-DE" sz="1200" dirty="0" err="1" smtClean="0"/>
                        <a:t>Closing</a:t>
                      </a:r>
                      <a:endParaRPr lang="en-US" sz="1200" dirty="0"/>
                    </a:p>
                  </a:txBody>
                  <a:tcPr marL="36000" marR="36000" marT="36000" marB="36000">
                    <a:solidFill>
                      <a:schemeClr val="bg1">
                        <a:lumMod val="75000"/>
                      </a:schemeClr>
                    </a:solidFill>
                  </a:tcPr>
                </a:tc>
              </a:tr>
              <a:tr h="507454">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r>
              <a:tr h="218554">
                <a:tc>
                  <a:txBody>
                    <a:bodyPr/>
                    <a:lstStyle/>
                    <a:p>
                      <a:pPr algn="ct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lumMod val="75000"/>
                      </a:schemeClr>
                    </a:solidFill>
                  </a:tcPr>
                </a:tc>
              </a:tr>
              <a:tr h="927566">
                <a:tc>
                  <a:txBody>
                    <a:bodyPr/>
                    <a:lstStyle/>
                    <a:p>
                      <a:pPr algn="ctr"/>
                      <a:r>
                        <a:rPr lang="en-US" sz="1500" dirty="0" smtClean="0"/>
                        <a:t>10:30</a:t>
                      </a:r>
                      <a:br>
                        <a:rPr lang="en-US" sz="1500" dirty="0" smtClean="0"/>
                      </a:br>
                      <a:endParaRPr lang="en-US" sz="1500" dirty="0" smtClean="0"/>
                    </a:p>
                    <a:p>
                      <a:pPr algn="ctr"/>
                      <a:endParaRPr lang="en-US" sz="1500" dirty="0" smtClean="0"/>
                    </a:p>
                    <a:p>
                      <a:pPr algn="ctr"/>
                      <a:r>
                        <a:rPr lang="en-US" sz="1500" dirty="0" smtClean="0"/>
                        <a:t>12:30</a:t>
                      </a:r>
                      <a:endParaRPr lang="en-US" sz="1500" dirty="0"/>
                    </a:p>
                  </a:txBody>
                  <a:tcPr marL="0" marR="0" marT="0" marB="0">
                    <a:solidFill>
                      <a:schemeClr val="tx2">
                        <a:lumMod val="20000"/>
                        <a:lumOff val="80000"/>
                      </a:schemeClr>
                    </a:solidFill>
                  </a:tcPr>
                </a:tc>
                <a:tc>
                  <a:txBody>
                    <a:bodyPr/>
                    <a:lstStyle/>
                    <a:p>
                      <a:pPr marL="0" indent="0">
                        <a:buFont typeface="Arial" panose="020B0604020202020204" pitchFamily="34" charset="0"/>
                        <a:buNone/>
                      </a:pPr>
                      <a:endParaRPr lang="en-US" sz="1200" dirty="0"/>
                    </a:p>
                  </a:txBody>
                  <a:tcPr marL="36000" marR="36000" marT="36000" marB="36000">
                    <a:solidFill>
                      <a:schemeClr val="bg1"/>
                    </a:solidFill>
                  </a:tcPr>
                </a:tc>
                <a:tc>
                  <a:txBody>
                    <a:bodyPr/>
                    <a:lstStyle/>
                    <a:p>
                      <a:pPr marL="82550" indent="-82550">
                        <a:buFont typeface="Arial" pitchFamily="34" charset="0"/>
                        <a:buNone/>
                      </a:pPr>
                      <a:r>
                        <a:rPr lang="en-US" sz="1200" dirty="0" smtClean="0"/>
                        <a:t>Link Address</a:t>
                      </a:r>
                      <a:r>
                        <a:rPr lang="en-US" sz="1200" baseline="0" dirty="0" smtClean="0"/>
                        <a:t> SG</a:t>
                      </a:r>
                      <a:endParaRPr lang="en-US" sz="1200" dirty="0"/>
                    </a:p>
                  </a:txBody>
                  <a:tcPr marL="36000" marR="36000" marT="36000" marB="36000">
                    <a:solidFill>
                      <a:schemeClr val="bg2">
                        <a:lumMod val="75000"/>
                      </a:schemeClr>
                    </a:solidFill>
                  </a:tcPr>
                </a:tc>
                <a:tc>
                  <a:txBody>
                    <a:bodyPr/>
                    <a:lstStyle/>
                    <a:p>
                      <a:r>
                        <a:rPr lang="en-US" sz="1200" dirty="0" smtClean="0"/>
                        <a:t>802.11/802.15 </a:t>
                      </a:r>
                      <a:br>
                        <a:rPr lang="en-US" sz="1200" dirty="0" smtClean="0"/>
                      </a:br>
                      <a:r>
                        <a:rPr lang="en-US" sz="1200" dirty="0" smtClean="0"/>
                        <a:t>Mid-week Plenaries</a:t>
                      </a:r>
                      <a:endParaRPr lang="en-US" sz="1200" dirty="0"/>
                    </a:p>
                  </a:txBody>
                  <a:tcPr marL="36000" marR="36000" marT="36000" marB="36000">
                    <a:solidFill>
                      <a:schemeClr val="bg1">
                        <a:lumMod val="75000"/>
                      </a:schemeClr>
                    </a:solidFill>
                  </a:tcPr>
                </a:tc>
                <a:tc>
                  <a:txBody>
                    <a:bodyPr/>
                    <a:lstStyle/>
                    <a:p>
                      <a:pPr marL="85725" indent="-85725">
                        <a:buFont typeface="Arial" pitchFamily="34" charset="0"/>
                        <a:buNone/>
                      </a:pPr>
                      <a:endParaRPr lang="en-US" sz="1200" dirty="0"/>
                    </a:p>
                  </a:txBody>
                  <a:tcPr marL="36000" marR="36000" marT="36000" marB="36000">
                    <a:solidFill>
                      <a:schemeClr val="bg1"/>
                    </a:solidFill>
                  </a:tcPr>
                </a:tc>
                <a:tc>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tr>
              <a:tr h="209721">
                <a:tc rowSpan="2">
                  <a:txBody>
                    <a:bodyPr/>
                    <a:lstStyle/>
                    <a:p>
                      <a:pPr algn="ctr"/>
                      <a:endParaRPr lang="en-US" sz="1500" dirty="0"/>
                    </a:p>
                  </a:txBody>
                  <a:tcPr marL="0" marR="0" marT="0" marB="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r>
              <a:tr h="200786">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rowSpan="4">
                  <a:txBody>
                    <a:bodyPr/>
                    <a:lstStyle/>
                    <a:p>
                      <a:endParaRPr lang="en-US" sz="1200" dirty="0"/>
                    </a:p>
                  </a:txBody>
                  <a:tcPr marL="36000" marR="36000" marT="36000" marB="36000">
                    <a:solidFill>
                      <a:schemeClr val="bg1"/>
                    </a:solidFill>
                  </a:tcPr>
                </a:tc>
              </a:tr>
              <a:tr h="914400">
                <a:tc>
                  <a:txBody>
                    <a:bodyPr/>
                    <a:lstStyle/>
                    <a:p>
                      <a:pPr algn="ctr"/>
                      <a:r>
                        <a:rPr lang="en-US" sz="1500" dirty="0" smtClean="0"/>
                        <a:t>13:30</a:t>
                      </a:r>
                    </a:p>
                    <a:p>
                      <a:pPr algn="ctr"/>
                      <a:endParaRPr lang="en-US" sz="1500" dirty="0" smtClean="0"/>
                    </a:p>
                    <a:p>
                      <a:pPr algn="ctr"/>
                      <a:endParaRPr lang="en-US" sz="1500" dirty="0" smtClean="0"/>
                    </a:p>
                    <a:p>
                      <a:pPr algn="ctr"/>
                      <a:r>
                        <a:rPr lang="en-US" sz="1500" dirty="0" smtClean="0"/>
                        <a:t>15:30</a:t>
                      </a:r>
                      <a:endParaRPr lang="en-US" sz="1500" dirty="0"/>
                    </a:p>
                  </a:txBody>
                  <a:tcPr marL="0" marR="0" marT="0" marB="0">
                    <a:solidFill>
                      <a:schemeClr val="tx2">
                        <a:lumMod val="20000"/>
                        <a:lumOff val="80000"/>
                      </a:schemeClr>
                    </a:solidFill>
                  </a:tcPr>
                </a:tc>
                <a:tc>
                  <a:txBody>
                    <a:bodyPr/>
                    <a:lstStyle/>
                    <a:p>
                      <a:r>
                        <a:rPr lang="de-DE" sz="1200" dirty="0" err="1" smtClean="0"/>
                        <a:t>OmniRAN</a:t>
                      </a:r>
                      <a:r>
                        <a:rPr lang="de-DE" sz="1200" dirty="0" smtClean="0"/>
                        <a:t> </a:t>
                      </a:r>
                      <a:r>
                        <a:rPr lang="de-DE" sz="1200" dirty="0" err="1" smtClean="0"/>
                        <a:t>Opening</a:t>
                      </a:r>
                      <a:endParaRPr lang="en-US" sz="1200" dirty="0"/>
                    </a:p>
                  </a:txBody>
                  <a:tcPr marL="36000" marR="36000" marT="36000" marB="36000">
                    <a:solidFill>
                      <a:schemeClr val="tx2">
                        <a:lumMod val="40000"/>
                        <a:lumOff val="60000"/>
                      </a:schemeClr>
                    </a:solidFill>
                  </a:tcPr>
                </a:tc>
                <a:tc>
                  <a:txBody>
                    <a:bodyPr/>
                    <a:lstStyle/>
                    <a:p>
                      <a:pPr marL="85725" indent="-85725">
                        <a:buFont typeface="Arial" pitchFamily="34" charset="0"/>
                        <a:buNone/>
                      </a:pPr>
                      <a:endParaRPr lang="en-US" sz="1200" dirty="0"/>
                    </a:p>
                  </a:txBody>
                  <a:tcPr marL="36000" marR="36000" marT="36000" marB="36000">
                    <a:solidFill>
                      <a:schemeClr val="tx2">
                        <a:lumMod val="40000"/>
                        <a:lumOff val="60000"/>
                      </a:schemeClr>
                    </a:solidFill>
                  </a:tcPr>
                </a:tc>
                <a:tc>
                  <a:txBody>
                    <a:bodyPr/>
                    <a:lstStyle/>
                    <a:p>
                      <a:pPr marL="85725" indent="-85725">
                        <a:buFont typeface="Arial" panose="020B0604020202020204" pitchFamily="34" charset="0"/>
                        <a:buNone/>
                      </a:pPr>
                      <a:endParaRPr lang="en-US" sz="1200" dirty="0"/>
                    </a:p>
                  </a:txBody>
                  <a:tcPr marL="36000" marR="36000" marT="36000" marB="36000">
                    <a:solidFill>
                      <a:schemeClr val="tx2">
                        <a:lumMod val="40000"/>
                        <a:lumOff val="60000"/>
                      </a:schemeClr>
                    </a:solidFill>
                  </a:tcPr>
                </a:tc>
                <a:tc>
                  <a:txBody>
                    <a:bodyPr/>
                    <a:lstStyle/>
                    <a:p>
                      <a:endParaRPr lang="en-US" dirty="0"/>
                    </a:p>
                  </a:txBody>
                  <a:tcPr marL="36000" marR="36000" marT="36000" marB="36000">
                    <a:solidFill>
                      <a:schemeClr val="tx2">
                        <a:lumMod val="40000"/>
                        <a:lumOff val="60000"/>
                      </a:schemeClr>
                    </a:solidFill>
                  </a:tcPr>
                </a:tc>
                <a:tc vMerge="1">
                  <a:txBody>
                    <a:bodyPr/>
                    <a:lstStyle/>
                    <a:p>
                      <a:endParaRPr lang="en-US" sz="1200" dirty="0"/>
                    </a:p>
                  </a:txBody>
                  <a:tcPr marL="36000" marR="36000" marT="36000" marB="36000">
                    <a:solidFill>
                      <a:schemeClr val="bg2">
                        <a:lumMod val="75000"/>
                      </a:schemeClr>
                    </a:solidFill>
                  </a:tcPr>
                </a:tc>
              </a:tr>
              <a:tr h="218554">
                <a:tc>
                  <a:txBody>
                    <a:bodyPr/>
                    <a:lstStyle/>
                    <a:p>
                      <a:pPr algn="ct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tr>
              <a:tr h="914400">
                <a:tc>
                  <a:txBody>
                    <a:bodyPr/>
                    <a:lstStyle/>
                    <a:p>
                      <a:pPr algn="ctr"/>
                      <a:r>
                        <a:rPr lang="en-US" sz="1500" dirty="0" smtClean="0"/>
                        <a:t>16:00</a:t>
                      </a:r>
                    </a:p>
                    <a:p>
                      <a:pPr algn="ctr"/>
                      <a:endParaRPr lang="en-US" sz="1500" dirty="0" smtClean="0"/>
                    </a:p>
                    <a:p>
                      <a:pPr algn="ctr"/>
                      <a:endParaRPr lang="en-US" sz="1500" dirty="0" smtClean="0"/>
                    </a:p>
                    <a:p>
                      <a:pPr algn="ctr"/>
                      <a:r>
                        <a:rPr lang="en-US" sz="1500" dirty="0" smtClean="0"/>
                        <a:t>18:00</a:t>
                      </a:r>
                      <a:endParaRPr lang="en-US" sz="1500" dirty="0"/>
                    </a:p>
                  </a:txBody>
                  <a:tcPr marL="0" marR="0" marT="0" marB="0">
                    <a:solidFill>
                      <a:schemeClr val="tx2">
                        <a:lumMod val="20000"/>
                        <a:lumOff val="80000"/>
                      </a:schemeClr>
                    </a:solidFill>
                  </a:tcPr>
                </a:tc>
                <a:tc>
                  <a:txBody>
                    <a:bodyPr/>
                    <a:lstStyle/>
                    <a:p>
                      <a:endParaRPr lang="en-US" sz="1200" dirty="0"/>
                    </a:p>
                  </a:txBody>
                  <a:tcPr marL="36000" marR="36000" marT="36000" marB="36000">
                    <a:solidFill>
                      <a:schemeClr val="tx2">
                        <a:lumMod val="40000"/>
                        <a:lumOff val="6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40000"/>
                        <a:lumOff val="60000"/>
                      </a:schemeClr>
                    </a:solidFill>
                  </a:tcPr>
                </a:tc>
                <a:tc>
                  <a:txBody>
                    <a:bodyPr/>
                    <a:lstStyle/>
                    <a:p>
                      <a:endParaRPr lang="en-US" sz="1200" dirty="0"/>
                    </a:p>
                  </a:txBody>
                  <a:tcPr marL="36000" marR="36000" marT="36000" marB="36000">
                    <a:solidFill>
                      <a:schemeClr val="tx2">
                        <a:lumMod val="40000"/>
                        <a:lumOff val="60000"/>
                      </a:schemeClr>
                    </a:solidFill>
                  </a:tcPr>
                </a:tc>
                <a:tc>
                  <a:txBody>
                    <a:bodyPr/>
                    <a:lstStyle/>
                    <a:p>
                      <a:pPr marL="85725" indent="-85725">
                        <a:buFont typeface="Arial" panose="020B0604020202020204" pitchFamily="34" charset="0"/>
                        <a:buNone/>
                      </a:pPr>
                      <a:r>
                        <a:rPr lang="de-DE" sz="1400" dirty="0" err="1" smtClean="0"/>
                        <a:t>OmniRAN</a:t>
                      </a:r>
                      <a:r>
                        <a:rPr lang="de-DE" sz="1400" dirty="0" smtClean="0"/>
                        <a:t> </a:t>
                      </a:r>
                      <a:r>
                        <a:rPr lang="de-DE" sz="1400" dirty="0" err="1" smtClean="0"/>
                        <a:t>Closing</a:t>
                      </a:r>
                      <a:endParaRPr lang="en-US" sz="14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tr>
              <a:tr h="408545">
                <a:tc>
                  <a:txBody>
                    <a:bodyPr/>
                    <a:lstStyle/>
                    <a:p>
                      <a:pPr algn="ctr"/>
                      <a:endParaRPr lang="en-US" sz="1500" dirty="0"/>
                    </a:p>
                  </a:txBody>
                  <a:tcPr marL="0" marR="0" marT="0" marB="0">
                    <a:solidFill>
                      <a:schemeClr val="bg1"/>
                    </a:solidFill>
                  </a:tcPr>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c>
                  <a:txBody>
                    <a:bodyPr/>
                    <a:lstStyle/>
                    <a:p>
                      <a:r>
                        <a:rPr lang="en-US" sz="1200" dirty="0" smtClean="0"/>
                        <a:t>Link Address SG</a:t>
                      </a:r>
                      <a:endParaRPr lang="en-US" sz="1200" dirty="0"/>
                    </a:p>
                  </a:txBody>
                  <a:tcPr marL="36000" marR="36000" marT="36000" marB="36000">
                    <a:solidFill>
                      <a:schemeClr val="bg2">
                        <a:lumMod val="75000"/>
                      </a:schemeClr>
                    </a:solidFill>
                  </a:tcPr>
                </a:tc>
                <a:tc>
                  <a:txBody>
                    <a:bodyPr/>
                    <a:lstStyle/>
                    <a:p>
                      <a:r>
                        <a:rPr lang="de-DE" sz="1200" dirty="0" smtClean="0"/>
                        <a:t>802.15 </a:t>
                      </a:r>
                      <a:r>
                        <a:rPr lang="de-DE" sz="1200" dirty="0" err="1" smtClean="0"/>
                        <a:t>Closing</a:t>
                      </a:r>
                      <a:endParaRPr lang="en-US" sz="1200" dirty="0"/>
                    </a:p>
                  </a:txBody>
                  <a:tcPr marL="36000" marR="36000" marT="36000" marB="36000">
                    <a:solidFill>
                      <a:schemeClr val="bg1">
                        <a:lumMod val="75000"/>
                      </a:schemeClr>
                    </a:solidFill>
                  </a:tcPr>
                </a:tc>
                <a:tc>
                  <a:txBody>
                    <a:bodyPr/>
                    <a:lstStyle/>
                    <a:p>
                      <a:endParaRPr lang="en-US" sz="1200" dirty="0"/>
                    </a:p>
                  </a:txBody>
                  <a:tcPr marL="36000" marR="36000" marT="36000" marB="36000">
                    <a:noFill/>
                  </a:tcPr>
                </a:tc>
              </a:tr>
            </a:tbl>
          </a:graphicData>
        </a:graphic>
      </p:graphicFrame>
    </p:spTree>
    <p:extLst>
      <p:ext uri="{BB962C8B-B14F-4D97-AF65-F5344CB8AC3E}">
        <p14:creationId xmlns:p14="http://schemas.microsoft.com/office/powerpoint/2010/main" xmlns="" val="16887704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proposal for </a:t>
            </a:r>
            <a:r>
              <a:rPr lang="en-US" dirty="0" smtClean="0"/>
              <a:t>January</a:t>
            </a:r>
            <a:r>
              <a:rPr lang="en-US" dirty="0" smtClean="0"/>
              <a:t> 2015 </a:t>
            </a:r>
            <a:r>
              <a:rPr lang="en-US" dirty="0" smtClean="0"/>
              <a:t>F2F</a:t>
            </a:r>
          </a:p>
        </p:txBody>
      </p:sp>
      <p:sp>
        <p:nvSpPr>
          <p:cNvPr id="3" name="Content Placeholder 2"/>
          <p:cNvSpPr>
            <a:spLocks noGrp="1"/>
          </p:cNvSpPr>
          <p:nvPr>
            <p:ph idx="1"/>
          </p:nvPr>
        </p:nvSpPr>
        <p:spPr>
          <a:xfrm>
            <a:off x="457200" y="1371600"/>
            <a:ext cx="8229600" cy="4754563"/>
          </a:xfrm>
        </p:spPr>
        <p:txBody>
          <a:bodyPr>
            <a:normAutofit fontScale="85000" lnSpcReduction="20000"/>
          </a:bodyPr>
          <a:lstStyle/>
          <a:p>
            <a:r>
              <a:rPr lang="en-US" dirty="0" smtClean="0"/>
              <a:t>Review of minutes</a:t>
            </a:r>
          </a:p>
          <a:p>
            <a:r>
              <a:rPr lang="en-US" dirty="0" smtClean="0"/>
              <a:t>Reports</a:t>
            </a:r>
          </a:p>
          <a:p>
            <a:r>
              <a:rPr lang="en-US" dirty="0" smtClean="0"/>
              <a:t>SDN &amp; NFV </a:t>
            </a:r>
            <a:r>
              <a:rPr lang="en-US" dirty="0" smtClean="0"/>
              <a:t>status update</a:t>
            </a:r>
            <a:endParaRPr lang="en-US" dirty="0" smtClean="0"/>
          </a:p>
          <a:p>
            <a:r>
              <a:rPr lang="en-US" dirty="0" smtClean="0"/>
              <a:t>P802.1CF contributions</a:t>
            </a:r>
          </a:p>
          <a:p>
            <a:pPr lvl="1"/>
            <a:r>
              <a:rPr lang="en-US" dirty="0" smtClean="0"/>
              <a:t>Network reference </a:t>
            </a:r>
            <a:r>
              <a:rPr lang="en-US" dirty="0" smtClean="0"/>
              <a:t>model</a:t>
            </a:r>
          </a:p>
          <a:p>
            <a:pPr lvl="1"/>
            <a:r>
              <a:rPr lang="en-US" dirty="0" smtClean="0"/>
              <a:t>Backhaul representation</a:t>
            </a:r>
            <a:endParaRPr lang="en-US" dirty="0" smtClean="0"/>
          </a:p>
          <a:p>
            <a:pPr lvl="1"/>
            <a:r>
              <a:rPr lang="en-US" dirty="0" smtClean="0"/>
              <a:t>SDN Abstraction</a:t>
            </a:r>
          </a:p>
          <a:p>
            <a:pPr lvl="1"/>
            <a:r>
              <a:rPr lang="en-US" dirty="0" smtClean="0"/>
              <a:t>Functional </a:t>
            </a:r>
            <a:r>
              <a:rPr lang="en-US" dirty="0" smtClean="0"/>
              <a:t>design and decomposition</a:t>
            </a:r>
          </a:p>
          <a:p>
            <a:r>
              <a:rPr lang="en-US" dirty="0" smtClean="0"/>
              <a:t>Project </a:t>
            </a:r>
            <a:r>
              <a:rPr lang="en-US" dirty="0" smtClean="0"/>
              <a:t>planning</a:t>
            </a:r>
          </a:p>
          <a:p>
            <a:r>
              <a:rPr lang="en-US" dirty="0" smtClean="0"/>
              <a:t>Status report to IEEE 802 WGs</a:t>
            </a:r>
          </a:p>
          <a:p>
            <a:r>
              <a:rPr lang="en-US" dirty="0" smtClean="0"/>
              <a:t>AOB</a:t>
            </a:r>
          </a:p>
          <a:p>
            <a:pPr lvl="2"/>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dirty="0" smtClean="0"/>
              <a:t>Conference Call</a:t>
            </a:r>
            <a:endParaRPr lang="en-GB" dirty="0"/>
          </a:p>
        </p:txBody>
      </p:sp>
      <p:sp>
        <p:nvSpPr>
          <p:cNvPr id="3078" name="Rectangle 3"/>
          <p:cNvSpPr>
            <a:spLocks noGrp="1" noChangeArrowheads="1"/>
          </p:cNvSpPr>
          <p:nvPr>
            <p:ph type="body" idx="1"/>
          </p:nvPr>
        </p:nvSpPr>
        <p:spPr>
          <a:xfrm>
            <a:off x="457200" y="1600200"/>
            <a:ext cx="8305800" cy="4525963"/>
          </a:xfrm>
        </p:spPr>
        <p:txBody>
          <a:bodyPr>
            <a:normAutofit fontScale="62500" lnSpcReduction="20000"/>
          </a:bodyPr>
          <a:lstStyle/>
          <a:p>
            <a:r>
              <a:rPr lang="en-GB" dirty="0" smtClean="0"/>
              <a:t>Tuesday, </a:t>
            </a:r>
            <a:r>
              <a:rPr lang="en-US" dirty="0" smtClean="0"/>
              <a:t>December 16</a:t>
            </a:r>
            <a:r>
              <a:rPr lang="en-US" baseline="30000" dirty="0" smtClean="0"/>
              <a:t>th</a:t>
            </a:r>
            <a:r>
              <a:rPr lang="en-US" dirty="0" smtClean="0"/>
              <a:t>, </a:t>
            </a:r>
            <a:r>
              <a:rPr lang="en-US" dirty="0" smtClean="0"/>
              <a:t>2014 at 10:00-11:00am ET</a:t>
            </a:r>
          </a:p>
          <a:p>
            <a:endParaRPr lang="en-US" dirty="0" smtClean="0"/>
          </a:p>
          <a:p>
            <a:r>
              <a:rPr lang="en-US" dirty="0" err="1" smtClean="0"/>
              <a:t>WebEX</a:t>
            </a:r>
            <a:endParaRPr lang="en-US" dirty="0" smtClean="0"/>
          </a:p>
          <a:p>
            <a:pPr lvl="1"/>
            <a:r>
              <a:rPr lang="en-US" dirty="0" smtClean="0"/>
              <a:t>Meeting Number: </a:t>
            </a:r>
            <a:r>
              <a:rPr lang="en-US" dirty="0" smtClean="0"/>
              <a:t>706 711 495 </a:t>
            </a:r>
            <a:endParaRPr lang="en-US" dirty="0" smtClean="0"/>
          </a:p>
          <a:p>
            <a:pPr lvl="1"/>
            <a:r>
              <a:rPr lang="en-US" dirty="0" smtClean="0"/>
              <a:t>Meeting Password: </a:t>
            </a:r>
            <a:r>
              <a:rPr lang="en-US" dirty="0" err="1" smtClean="0"/>
              <a:t>OmniRAN</a:t>
            </a:r>
            <a:endParaRPr lang="en-US" dirty="0" smtClean="0"/>
          </a:p>
          <a:p>
            <a:pPr lvl="1"/>
            <a:r>
              <a:rPr lang="en-US" dirty="0" smtClean="0"/>
              <a:t>To join this meeting</a:t>
            </a:r>
          </a:p>
          <a:p>
            <a:pPr lvl="2"/>
            <a:r>
              <a:rPr lang="en-US" dirty="0" smtClean="0"/>
              <a:t>1. Go to </a:t>
            </a:r>
            <a:br>
              <a:rPr lang="en-US" dirty="0" smtClean="0"/>
            </a:br>
            <a:r>
              <a:rPr lang="en-US" dirty="0" smtClean="0">
                <a:hlinkClick r:id="rId3"/>
              </a:rPr>
              <a:t>https://nsn.webex.com/nsn/j.php?J=706711495&amp;PW=67935ad6df24070150362776</a:t>
            </a:r>
            <a:r>
              <a:rPr lang="en-US" dirty="0" smtClean="0"/>
              <a:t> </a:t>
            </a:r>
            <a:endParaRPr lang="en-US" dirty="0" smtClean="0"/>
          </a:p>
          <a:p>
            <a:pPr lvl="2"/>
            <a:r>
              <a:rPr lang="en-US" dirty="0" smtClean="0"/>
              <a:t>2. Enter the meeting password: OmniRAN</a:t>
            </a:r>
          </a:p>
          <a:p>
            <a:pPr lvl="2"/>
            <a:r>
              <a:rPr lang="en-US" dirty="0" smtClean="0"/>
              <a:t>3. Click "Join Now".</a:t>
            </a:r>
          </a:p>
          <a:p>
            <a:pPr lvl="2"/>
            <a:r>
              <a:rPr lang="en-US" dirty="0" smtClean="0"/>
              <a:t>4. Follow the instructions that appear on your screen.</a:t>
            </a:r>
          </a:p>
          <a:p>
            <a:endParaRPr lang="en-US" dirty="0" smtClean="0"/>
          </a:p>
          <a:p>
            <a:r>
              <a:rPr lang="en-US" dirty="0" smtClean="0"/>
              <a:t>Teleconference information</a:t>
            </a:r>
          </a:p>
          <a:p>
            <a:pPr lvl="1"/>
            <a:r>
              <a:rPr lang="en-US" dirty="0" smtClean="0"/>
              <a:t>Call-in number: 1-(972) 445 9673  (US)</a:t>
            </a:r>
          </a:p>
          <a:p>
            <a:pPr lvl="1"/>
            <a:r>
              <a:rPr lang="en-US" dirty="0" smtClean="0"/>
              <a:t>Show global numbers: </a:t>
            </a:r>
            <a:r>
              <a:rPr lang="en-US" u="sng" dirty="0" smtClean="0">
                <a:hlinkClick r:id="rId4"/>
              </a:rPr>
              <a:t>http://www.nsn.com/nvc</a:t>
            </a:r>
            <a:endParaRPr lang="en-US" dirty="0" smtClean="0"/>
          </a:p>
          <a:p>
            <a:pPr lvl="1"/>
            <a:r>
              <a:rPr lang="en-US" dirty="0" smtClean="0"/>
              <a:t>Conference Code: 433 819 2102</a:t>
            </a:r>
          </a:p>
          <a:p>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26"/>
          <p:cNvSpPr>
            <a:spLocks noGrp="1" noChangeArrowheads="1"/>
          </p:cNvSpPr>
          <p:nvPr>
            <p:ph type="title"/>
          </p:nvPr>
        </p:nvSpPr>
        <p:spPr/>
        <p:txBody>
          <a:bodyPr/>
          <a:lstStyle/>
          <a:p>
            <a:r>
              <a:rPr lang="en-US"/>
              <a:t>Participants, Patents, and Duty to Inform</a:t>
            </a:r>
          </a:p>
        </p:txBody>
      </p:sp>
      <p:sp>
        <p:nvSpPr>
          <p:cNvPr id="4099" name="Rectangle 1027"/>
          <p:cNvSpPr>
            <a:spLocks noGrp="1" noChangeArrowheads="1"/>
          </p:cNvSpPr>
          <p:nvPr>
            <p:ph type="body" idx="1"/>
          </p:nvPr>
        </p:nvSpPr>
        <p:spPr>
          <a:xfrm>
            <a:off x="457200" y="1371600"/>
            <a:ext cx="8229600" cy="5029200"/>
          </a:xfrm>
        </p:spPr>
        <p:txBody>
          <a:bodyPr>
            <a:normAutofit fontScale="55000" lnSpcReduction="20000"/>
          </a:bodyPr>
          <a:lstStyle/>
          <a:p>
            <a:pPr marL="0" indent="0">
              <a:buNone/>
            </a:pPr>
            <a:r>
              <a:rPr lang="en-US" b="1">
                <a:solidFill>
                  <a:srgbClr val="1F497D"/>
                </a:solidFill>
              </a:rPr>
              <a:t>All participants in this meeting have certain obligations under the IEEE-SA Patent Policy. </a:t>
            </a:r>
          </a:p>
          <a:p>
            <a:r>
              <a:rPr lang="en-US" b="1">
                <a:solidFill>
                  <a:srgbClr val="1F497D"/>
                </a:solidFill>
              </a:rPr>
              <a:t>Participants [Note: </a:t>
            </a:r>
            <a:r>
              <a:rPr lang="en-GB" b="1">
                <a:solidFill>
                  <a:srgbClr val="1F497D"/>
                </a:solidFill>
              </a:rPr>
              <a:t>Quoted text excerpted from IEEE-SA Standards Board Bylaws subclause 6.2</a:t>
            </a:r>
            <a:r>
              <a:rPr lang="en-US" b="1">
                <a:solidFill>
                  <a:srgbClr val="1F497D"/>
                </a:solidFill>
              </a:rPr>
              <a:t>]:</a:t>
            </a:r>
          </a:p>
          <a:p>
            <a:pPr lvl="1"/>
            <a:r>
              <a:rPr lang="ja-JP" altLang="en-US" b="1">
                <a:solidFill>
                  <a:srgbClr val="1F497D"/>
                </a:solidFill>
              </a:rPr>
              <a:t>“</a:t>
            </a:r>
            <a:r>
              <a:rPr lang="en-US" b="1">
                <a:solidFill>
                  <a:srgbClr val="1F497D"/>
                </a:solidFill>
              </a:rPr>
              <a:t>Shall inform the IEEE (or cause the IEEE to be informed)</a:t>
            </a:r>
            <a:r>
              <a:rPr lang="ja-JP" altLang="en-US" b="1">
                <a:solidFill>
                  <a:srgbClr val="1F497D"/>
                </a:solidFill>
              </a:rPr>
              <a:t>”</a:t>
            </a:r>
            <a:r>
              <a:rPr lang="en-US" b="1">
                <a:solidFill>
                  <a:srgbClr val="1F497D"/>
                </a:solidFill>
              </a:rPr>
              <a:t> of the identity of each </a:t>
            </a:r>
            <a:r>
              <a:rPr lang="ja-JP" altLang="en-US" b="1">
                <a:solidFill>
                  <a:srgbClr val="1F497D"/>
                </a:solidFill>
              </a:rPr>
              <a:t>“</a:t>
            </a:r>
            <a:r>
              <a:rPr lang="en-US" b="1">
                <a:solidFill>
                  <a:srgbClr val="1F497D"/>
                </a:solidFill>
              </a:rPr>
              <a:t>holder of any potential Essential Patent Claims of which they are personally aware</a:t>
            </a:r>
            <a:r>
              <a:rPr lang="ja-JP" altLang="en-US" b="1">
                <a:solidFill>
                  <a:srgbClr val="1F497D"/>
                </a:solidFill>
              </a:rPr>
              <a:t>”</a:t>
            </a:r>
            <a:r>
              <a:rPr lang="en-US" b="1">
                <a:solidFill>
                  <a:srgbClr val="1F497D"/>
                </a:solidFill>
              </a:rPr>
              <a:t> if the claims are owned or controlled by the participant or the entity the participant is from, employed by, or otherwise represents</a:t>
            </a:r>
          </a:p>
          <a:p>
            <a:pPr lvl="2"/>
            <a:r>
              <a:rPr lang="ja-JP" altLang="en-US" b="1">
                <a:solidFill>
                  <a:srgbClr val="1F497D"/>
                </a:solidFill>
              </a:rPr>
              <a:t>“</a:t>
            </a:r>
            <a:r>
              <a:rPr lang="en-US" b="1">
                <a:solidFill>
                  <a:srgbClr val="1F497D"/>
                </a:solidFill>
              </a:rPr>
              <a:t>Personal awareness</a:t>
            </a:r>
            <a:r>
              <a:rPr lang="ja-JP" altLang="en-US" b="1">
                <a:solidFill>
                  <a:srgbClr val="1F497D"/>
                </a:solidFill>
              </a:rPr>
              <a:t>”</a:t>
            </a:r>
            <a:r>
              <a:rPr lang="en-US" b="1">
                <a:solidFill>
                  <a:srgbClr val="1F497D"/>
                </a:solidFill>
              </a:rPr>
              <a:t> means that the participant </a:t>
            </a:r>
            <a:r>
              <a:rPr lang="ja-JP" altLang="en-US" b="1">
                <a:solidFill>
                  <a:srgbClr val="1F497D"/>
                </a:solidFill>
              </a:rPr>
              <a:t>“</a:t>
            </a:r>
            <a:r>
              <a:rPr lang="en-US" b="1">
                <a:solidFill>
                  <a:srgbClr val="1F497D"/>
                </a:solidFill>
              </a:rPr>
              <a:t>is personally aware that the holder may have a potential Essential Patent Claim,</a:t>
            </a:r>
            <a:r>
              <a:rPr lang="ja-JP" altLang="en-US" b="1">
                <a:solidFill>
                  <a:srgbClr val="1F497D"/>
                </a:solidFill>
              </a:rPr>
              <a:t>”</a:t>
            </a:r>
            <a:r>
              <a:rPr lang="en-US" b="1">
                <a:solidFill>
                  <a:srgbClr val="1F497D"/>
                </a:solidFill>
              </a:rPr>
              <a:t> even if the participant is not personally aware of the specific patents or patent claims</a:t>
            </a:r>
          </a:p>
          <a:p>
            <a:pPr lvl="1"/>
            <a:r>
              <a:rPr lang="ja-JP" altLang="en-US" b="1">
                <a:solidFill>
                  <a:srgbClr val="1F497D"/>
                </a:solidFill>
              </a:rPr>
              <a:t>“</a:t>
            </a:r>
            <a:r>
              <a:rPr lang="en-US" b="1">
                <a:solidFill>
                  <a:srgbClr val="1F497D"/>
                </a:solidFill>
              </a:rPr>
              <a:t>Should inform the IEEE (or cause the IEEE to be informed)</a:t>
            </a:r>
            <a:r>
              <a:rPr lang="ja-JP" altLang="en-US" b="1">
                <a:solidFill>
                  <a:srgbClr val="1F497D"/>
                </a:solidFill>
              </a:rPr>
              <a:t>”</a:t>
            </a:r>
            <a:r>
              <a:rPr lang="en-US" b="1">
                <a:solidFill>
                  <a:srgbClr val="1F497D"/>
                </a:solidFill>
              </a:rPr>
              <a:t> of the identity of </a:t>
            </a:r>
            <a:r>
              <a:rPr lang="ja-JP" altLang="en-US" b="1">
                <a:solidFill>
                  <a:srgbClr val="1F497D"/>
                </a:solidFill>
              </a:rPr>
              <a:t>“</a:t>
            </a:r>
            <a:r>
              <a:rPr lang="en-US" b="1">
                <a:solidFill>
                  <a:srgbClr val="1F497D"/>
                </a:solidFill>
              </a:rPr>
              <a:t>any other holders of such potential Essential Patent Claims</a:t>
            </a:r>
            <a:r>
              <a:rPr lang="ja-JP" altLang="en-US" b="1">
                <a:solidFill>
                  <a:srgbClr val="1F497D"/>
                </a:solidFill>
              </a:rPr>
              <a:t>”</a:t>
            </a:r>
            <a:r>
              <a:rPr lang="en-US" b="1">
                <a:solidFill>
                  <a:srgbClr val="1F497D"/>
                </a:solidFill>
              </a:rPr>
              <a:t> (that is, third parties that are not affiliated with the participant, with the participant</a:t>
            </a:r>
            <a:r>
              <a:rPr lang="ja-JP" altLang="en-US" b="1">
                <a:solidFill>
                  <a:srgbClr val="1F497D"/>
                </a:solidFill>
              </a:rPr>
              <a:t>’</a:t>
            </a:r>
            <a:r>
              <a:rPr lang="en-US" b="1">
                <a:solidFill>
                  <a:srgbClr val="1F497D"/>
                </a:solidFill>
              </a:rPr>
              <a:t>s employer, or with anyone else that the participant is from or otherwise represents)</a:t>
            </a:r>
          </a:p>
          <a:p>
            <a:r>
              <a:rPr lang="en-US" b="1">
                <a:solidFill>
                  <a:srgbClr val="1F497D"/>
                </a:solidFill>
              </a:rPr>
              <a:t>The above does not apply if the patent claim is already the subject of an Accepted Letter of Assurance that applies to the proposed standard(s) under consideration by this group</a:t>
            </a:r>
          </a:p>
          <a:p>
            <a:r>
              <a:rPr lang="en-US" b="1">
                <a:solidFill>
                  <a:srgbClr val="1F497D"/>
                </a:solidFill>
              </a:rPr>
              <a:t>Early identification of holders of potential Essential Patent Claims is strongly encouraged</a:t>
            </a:r>
          </a:p>
          <a:p>
            <a:r>
              <a:rPr lang="en-US" b="1">
                <a:solidFill>
                  <a:srgbClr val="1F497D"/>
                </a:solidFill>
              </a:rPr>
              <a:t>No duty to perform a patent search</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a:t>Patent Related Links</a:t>
            </a:r>
            <a:endParaRPr lang="en-US"/>
          </a:p>
        </p:txBody>
      </p:sp>
      <p:sp>
        <p:nvSpPr>
          <p:cNvPr id="5123" name="Rectangle 3"/>
          <p:cNvSpPr>
            <a:spLocks noGrp="1" noChangeArrowheads="1"/>
          </p:cNvSpPr>
          <p:nvPr>
            <p:ph type="body" idx="1"/>
          </p:nvPr>
        </p:nvSpPr>
        <p:spPr>
          <a:xfrm>
            <a:off x="457200" y="1371600"/>
            <a:ext cx="8229600" cy="4800600"/>
          </a:xfrm>
        </p:spPr>
        <p:txBody>
          <a:bodyPr>
            <a:normAutofit fontScale="47500" lnSpcReduction="20000"/>
          </a:bodyPr>
          <a:lstStyle/>
          <a:p>
            <a:pPr marL="0" indent="0">
              <a:lnSpc>
                <a:spcPct val="120000"/>
              </a:lnSpc>
              <a:buNone/>
            </a:pPr>
            <a:r>
              <a:rPr lang="en-US" sz="4200" b="1">
                <a:solidFill>
                  <a:srgbClr val="1F497D"/>
                </a:solidFill>
              </a:rPr>
              <a:t>All participants should be familiar with their obligations under the IEEE-SA Policies &amp; Procedures for standards development.</a:t>
            </a:r>
          </a:p>
          <a:p>
            <a:pPr>
              <a:lnSpc>
                <a:spcPct val="120000"/>
              </a:lnSpc>
            </a:pPr>
            <a:r>
              <a:rPr lang="en-US" sz="4200" b="1">
                <a:solidFill>
                  <a:srgbClr val="1F497D"/>
                </a:solidFill>
              </a:rPr>
              <a:t>Patent Policy is stated in these sources:</a:t>
            </a:r>
          </a:p>
          <a:p>
            <a:pPr lvl="1">
              <a:lnSpc>
                <a:spcPct val="120000"/>
              </a:lnSpc>
            </a:pPr>
            <a:r>
              <a:rPr lang="en-GB" sz="3400" b="1">
                <a:solidFill>
                  <a:srgbClr val="1F497D"/>
                </a:solidFill>
              </a:rPr>
              <a:t>IEEE-SA Standards Boards Bylaws</a:t>
            </a:r>
            <a:br>
              <a:rPr lang="en-GB" sz="3400" b="1">
                <a:solidFill>
                  <a:srgbClr val="1F497D"/>
                </a:solidFill>
              </a:rPr>
            </a:br>
            <a:r>
              <a:rPr lang="en-US" sz="3400" b="1">
                <a:solidFill>
                  <a:srgbClr val="1F497D"/>
                </a:solidFill>
                <a:hlinkClick r:id="rId2"/>
              </a:rPr>
              <a:t>http://standards.ieee.org/develop/policies/bylaws/sect6-7.html#6</a:t>
            </a:r>
            <a:endParaRPr lang="en-US" sz="3400" b="1">
              <a:solidFill>
                <a:srgbClr val="1F497D"/>
              </a:solidFill>
            </a:endParaRPr>
          </a:p>
          <a:p>
            <a:pPr lvl="1">
              <a:lnSpc>
                <a:spcPct val="120000"/>
              </a:lnSpc>
            </a:pPr>
            <a:r>
              <a:rPr lang="en-GB" sz="3400" b="1">
                <a:solidFill>
                  <a:srgbClr val="1F497D"/>
                </a:solidFill>
              </a:rPr>
              <a:t>IEEE-SA Standards Board Operations Manual</a:t>
            </a:r>
            <a:br>
              <a:rPr lang="en-GB" sz="3400" b="1">
                <a:solidFill>
                  <a:srgbClr val="1F497D"/>
                </a:solidFill>
              </a:rPr>
            </a:br>
            <a:r>
              <a:rPr lang="en-US" sz="3400" b="1">
                <a:solidFill>
                  <a:srgbClr val="1F497D"/>
                </a:solidFill>
                <a:hlinkClick r:id="rId3"/>
              </a:rPr>
              <a:t>http://standards.ieee.org/develop/policies/opman/sect6.html#6.3</a:t>
            </a:r>
            <a:endParaRPr lang="en-US" sz="3400" b="1">
              <a:solidFill>
                <a:srgbClr val="1F497D"/>
              </a:solidFill>
            </a:endParaRPr>
          </a:p>
          <a:p>
            <a:pPr>
              <a:lnSpc>
                <a:spcPct val="120000"/>
              </a:lnSpc>
            </a:pPr>
            <a:r>
              <a:rPr lang="en-US" sz="4200" b="1">
                <a:solidFill>
                  <a:srgbClr val="1F497D"/>
                </a:solidFill>
              </a:rPr>
              <a:t>Material about the patent policy is available at </a:t>
            </a:r>
          </a:p>
          <a:p>
            <a:pPr lvl="1">
              <a:lnSpc>
                <a:spcPct val="120000"/>
              </a:lnSpc>
            </a:pPr>
            <a:r>
              <a:rPr lang="en-US" sz="3400" b="1">
                <a:solidFill>
                  <a:srgbClr val="1F497D"/>
                </a:solidFill>
                <a:hlinkClick r:id="rId4"/>
              </a:rPr>
              <a:t>http://standards.ieee.org/about/sasb/patcom/materials.html</a:t>
            </a:r>
            <a:endParaRPr lang="en-US" sz="3400" b="1">
              <a:solidFill>
                <a:srgbClr val="1F497D"/>
              </a:solidFill>
            </a:endParaRPr>
          </a:p>
          <a:p>
            <a:pPr>
              <a:lnSpc>
                <a:spcPct val="120000"/>
              </a:lnSpc>
            </a:pPr>
            <a:endParaRPr lang="en-US" sz="3000"/>
          </a:p>
          <a:p>
            <a:pPr>
              <a:lnSpc>
                <a:spcPct val="120000"/>
              </a:lnSpc>
            </a:pPr>
            <a:r>
              <a:rPr lang="en-US" b="1">
                <a:solidFill>
                  <a:srgbClr val="1F497D"/>
                </a:solidFill>
                <a:latin typeface="Arial" charset="0"/>
              </a:rPr>
              <a:t>If you have questions, contact the IEEE-SA Standards Board Patent Committee Administrator at patcom@ieee.org or visit </a:t>
            </a:r>
            <a:r>
              <a:rPr lang="en-US" b="1">
                <a:solidFill>
                  <a:srgbClr val="1F497D"/>
                </a:solidFill>
                <a:latin typeface="Arial" charset="0"/>
                <a:hlinkClick r:id="rId5"/>
              </a:rPr>
              <a:t>http://standards.ieee.org/about/sasb/patcom/index.html</a:t>
            </a:r>
            <a:endParaRPr lang="en-US" b="1">
              <a:solidFill>
                <a:srgbClr val="1F497D"/>
              </a:solidFill>
              <a:latin typeface="Arial" charset="0"/>
            </a:endParaRPr>
          </a:p>
          <a:p>
            <a:pPr>
              <a:lnSpc>
                <a:spcPct val="120000"/>
              </a:lnSpc>
            </a:pPr>
            <a:endParaRPr lang="en-US" b="1">
              <a:solidFill>
                <a:srgbClr val="1F497D"/>
              </a:solidFill>
              <a:latin typeface="Arial" charset="0"/>
            </a:endParaRPr>
          </a:p>
          <a:p>
            <a:pPr>
              <a:lnSpc>
                <a:spcPct val="120000"/>
              </a:lnSpc>
            </a:pPr>
            <a:r>
              <a:rPr lang="en-US" b="1">
                <a:solidFill>
                  <a:srgbClr val="1F497D"/>
                </a:solidFill>
                <a:latin typeface="Arial" charset="0"/>
              </a:rPr>
              <a:t>This slide set is available at </a:t>
            </a:r>
            <a:br>
              <a:rPr lang="en-US" b="1">
                <a:solidFill>
                  <a:srgbClr val="1F497D"/>
                </a:solidFill>
                <a:latin typeface="Arial" charset="0"/>
              </a:rPr>
            </a:br>
            <a:r>
              <a:rPr lang="en-US" b="1">
                <a:solidFill>
                  <a:srgbClr val="1F497D"/>
                </a:solidFill>
                <a:latin typeface="Arial" charset="0"/>
                <a:hlinkClick r:id="rId6"/>
              </a:rPr>
              <a:t>https://development.standards.ieee.org/myproject/Public/mytools/mob/slideset.ppt</a:t>
            </a:r>
            <a:endParaRPr lang="en-US" b="1">
              <a:solidFill>
                <a:srgbClr val="1F497D"/>
              </a:solidFill>
              <a:latin typeface="Arial" charset="0"/>
            </a:endParaRPr>
          </a:p>
          <a:p>
            <a:pPr algn="ctr">
              <a:lnSpc>
                <a:spcPct val="120000"/>
              </a:lnSpc>
              <a:buClr>
                <a:srgbClr val="CC3300"/>
              </a:buClr>
              <a:buSzPct val="50000"/>
              <a:buNone/>
            </a:pPr>
            <a:endParaRPr lang="en-US" b="1">
              <a:solidFill>
                <a:srgbClr val="1F497D"/>
              </a:solidFill>
              <a:latin typeface="Arial"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26"/>
          <p:cNvSpPr>
            <a:spLocks noGrp="1" noChangeArrowheads="1"/>
          </p:cNvSpPr>
          <p:nvPr>
            <p:ph type="title"/>
          </p:nvPr>
        </p:nvSpPr>
        <p:spPr/>
        <p:txBody>
          <a:bodyPr/>
          <a:lstStyle/>
          <a:p>
            <a:r>
              <a:rPr lang="en-US"/>
              <a:t>Call for Potentially Essential Patents</a:t>
            </a:r>
          </a:p>
        </p:txBody>
      </p:sp>
      <p:sp>
        <p:nvSpPr>
          <p:cNvPr id="6147" name="Rectangle 1027"/>
          <p:cNvSpPr>
            <a:spLocks noGrp="1" noChangeArrowheads="1"/>
          </p:cNvSpPr>
          <p:nvPr>
            <p:ph type="body" idx="1"/>
          </p:nvPr>
        </p:nvSpPr>
        <p:spPr/>
        <p:txBody>
          <a:bodyPr>
            <a:normAutofit fontScale="92500" lnSpcReduction="20000"/>
          </a:bodyPr>
          <a:lstStyle/>
          <a:p>
            <a:r>
              <a:rPr lang="en-US" b="1">
                <a:solidFill>
                  <a:srgbClr val="1F497D"/>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b="1">
                <a:solidFill>
                  <a:srgbClr val="1F497D"/>
                </a:solidFill>
              </a:rPr>
              <a:t>Either speak up now or</a:t>
            </a:r>
          </a:p>
          <a:p>
            <a:pPr lvl="1"/>
            <a:r>
              <a:rPr lang="en-US" b="1">
                <a:solidFill>
                  <a:srgbClr val="1F497D"/>
                </a:solidFill>
              </a:rPr>
              <a:t>Provide the chair of this group with the identity of the holder(s) of any and all such claims as soon as possible or</a:t>
            </a:r>
          </a:p>
          <a:p>
            <a:pPr lvl="1"/>
            <a:r>
              <a:rPr lang="en-US" b="1">
                <a:solidFill>
                  <a:srgbClr val="1F497D"/>
                </a:solidFill>
              </a:rPr>
              <a:t>Cause an LOA to be submitted</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t>Other Guidelines for IEEE WG Meetings</a:t>
            </a:r>
          </a:p>
        </p:txBody>
      </p:sp>
      <p:sp>
        <p:nvSpPr>
          <p:cNvPr id="3" name="Content Placeholder 2"/>
          <p:cNvSpPr>
            <a:spLocks noGrp="1"/>
          </p:cNvSpPr>
          <p:nvPr>
            <p:ph idx="1"/>
          </p:nvPr>
        </p:nvSpPr>
        <p:spPr>
          <a:xfrm>
            <a:off x="457200" y="1219200"/>
            <a:ext cx="8229600" cy="5105400"/>
          </a:xfrm>
        </p:spPr>
        <p:txBody>
          <a:bodyPr>
            <a:noAutofit/>
          </a:bodyPr>
          <a:lstStyle/>
          <a:p>
            <a:pPr marL="0" indent="0">
              <a:buNone/>
            </a:pPr>
            <a:r>
              <a:rPr lang="en-US" sz="1800" b="1">
                <a:solidFill>
                  <a:srgbClr val="1F497D"/>
                </a:solidFill>
              </a:rPr>
              <a:t>All IEEE-SA standards meetings shall be conducted in compliance with all applicable laws, including antitrust and competition laws. </a:t>
            </a:r>
          </a:p>
          <a:p>
            <a:r>
              <a:rPr lang="en-US" sz="1800" b="1">
                <a:solidFill>
                  <a:srgbClr val="1F497D"/>
                </a:solidFill>
              </a:rPr>
              <a:t>Don</a:t>
            </a:r>
            <a:r>
              <a:rPr lang="ja-JP" altLang="en-US" sz="1800" b="1">
                <a:solidFill>
                  <a:srgbClr val="1F497D"/>
                </a:solidFill>
              </a:rPr>
              <a:t>’</a:t>
            </a:r>
            <a:r>
              <a:rPr lang="en-US" sz="1800" b="1">
                <a:solidFill>
                  <a:srgbClr val="1F497D"/>
                </a:solidFill>
              </a:rPr>
              <a:t>t discuss the interpretation, validity, or essentiality of patents/patent claims. </a:t>
            </a:r>
          </a:p>
          <a:p>
            <a:r>
              <a:rPr lang="en-US" sz="1800" b="1">
                <a:solidFill>
                  <a:srgbClr val="1F497D"/>
                </a:solidFill>
              </a:rPr>
              <a:t>Don</a:t>
            </a:r>
            <a:r>
              <a:rPr lang="ja-JP" altLang="en-US" sz="1800" b="1">
                <a:solidFill>
                  <a:srgbClr val="1F497D"/>
                </a:solidFill>
              </a:rPr>
              <a:t>’</a:t>
            </a:r>
            <a:r>
              <a:rPr lang="en-US" sz="1800" b="1">
                <a:solidFill>
                  <a:srgbClr val="1F497D"/>
                </a:solidFill>
              </a:rPr>
              <a:t>t discuss specific license rates, terms, or conditions.</a:t>
            </a:r>
          </a:p>
          <a:p>
            <a:pPr lvl="1"/>
            <a:r>
              <a:rPr lang="en-US" sz="1600" b="1">
                <a:solidFill>
                  <a:srgbClr val="1F497D"/>
                </a:solidFill>
              </a:rPr>
              <a:t>Relative costs, including licensing costs of essential patent claims, of different technical approaches may be discussed in standards development meetings. </a:t>
            </a:r>
          </a:p>
          <a:p>
            <a:pPr lvl="2"/>
            <a:r>
              <a:rPr lang="en-GB" sz="1400" b="1">
                <a:solidFill>
                  <a:srgbClr val="1F497D"/>
                </a:solidFill>
              </a:rPr>
              <a:t>Technical considerations remain primary focus</a:t>
            </a:r>
            <a:endParaRPr lang="en-US" sz="1400" b="1">
              <a:solidFill>
                <a:srgbClr val="1F497D"/>
              </a:solidFill>
            </a:endParaRPr>
          </a:p>
          <a:p>
            <a:r>
              <a:rPr lang="en-US" sz="1800" b="1">
                <a:solidFill>
                  <a:srgbClr val="1F497D"/>
                </a:solidFill>
              </a:rPr>
              <a:t>Don</a:t>
            </a:r>
            <a:r>
              <a:rPr lang="ja-JP" altLang="en-US" sz="1800" b="1">
                <a:solidFill>
                  <a:srgbClr val="1F497D"/>
                </a:solidFill>
              </a:rPr>
              <a:t>’</a:t>
            </a:r>
            <a:r>
              <a:rPr lang="en-US" sz="1800" b="1">
                <a:solidFill>
                  <a:srgbClr val="1F497D"/>
                </a:solidFill>
              </a:rPr>
              <a:t>t discuss or engage in the fixing of product prices, allocation of customers, or division of sales markets.</a:t>
            </a:r>
          </a:p>
          <a:p>
            <a:r>
              <a:rPr lang="en-US" sz="1800" b="1">
                <a:solidFill>
                  <a:srgbClr val="1F497D"/>
                </a:solidFill>
              </a:rPr>
              <a:t>Don</a:t>
            </a:r>
            <a:r>
              <a:rPr lang="ja-JP" altLang="en-US" sz="1800" b="1">
                <a:solidFill>
                  <a:srgbClr val="1F497D"/>
                </a:solidFill>
              </a:rPr>
              <a:t>’</a:t>
            </a:r>
            <a:r>
              <a:rPr lang="en-US" sz="1800" b="1">
                <a:solidFill>
                  <a:srgbClr val="1F497D"/>
                </a:solidFill>
              </a:rPr>
              <a:t>t discuss the status or substance of ongoing or threatened litigation.</a:t>
            </a:r>
          </a:p>
          <a:p>
            <a:r>
              <a:rPr lang="en-US" sz="1800" b="1">
                <a:solidFill>
                  <a:srgbClr val="1F497D"/>
                </a:solidFill>
              </a:rPr>
              <a:t>Don</a:t>
            </a:r>
            <a:r>
              <a:rPr lang="ja-JP" altLang="en-US" sz="1800" b="1">
                <a:solidFill>
                  <a:srgbClr val="1F497D"/>
                </a:solidFill>
              </a:rPr>
              <a:t>’</a:t>
            </a:r>
            <a:r>
              <a:rPr lang="en-US" sz="1800" b="1">
                <a:solidFill>
                  <a:srgbClr val="1F497D"/>
                </a:solidFill>
              </a:rPr>
              <a:t>t be silent if inappropriate topics are discussed … do formally object.</a:t>
            </a:r>
          </a:p>
          <a:p>
            <a:pPr marL="0" indent="0" algn="ctr">
              <a:buNone/>
            </a:pPr>
            <a:r>
              <a:rPr lang="en-US" sz="1200">
                <a:solidFill>
                  <a:srgbClr val="1F497D"/>
                </a:solidFill>
              </a:rPr>
              <a:t>---------------------------------------------------------------   </a:t>
            </a:r>
          </a:p>
          <a:p>
            <a:pPr marL="400050" lvl="1" indent="0">
              <a:buNone/>
            </a:pPr>
            <a:r>
              <a:rPr lang="en-US" sz="1400" b="1">
                <a:solidFill>
                  <a:srgbClr val="1F497D"/>
                </a:solidFill>
              </a:rPr>
              <a:t>See IEEE-SA Standards Board Operations Manual, clause 5.3.10 and </a:t>
            </a:r>
            <a:r>
              <a:rPr lang="en-GB" sz="1400" b="1">
                <a:solidFill>
                  <a:srgbClr val="1F497D"/>
                </a:solidFill>
              </a:rPr>
              <a:t>“Promoting Competition and Innovation: What You Need to Know about the IEEE Standards Association's Antitrust and Competition Policy”</a:t>
            </a:r>
            <a:r>
              <a:rPr lang="en-US" sz="1400" b="1">
                <a:solidFill>
                  <a:srgbClr val="1F497D"/>
                </a:solidFill>
              </a:rPr>
              <a:t> for more details.</a:t>
            </a:r>
          </a:p>
        </p:txBody>
      </p:sp>
      <p:sp>
        <p:nvSpPr>
          <p:cNvPr id="717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20000"/>
          </a:bodyPr>
          <a:lstStyle/>
          <a:p>
            <a:r>
              <a:rPr lang="en-US">
                <a:solidFill>
                  <a:srgbClr val="1F497D"/>
                </a:solidFill>
              </a:rPr>
              <a:t>Link to IEEE Disclosure of Affiliation </a:t>
            </a:r>
          </a:p>
          <a:p>
            <a:pPr lvl="1"/>
            <a:r>
              <a:rPr lang="en-US">
                <a:solidFill>
                  <a:srgbClr val="1F497D"/>
                </a:solidFill>
                <a:hlinkClick r:id="rId3"/>
              </a:rPr>
              <a:t>http://standards.ieee.org/faqs/affiliationFAQ.html</a:t>
            </a:r>
            <a:endParaRPr lang="en-US">
              <a:solidFill>
                <a:srgbClr val="1F497D"/>
              </a:solidFill>
            </a:endParaRPr>
          </a:p>
          <a:p>
            <a:r>
              <a:rPr lang="en-US">
                <a:solidFill>
                  <a:srgbClr val="1F497D"/>
                </a:solidFill>
              </a:rPr>
              <a:t>Links to IEEE Antitrust Guidelines</a:t>
            </a:r>
          </a:p>
          <a:p>
            <a:pPr lvl="1"/>
            <a:r>
              <a:rPr lang="en-US">
                <a:solidFill>
                  <a:srgbClr val="1F497D"/>
                </a:solidFill>
                <a:hlinkClick r:id="rId4"/>
              </a:rPr>
              <a:t>http://standards.ieee.org/resources/antitrust-guidelines.pdf</a:t>
            </a:r>
            <a:endParaRPr lang="en-US">
              <a:solidFill>
                <a:srgbClr val="1F497D"/>
              </a:solidFill>
            </a:endParaRPr>
          </a:p>
          <a:p>
            <a:r>
              <a:rPr lang="en-US">
                <a:solidFill>
                  <a:srgbClr val="1F497D"/>
                </a:solidFill>
              </a:rPr>
              <a:t>Link to IEEE Code of Ethics</a:t>
            </a:r>
          </a:p>
          <a:p>
            <a:pPr lvl="1"/>
            <a:r>
              <a:rPr lang="en-US">
                <a:solidFill>
                  <a:srgbClr val="1F497D"/>
                </a:solidFill>
                <a:hlinkClick r:id="rId5"/>
              </a:rPr>
              <a:t>http://www.ieee.org/web/membership/ethics/code_ethics.html</a:t>
            </a:r>
            <a:r>
              <a:rPr lang="en-US">
                <a:solidFill>
                  <a:srgbClr val="1F497D"/>
                </a:solidFill>
              </a:rPr>
              <a:t> </a:t>
            </a:r>
          </a:p>
          <a:p>
            <a:r>
              <a:rPr lang="en-US">
                <a:solidFill>
                  <a:srgbClr val="1F497D"/>
                </a:solidFill>
              </a:rPr>
              <a:t>Link to IEEE Patent Policy</a:t>
            </a:r>
          </a:p>
          <a:p>
            <a:pPr lvl="1"/>
            <a:r>
              <a:rPr lang="en-US">
                <a:solidFill>
                  <a:srgbClr val="1F497D"/>
                </a:solidFill>
                <a:hlinkClick r:id="rId6"/>
              </a:rPr>
              <a:t>http://standards.ieee.org/board/pat/pat-slideset.ppt</a:t>
            </a:r>
            <a:endParaRPr lang="en-US">
              <a:solidFill>
                <a:srgbClr val="1F497D"/>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Agenda</a:t>
            </a:r>
          </a:p>
        </p:txBody>
      </p:sp>
      <p:sp>
        <p:nvSpPr>
          <p:cNvPr id="4104" name="Rectangle 5"/>
          <p:cNvSpPr>
            <a:spLocks noGrp="1" noChangeArrowheads="1"/>
          </p:cNvSpPr>
          <p:nvPr>
            <p:ph type="body" idx="1"/>
          </p:nvPr>
        </p:nvSpPr>
        <p:spPr/>
        <p:txBody>
          <a:bodyPr>
            <a:normAutofit/>
          </a:bodyPr>
          <a:lstStyle/>
          <a:p>
            <a:r>
              <a:rPr lang="en-US" dirty="0" smtClean="0"/>
              <a:t>Agenda bashing</a:t>
            </a:r>
          </a:p>
          <a:p>
            <a:r>
              <a:rPr lang="en-US" dirty="0" smtClean="0"/>
              <a:t>Review of minutes</a:t>
            </a:r>
          </a:p>
          <a:p>
            <a:r>
              <a:rPr lang="en-US" dirty="0" smtClean="0"/>
              <a:t>Reports</a:t>
            </a:r>
          </a:p>
          <a:p>
            <a:r>
              <a:rPr lang="en-US" dirty="0" smtClean="0"/>
              <a:t>Contributions to P802.1CF</a:t>
            </a:r>
          </a:p>
          <a:p>
            <a:r>
              <a:rPr lang="en-US" dirty="0" smtClean="0"/>
              <a:t>Preparation of </a:t>
            </a:r>
            <a:r>
              <a:rPr lang="en-US" dirty="0" smtClean="0"/>
              <a:t>Jan 2015 F2F </a:t>
            </a:r>
            <a:r>
              <a:rPr lang="en-US" dirty="0" smtClean="0"/>
              <a:t>meeting</a:t>
            </a:r>
          </a:p>
          <a:p>
            <a:r>
              <a:rPr lang="en-US" dirty="0" smtClean="0"/>
              <a:t>AOB</a:t>
            </a: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Business#1</a:t>
            </a:r>
            <a:endParaRPr lang="en-US" dirty="0"/>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smtClean="0"/>
              <a:t>Call Meeting to Order</a:t>
            </a:r>
          </a:p>
          <a:p>
            <a:pPr lvl="1"/>
            <a:r>
              <a:rPr lang="en-GB" sz="2000" dirty="0" smtClean="0"/>
              <a:t>Meeting called to order by chair at</a:t>
            </a:r>
          </a:p>
          <a:p>
            <a:r>
              <a:rPr lang="en-GB" sz="2400" dirty="0" smtClean="0"/>
              <a:t>Minutes taker:</a:t>
            </a:r>
          </a:p>
          <a:p>
            <a:pPr lvl="1"/>
            <a:r>
              <a:rPr lang="en-GB" sz="2000" dirty="0" smtClean="0"/>
              <a:t>.</a:t>
            </a:r>
          </a:p>
          <a:p>
            <a:r>
              <a:rPr lang="en-GB" sz="2400" dirty="0" smtClean="0"/>
              <a:t>Roll Call</a:t>
            </a:r>
          </a:p>
          <a:p>
            <a:endParaRPr lang="en-US" dirty="0"/>
          </a:p>
        </p:txBody>
      </p:sp>
      <p:graphicFrame>
        <p:nvGraphicFramePr>
          <p:cNvPr id="4" name="Table 3"/>
          <p:cNvGraphicFramePr>
            <a:graphicFrameLocks noGrp="1"/>
          </p:cNvGraphicFramePr>
          <p:nvPr/>
        </p:nvGraphicFramePr>
        <p:xfrm>
          <a:off x="914400" y="3352800"/>
          <a:ext cx="7772400" cy="2438400"/>
        </p:xfrm>
        <a:graphic>
          <a:graphicData uri="http://schemas.openxmlformats.org/drawingml/2006/table">
            <a:tbl>
              <a:tblPr firstRow="1" bandRow="1">
                <a:tableStyleId>{5C22544A-7EE6-4342-B048-85BDC9FD1C3A}</a:tableStyleId>
              </a:tblPr>
              <a:tblGrid>
                <a:gridCol w="1859280"/>
                <a:gridCol w="1859280"/>
                <a:gridCol w="243840"/>
                <a:gridCol w="1905000"/>
                <a:gridCol w="1905000"/>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r>
                        <a:rPr lang="en-US" sz="1400" dirty="0" smtClean="0">
                          <a:solidFill>
                            <a:schemeClr val="tx1"/>
                          </a:solidFill>
                        </a:rPr>
                        <a:t>Max Riegel</a:t>
                      </a:r>
                      <a:endParaRPr lang="en-US" sz="1400" dirty="0">
                        <a:solidFill>
                          <a:schemeClr val="tx1"/>
                        </a:solidFill>
                      </a:endParaRPr>
                    </a:p>
                  </a:txBody>
                  <a:tcPr/>
                </a:tc>
                <a:tc>
                  <a:txBody>
                    <a:bodyPr/>
                    <a:lstStyle/>
                    <a:p>
                      <a:r>
                        <a:rPr lang="en-US" sz="1400" dirty="0" smtClean="0">
                          <a:solidFill>
                            <a:schemeClr val="tx1"/>
                          </a:solidFill>
                        </a:rPr>
                        <a:t>Nokia</a:t>
                      </a:r>
                      <a:r>
                        <a:rPr lang="en-US" sz="1400" baseline="0" dirty="0" smtClean="0">
                          <a:solidFill>
                            <a:schemeClr val="tx1"/>
                          </a:solidFill>
                        </a:rPr>
                        <a:t> Networks</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solidFill>
                          <a:schemeClr val="bg2"/>
                        </a:solidFill>
                      </a:endParaRPr>
                    </a:p>
                  </a:txBody>
                  <a:tcPr/>
                </a:tc>
                <a:tc>
                  <a:txBody>
                    <a:bodyPr/>
                    <a:lstStyle/>
                    <a:p>
                      <a:endParaRPr lang="en-US" sz="1400" dirty="0">
                        <a:solidFill>
                          <a:schemeClr val="bg2"/>
                        </a:solidFill>
                      </a:endParaRPr>
                    </a:p>
                  </a:txBody>
                  <a:tcPr/>
                </a:tc>
              </a:tr>
              <a:tr h="292100">
                <a:tc>
                  <a:txBody>
                    <a:bodyPr/>
                    <a:lstStyle/>
                    <a:p>
                      <a:r>
                        <a:rPr lang="en-US" sz="1400" dirty="0" smtClean="0">
                          <a:solidFill>
                            <a:schemeClr val="bg1">
                              <a:lumMod val="85000"/>
                            </a:schemeClr>
                          </a:solidFill>
                        </a:rPr>
                        <a:t>Juan Carlos Zuniga</a:t>
                      </a:r>
                      <a:endParaRPr lang="en-US" sz="1400" dirty="0">
                        <a:solidFill>
                          <a:schemeClr val="bg1">
                            <a:lumMod val="85000"/>
                          </a:schemeClr>
                        </a:solidFill>
                      </a:endParaRPr>
                    </a:p>
                  </a:txBody>
                  <a:tcPr/>
                </a:tc>
                <a:tc>
                  <a:txBody>
                    <a:bodyPr/>
                    <a:lstStyle/>
                    <a:p>
                      <a:r>
                        <a:rPr lang="en-US" sz="1400" dirty="0" err="1" smtClean="0">
                          <a:solidFill>
                            <a:schemeClr val="bg1">
                              <a:lumMod val="85000"/>
                            </a:schemeClr>
                          </a:solidFill>
                        </a:rPr>
                        <a:t>Interdigital</a:t>
                      </a:r>
                      <a:endParaRPr lang="en-US" sz="1400" dirty="0">
                        <a:solidFill>
                          <a:schemeClr val="bg1">
                            <a:lumMod val="8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r>
                        <a:rPr lang="en-US" sz="1400" dirty="0" smtClean="0">
                          <a:solidFill>
                            <a:schemeClr val="bg1">
                              <a:lumMod val="85000"/>
                            </a:schemeClr>
                          </a:solidFill>
                        </a:rPr>
                        <a:t>Walter </a:t>
                      </a:r>
                      <a:r>
                        <a:rPr lang="en-US" sz="1400" dirty="0" err="1" smtClean="0">
                          <a:solidFill>
                            <a:schemeClr val="bg1">
                              <a:lumMod val="85000"/>
                            </a:schemeClr>
                          </a:solidFill>
                        </a:rPr>
                        <a:t>Pienciak</a:t>
                      </a:r>
                      <a:endParaRPr lang="en-US" sz="1400" dirty="0">
                        <a:solidFill>
                          <a:schemeClr val="bg1">
                            <a:lumMod val="85000"/>
                          </a:schemeClr>
                        </a:solidFill>
                      </a:endParaRPr>
                    </a:p>
                  </a:txBody>
                  <a:tcPr/>
                </a:tc>
                <a:tc>
                  <a:txBody>
                    <a:bodyPr/>
                    <a:lstStyle/>
                    <a:p>
                      <a:r>
                        <a:rPr lang="en-US" sz="1400" dirty="0" smtClean="0">
                          <a:solidFill>
                            <a:schemeClr val="bg1">
                              <a:lumMod val="85000"/>
                            </a:schemeClr>
                          </a:solidFill>
                        </a:rPr>
                        <a:t>IEEE SA</a:t>
                      </a:r>
                      <a:endParaRPr lang="en-US" sz="1400" dirty="0">
                        <a:solidFill>
                          <a:schemeClr val="bg1">
                            <a:lumMod val="8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r>
                        <a:rPr lang="en-US" sz="1400" dirty="0" smtClean="0">
                          <a:solidFill>
                            <a:schemeClr val="bg1">
                              <a:lumMod val="85000"/>
                            </a:schemeClr>
                          </a:solidFill>
                        </a:rPr>
                        <a:t>Nicola </a:t>
                      </a:r>
                      <a:r>
                        <a:rPr lang="en-US" sz="1400" dirty="0" err="1" smtClean="0">
                          <a:solidFill>
                            <a:schemeClr val="bg1">
                              <a:lumMod val="85000"/>
                            </a:schemeClr>
                          </a:solidFill>
                        </a:rPr>
                        <a:t>Concer</a:t>
                      </a:r>
                      <a:endParaRPr lang="en-US" sz="1400" dirty="0">
                        <a:solidFill>
                          <a:schemeClr val="bg1">
                            <a:lumMod val="85000"/>
                          </a:schemeClr>
                        </a:solidFill>
                      </a:endParaRPr>
                    </a:p>
                  </a:txBody>
                  <a:tcPr/>
                </a:tc>
                <a:tc>
                  <a:txBody>
                    <a:bodyPr/>
                    <a:lstStyle/>
                    <a:p>
                      <a:r>
                        <a:rPr lang="en-US" sz="1400" dirty="0" smtClean="0">
                          <a:solidFill>
                            <a:schemeClr val="bg1">
                              <a:lumMod val="85000"/>
                            </a:schemeClr>
                          </a:solidFill>
                        </a:rPr>
                        <a:t>NXP</a:t>
                      </a:r>
                      <a:endParaRPr lang="en-US" sz="1400" dirty="0">
                        <a:solidFill>
                          <a:schemeClr val="bg1">
                            <a:lumMod val="8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r>
                        <a:rPr lang="en-US" sz="1400" dirty="0" smtClean="0">
                          <a:solidFill>
                            <a:schemeClr val="bg1">
                              <a:lumMod val="85000"/>
                            </a:schemeClr>
                          </a:solidFill>
                        </a:rPr>
                        <a:t>Dan Romascanu</a:t>
                      </a:r>
                      <a:endParaRPr lang="en-US" sz="1400" dirty="0">
                        <a:solidFill>
                          <a:schemeClr val="bg1">
                            <a:lumMod val="85000"/>
                          </a:schemeClr>
                        </a:solidFill>
                      </a:endParaRPr>
                    </a:p>
                  </a:txBody>
                  <a:tcPr/>
                </a:tc>
                <a:tc>
                  <a:txBody>
                    <a:bodyPr/>
                    <a:lstStyle/>
                    <a:p>
                      <a:r>
                        <a:rPr lang="en-US" sz="1400" dirty="0" smtClean="0">
                          <a:solidFill>
                            <a:schemeClr val="bg1">
                              <a:lumMod val="85000"/>
                            </a:schemeClr>
                          </a:solidFill>
                        </a:rPr>
                        <a:t>Avaya</a:t>
                      </a:r>
                      <a:endParaRPr lang="en-US" sz="1400" dirty="0">
                        <a:solidFill>
                          <a:schemeClr val="bg1">
                            <a:lumMod val="8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err="1" smtClean="0">
                          <a:solidFill>
                            <a:schemeClr val="bg1">
                              <a:lumMod val="85000"/>
                            </a:schemeClr>
                          </a:solidFill>
                        </a:rPr>
                        <a:t>Behcet</a:t>
                      </a:r>
                      <a:r>
                        <a:rPr lang="en-US" sz="1400" baseline="0" dirty="0" smtClean="0">
                          <a:solidFill>
                            <a:schemeClr val="bg1">
                              <a:lumMod val="85000"/>
                            </a:schemeClr>
                          </a:solidFill>
                        </a:rPr>
                        <a:t> </a:t>
                      </a:r>
                      <a:r>
                        <a:rPr lang="en-US" sz="1400" baseline="0" dirty="0" err="1" smtClean="0">
                          <a:solidFill>
                            <a:schemeClr val="bg1">
                              <a:lumMod val="85000"/>
                            </a:schemeClr>
                          </a:solidFill>
                        </a:rPr>
                        <a:t>Sarikaya</a:t>
                      </a:r>
                      <a:endParaRPr lang="en-US" sz="1400" dirty="0" smtClean="0">
                        <a:solidFill>
                          <a:schemeClr val="bg1">
                            <a:lumMod val="85000"/>
                          </a:schemeClr>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err="1" smtClean="0">
                          <a:solidFill>
                            <a:schemeClr val="bg1">
                              <a:lumMod val="85000"/>
                            </a:schemeClr>
                          </a:solidFill>
                        </a:rPr>
                        <a:t>Huawei</a:t>
                      </a:r>
                      <a:endParaRPr lang="en-US" sz="1400" dirty="0" smtClean="0">
                        <a:solidFill>
                          <a:schemeClr val="bg1">
                            <a:lumMod val="8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solidFill>
                          <a:schemeClr val="bg2"/>
                        </a:solidFill>
                      </a:endParaRPr>
                    </a:p>
                  </a:txBody>
                  <a:tcPr/>
                </a:tc>
                <a:tc>
                  <a:txBody>
                    <a:bodyPr/>
                    <a:lstStyle/>
                    <a:p>
                      <a:endParaRPr lang="en-US" sz="1400" dirty="0">
                        <a:solidFill>
                          <a:schemeClr val="bg2"/>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bl>
          </a:graphicData>
        </a:graphic>
      </p:graphicFrame>
    </p:spTree>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251</TotalTime>
  <Words>837</Words>
  <Application>Microsoft Office PowerPoint</Application>
  <PresentationFormat>On-screen Show (4:3)</PresentationFormat>
  <Paragraphs>167</Paragraphs>
  <Slides>14</Slides>
  <Notes>6</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Template</vt:lpstr>
      <vt:lpstr>IEEE 802.1 OmniRAN TG December 16th, 2014 Conference Call</vt:lpstr>
      <vt:lpstr>Conference Call</vt:lpstr>
      <vt:lpstr>Participants, Patents, and Duty to Inform</vt:lpstr>
      <vt:lpstr>Patent Related Links</vt:lpstr>
      <vt:lpstr>Call for Potentially Essential Patents</vt:lpstr>
      <vt:lpstr>Other Guidelines for IEEE WG Meetings</vt:lpstr>
      <vt:lpstr>Resources – URLs</vt:lpstr>
      <vt:lpstr>Agenda</vt:lpstr>
      <vt:lpstr>Business#1</vt:lpstr>
      <vt:lpstr>Business #2</vt:lpstr>
      <vt:lpstr>Business #3</vt:lpstr>
      <vt:lpstr>Business#4</vt:lpstr>
      <vt:lpstr>Jan 2015 Agenda Graphics</vt:lpstr>
      <vt:lpstr>Agenda proposal for January 2015 F2F</vt:lpstr>
    </vt:vector>
  </TitlesOfParts>
  <Company>NIST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Max Riegel</cp:lastModifiedBy>
  <cp:revision>183</cp:revision>
  <cp:lastPrinted>1998-02-10T13:28:06Z</cp:lastPrinted>
  <dcterms:created xsi:type="dcterms:W3CDTF">2011-12-30T17:06:23Z</dcterms:created>
  <dcterms:modified xsi:type="dcterms:W3CDTF">2014-12-15T21:39:33Z</dcterms:modified>
</cp:coreProperties>
</file>