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4" r:id="rId2"/>
    <p:sldId id="262" r:id="rId3"/>
    <p:sldId id="266" r:id="rId4"/>
    <p:sldId id="263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07" autoAdjust="0"/>
  </p:normalViewPr>
  <p:slideViewPr>
    <p:cSldViewPr snapToGrid="0" snapToObjects="1"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8657D-A169-9D4A-A812-AA7DCC5709E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840BE-1C12-8149-82FC-D062E23ED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2696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840BE-1C12-8149-82FC-D062E23EDF2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4831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840BE-1C12-8149-82FC-D062E23EDF2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483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4B32-DC08-47D6-BEBA-BBAE6E1C5FE5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406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767-AE44-4830-B362-ADF99B84A609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19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27EF9-BB80-4B0A-A6A3-7230B60114EB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297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5B31-1AED-4784-9625-13C050915D80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517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60D-3A00-4DCC-BA0A-4E566E301FBD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4793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AFB0-E589-4801-8AD3-6ACBCD63AE91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520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2D59-9150-4252-8DA0-31EE9EA97D75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044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0620C-0B88-4CD7-973F-5CCB73E0207E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189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7B08-628A-48FC-A4D7-18DEE3F7FB3E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714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5694-0353-4D45-A77C-D4B9D90F99DB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225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F8CC4-8B41-4F13-8A11-4BFAD33273DB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43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D584C-A053-41C8-81D4-4FB81EAA2E20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B0A88-F5E6-104F-A56A-46059C0A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869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hyperlink" Target="mailto:xueli@huawei.com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3142086"/>
              </p:ext>
            </p:extLst>
          </p:nvPr>
        </p:nvGraphicFramePr>
        <p:xfrm>
          <a:off x="533400" y="483090"/>
          <a:ext cx="8077201" cy="3439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NRM Refinement for Hybrid Access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2014-06-20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 Xue, Behcet Sarikaya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2"/>
                        </a:rPr>
                        <a:t>xueli@huawei.com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behcet.sarikaya@huaweicom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suggests some refinements on the Network Reference Model for the </a:t>
            </a:r>
            <a:r>
              <a:rPr lang="en-US" sz="1600" dirty="0" smtClean="0">
                <a:latin typeface="+mn-lt"/>
              </a:rPr>
              <a:t>Hybrid </a:t>
            </a:r>
            <a:r>
              <a:rPr lang="en-US" sz="1600" dirty="0" smtClean="0">
                <a:latin typeface="+mn-lt"/>
              </a:rPr>
              <a:t>Access. Hybrid Access is used when an access node is connected to both a fixed network and to </a:t>
            </a:r>
            <a:r>
              <a:rPr lang="en-US" sz="1600" dirty="0" err="1" smtClean="0">
                <a:latin typeface="+mn-lt"/>
              </a:rPr>
              <a:t>eNodeB</a:t>
            </a:r>
            <a:r>
              <a:rPr lang="en-US" sz="1600" dirty="0" smtClean="0">
                <a:latin typeface="+mn-lt"/>
              </a:rPr>
              <a:t> in 3GPP </a:t>
            </a:r>
            <a:r>
              <a:rPr lang="en-US" sz="1600" dirty="0" smtClean="0">
                <a:latin typeface="+mn-lt"/>
              </a:rPr>
              <a:t>Mobile Network.</a:t>
            </a:r>
            <a:endParaRPr lang="en-US" sz="16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utoShape 154"/>
          <p:cNvSpPr>
            <a:spLocks noChangeArrowheads="1"/>
          </p:cNvSpPr>
          <p:nvPr/>
        </p:nvSpPr>
        <p:spPr bwMode="auto">
          <a:xfrm>
            <a:off x="2301719" y="1457719"/>
            <a:ext cx="4028141" cy="2503775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9" name="Group 158"/>
          <p:cNvGrpSpPr>
            <a:grpSpLocks noChangeAspect="1"/>
          </p:cNvGrpSpPr>
          <p:nvPr/>
        </p:nvGrpSpPr>
        <p:grpSpPr bwMode="auto">
          <a:xfrm flipH="1">
            <a:off x="2564326" y="2976719"/>
            <a:ext cx="411161" cy="494972"/>
            <a:chOff x="5" y="2480"/>
            <a:chExt cx="237" cy="430"/>
          </a:xfrm>
        </p:grpSpPr>
        <p:grpSp>
          <p:nvGrpSpPr>
            <p:cNvPr id="141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45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53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61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2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3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4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5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6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7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54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5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6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7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9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0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4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8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9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2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42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0" name="Rectangle 187"/>
          <p:cNvSpPr>
            <a:spLocks noChangeArrowheads="1"/>
          </p:cNvSpPr>
          <p:nvPr/>
        </p:nvSpPr>
        <p:spPr bwMode="auto">
          <a:xfrm>
            <a:off x="5228675" y="1707543"/>
            <a:ext cx="863600" cy="271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AN A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6" name="Group 245"/>
          <p:cNvGrpSpPr/>
          <p:nvPr/>
        </p:nvGrpSpPr>
        <p:grpSpPr>
          <a:xfrm>
            <a:off x="2357342" y="4968311"/>
            <a:ext cx="1144776" cy="990600"/>
            <a:chOff x="2357342" y="4349319"/>
            <a:chExt cx="1144776" cy="990600"/>
          </a:xfrm>
        </p:grpSpPr>
        <p:sp>
          <p:nvSpPr>
            <p:cNvPr id="168" name="AutoShape 154"/>
            <p:cNvSpPr>
              <a:spLocks noChangeArrowheads="1"/>
            </p:cNvSpPr>
            <p:nvPr/>
          </p:nvSpPr>
          <p:spPr bwMode="auto">
            <a:xfrm>
              <a:off x="2357342" y="4349319"/>
              <a:ext cx="1144776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187"/>
            <p:cNvSpPr>
              <a:spLocks noChangeArrowheads="1"/>
            </p:cNvSpPr>
            <p:nvPr/>
          </p:nvSpPr>
          <p:spPr bwMode="auto">
            <a:xfrm>
              <a:off x="2452667" y="4405752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3GPP AN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0" name="Group 158"/>
            <p:cNvGrpSpPr>
              <a:grpSpLocks noChangeAspect="1"/>
            </p:cNvGrpSpPr>
            <p:nvPr/>
          </p:nvGrpSpPr>
          <p:grpSpPr bwMode="auto">
            <a:xfrm flipH="1">
              <a:off x="2786804" y="4690950"/>
              <a:ext cx="411161" cy="494972"/>
              <a:chOff x="5" y="2480"/>
              <a:chExt cx="237" cy="430"/>
            </a:xfrm>
          </p:grpSpPr>
          <p:grpSp>
            <p:nvGrpSpPr>
              <p:cNvPr id="171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75" name="Group 30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83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9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8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7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3" name="Group 222"/>
          <p:cNvGrpSpPr/>
          <p:nvPr/>
        </p:nvGrpSpPr>
        <p:grpSpPr>
          <a:xfrm>
            <a:off x="7055848" y="4580246"/>
            <a:ext cx="1030953" cy="1779781"/>
            <a:chOff x="6015696" y="1720477"/>
            <a:chExt cx="1030953" cy="1779781"/>
          </a:xfrm>
        </p:grpSpPr>
        <p:sp>
          <p:nvSpPr>
            <p:cNvPr id="224" name="AutoShape 154"/>
            <p:cNvSpPr>
              <a:spLocks noChangeArrowheads="1"/>
            </p:cNvSpPr>
            <p:nvPr/>
          </p:nvSpPr>
          <p:spPr bwMode="auto">
            <a:xfrm>
              <a:off x="6015696" y="1720477"/>
              <a:ext cx="1030953" cy="1779781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25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77590" y="3025063"/>
              <a:ext cx="352425" cy="2193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26" name="Rectangle 188"/>
            <p:cNvSpPr>
              <a:spLocks noChangeArrowheads="1"/>
            </p:cNvSpPr>
            <p:nvPr/>
          </p:nvSpPr>
          <p:spPr bwMode="auto">
            <a:xfrm>
              <a:off x="6087134" y="1749703"/>
              <a:ext cx="855663" cy="298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3GPP Core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7" name="Group 191"/>
            <p:cNvGrpSpPr/>
            <p:nvPr/>
          </p:nvGrpSpPr>
          <p:grpSpPr>
            <a:xfrm>
              <a:off x="6194053" y="2253541"/>
              <a:ext cx="568990" cy="351743"/>
              <a:chOff x="7481888" y="3079208"/>
              <a:chExt cx="595312" cy="425992"/>
            </a:xfrm>
          </p:grpSpPr>
          <p:sp>
            <p:nvSpPr>
              <p:cNvPr id="23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3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3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3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3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4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28" name="Rounded Rectangle 227"/>
            <p:cNvSpPr/>
            <p:nvPr/>
          </p:nvSpPr>
          <p:spPr>
            <a:xfrm>
              <a:off x="6118217" y="2002376"/>
              <a:ext cx="815310" cy="71444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ounded Rectangle 228"/>
            <p:cNvSpPr/>
            <p:nvPr/>
          </p:nvSpPr>
          <p:spPr>
            <a:xfrm>
              <a:off x="6121647" y="2758187"/>
              <a:ext cx="815310" cy="56550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ectangle 188"/>
            <p:cNvSpPr>
              <a:spLocks noChangeArrowheads="1"/>
            </p:cNvSpPr>
            <p:nvPr/>
          </p:nvSpPr>
          <p:spPr bwMode="auto">
            <a:xfrm>
              <a:off x="6204673" y="2810261"/>
              <a:ext cx="660525" cy="168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Data Path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1" name="Rectangle 188"/>
            <p:cNvSpPr>
              <a:spLocks noChangeArrowheads="1"/>
            </p:cNvSpPr>
            <p:nvPr/>
          </p:nvSpPr>
          <p:spPr bwMode="auto">
            <a:xfrm>
              <a:off x="6037667" y="2060139"/>
              <a:ext cx="969847" cy="168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Ctrl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Group 328"/>
          <p:cNvGrpSpPr/>
          <p:nvPr/>
        </p:nvGrpSpPr>
        <p:grpSpPr>
          <a:xfrm>
            <a:off x="3655723" y="2950157"/>
            <a:ext cx="1245605" cy="519658"/>
            <a:chOff x="173867" y="4114800"/>
            <a:chExt cx="938479" cy="343703"/>
          </a:xfrm>
        </p:grpSpPr>
        <p:sp>
          <p:nvSpPr>
            <p:cNvPr id="70" name="Oval 69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8" name="Straight Connector 77"/>
            <p:cNvCxnSpPr>
              <a:stCxn id="73" idx="7"/>
              <a:endCxn id="70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0" idx="6"/>
              <a:endCxn id="71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endCxn id="77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7" idx="3"/>
              <a:endCxn id="76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6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5" idx="2"/>
              <a:endCxn id="74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4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1" idx="3"/>
              <a:endCxn id="73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6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76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74" idx="1"/>
              <a:endCxn id="70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76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75" idx="1"/>
              <a:endCxn id="71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74" idx="7"/>
              <a:endCxn id="71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74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75" idx="0"/>
              <a:endCxn id="72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76" idx="1"/>
              <a:endCxn id="72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77" idx="2"/>
              <a:endCxn id="71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77" idx="3"/>
              <a:endCxn id="74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endCxn id="75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endCxn id="73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8" name="Straight Connector 317"/>
          <p:cNvCxnSpPr>
            <a:stCxn id="8" idx="3"/>
          </p:cNvCxnSpPr>
          <p:nvPr/>
        </p:nvCxnSpPr>
        <p:spPr>
          <a:xfrm flipV="1">
            <a:off x="1787489" y="3272937"/>
            <a:ext cx="1017175" cy="85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/>
          <p:nvPr/>
        </p:nvCxnSpPr>
        <p:spPr>
          <a:xfrm flipV="1">
            <a:off x="2942279" y="2329827"/>
            <a:ext cx="1119677" cy="8998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/>
          <p:nvPr/>
        </p:nvCxnSpPr>
        <p:spPr>
          <a:xfrm flipV="1">
            <a:off x="4307180" y="2471547"/>
            <a:ext cx="1" cy="487694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>
            <a:endCxn id="73" idx="3"/>
          </p:cNvCxnSpPr>
          <p:nvPr/>
        </p:nvCxnSpPr>
        <p:spPr>
          <a:xfrm flipV="1">
            <a:off x="2942279" y="3271800"/>
            <a:ext cx="722331" cy="18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4849533" y="3188521"/>
            <a:ext cx="2238508" cy="486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 flipV="1">
            <a:off x="4565112" y="2279894"/>
            <a:ext cx="2650560" cy="107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02" name="Picture 15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117" y="3118808"/>
            <a:ext cx="352425" cy="2193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04" name="Group 191"/>
          <p:cNvGrpSpPr/>
          <p:nvPr/>
        </p:nvGrpSpPr>
        <p:grpSpPr>
          <a:xfrm>
            <a:off x="7236580" y="2236161"/>
            <a:ext cx="568990" cy="351743"/>
            <a:chOff x="7481888" y="3079208"/>
            <a:chExt cx="595312" cy="425992"/>
          </a:xfrm>
        </p:grpSpPr>
        <p:sp>
          <p:nvSpPr>
            <p:cNvPr id="209" name="Freeform 14"/>
            <p:cNvSpPr>
              <a:spLocks/>
            </p:cNvSpPr>
            <p:nvPr/>
          </p:nvSpPr>
          <p:spPr bwMode="auto">
            <a:xfrm>
              <a:off x="7641802" y="3429946"/>
              <a:ext cx="327892" cy="75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  <p:sp>
          <p:nvSpPr>
            <p:cNvPr id="210" name="AutoShape 22"/>
            <p:cNvSpPr>
              <a:spLocks noChangeArrowheads="1"/>
            </p:cNvSpPr>
            <p:nvPr/>
          </p:nvSpPr>
          <p:spPr bwMode="auto">
            <a:xfrm>
              <a:off x="7481888" y="3167900"/>
              <a:ext cx="305047" cy="27682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ea typeface="ＭＳ Ｐゴシック" pitchFamily="34" charset="-128"/>
              </a:endParaRPr>
            </a:p>
          </p:txBody>
        </p:sp>
        <p:grpSp>
          <p:nvGrpSpPr>
            <p:cNvPr id="211" name="Group 122"/>
            <p:cNvGrpSpPr>
              <a:grpSpLocks/>
            </p:cNvGrpSpPr>
            <p:nvPr/>
          </p:nvGrpSpPr>
          <p:grpSpPr bwMode="auto">
            <a:xfrm>
              <a:off x="7848751" y="3079208"/>
              <a:ext cx="228449" cy="389708"/>
              <a:chOff x="4120" y="2308"/>
              <a:chExt cx="305" cy="415"/>
            </a:xfrm>
          </p:grpSpPr>
          <p:sp>
            <p:nvSpPr>
              <p:cNvPr id="212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5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19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6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" name="Rounded Rectangle 204"/>
          <p:cNvSpPr/>
          <p:nvPr/>
        </p:nvSpPr>
        <p:spPr>
          <a:xfrm>
            <a:off x="7160744" y="1984996"/>
            <a:ext cx="815310" cy="7144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ounded Rectangle 205"/>
          <p:cNvSpPr/>
          <p:nvPr/>
        </p:nvSpPr>
        <p:spPr>
          <a:xfrm>
            <a:off x="7164174" y="2851932"/>
            <a:ext cx="815310" cy="56550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188"/>
          <p:cNvSpPr>
            <a:spLocks noChangeArrowheads="1"/>
          </p:cNvSpPr>
          <p:nvPr/>
        </p:nvSpPr>
        <p:spPr bwMode="auto">
          <a:xfrm>
            <a:off x="7247200" y="2904006"/>
            <a:ext cx="660525" cy="16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CNS A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Rectangle 188"/>
          <p:cNvSpPr>
            <a:spLocks noChangeArrowheads="1"/>
          </p:cNvSpPr>
          <p:nvPr/>
        </p:nvSpPr>
        <p:spPr bwMode="auto">
          <a:xfrm>
            <a:off x="7080194" y="2042759"/>
            <a:ext cx="969847" cy="16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err="1" smtClean="0">
                <a:latin typeface="Arial" pitchFamily="34" charset="0"/>
                <a:cs typeface="Arial" pitchFamily="34" charset="0"/>
              </a:rPr>
              <a:t>Ctrl&amp;ISs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3"/>
          <p:cNvGrpSpPr/>
          <p:nvPr/>
        </p:nvGrpSpPr>
        <p:grpSpPr>
          <a:xfrm>
            <a:off x="796889" y="2786229"/>
            <a:ext cx="990600" cy="990600"/>
            <a:chOff x="381000" y="1962150"/>
            <a:chExt cx="990600" cy="990600"/>
          </a:xfrm>
        </p:grpSpPr>
        <p:sp>
          <p:nvSpPr>
            <p:cNvPr id="8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9" name="Picture 8" descr="MC900439836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351" name="Elbow Connector 350"/>
          <p:cNvCxnSpPr>
            <a:stCxn id="304" idx="2"/>
            <a:endCxn id="8" idx="0"/>
          </p:cNvCxnSpPr>
          <p:nvPr/>
        </p:nvCxnSpPr>
        <p:spPr>
          <a:xfrm rot="10800000" flipV="1">
            <a:off x="1292190" y="2142999"/>
            <a:ext cx="2471659" cy="643230"/>
          </a:xfrm>
          <a:prstGeom prst="bentConnector2">
            <a:avLst/>
          </a:prstGeom>
          <a:ln>
            <a:solidFill>
              <a:srgbClr val="00009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/>
          <p:cNvCxnSpPr>
            <a:stCxn id="224" idx="0"/>
          </p:cNvCxnSpPr>
          <p:nvPr/>
        </p:nvCxnSpPr>
        <p:spPr>
          <a:xfrm flipV="1">
            <a:off x="7571325" y="3435253"/>
            <a:ext cx="2375" cy="114499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6" name="Elbow Connector 355"/>
          <p:cNvCxnSpPr>
            <a:stCxn id="287" idx="1"/>
          </p:cNvCxnSpPr>
          <p:nvPr/>
        </p:nvCxnSpPr>
        <p:spPr>
          <a:xfrm rot="10800000" flipV="1">
            <a:off x="1121515" y="877742"/>
            <a:ext cx="6132505" cy="1915137"/>
          </a:xfrm>
          <a:prstGeom prst="bentConnector3">
            <a:avLst>
              <a:gd name="adj1" fmla="val 99702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2" name="Group 191"/>
          <p:cNvGrpSpPr/>
          <p:nvPr/>
        </p:nvGrpSpPr>
        <p:grpSpPr>
          <a:xfrm>
            <a:off x="3763848" y="1828674"/>
            <a:ext cx="1071898" cy="589592"/>
            <a:chOff x="7481888" y="3079208"/>
            <a:chExt cx="595312" cy="425992"/>
          </a:xfrm>
        </p:grpSpPr>
        <p:sp>
          <p:nvSpPr>
            <p:cNvPr id="303" name="Freeform 14"/>
            <p:cNvSpPr>
              <a:spLocks/>
            </p:cNvSpPr>
            <p:nvPr/>
          </p:nvSpPr>
          <p:spPr bwMode="auto">
            <a:xfrm>
              <a:off x="7641802" y="3429946"/>
              <a:ext cx="327892" cy="75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  <p:sp>
          <p:nvSpPr>
            <p:cNvPr id="304" name="AutoShape 22"/>
            <p:cNvSpPr>
              <a:spLocks noChangeArrowheads="1"/>
            </p:cNvSpPr>
            <p:nvPr/>
          </p:nvSpPr>
          <p:spPr bwMode="auto">
            <a:xfrm>
              <a:off x="7481888" y="3167900"/>
              <a:ext cx="305047" cy="27682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ea typeface="ＭＳ Ｐゴシック" pitchFamily="34" charset="-128"/>
              </a:endParaRPr>
            </a:p>
          </p:txBody>
        </p:sp>
        <p:grpSp>
          <p:nvGrpSpPr>
            <p:cNvPr id="305" name="Group 122"/>
            <p:cNvGrpSpPr>
              <a:grpSpLocks/>
            </p:cNvGrpSpPr>
            <p:nvPr/>
          </p:nvGrpSpPr>
          <p:grpSpPr bwMode="auto">
            <a:xfrm>
              <a:off x="7848751" y="3079208"/>
              <a:ext cx="228449" cy="389708"/>
              <a:chOff x="4120" y="2308"/>
              <a:chExt cx="305" cy="415"/>
            </a:xfrm>
          </p:grpSpPr>
          <p:sp>
            <p:nvSpPr>
              <p:cNvPr id="306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9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13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0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5" name="TextBox 414"/>
          <p:cNvSpPr txBox="1"/>
          <p:nvPr/>
        </p:nvSpPr>
        <p:spPr>
          <a:xfrm>
            <a:off x="1786344" y="291308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r>
              <a:rPr lang="en-US" baseline="-25000" dirty="0" smtClean="0"/>
              <a:t>A</a:t>
            </a:r>
            <a:endParaRPr lang="en-US" baseline="-25000" dirty="0"/>
          </a:p>
        </p:txBody>
      </p:sp>
      <p:sp>
        <p:nvSpPr>
          <p:cNvPr id="417" name="TextBox 416"/>
          <p:cNvSpPr txBox="1"/>
          <p:nvPr/>
        </p:nvSpPr>
        <p:spPr>
          <a:xfrm>
            <a:off x="2942279" y="563281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</a:p>
        </p:txBody>
      </p:sp>
      <p:sp>
        <p:nvSpPr>
          <p:cNvPr id="419" name="TextBox 418"/>
          <p:cNvSpPr txBox="1"/>
          <p:nvPr/>
        </p:nvSpPr>
        <p:spPr>
          <a:xfrm>
            <a:off x="5592858" y="2819743"/>
            <a:ext cx="548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R3d</a:t>
            </a:r>
          </a:p>
        </p:txBody>
      </p:sp>
      <p:sp>
        <p:nvSpPr>
          <p:cNvPr id="420" name="TextBox 419"/>
          <p:cNvSpPr txBox="1"/>
          <p:nvPr/>
        </p:nvSpPr>
        <p:spPr>
          <a:xfrm>
            <a:off x="5544944" y="1924462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R9c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3252588" y="414437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R10</a:t>
            </a:r>
          </a:p>
        </p:txBody>
      </p:sp>
      <p:sp>
        <p:nvSpPr>
          <p:cNvPr id="422" name="TextBox 421"/>
          <p:cNvSpPr txBox="1"/>
          <p:nvPr/>
        </p:nvSpPr>
        <p:spPr>
          <a:xfrm>
            <a:off x="7620671" y="3724762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R5</a:t>
            </a:r>
          </a:p>
        </p:txBody>
      </p:sp>
      <p:sp>
        <p:nvSpPr>
          <p:cNvPr id="423" name="TextBox 422"/>
          <p:cNvSpPr txBox="1"/>
          <p:nvPr/>
        </p:nvSpPr>
        <p:spPr>
          <a:xfrm>
            <a:off x="3101888" y="3260430"/>
            <a:ext cx="548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R6d</a:t>
            </a:r>
            <a:endParaRPr lang="en-US" dirty="0"/>
          </a:p>
        </p:txBody>
      </p:sp>
      <p:sp>
        <p:nvSpPr>
          <p:cNvPr id="424" name="TextBox 423"/>
          <p:cNvSpPr txBox="1"/>
          <p:nvPr/>
        </p:nvSpPr>
        <p:spPr>
          <a:xfrm>
            <a:off x="2885218" y="2478026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R6c</a:t>
            </a:r>
            <a:endParaRPr lang="en-US" dirty="0"/>
          </a:p>
        </p:txBody>
      </p:sp>
      <p:sp>
        <p:nvSpPr>
          <p:cNvPr id="425" name="TextBox 424"/>
          <p:cNvSpPr txBox="1"/>
          <p:nvPr/>
        </p:nvSpPr>
        <p:spPr>
          <a:xfrm>
            <a:off x="4331184" y="2547777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R7c</a:t>
            </a:r>
            <a:endParaRPr lang="en-US" dirty="0"/>
          </a:p>
        </p:txBody>
      </p:sp>
      <p:sp>
        <p:nvSpPr>
          <p:cNvPr id="427" name="TextBox 426"/>
          <p:cNvSpPr txBox="1"/>
          <p:nvPr/>
        </p:nvSpPr>
        <p:spPr>
          <a:xfrm>
            <a:off x="1601828" y="1792173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R8c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3696404" y="1780176"/>
            <a:ext cx="1179007" cy="7144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88"/>
          <p:cNvSpPr>
            <a:spLocks noChangeArrowheads="1"/>
          </p:cNvSpPr>
          <p:nvPr/>
        </p:nvSpPr>
        <p:spPr bwMode="auto">
          <a:xfrm>
            <a:off x="3554502" y="1800084"/>
            <a:ext cx="969847" cy="16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Ctrl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Rectangle 188"/>
          <p:cNvSpPr>
            <a:spLocks noChangeArrowheads="1"/>
          </p:cNvSpPr>
          <p:nvPr/>
        </p:nvSpPr>
        <p:spPr bwMode="auto">
          <a:xfrm>
            <a:off x="2400192" y="3514417"/>
            <a:ext cx="855663" cy="2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err="1" smtClean="0">
                <a:latin typeface="Arial" pitchFamily="34" charset="0"/>
                <a:cs typeface="Arial" pitchFamily="34" charset="0"/>
              </a:rPr>
              <a:t>PoA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Rectangle 188"/>
          <p:cNvSpPr>
            <a:spLocks noChangeArrowheads="1"/>
          </p:cNvSpPr>
          <p:nvPr/>
        </p:nvSpPr>
        <p:spPr bwMode="auto">
          <a:xfrm>
            <a:off x="4534540" y="3491712"/>
            <a:ext cx="855663" cy="2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Backhaul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Rounded Rectangle 286"/>
          <p:cNvSpPr/>
          <p:nvPr/>
        </p:nvSpPr>
        <p:spPr>
          <a:xfrm>
            <a:off x="7254019" y="448392"/>
            <a:ext cx="1080355" cy="85870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8" name="Rectangle 188"/>
          <p:cNvSpPr>
            <a:spLocks noChangeArrowheads="1"/>
          </p:cNvSpPr>
          <p:nvPr/>
        </p:nvSpPr>
        <p:spPr bwMode="auto">
          <a:xfrm>
            <a:off x="7296114" y="527768"/>
            <a:ext cx="969847" cy="55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SSP</a:t>
            </a: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endParaRPr lang="en-US" sz="11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(AAA,</a:t>
            </a: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User Policies, </a:t>
            </a: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Etc.)</a:t>
            </a:r>
            <a:endParaRPr lang="de-DE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4541741" y="1064931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R3c</a:t>
            </a:r>
          </a:p>
        </p:txBody>
      </p:sp>
      <p:cxnSp>
        <p:nvCxnSpPr>
          <p:cNvPr id="290" name="Elbow Connector 289"/>
          <p:cNvCxnSpPr>
            <a:endCxn id="198" idx="0"/>
          </p:cNvCxnSpPr>
          <p:nvPr/>
        </p:nvCxnSpPr>
        <p:spPr>
          <a:xfrm rot="10800000" flipV="1">
            <a:off x="4285908" y="1030140"/>
            <a:ext cx="2968112" cy="750035"/>
          </a:xfrm>
          <a:prstGeom prst="bentConnector2">
            <a:avLst/>
          </a:prstGeom>
          <a:ln>
            <a:solidFill>
              <a:srgbClr val="00009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7" name="Group 328"/>
          <p:cNvGrpSpPr/>
          <p:nvPr/>
        </p:nvGrpSpPr>
        <p:grpSpPr>
          <a:xfrm>
            <a:off x="3808123" y="5269029"/>
            <a:ext cx="1245605" cy="519658"/>
            <a:chOff x="173867" y="4114800"/>
            <a:chExt cx="938479" cy="343703"/>
          </a:xfrm>
        </p:grpSpPr>
        <p:sp>
          <p:nvSpPr>
            <p:cNvPr id="291" name="Oval 290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2" name="Oval 291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Oval 292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4" name="Oval 293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5" name="Oval 294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Oval 295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Oval 296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Oval 297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9" name="Straight Connector 298"/>
            <p:cNvCxnSpPr>
              <a:stCxn id="294" idx="7"/>
              <a:endCxn id="291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>
              <a:stCxn id="291" idx="6"/>
              <a:endCxn id="292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endCxn id="298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298" idx="3"/>
              <a:endCxn id="297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>
              <a:stCxn id="297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stCxn id="296" idx="2"/>
              <a:endCxn id="295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295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292" idx="3"/>
              <a:endCxn id="294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>
              <a:stCxn id="297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>
              <a:stCxn id="297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>
              <a:stCxn id="295" idx="1"/>
              <a:endCxn id="291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>
              <a:stCxn id="297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>
              <a:stCxn id="296" idx="1"/>
              <a:endCxn id="292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>
              <a:stCxn id="295" idx="7"/>
              <a:endCxn id="292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>
              <a:stCxn id="295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>
              <a:stCxn id="296" idx="0"/>
              <a:endCxn id="293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297" idx="1"/>
              <a:endCxn id="293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>
              <a:stCxn id="298" idx="2"/>
              <a:endCxn id="292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>
              <a:stCxn id="298" idx="3"/>
              <a:endCxn id="295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>
              <a:endCxn id="296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>
              <a:endCxn id="294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3" name="Rectangle 188"/>
          <p:cNvSpPr>
            <a:spLocks noChangeArrowheads="1"/>
          </p:cNvSpPr>
          <p:nvPr/>
        </p:nvSpPr>
        <p:spPr bwMode="auto">
          <a:xfrm>
            <a:off x="3955404" y="5937196"/>
            <a:ext cx="855663" cy="2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Mobile Backhaul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4" name="Straight Connector 343"/>
          <p:cNvCxnSpPr/>
          <p:nvPr/>
        </p:nvCxnSpPr>
        <p:spPr>
          <a:xfrm>
            <a:off x="2972017" y="3338177"/>
            <a:ext cx="225948" cy="163013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 flipV="1">
            <a:off x="3409821" y="5564423"/>
            <a:ext cx="545584" cy="5353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>
            <a:endCxn id="224" idx="1"/>
          </p:cNvCxnSpPr>
          <p:nvPr/>
        </p:nvCxnSpPr>
        <p:spPr>
          <a:xfrm flipV="1">
            <a:off x="5066344" y="5470137"/>
            <a:ext cx="1989504" cy="72561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8" name="Slide Number Placeholder 2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8049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utoShape 154"/>
          <p:cNvSpPr>
            <a:spLocks noChangeArrowheads="1"/>
          </p:cNvSpPr>
          <p:nvPr/>
        </p:nvSpPr>
        <p:spPr bwMode="auto">
          <a:xfrm>
            <a:off x="1565797" y="1655811"/>
            <a:ext cx="4028141" cy="2503775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58"/>
          <p:cNvGrpSpPr>
            <a:grpSpLocks noChangeAspect="1"/>
          </p:cNvGrpSpPr>
          <p:nvPr/>
        </p:nvGrpSpPr>
        <p:grpSpPr bwMode="auto">
          <a:xfrm flipH="1">
            <a:off x="1828404" y="3174811"/>
            <a:ext cx="411161" cy="494972"/>
            <a:chOff x="5" y="2480"/>
            <a:chExt cx="237" cy="430"/>
          </a:xfrm>
        </p:grpSpPr>
        <p:grpSp>
          <p:nvGrpSpPr>
            <p:cNvPr id="3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61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2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3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4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5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6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7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54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5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6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7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9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0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8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9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2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42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0" name="Rectangle 187"/>
          <p:cNvSpPr>
            <a:spLocks noChangeArrowheads="1"/>
          </p:cNvSpPr>
          <p:nvPr/>
        </p:nvSpPr>
        <p:spPr bwMode="auto">
          <a:xfrm>
            <a:off x="4492753" y="1905635"/>
            <a:ext cx="863600" cy="271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AN A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245"/>
          <p:cNvGrpSpPr/>
          <p:nvPr/>
        </p:nvGrpSpPr>
        <p:grpSpPr>
          <a:xfrm>
            <a:off x="1621420" y="5166403"/>
            <a:ext cx="1144776" cy="990600"/>
            <a:chOff x="2357342" y="4349319"/>
            <a:chExt cx="1144776" cy="990600"/>
          </a:xfrm>
        </p:grpSpPr>
        <p:sp>
          <p:nvSpPr>
            <p:cNvPr id="168" name="AutoShape 154"/>
            <p:cNvSpPr>
              <a:spLocks noChangeArrowheads="1"/>
            </p:cNvSpPr>
            <p:nvPr/>
          </p:nvSpPr>
          <p:spPr bwMode="auto">
            <a:xfrm>
              <a:off x="2357342" y="4349319"/>
              <a:ext cx="1144776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187"/>
            <p:cNvSpPr>
              <a:spLocks noChangeArrowheads="1"/>
            </p:cNvSpPr>
            <p:nvPr/>
          </p:nvSpPr>
          <p:spPr bwMode="auto">
            <a:xfrm>
              <a:off x="2452667" y="4405752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3GPP AN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" name="Group 158"/>
            <p:cNvGrpSpPr>
              <a:grpSpLocks noChangeAspect="1"/>
            </p:cNvGrpSpPr>
            <p:nvPr/>
          </p:nvGrpSpPr>
          <p:grpSpPr bwMode="auto">
            <a:xfrm flipH="1">
              <a:off x="2786804" y="4690950"/>
              <a:ext cx="411161" cy="494972"/>
              <a:chOff x="5" y="2480"/>
              <a:chExt cx="237" cy="430"/>
            </a:xfrm>
          </p:grpSpPr>
          <p:grpSp>
            <p:nvGrpSpPr>
              <p:cNvPr id="11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2" name="Group 30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3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9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8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4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7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5" name="Group 222"/>
          <p:cNvGrpSpPr/>
          <p:nvPr/>
        </p:nvGrpSpPr>
        <p:grpSpPr>
          <a:xfrm>
            <a:off x="5741984" y="4778338"/>
            <a:ext cx="1030953" cy="1779781"/>
            <a:chOff x="6015696" y="1720477"/>
            <a:chExt cx="1030953" cy="1779781"/>
          </a:xfrm>
        </p:grpSpPr>
        <p:sp>
          <p:nvSpPr>
            <p:cNvPr id="224" name="AutoShape 154"/>
            <p:cNvSpPr>
              <a:spLocks noChangeArrowheads="1"/>
            </p:cNvSpPr>
            <p:nvPr/>
          </p:nvSpPr>
          <p:spPr bwMode="auto">
            <a:xfrm>
              <a:off x="6015696" y="1720477"/>
              <a:ext cx="1030953" cy="1779781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25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77590" y="3025063"/>
              <a:ext cx="352425" cy="2193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26" name="Rectangle 188"/>
            <p:cNvSpPr>
              <a:spLocks noChangeArrowheads="1"/>
            </p:cNvSpPr>
            <p:nvPr/>
          </p:nvSpPr>
          <p:spPr bwMode="auto">
            <a:xfrm>
              <a:off x="6087134" y="1749703"/>
              <a:ext cx="855663" cy="298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3GPP Core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" name="Group 191"/>
            <p:cNvGrpSpPr/>
            <p:nvPr/>
          </p:nvGrpSpPr>
          <p:grpSpPr>
            <a:xfrm>
              <a:off x="6194053" y="2253541"/>
              <a:ext cx="568990" cy="351743"/>
              <a:chOff x="7481888" y="3079208"/>
              <a:chExt cx="595312" cy="425992"/>
            </a:xfrm>
          </p:grpSpPr>
          <p:sp>
            <p:nvSpPr>
              <p:cNvPr id="23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3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7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3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4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28" name="Rounded Rectangle 227"/>
            <p:cNvSpPr/>
            <p:nvPr/>
          </p:nvSpPr>
          <p:spPr>
            <a:xfrm>
              <a:off x="6118217" y="2002376"/>
              <a:ext cx="815310" cy="71444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ounded Rectangle 228"/>
            <p:cNvSpPr/>
            <p:nvPr/>
          </p:nvSpPr>
          <p:spPr>
            <a:xfrm>
              <a:off x="6121647" y="2758187"/>
              <a:ext cx="815310" cy="56550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ectangle 188"/>
            <p:cNvSpPr>
              <a:spLocks noChangeArrowheads="1"/>
            </p:cNvSpPr>
            <p:nvPr/>
          </p:nvSpPr>
          <p:spPr bwMode="auto">
            <a:xfrm>
              <a:off x="6204673" y="2810261"/>
              <a:ext cx="660525" cy="168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Data Path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1" name="Rectangle 188"/>
            <p:cNvSpPr>
              <a:spLocks noChangeArrowheads="1"/>
            </p:cNvSpPr>
            <p:nvPr/>
          </p:nvSpPr>
          <p:spPr bwMode="auto">
            <a:xfrm>
              <a:off x="6037667" y="2060139"/>
              <a:ext cx="969847" cy="168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Ctrl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328"/>
          <p:cNvGrpSpPr/>
          <p:nvPr/>
        </p:nvGrpSpPr>
        <p:grpSpPr>
          <a:xfrm>
            <a:off x="2919801" y="3148249"/>
            <a:ext cx="1245605" cy="519658"/>
            <a:chOff x="173867" y="4114800"/>
            <a:chExt cx="938479" cy="343703"/>
          </a:xfrm>
        </p:grpSpPr>
        <p:sp>
          <p:nvSpPr>
            <p:cNvPr id="70" name="Oval 69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8" name="Straight Connector 77"/>
            <p:cNvCxnSpPr>
              <a:stCxn id="73" idx="7"/>
              <a:endCxn id="70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0" idx="6"/>
              <a:endCxn id="71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endCxn id="77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7" idx="3"/>
              <a:endCxn id="76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6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5" idx="2"/>
              <a:endCxn id="74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4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1" idx="3"/>
              <a:endCxn id="73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6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76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74" idx="1"/>
              <a:endCxn id="70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76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75" idx="1"/>
              <a:endCxn id="71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74" idx="7"/>
              <a:endCxn id="71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74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75" idx="0"/>
              <a:endCxn id="72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76" idx="1"/>
              <a:endCxn id="72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77" idx="2"/>
              <a:endCxn id="71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77" idx="3"/>
              <a:endCxn id="74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endCxn id="75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endCxn id="73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8" name="Straight Connector 317"/>
          <p:cNvCxnSpPr>
            <a:stCxn id="8" idx="3"/>
          </p:cNvCxnSpPr>
          <p:nvPr/>
        </p:nvCxnSpPr>
        <p:spPr>
          <a:xfrm flipV="1">
            <a:off x="1051567" y="3471029"/>
            <a:ext cx="1017175" cy="85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/>
          <p:nvPr/>
        </p:nvCxnSpPr>
        <p:spPr>
          <a:xfrm flipV="1">
            <a:off x="2206357" y="2527919"/>
            <a:ext cx="1119677" cy="8998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/>
          <p:nvPr/>
        </p:nvCxnSpPr>
        <p:spPr>
          <a:xfrm flipV="1">
            <a:off x="3571258" y="2669639"/>
            <a:ext cx="1" cy="487694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>
            <a:endCxn id="73" idx="3"/>
          </p:cNvCxnSpPr>
          <p:nvPr/>
        </p:nvCxnSpPr>
        <p:spPr>
          <a:xfrm flipV="1">
            <a:off x="2206357" y="3469892"/>
            <a:ext cx="722331" cy="18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>
            <a:endCxn id="206" idx="1"/>
          </p:cNvCxnSpPr>
          <p:nvPr/>
        </p:nvCxnSpPr>
        <p:spPr>
          <a:xfrm flipV="1">
            <a:off x="4096359" y="3397611"/>
            <a:ext cx="1752899" cy="4938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 flipV="1">
            <a:off x="3829190" y="2477986"/>
            <a:ext cx="2650560" cy="107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02" name="Picture 15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2821" y="3437261"/>
            <a:ext cx="352425" cy="2193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0" name="Group 191"/>
          <p:cNvGrpSpPr/>
          <p:nvPr/>
        </p:nvGrpSpPr>
        <p:grpSpPr>
          <a:xfrm>
            <a:off x="6500658" y="2434253"/>
            <a:ext cx="568990" cy="351743"/>
            <a:chOff x="7481888" y="3079208"/>
            <a:chExt cx="595312" cy="425992"/>
          </a:xfrm>
        </p:grpSpPr>
        <p:sp>
          <p:nvSpPr>
            <p:cNvPr id="209" name="Freeform 14"/>
            <p:cNvSpPr>
              <a:spLocks/>
            </p:cNvSpPr>
            <p:nvPr/>
          </p:nvSpPr>
          <p:spPr bwMode="auto">
            <a:xfrm>
              <a:off x="7641802" y="3429946"/>
              <a:ext cx="327892" cy="75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  <p:sp>
          <p:nvSpPr>
            <p:cNvPr id="210" name="AutoShape 22"/>
            <p:cNvSpPr>
              <a:spLocks noChangeArrowheads="1"/>
            </p:cNvSpPr>
            <p:nvPr/>
          </p:nvSpPr>
          <p:spPr bwMode="auto">
            <a:xfrm>
              <a:off x="7481888" y="3167900"/>
              <a:ext cx="305047" cy="27682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ea typeface="ＭＳ Ｐゴシック" pitchFamily="34" charset="-128"/>
              </a:endParaRPr>
            </a:p>
          </p:txBody>
        </p:sp>
        <p:grpSp>
          <p:nvGrpSpPr>
            <p:cNvPr id="21" name="Group 122"/>
            <p:cNvGrpSpPr>
              <a:grpSpLocks/>
            </p:cNvGrpSpPr>
            <p:nvPr/>
          </p:nvGrpSpPr>
          <p:grpSpPr bwMode="auto">
            <a:xfrm>
              <a:off x="7848751" y="3079208"/>
              <a:ext cx="228449" cy="389708"/>
              <a:chOff x="4120" y="2308"/>
              <a:chExt cx="305" cy="415"/>
            </a:xfrm>
          </p:grpSpPr>
          <p:sp>
            <p:nvSpPr>
              <p:cNvPr id="212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19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6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" name="Rounded Rectangle 204"/>
          <p:cNvSpPr/>
          <p:nvPr/>
        </p:nvSpPr>
        <p:spPr>
          <a:xfrm>
            <a:off x="6424822" y="2183088"/>
            <a:ext cx="815310" cy="7144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ounded Rectangle 205"/>
          <p:cNvSpPr/>
          <p:nvPr/>
        </p:nvSpPr>
        <p:spPr>
          <a:xfrm>
            <a:off x="5849258" y="3114858"/>
            <a:ext cx="815310" cy="56550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188"/>
          <p:cNvSpPr>
            <a:spLocks noChangeArrowheads="1"/>
          </p:cNvSpPr>
          <p:nvPr/>
        </p:nvSpPr>
        <p:spPr bwMode="auto">
          <a:xfrm>
            <a:off x="5963785" y="3148300"/>
            <a:ext cx="660525" cy="16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CNS A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Rectangle 188"/>
          <p:cNvSpPr>
            <a:spLocks noChangeArrowheads="1"/>
          </p:cNvSpPr>
          <p:nvPr/>
        </p:nvSpPr>
        <p:spPr bwMode="auto">
          <a:xfrm>
            <a:off x="6344272" y="2240851"/>
            <a:ext cx="969847" cy="16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err="1" smtClean="0">
                <a:latin typeface="Arial" pitchFamily="34" charset="0"/>
                <a:cs typeface="Arial" pitchFamily="34" charset="0"/>
              </a:rPr>
              <a:t>Ctrl&amp;ISs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3"/>
          <p:cNvGrpSpPr/>
          <p:nvPr/>
        </p:nvGrpSpPr>
        <p:grpSpPr>
          <a:xfrm>
            <a:off x="60967" y="2984321"/>
            <a:ext cx="990600" cy="990600"/>
            <a:chOff x="381000" y="1962150"/>
            <a:chExt cx="990600" cy="990600"/>
          </a:xfrm>
        </p:grpSpPr>
        <p:sp>
          <p:nvSpPr>
            <p:cNvPr id="8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9" name="Picture 8" descr="MC900439836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351" name="Elbow Connector 350"/>
          <p:cNvCxnSpPr>
            <a:stCxn id="304" idx="2"/>
            <a:endCxn id="8" idx="0"/>
          </p:cNvCxnSpPr>
          <p:nvPr/>
        </p:nvCxnSpPr>
        <p:spPr>
          <a:xfrm rot="10800000" flipV="1">
            <a:off x="556268" y="2341091"/>
            <a:ext cx="2471659" cy="643230"/>
          </a:xfrm>
          <a:prstGeom prst="bentConnector2">
            <a:avLst/>
          </a:prstGeom>
          <a:ln>
            <a:solidFill>
              <a:srgbClr val="00009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/>
          <p:cNvCxnSpPr/>
          <p:nvPr/>
        </p:nvCxnSpPr>
        <p:spPr>
          <a:xfrm flipV="1">
            <a:off x="6278533" y="3670502"/>
            <a:ext cx="2375" cy="1144993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6" name="Elbow Connector 355"/>
          <p:cNvCxnSpPr>
            <a:stCxn id="287" idx="1"/>
          </p:cNvCxnSpPr>
          <p:nvPr/>
        </p:nvCxnSpPr>
        <p:spPr>
          <a:xfrm rot="10800000" flipV="1">
            <a:off x="385593" y="1075834"/>
            <a:ext cx="6132505" cy="1915137"/>
          </a:xfrm>
          <a:prstGeom prst="bentConnector3">
            <a:avLst>
              <a:gd name="adj1" fmla="val 99702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191"/>
          <p:cNvGrpSpPr/>
          <p:nvPr/>
        </p:nvGrpSpPr>
        <p:grpSpPr>
          <a:xfrm>
            <a:off x="3027926" y="2026766"/>
            <a:ext cx="1071898" cy="589592"/>
            <a:chOff x="7481888" y="3079208"/>
            <a:chExt cx="595312" cy="425992"/>
          </a:xfrm>
        </p:grpSpPr>
        <p:sp>
          <p:nvSpPr>
            <p:cNvPr id="303" name="Freeform 14"/>
            <p:cNvSpPr>
              <a:spLocks/>
            </p:cNvSpPr>
            <p:nvPr/>
          </p:nvSpPr>
          <p:spPr bwMode="auto">
            <a:xfrm>
              <a:off x="7641802" y="3429946"/>
              <a:ext cx="327892" cy="75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  <p:sp>
          <p:nvSpPr>
            <p:cNvPr id="304" name="AutoShape 22"/>
            <p:cNvSpPr>
              <a:spLocks noChangeArrowheads="1"/>
            </p:cNvSpPr>
            <p:nvPr/>
          </p:nvSpPr>
          <p:spPr bwMode="auto">
            <a:xfrm>
              <a:off x="7481888" y="3167900"/>
              <a:ext cx="305047" cy="27682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ea typeface="ＭＳ Ｐゴシック" pitchFamily="34" charset="-128"/>
              </a:endParaRPr>
            </a:p>
          </p:txBody>
        </p:sp>
        <p:grpSp>
          <p:nvGrpSpPr>
            <p:cNvPr id="25" name="Group 122"/>
            <p:cNvGrpSpPr>
              <a:grpSpLocks/>
            </p:cNvGrpSpPr>
            <p:nvPr/>
          </p:nvGrpSpPr>
          <p:grpSpPr bwMode="auto">
            <a:xfrm>
              <a:off x="7848751" y="3079208"/>
              <a:ext cx="228449" cy="389708"/>
              <a:chOff x="4120" y="2308"/>
              <a:chExt cx="305" cy="415"/>
            </a:xfrm>
          </p:grpSpPr>
          <p:sp>
            <p:nvSpPr>
              <p:cNvPr id="306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6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13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0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5" name="TextBox 414"/>
          <p:cNvSpPr txBox="1"/>
          <p:nvPr/>
        </p:nvSpPr>
        <p:spPr>
          <a:xfrm>
            <a:off x="1050422" y="311117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r>
              <a:rPr lang="en-US" baseline="-25000" dirty="0" smtClean="0"/>
              <a:t>A</a:t>
            </a:r>
            <a:endParaRPr lang="en-US" baseline="-25000" dirty="0"/>
          </a:p>
        </p:txBody>
      </p:sp>
      <p:sp>
        <p:nvSpPr>
          <p:cNvPr id="417" name="TextBox 416"/>
          <p:cNvSpPr txBox="1"/>
          <p:nvPr/>
        </p:nvSpPr>
        <p:spPr>
          <a:xfrm>
            <a:off x="2206357" y="761373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</a:p>
        </p:txBody>
      </p:sp>
      <p:sp>
        <p:nvSpPr>
          <p:cNvPr id="419" name="TextBox 418"/>
          <p:cNvSpPr txBox="1"/>
          <p:nvPr/>
        </p:nvSpPr>
        <p:spPr>
          <a:xfrm>
            <a:off x="4856936" y="3017835"/>
            <a:ext cx="548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R3d</a:t>
            </a:r>
          </a:p>
        </p:txBody>
      </p:sp>
      <p:sp>
        <p:nvSpPr>
          <p:cNvPr id="420" name="TextBox 419"/>
          <p:cNvSpPr txBox="1"/>
          <p:nvPr/>
        </p:nvSpPr>
        <p:spPr>
          <a:xfrm>
            <a:off x="4809022" y="2122554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R9c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2516666" y="4342471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R10</a:t>
            </a:r>
          </a:p>
        </p:txBody>
      </p:sp>
      <p:sp>
        <p:nvSpPr>
          <p:cNvPr id="422" name="TextBox 421"/>
          <p:cNvSpPr txBox="1"/>
          <p:nvPr/>
        </p:nvSpPr>
        <p:spPr>
          <a:xfrm>
            <a:off x="5562354" y="4216221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R5</a:t>
            </a:r>
          </a:p>
        </p:txBody>
      </p:sp>
      <p:sp>
        <p:nvSpPr>
          <p:cNvPr id="423" name="TextBox 422"/>
          <p:cNvSpPr txBox="1"/>
          <p:nvPr/>
        </p:nvSpPr>
        <p:spPr>
          <a:xfrm>
            <a:off x="2365966" y="3458522"/>
            <a:ext cx="548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R6d</a:t>
            </a:r>
            <a:endParaRPr lang="en-US" dirty="0"/>
          </a:p>
        </p:txBody>
      </p:sp>
      <p:sp>
        <p:nvSpPr>
          <p:cNvPr id="424" name="TextBox 423"/>
          <p:cNvSpPr txBox="1"/>
          <p:nvPr/>
        </p:nvSpPr>
        <p:spPr>
          <a:xfrm>
            <a:off x="2149296" y="2676118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R6c</a:t>
            </a:r>
            <a:endParaRPr lang="en-US" dirty="0"/>
          </a:p>
        </p:txBody>
      </p:sp>
      <p:sp>
        <p:nvSpPr>
          <p:cNvPr id="425" name="TextBox 424"/>
          <p:cNvSpPr txBox="1"/>
          <p:nvPr/>
        </p:nvSpPr>
        <p:spPr>
          <a:xfrm>
            <a:off x="3595262" y="2745869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R7c</a:t>
            </a:r>
            <a:endParaRPr lang="en-US" dirty="0"/>
          </a:p>
        </p:txBody>
      </p:sp>
      <p:sp>
        <p:nvSpPr>
          <p:cNvPr id="427" name="TextBox 426"/>
          <p:cNvSpPr txBox="1"/>
          <p:nvPr/>
        </p:nvSpPr>
        <p:spPr>
          <a:xfrm>
            <a:off x="865906" y="1990265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R8c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2960482" y="1978268"/>
            <a:ext cx="1179007" cy="7144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88"/>
          <p:cNvSpPr>
            <a:spLocks noChangeArrowheads="1"/>
          </p:cNvSpPr>
          <p:nvPr/>
        </p:nvSpPr>
        <p:spPr bwMode="auto">
          <a:xfrm>
            <a:off x="2818580" y="1998176"/>
            <a:ext cx="969847" cy="16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Ctrl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Rectangle 188"/>
          <p:cNvSpPr>
            <a:spLocks noChangeArrowheads="1"/>
          </p:cNvSpPr>
          <p:nvPr/>
        </p:nvSpPr>
        <p:spPr bwMode="auto">
          <a:xfrm>
            <a:off x="1664270" y="3712509"/>
            <a:ext cx="855663" cy="2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err="1" smtClean="0">
                <a:latin typeface="Arial" pitchFamily="34" charset="0"/>
                <a:cs typeface="Arial" pitchFamily="34" charset="0"/>
              </a:rPr>
              <a:t>PoA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Rectangle 188"/>
          <p:cNvSpPr>
            <a:spLocks noChangeArrowheads="1"/>
          </p:cNvSpPr>
          <p:nvPr/>
        </p:nvSpPr>
        <p:spPr bwMode="auto">
          <a:xfrm>
            <a:off x="3798618" y="3689804"/>
            <a:ext cx="855663" cy="2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Backhaul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Rounded Rectangle 286"/>
          <p:cNvSpPr/>
          <p:nvPr/>
        </p:nvSpPr>
        <p:spPr>
          <a:xfrm>
            <a:off x="6518097" y="646484"/>
            <a:ext cx="1080355" cy="85870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8" name="Rectangle 188"/>
          <p:cNvSpPr>
            <a:spLocks noChangeArrowheads="1"/>
          </p:cNvSpPr>
          <p:nvPr/>
        </p:nvSpPr>
        <p:spPr bwMode="auto">
          <a:xfrm>
            <a:off x="6560192" y="725860"/>
            <a:ext cx="969847" cy="55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SSP</a:t>
            </a: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endParaRPr lang="en-US" sz="11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(AAA,</a:t>
            </a: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User Policies, </a:t>
            </a: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Etc.)</a:t>
            </a:r>
            <a:endParaRPr lang="de-DE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3805819" y="1263023"/>
            <a:ext cx="5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R3c</a:t>
            </a:r>
          </a:p>
        </p:txBody>
      </p:sp>
      <p:cxnSp>
        <p:nvCxnSpPr>
          <p:cNvPr id="290" name="Elbow Connector 289"/>
          <p:cNvCxnSpPr>
            <a:endCxn id="198" idx="0"/>
          </p:cNvCxnSpPr>
          <p:nvPr/>
        </p:nvCxnSpPr>
        <p:spPr>
          <a:xfrm rot="10800000" flipV="1">
            <a:off x="3549986" y="1228232"/>
            <a:ext cx="2968112" cy="750035"/>
          </a:xfrm>
          <a:prstGeom prst="bentConnector2">
            <a:avLst/>
          </a:prstGeom>
          <a:ln>
            <a:solidFill>
              <a:srgbClr val="00009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328"/>
          <p:cNvGrpSpPr/>
          <p:nvPr/>
        </p:nvGrpSpPr>
        <p:grpSpPr>
          <a:xfrm>
            <a:off x="3072201" y="5467121"/>
            <a:ext cx="1245605" cy="519658"/>
            <a:chOff x="173867" y="4114800"/>
            <a:chExt cx="938479" cy="343703"/>
          </a:xfrm>
        </p:grpSpPr>
        <p:sp>
          <p:nvSpPr>
            <p:cNvPr id="291" name="Oval 290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2" name="Oval 291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Oval 292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4" name="Oval 293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5" name="Oval 294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Oval 295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Oval 296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Oval 297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9" name="Straight Connector 298"/>
            <p:cNvCxnSpPr>
              <a:stCxn id="294" idx="7"/>
              <a:endCxn id="291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>
              <a:stCxn id="291" idx="6"/>
              <a:endCxn id="292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endCxn id="298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298" idx="3"/>
              <a:endCxn id="297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>
              <a:stCxn id="297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stCxn id="296" idx="2"/>
              <a:endCxn id="295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295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292" idx="3"/>
              <a:endCxn id="294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>
              <a:stCxn id="297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>
              <a:stCxn id="297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>
              <a:stCxn id="295" idx="1"/>
              <a:endCxn id="291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>
              <a:stCxn id="297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>
              <a:stCxn id="296" idx="1"/>
              <a:endCxn id="292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>
              <a:stCxn id="295" idx="7"/>
              <a:endCxn id="292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>
              <a:stCxn id="295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>
              <a:stCxn id="296" idx="0"/>
              <a:endCxn id="293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297" idx="1"/>
              <a:endCxn id="293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>
              <a:stCxn id="298" idx="2"/>
              <a:endCxn id="292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>
              <a:stCxn id="298" idx="3"/>
              <a:endCxn id="295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>
              <a:endCxn id="296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>
              <a:endCxn id="294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3" name="Rectangle 188"/>
          <p:cNvSpPr>
            <a:spLocks noChangeArrowheads="1"/>
          </p:cNvSpPr>
          <p:nvPr/>
        </p:nvSpPr>
        <p:spPr bwMode="auto">
          <a:xfrm>
            <a:off x="3219482" y="6135288"/>
            <a:ext cx="855663" cy="2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Mobile Backhaul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4" name="Straight Connector 343"/>
          <p:cNvCxnSpPr/>
          <p:nvPr/>
        </p:nvCxnSpPr>
        <p:spPr>
          <a:xfrm>
            <a:off x="2236095" y="3536269"/>
            <a:ext cx="225948" cy="163013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 flipV="1">
            <a:off x="2673899" y="5762515"/>
            <a:ext cx="545584" cy="5353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>
            <a:endCxn id="224" idx="1"/>
          </p:cNvCxnSpPr>
          <p:nvPr/>
        </p:nvCxnSpPr>
        <p:spPr>
          <a:xfrm flipV="1">
            <a:off x="4261414" y="5668229"/>
            <a:ext cx="1480570" cy="7256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8" name="Slide Number Placeholder 247"/>
          <p:cNvSpPr>
            <a:spLocks noGrp="1"/>
          </p:cNvSpPr>
          <p:nvPr>
            <p:ph type="sldNum" sz="quarter" idx="12"/>
          </p:nvPr>
        </p:nvSpPr>
        <p:spPr>
          <a:xfrm>
            <a:off x="5808652" y="6364670"/>
            <a:ext cx="2133600" cy="365125"/>
          </a:xfrm>
        </p:spPr>
        <p:txBody>
          <a:bodyPr/>
          <a:lstStyle/>
          <a:p>
            <a:fld id="{3FDB0A88-F5E6-104F-A56A-46059C0A3A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23" name="Title 1"/>
          <p:cNvSpPr>
            <a:spLocks noGrp="1"/>
          </p:cNvSpPr>
          <p:nvPr>
            <p:ph type="title"/>
          </p:nvPr>
        </p:nvSpPr>
        <p:spPr>
          <a:xfrm>
            <a:off x="289567" y="220935"/>
            <a:ext cx="8229600" cy="77798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Network Architecture</a:t>
            </a:r>
            <a:endParaRPr lang="en-US" sz="4000" dirty="0"/>
          </a:p>
        </p:txBody>
      </p:sp>
      <p:grpSp>
        <p:nvGrpSpPr>
          <p:cNvPr id="238" name="Group 582"/>
          <p:cNvGrpSpPr/>
          <p:nvPr/>
        </p:nvGrpSpPr>
        <p:grpSpPr>
          <a:xfrm>
            <a:off x="7807194" y="3782460"/>
            <a:ext cx="1321144" cy="990600"/>
            <a:chOff x="5257800" y="1733550"/>
            <a:chExt cx="990600" cy="990600"/>
          </a:xfrm>
        </p:grpSpPr>
        <p:sp>
          <p:nvSpPr>
            <p:cNvPr id="246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47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251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20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45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46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4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5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5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5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5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4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5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52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52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277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78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79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8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5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81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82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83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5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266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67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68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6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7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75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7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70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71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72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54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55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56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57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58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62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3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4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5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59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60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61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249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01963" y="2218435"/>
            <a:ext cx="798445" cy="429931"/>
          </p:xfrm>
          <a:graphic>
            <a:graphicData uri="http://schemas.openxmlformats.org/presentationml/2006/ole">
              <p:oleObj spid="_x0000_s1026" name="Clip" r:id="rId6" imgW="5757415" imgH="3221332" progId="">
                <p:embed/>
              </p:oleObj>
            </a:graphicData>
          </a:graphic>
        </p:graphicFrame>
        <p:sp>
          <p:nvSpPr>
            <p:cNvPr id="250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sp>
        <p:nvSpPr>
          <p:cNvPr id="362" name="Rounded Rectangle 205"/>
          <p:cNvSpPr/>
          <p:nvPr/>
        </p:nvSpPr>
        <p:spPr>
          <a:xfrm>
            <a:off x="6714729" y="4001843"/>
            <a:ext cx="815310" cy="565506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ectangle 188"/>
          <p:cNvSpPr>
            <a:spLocks noChangeArrowheads="1"/>
          </p:cNvSpPr>
          <p:nvPr/>
        </p:nvSpPr>
        <p:spPr bwMode="auto">
          <a:xfrm>
            <a:off x="6772937" y="4094024"/>
            <a:ext cx="660525" cy="16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Aggregation Gateway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67" name="Picture 15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5753" y="4270886"/>
            <a:ext cx="352425" cy="2193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cxnSp>
        <p:nvCxnSpPr>
          <p:cNvPr id="369" name="直接连接符 368"/>
          <p:cNvCxnSpPr>
            <a:stCxn id="206" idx="3"/>
            <a:endCxn id="362" idx="0"/>
          </p:cNvCxnSpPr>
          <p:nvPr/>
        </p:nvCxnSpPr>
        <p:spPr>
          <a:xfrm>
            <a:off x="6664568" y="3397611"/>
            <a:ext cx="457816" cy="6042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1" name="直接连接符 370"/>
          <p:cNvCxnSpPr>
            <a:stCxn id="224" idx="3"/>
            <a:endCxn id="362" idx="2"/>
          </p:cNvCxnSpPr>
          <p:nvPr/>
        </p:nvCxnSpPr>
        <p:spPr>
          <a:xfrm flipV="1">
            <a:off x="6772937" y="4567349"/>
            <a:ext cx="349447" cy="1100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3" name="直接连接符 372"/>
          <p:cNvCxnSpPr>
            <a:stCxn id="362" idx="3"/>
            <a:endCxn id="246" idx="1"/>
          </p:cNvCxnSpPr>
          <p:nvPr/>
        </p:nvCxnSpPr>
        <p:spPr>
          <a:xfrm flipV="1">
            <a:off x="7530039" y="4277760"/>
            <a:ext cx="277155" cy="68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78049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2615"/>
            <a:ext cx="8229600" cy="77798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Interface definition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4304"/>
            <a:ext cx="8229600" cy="5336496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dirty="0" smtClean="0"/>
              <a:t>R10: Hybrid Access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R</a:t>
            </a:r>
            <a:r>
              <a:rPr lang="en-US" sz="2400" baseline="-25000" dirty="0" smtClean="0"/>
              <a:t>10d</a:t>
            </a:r>
            <a:r>
              <a:rPr lang="en-US" sz="2400" dirty="0" smtClean="0"/>
              <a:t>: Data-only interfaces at the link </a:t>
            </a:r>
            <a:r>
              <a:rPr lang="en-US" sz="2400" smtClean="0"/>
              <a:t>over the </a:t>
            </a:r>
            <a:r>
              <a:rPr lang="en-US" sz="2400" dirty="0" smtClean="0"/>
              <a:t>3GPP access and the access point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dirty="0" smtClean="0"/>
              <a:t>R</a:t>
            </a:r>
            <a:r>
              <a:rPr lang="en-US" sz="2400" baseline="-25000" dirty="0" smtClean="0"/>
              <a:t>10c</a:t>
            </a:r>
            <a:r>
              <a:rPr lang="en-US" sz="2400" dirty="0" smtClean="0"/>
              <a:t>: Configuration/interaction to the </a:t>
            </a:r>
            <a:r>
              <a:rPr lang="en-US" sz="2400" dirty="0" err="1" smtClean="0"/>
              <a:t>PoA</a:t>
            </a:r>
            <a:r>
              <a:rPr lang="en-US" sz="2400" dirty="0" smtClean="0"/>
              <a:t> to select between the 3GPP access and the access point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Reference: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WT 348, Hybrid Access, Broadband Forum End to End Architecture Working Text, 2014.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594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Requirements on R10 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UE </a:t>
            </a:r>
            <a:r>
              <a:rPr lang="en-US" altLang="zh-CN" dirty="0" smtClean="0"/>
              <a:t>(terminal) </a:t>
            </a:r>
            <a:r>
              <a:rPr lang="en-US" altLang="zh-CN" dirty="0" smtClean="0"/>
              <a:t>has </a:t>
            </a:r>
            <a:r>
              <a:rPr lang="en-US" altLang="zh-CN" dirty="0" smtClean="0"/>
              <a:t>two different access </a:t>
            </a:r>
            <a:r>
              <a:rPr lang="en-US" altLang="zh-CN" dirty="0" smtClean="0"/>
              <a:t>networks</a:t>
            </a:r>
            <a:endParaRPr lang="en-US" altLang="zh-CN" dirty="0" smtClean="0"/>
          </a:p>
          <a:p>
            <a:r>
              <a:rPr lang="en-US" altLang="zh-CN" dirty="0" smtClean="0"/>
              <a:t>UE (terminal) </a:t>
            </a:r>
            <a:r>
              <a:rPr lang="en-US" altLang="zh-CN" dirty="0" smtClean="0"/>
              <a:t>has </a:t>
            </a:r>
            <a:r>
              <a:rPr lang="en-US" altLang="zh-CN" dirty="0" smtClean="0"/>
              <a:t>only one access node (CPE) for connection, multi access network is just for </a:t>
            </a:r>
            <a:r>
              <a:rPr lang="en-US" altLang="zh-CN" dirty="0" smtClean="0"/>
              <a:t>the access node, </a:t>
            </a:r>
            <a:r>
              <a:rPr lang="en-US" altLang="zh-CN" dirty="0" smtClean="0"/>
              <a:t>rather than </a:t>
            </a:r>
            <a:r>
              <a:rPr lang="en-US" altLang="zh-CN" dirty="0" smtClean="0"/>
              <a:t>the terminal</a:t>
            </a:r>
            <a:r>
              <a:rPr lang="en-US" altLang="zh-CN" dirty="0" smtClean="0"/>
              <a:t>. </a:t>
            </a:r>
            <a:r>
              <a:rPr lang="en-US" altLang="zh-CN" dirty="0" smtClean="0"/>
              <a:t>These multi access </a:t>
            </a:r>
            <a:r>
              <a:rPr lang="en-US" altLang="zh-CN" dirty="0" smtClean="0"/>
              <a:t>networks </a:t>
            </a:r>
            <a:r>
              <a:rPr lang="en-US" altLang="zh-CN" dirty="0" smtClean="0"/>
              <a:t>are transparent for </a:t>
            </a:r>
            <a:r>
              <a:rPr lang="en-US" altLang="zh-CN" dirty="0" smtClean="0"/>
              <a:t>the </a:t>
            </a:r>
            <a:r>
              <a:rPr lang="en-US" altLang="zh-CN" dirty="0" smtClean="0"/>
              <a:t>terminal</a:t>
            </a:r>
          </a:p>
          <a:p>
            <a:r>
              <a:rPr lang="en-US" altLang="zh-CN" dirty="0" smtClean="0"/>
              <a:t>R10 is a connection to an access network with a different technology while R4 is a connection to an access network with the same technology</a:t>
            </a:r>
          </a:p>
          <a:p>
            <a:r>
              <a:rPr lang="en-US" altLang="zh-CN" dirty="0" smtClean="0"/>
              <a:t>Aggregation Gateway is needed to aggregate the same terminal’s traffic coming from two different core networks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405</Words>
  <Application>Microsoft Office PowerPoint</Application>
  <PresentationFormat>On-screen Show (4:3)</PresentationFormat>
  <Paragraphs>97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Clip</vt:lpstr>
      <vt:lpstr>Slide 1</vt:lpstr>
      <vt:lpstr>Slide 2</vt:lpstr>
      <vt:lpstr>Network Architecture</vt:lpstr>
      <vt:lpstr>Interface definition</vt:lpstr>
      <vt:lpstr>Requirements on R10 </vt:lpstr>
    </vt:vector>
  </TitlesOfParts>
  <Company>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SDN-based OmniRAN Use Cases Reference Point Mappings</dc:title>
  <dc:creator>aoliva asd</dc:creator>
  <cp:lastModifiedBy>s73654</cp:lastModifiedBy>
  <cp:revision>57</cp:revision>
  <dcterms:created xsi:type="dcterms:W3CDTF">2014-09-03T10:13:41Z</dcterms:created>
  <dcterms:modified xsi:type="dcterms:W3CDTF">2014-10-29T21:54:50Z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1414600092</vt:lpwstr>
  </property>
</Properties>
</file>