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65" r:id="rId3"/>
    <p:sldId id="275" r:id="rId4"/>
    <p:sldId id="276" r:id="rId5"/>
    <p:sldId id="277" r:id="rId6"/>
    <p:sldId id="278" r:id="rId7"/>
    <p:sldId id="271" r:id="rId8"/>
    <p:sldId id="266" r:id="rId9"/>
    <p:sldId id="283" r:id="rId10"/>
    <p:sldId id="287" r:id="rId11"/>
    <p:sldId id="288" r:id="rId12"/>
    <p:sldId id="285" r:id="rId13"/>
    <p:sldId id="284" r:id="rId14"/>
    <p:sldId id="28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88" d="100"/>
          <a:sy n="88" d="100"/>
        </p:scale>
        <p:origin x="-63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11</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90" y="76200"/>
            <a:ext cx="2236510" cy="307777"/>
          </a:xfrm>
          <a:prstGeom prst="rect">
            <a:avLst/>
          </a:prstGeom>
        </p:spPr>
        <p:txBody>
          <a:bodyPr wrap="none">
            <a:spAutoFit/>
          </a:bodyPr>
          <a:lstStyle/>
          <a:p>
            <a:pPr algn="r"/>
            <a:r>
              <a:rPr lang="en-US" sz="1400" b="1" dirty="0" smtClean="0"/>
              <a:t>omniran-14-0061-00-00TG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dcn/14/omniran-14-0060-00-00TG-july-2014-f2f-meeting-minutes.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imtc.org/uc/ucsdn-work-group/" TargetMode="External"/><Relationship Id="rId5" Type="http://schemas.openxmlformats.org/officeDocument/2006/relationships/hyperlink" Target="https://www.opennetworking.org/images/stories/downloads/sdn-resources/technical-reports/TR_SDN_ARCH_1.0_06062014.pdf" TargetMode="External"/><Relationship Id="rId4" Type="http://schemas.openxmlformats.org/officeDocument/2006/relationships/hyperlink" Target="https://mentor.ieee.org/802.16/dcn/14/16-14-0066-00-Gdoc-report-of-wireless-sdn-bof-meeting-of-2014-07-15.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dcn/14/omniran-14-0051-01-CF00-omniran-network-reference-model-with-backhaul.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sn.webex.com/nsn/j.php?J=702732667&amp;PW=NYTU1MWViM2Q5"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sn.com/nv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September 4</a:t>
            </a:r>
            <a:r>
              <a:rPr lang="en-US" baseline="30000" dirty="0" smtClean="0"/>
              <a:t>th</a:t>
            </a:r>
            <a:r>
              <a:rPr lang="en-US" dirty="0" smtClean="0"/>
              <a:t>, 2014 Conference Call</a:t>
            </a:r>
            <a:endParaRPr lang="en-US" dirty="0"/>
          </a:p>
        </p:txBody>
      </p:sp>
      <p:sp>
        <p:nvSpPr>
          <p:cNvPr id="3" name="Subtitle 2"/>
          <p:cNvSpPr>
            <a:spLocks noGrp="1"/>
          </p:cNvSpPr>
          <p:nvPr>
            <p:ph type="subTitle" idx="1"/>
          </p:nvPr>
        </p:nvSpPr>
        <p:spPr/>
        <p:txBody>
          <a:bodyPr/>
          <a:lstStyle/>
          <a:p>
            <a:r>
              <a:rPr lang="en-US" dirty="0" smtClean="0"/>
              <a:t>2014-09-04</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#2</a:t>
            </a:r>
            <a:endParaRPr lang="en-US" dirty="0"/>
          </a:p>
        </p:txBody>
      </p:sp>
      <p:sp>
        <p:nvSpPr>
          <p:cNvPr id="4104" name="Rectangle 5"/>
          <p:cNvSpPr>
            <a:spLocks noGrp="1" noChangeArrowheads="1"/>
          </p:cNvSpPr>
          <p:nvPr>
            <p:ph type="body" idx="1"/>
          </p:nvPr>
        </p:nvSpPr>
        <p:spPr/>
        <p:txBody>
          <a:bodyPr>
            <a:normAutofit fontScale="62500" lnSpcReduction="20000"/>
          </a:bodyPr>
          <a:lstStyle/>
          <a:p>
            <a:r>
              <a:rPr lang="en-US" dirty="0" smtClean="0"/>
              <a:t>Review of minutes</a:t>
            </a:r>
          </a:p>
          <a:p>
            <a:pPr lvl="1"/>
            <a:r>
              <a:rPr lang="en-US" dirty="0" smtClean="0">
                <a:hlinkClick r:id="rId3"/>
              </a:rPr>
              <a:t>https://mentor.ieee.org/omniran/dcn/14/omniran-14-0060-00-00TG-july-2014-f2f-meeting-minutes.docx</a:t>
            </a:r>
            <a:endParaRPr lang="en-US" dirty="0" smtClean="0"/>
          </a:p>
          <a:p>
            <a:r>
              <a:rPr lang="en-US" dirty="0" smtClean="0"/>
              <a:t>Reports</a:t>
            </a:r>
          </a:p>
          <a:p>
            <a:pPr lvl="1"/>
            <a:r>
              <a:rPr lang="de-DE" dirty="0" smtClean="0"/>
              <a:t>Update on SDN</a:t>
            </a:r>
          </a:p>
          <a:p>
            <a:pPr lvl="2"/>
            <a:r>
              <a:rPr lang="de-DE" dirty="0" smtClean="0"/>
              <a:t>Report </a:t>
            </a:r>
            <a:r>
              <a:rPr lang="de-DE" dirty="0" err="1" smtClean="0"/>
              <a:t>of</a:t>
            </a:r>
            <a:r>
              <a:rPr lang="de-DE" dirty="0" smtClean="0"/>
              <a:t> Jul ‘14 Wireless SDN </a:t>
            </a:r>
            <a:r>
              <a:rPr lang="de-DE" dirty="0" err="1" smtClean="0"/>
              <a:t>BoF</a:t>
            </a:r>
            <a:endParaRPr lang="de-DE" dirty="0" smtClean="0"/>
          </a:p>
          <a:p>
            <a:pPr lvl="3"/>
            <a:r>
              <a:rPr lang="de-DE" dirty="0" smtClean="0">
                <a:hlinkClick r:id="rId4"/>
              </a:rPr>
              <a:t>https://mentor.ieee.org/802.16/dcn/14/16-14-0066-00-Gdoc-report-of-wireless-sdn-bof-meeting-of-2014-07-15.pdf</a:t>
            </a:r>
            <a:endParaRPr lang="de-DE" dirty="0" smtClean="0"/>
          </a:p>
          <a:p>
            <a:pPr lvl="2"/>
            <a:r>
              <a:rPr lang="de-DE" dirty="0" smtClean="0"/>
              <a:t>ONF SDN </a:t>
            </a:r>
            <a:r>
              <a:rPr lang="de-DE" dirty="0" err="1" smtClean="0"/>
              <a:t>Architecture</a:t>
            </a:r>
            <a:r>
              <a:rPr lang="de-DE" dirty="0" smtClean="0"/>
              <a:t> </a:t>
            </a:r>
            <a:r>
              <a:rPr lang="de-DE" dirty="0" err="1" smtClean="0"/>
              <a:t>Specification</a:t>
            </a:r>
            <a:endParaRPr lang="de-DE" dirty="0" smtClean="0"/>
          </a:p>
          <a:p>
            <a:pPr lvl="3"/>
            <a:r>
              <a:rPr lang="en-US" dirty="0" smtClean="0">
                <a:hlinkClick r:id="rId5"/>
              </a:rPr>
              <a:t>https://www.opennetworking.org/images/stories/downloads/sdn-resources/technical-reports/TR_SDN_ARCH_1.0_06062014.pdf</a:t>
            </a:r>
            <a:endParaRPr lang="en-US" dirty="0" smtClean="0"/>
          </a:p>
          <a:p>
            <a:pPr lvl="2"/>
            <a:r>
              <a:rPr lang="de-DE" dirty="0" smtClean="0"/>
              <a:t>New </a:t>
            </a:r>
            <a:r>
              <a:rPr lang="de-DE" dirty="0" err="1" smtClean="0"/>
              <a:t>home</a:t>
            </a:r>
            <a:r>
              <a:rPr lang="de-DE" dirty="0" smtClean="0"/>
              <a:t> </a:t>
            </a:r>
            <a:r>
              <a:rPr lang="de-DE" dirty="0" err="1" smtClean="0"/>
              <a:t>for</a:t>
            </a:r>
            <a:r>
              <a:rPr lang="de-DE" dirty="0" smtClean="0"/>
              <a:t> UC SDN WG</a:t>
            </a:r>
          </a:p>
          <a:p>
            <a:pPr lvl="3"/>
            <a:r>
              <a:rPr lang="en-US" dirty="0" smtClean="0">
                <a:hlinkClick r:id="rId6"/>
              </a:rPr>
              <a:t>http://www.imtc.org/uc/ucsdn-work-group/</a:t>
            </a:r>
            <a:endParaRPr lang="en-US" dirty="0" smtClean="0"/>
          </a:p>
          <a:p>
            <a:pPr lvl="2"/>
            <a:r>
              <a:rPr lang="de-DE" dirty="0" smtClean="0"/>
              <a:t>…</a:t>
            </a:r>
          </a:p>
          <a:p>
            <a:pPr lvl="1"/>
            <a:r>
              <a:rPr lang="de-DE" dirty="0" smtClean="0"/>
              <a:t>Other </a:t>
            </a:r>
            <a:r>
              <a:rPr lang="de-DE" dirty="0" err="1" smtClean="0"/>
              <a:t>OmniRAN</a:t>
            </a:r>
            <a:r>
              <a:rPr lang="de-DE" dirty="0" smtClean="0"/>
              <a:t> TG </a:t>
            </a:r>
            <a:r>
              <a:rPr lang="de-DE" dirty="0" err="1" smtClean="0"/>
              <a:t>related</a:t>
            </a:r>
            <a:r>
              <a:rPr lang="de-DE" dirty="0" smtClean="0"/>
              <a:t> </a:t>
            </a:r>
            <a:r>
              <a:rPr lang="de-DE" dirty="0" err="1" smtClean="0"/>
              <a:t>topics</a:t>
            </a:r>
            <a:endParaRPr lang="de-DE" dirty="0" smtClean="0"/>
          </a:p>
          <a:p>
            <a:pPr lvl="2"/>
            <a:r>
              <a:rPr lang="en-US" dirty="0" smtClean="0"/>
              <a:t>[</a:t>
            </a:r>
            <a:r>
              <a:rPr lang="en-US" dirty="0" err="1" smtClean="0"/>
              <a:t>netext</a:t>
            </a:r>
            <a:r>
              <a:rPr lang="en-US" dirty="0" smtClean="0"/>
              <a:t>] WGLC: I-D </a:t>
            </a:r>
            <a:r>
              <a:rPr lang="en-US" dirty="0" smtClean="0"/>
              <a:t>draft-ietf-netext-logical-interface-support-09</a:t>
            </a:r>
          </a:p>
          <a:p>
            <a:pPr lvl="3"/>
            <a:r>
              <a:rPr lang="de-DE" dirty="0" smtClean="0"/>
              <a:t>Comments </a:t>
            </a:r>
            <a:r>
              <a:rPr lang="de-DE" dirty="0" err="1" smtClean="0"/>
              <a:t>to</a:t>
            </a:r>
            <a:r>
              <a:rPr lang="de-DE" dirty="0" smtClean="0"/>
              <a:t> </a:t>
            </a:r>
            <a:r>
              <a:rPr lang="de-DE" dirty="0" err="1" smtClean="0"/>
              <a:t>be</a:t>
            </a:r>
            <a:r>
              <a:rPr lang="de-DE" dirty="0" smtClean="0"/>
              <a:t> send </a:t>
            </a:r>
            <a:r>
              <a:rPr lang="de-DE" dirty="0" err="1" smtClean="0"/>
              <a:t>to</a:t>
            </a:r>
            <a:r>
              <a:rPr lang="de-DE" dirty="0" smtClean="0"/>
              <a:t> </a:t>
            </a:r>
            <a:r>
              <a:rPr lang="de-DE" dirty="0" err="1" smtClean="0"/>
              <a:t>the</a:t>
            </a:r>
            <a:r>
              <a:rPr lang="de-DE" dirty="0" smtClean="0"/>
              <a:t> </a:t>
            </a:r>
            <a:r>
              <a:rPr lang="de-DE" dirty="0" err="1" smtClean="0"/>
              <a:t>netext</a:t>
            </a:r>
            <a:r>
              <a:rPr lang="de-DE" dirty="0" smtClean="0"/>
              <a:t> </a:t>
            </a:r>
            <a:r>
              <a:rPr lang="de-DE" dirty="0" err="1" smtClean="0"/>
              <a:t>mailing</a:t>
            </a:r>
            <a:r>
              <a:rPr lang="de-DE" dirty="0" smtClean="0"/>
              <a:t> </a:t>
            </a:r>
            <a:r>
              <a:rPr lang="de-DE" dirty="0" err="1" smtClean="0"/>
              <a:t>list</a:t>
            </a:r>
            <a:r>
              <a:rPr lang="de-DE" dirty="0" smtClean="0"/>
              <a:t> </a:t>
            </a:r>
            <a:r>
              <a:rPr lang="de-DE" dirty="0" err="1" smtClean="0"/>
              <a:t>latest</a:t>
            </a:r>
            <a:r>
              <a:rPr lang="de-DE" dirty="0" smtClean="0"/>
              <a:t> </a:t>
            </a:r>
            <a:r>
              <a:rPr lang="de-DE" dirty="0" err="1" smtClean="0"/>
              <a:t>until</a:t>
            </a:r>
            <a:r>
              <a:rPr lang="de-DE" dirty="0" smtClean="0"/>
              <a:t> Sept 15th</a:t>
            </a:r>
            <a:endParaRPr lang="en-US" dirty="0" smtClean="0"/>
          </a:p>
          <a:p>
            <a:pPr lvl="2"/>
            <a:r>
              <a:rPr lang="de-DE" dirty="0" smtClean="0"/>
              <a:t>…</a:t>
            </a:r>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#3</a:t>
            </a:r>
            <a:endParaRPr lang="en-US" dirty="0"/>
          </a:p>
        </p:txBody>
      </p:sp>
      <p:sp>
        <p:nvSpPr>
          <p:cNvPr id="4104" name="Rectangle 5"/>
          <p:cNvSpPr>
            <a:spLocks noGrp="1" noChangeArrowheads="1"/>
          </p:cNvSpPr>
          <p:nvPr>
            <p:ph type="body" idx="1"/>
          </p:nvPr>
        </p:nvSpPr>
        <p:spPr/>
        <p:txBody>
          <a:bodyPr>
            <a:normAutofit/>
          </a:bodyPr>
          <a:lstStyle/>
          <a:p>
            <a:r>
              <a:rPr lang="en-US" dirty="0" smtClean="0"/>
              <a:t>Contributions to P802.1CF</a:t>
            </a:r>
          </a:p>
          <a:p>
            <a:pPr lvl="1"/>
            <a:r>
              <a:rPr lang="de-DE" dirty="0" err="1" smtClean="0"/>
              <a:t>Recap</a:t>
            </a:r>
            <a:r>
              <a:rPr lang="de-DE" dirty="0" smtClean="0"/>
              <a:t> </a:t>
            </a:r>
            <a:r>
              <a:rPr lang="de-DE" dirty="0" err="1" smtClean="0"/>
              <a:t>of</a:t>
            </a:r>
            <a:r>
              <a:rPr lang="de-DE" dirty="0" smtClean="0"/>
              <a:t> NRM </a:t>
            </a:r>
            <a:r>
              <a:rPr lang="de-DE" dirty="0" err="1" smtClean="0"/>
              <a:t>discussions</a:t>
            </a:r>
            <a:r>
              <a:rPr lang="de-DE" dirty="0" smtClean="0"/>
              <a:t> </a:t>
            </a:r>
            <a:r>
              <a:rPr lang="de-DE" dirty="0" err="1" smtClean="0"/>
              <a:t>status</a:t>
            </a:r>
            <a:endParaRPr lang="de-DE" dirty="0" smtClean="0"/>
          </a:p>
          <a:p>
            <a:pPr lvl="2"/>
            <a:r>
              <a:rPr lang="de-DE" dirty="0" err="1" smtClean="0"/>
              <a:t>e.g</a:t>
            </a:r>
            <a:r>
              <a:rPr lang="de-DE" dirty="0" smtClean="0"/>
              <a:t> </a:t>
            </a:r>
            <a:r>
              <a:rPr lang="de-DE" dirty="0" err="1" smtClean="0"/>
              <a:t>by</a:t>
            </a:r>
            <a:r>
              <a:rPr lang="de-DE" dirty="0" smtClean="0"/>
              <a:t> </a:t>
            </a:r>
            <a:r>
              <a:rPr lang="de-DE" dirty="0" err="1" smtClean="0"/>
              <a:t>referring</a:t>
            </a:r>
            <a:r>
              <a:rPr lang="de-DE" dirty="0" smtClean="0"/>
              <a:t> </a:t>
            </a:r>
            <a:r>
              <a:rPr lang="de-DE" dirty="0" err="1" smtClean="0"/>
              <a:t>to</a:t>
            </a:r>
            <a:r>
              <a:rPr lang="de-DE" dirty="0" smtClean="0"/>
              <a:t> </a:t>
            </a:r>
            <a:r>
              <a:rPr lang="de-DE" dirty="0" smtClean="0">
                <a:hlinkClick r:id="rId3"/>
              </a:rPr>
              <a:t>https://mentor.ieee.org/omniran/dcn/14/omniran-14-0051-01-CF00-omniran-network-reference-model-with-backhaul.pdf</a:t>
            </a:r>
            <a:endParaRPr lang="de-DE" dirty="0" smtClean="0"/>
          </a:p>
          <a:p>
            <a:pPr lvl="1"/>
            <a:r>
              <a:rPr lang="de-DE" dirty="0" err="1" smtClean="0"/>
              <a:t>Issues</a:t>
            </a:r>
            <a:r>
              <a:rPr lang="de-DE" dirty="0" smtClean="0"/>
              <a:t>:</a:t>
            </a:r>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endParaRPr lang="en-US" dirty="0"/>
          </a:p>
        </p:txBody>
      </p:sp>
      <p:sp>
        <p:nvSpPr>
          <p:cNvPr id="3" name="Content Placeholder 2"/>
          <p:cNvSpPr>
            <a:spLocks noGrp="1"/>
          </p:cNvSpPr>
          <p:nvPr>
            <p:ph idx="1"/>
          </p:nvPr>
        </p:nvSpPr>
        <p:spPr/>
        <p:txBody>
          <a:bodyPr>
            <a:normAutofit/>
          </a:bodyPr>
          <a:lstStyle/>
          <a:p>
            <a:r>
              <a:rPr lang="en-US" dirty="0" smtClean="0"/>
              <a:t>Preparation of September F2F meeting</a:t>
            </a:r>
          </a:p>
          <a:p>
            <a:pPr lvl="1"/>
            <a:r>
              <a:rPr lang="en-US" dirty="0" smtClean="0"/>
              <a:t>Athens, Greece, September 15-18, 2014</a:t>
            </a:r>
          </a:p>
          <a:p>
            <a:pPr lvl="2"/>
            <a:r>
              <a:rPr lang="de-DE" dirty="0" smtClean="0"/>
              <a:t>Hilton, Meeting-</a:t>
            </a:r>
            <a:r>
              <a:rPr lang="de-DE" dirty="0" err="1" smtClean="0"/>
              <a:t>room</a:t>
            </a:r>
            <a:r>
              <a:rPr lang="de-DE" dirty="0" smtClean="0"/>
              <a:t>: </a:t>
            </a:r>
            <a:r>
              <a:rPr lang="de-DE" b="1" dirty="0" smtClean="0"/>
              <a:t>Kos</a:t>
            </a:r>
            <a:r>
              <a:rPr lang="de-DE" dirty="0" smtClean="0"/>
              <a:t>, Mezzanine </a:t>
            </a:r>
            <a:endParaRPr lang="en-US" dirty="0" smtClean="0"/>
          </a:p>
          <a:p>
            <a:pPr lvl="1"/>
            <a:r>
              <a:rPr lang="en-US" dirty="0" smtClean="0"/>
              <a:t>Schedules</a:t>
            </a:r>
          </a:p>
          <a:p>
            <a:pPr lvl="1"/>
            <a:r>
              <a:rPr lang="en-US" dirty="0" smtClean="0"/>
              <a:t>Agenda proposal</a:t>
            </a:r>
          </a:p>
          <a:p>
            <a:r>
              <a:rPr lang="en-US" dirty="0" smtClean="0"/>
              <a:t>AOB</a:t>
            </a:r>
          </a:p>
          <a:p>
            <a:r>
              <a:rPr lang="en-US" dirty="0" smtClean="0"/>
              <a:t>Adjourned at</a:t>
            </a:r>
          </a:p>
          <a:p>
            <a:pPr lvl="1"/>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Sept 2014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xmlns="" val="2828112861"/>
              </p:ext>
            </p:extLst>
          </p:nvPr>
        </p:nvGraphicFramePr>
        <p:xfrm>
          <a:off x="381000" y="1294825"/>
          <a:ext cx="8305800" cy="5277919"/>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9/15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9/16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9/17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9/18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9/19</a:t>
                      </a:r>
                      <a:endParaRPr lang="en-US" sz="1800" dirty="0">
                        <a:solidFill>
                          <a:schemeClr val="tx2"/>
                        </a:solidFill>
                      </a:endParaRPr>
                    </a:p>
                  </a:txBody>
                  <a:tcPr marL="0" marR="0" marT="0" marB="0">
                    <a:solidFill>
                      <a:schemeClr val="bg1"/>
                    </a:solidFill>
                  </a:tcPr>
                </a:tc>
              </a:tr>
              <a:tr h="418368">
                <a:tc rowSpan="2">
                  <a:txBody>
                    <a:bodyPr/>
                    <a:lstStyle/>
                    <a:p>
                      <a:pPr algn="ctr"/>
                      <a:r>
                        <a:rPr lang="en-US" sz="1500" dirty="0" smtClean="0"/>
                        <a:t>08:00</a:t>
                      </a:r>
                    </a:p>
                    <a:p>
                      <a:pPr algn="ctr"/>
                      <a:endParaRPr lang="en-US" sz="1500" dirty="0" smtClean="0"/>
                    </a:p>
                    <a:p>
                      <a:pPr algn="ctr"/>
                      <a:endParaRPr lang="en-US" sz="1500" dirty="0" smtClean="0"/>
                    </a:p>
                    <a:p>
                      <a:pPr algn="ctr"/>
                      <a:r>
                        <a:rPr lang="en-US" sz="1500" dirty="0" smtClean="0"/>
                        <a:t>10:00</a:t>
                      </a:r>
                      <a:endParaRPr lang="en-US" sz="1500" dirty="0"/>
                    </a:p>
                  </a:txBody>
                  <a:tcPr marL="0" marR="0" marT="0" marB="0">
                    <a:solidFill>
                      <a:schemeClr val="accent1">
                        <a:lumMod val="40000"/>
                        <a:lumOff val="60000"/>
                      </a:schemeClr>
                    </a:solidFill>
                  </a:tcPr>
                </a:tc>
                <a:tc rowSpan="2">
                  <a:txBody>
                    <a:bodyPr/>
                    <a:lstStyle/>
                    <a:p>
                      <a:r>
                        <a:rPr lang="de-DE" sz="1200" dirty="0" err="1" smtClean="0"/>
                        <a:t>Opening</a:t>
                      </a:r>
                      <a:r>
                        <a:rPr lang="de-DE" sz="1200" baseline="0" dirty="0" smtClean="0"/>
                        <a:t> Sessions</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anose="020B0604020202020204" pitchFamily="34" charset="0"/>
                        <a:buNone/>
                      </a:pPr>
                      <a:r>
                        <a:rPr lang="de-DE" sz="1200" dirty="0" smtClean="0"/>
                        <a:t>802.11</a:t>
                      </a:r>
                      <a:r>
                        <a:rPr lang="de-DE" sz="1200" baseline="0" dirty="0" smtClean="0"/>
                        <a:t> ARC</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507454">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lumMod val="75000"/>
                      </a:schemeClr>
                    </a:solidFill>
                  </a:tcPr>
                </a:tc>
              </a:tr>
              <a:tr h="927566">
                <a:tc>
                  <a:txBody>
                    <a:bodyPr/>
                    <a:lstStyle/>
                    <a:p>
                      <a:pPr algn="ctr"/>
                      <a:r>
                        <a:rPr lang="en-US" sz="1500" dirty="0" smtClean="0"/>
                        <a:t>10:30</a:t>
                      </a:r>
                      <a:br>
                        <a:rPr lang="en-US" sz="1500" dirty="0" smtClean="0"/>
                      </a:br>
                      <a:endParaRPr lang="en-US" sz="1500" dirty="0" smtClean="0"/>
                    </a:p>
                    <a:p>
                      <a:pPr algn="ctr"/>
                      <a:endParaRPr lang="en-US" sz="1500" dirty="0" smtClean="0"/>
                    </a:p>
                    <a:p>
                      <a:pPr algn="ct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endParaRPr lang="en-US" sz="1200" dirty="0"/>
                    </a:p>
                  </a:txBody>
                  <a:tcPr marL="36000" marR="36000" marT="36000" marB="36000">
                    <a:solidFill>
                      <a:schemeClr val="bg1"/>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209721">
                <a:tc rowSpan="2">
                  <a:txBody>
                    <a:bodyPr/>
                    <a:lstStyle/>
                    <a:p>
                      <a:pPr algn="ct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078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solidFill>
                      <a:schemeClr val="bg1"/>
                    </a:solidFill>
                  </a:tcPr>
                </a:tc>
              </a:tr>
              <a:tr h="914400">
                <a:tc>
                  <a:txBody>
                    <a:bodyPr/>
                    <a:lstStyle/>
                    <a:p>
                      <a:pPr algn="ctr"/>
                      <a:r>
                        <a:rPr lang="en-US" sz="1500" dirty="0" smtClean="0"/>
                        <a:t>13:30</a:t>
                      </a:r>
                    </a:p>
                    <a:p>
                      <a:pPr algn="ctr"/>
                      <a:endParaRPr lang="en-US" sz="1500" dirty="0" smtClean="0"/>
                    </a:p>
                    <a:p>
                      <a:pPr algn="ctr"/>
                      <a:endParaRPr lang="en-US" sz="1500" dirty="0" smtClean="0"/>
                    </a:p>
                    <a:p>
                      <a:pPr algn="ctr"/>
                      <a:r>
                        <a:rPr lang="en-US" sz="1500" dirty="0" smtClean="0"/>
                        <a:t>15:30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40000"/>
                        <a:lumOff val="60000"/>
                      </a:schemeClr>
                    </a:solidFill>
                  </a:tcPr>
                </a:tc>
                <a:tc>
                  <a:txBody>
                    <a:bodyPr/>
                    <a:lstStyle/>
                    <a:p>
                      <a:pPr marL="85725" indent="-85725">
                        <a:buFont typeface="Arial" pitchFamily="34" charset="0"/>
                        <a:buNone/>
                      </a:pPr>
                      <a:endParaRPr lang="en-US" sz="1200" dirty="0"/>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tx2">
                        <a:lumMod val="40000"/>
                        <a:lumOff val="60000"/>
                      </a:schemeClr>
                    </a:solidFill>
                  </a:tcPr>
                </a:tc>
                <a:tc>
                  <a:txBody>
                    <a:bodyPr/>
                    <a:lstStyle/>
                    <a:p>
                      <a:endParaRPr lang="en-US" dirty="0"/>
                    </a:p>
                  </a:txBody>
                  <a:tcPr marL="36000" marR="36000" marT="36000" marB="36000">
                    <a:solidFill>
                      <a:schemeClr val="tx2">
                        <a:lumMod val="40000"/>
                        <a:lumOff val="60000"/>
                      </a:schemeClr>
                    </a:solidFill>
                  </a:tcPr>
                </a:tc>
                <a:tc vMerge="1">
                  <a:txBody>
                    <a:bodyPr/>
                    <a:lstStyle/>
                    <a:p>
                      <a:endParaRPr lang="en-US" sz="1200" dirty="0"/>
                    </a:p>
                  </a:txBody>
                  <a:tcPr marL="36000" marR="36000" marT="36000" marB="36000">
                    <a:solidFill>
                      <a:schemeClr val="bg2">
                        <a:lumMod val="75000"/>
                      </a:schemeClr>
                    </a:solidFill>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914400">
                <a:tc>
                  <a:txBody>
                    <a:bodyPr/>
                    <a:lstStyle/>
                    <a:p>
                      <a:pPr algn="ctr"/>
                      <a:r>
                        <a:rPr lang="en-US" sz="1500" dirty="0" smtClean="0"/>
                        <a:t>16:00</a:t>
                      </a:r>
                    </a:p>
                    <a:p>
                      <a:pPr algn="ctr"/>
                      <a:endParaRPr lang="en-US" sz="1500" dirty="0" smtClean="0"/>
                    </a:p>
                    <a:p>
                      <a:pPr algn="ctr"/>
                      <a:endParaRPr lang="en-US" sz="1500" dirty="0" smtClean="0"/>
                    </a:p>
                    <a:p>
                      <a:pPr algn="ct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40000"/>
                        <a:lumOff val="6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40000"/>
                        <a:lumOff val="60000"/>
                      </a:schemeClr>
                    </a:solidFill>
                  </a:tcPr>
                </a:tc>
                <a:tc>
                  <a:txBody>
                    <a:bodyPr/>
                    <a:lstStyle/>
                    <a:p>
                      <a:endParaRPr lang="en-US" sz="1200" dirty="0"/>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408545">
                <a:tc>
                  <a:txBody>
                    <a:bodyPr/>
                    <a:lstStyle/>
                    <a:p>
                      <a:pPr algn="ctr"/>
                      <a:endParaRPr lang="en-US" sz="1500" dirty="0"/>
                    </a:p>
                  </a:txBody>
                  <a:tcPr marL="0" marR="0" marT="0" marB="0">
                    <a:solidFill>
                      <a:schemeClr val="bg1"/>
                    </a:solidFill>
                  </a:tcPr>
                </a:tc>
                <a:tc>
                  <a:txBody>
                    <a:bodyPr/>
                    <a:lstStyle/>
                    <a:p>
                      <a:r>
                        <a:rPr lang="en-US" sz="1200" dirty="0" smtClean="0"/>
                        <a:t>802.11 ARC</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r>
                        <a:rPr lang="de-DE" sz="1200" dirty="0" smtClean="0"/>
                        <a:t>802.15 </a:t>
                      </a:r>
                      <a:r>
                        <a:rPr lang="de-DE" sz="1200" dirty="0" err="1" smtClean="0"/>
                        <a:t>Closing</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xmlns="" val="16887704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September ‘14 session</a:t>
            </a:r>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US" dirty="0" smtClean="0"/>
              <a:t>Review of minutes</a:t>
            </a:r>
          </a:p>
          <a:p>
            <a:r>
              <a:rPr lang="en-US" dirty="0" smtClean="0"/>
              <a:t>Reports</a:t>
            </a:r>
          </a:p>
          <a:p>
            <a:r>
              <a:rPr lang="en-US" dirty="0" smtClean="0"/>
              <a:t>P802.1CF contributions</a:t>
            </a:r>
          </a:p>
          <a:p>
            <a:pPr lvl="1"/>
            <a:r>
              <a:rPr lang="en-US" dirty="0" err="1" smtClean="0"/>
              <a:t>ToC</a:t>
            </a:r>
            <a:endParaRPr lang="en-US" dirty="0" smtClean="0"/>
          </a:p>
          <a:p>
            <a:pPr lvl="1"/>
            <a:r>
              <a:rPr lang="en-US" dirty="0" smtClean="0"/>
              <a:t>Network reference model</a:t>
            </a:r>
          </a:p>
          <a:p>
            <a:pPr lvl="1"/>
            <a:r>
              <a:rPr lang="en-US" dirty="0" smtClean="0"/>
              <a:t>Functional design and decomposition</a:t>
            </a:r>
          </a:p>
          <a:p>
            <a:pPr lvl="1"/>
            <a:r>
              <a:rPr lang="en-US" dirty="0" smtClean="0"/>
              <a:t>SDN Abstraction</a:t>
            </a:r>
          </a:p>
          <a:p>
            <a:r>
              <a:rPr lang="en-US" dirty="0" smtClean="0"/>
              <a:t>Demand for liaisons</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p:txBody>
          <a:bodyPr>
            <a:normAutofit fontScale="62500" lnSpcReduction="20000"/>
          </a:bodyPr>
          <a:lstStyle/>
          <a:p>
            <a:r>
              <a:rPr lang="en-GB" dirty="0" smtClean="0"/>
              <a:t>Thursday, </a:t>
            </a:r>
            <a:r>
              <a:rPr lang="en-US" dirty="0" smtClean="0"/>
              <a:t>September 4</a:t>
            </a:r>
            <a:r>
              <a:rPr lang="en-US" baseline="30000" dirty="0" smtClean="0"/>
              <a:t>th</a:t>
            </a:r>
            <a:r>
              <a:rPr lang="en-US" dirty="0" smtClean="0"/>
              <a:t>, 2014 at 10:00-11:30am ET</a:t>
            </a:r>
          </a:p>
          <a:p>
            <a:endParaRPr lang="en-US" dirty="0" smtClean="0"/>
          </a:p>
          <a:p>
            <a:r>
              <a:rPr lang="en-US" dirty="0" err="1" smtClean="0"/>
              <a:t>WebEX</a:t>
            </a:r>
            <a:endParaRPr lang="en-US" dirty="0" smtClean="0"/>
          </a:p>
          <a:p>
            <a:pPr lvl="1"/>
            <a:r>
              <a:rPr lang="en-US" dirty="0" smtClean="0"/>
              <a:t>Meeting Number: 702 732 667</a:t>
            </a:r>
          </a:p>
          <a:p>
            <a:pPr lvl="1"/>
            <a:r>
              <a:rPr lang="en-US" dirty="0" smtClean="0"/>
              <a:t>Meeting Password: </a:t>
            </a:r>
            <a:r>
              <a:rPr lang="en-US" dirty="0" err="1" smtClean="0"/>
              <a:t>OmniRAN</a:t>
            </a:r>
            <a:endParaRPr lang="en-US" dirty="0" smtClean="0"/>
          </a:p>
          <a:p>
            <a:pPr lvl="1"/>
            <a:r>
              <a:rPr lang="en-US" dirty="0" smtClean="0"/>
              <a:t>To join this meeting</a:t>
            </a:r>
          </a:p>
          <a:p>
            <a:pPr lvl="2"/>
            <a:r>
              <a:rPr lang="en-US" dirty="0" smtClean="0"/>
              <a:t>1. Go to </a:t>
            </a:r>
            <a:br>
              <a:rPr lang="en-US" dirty="0" smtClean="0"/>
            </a:br>
            <a:r>
              <a:rPr lang="en-US" u="sng" dirty="0" smtClean="0">
                <a:hlinkClick r:id="rId3"/>
              </a:rPr>
              <a:t> https://nsn.webex.com/nsn/j.php?J=702732667&amp;PW=NYTU1MWViM2Q5</a:t>
            </a:r>
            <a:endParaRPr lang="en-US" dirty="0" smtClean="0"/>
          </a:p>
          <a:p>
            <a:pPr lvl="2"/>
            <a:r>
              <a:rPr lang="en-US" dirty="0" smtClean="0"/>
              <a:t>2. Enter the meeting password: OmniRAN</a:t>
            </a:r>
          </a:p>
          <a:p>
            <a:pPr lvl="2"/>
            <a:r>
              <a:rPr lang="en-US" dirty="0" smtClean="0"/>
              <a:t>3. Click "Join Now".</a:t>
            </a:r>
          </a:p>
          <a:p>
            <a:pPr lvl="2"/>
            <a:r>
              <a:rPr lang="en-US" dirty="0" smtClean="0"/>
              <a:t>4. Follow the instructions that appear on your screen.</a:t>
            </a:r>
          </a:p>
          <a:p>
            <a:endParaRPr lang="en-US" dirty="0" smtClean="0"/>
          </a:p>
          <a:p>
            <a:r>
              <a:rPr lang="en-US" dirty="0" smtClean="0"/>
              <a:t>Teleconference information</a:t>
            </a:r>
          </a:p>
          <a:p>
            <a:pPr lvl="1"/>
            <a:r>
              <a:rPr lang="en-US" dirty="0" smtClean="0"/>
              <a:t>Call-in number: 1-(972) 445 9673  (US)</a:t>
            </a:r>
          </a:p>
          <a:p>
            <a:pPr lvl="1"/>
            <a:r>
              <a:rPr lang="en-US" dirty="0" smtClean="0"/>
              <a:t>Show global numbers: </a:t>
            </a:r>
            <a:r>
              <a:rPr lang="en-US" u="sng" dirty="0" smtClean="0">
                <a:hlinkClick r:id="rId4"/>
              </a:rPr>
              <a:t>http://www.nsn.com/nvc</a:t>
            </a:r>
            <a:endParaRPr lang="en-US" dirty="0" smtClean="0"/>
          </a:p>
          <a:p>
            <a:pPr lvl="1"/>
            <a:r>
              <a:rPr lang="en-US" dirty="0" smtClean="0"/>
              <a:t>Conference Code: 433 819 2102</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p:txBody>
          <a:bodyPr>
            <a:normAutofit fontScale="92500" lnSpcReduction="20000"/>
          </a:bodyPr>
          <a:lstStyle/>
          <a:p>
            <a:r>
              <a:rPr lang="en-US" dirty="0" smtClean="0"/>
              <a:t>Agenda bashing</a:t>
            </a:r>
          </a:p>
          <a:p>
            <a:r>
              <a:rPr lang="en-US" dirty="0" smtClean="0"/>
              <a:t>Review of minutes</a:t>
            </a:r>
          </a:p>
          <a:p>
            <a:r>
              <a:rPr lang="en-US" dirty="0" smtClean="0"/>
              <a:t>Reports</a:t>
            </a:r>
          </a:p>
          <a:p>
            <a:pPr lvl="1"/>
            <a:r>
              <a:rPr lang="de-DE" dirty="0" smtClean="0"/>
              <a:t>Update on SDN</a:t>
            </a:r>
          </a:p>
          <a:p>
            <a:pPr lvl="1"/>
            <a:r>
              <a:rPr lang="de-DE" dirty="0" err="1" smtClean="0"/>
              <a:t>Others</a:t>
            </a:r>
            <a:r>
              <a:rPr lang="de-DE" dirty="0" smtClean="0"/>
              <a:t>…</a:t>
            </a:r>
            <a:endParaRPr lang="en-US" dirty="0" smtClean="0"/>
          </a:p>
          <a:p>
            <a:r>
              <a:rPr lang="en-US" dirty="0" smtClean="0"/>
              <a:t>Contributions to P802.1CF</a:t>
            </a:r>
          </a:p>
          <a:p>
            <a:pPr lvl="1"/>
            <a:r>
              <a:rPr lang="de-DE" dirty="0" err="1" smtClean="0"/>
              <a:t>Recap</a:t>
            </a:r>
            <a:r>
              <a:rPr lang="de-DE" dirty="0" smtClean="0"/>
              <a:t> </a:t>
            </a:r>
            <a:r>
              <a:rPr lang="de-DE" dirty="0" err="1" smtClean="0"/>
              <a:t>of</a:t>
            </a:r>
            <a:r>
              <a:rPr lang="de-DE" dirty="0" smtClean="0"/>
              <a:t> NRM </a:t>
            </a:r>
            <a:r>
              <a:rPr lang="de-DE" dirty="0" err="1" smtClean="0"/>
              <a:t>discussions</a:t>
            </a:r>
            <a:r>
              <a:rPr lang="de-DE" dirty="0" smtClean="0"/>
              <a:t> </a:t>
            </a:r>
            <a:r>
              <a:rPr lang="de-DE" dirty="0" err="1" smtClean="0"/>
              <a:t>status</a:t>
            </a:r>
            <a:endParaRPr lang="de-DE" dirty="0" smtClean="0"/>
          </a:p>
          <a:p>
            <a:pPr lvl="1"/>
            <a:r>
              <a:rPr lang="de-DE" dirty="0" err="1" smtClean="0"/>
              <a:t>Others</a:t>
            </a:r>
            <a:r>
              <a:rPr lang="de-DE" dirty="0" smtClean="0"/>
              <a:t>…</a:t>
            </a:r>
            <a:endParaRPr lang="en-US" dirty="0" smtClean="0"/>
          </a:p>
          <a:p>
            <a:r>
              <a:rPr lang="en-US" dirty="0" smtClean="0"/>
              <a:t>Preparation of Sept F2F meeting</a:t>
            </a:r>
          </a:p>
          <a:p>
            <a:r>
              <a:rPr lang="en-US" dirty="0" smtClean="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a:t>
            </a:r>
          </a:p>
          <a:p>
            <a:r>
              <a:rPr lang="en-GB" sz="2400" dirty="0" smtClean="0"/>
              <a:t>Minutes taker:</a:t>
            </a:r>
          </a:p>
          <a:p>
            <a:pPr lvl="1"/>
            <a:r>
              <a:rPr lang="en-GB" sz="2000" dirty="0" smtClean="0"/>
              <a:t>.</a:t>
            </a:r>
          </a:p>
          <a:p>
            <a:r>
              <a:rPr lang="en-GB" sz="2400" dirty="0" smtClean="0"/>
              <a:t>Roll Call</a:t>
            </a:r>
          </a:p>
          <a:p>
            <a:endParaRPr lang="en-US" dirty="0"/>
          </a:p>
        </p:txBody>
      </p:sp>
      <p:graphicFrame>
        <p:nvGraphicFramePr>
          <p:cNvPr id="4" name="Table 3"/>
          <p:cNvGraphicFramePr>
            <a:graphicFrameLocks noGrp="1"/>
          </p:cNvGraphicFramePr>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bg1">
                              <a:lumMod val="85000"/>
                            </a:schemeClr>
                          </a:solidFill>
                        </a:rPr>
                        <a:t>Juan Carlos Zuniga</a:t>
                      </a:r>
                      <a:endParaRPr lang="en-US" sz="1400" dirty="0">
                        <a:solidFill>
                          <a:schemeClr val="bg1">
                            <a:lumMod val="85000"/>
                          </a:schemeClr>
                        </a:solidFill>
                      </a:endParaRPr>
                    </a:p>
                  </a:txBody>
                  <a:tcPr/>
                </a:tc>
                <a:tc>
                  <a:txBody>
                    <a:bodyPr/>
                    <a:lstStyle/>
                    <a:p>
                      <a:r>
                        <a:rPr lang="en-US" sz="1400" dirty="0" err="1" smtClean="0">
                          <a:solidFill>
                            <a:schemeClr val="bg1">
                              <a:lumMod val="85000"/>
                            </a:schemeClr>
                          </a:solidFill>
                        </a:rPr>
                        <a:t>Interdigital</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bg1">
                              <a:lumMod val="85000"/>
                            </a:schemeClr>
                          </a:solidFill>
                        </a:rPr>
                        <a:t>Walter </a:t>
                      </a:r>
                      <a:r>
                        <a:rPr lang="en-US" sz="1400" dirty="0" err="1" smtClean="0">
                          <a:solidFill>
                            <a:schemeClr val="bg1">
                              <a:lumMod val="85000"/>
                            </a:schemeClr>
                          </a:solidFill>
                        </a:rPr>
                        <a:t>Pienciak</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IEEE SA</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bg1">
                              <a:lumMod val="85000"/>
                            </a:schemeClr>
                          </a:solidFill>
                        </a:rPr>
                        <a:t>Nicola </a:t>
                      </a:r>
                      <a:r>
                        <a:rPr lang="en-US" sz="1400" dirty="0" err="1" smtClean="0">
                          <a:solidFill>
                            <a:schemeClr val="bg1">
                              <a:lumMod val="85000"/>
                            </a:schemeClr>
                          </a:solidFill>
                        </a:rPr>
                        <a:t>Concer</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NXP</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bg1">
                              <a:lumMod val="85000"/>
                            </a:schemeClr>
                          </a:solidFill>
                        </a:rPr>
                        <a:t>Dan Romascanu</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Avaya</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Behcet</a:t>
                      </a:r>
                      <a:r>
                        <a:rPr lang="en-US" sz="1400" baseline="0" dirty="0" smtClean="0">
                          <a:solidFill>
                            <a:schemeClr val="bg1">
                              <a:lumMod val="85000"/>
                            </a:schemeClr>
                          </a:solidFill>
                        </a:rPr>
                        <a:t> </a:t>
                      </a:r>
                      <a:r>
                        <a:rPr lang="en-US" sz="1400" baseline="0" dirty="0" err="1" smtClean="0">
                          <a:solidFill>
                            <a:schemeClr val="bg1">
                              <a:lumMod val="85000"/>
                            </a:schemeClr>
                          </a:solidFill>
                        </a:rPr>
                        <a:t>Sarikaya</a:t>
                      </a:r>
                      <a:endParaRPr lang="en-US" sz="1400" dirty="0" smtClean="0">
                        <a:solidFill>
                          <a:schemeClr val="bg1">
                            <a:lumMod val="85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Huawei</a:t>
                      </a:r>
                      <a:endParaRPr lang="en-US" sz="1400" dirty="0" smtClean="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188</TotalTime>
  <Words>924</Words>
  <Application>Microsoft Office PowerPoint</Application>
  <PresentationFormat>On-screen Show (4:3)</PresentationFormat>
  <Paragraphs>185</Paragraphs>
  <Slides>14</Slides>
  <Notes>6</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vt:lpstr>
      <vt:lpstr>IEEE 802.1 OmniRAN TG September 4th, 2014 Conference Call</vt:lpstr>
      <vt:lpstr>Conference Call</vt:lpstr>
      <vt:lpstr>Participants, Patents, and Duty to Inform</vt:lpstr>
      <vt:lpstr>Patent Related Links</vt:lpstr>
      <vt:lpstr>Call for Potentially Essential Patents</vt:lpstr>
      <vt:lpstr>Other Guidelines for IEEE WG Meetings</vt:lpstr>
      <vt:lpstr>Resources – URLs</vt:lpstr>
      <vt:lpstr>Agenda</vt:lpstr>
      <vt:lpstr>Business#1</vt:lpstr>
      <vt:lpstr>Business #2</vt:lpstr>
      <vt:lpstr>Business #3</vt:lpstr>
      <vt:lpstr>Business#4</vt:lpstr>
      <vt:lpstr>Sept 2014 Agenda Graphics</vt:lpstr>
      <vt:lpstr>Agenda proposal for September ‘14 session</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169</cp:revision>
  <cp:lastPrinted>1998-02-10T13:28:06Z</cp:lastPrinted>
  <dcterms:created xsi:type="dcterms:W3CDTF">2011-12-30T17:06:23Z</dcterms:created>
  <dcterms:modified xsi:type="dcterms:W3CDTF">2014-09-04T13:02:45Z</dcterms:modified>
</cp:coreProperties>
</file>