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83" r:id="rId3"/>
    <p:sldId id="279" r:id="rId4"/>
    <p:sldId id="287" r:id="rId5"/>
    <p:sldId id="289" r:id="rId6"/>
    <p:sldId id="286" r:id="rId7"/>
    <p:sldId id="290" r:id="rId8"/>
    <p:sldId id="288" r:id="rId9"/>
    <p:sldId id="278" r:id="rId10"/>
    <p:sldId id="274" r:id="rId11"/>
    <p:sldId id="296" r:id="rId12"/>
    <p:sldId id="263" r:id="rId13"/>
    <p:sldId id="282" r:id="rId14"/>
    <p:sldId id="273"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21" d="100"/>
          <a:sy n="121" d="100"/>
        </p:scale>
        <p:origin x="-3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35534" y="76200"/>
            <a:ext cx="2379866" cy="307777"/>
          </a:xfrm>
          <a:prstGeom prst="rect">
            <a:avLst/>
          </a:prstGeom>
        </p:spPr>
        <p:txBody>
          <a:bodyPr wrap="none">
            <a:spAutoFit/>
          </a:bodyPr>
          <a:lstStyle/>
          <a:p>
            <a:pPr algn="r"/>
            <a:r>
              <a:rPr lang="hr-HR" sz="1400" b="1" dirty="0" smtClean="0">
                <a:latin typeface="+mn-lt"/>
              </a:rPr>
              <a:t>omniran-14-0059-00-00TG</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wmf"/><Relationship Id="rId7" Type="http://schemas.openxmlformats.org/officeDocument/2006/relationships/image" Target="../media/image10.wmf"/><Relationship Id="rId8" Type="http://schemas.openxmlformats.org/officeDocument/2006/relationships/image" Target="../media/image19.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bp/StartPag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5"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Short introduction into</a:t>
            </a:r>
            <a:br>
              <a:rPr lang="en-US" dirty="0"/>
            </a:br>
            <a:r>
              <a:rPr lang="en-US" dirty="0"/>
              <a:t>OmniRAN P802.1CF</a:t>
            </a:r>
          </a:p>
        </p:txBody>
      </p:sp>
      <p:sp>
        <p:nvSpPr>
          <p:cNvPr id="3" name="Subtitle 2"/>
          <p:cNvSpPr>
            <a:spLocks noGrp="1"/>
          </p:cNvSpPr>
          <p:nvPr>
            <p:ph type="subTitle" idx="1"/>
          </p:nvPr>
        </p:nvSpPr>
        <p:spPr/>
        <p:txBody>
          <a:bodyPr/>
          <a:lstStyle/>
          <a:p>
            <a:r>
              <a:rPr lang="en-US" dirty="0" smtClean="0"/>
              <a:t>Max Riegel, Nokia Networks</a:t>
            </a:r>
          </a:p>
          <a:p>
            <a:r>
              <a:rPr lang="en-US" dirty="0"/>
              <a:t>(Chair IEEE 802.1 OmniRAN TG</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998729"/>
            <a:ext cx="8229600" cy="5490611"/>
          </a:xfrm>
        </p:spPr>
        <p:txBody>
          <a:bodyPr>
            <a:normAutofit fontScale="625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4"/>
            <a:ext cx="8229600" cy="1003973"/>
          </a:xfrm>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7040462"/>
              </p:ext>
            </p:extLst>
          </p:nvPr>
        </p:nvGraphicFramePr>
        <p:xfrm>
          <a:off x="457200" y="131816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779150"/>
            <a:ext cx="8255260" cy="1485165"/>
          </a:xfrm>
        </p:spPr>
        <p:txBody>
          <a:bodyPr>
            <a:normAutofit fontScale="77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p:txBody>
      </p:sp>
    </p:spTree>
    <p:extLst>
      <p:ext uri="{BB962C8B-B14F-4D97-AF65-F5344CB8AC3E}">
        <p14:creationId xmlns:p14="http://schemas.microsoft.com/office/powerpoint/2010/main" val="17195020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85000" lnSpcReduction="10000"/>
          </a:bodyPr>
          <a:lstStyle/>
          <a:p>
            <a:r>
              <a:rPr lang="en-US" dirty="0"/>
              <a:t>The P802.1CF specification provides a kind of functional framework across all IEEE 802 access technologies.</a:t>
            </a:r>
          </a:p>
          <a:p>
            <a:r>
              <a:rPr lang="en-US"/>
              <a:t>OmniRAN would like to engage subject matter experts of the 802 WGs for contributions on the particular access technologies.</a:t>
            </a:r>
          </a:p>
          <a:p>
            <a:pPr lvl="1"/>
            <a:r>
              <a:rPr lang="en-US"/>
              <a:t>We will provide a kind of template to keep your efforts low</a:t>
            </a:r>
          </a:p>
          <a:p>
            <a:r>
              <a:rPr lang="en-US"/>
              <a:t>A thorough review should be performed by the WGs to ensure that the access technology specific content of P802.1CF is correct.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Looking forward to next session in </a:t>
            </a:r>
            <a:br>
              <a:rPr lang="en-US"/>
            </a:br>
            <a:r>
              <a:rPr lang="en-US"/>
              <a:t>Athens, September 15-18</a:t>
            </a:r>
          </a:p>
        </p:txBody>
      </p:sp>
      <p:sp>
        <p:nvSpPr>
          <p:cNvPr id="3" name="Content Placeholder 2"/>
          <p:cNvSpPr>
            <a:spLocks noGrp="1"/>
          </p:cNvSpPr>
          <p:nvPr>
            <p:ph idx="1"/>
          </p:nvPr>
        </p:nvSpPr>
        <p:spPr>
          <a:xfrm>
            <a:off x="457200" y="1493785"/>
            <a:ext cx="8229600" cy="4905545"/>
          </a:xfrm>
        </p:spPr>
        <p:txBody>
          <a:bodyPr>
            <a:normAutofit fontScale="70000" lnSpcReduction="20000"/>
          </a:bodyPr>
          <a:lstStyle/>
          <a:p>
            <a:r>
              <a:rPr lang="en-US"/>
              <a:t>Envisioned topics:</a:t>
            </a:r>
          </a:p>
          <a:p>
            <a:pPr lvl="1"/>
            <a:r>
              <a:rPr lang="en-US"/>
              <a:t>Refinement of Network Reference Model</a:t>
            </a:r>
          </a:p>
          <a:p>
            <a:pPr lvl="1"/>
            <a:r>
              <a:rPr lang="en-US"/>
              <a:t>Review revision of text on dynamic spectrum access</a:t>
            </a:r>
          </a:p>
          <a:p>
            <a:pPr lvl="1"/>
            <a:r>
              <a:rPr lang="en-US"/>
              <a:t>Network Detection and Selection /w review by other WGs</a:t>
            </a:r>
          </a:p>
          <a:p>
            <a:pPr lvl="1"/>
            <a:r>
              <a:rPr lang="en-US"/>
              <a:t>Multiple IEEE 802 interfaces on the same link – what are the issues?</a:t>
            </a:r>
          </a:p>
          <a:p>
            <a:pPr lvl="1"/>
            <a:r>
              <a:rPr lang="en-US"/>
              <a:t>Which of the IEEE 802.15 interfaces can apply to 802.1CF?</a:t>
            </a:r>
          </a:p>
          <a:p>
            <a:pPr lvl="1"/>
            <a:r>
              <a:rPr lang="en-US"/>
              <a:t>Revision of SDN contribution text</a:t>
            </a:r>
          </a:p>
          <a:p>
            <a:pPr lvl="1"/>
            <a:r>
              <a:rPr lang="en-US"/>
              <a:t>Project development schedule</a:t>
            </a:r>
          </a:p>
          <a:p>
            <a:pPr lvl="1"/>
            <a:endParaRPr lang="en-US"/>
          </a:p>
          <a:p>
            <a:r>
              <a:rPr lang="en-US"/>
              <a:t>Conference calls on September 4</a:t>
            </a:r>
            <a:r>
              <a:rPr lang="en-US" baseline="30000"/>
              <a:t>th</a:t>
            </a:r>
            <a:r>
              <a:rPr lang="en-US"/>
              <a:t> and October 21</a:t>
            </a:r>
            <a:r>
              <a:rPr lang="en-US" baseline="30000"/>
              <a:t>st</a:t>
            </a:r>
            <a:r>
              <a:rPr lang="en-US"/>
              <a:t>, 10:00AM ET</a:t>
            </a:r>
          </a:p>
          <a:p>
            <a:endParaRPr lang="en-US"/>
          </a:p>
          <a:p>
            <a:r>
              <a:rPr lang="en-US"/>
              <a:t>Announcements and dial-in details on OmniRAN TG Wiki page on mentor </a:t>
            </a:r>
            <a:r>
              <a:rPr lang="en-US">
                <a:hlinkClick r:id="rId2"/>
              </a:rPr>
              <a:t>https://mentor.ieee.org/omniran/bp/StartPage</a:t>
            </a:r>
            <a:endParaRPr lang="en-US"/>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constraints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76546" y="1448780"/>
            <a:ext cx="3735414"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a:t> SDN is part of OmniRAN P802.1CF</a:t>
            </a:r>
          </a:p>
        </p:txBody>
      </p:sp>
      <p:sp>
        <p:nvSpPr>
          <p:cNvPr id="3" name="Content Placeholder 2"/>
          <p:cNvSpPr>
            <a:spLocks noGrp="1"/>
          </p:cNvSpPr>
          <p:nvPr>
            <p:ph idx="1"/>
          </p:nvPr>
        </p:nvSpPr>
        <p:spPr>
          <a:xfrm>
            <a:off x="457200" y="4464115"/>
            <a:ext cx="8229600" cy="1485165"/>
          </a:xfrm>
        </p:spPr>
        <p:txBody>
          <a:bodyPr>
            <a:normAutofit fontScale="77500" lnSpcReduction="20000"/>
          </a:bodyPr>
          <a:lstStyle/>
          <a:p>
            <a:r>
              <a:rPr lang="en-US"/>
              <a:t>Common understanding of SDN is aligned to the same architectural model as used by OmniRAN. </a:t>
            </a:r>
          </a:p>
          <a:p>
            <a:r>
              <a:rPr lang="en-US"/>
              <a:t>Access networks have always been a kind of ‘software defined’ network.</a:t>
            </a:r>
          </a:p>
        </p:txBody>
      </p:sp>
      <p:pic>
        <p:nvPicPr>
          <p:cNvPr id="7" name="Picture 6"/>
          <p:cNvPicPr>
            <a:picLocks noChangeAspect="1"/>
          </p:cNvPicPr>
          <p:nvPr/>
        </p:nvPicPr>
        <p:blipFill>
          <a:blip r:embed="rId2"/>
          <a:stretch>
            <a:fillRect/>
          </a:stretch>
        </p:blipFill>
        <p:spPr>
          <a:xfrm>
            <a:off x="1421650" y="1583795"/>
            <a:ext cx="1778000" cy="2476500"/>
          </a:xfrm>
          <a:prstGeom prst="rect">
            <a:avLst/>
          </a:prstGeom>
        </p:spPr>
      </p:pic>
      <p:sp>
        <p:nvSpPr>
          <p:cNvPr id="8" name="Rectangle 7"/>
          <p:cNvSpPr/>
          <p:nvPr/>
        </p:nvSpPr>
        <p:spPr bwMode="auto">
          <a:xfrm>
            <a:off x="4437781" y="3519010"/>
            <a:ext cx="1170131"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9" name="Rectangle 8"/>
          <p:cNvSpPr/>
          <p:nvPr/>
        </p:nvSpPr>
        <p:spPr bwMode="auto">
          <a:xfrm>
            <a:off x="5742927" y="3519010"/>
            <a:ext cx="1215134"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2" name="Rectangle 11"/>
          <p:cNvSpPr/>
          <p:nvPr/>
        </p:nvSpPr>
        <p:spPr bwMode="auto">
          <a:xfrm>
            <a:off x="5652918"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5652919"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4" name="Rectangle 13"/>
          <p:cNvSpPr/>
          <p:nvPr/>
        </p:nvSpPr>
        <p:spPr bwMode="auto">
          <a:xfrm>
            <a:off x="4797822"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5" name="Rectangle 14"/>
          <p:cNvSpPr/>
          <p:nvPr/>
        </p:nvSpPr>
        <p:spPr bwMode="auto">
          <a:xfrm>
            <a:off x="4797823"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6" name="Isosceles Triangle 15"/>
          <p:cNvSpPr/>
          <p:nvPr/>
        </p:nvSpPr>
        <p:spPr bwMode="auto">
          <a:xfrm flipV="1">
            <a:off x="4797823" y="2986082"/>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7" name="Rectangle 16"/>
          <p:cNvSpPr/>
          <p:nvPr/>
        </p:nvSpPr>
        <p:spPr bwMode="auto">
          <a:xfrm>
            <a:off x="5292877" y="2491029"/>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8" name="Rectangle 17"/>
          <p:cNvSpPr/>
          <p:nvPr/>
        </p:nvSpPr>
        <p:spPr bwMode="auto">
          <a:xfrm>
            <a:off x="7273097" y="1763815"/>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grpSp>
        <p:nvGrpSpPr>
          <p:cNvPr id="20" name="Group 122"/>
          <p:cNvGrpSpPr>
            <a:grpSpLocks/>
          </p:cNvGrpSpPr>
          <p:nvPr/>
        </p:nvGrpSpPr>
        <p:grpSpPr bwMode="auto">
          <a:xfrm>
            <a:off x="7813156" y="2033634"/>
            <a:ext cx="190728" cy="325360"/>
            <a:chOff x="4120" y="2308"/>
            <a:chExt cx="305" cy="415"/>
          </a:xfrm>
        </p:grpSpPr>
        <p:sp>
          <p:nvSpPr>
            <p:cNvPr id="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4" name="Group 126"/>
            <p:cNvGrpSpPr>
              <a:grpSpLocks/>
            </p:cNvGrpSpPr>
            <p:nvPr/>
          </p:nvGrpSpPr>
          <p:grpSpPr bwMode="auto">
            <a:xfrm flipH="1">
              <a:off x="4164" y="2500"/>
              <a:ext cx="152" cy="109"/>
              <a:chOff x="3216" y="2784"/>
              <a:chExt cx="192" cy="144"/>
            </a:xfrm>
          </p:grpSpPr>
          <p:sp>
            <p:nvSpPr>
              <p:cNvPr id="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32" name="AutoShape 22"/>
          <p:cNvSpPr>
            <a:spLocks noChangeArrowheads="1"/>
          </p:cNvSpPr>
          <p:nvPr/>
        </p:nvSpPr>
        <p:spPr bwMode="auto">
          <a:xfrm>
            <a:off x="7363106" y="203363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33" name="Straight Arrow Connector 32"/>
          <p:cNvCxnSpPr/>
          <p:nvPr/>
        </p:nvCxnSpPr>
        <p:spPr bwMode="auto">
          <a:xfrm>
            <a:off x="556290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4" name="Straight Arrow Connector 33"/>
          <p:cNvCxnSpPr/>
          <p:nvPr/>
        </p:nvCxnSpPr>
        <p:spPr bwMode="auto">
          <a:xfrm>
            <a:off x="574292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5" name="Straight Arrow Connector 34"/>
          <p:cNvCxnSpPr>
            <a:endCxn id="16" idx="0"/>
          </p:cNvCxnSpPr>
          <p:nvPr/>
        </p:nvCxnSpPr>
        <p:spPr bwMode="auto">
          <a:xfrm flipH="1">
            <a:off x="5645547" y="2888700"/>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36" name="Freeform 35"/>
          <p:cNvSpPr/>
          <p:nvPr/>
        </p:nvSpPr>
        <p:spPr>
          <a:xfrm>
            <a:off x="6012777" y="2168815"/>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8" name="TextBox 37"/>
          <p:cNvSpPr txBox="1"/>
          <p:nvPr/>
        </p:nvSpPr>
        <p:spPr>
          <a:xfrm>
            <a:off x="8083186" y="2213654"/>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
        <p:nvSpPr>
          <p:cNvPr id="40" name="Rectangle 39"/>
          <p:cNvSpPr/>
          <p:nvPr/>
        </p:nvSpPr>
        <p:spPr bwMode="auto">
          <a:xfrm>
            <a:off x="4392776" y="1448780"/>
            <a:ext cx="4275475"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423797" y="4097106"/>
            <a:ext cx="2287480" cy="246221"/>
          </a:xfrm>
          <a:prstGeom prst="rect">
            <a:avLst/>
          </a:prstGeom>
          <a:noFill/>
        </p:spPr>
        <p:txBody>
          <a:bodyPr wrap="none" rtlCol="0">
            <a:spAutoFit/>
          </a:bodyPr>
          <a:lstStyle/>
          <a:p>
            <a:r>
              <a:rPr lang="en-US" sz="1000" dirty="0" smtClean="0">
                <a:latin typeface="+mn-lt"/>
              </a:rPr>
              <a:t>Openflow Switch Specification v1.3.2</a:t>
            </a:r>
          </a:p>
        </p:txBody>
      </p:sp>
    </p:spTree>
    <p:extLst>
      <p:ext uri="{BB962C8B-B14F-4D97-AF65-F5344CB8AC3E}">
        <p14:creationId xmlns:p14="http://schemas.microsoft.com/office/powerpoint/2010/main" val="13209737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Chapter Structure</a:t>
            </a:r>
          </a:p>
        </p:txBody>
      </p:sp>
      <p:sp>
        <p:nvSpPr>
          <p:cNvPr id="3" name="Content Placeholder 2"/>
          <p:cNvSpPr>
            <a:spLocks noGrp="1"/>
          </p:cNvSpPr>
          <p:nvPr>
            <p:ph idx="1"/>
          </p:nvPr>
        </p:nvSpPr>
        <p:spPr>
          <a:xfrm>
            <a:off x="457200" y="1448780"/>
            <a:ext cx="8229600" cy="4860540"/>
          </a:xfrm>
        </p:spPr>
        <p:txBody>
          <a:bodyPr>
            <a:normAutofit fontScale="77500" lnSpcReduction="20000"/>
          </a:bodyPr>
          <a:lstStyle/>
          <a:p>
            <a:r>
              <a:rPr lang="en-US" dirty="0"/>
              <a:t>Functional Design and Decomposition</a:t>
            </a:r>
          </a:p>
          <a:p>
            <a:pPr lvl="1"/>
            <a:r>
              <a:rPr lang="en-US" dirty="0"/>
              <a:t>Dynamic Spectrum Access </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Association and Disassociaiton</a:t>
            </a:r>
          </a:p>
          <a:p>
            <a:pPr lvl="1"/>
            <a:r>
              <a:rPr lang="en-US" dirty="0"/>
              <a:t>Authentication and Trust Establishment</a:t>
            </a:r>
          </a:p>
          <a:p>
            <a:pPr lvl="1"/>
            <a:r>
              <a:rPr lang="en-US" dirty="0" err="1"/>
              <a:t>Datapath</a:t>
            </a:r>
            <a:r>
              <a:rPr lang="en-US" dirty="0"/>
              <a:t> establishment, </a:t>
            </a:r>
            <a:br>
              <a:rPr lang="en-US" dirty="0"/>
            </a:br>
            <a:r>
              <a:rPr lang="en-US" dirty="0"/>
              <a:t>relocation and teardown</a:t>
            </a:r>
          </a:p>
          <a:p>
            <a:pPr lvl="1"/>
            <a:r>
              <a:rPr lang="en-US" dirty="0"/>
              <a:t>Authorization, QoS and policy control</a:t>
            </a:r>
          </a:p>
          <a:p>
            <a:pPr lvl="1"/>
            <a:r>
              <a:rPr lang="en-US" dirty="0"/>
              <a:t>Accounting and monitoring</a:t>
            </a:r>
          </a:p>
        </p:txBody>
      </p:sp>
      <p:sp>
        <p:nvSpPr>
          <p:cNvPr id="4" name="Rounded Rectangle 3"/>
          <p:cNvSpPr/>
          <p:nvPr/>
        </p:nvSpPr>
        <p:spPr bwMode="auto">
          <a:xfrm>
            <a:off x="566554" y="2168860"/>
            <a:ext cx="8010891" cy="207023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703</TotalTime>
  <Words>1007</Words>
  <Application>Microsoft Macintosh PowerPoint</Application>
  <PresentationFormat>On-screen Show (4:3)</PresentationFormat>
  <Paragraphs>273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omniran_template</vt:lpstr>
      <vt:lpstr>Short introduction into OmniRAN P802.1CF</vt:lpstr>
      <vt:lpstr>There is evidence to consider commonalities of IEEE 802 Access Networks</vt:lpstr>
      <vt:lpstr>OmniRAN P802.1CF provides a kind of ‘Stage 2’ Specification for IEEE 802</vt:lpstr>
      <vt:lpstr>P802.1CF in the big picture of the Internet</vt:lpstr>
      <vt:lpstr>Key constraints for P802.1CF</vt:lpstr>
      <vt:lpstr>P802.1CF Project Authorization Request</vt:lpstr>
      <vt:lpstr> P802.1CF Draft ToC </vt:lpstr>
      <vt:lpstr> SDN is part of OmniRAN P802.1CF</vt:lpstr>
      <vt:lpstr>Example Chapter Structure</vt:lpstr>
      <vt:lpstr>NDS Functional Requirements</vt:lpstr>
      <vt:lpstr>Network Discovery and Selection Functions</vt:lpstr>
      <vt:lpstr>NDS Roles and Identifiers</vt:lpstr>
      <vt:lpstr>NDS Technology Specific Design</vt:lpstr>
      <vt:lpstr>Conclusion</vt:lpstr>
      <vt:lpstr>Looking forward to next session in  Athens, September 15-18</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78</cp:revision>
  <cp:lastPrinted>1998-02-10T13:28:06Z</cp:lastPrinted>
  <dcterms:created xsi:type="dcterms:W3CDTF">2014-02-26T07:36:58Z</dcterms:created>
  <dcterms:modified xsi:type="dcterms:W3CDTF">2014-07-16T16:09:27Z</dcterms:modified>
</cp:coreProperties>
</file>