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89" r:id="rId3"/>
    <p:sldId id="275" r:id="rId4"/>
    <p:sldId id="276" r:id="rId5"/>
    <p:sldId id="277" r:id="rId6"/>
    <p:sldId id="278" r:id="rId7"/>
    <p:sldId id="271" r:id="rId8"/>
    <p:sldId id="284" r:id="rId9"/>
    <p:sldId id="287" r:id="rId10"/>
    <p:sldId id="280" r:id="rId11"/>
    <p:sldId id="291" r:id="rId12"/>
    <p:sldId id="292" r:id="rId13"/>
    <p:sldId id="293" r:id="rId14"/>
    <p:sldId id="29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01" d="100"/>
          <a:sy n="101" d="100"/>
        </p:scale>
        <p:origin x="-10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omniran-14-0048-01-00TG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4/omniran-14-0047-00-00TG-july-2nd-meeting-minutes.docx" TargetMode="External"/><Relationship Id="rId3" Type="http://schemas.openxmlformats.org/officeDocument/2006/relationships/hyperlink" Target="https://mentor.ieee.org/omniran/dcn/14/omniran-14-0053-00-00TG-omniran-july-14-status-and-objectives.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4/omniran-14-0051-00-CF00-omniran-network-reference-model-with-backhaul.pdf" TargetMode="External"/><Relationship Id="rId4" Type="http://schemas.openxmlformats.org/officeDocument/2006/relationships/hyperlink" Target="https://mentor.ieee.org/omniran/dcn/14/omniran-14-0052-00-CF00-omniran-network-reference-model-with-heterogeneous-link-aggregation.pdf" TargetMode="External"/><Relationship Id="rId5" Type="http://schemas.openxmlformats.org/officeDocument/2006/relationships/hyperlink" Target="https://mentor.ieee.org/omniran/dcn/14/omniran-14-0050-00-CF00-mif-problem-in-omniran.docx" TargetMode="External"/><Relationship Id="rId6" Type="http://schemas.openxmlformats.org/officeDocument/2006/relationships/hyperlink" Target="https://mentor.ieee.org/omniran/dcn/14/omniran-14-0055-00-CF00-proposed-text-for-an-setup.doc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44-00-CF00-toc-refinement-suggestions.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4/omniran-14-0056-00-00TG-draft-response-to-itu-t-ls114-letter.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imat.ieee.org/attendanc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inyurl.com/SDN2014071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July 2014 F2F Meeting</a:t>
            </a:r>
            <a:endParaRPr lang="en-US" dirty="0"/>
          </a:p>
        </p:txBody>
      </p:sp>
      <p:sp>
        <p:nvSpPr>
          <p:cNvPr id="3" name="Subtitle 2"/>
          <p:cNvSpPr>
            <a:spLocks noGrp="1"/>
          </p:cNvSpPr>
          <p:nvPr>
            <p:ph type="subTitle" idx="1"/>
          </p:nvPr>
        </p:nvSpPr>
        <p:spPr/>
        <p:txBody>
          <a:bodyPr/>
          <a:lstStyle/>
          <a:p>
            <a:r>
              <a:rPr lang="en-US" dirty="0" smtClean="0"/>
              <a:t>2014-07-03</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July ‘14 session</a:t>
            </a:r>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dirty="0" smtClean="0"/>
              <a:t>Approval of minutes</a:t>
            </a:r>
          </a:p>
          <a:p>
            <a:r>
              <a:rPr lang="en-US" dirty="0" smtClean="0"/>
              <a:t>Reports</a:t>
            </a:r>
          </a:p>
          <a:p>
            <a:r>
              <a:rPr lang="en-US" dirty="0" smtClean="0"/>
              <a:t>P802.1CF contributions</a:t>
            </a:r>
          </a:p>
          <a:p>
            <a:pPr lvl="1"/>
            <a:r>
              <a:rPr lang="en-US" dirty="0" err="1" smtClean="0"/>
              <a:t>ToC</a:t>
            </a:r>
            <a:endParaRPr lang="en-US" dirty="0" smtClean="0"/>
          </a:p>
          <a:p>
            <a:pPr lvl="1"/>
            <a:r>
              <a:rPr lang="en-US" dirty="0" smtClean="0"/>
              <a:t>Network reference model</a:t>
            </a:r>
          </a:p>
          <a:p>
            <a:pPr lvl="1"/>
            <a:r>
              <a:rPr lang="en-US" dirty="0" smtClean="0"/>
              <a:t>Functional design and decomposition</a:t>
            </a:r>
          </a:p>
          <a:p>
            <a:pPr lvl="1"/>
            <a:r>
              <a:rPr lang="en-US" dirty="0" smtClean="0"/>
              <a:t>SDN Abstraction</a:t>
            </a:r>
          </a:p>
          <a:p>
            <a:r>
              <a:rPr lang="en-US" dirty="0" smtClean="0"/>
              <a:t>OmniRAN organizational issues</a:t>
            </a:r>
          </a:p>
          <a:p>
            <a:r>
              <a:rPr lang="en-US" dirty="0" smtClean="0"/>
              <a:t>ITU-T Liaison response</a:t>
            </a:r>
          </a:p>
          <a:p>
            <a:r>
              <a:rPr lang="en-US" dirty="0" smtClean="0"/>
              <a:t>Location of September 2014 interim meeting</a:t>
            </a:r>
          </a:p>
          <a:p>
            <a:r>
              <a:rPr lang="en-US" dirty="0" smtClean="0"/>
              <a:t>Conference calls until Nov 2014 session</a:t>
            </a:r>
          </a:p>
          <a:p>
            <a:r>
              <a:rPr lang="en-US" dirty="0" smtClean="0"/>
              <a:t>Status report to IEEE 802 WGs</a:t>
            </a:r>
          </a:p>
          <a:p>
            <a:r>
              <a:rPr lang="en-US" dirty="0" smtClean="0"/>
              <a:t>Motions to the 802.1 closing plenary</a:t>
            </a:r>
          </a:p>
          <a:p>
            <a:r>
              <a:rPr lang="en-US" dirty="0" smtClean="0"/>
              <a:t>AOB</a:t>
            </a:r>
          </a:p>
          <a:p>
            <a:pPr lvl="2"/>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a:t>
            </a:r>
          </a:p>
          <a:p>
            <a:r>
              <a:rPr lang="en-GB" sz="2400" dirty="0" smtClean="0"/>
              <a:t>Minutes taker:</a:t>
            </a:r>
          </a:p>
          <a:p>
            <a:pPr lvl="1"/>
            <a:r>
              <a:rPr lang="en-GB" sz="2000" dirty="0" smtClean="0"/>
              <a:t> Juan Carlos Zuniga volunteered.</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23124098"/>
              </p:ext>
            </p:extLst>
          </p:nvPr>
        </p:nvGraphicFramePr>
        <p:xfrm>
          <a:off x="914400" y="33528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Behcet</a:t>
                      </a:r>
                      <a:r>
                        <a:rPr lang="en-US" sz="1400" baseline="0" dirty="0" smtClean="0">
                          <a:solidFill>
                            <a:schemeClr val="tx1"/>
                          </a:solidFill>
                        </a:rPr>
                        <a:t> </a:t>
                      </a:r>
                      <a:r>
                        <a:rPr lang="en-US" sz="1400" baseline="0" dirty="0" err="1" smtClean="0">
                          <a:solidFill>
                            <a:schemeClr val="tx1"/>
                          </a:solidFill>
                        </a:rPr>
                        <a:t>Sarikaya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Huawei</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Business#2</a:t>
            </a:r>
          </a:p>
        </p:txBody>
      </p:sp>
      <p:sp>
        <p:nvSpPr>
          <p:cNvPr id="3" name="Content Placeholder 2"/>
          <p:cNvSpPr>
            <a:spLocks noGrp="1"/>
          </p:cNvSpPr>
          <p:nvPr>
            <p:ph idx="1"/>
          </p:nvPr>
        </p:nvSpPr>
        <p:spPr/>
        <p:txBody>
          <a:bodyPr>
            <a:normAutofit fontScale="92500" lnSpcReduction="20000"/>
          </a:bodyPr>
          <a:lstStyle/>
          <a:p>
            <a:r>
              <a:rPr lang="en-US" dirty="0"/>
              <a:t>Approval of minutes</a:t>
            </a:r>
          </a:p>
          <a:p>
            <a:pPr lvl="1"/>
            <a:r>
              <a:rPr lang="en-US" dirty="0"/>
              <a:t>Minutes of July 2</a:t>
            </a:r>
            <a:r>
              <a:rPr lang="en-US" baseline="30000" dirty="0"/>
              <a:t>nd</a:t>
            </a:r>
            <a:r>
              <a:rPr lang="en-US" dirty="0"/>
              <a:t> conference call</a:t>
            </a:r>
            <a:endParaRPr lang="en-US" dirty="0">
              <a:hlinkClick r:id="rId2"/>
            </a:endParaRPr>
          </a:p>
          <a:p>
            <a:pPr lvl="2"/>
            <a:r>
              <a:rPr lang="en-US" dirty="0">
                <a:hlinkClick r:id="rId2"/>
              </a:rPr>
              <a:t>https://mentor.ieee.org/omniran/dcn/14/omniran-14-0047-00-00TG-july-2nd-meeting-minutes.docx</a:t>
            </a:r>
            <a:endParaRPr lang="en-US" dirty="0"/>
          </a:p>
          <a:p>
            <a:r>
              <a:rPr lang="en-US" dirty="0"/>
              <a:t>Reports	</a:t>
            </a:r>
          </a:p>
          <a:p>
            <a:pPr lvl="1"/>
            <a:r>
              <a:rPr lang="en-US" dirty="0"/>
              <a:t>Slides prepared for IEEE 802.1 opening plenary</a:t>
            </a:r>
          </a:p>
          <a:p>
            <a:pPr lvl="2"/>
            <a:r>
              <a:rPr lang="en-US" dirty="0">
                <a:hlinkClick r:id="rId3"/>
              </a:rPr>
              <a:t>https://mentor.ieee.org/omniran/dcn/14/omniran-14-0053-00-00TG-omniran-july-14-status-and-objectives.pptx</a:t>
            </a:r>
            <a:endParaRPr lang="en-US" dirty="0"/>
          </a:p>
          <a:p>
            <a:pPr lvl="1"/>
            <a:r>
              <a:rPr lang="en-US"/>
              <a:t>Others</a:t>
            </a:r>
          </a:p>
          <a:p>
            <a:pPr lvl="2"/>
            <a:r>
              <a:rPr lang="en-US"/>
              <a:t>Meeting of ITU-T JCA-SDN</a:t>
            </a:r>
          </a:p>
          <a:p>
            <a:pPr lvl="3"/>
            <a:r>
              <a:rPr lang="en-US"/>
              <a:t>Report prepared for Wireless SDN BoF</a:t>
            </a:r>
          </a:p>
        </p:txBody>
      </p:sp>
    </p:spTree>
    <p:extLst>
      <p:ext uri="{BB962C8B-B14F-4D97-AF65-F5344CB8AC3E}">
        <p14:creationId xmlns:p14="http://schemas.microsoft.com/office/powerpoint/2010/main" val="1732709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Business#3</a:t>
            </a:r>
          </a:p>
        </p:txBody>
      </p:sp>
      <p:sp>
        <p:nvSpPr>
          <p:cNvPr id="3" name="Content Placeholder 2"/>
          <p:cNvSpPr>
            <a:spLocks noGrp="1"/>
          </p:cNvSpPr>
          <p:nvPr>
            <p:ph idx="1"/>
          </p:nvPr>
        </p:nvSpPr>
        <p:spPr/>
        <p:txBody>
          <a:bodyPr>
            <a:normAutofit fontScale="55000" lnSpcReduction="20000"/>
          </a:bodyPr>
          <a:lstStyle/>
          <a:p>
            <a:r>
              <a:rPr lang="en-US" dirty="0"/>
              <a:t>P802.1CF contributions</a:t>
            </a:r>
          </a:p>
          <a:p>
            <a:pPr lvl="1"/>
            <a:r>
              <a:rPr lang="en-US" dirty="0" err="1"/>
              <a:t>ToC</a:t>
            </a:r>
          </a:p>
          <a:p>
            <a:pPr lvl="2"/>
            <a:r>
              <a:rPr lang="en-US" dirty="0">
                <a:hlinkClick r:id="rId2"/>
              </a:rPr>
              <a:t>https://mentor.ieee.org/omniran/dcn/14/omniran-14-0044-00-CF00-toc-refinement-suggestions.pptx</a:t>
            </a:r>
            <a:endParaRPr lang="en-US" dirty="0"/>
          </a:p>
          <a:p>
            <a:pPr lvl="2"/>
            <a:endParaRPr lang="en-US" dirty="0"/>
          </a:p>
          <a:p>
            <a:pPr lvl="1"/>
            <a:r>
              <a:rPr lang="en-US" dirty="0"/>
              <a:t>Network reference model</a:t>
            </a:r>
          </a:p>
          <a:p>
            <a:pPr lvl="2"/>
            <a:r>
              <a:rPr lang="en-US" dirty="0">
                <a:hlinkClick r:id="rId3"/>
              </a:rPr>
              <a:t>https://mentor.ieee.org/omniran/dcn/14/omniran-14-0051-00-CF00-omniran-network-reference-model-with-backhaul.pdf</a:t>
            </a:r>
            <a:endParaRPr lang="en-US" dirty="0"/>
          </a:p>
          <a:p>
            <a:pPr lvl="2"/>
            <a:r>
              <a:rPr lang="en-US" dirty="0">
                <a:hlinkClick r:id="rId4"/>
              </a:rPr>
              <a:t>https://mentor.ieee.org/omniran/dcn/14/omniran-14-0052-00-CF00-omniran-network-reference-model-with-heterogeneous-link-aggregation.pdf</a:t>
            </a:r>
            <a:endParaRPr lang="en-US" dirty="0"/>
          </a:p>
          <a:p>
            <a:pPr lvl="2"/>
            <a:endParaRPr lang="en-US" dirty="0"/>
          </a:p>
          <a:p>
            <a:pPr lvl="1"/>
            <a:r>
              <a:rPr lang="en-US" dirty="0"/>
              <a:t>Functional design and decomposition</a:t>
            </a:r>
          </a:p>
          <a:p>
            <a:pPr lvl="2"/>
            <a:r>
              <a:rPr lang="en-US" dirty="0">
                <a:hlinkClick r:id="rId5"/>
              </a:rPr>
              <a:t>https://mentor.ieee.org/omniran/dcn/14/omniran-14-0049-00-CF00-point-to-point-link-establishment.docx</a:t>
            </a:r>
          </a:p>
          <a:p>
            <a:pPr lvl="2"/>
            <a:r>
              <a:rPr lang="en-US" dirty="0">
                <a:hlinkClick r:id="rId5"/>
              </a:rPr>
              <a:t>https://mentor.ieee.org/omniran/dcn/14/omniran-14-0050-00-CF00-mif-problem-in-omniran.docx</a:t>
            </a:r>
            <a:endParaRPr lang="en-US" dirty="0"/>
          </a:p>
          <a:p>
            <a:pPr lvl="2"/>
            <a:r>
              <a:rPr lang="en-US" dirty="0">
                <a:hlinkClick r:id="rId6"/>
              </a:rPr>
              <a:t>https://mentor.ieee.org/omniran/dcn/14/omniran-14-0055-00-CF00-proposed-text-for-an-setup.docx</a:t>
            </a:r>
            <a:endParaRPr lang="en-US" dirty="0"/>
          </a:p>
          <a:p>
            <a:pPr lvl="2"/>
            <a:endParaRPr lang="en-US" dirty="0"/>
          </a:p>
          <a:p>
            <a:pPr lvl="1"/>
            <a:r>
              <a:rPr lang="en-US" dirty="0"/>
              <a:t>SDN Abstraction</a:t>
            </a:r>
          </a:p>
          <a:p>
            <a:pPr lvl="2"/>
            <a:endParaRPr lang="en-US"/>
          </a:p>
        </p:txBody>
      </p:sp>
    </p:spTree>
    <p:extLst>
      <p:ext uri="{BB962C8B-B14F-4D97-AF65-F5344CB8AC3E}">
        <p14:creationId xmlns:p14="http://schemas.microsoft.com/office/powerpoint/2010/main" val="1436098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Business#4</a:t>
            </a:r>
          </a:p>
        </p:txBody>
      </p:sp>
      <p:sp>
        <p:nvSpPr>
          <p:cNvPr id="3" name="Content Placeholder 2"/>
          <p:cNvSpPr>
            <a:spLocks noGrp="1"/>
          </p:cNvSpPr>
          <p:nvPr>
            <p:ph idx="1"/>
          </p:nvPr>
        </p:nvSpPr>
        <p:spPr/>
        <p:txBody>
          <a:bodyPr>
            <a:normAutofit fontScale="92500" lnSpcReduction="20000"/>
          </a:bodyPr>
          <a:lstStyle/>
          <a:p>
            <a:r>
              <a:rPr lang="en-US" dirty="0"/>
              <a:t>OmniRAN organizational issues</a:t>
            </a:r>
          </a:p>
          <a:p>
            <a:r>
              <a:rPr lang="en-US" dirty="0"/>
              <a:t>ITU-T Liaison response</a:t>
            </a:r>
          </a:p>
          <a:p>
            <a:pPr lvl="1"/>
            <a:r>
              <a:rPr lang="en-US">
                <a:hlinkClick r:id="rId2"/>
              </a:rPr>
              <a:t>https://mentor.ieee.org/omniran/dcn/14/omniran-14-0056-00-00TG-draft-response-to-itu-t-ls114-letter.docx</a:t>
            </a:r>
            <a:endParaRPr lang="en-US"/>
          </a:p>
          <a:p>
            <a:r>
              <a:rPr lang="en-US" dirty="0"/>
              <a:t>Location of September 2014 interim meeting</a:t>
            </a:r>
          </a:p>
          <a:p>
            <a:r>
              <a:rPr lang="en-US" dirty="0"/>
              <a:t>Conference calls until Nov 2014 session</a:t>
            </a:r>
          </a:p>
          <a:p>
            <a:r>
              <a:rPr lang="en-US" dirty="0"/>
              <a:t>Status report to IEEE 802 WGs</a:t>
            </a:r>
          </a:p>
          <a:p>
            <a:r>
              <a:rPr lang="en-US" dirty="0"/>
              <a:t>Motions to the 802.1 closing plenary</a:t>
            </a:r>
          </a:p>
          <a:p>
            <a:r>
              <a:rPr lang="en-US" dirty="0"/>
              <a:t>AOB</a:t>
            </a:r>
            <a:endParaRPr lang="en-US">
              <a:hlinkClick r:id="rId2"/>
            </a:endParaRPr>
          </a:p>
          <a:p>
            <a:endParaRPr lang="en-US"/>
          </a:p>
        </p:txBody>
      </p:sp>
    </p:spTree>
    <p:extLst>
      <p:ext uri="{BB962C8B-B14F-4D97-AF65-F5344CB8AC3E}">
        <p14:creationId xmlns:p14="http://schemas.microsoft.com/office/powerpoint/2010/main" val="4222049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July </a:t>
            </a:r>
            <a:r>
              <a:rPr lang="en-GB" dirty="0"/>
              <a:t>2014 F2F Meeting</a:t>
            </a:r>
          </a:p>
        </p:txBody>
      </p:sp>
      <p:sp>
        <p:nvSpPr>
          <p:cNvPr id="3078" name="Rectangle 3"/>
          <p:cNvSpPr>
            <a:spLocks noGrp="1" noChangeArrowheads="1"/>
          </p:cNvSpPr>
          <p:nvPr>
            <p:ph type="body" idx="1"/>
          </p:nvPr>
        </p:nvSpPr>
        <p:spPr/>
        <p:txBody>
          <a:bodyPr>
            <a:normAutofit/>
          </a:bodyPr>
          <a:lstStyle/>
          <a:p>
            <a:r>
              <a:rPr lang="en-GB" dirty="0"/>
              <a:t>Schedule:</a:t>
            </a:r>
          </a:p>
          <a:p>
            <a:pPr lvl="1"/>
            <a:r>
              <a:rPr lang="en-US" dirty="0" smtClean="0"/>
              <a:t>July </a:t>
            </a:r>
            <a:r>
              <a:rPr lang="en-US" dirty="0"/>
              <a:t>14th, 2014, 2pm - </a:t>
            </a:r>
            <a:r>
              <a:rPr lang="en-US" dirty="0" smtClean="0"/>
              <a:t>6pm</a:t>
            </a:r>
            <a:endParaRPr lang="en-US" dirty="0"/>
          </a:p>
          <a:p>
            <a:pPr lvl="2"/>
            <a:r>
              <a:rPr lang="en-US" dirty="0" err="1" smtClean="0"/>
              <a:t>Gaslamp</a:t>
            </a:r>
            <a:r>
              <a:rPr lang="en-US" dirty="0" smtClean="0"/>
              <a:t> B (2</a:t>
            </a:r>
            <a:r>
              <a:rPr lang="en-US" baseline="30000" dirty="0" smtClean="0"/>
              <a:t>nd</a:t>
            </a:r>
            <a:r>
              <a:rPr lang="en-US" dirty="0" smtClean="0"/>
              <a:t> floor</a:t>
            </a:r>
            <a:r>
              <a:rPr lang="en-US" dirty="0"/>
              <a:t>)</a:t>
            </a:r>
          </a:p>
          <a:p>
            <a:pPr lvl="1"/>
            <a:r>
              <a:rPr lang="en-US" dirty="0" smtClean="0"/>
              <a:t>July </a:t>
            </a:r>
            <a:r>
              <a:rPr lang="en-US" dirty="0"/>
              <a:t>15th, 2014, 9am - </a:t>
            </a:r>
            <a:r>
              <a:rPr lang="en-US" dirty="0" smtClean="0"/>
              <a:t>6pm</a:t>
            </a:r>
            <a:endParaRPr lang="en-US" dirty="0"/>
          </a:p>
          <a:p>
            <a:pPr lvl="2"/>
            <a:r>
              <a:rPr lang="en-US" dirty="0" err="1" smtClean="0"/>
              <a:t>Gaslamp</a:t>
            </a:r>
            <a:r>
              <a:rPr lang="en-US" dirty="0" smtClean="0"/>
              <a:t> CD (2</a:t>
            </a:r>
            <a:r>
              <a:rPr lang="en-US" baseline="30000" dirty="0" smtClean="0"/>
              <a:t>nd</a:t>
            </a:r>
            <a:r>
              <a:rPr lang="en-US" dirty="0" smtClean="0"/>
              <a:t> floor)</a:t>
            </a:r>
            <a:br>
              <a:rPr lang="en-US" dirty="0" smtClean="0"/>
            </a:br>
            <a:endParaRPr lang="en-US" dirty="0"/>
          </a:p>
          <a:p>
            <a:r>
              <a:rPr lang="en-US" dirty="0" err="1"/>
              <a:t>Attendence</a:t>
            </a:r>
            <a:r>
              <a:rPr lang="en-US" dirty="0"/>
              <a:t>:</a:t>
            </a:r>
          </a:p>
          <a:p>
            <a:pPr lvl="1"/>
            <a:r>
              <a:rPr lang="en-US" dirty="0">
                <a:hlinkClick r:id="rId3"/>
              </a:rPr>
              <a:t>https://</a:t>
            </a:r>
            <a:r>
              <a:rPr lang="en-US" dirty="0" smtClean="0">
                <a:hlinkClick r:id="rId3"/>
              </a:rPr>
              <a:t>imat.ieee.org/attendance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28112861"/>
              </p:ext>
            </p:extLst>
          </p:nvPr>
        </p:nvGraphicFramePr>
        <p:xfrm>
          <a:off x="381000" y="1294825"/>
          <a:ext cx="8305800" cy="5334575"/>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7/14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7/15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7/16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7/17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7/18</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en-US" sz="1200" dirty="0" smtClean="0"/>
                        <a:t>EC Opening Plenary</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507453">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43679">
                <a:tc rowSpan="2">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82550" indent="-8255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bg1"/>
                    </a:solidFill>
                  </a:tcPr>
                </a:tc>
                <a:tc rowSpan="2">
                  <a:txBody>
                    <a:bodyPr/>
                    <a:lstStyle/>
                    <a:p>
                      <a:pPr marL="85725" indent="-85725">
                        <a:buFont typeface="Arial" pitchFamily="34" charset="0"/>
                        <a:buChar char="•"/>
                      </a:pPr>
                      <a:endParaRPr lang="en-US" sz="1200" dirty="0"/>
                    </a:p>
                  </a:txBody>
                  <a:tcPr marL="36000" marR="36000" marT="36000" marB="36000">
                    <a:solidFill>
                      <a:schemeClr val="bg1"/>
                    </a:solidFill>
                  </a:tcPr>
                </a:tc>
              </a:tr>
              <a:tr h="683887">
                <a:tc vMerge="1">
                  <a:txBody>
                    <a:bodyPr/>
                    <a:lstStyle/>
                    <a:p>
                      <a:endParaRPr lang="en-US"/>
                    </a:p>
                  </a:txBody>
                  <a:tcPr/>
                </a:tc>
                <a:tc rowSpan="2">
                  <a:txBody>
                    <a:bodyPr/>
                    <a:lstStyle/>
                    <a:p>
                      <a:pPr marL="0" indent="0">
                        <a:buFont typeface="Arial" panose="020B0604020202020204" pitchFamily="34" charset="0"/>
                        <a:buNone/>
                      </a:pPr>
                      <a:r>
                        <a:rPr lang="en-US" sz="1200" dirty="0" smtClean="0"/>
                        <a:t>802.1</a:t>
                      </a:r>
                      <a:r>
                        <a:rPr lang="en-US" sz="1200" baseline="0" dirty="0" smtClean="0"/>
                        <a:t> Opening Plenary</a:t>
                      </a:r>
                      <a:endParaRPr lang="en-US" sz="1200" dirty="0"/>
                    </a:p>
                  </a:txBody>
                  <a:tcPr marL="36000" marR="36000" marT="36000" marB="36000">
                    <a:solidFill>
                      <a:schemeClr val="accen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09721">
                <a:tc rowSpan="3">
                  <a:txBody>
                    <a:bodyPr/>
                    <a:lstStyle/>
                    <a:p>
                      <a:pPr algn="ctr"/>
                      <a:endParaRPr lang="en-US" sz="1500" dirty="0"/>
                    </a:p>
                  </a:txBody>
                  <a:tcPr marL="0" marR="0" marT="0" marB="0">
                    <a:solidFill>
                      <a:schemeClr val="bg1"/>
                    </a:solidFill>
                  </a:tcPr>
                </a:tc>
                <a:tc vMerge="1">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0">
                <a:tc vMerge="1">
                  <a:txBody>
                    <a:bodyPr/>
                    <a:lstStyle/>
                    <a:p>
                      <a:endParaRPr lang="en-US"/>
                    </a:p>
                  </a:txBody>
                  <a:tcPr/>
                </a:tc>
                <a:tc rowSpan="2">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EC Closing</a:t>
                      </a:r>
                      <a:r>
                        <a:rPr lang="en-US" sz="1200" baseline="0" dirty="0" smtClean="0"/>
                        <a:t> Plenary</a:t>
                      </a:r>
                      <a:endParaRPr lang="en-US" sz="1200" dirty="0"/>
                    </a:p>
                  </a:txBody>
                  <a:tcPr marL="36000" marR="36000" marT="36000" marB="36000">
                    <a:solidFill>
                      <a:schemeClr val="bg1">
                        <a:lumMod val="85000"/>
                      </a:schemeClr>
                    </a:solidFill>
                  </a:tcPr>
                </a:tc>
              </a:tr>
              <a:tr h="205906">
                <a:tc rowSpan="2">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pPr marL="85725" indent="-85725">
                        <a:buFont typeface="Arial" panose="020B0604020202020204" pitchFamily="34" charset="0"/>
                        <a:buNone/>
                      </a:pPr>
                      <a:endParaRPr lang="en-US" sz="1200" dirty="0"/>
                    </a:p>
                  </a:txBody>
                  <a:tcPr marL="36000" marR="36000" marT="36000" marB="36000">
                    <a:noFill/>
                  </a:tcPr>
                </a:tc>
                <a:tc rowSpan="4">
                  <a:txBody>
                    <a:bodyPr/>
                    <a:lstStyle/>
                    <a:p>
                      <a:r>
                        <a:rPr lang="en-US" sz="1200" dirty="0" smtClean="0"/>
                        <a:t>802.1 Closing Plenary</a:t>
                      </a:r>
                      <a:endParaRPr lang="en-US" sz="1200" dirty="0"/>
                    </a:p>
                  </a:txBody>
                  <a:tcPr marL="36000" marR="36000" marT="36000" marB="36000">
                    <a:solidFill>
                      <a:schemeClr val="accent1"/>
                    </a:solidFill>
                  </a:tcPr>
                </a:tc>
                <a:tc vMerge="1">
                  <a:txBody>
                    <a:bodyPr/>
                    <a:lstStyle/>
                    <a:p>
                      <a:endParaRPr lang="en-US" sz="1200" dirty="0"/>
                    </a:p>
                  </a:txBody>
                  <a:tcPr marL="36000" marR="36000" marT="36000" marB="36000">
                    <a:solidFill>
                      <a:schemeClr val="bg2">
                        <a:lumMod val="75000"/>
                      </a:schemeClr>
                    </a:solidFill>
                  </a:tcPr>
                </a:tc>
              </a:tr>
              <a:tr h="462911">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OmniRAN</a:t>
                      </a:r>
                    </a:p>
                    <a:p>
                      <a:endParaRPr lang="en-US" sz="1200" dirty="0"/>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endParaRPr lang="en-US" sz="400" dirty="0"/>
                    </a:p>
                  </a:txBody>
                  <a:tcPr marL="36000" marR="36000" marT="36000" marB="36000">
                    <a:solidFill>
                      <a:schemeClr val="bg2">
                        <a:lumMod val="75000"/>
                      </a:schemeClr>
                    </a:solidFill>
                  </a:tcPr>
                </a:tc>
              </a:tr>
              <a:tr h="86754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Wireless SDN </a:t>
                      </a:r>
                      <a:r>
                        <a:rPr lang="en-US" sz="1200" dirty="0" err="1" smtClean="0"/>
                        <a:t>BoF</a:t>
                      </a:r>
                      <a:endParaRPr lang="en-US" sz="1200" dirty="0" smtClean="0"/>
                    </a:p>
                    <a:p>
                      <a:r>
                        <a:rPr lang="en-US" sz="1200" dirty="0" smtClean="0"/>
                        <a:t>(joint</a:t>
                      </a:r>
                      <a:r>
                        <a:rPr lang="en-US" sz="1200" baseline="0" dirty="0" smtClean="0"/>
                        <a:t> with 802.16)</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1">
                        <a:lumMod val="75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r>
                        <a:rPr lang="en-US" sz="1200" dirty="0" smtClean="0"/>
                        <a:t>Tutorials</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a:txBody>
                    <a:bodyPr/>
                    <a:lstStyle/>
                    <a:p>
                      <a:r>
                        <a:rPr lang="en-US" sz="1200" dirty="0" smtClean="0"/>
                        <a:t>Emerging Applications</a:t>
                      </a:r>
                      <a:r>
                        <a:rPr lang="en-US" sz="1200" baseline="0" dirty="0" smtClean="0"/>
                        <a:t> </a:t>
                      </a:r>
                      <a:r>
                        <a:rPr lang="en-US" sz="1200" baseline="0" dirty="0" err="1" smtClean="0"/>
                        <a:t>BoF</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Wireless SDN </a:t>
            </a:r>
            <a:r>
              <a:rPr lang="en-US" dirty="0" err="1" smtClean="0"/>
              <a:t>BoF</a:t>
            </a:r>
            <a:r>
              <a:rPr lang="en-US" dirty="0" smtClean="0"/>
              <a:t/>
            </a:r>
            <a:br>
              <a:rPr lang="en-US" dirty="0" smtClean="0"/>
            </a:br>
            <a:r>
              <a:rPr lang="en-US" sz="2400" dirty="0" smtClean="0"/>
              <a:t>Tuesday, July 15</a:t>
            </a:r>
            <a:r>
              <a:rPr lang="en-US" sz="2400" baseline="30000" dirty="0" smtClean="0"/>
              <a:t>th</a:t>
            </a:r>
            <a:r>
              <a:rPr lang="en-US" sz="2400" dirty="0" smtClean="0"/>
              <a:t>, 16:00-18:00, Room: </a:t>
            </a:r>
            <a:r>
              <a:rPr lang="en-US" sz="2400" dirty="0" err="1" smtClean="0"/>
              <a:t>Gaslamp</a:t>
            </a:r>
            <a:r>
              <a:rPr lang="en-US" sz="2400" dirty="0" smtClean="0"/>
              <a:t> CD </a:t>
            </a:r>
            <a:endParaRPr lang="en-US" dirty="0"/>
          </a:p>
        </p:txBody>
      </p:sp>
      <p:sp>
        <p:nvSpPr>
          <p:cNvPr id="4" name="Content Placeholder 3"/>
          <p:cNvSpPr>
            <a:spLocks noGrp="1"/>
          </p:cNvSpPr>
          <p:nvPr>
            <p:ph idx="1"/>
          </p:nvPr>
        </p:nvSpPr>
        <p:spPr/>
        <p:txBody>
          <a:bodyPr>
            <a:normAutofit fontScale="62500" lnSpcReduction="20000"/>
          </a:bodyPr>
          <a:lstStyle/>
          <a:p>
            <a:r>
              <a:rPr lang="en-US" dirty="0" smtClean="0"/>
              <a:t>Following the "Wireless SDN" </a:t>
            </a:r>
            <a:r>
              <a:rPr lang="en-US" dirty="0" err="1" smtClean="0"/>
              <a:t>BoF</a:t>
            </a:r>
            <a:r>
              <a:rPr lang="en-US" dirty="0" smtClean="0"/>
              <a:t> meeting at the January Wireless Interim, and its successor at the March 802 Plenary, we are organizing yet another such meeting for the July 802 Plenary. This will be a joint meeting of the IEEE 802.1 OmniRAN TG and the IEEE 802.16 WG, held in one two-hour slot. Contributions are welcome, as are further discussions on this list regarding the subject matter. You may submit contributions via the Mentor server facility of either OmniRAN or IEEE 802.16. For more information, contact:</a:t>
            </a:r>
            <a:br>
              <a:rPr lang="en-US" dirty="0" smtClean="0"/>
            </a:br>
            <a:r>
              <a:rPr lang="en-US" dirty="0" smtClean="0"/>
              <a:t/>
            </a:r>
            <a:br>
              <a:rPr lang="en-US" dirty="0" smtClean="0"/>
            </a:br>
            <a:r>
              <a:rPr lang="en-US" dirty="0" smtClean="0"/>
              <a:t>Max Riegel, Chair, OmniRAN TG</a:t>
            </a:r>
            <a:br>
              <a:rPr lang="en-US" dirty="0" smtClean="0"/>
            </a:br>
            <a:r>
              <a:rPr lang="en-US" dirty="0" smtClean="0"/>
              <a:t>Roger Marks, Chair, 802.16 WG</a:t>
            </a:r>
          </a:p>
          <a:p>
            <a:endParaRPr lang="en-US" dirty="0" smtClean="0"/>
          </a:p>
          <a:p>
            <a:r>
              <a:rPr lang="en-US" dirty="0" smtClean="0"/>
              <a:t>Please upload contributions to the OmniRAN file space on mentor tagged by ‘Wireless SDN </a:t>
            </a:r>
            <a:r>
              <a:rPr lang="en-US" dirty="0" err="1" smtClean="0"/>
              <a:t>BoF</a:t>
            </a:r>
            <a:r>
              <a:rPr lang="en-US" dirty="0" smtClean="0"/>
              <a:t>’</a:t>
            </a:r>
            <a:br>
              <a:rPr lang="en-US" dirty="0" smtClean="0"/>
            </a:br>
            <a:endParaRPr lang="en-US" dirty="0" smtClean="0"/>
          </a:p>
          <a:p>
            <a:r>
              <a:rPr lang="en-US" dirty="0"/>
              <a:t>Draft agenda: </a:t>
            </a:r>
            <a:r>
              <a:rPr lang="en-US" u="sng">
                <a:hlinkClick r:id="rId2"/>
              </a:rPr>
              <a:t>&lt;http://tinyurl.com/SDN20140715&gt;</a:t>
            </a:r>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38</TotalTime>
  <Words>1348</Words>
  <Application>Microsoft Macintosh PowerPoint</Application>
  <PresentationFormat>On-screen Show (4:3)</PresentationFormat>
  <Paragraphs>166</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July 2014 F2F Meeting</vt:lpstr>
      <vt:lpstr>July 2014 F2F Meeting</vt:lpstr>
      <vt:lpstr>Participants, Patents, and Duty to Inform</vt:lpstr>
      <vt:lpstr>Patent Related Links</vt:lpstr>
      <vt:lpstr>Call for Potentially Essential Patents</vt:lpstr>
      <vt:lpstr>Other Guidelines for IEEE WG Meetings</vt:lpstr>
      <vt:lpstr>Resources – URLs</vt:lpstr>
      <vt:lpstr>July 2014 Agenda Graphics</vt:lpstr>
      <vt:lpstr>Wireless SDN BoF Tuesday, July 15th, 16:00-18:00, Room: Gaslamp CD </vt:lpstr>
      <vt:lpstr>Agenda proposal for July ‘14 session</vt:lpstr>
      <vt:lpstr>Business#1</vt:lpstr>
      <vt:lpstr>Business#2</vt:lpstr>
      <vt:lpstr>Business#3</vt:lpstr>
      <vt:lpstr>Business#4</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162</cp:revision>
  <cp:lastPrinted>1998-02-10T13:28:06Z</cp:lastPrinted>
  <dcterms:created xsi:type="dcterms:W3CDTF">2011-12-30T17:06:23Z</dcterms:created>
  <dcterms:modified xsi:type="dcterms:W3CDTF">2014-07-14T19:41:01Z</dcterms:modified>
</cp:coreProperties>
</file>