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62" r:id="rId2"/>
    <p:sldId id="272" r:id="rId3"/>
    <p:sldId id="278" r:id="rId4"/>
    <p:sldId id="280" r:id="rId5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040"/>
    <a:srgbClr val="7600A0"/>
    <a:srgbClr val="9900CC"/>
    <a:srgbClr val="9900FF"/>
    <a:srgbClr val="6600CC"/>
    <a:srgbClr val="A50021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781" autoAdjust="0"/>
    <p:restoredTop sz="99233" autoAdjust="0"/>
  </p:normalViewPr>
  <p:slideViewPr>
    <p:cSldViewPr>
      <p:cViewPr varScale="1">
        <p:scale>
          <a:sx n="80" d="100"/>
          <a:sy n="80" d="100"/>
        </p:scale>
        <p:origin x="-96" y="-2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45005" cy="45005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handoutMaster" Target="handoutMasters/handoutMaster1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276600" y="8915400"/>
            <a:ext cx="2159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r>
              <a:rPr lang="en-US"/>
              <a:t> </a:t>
            </a:r>
            <a:fld id="{FB19A1F6-4CBA-3045-A103-578AB249C5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85800" y="8915400"/>
            <a:ext cx="5700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609600" y="8915400"/>
            <a:ext cx="720725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filename</a:t>
            </a:r>
          </a:p>
        </p:txBody>
      </p:sp>
      <p:sp>
        <p:nvSpPr>
          <p:cNvPr id="3083" name="Text Box 11"/>
          <p:cNvSpPr txBox="1">
            <a:spLocks noChangeArrowheads="1"/>
          </p:cNvSpPr>
          <p:nvPr/>
        </p:nvSpPr>
        <p:spPr bwMode="auto">
          <a:xfrm>
            <a:off x="441325" y="112713"/>
            <a:ext cx="987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Release Date</a:t>
            </a:r>
          </a:p>
        </p:txBody>
      </p:sp>
      <p:sp>
        <p:nvSpPr>
          <p:cNvPr id="3084" name="Text Box 12"/>
          <p:cNvSpPr txBox="1">
            <a:spLocks noChangeArrowheads="1"/>
          </p:cNvSpPr>
          <p:nvPr/>
        </p:nvSpPr>
        <p:spPr bwMode="auto">
          <a:xfrm>
            <a:off x="4937125" y="112713"/>
            <a:ext cx="1600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IEEE 802.16xx-99/xxx</a:t>
            </a:r>
          </a:p>
        </p:txBody>
      </p:sp>
      <p:sp>
        <p:nvSpPr>
          <p:cNvPr id="3085" name="Text Box 13"/>
          <p:cNvSpPr txBox="1">
            <a:spLocks noChangeArrowheads="1"/>
          </p:cNvSpPr>
          <p:nvPr/>
        </p:nvSpPr>
        <p:spPr bwMode="auto">
          <a:xfrm>
            <a:off x="4724400" y="8915400"/>
            <a:ext cx="16700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Authorname, Affiliation</a:t>
            </a:r>
          </a:p>
        </p:txBody>
      </p:sp>
    </p:spTree>
    <p:extLst>
      <p:ext uri="{BB962C8B-B14F-4D97-AF65-F5344CB8AC3E}">
        <p14:creationId xmlns:p14="http://schemas.microsoft.com/office/powerpoint/2010/main" val="7035741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352800" y="8839200"/>
            <a:ext cx="1778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fld id="{AFD3B331-72B1-F946-AF7D-D265CAA405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685800" y="883920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059" name="Text Box 11"/>
          <p:cNvSpPr txBox="1">
            <a:spLocks noChangeArrowheads="1"/>
          </p:cNvSpPr>
          <p:nvPr/>
        </p:nvSpPr>
        <p:spPr bwMode="auto">
          <a:xfrm>
            <a:off x="822325" y="8799513"/>
            <a:ext cx="7207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filename</a:t>
            </a:r>
          </a:p>
        </p:txBody>
      </p:sp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593725" y="36513"/>
            <a:ext cx="987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Release Date</a:t>
            </a:r>
          </a:p>
        </p:txBody>
      </p:sp>
      <p:sp>
        <p:nvSpPr>
          <p:cNvPr id="2061" name="Text Box 13"/>
          <p:cNvSpPr txBox="1">
            <a:spLocks noChangeArrowheads="1"/>
          </p:cNvSpPr>
          <p:nvPr/>
        </p:nvSpPr>
        <p:spPr bwMode="auto">
          <a:xfrm>
            <a:off x="4632325" y="36513"/>
            <a:ext cx="1600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IEEE 801.16xx-99/xxx</a:t>
            </a:r>
          </a:p>
        </p:txBody>
      </p:sp>
      <p:sp>
        <p:nvSpPr>
          <p:cNvPr id="2063" name="Text Box 15"/>
          <p:cNvSpPr txBox="1">
            <a:spLocks noChangeArrowheads="1"/>
          </p:cNvSpPr>
          <p:nvPr/>
        </p:nvSpPr>
        <p:spPr bwMode="auto">
          <a:xfrm>
            <a:off x="4267200" y="8839200"/>
            <a:ext cx="16700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Authorname, Affiliation</a:t>
            </a:r>
          </a:p>
        </p:txBody>
      </p:sp>
    </p:spTree>
    <p:extLst>
      <p:ext uri="{BB962C8B-B14F-4D97-AF65-F5344CB8AC3E}">
        <p14:creationId xmlns:p14="http://schemas.microsoft.com/office/powerpoint/2010/main" val="26003442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 anchorCtr="1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>
                <a:latin typeface="Arial" pitchFamily="34" charset="0"/>
                <a:cs typeface="Arial" pitchFamily="34" charset="0"/>
              </a:defRPr>
            </a:lvl1pPr>
            <a:lvl2pPr>
              <a:defRPr sz="2800">
                <a:latin typeface="Arial" pitchFamily="34" charset="0"/>
                <a:cs typeface="Arial" pitchFamily="34" charset="0"/>
              </a:defRPr>
            </a:lvl2pPr>
            <a:lvl3pPr>
              <a:defRPr sz="2400">
                <a:latin typeface="Arial" pitchFamily="34" charset="0"/>
                <a:cs typeface="Arial" pitchFamily="34" charset="0"/>
              </a:defRPr>
            </a:lvl3pPr>
            <a:lvl4pPr>
              <a:defRPr sz="2000">
                <a:latin typeface="Arial" pitchFamily="34" charset="0"/>
                <a:cs typeface="Arial" pitchFamily="34" charset="0"/>
              </a:defRPr>
            </a:lvl4pPr>
            <a:lvl5pPr>
              <a:defRPr sz="2000">
                <a:latin typeface="Arial" pitchFamily="34" charset="0"/>
                <a:cs typeface="Arial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676148" y="76200"/>
            <a:ext cx="223925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hr-HR" sz="1400" b="1" dirty="0" err="1" smtClean="0"/>
              <a:t>omniran-14-0042-00-00TG</a:t>
            </a:r>
            <a:endParaRPr lang="en-US" sz="14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8534400" y="6400800"/>
            <a:ext cx="3930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fld id="{3A4FC69D-D438-4AD9-846B-37793AD4330F}" type="slidenum">
              <a:rPr lang="en-US" sz="1400" smtClean="0"/>
              <a:pPr algn="r"/>
              <a:t>‹#›</a:t>
            </a:fld>
            <a:endParaRPr lang="en-US" sz="14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development.standards.ieee.org/get-file/P802.1CF.pdf?t=81644900003" TargetMode="External"/><Relationship Id="rId3" Type="http://schemas.openxmlformats.org/officeDocument/2006/relationships/hyperlink" Target="https://mentor.ieee.org/omniran/bp/StartPage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mentor.ieee.org/omniran/dcn/14/omniran-14-0035-00-00TG-apr-29th-meeting-minutes.docx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IEEE 802.1 OmniRAN TG</a:t>
            </a:r>
            <a:br>
              <a:rPr lang="en-US" dirty="0"/>
            </a:br>
            <a:r>
              <a:rPr lang="en-US" dirty="0"/>
              <a:t>Status Report</a:t>
            </a:r>
            <a:br>
              <a:rPr lang="en-US" dirty="0"/>
            </a:br>
            <a:r>
              <a:rPr lang="en-US" dirty="0"/>
              <a:t>to IEEE 802 WGs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239090"/>
            <a:ext cx="6400800" cy="1399710"/>
          </a:xfrm>
        </p:spPr>
        <p:txBody>
          <a:bodyPr/>
          <a:lstStyle/>
          <a:p>
            <a:r>
              <a:rPr lang="en-US" dirty="0"/>
              <a:t>2014-05-15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9117"/>
          </a:xfrm>
        </p:spPr>
        <p:txBody>
          <a:bodyPr/>
          <a:lstStyle/>
          <a:p>
            <a:r>
              <a:rPr lang="en-US"/>
              <a:t>IEEE 802.1 OmniRAN TG Status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03774"/>
            <a:ext cx="8229600" cy="4770531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10000"/>
              </a:lnSpc>
            </a:pPr>
            <a:r>
              <a:rPr lang="en-US"/>
              <a:t>FYI: OmniRAN P802.1 PAR: </a:t>
            </a:r>
            <a:r>
              <a:rPr lang="en-US">
                <a:hlinkClick r:id="rId2"/>
              </a:rPr>
              <a:t>https://development.standards.ieee.org/get-file/P802.1CF.pdf?t=81644900003</a:t>
            </a:r>
            <a:endParaRPr lang="en-US"/>
          </a:p>
          <a:p>
            <a:pPr>
              <a:lnSpc>
                <a:spcPct val="110000"/>
              </a:lnSpc>
            </a:pPr>
            <a:r>
              <a:rPr lang="en-US"/>
              <a:t>The PAR was approved by NesCom on March 26</a:t>
            </a:r>
            <a:r>
              <a:rPr lang="en-US" baseline="30000"/>
              <a:t>th</a:t>
            </a:r>
            <a:r>
              <a:rPr lang="en-US"/>
              <a:t>, 2014</a:t>
            </a:r>
          </a:p>
          <a:p>
            <a:pPr>
              <a:lnSpc>
                <a:spcPct val="110000"/>
              </a:lnSpc>
            </a:pPr>
            <a:r>
              <a:rPr lang="en-US"/>
              <a:t>OmniRAN EC SG was disbanded by the NesCom approval.</a:t>
            </a:r>
          </a:p>
          <a:p>
            <a:pPr>
              <a:lnSpc>
                <a:spcPct val="110000"/>
              </a:lnSpc>
            </a:pPr>
            <a:r>
              <a:rPr lang="en-US"/>
              <a:t>An IEEE 802.1 OmniRAN TG was established to take care of the P802.1CF project.</a:t>
            </a:r>
          </a:p>
          <a:p>
            <a:pPr lvl="1">
              <a:lnSpc>
                <a:spcPct val="110000"/>
              </a:lnSpc>
            </a:pPr>
            <a:r>
              <a:rPr lang="en-US"/>
              <a:t>Chair of OmniRAN TG: Max Riegel, NSN</a:t>
            </a:r>
          </a:p>
          <a:p>
            <a:pPr>
              <a:lnSpc>
                <a:spcPct val="110000"/>
              </a:lnSpc>
            </a:pPr>
            <a:r>
              <a:rPr lang="en-US"/>
              <a:t>OmniRAN TG maintains a Wiki page on mentor to reflect its status and achievements</a:t>
            </a:r>
            <a:br>
              <a:rPr lang="en-US"/>
            </a:br>
            <a:r>
              <a:rPr lang="en-US">
                <a:hlinkClick r:id="rId3"/>
              </a:rPr>
              <a:t>https://mentor.ieee.org/omniran/bp/StartPage</a:t>
            </a:r>
            <a:endParaRPr lang="en-US"/>
          </a:p>
          <a:p>
            <a:pPr>
              <a:lnSpc>
                <a:spcPct val="110000"/>
              </a:lnSpc>
            </a:pPr>
            <a:r>
              <a:rPr lang="en-US"/>
              <a:t>OmniRAN filespace on mentor is used for contributions.</a:t>
            </a:r>
          </a:p>
        </p:txBody>
      </p:sp>
    </p:spTree>
    <p:extLst>
      <p:ext uri="{BB962C8B-B14F-4D97-AF65-F5344CB8AC3E}">
        <p14:creationId xmlns:p14="http://schemas.microsoft.com/office/powerpoint/2010/main" val="33006126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OmniRAN TG Activities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8770"/>
            <a:ext cx="8229600" cy="5040560"/>
          </a:xfrm>
        </p:spPr>
        <p:txBody>
          <a:bodyPr>
            <a:normAutofit fontScale="77500" lnSpcReduction="20000"/>
          </a:bodyPr>
          <a:lstStyle/>
          <a:p>
            <a:r>
              <a:rPr lang="en-US"/>
              <a:t>Conference call on April 29</a:t>
            </a:r>
            <a:r>
              <a:rPr lang="en-US" baseline="30000"/>
              <a:t>th</a:t>
            </a:r>
            <a:r>
              <a:rPr lang="en-US"/>
              <a:t>, 2014</a:t>
            </a:r>
          </a:p>
          <a:p>
            <a:pPr lvl="1"/>
            <a:r>
              <a:rPr lang="en-US"/>
              <a:t>Mainly discussing organizational issues in preparation of its first F2F meeting</a:t>
            </a:r>
          </a:p>
          <a:p>
            <a:pPr lvl="1"/>
            <a:r>
              <a:rPr lang="en-US"/>
              <a:t>Minutes: </a:t>
            </a:r>
            <a:r>
              <a:rPr lang="en-US">
                <a:hlinkClick r:id="rId2"/>
              </a:rPr>
              <a:t>https://mentor.ieee.org/omniran/dcn/14/omniran-14-0035-00-00TG-apr-29th-meeting-minutes.docx</a:t>
            </a:r>
            <a:endParaRPr lang="en-US"/>
          </a:p>
          <a:p>
            <a:r>
              <a:rPr lang="en-US"/>
              <a:t>1.5 day F2F meeting in Norfolk, VA on May 14</a:t>
            </a:r>
            <a:r>
              <a:rPr lang="en-US" baseline="30000"/>
              <a:t>th</a:t>
            </a:r>
            <a:r>
              <a:rPr lang="en-US"/>
              <a:t> /15</a:t>
            </a:r>
            <a:r>
              <a:rPr lang="en-US" baseline="30000"/>
              <a:t>th</a:t>
            </a:r>
          </a:p>
          <a:p>
            <a:pPr lvl="1"/>
            <a:r>
              <a:rPr lang="en-US"/>
              <a:t>Part of IEEE 802.1/802.3 Interim</a:t>
            </a:r>
          </a:p>
          <a:p>
            <a:pPr lvl="1"/>
            <a:r>
              <a:rPr lang="en-US"/>
              <a:t>Discussions:</a:t>
            </a:r>
          </a:p>
          <a:p>
            <a:pPr lvl="2"/>
            <a:r>
              <a:rPr lang="en-US"/>
              <a:t>PtP Links by PBB-TE and SDN</a:t>
            </a:r>
          </a:p>
          <a:p>
            <a:pPr lvl="2"/>
            <a:r>
              <a:rPr lang="en-US"/>
              <a:t>Separation of data path and control on reference points of NRM</a:t>
            </a:r>
          </a:p>
          <a:p>
            <a:pPr lvl="2"/>
            <a:r>
              <a:rPr lang="en-US"/>
              <a:t>SDN use cases and requirements</a:t>
            </a:r>
          </a:p>
          <a:p>
            <a:pPr lvl="2"/>
            <a:r>
              <a:rPr lang="en-US"/>
              <a:t>Treatment of backhaul within 802.1CF</a:t>
            </a:r>
          </a:p>
          <a:p>
            <a:pPr lvl="2"/>
            <a:r>
              <a:rPr lang="en-US"/>
              <a:t>Refinement of ToC of 802.1CF</a:t>
            </a:r>
          </a:p>
          <a:p>
            <a:pPr lvl="2"/>
            <a:r>
              <a:rPr lang="en-US"/>
              <a:t>Response on liaison from ITU-T on 802.1CF</a:t>
            </a:r>
          </a:p>
          <a:p>
            <a:pPr lvl="2"/>
            <a:r>
              <a:rPr lang="en-US"/>
              <a:t>Fields of cooperation with other 802.1 TGs</a:t>
            </a:r>
          </a:p>
          <a:p>
            <a:pPr lvl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68155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Looking forward to next plenary session</a:t>
            </a:r>
            <a:br>
              <a:rPr lang="en-US"/>
            </a:br>
            <a:r>
              <a:rPr lang="en-US"/>
              <a:t>San Diego, July 14-20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93785"/>
            <a:ext cx="8229600" cy="4905545"/>
          </a:xfrm>
        </p:spPr>
        <p:txBody>
          <a:bodyPr>
            <a:normAutofit fontScale="85000" lnSpcReduction="20000"/>
          </a:bodyPr>
          <a:lstStyle/>
          <a:p>
            <a:r>
              <a:rPr lang="en-US"/>
              <a:t>Envisioned topics:</a:t>
            </a:r>
          </a:p>
          <a:p>
            <a:pPr lvl="1"/>
            <a:r>
              <a:rPr lang="en-US"/>
              <a:t>Continuation of data path discussions</a:t>
            </a:r>
          </a:p>
          <a:p>
            <a:pPr lvl="1"/>
            <a:r>
              <a:rPr lang="en-US"/>
              <a:t>First draft text on NDS for review with other WGs</a:t>
            </a:r>
          </a:p>
          <a:p>
            <a:pPr lvl="1"/>
            <a:r>
              <a:rPr lang="en-US"/>
              <a:t>Multiple IEEE 802 interfaces on the same link – what are the issues?</a:t>
            </a:r>
          </a:p>
          <a:p>
            <a:pPr lvl="1"/>
            <a:r>
              <a:rPr lang="en-US"/>
              <a:t>Which of the IEEE 802.15 interfaces applies to 802.1CF?</a:t>
            </a:r>
          </a:p>
          <a:p>
            <a:pPr lvl="1"/>
            <a:r>
              <a:rPr lang="en-US"/>
              <a:t>Revision of SDN contribution text</a:t>
            </a:r>
          </a:p>
          <a:p>
            <a:pPr lvl="1"/>
            <a:r>
              <a:rPr lang="en-US"/>
              <a:t>Other topics</a:t>
            </a:r>
          </a:p>
          <a:p>
            <a:pPr lvl="2"/>
            <a:r>
              <a:rPr lang="en-US"/>
              <a:t>Update from ONF Wireless and Mobile WG studies</a:t>
            </a:r>
          </a:p>
          <a:p>
            <a:pPr lvl="2"/>
            <a:r>
              <a:rPr lang="en-US"/>
              <a:t>Contributions to other areas mentioned in the ToC</a:t>
            </a:r>
          </a:p>
          <a:p>
            <a:pPr lvl="2"/>
            <a:r>
              <a:rPr lang="en-US"/>
              <a:t>Contribution template for text contributions</a:t>
            </a:r>
          </a:p>
          <a:p>
            <a:r>
              <a:rPr lang="en-US"/>
              <a:t>Conference call on July 2</a:t>
            </a:r>
            <a:r>
              <a:rPr lang="en-US" baseline="30000"/>
              <a:t>nd</a:t>
            </a:r>
            <a:r>
              <a:rPr lang="en-US"/>
              <a:t>, 10:00AM ET</a:t>
            </a:r>
          </a:p>
          <a:p>
            <a:pPr lvl="1"/>
            <a:r>
              <a:rPr lang="en-US"/>
              <a:t>Dial-in details on OmniRAN TG Wiki page on mentor</a:t>
            </a:r>
          </a:p>
        </p:txBody>
      </p:sp>
    </p:spTree>
    <p:extLst>
      <p:ext uri="{BB962C8B-B14F-4D97-AF65-F5344CB8AC3E}">
        <p14:creationId xmlns:p14="http://schemas.microsoft.com/office/powerpoint/2010/main" val="23223449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mniran_usecase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714</TotalTime>
  <Words>315</Words>
  <Application>Microsoft Macintosh PowerPoint</Application>
  <PresentationFormat>On-screen Show (4:3)</PresentationFormat>
  <Paragraphs>37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omniran_usecase_template</vt:lpstr>
      <vt:lpstr>IEEE 802.1 OmniRAN TG Status Report to IEEE 802 WGs</vt:lpstr>
      <vt:lpstr>IEEE 802.1 OmniRAN TG Status</vt:lpstr>
      <vt:lpstr>OmniRAN TG Activities</vt:lpstr>
      <vt:lpstr>Looking forward to next plenary session San Diego, July 14-20</vt:lpstr>
    </vt:vector>
  </TitlesOfParts>
  <Company>Nokia Siemens Networks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Max Riegel</dc:creator>
  <cp:lastModifiedBy>Max Riegel</cp:lastModifiedBy>
  <cp:revision>74</cp:revision>
  <cp:lastPrinted>1998-02-10T13:28:06Z</cp:lastPrinted>
  <dcterms:created xsi:type="dcterms:W3CDTF">2013-03-11T14:14:17Z</dcterms:created>
  <dcterms:modified xsi:type="dcterms:W3CDTF">2014-05-15T20:10:58Z</dcterms:modified>
</cp:coreProperties>
</file>