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4" r:id="rId2"/>
    <p:sldId id="262" r:id="rId3"/>
    <p:sldId id="283" r:id="rId4"/>
    <p:sldId id="280" r:id="rId5"/>
    <p:sldId id="284" r:id="rId6"/>
    <p:sldId id="274" r:id="rId7"/>
    <p:sldId id="275" r:id="rId8"/>
    <p:sldId id="263" r:id="rId9"/>
    <p:sldId id="27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9" d="100"/>
          <a:sy n="109" d="100"/>
        </p:scale>
        <p:origin x="-20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45528" y="76200"/>
            <a:ext cx="2369872" cy="307777"/>
          </a:xfrm>
          <a:prstGeom prst="rect">
            <a:avLst/>
          </a:prstGeom>
        </p:spPr>
        <p:txBody>
          <a:bodyPr wrap="none">
            <a:spAutoFit/>
          </a:bodyPr>
          <a:lstStyle/>
          <a:p>
            <a:pPr algn="r"/>
            <a:r>
              <a:rPr lang="hr-HR" sz="1400" b="1" dirty="0" smtClean="0">
                <a:latin typeface="+mn-lt"/>
              </a:rPr>
              <a:t>omniran-14-0038-00-CF00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wmf"/><Relationship Id="rId7" Type="http://schemas.openxmlformats.org/officeDocument/2006/relationships/image" Target="../media/image10.wmf"/><Relationship Id="rId8" Type="http://schemas.openxmlformats.org/officeDocument/2006/relationships/image" Target="../media/image11.png"/><Relationship Id="rId9"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27733920"/>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dirty="0">
                          <a:solidFill>
                            <a:schemeClr val="tx1"/>
                          </a:solidFill>
                          <a:latin typeface="+mn-lt"/>
                        </a:rPr>
                        <a:t>OmniRAN</a:t>
                      </a:r>
                      <a:r>
                        <a:rPr lang="en-US" sz="2000" baseline="0" dirty="0">
                          <a:solidFill>
                            <a:schemeClr val="tx1"/>
                          </a:solidFill>
                          <a:latin typeface="+mn-lt"/>
                        </a:rPr>
                        <a:t> R3 Considerations</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2014-03-17</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NSN</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maximilian.riegel@nsn.com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The presentation provides further thoughts about R3 of the tentative Network Reference Model of the P802.1CF specification. Evidence to split up the user plane and control interface is provided by the initial results for the Network Discovery and Selection section.</a:t>
            </a:r>
            <a:endParaRPr lang="en-US" sz="16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R3 Considerations</a:t>
            </a:r>
          </a:p>
        </p:txBody>
      </p:sp>
      <p:sp>
        <p:nvSpPr>
          <p:cNvPr id="3" name="Subtitle 2"/>
          <p:cNvSpPr>
            <a:spLocks noGrp="1"/>
          </p:cNvSpPr>
          <p:nvPr>
            <p:ph type="subTitle" idx="1"/>
          </p:nvPr>
        </p:nvSpPr>
        <p:spPr/>
        <p:txBody>
          <a:bodyPr/>
          <a:lstStyle/>
          <a:p>
            <a:r>
              <a:rPr lang="en-US" dirty="0" smtClean="0"/>
              <a:t>Max Riegel</a:t>
            </a:r>
          </a:p>
          <a:p>
            <a:r>
              <a:rPr lang="en-US" dirty="0" smtClean="0"/>
              <a:t>(NSN)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Reference Model for IEEE 802 Network </a:t>
            </a:r>
            <a:br>
              <a:rPr lang="en-US" dirty="0" smtClean="0"/>
            </a:br>
            <a:r>
              <a:rPr lang="en-US" dirty="0" smtClean="0"/>
              <a:t>with Reference Points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33"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34" name="Clip" r:id="rId6" imgW="5757415" imgH="3221332" progId="">
                      <p:embed/>
                    </p:oleObj>
                  </mc:Choice>
                  <mc:Fallback>
                    <p:oleObj name="Clip" r:id="rId6"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7"/>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dirty="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61747" cy="253916"/>
              </a:xfrm>
              <a:prstGeom prst="rect">
                <a:avLst/>
              </a:prstGeom>
              <a:noFill/>
            </p:spPr>
            <p:txBody>
              <a:bodyPr wrap="none" rtlCol="0">
                <a:spAutoFit/>
              </a:bodyPr>
              <a:lstStyle/>
              <a:p>
                <a:r>
                  <a:rPr lang="en-US" sz="1050" b="1" dirty="0"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a:latin typeface="Arial" pitchFamily="34" charset="0"/>
                  <a:cs typeface="Arial" pitchFamily="34" charset="0"/>
                </a:rPr>
                <a:t>Comprising control functions as well as the data path</a:t>
              </a:r>
              <a:endParaRPr lang="en-US" sz="1800" dirty="0" smtClean="0">
                <a:latin typeface="Arial" pitchFamily="34" charset="0"/>
                <a:cs typeface="Arial" pitchFamily="34" charset="0"/>
              </a:endParaRP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Control and Data of R3 </a:t>
            </a:r>
            <a:br>
              <a:rPr lang="en-US" dirty="0"/>
            </a:br>
            <a:r>
              <a:rPr lang="en-US" dirty="0"/>
              <a:t>may go different pathes</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542331" y="2450884"/>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452321" y="2090844"/>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267508"/>
            <a:ext cx="3798592"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259036"/>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864846" y="1583795"/>
            <a:ext cx="466794" cy="276999"/>
          </a:xfrm>
          <a:prstGeom prst="rect">
            <a:avLst/>
          </a:prstGeom>
          <a:noFill/>
        </p:spPr>
        <p:txBody>
          <a:bodyPr wrap="none" rtlCol="0">
            <a:spAutoFit/>
          </a:bodyPr>
          <a:lstStyle/>
          <a:p>
            <a:r>
              <a:rPr lang="en-US" dirty="0" smtClean="0">
                <a:latin typeface="+mn-lt"/>
              </a:rPr>
              <a:t>STA</a:t>
            </a:r>
          </a:p>
        </p:txBody>
      </p:sp>
      <p:sp>
        <p:nvSpPr>
          <p:cNvPr id="60" name="TextBox 59"/>
          <p:cNvSpPr txBox="1"/>
          <p:nvPr/>
        </p:nvSpPr>
        <p:spPr>
          <a:xfrm>
            <a:off x="8037385" y="2303875"/>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476546" y="1448780"/>
            <a:ext cx="3735414"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 name="Title 1"/>
          <p:cNvSpPr>
            <a:spLocks noGrp="1"/>
          </p:cNvSpPr>
          <p:nvPr>
            <p:ph type="title"/>
          </p:nvPr>
        </p:nvSpPr>
        <p:spPr/>
        <p:txBody>
          <a:bodyPr/>
          <a:lstStyle/>
          <a:p>
            <a:r>
              <a:rPr lang="en-US"/>
              <a:t> Control is detached from the data path</a:t>
            </a:r>
            <a:br>
              <a:rPr lang="en-US"/>
            </a:br>
            <a:r>
              <a:rPr lang="en-US"/>
              <a:t>in the SDN model</a:t>
            </a:r>
          </a:p>
        </p:txBody>
      </p:sp>
      <p:sp>
        <p:nvSpPr>
          <p:cNvPr id="3" name="Content Placeholder 2"/>
          <p:cNvSpPr>
            <a:spLocks noGrp="1"/>
          </p:cNvSpPr>
          <p:nvPr>
            <p:ph idx="1"/>
          </p:nvPr>
        </p:nvSpPr>
        <p:spPr>
          <a:xfrm>
            <a:off x="457200" y="4464115"/>
            <a:ext cx="8229600" cy="1662048"/>
          </a:xfrm>
        </p:spPr>
        <p:txBody>
          <a:bodyPr>
            <a:normAutofit fontScale="55000" lnSpcReduction="20000"/>
          </a:bodyPr>
          <a:lstStyle/>
          <a:p>
            <a:r>
              <a:rPr lang="en-US"/>
              <a:t>SDN is based on the same architectural model as used by OmniRAN to describe the access infrastructure within the scope of IEEE 802</a:t>
            </a:r>
          </a:p>
          <a:p>
            <a:r>
              <a:rPr lang="en-US"/>
              <a:t>Effectively access networks enabling dynamic attachment of terminals to a communication infrastrucute have always been a kind of ‘software defined’ networks.</a:t>
            </a:r>
          </a:p>
          <a:p>
            <a:pPr lvl="1"/>
            <a:r>
              <a:rPr lang="en-US"/>
              <a:t>‘Software’ can just be considered as a synonym of the control protocols of the legacy access networks models.</a:t>
            </a:r>
          </a:p>
        </p:txBody>
      </p:sp>
      <p:pic>
        <p:nvPicPr>
          <p:cNvPr id="7" name="Picture 6"/>
          <p:cNvPicPr>
            <a:picLocks noChangeAspect="1"/>
          </p:cNvPicPr>
          <p:nvPr/>
        </p:nvPicPr>
        <p:blipFill>
          <a:blip r:embed="rId2"/>
          <a:stretch>
            <a:fillRect/>
          </a:stretch>
        </p:blipFill>
        <p:spPr>
          <a:xfrm>
            <a:off x="1421650" y="1583795"/>
            <a:ext cx="1778000" cy="2476500"/>
          </a:xfrm>
          <a:prstGeom prst="rect">
            <a:avLst/>
          </a:prstGeom>
        </p:spPr>
      </p:pic>
      <p:sp>
        <p:nvSpPr>
          <p:cNvPr id="8" name="Rectangle 7"/>
          <p:cNvSpPr/>
          <p:nvPr/>
        </p:nvSpPr>
        <p:spPr bwMode="auto">
          <a:xfrm>
            <a:off x="4437781" y="3519010"/>
            <a:ext cx="1170131"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9" name="Rectangle 8"/>
          <p:cNvSpPr/>
          <p:nvPr/>
        </p:nvSpPr>
        <p:spPr bwMode="auto">
          <a:xfrm>
            <a:off x="5742927" y="3519010"/>
            <a:ext cx="1215134"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2" name="Rectangle 11"/>
          <p:cNvSpPr/>
          <p:nvPr/>
        </p:nvSpPr>
        <p:spPr bwMode="auto">
          <a:xfrm>
            <a:off x="5652918"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5652919"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4" name="Rectangle 13"/>
          <p:cNvSpPr/>
          <p:nvPr/>
        </p:nvSpPr>
        <p:spPr bwMode="auto">
          <a:xfrm>
            <a:off x="4797822"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5" name="Rectangle 14"/>
          <p:cNvSpPr/>
          <p:nvPr/>
        </p:nvSpPr>
        <p:spPr bwMode="auto">
          <a:xfrm>
            <a:off x="4797823"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6" name="Isosceles Triangle 15"/>
          <p:cNvSpPr/>
          <p:nvPr/>
        </p:nvSpPr>
        <p:spPr bwMode="auto">
          <a:xfrm flipV="1">
            <a:off x="4797823" y="2986082"/>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7" name="Rectangle 16"/>
          <p:cNvSpPr/>
          <p:nvPr/>
        </p:nvSpPr>
        <p:spPr bwMode="auto">
          <a:xfrm>
            <a:off x="5292877" y="2491029"/>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8" name="Rectangle 17"/>
          <p:cNvSpPr/>
          <p:nvPr/>
        </p:nvSpPr>
        <p:spPr bwMode="auto">
          <a:xfrm>
            <a:off x="7273097" y="1763815"/>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latin typeface="+mn-lt"/>
              </a:rPr>
              <a:t>Control Entity</a:t>
            </a:r>
            <a:endParaRPr kumimoji="0" lang="en-US" sz="900" b="0" i="0" u="none" strike="noStrike" cap="none" normalizeH="0" baseline="0" dirty="0">
              <a:ln>
                <a:noFill/>
              </a:ln>
              <a:solidFill>
                <a:schemeClr val="tx1"/>
              </a:solidFill>
              <a:effectLst/>
              <a:latin typeface="+mn-lt"/>
            </a:endParaRPr>
          </a:p>
        </p:txBody>
      </p:sp>
      <p:grpSp>
        <p:nvGrpSpPr>
          <p:cNvPr id="20" name="Group 122"/>
          <p:cNvGrpSpPr>
            <a:grpSpLocks/>
          </p:cNvGrpSpPr>
          <p:nvPr/>
        </p:nvGrpSpPr>
        <p:grpSpPr bwMode="auto">
          <a:xfrm>
            <a:off x="7813156" y="2033634"/>
            <a:ext cx="190728" cy="325360"/>
            <a:chOff x="4120" y="2308"/>
            <a:chExt cx="305" cy="415"/>
          </a:xfrm>
        </p:grpSpPr>
        <p:sp>
          <p:nvSpPr>
            <p:cNvPr id="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4" name="Group 126"/>
            <p:cNvGrpSpPr>
              <a:grpSpLocks/>
            </p:cNvGrpSpPr>
            <p:nvPr/>
          </p:nvGrpSpPr>
          <p:grpSpPr bwMode="auto">
            <a:xfrm flipH="1">
              <a:off x="4164" y="2500"/>
              <a:ext cx="152" cy="109"/>
              <a:chOff x="3216" y="2784"/>
              <a:chExt cx="192" cy="144"/>
            </a:xfrm>
          </p:grpSpPr>
          <p:sp>
            <p:nvSpPr>
              <p:cNvPr id="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32" name="AutoShape 22"/>
          <p:cNvSpPr>
            <a:spLocks noChangeArrowheads="1"/>
          </p:cNvSpPr>
          <p:nvPr/>
        </p:nvSpPr>
        <p:spPr bwMode="auto">
          <a:xfrm>
            <a:off x="7363106" y="2033634"/>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33" name="Straight Arrow Connector 32"/>
          <p:cNvCxnSpPr/>
          <p:nvPr/>
        </p:nvCxnSpPr>
        <p:spPr bwMode="auto">
          <a:xfrm>
            <a:off x="556290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4" name="Straight Arrow Connector 33"/>
          <p:cNvCxnSpPr/>
          <p:nvPr/>
        </p:nvCxnSpPr>
        <p:spPr bwMode="auto">
          <a:xfrm>
            <a:off x="574292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5" name="Straight Arrow Connector 34"/>
          <p:cNvCxnSpPr>
            <a:endCxn id="16" idx="0"/>
          </p:cNvCxnSpPr>
          <p:nvPr/>
        </p:nvCxnSpPr>
        <p:spPr bwMode="auto">
          <a:xfrm flipH="1">
            <a:off x="5645547" y="2888700"/>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36" name="Freeform 35"/>
          <p:cNvSpPr/>
          <p:nvPr/>
        </p:nvSpPr>
        <p:spPr>
          <a:xfrm>
            <a:off x="6012777" y="2168815"/>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8" name="TextBox 37"/>
          <p:cNvSpPr txBox="1"/>
          <p:nvPr/>
        </p:nvSpPr>
        <p:spPr>
          <a:xfrm>
            <a:off x="8083186" y="2213654"/>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
        <p:nvSpPr>
          <p:cNvPr id="40" name="Rectangle 39"/>
          <p:cNvSpPr/>
          <p:nvPr/>
        </p:nvSpPr>
        <p:spPr bwMode="auto">
          <a:xfrm>
            <a:off x="4392776" y="1448780"/>
            <a:ext cx="4275475"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423797" y="4097106"/>
            <a:ext cx="2287480" cy="246221"/>
          </a:xfrm>
          <a:prstGeom prst="rect">
            <a:avLst/>
          </a:prstGeom>
          <a:noFill/>
        </p:spPr>
        <p:txBody>
          <a:bodyPr wrap="none" rtlCol="0">
            <a:spAutoFit/>
          </a:bodyPr>
          <a:lstStyle/>
          <a:p>
            <a:r>
              <a:rPr lang="en-US" sz="1000" dirty="0" smtClean="0">
                <a:latin typeface="+mn-lt"/>
              </a:rPr>
              <a:t>Openflow Switch Specification v1.3.2</a:t>
            </a:r>
          </a:p>
        </p:txBody>
      </p:sp>
    </p:spTree>
    <p:extLst>
      <p:ext uri="{BB962C8B-B14F-4D97-AF65-F5344CB8AC3E}">
        <p14:creationId xmlns:p14="http://schemas.microsoft.com/office/powerpoint/2010/main" val="13209737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R3 in the scope of NDS</a:t>
            </a:r>
            <a:br>
              <a:rPr lang="en-US"/>
            </a:br>
            <a:r>
              <a:rPr lang="en-US"/>
              <a:t>Functional Requirements</a:t>
            </a:r>
          </a:p>
        </p:txBody>
      </p:sp>
      <p:sp>
        <p:nvSpPr>
          <p:cNvPr id="3" name="Content Placeholder 2"/>
          <p:cNvSpPr>
            <a:spLocks noGrp="1"/>
          </p:cNvSpPr>
          <p:nvPr>
            <p:ph idx="1"/>
          </p:nvPr>
        </p:nvSpPr>
        <p:spPr>
          <a:xfrm>
            <a:off x="457200" y="1583795"/>
            <a:ext cx="8229600" cy="2295255"/>
          </a:xfrm>
        </p:spPr>
        <p:txBody>
          <a:bodyPr>
            <a:normAutofit fontScale="70000" lnSpcReduction="20000"/>
          </a:bodyPr>
          <a:lstStyle/>
          <a:p>
            <a:r>
              <a:rPr lang="en-US"/>
              <a:t>IEEE 802 network discovery and selection should support more complex scenarios: </a:t>
            </a:r>
          </a:p>
          <a:p>
            <a:pPr lvl="1"/>
            <a:r>
              <a:rPr lang="en-US"/>
              <a:t>Multiple access technologies</a:t>
            </a:r>
          </a:p>
          <a:p>
            <a:pPr lvl="1"/>
            <a:r>
              <a:rPr lang="en-US"/>
              <a:t>Multiple different access networks</a:t>
            </a:r>
          </a:p>
          <a:p>
            <a:pPr lvl="1"/>
            <a:r>
              <a:rPr lang="en-US"/>
              <a:t>Multiple subscriptions</a:t>
            </a:r>
          </a:p>
          <a:p>
            <a:pPr lvl="1"/>
            <a:r>
              <a:rPr lang="en-US"/>
              <a:t>Specific service requirements</a:t>
            </a:r>
          </a:p>
          <a:p>
            <a:pPr lvl="1"/>
            <a:r>
              <a:rPr lang="en-US"/>
              <a:t>No a-priori knowledge about offered services</a:t>
            </a:r>
          </a:p>
        </p:txBody>
      </p:sp>
      <p:pic>
        <p:nvPicPr>
          <p:cNvPr id="4" name="Picture 3" descr="MC900432683.PNG"/>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575" y="3979040"/>
            <a:ext cx="515629" cy="515629"/>
          </a:xfrm>
          <a:prstGeom prst="rect">
            <a:avLst/>
          </a:prstGeom>
        </p:spPr>
      </p:pic>
      <p:pic>
        <p:nvPicPr>
          <p:cNvPr id="5" name="Picture 4" descr="j0223598.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877" y="4356657"/>
            <a:ext cx="793275" cy="732968"/>
          </a:xfrm>
          <a:prstGeom prst="rect">
            <a:avLst/>
          </a:prstGeom>
        </p:spPr>
      </p:pic>
      <p:sp>
        <p:nvSpPr>
          <p:cNvPr id="10" name="Cloud 9"/>
          <p:cNvSpPr/>
          <p:nvPr/>
        </p:nvSpPr>
        <p:spPr bwMode="auto">
          <a:xfrm>
            <a:off x="4977045" y="3879050"/>
            <a:ext cx="977651" cy="872602"/>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A</a:t>
            </a:r>
          </a:p>
        </p:txBody>
      </p:sp>
      <p:pic>
        <p:nvPicPr>
          <p:cNvPr id="11" name="Picture 1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395" y="4104778"/>
            <a:ext cx="756804" cy="684556"/>
          </a:xfrm>
          <a:prstGeom prst="rect">
            <a:avLst/>
          </a:prstGeom>
        </p:spPr>
      </p:pic>
      <p:sp>
        <p:nvSpPr>
          <p:cNvPr id="12" name="Cloud 11"/>
          <p:cNvSpPr/>
          <p:nvPr/>
        </p:nvSpPr>
        <p:spPr bwMode="auto">
          <a:xfrm>
            <a:off x="4872094" y="5177360"/>
            <a:ext cx="912267" cy="872602"/>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B</a:t>
            </a:r>
          </a:p>
        </p:txBody>
      </p:sp>
      <p:pic>
        <p:nvPicPr>
          <p:cNvPr id="13" name="Picture 12"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2060" y="5409220"/>
            <a:ext cx="750025" cy="678424"/>
          </a:xfrm>
          <a:prstGeom prst="rect">
            <a:avLst/>
          </a:prstGeom>
        </p:spPr>
      </p:pic>
      <p:sp>
        <p:nvSpPr>
          <p:cNvPr id="14" name="Cloud 13"/>
          <p:cNvSpPr/>
          <p:nvPr/>
        </p:nvSpPr>
        <p:spPr bwMode="auto">
          <a:xfrm>
            <a:off x="6552220" y="4374105"/>
            <a:ext cx="977651" cy="872602"/>
          </a:xfrm>
          <a:prstGeom prst="cloud">
            <a:avLst/>
          </a:prstGeom>
          <a:solidFill>
            <a:schemeClr val="accent4"/>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C</a:t>
            </a:r>
          </a:p>
        </p:txBody>
      </p:sp>
      <p:pic>
        <p:nvPicPr>
          <p:cNvPr id="15" name="Picture 14"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570" y="4624291"/>
            <a:ext cx="729765" cy="660098"/>
          </a:xfrm>
          <a:prstGeom prst="rect">
            <a:avLst/>
          </a:prstGeom>
        </p:spPr>
      </p:pic>
      <p:grpSp>
        <p:nvGrpSpPr>
          <p:cNvPr id="17" name="Group 16"/>
          <p:cNvGrpSpPr/>
          <p:nvPr/>
        </p:nvGrpSpPr>
        <p:grpSpPr>
          <a:xfrm rot="748511">
            <a:off x="1474531" y="4637106"/>
            <a:ext cx="415524" cy="122213"/>
            <a:chOff x="1511660" y="4014065"/>
            <a:chExt cx="900643" cy="270031"/>
          </a:xfrm>
        </p:grpSpPr>
        <p:pic>
          <p:nvPicPr>
            <p:cNvPr id="18" name="Picture 17"/>
            <p:cNvPicPr>
              <a:picLocks noChangeAspect="1"/>
            </p:cNvPicPr>
            <p:nvPr/>
          </p:nvPicPr>
          <p:blipFill>
            <a:blip r:embed="rId5">
              <a:duotone>
                <a:prstClr val="black"/>
                <a:schemeClr val="accent2">
                  <a:tint val="45000"/>
                  <a:satMod val="400000"/>
                </a:schemeClr>
              </a:duotone>
            </a:blip>
            <a:stretch>
              <a:fillRect/>
            </a:stretch>
          </p:blipFill>
          <p:spPr>
            <a:xfrm>
              <a:off x="1511660" y="4014066"/>
              <a:ext cx="270573" cy="270030"/>
            </a:xfrm>
            <a:prstGeom prst="rect">
              <a:avLst/>
            </a:prstGeom>
            <a:solidFill>
              <a:schemeClr val="accent6"/>
            </a:solidFill>
          </p:spPr>
        </p:pic>
        <p:pic>
          <p:nvPicPr>
            <p:cNvPr id="19" name="Picture 18"/>
            <p:cNvPicPr>
              <a:picLocks noChangeAspect="1"/>
            </p:cNvPicPr>
            <p:nvPr/>
          </p:nvPicPr>
          <p:blipFill>
            <a:blip r:embed="rId5">
              <a:duotone>
                <a:prstClr val="black"/>
                <a:schemeClr val="accent6">
                  <a:tint val="45000"/>
                  <a:satMod val="400000"/>
                </a:schemeClr>
              </a:duotone>
            </a:blip>
            <a:stretch>
              <a:fillRect/>
            </a:stretch>
          </p:blipFill>
          <p:spPr>
            <a:xfrm>
              <a:off x="1826695" y="4014065"/>
              <a:ext cx="270573" cy="270030"/>
            </a:xfrm>
            <a:prstGeom prst="rect">
              <a:avLst/>
            </a:prstGeom>
            <a:solidFill>
              <a:schemeClr val="accent6"/>
            </a:solidFill>
          </p:spPr>
        </p:pic>
        <p:pic>
          <p:nvPicPr>
            <p:cNvPr id="20" name="Picture 19"/>
            <p:cNvPicPr>
              <a:picLocks noChangeAspect="1"/>
            </p:cNvPicPr>
            <p:nvPr/>
          </p:nvPicPr>
          <p:blipFill>
            <a:blip r:embed="rId5">
              <a:duotone>
                <a:prstClr val="black"/>
                <a:schemeClr val="accent4">
                  <a:tint val="45000"/>
                  <a:satMod val="400000"/>
                </a:schemeClr>
              </a:duotone>
            </a:blip>
            <a:stretch>
              <a:fillRect/>
            </a:stretch>
          </p:blipFill>
          <p:spPr>
            <a:xfrm>
              <a:off x="2141730" y="4014065"/>
              <a:ext cx="270573" cy="270030"/>
            </a:xfrm>
            <a:prstGeom prst="rect">
              <a:avLst/>
            </a:prstGeom>
            <a:solidFill>
              <a:schemeClr val="accent6"/>
            </a:solidFill>
          </p:spPr>
        </p:pic>
      </p:grpSp>
      <p:pic>
        <p:nvPicPr>
          <p:cNvPr id="21" name="Picture 20"/>
          <p:cNvPicPr>
            <a:picLocks noChangeAspect="1"/>
          </p:cNvPicPr>
          <p:nvPr/>
        </p:nvPicPr>
        <p:blipFill>
          <a:blip r:embed="rId6"/>
          <a:stretch>
            <a:fillRect/>
          </a:stretch>
        </p:blipFill>
        <p:spPr>
          <a:xfrm flipH="1">
            <a:off x="832319" y="4177358"/>
            <a:ext cx="826523" cy="2017498"/>
          </a:xfrm>
          <a:prstGeom prst="rect">
            <a:avLst/>
          </a:prstGeom>
        </p:spPr>
      </p:pic>
      <p:cxnSp>
        <p:nvCxnSpPr>
          <p:cNvPr id="23" name="Straight Connector 22"/>
          <p:cNvCxnSpPr/>
          <p:nvPr/>
        </p:nvCxnSpPr>
        <p:spPr bwMode="auto">
          <a:xfrm flipH="1">
            <a:off x="5697125" y="4914165"/>
            <a:ext cx="900100" cy="4187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5742130" y="5544235"/>
            <a:ext cx="585065" cy="3600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5877145" y="4194085"/>
            <a:ext cx="76508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12" idx="2"/>
          </p:cNvCxnSpPr>
          <p:nvPr/>
        </p:nvCxnSpPr>
        <p:spPr bwMode="auto">
          <a:xfrm flipV="1">
            <a:off x="4121950" y="5613661"/>
            <a:ext cx="752974" cy="2006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Cloud 5"/>
          <p:cNvSpPr/>
          <p:nvPr/>
        </p:nvSpPr>
        <p:spPr bwMode="auto">
          <a:xfrm>
            <a:off x="2868026" y="4593299"/>
            <a:ext cx="1343934" cy="791291"/>
          </a:xfrm>
          <a:prstGeom prst="cloud">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lIns="180000" tIns="0" rIns="0" bIns="0"/>
          <a:lstStyle/>
          <a:p>
            <a:pPr algn="ctr"/>
            <a:r>
              <a:rPr lang="en-US">
                <a:latin typeface="+mn-lt"/>
              </a:rPr>
              <a:t> Access Network</a:t>
            </a:r>
          </a:p>
          <a:p>
            <a:pPr algn="ctr"/>
            <a:r>
              <a:rPr lang="en-US" sz="1600">
                <a:latin typeface="+mn-lt"/>
              </a:rPr>
              <a:t>&gt;2&lt;</a:t>
            </a:r>
          </a:p>
        </p:txBody>
      </p:sp>
      <p:pic>
        <p:nvPicPr>
          <p:cNvPr id="34" name="Picture 3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0567" y="4554125"/>
            <a:ext cx="384856" cy="353005"/>
          </a:xfrm>
          <a:prstGeom prst="rect">
            <a:avLst/>
          </a:prstGeom>
        </p:spPr>
      </p:pic>
      <p:pic>
        <p:nvPicPr>
          <p:cNvPr id="36" name="Picture 35"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2303" y="4938565"/>
            <a:ext cx="513120" cy="470655"/>
          </a:xfrm>
          <a:prstGeom prst="rect">
            <a:avLst/>
          </a:prstGeom>
        </p:spPr>
      </p:pic>
      <p:sp>
        <p:nvSpPr>
          <p:cNvPr id="8" name="Cloud 7"/>
          <p:cNvSpPr/>
          <p:nvPr/>
        </p:nvSpPr>
        <p:spPr bwMode="auto">
          <a:xfrm>
            <a:off x="2437075" y="5466869"/>
            <a:ext cx="1774885" cy="999114"/>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lIns="180000" tIns="46800" rIns="0" bIns="0"/>
          <a:lstStyle/>
          <a:p>
            <a:pPr algn="ctr"/>
            <a:r>
              <a:rPr lang="en-US">
                <a:latin typeface="+mn-lt"/>
              </a:rPr>
              <a:t> Access </a:t>
            </a:r>
            <a:br>
              <a:rPr lang="en-US">
                <a:latin typeface="+mn-lt"/>
              </a:rPr>
            </a:br>
            <a:r>
              <a:rPr lang="en-US">
                <a:latin typeface="+mn-lt"/>
              </a:rPr>
              <a:t>Network</a:t>
            </a:r>
          </a:p>
          <a:p>
            <a:pPr algn="ctr"/>
            <a:r>
              <a:rPr lang="en-US" sz="1600">
                <a:latin typeface="+mn-lt"/>
              </a:rPr>
              <a:t>&gt;3&lt;</a:t>
            </a:r>
          </a:p>
        </p:txBody>
      </p:sp>
      <p:pic>
        <p:nvPicPr>
          <p:cNvPr id="37" name="Picture 36"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47889" y="5409220"/>
            <a:ext cx="485933" cy="445717"/>
          </a:xfrm>
          <a:prstGeom prst="rect">
            <a:avLst/>
          </a:prstGeom>
        </p:spPr>
      </p:pic>
      <p:pic>
        <p:nvPicPr>
          <p:cNvPr id="38" name="Picture 37"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5938" y="5895074"/>
            <a:ext cx="647884" cy="594266"/>
          </a:xfrm>
          <a:prstGeom prst="rect">
            <a:avLst/>
          </a:prstGeom>
        </p:spPr>
      </p:pic>
      <p:sp>
        <p:nvSpPr>
          <p:cNvPr id="43" name="Cloud 42"/>
          <p:cNvSpPr/>
          <p:nvPr/>
        </p:nvSpPr>
        <p:spPr bwMode="auto">
          <a:xfrm>
            <a:off x="3263526" y="3898874"/>
            <a:ext cx="1038444" cy="591825"/>
          </a:xfrm>
          <a:prstGeom prst="cloud">
            <a:avLst/>
          </a:prstGeom>
          <a:solidFill>
            <a:schemeClr val="accent5"/>
          </a:solidFill>
          <a:ln w="12700" cap="flat" cmpd="sng" algn="ctr">
            <a:solidFill>
              <a:schemeClr val="tx1"/>
            </a:solidFill>
            <a:prstDash val="solid"/>
            <a:round/>
            <a:headEnd type="none" w="sm" len="sm"/>
            <a:tailEnd type="none" w="sm" len="sm"/>
          </a:ln>
          <a:effectLst/>
        </p:spPr>
        <p:txBody>
          <a:bodyPr lIns="144000" tIns="0" rIns="0" bIns="0"/>
          <a:lstStyle/>
          <a:p>
            <a:pPr algn="ctr">
              <a:lnSpc>
                <a:spcPct val="80000"/>
              </a:lnSpc>
            </a:pPr>
            <a:r>
              <a:rPr lang="en-US">
                <a:latin typeface="+mn-lt"/>
              </a:rPr>
              <a:t> </a:t>
            </a:r>
            <a:r>
              <a:rPr lang="en-US" sz="1050">
                <a:latin typeface="+mn-lt"/>
              </a:rPr>
              <a:t>Access Network</a:t>
            </a:r>
          </a:p>
          <a:p>
            <a:pPr algn="ctr">
              <a:lnSpc>
                <a:spcPct val="80000"/>
              </a:lnSpc>
            </a:pPr>
            <a:r>
              <a:rPr lang="en-US">
                <a:latin typeface="+mn-lt"/>
              </a:rPr>
              <a:t>&gt;1&lt;</a:t>
            </a:r>
          </a:p>
        </p:txBody>
      </p:sp>
      <p:pic>
        <p:nvPicPr>
          <p:cNvPr id="44" name="Picture 4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17781" y="3869575"/>
            <a:ext cx="287842" cy="264020"/>
          </a:xfrm>
          <a:prstGeom prst="rect">
            <a:avLst/>
          </a:prstGeom>
        </p:spPr>
      </p:pic>
      <p:pic>
        <p:nvPicPr>
          <p:cNvPr id="45" name="Picture 44"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1849" y="4157107"/>
            <a:ext cx="383774" cy="352013"/>
          </a:xfrm>
          <a:prstGeom prst="rect">
            <a:avLst/>
          </a:prstGeom>
        </p:spPr>
      </p:pic>
      <p:cxnSp>
        <p:nvCxnSpPr>
          <p:cNvPr id="48" name="Straight Connector 47"/>
          <p:cNvCxnSpPr/>
          <p:nvPr/>
        </p:nvCxnSpPr>
        <p:spPr bwMode="auto">
          <a:xfrm>
            <a:off x="4121950" y="4889744"/>
            <a:ext cx="810090" cy="5644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a:stCxn id="43" idx="0"/>
            <a:endCxn id="10" idx="2"/>
          </p:cNvCxnSpPr>
          <p:nvPr/>
        </p:nvCxnSpPr>
        <p:spPr bwMode="auto">
          <a:xfrm>
            <a:off x="4301105" y="4194787"/>
            <a:ext cx="678973" cy="1205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flipV="1">
            <a:off x="4166955" y="4419111"/>
            <a:ext cx="900100"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22" name="Picture 21"/>
          <p:cNvPicPr>
            <a:picLocks noChangeAspect="1"/>
          </p:cNvPicPr>
          <p:nvPr/>
        </p:nvPicPr>
        <p:blipFill>
          <a:blip r:embed="rId8">
            <a:extLst>
              <a:ext uri="{BEBA8EAE-BF5A-486C-A8C5-ECC9F3942E4B}">
                <a14:imgProps xmlns:a14="http://schemas.microsoft.com/office/drawing/2010/main">
                  <a14:imgLayer r:embed="rId9">
                    <a14:imgEffect>
                      <a14:backgroundRemoval t="9524" b="92857" l="3627" r="95337"/>
                    </a14:imgEffect>
                  </a14:imgLayer>
                </a14:imgProps>
              </a:ext>
            </a:extLst>
          </a:blip>
          <a:stretch>
            <a:fillRect/>
          </a:stretch>
        </p:blipFill>
        <p:spPr>
          <a:xfrm>
            <a:off x="6147175" y="5679250"/>
            <a:ext cx="674284" cy="587854"/>
          </a:xfrm>
          <a:prstGeom prst="rect">
            <a:avLst/>
          </a:prstGeom>
        </p:spPr>
      </p:pic>
    </p:spTree>
    <p:extLst>
      <p:ext uri="{BB962C8B-B14F-4D97-AF65-F5344CB8AC3E}">
        <p14:creationId xmlns:p14="http://schemas.microsoft.com/office/powerpoint/2010/main" val="596722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Discovery and Selection</a:t>
            </a:r>
            <a:br>
              <a:rPr lang="en-US" dirty="0"/>
            </a:br>
            <a:r>
              <a:rPr lang="en-US" dirty="0"/>
              <a:t>Functions</a:t>
            </a:r>
          </a:p>
        </p:txBody>
      </p:sp>
      <p:sp>
        <p:nvSpPr>
          <p:cNvPr id="6" name="Content Placeholder 5"/>
          <p:cNvSpPr>
            <a:spLocks noGrp="1"/>
          </p:cNvSpPr>
          <p:nvPr>
            <p:ph idx="1"/>
          </p:nvPr>
        </p:nvSpPr>
        <p:spPr/>
        <p:txBody>
          <a:bodyPr>
            <a:normAutofit fontScale="77500" lnSpcReduction="20000"/>
          </a:bodyPr>
          <a:lstStyle/>
          <a:p>
            <a:r>
              <a:rPr lang="en-US" dirty="0"/>
              <a:t>A</a:t>
            </a:r>
            <a:r>
              <a:rPr lang="en-US" dirty="0" smtClean="0"/>
              <a:t> process which allows a station to retrieve the list of all access network interfaces in reach by</a:t>
            </a:r>
          </a:p>
          <a:p>
            <a:pPr lvl="1"/>
            <a:r>
              <a:rPr lang="en-US" dirty="0"/>
              <a:t>Passive scanning</a:t>
            </a:r>
          </a:p>
          <a:p>
            <a:pPr lvl="1"/>
            <a:r>
              <a:rPr lang="en-US" dirty="0"/>
              <a:t>Active scanning</a:t>
            </a:r>
          </a:p>
          <a:p>
            <a:pPr lvl="1"/>
            <a:r>
              <a:rPr lang="en-US" dirty="0" smtClean="0"/>
              <a:t>Data base query</a:t>
            </a:r>
          </a:p>
          <a:p>
            <a:r>
              <a:rPr lang="en-US" dirty="0"/>
              <a:t>Retrieving s</a:t>
            </a:r>
            <a:r>
              <a:rPr lang="en-US" dirty="0" smtClean="0"/>
              <a:t>upplementory information for each of the access network interfaces to learn about</a:t>
            </a:r>
          </a:p>
          <a:p>
            <a:pPr lvl="1"/>
            <a:r>
              <a:rPr lang="en-US" dirty="0"/>
              <a:t>Identity</a:t>
            </a:r>
            <a:r>
              <a:rPr lang="en-US" dirty="0" smtClean="0"/>
              <a:t> of the access network</a:t>
            </a:r>
          </a:p>
          <a:p>
            <a:pPr lvl="1"/>
            <a:r>
              <a:rPr lang="en-US" dirty="0" smtClean="0"/>
              <a:t>Supported Subscriptions</a:t>
            </a:r>
          </a:p>
          <a:p>
            <a:pPr lvl="1"/>
            <a:r>
              <a:rPr lang="en-US" dirty="0" smtClean="0"/>
              <a:t>Supported Services</a:t>
            </a:r>
          </a:p>
          <a:p>
            <a:r>
              <a:rPr lang="en-US" dirty="0"/>
              <a:t>Some</a:t>
            </a:r>
            <a:r>
              <a:rPr lang="en-US" dirty="0" smtClean="0"/>
              <a:t> algorithm in the station, which processes all the retrieved information, for determination of the ‘best’ access network interface to connect to.</a:t>
            </a:r>
            <a:endParaRPr lang="en-US" dirty="0"/>
          </a:p>
        </p:txBody>
      </p:sp>
    </p:spTree>
    <p:extLst>
      <p:ext uri="{BB962C8B-B14F-4D97-AF65-F5344CB8AC3E}">
        <p14:creationId xmlns:p14="http://schemas.microsoft.com/office/powerpoint/2010/main" val="363452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NDS Roles and Identifiers</a:t>
            </a:r>
          </a:p>
        </p:txBody>
      </p:sp>
      <p:sp>
        <p:nvSpPr>
          <p:cNvPr id="6" name="Content Placeholder 5"/>
          <p:cNvSpPr>
            <a:spLocks noGrp="1"/>
          </p:cNvSpPr>
          <p:nvPr>
            <p:ph idx="1"/>
          </p:nvPr>
        </p:nvSpPr>
        <p:spPr>
          <a:xfrm>
            <a:off x="457200" y="1178749"/>
            <a:ext cx="8229600" cy="5175575"/>
          </a:xfrm>
        </p:spPr>
        <p:txBody>
          <a:bodyPr>
            <a:normAutofit fontScale="550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Access Network Interfaces</a:t>
            </a:r>
          </a:p>
          <a:p>
            <a:pPr lvl="2"/>
            <a:r>
              <a:rPr lang="en-US" dirty="0"/>
              <a:t>ANI {EUI-48}</a:t>
            </a:r>
          </a:p>
          <a:p>
            <a:pPr lvl="1"/>
            <a:r>
              <a:rPr lang="en-US" dirty="0"/>
              <a:t>Access Network</a:t>
            </a:r>
          </a:p>
          <a:p>
            <a:pPr lvl="2"/>
            <a:r>
              <a:rPr lang="en-US" dirty="0"/>
              <a:t>AN Identifier {EUI-48} + AN Name {String}</a:t>
            </a:r>
          </a:p>
          <a:p>
            <a:pPr lvl="1"/>
            <a:r>
              <a:rPr lang="en-US" dirty="0"/>
              <a:t>Supported Subscription Services</a:t>
            </a:r>
          </a:p>
          <a:p>
            <a:pPr lvl="1"/>
            <a:r>
              <a:rPr lang="en-US" dirty="0"/>
              <a:t>Supported User Services</a:t>
            </a:r>
          </a:p>
          <a:p>
            <a:pPr lvl="1"/>
            <a:r>
              <a:rPr lang="en-US" dirty="0"/>
              <a:t>Access Network Capabilities</a:t>
            </a:r>
          </a:p>
          <a:p>
            <a:pPr lvl="2"/>
            <a:r>
              <a:rPr lang="en-US" dirty="0"/>
              <a:t>Record of capabilities {t.b.d. (ANQP???}</a:t>
            </a:r>
          </a:p>
          <a:p>
            <a:r>
              <a:rPr lang="en-US" dirty="0"/>
              <a:t>CORE</a:t>
            </a:r>
          </a:p>
          <a:p>
            <a:pPr lvl="1"/>
            <a:r>
              <a:rPr lang="en-US" dirty="0"/>
              <a:t>Subscription Service – ‘Termination point of AAA’</a:t>
            </a:r>
          </a:p>
          <a:p>
            <a:pPr lvl="2"/>
            <a:r>
              <a:rPr lang="en-US" dirty="0"/>
              <a:t>SSP Identifier {FQDN} + SSP Name {String}</a:t>
            </a:r>
          </a:p>
          <a:p>
            <a:pPr lvl="1"/>
            <a:r>
              <a:rPr lang="en-US" dirty="0"/>
              <a:t>User Service – ‘Termination point of IEEE 802 user plane’</a:t>
            </a:r>
          </a:p>
          <a:p>
            <a:pPr lvl="2"/>
            <a:r>
              <a:rPr lang="en-US" dirty="0"/>
              <a:t>USP Identifier {???} + USP Name {String}</a:t>
            </a:r>
          </a:p>
          <a:p>
            <a:pPr marL="0" indent="0">
              <a:buNone/>
            </a:pPr>
            <a:r>
              <a:rPr lang="en-US" i="1" dirty="0">
                <a:solidFill>
                  <a:schemeClr val="tx2"/>
                </a:solidFill>
              </a:rPr>
              <a:t>FFS: 	Is model sufficient for complex roaming scenarios? </a:t>
            </a:r>
            <a:br>
              <a:rPr lang="en-US" i="1" dirty="0">
                <a:solidFill>
                  <a:schemeClr val="tx2"/>
                </a:solidFill>
              </a:rPr>
            </a:br>
            <a:r>
              <a:rPr lang="en-US" i="1" dirty="0">
                <a:solidFill>
                  <a:schemeClr val="tx2"/>
                </a:solidFill>
              </a:rPr>
              <a:t>	Split of CORE into SSP and USP (control- &amp; user plane functions)?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fontScale="85000" lnSpcReduction="20000"/>
          </a:bodyPr>
          <a:lstStyle/>
          <a:p>
            <a:r>
              <a:rPr lang="en-US" dirty="0"/>
              <a:t>There is evidence that R3-Control should be separated from R3-Data</a:t>
            </a:r>
          </a:p>
          <a:p>
            <a:pPr lvl="1"/>
            <a:r>
              <a:rPr lang="en-US" dirty="0"/>
              <a:t>SDN Model</a:t>
            </a:r>
          </a:p>
          <a:p>
            <a:pPr lvl="1"/>
            <a:r>
              <a:rPr lang="en-US" dirty="0"/>
              <a:t>Protocol architecture</a:t>
            </a:r>
          </a:p>
          <a:p>
            <a:pPr lvl="1"/>
            <a:r>
              <a:rPr lang="en-US" dirty="0"/>
              <a:t>NDS functional requirements</a:t>
            </a:r>
          </a:p>
          <a:p>
            <a:r>
              <a:rPr lang="en-US" dirty="0"/>
              <a:t>How to introduce the separation into the NRM?</a:t>
            </a:r>
          </a:p>
          <a:p>
            <a:pPr lvl="1"/>
            <a:r>
              <a:rPr lang="en-US" dirty="0"/>
              <a:t>What would be appropriate for SDN?</a:t>
            </a:r>
          </a:p>
          <a:p>
            <a:pPr lvl="1"/>
            <a:r>
              <a:rPr lang="en-US" dirty="0"/>
              <a:t>What are the entities and identifiers for the termination points of Control and Data?</a:t>
            </a:r>
          </a:p>
          <a:p>
            <a:pPr lvl="1"/>
            <a:r>
              <a:rPr lang="en-US" dirty="0"/>
              <a:t>Should we introduce</a:t>
            </a:r>
            <a:r>
              <a:rPr lang="en-US" dirty="0"/>
              <a:t> such separation also for other interfaces of the NRM?</a:t>
            </a:r>
          </a:p>
          <a:p>
            <a:pPr lvl="2"/>
            <a:r>
              <a:rPr lang="en-US" dirty="0"/>
              <a:t>R4 ???</a:t>
            </a:r>
          </a:p>
          <a:p>
            <a:r>
              <a:rPr lang="en-US" dirty="0"/>
              <a:t>No final conclusion yet, however strong evidence.</a:t>
            </a:r>
          </a:p>
          <a:p>
            <a:pPr lvl="1"/>
            <a:endParaRPr lang="en-US" dirty="0"/>
          </a:p>
        </p:txBody>
      </p:sp>
    </p:spTree>
  </p:cSld>
  <p:clrMapOvr>
    <a:masterClrMapping/>
  </p:clrMapOvr>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458</TotalTime>
  <Words>902</Words>
  <Application>Microsoft Macintosh PowerPoint</Application>
  <PresentationFormat>On-screen Show (4:3)</PresentationFormat>
  <Paragraphs>169</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omniran_template</vt:lpstr>
      <vt:lpstr>Clip</vt:lpstr>
      <vt:lpstr>PowerPoint Presentation</vt:lpstr>
      <vt:lpstr>OmniRAN R3 Considerations</vt:lpstr>
      <vt:lpstr>Reference Model for IEEE 802 Network  with Reference Points</vt:lpstr>
      <vt:lpstr>Control and Data of R3  may go different pathes</vt:lpstr>
      <vt:lpstr> Control is detached from the data path in the SDN model</vt:lpstr>
      <vt:lpstr>R3 in the scope of NDS Functional Requirements</vt:lpstr>
      <vt:lpstr>Network Discovery and Selection Functions</vt:lpstr>
      <vt:lpstr>NDS Roles and Identifiers</vt:lpstr>
      <vt:lpstr>Conclusion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49</cp:revision>
  <cp:lastPrinted>1998-02-10T13:28:06Z</cp:lastPrinted>
  <dcterms:created xsi:type="dcterms:W3CDTF">2014-02-26T07:36:58Z</dcterms:created>
  <dcterms:modified xsi:type="dcterms:W3CDTF">2014-05-14T14:10:35Z</dcterms:modified>
</cp:coreProperties>
</file>