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348" r:id="rId3"/>
    <p:sldId id="341" r:id="rId4"/>
    <p:sldId id="345" r:id="rId5"/>
    <p:sldId id="340" r:id="rId6"/>
    <p:sldId id="343" r:id="rId7"/>
    <p:sldId id="342" r:id="rId8"/>
    <p:sldId id="311" r:id="rId9"/>
    <p:sldId id="346" r:id="rId10"/>
    <p:sldId id="347" r:id="rId11"/>
    <p:sldId id="350" r:id="rId12"/>
    <p:sldId id="344" r:id="rId13"/>
    <p:sldId id="349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6" d="100"/>
          <a:sy n="66" d="100"/>
        </p:scale>
        <p:origin x="-113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OmniRAN-14-0024-0000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667526"/>
              </p:ext>
            </p:extLst>
          </p:nvPr>
        </p:nvGraphicFramePr>
        <p:xfrm>
          <a:off x="533400" y="483090"/>
          <a:ext cx="8077201" cy="325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based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RAN Setup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2014-02-xx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Yonggang</a:t>
                      </a:r>
                      <a:r>
                        <a:rPr lang="en-US" sz="1200" baseline="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provides  IEEE 802 based RAN architecture for shared access and  high level setup procedures in Recommended Practice document.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License Exempt RAN Setup Procedure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000" y="1584000"/>
            <a:ext cx="462499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1768" y="1584000"/>
            <a:ext cx="3802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22272" y="1584000"/>
            <a:ext cx="64472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SA-DB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 bwMode="auto">
          <a:xfrm flipH="1">
            <a:off x="792000" y="1860999"/>
            <a:ext cx="6250" cy="453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322000" y="1854000"/>
            <a:ext cx="0" cy="459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835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642000" y="1269000"/>
            <a:ext cx="216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2877" y="1224000"/>
            <a:ext cx="1244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IP  Network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297000" y="1269000"/>
            <a:ext cx="5985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000" y="1224000"/>
            <a:ext cx="152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IEEE 802 RAN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942000" y="1494000"/>
            <a:ext cx="2205000" cy="4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2000" y="1584000"/>
            <a:ext cx="1394484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SDN/SA Controller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9860" y="2259000"/>
            <a:ext cx="2749471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Setup the control link and </a:t>
            </a:r>
          </a:p>
          <a:p>
            <a:pPr algn="ctr"/>
            <a:r>
              <a:rPr lang="en-US" sz="1400" dirty="0" smtClean="0"/>
              <a:t>Configure the backhaul connection 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062000" y="5056223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Tx</a:t>
            </a:r>
            <a:r>
              <a:rPr lang="en-US" sz="1400" dirty="0" smtClean="0"/>
              <a:t> beacon</a:t>
            </a:r>
            <a:endParaRPr lang="en-US" sz="14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792000" y="5319000"/>
            <a:ext cx="153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562516" y="1584000"/>
            <a:ext cx="49084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4707000" y="1854000"/>
            <a:ext cx="625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5825750" y="1854000"/>
            <a:ext cx="625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2322000" y="3429000"/>
            <a:ext cx="35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107000" y="3715780"/>
            <a:ext cx="2481769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Scan license exempt bands to  </a:t>
            </a:r>
          </a:p>
          <a:p>
            <a:pPr algn="ctr"/>
            <a:r>
              <a:rPr lang="en-US" sz="1400" dirty="0" smtClean="0"/>
              <a:t>find a less congested channel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300490" y="4561223"/>
            <a:ext cx="207140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Configure IEEE 802 radio</a:t>
            </a:r>
            <a:endParaRPr lang="en-US" sz="14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2322000" y="3114000"/>
            <a:ext cx="243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867000" y="1584000"/>
            <a:ext cx="79861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PDN-GW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27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32000" y="3429000"/>
            <a:ext cx="144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RAN Recommended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000"/>
            <a:ext cx="8229600" cy="904362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4000"/>
            <a:ext cx="8229600" cy="540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IEEE 802.19.1 Co-existence architecture for shared access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000" y="1674000"/>
            <a:ext cx="6948712" cy="49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000"/>
            <a:ext cx="8229600" cy="904362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5679000"/>
            <a:ext cx="3060000" cy="103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3GPP-WLAN Interworking Architecture</a:t>
            </a:r>
          </a:p>
        </p:txBody>
      </p:sp>
      <p:pic>
        <p:nvPicPr>
          <p:cNvPr id="5" name="Picture 5" descr="WiFi_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7000" y="1044000"/>
            <a:ext cx="6129099" cy="5666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RAN Recommended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IEEE Based RAN Architecture – Option 1</a:t>
            </a:r>
            <a:endParaRPr lang="en-US" dirty="0"/>
          </a:p>
        </p:txBody>
      </p:sp>
      <p:cxnSp>
        <p:nvCxnSpPr>
          <p:cNvPr id="7" name="Straight Connector 6"/>
          <p:cNvCxnSpPr>
            <a:endCxn id="14" idx="1"/>
          </p:cNvCxnSpPr>
          <p:nvPr/>
        </p:nvCxnSpPr>
        <p:spPr>
          <a:xfrm>
            <a:off x="7202750" y="2612955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57000" y="1449000"/>
            <a:ext cx="3706461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3"/>
          <p:cNvGrpSpPr/>
          <p:nvPr/>
        </p:nvGrpSpPr>
        <p:grpSpPr>
          <a:xfrm>
            <a:off x="50800" y="3101300"/>
            <a:ext cx="990600" cy="990600"/>
            <a:chOff x="381000" y="1962150"/>
            <a:chExt cx="990600" cy="990600"/>
          </a:xfrm>
        </p:grpSpPr>
        <p:sp>
          <p:nvSpPr>
            <p:cNvPr id="10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Station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" name="Picture 10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3" name="Group 40"/>
          <p:cNvGrpSpPr/>
          <p:nvPr/>
        </p:nvGrpSpPr>
        <p:grpSpPr>
          <a:xfrm>
            <a:off x="7696200" y="2124000"/>
            <a:ext cx="990600" cy="990600"/>
            <a:chOff x="5257800" y="4419600"/>
            <a:chExt cx="990600" cy="9906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1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5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26" name="Clip" r:id="rId4" imgW="5757415" imgH="3221332" progId="">
                <p:embed/>
              </p:oleObj>
            </a:graphicData>
          </a:graphic>
        </p:graphicFrame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686698" y="5956223"/>
            <a:ext cx="1660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RAN</a:t>
            </a:r>
            <a:endParaRPr lang="en-US" sz="1400" b="1" dirty="0"/>
          </a:p>
        </p:txBody>
      </p:sp>
      <p:sp>
        <p:nvSpPr>
          <p:cNvPr id="87" name="AutoShape 154"/>
          <p:cNvSpPr>
            <a:spLocks noChangeArrowheads="1"/>
          </p:cNvSpPr>
          <p:nvPr/>
        </p:nvSpPr>
        <p:spPr bwMode="auto">
          <a:xfrm>
            <a:off x="3963716" y="2047200"/>
            <a:ext cx="1000125" cy="1111800"/>
          </a:xfrm>
          <a:prstGeom prst="flowChartAlternateProcess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187"/>
          <p:cNvSpPr>
            <a:spLocks noChangeArrowheads="1"/>
          </p:cNvSpPr>
          <p:nvPr/>
        </p:nvSpPr>
        <p:spPr bwMode="auto">
          <a:xfrm>
            <a:off x="4022453" y="2140985"/>
            <a:ext cx="863600" cy="103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SDN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(backhaul)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Group 328"/>
          <p:cNvGrpSpPr/>
          <p:nvPr/>
        </p:nvGrpSpPr>
        <p:grpSpPr>
          <a:xfrm>
            <a:off x="3979305" y="2733000"/>
            <a:ext cx="938479" cy="343703"/>
            <a:chOff x="173867" y="4114800"/>
            <a:chExt cx="938479" cy="343703"/>
          </a:xfrm>
        </p:grpSpPr>
        <p:sp>
          <p:nvSpPr>
            <p:cNvPr id="90" name="Oval 89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8" name="Straight Connector 97"/>
            <p:cNvCxnSpPr>
              <a:stCxn id="93" idx="7"/>
              <a:endCxn id="90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0" idx="6"/>
              <a:endCxn id="91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97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7" idx="3"/>
              <a:endCxn id="96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6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5" idx="2"/>
              <a:endCxn id="94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1" idx="3"/>
              <a:endCxn id="93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6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6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4" idx="1"/>
              <a:endCxn id="90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6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5" idx="1"/>
              <a:endCxn id="91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4" idx="7"/>
              <a:endCxn id="91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4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5" idx="0"/>
              <a:endCxn id="92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6" idx="1"/>
              <a:endCxn id="92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7" idx="2"/>
              <a:endCxn id="91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7" idx="3"/>
              <a:endCxn id="94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endCxn id="95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endCxn id="93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119"/>
          <p:cNvCxnSpPr/>
          <p:nvPr/>
        </p:nvCxnSpPr>
        <p:spPr>
          <a:xfrm>
            <a:off x="3135600" y="2075820"/>
            <a:ext cx="828116" cy="768539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2494738" y="3473822"/>
            <a:ext cx="2098440" cy="839516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363"/>
          <p:cNvGrpSpPr/>
          <p:nvPr/>
        </p:nvGrpSpPr>
        <p:grpSpPr>
          <a:xfrm>
            <a:off x="3963716" y="4266926"/>
            <a:ext cx="1000125" cy="990600"/>
            <a:chOff x="7315200" y="3886200"/>
            <a:chExt cx="1000125" cy="990600"/>
          </a:xfrm>
          <a:noFill/>
        </p:grpSpPr>
        <p:sp>
          <p:nvSpPr>
            <p:cNvPr id="123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87"/>
            <p:cNvSpPr>
              <a:spLocks noChangeArrowheads="1"/>
            </p:cNvSpPr>
            <p:nvPr/>
          </p:nvSpPr>
          <p:spPr bwMode="auto">
            <a:xfrm>
              <a:off x="7373937" y="4218274"/>
              <a:ext cx="863600" cy="36000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>
          <a:xfrm rot="16200000" flipV="1">
            <a:off x="2268465" y="3066974"/>
            <a:ext cx="2561425" cy="829079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61969" y="6400800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Control/Management path</a:t>
            </a:r>
            <a:endParaRPr lang="en-US" dirty="0">
              <a:latin typeface="+mn-lt"/>
            </a:endParaRPr>
          </a:p>
        </p:txBody>
      </p:sp>
      <p:sp>
        <p:nvSpPr>
          <p:cNvPr id="128" name="Rounded Rectangle 127"/>
          <p:cNvSpPr/>
          <p:nvPr/>
        </p:nvSpPr>
        <p:spPr>
          <a:xfrm rot="16200000">
            <a:off x="2474117" y="20993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 rot="16200000">
            <a:off x="2474117" y="497467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295400" y="3571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320801" y="3257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R1</a:t>
            </a:r>
            <a:endParaRPr lang="en-US" b="1" dirty="0">
              <a:latin typeface="Arial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16200000" flipV="1">
            <a:off x="2895600" y="3723600"/>
            <a:ext cx="1295400" cy="8382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000146" y="3792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3145125" y="2844000"/>
            <a:ext cx="841875" cy="5480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357000" y="2747001"/>
            <a:ext cx="54213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R3-D</a:t>
            </a:r>
            <a:endParaRPr lang="en-US" b="1" dirty="0">
              <a:latin typeface="Arial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5673272" y="1771223"/>
            <a:ext cx="1641928" cy="1702777"/>
            <a:chOff x="5673272" y="2086223"/>
            <a:chExt cx="1641928" cy="1702777"/>
          </a:xfrm>
        </p:grpSpPr>
        <p:sp>
          <p:nvSpPr>
            <p:cNvPr id="5" name="Rounded Rectangle 4"/>
            <p:cNvSpPr/>
            <p:nvPr/>
          </p:nvSpPr>
          <p:spPr>
            <a:xfrm>
              <a:off x="5673272" y="2086223"/>
              <a:ext cx="1641928" cy="1665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95043" y="3481223"/>
              <a:ext cx="15983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Core Network(s)</a:t>
              </a:r>
              <a:endParaRPr lang="en-US" sz="1400" b="1" dirty="0"/>
            </a:p>
          </p:txBody>
        </p:sp>
        <p:grpSp>
          <p:nvGrpSpPr>
            <p:cNvPr id="136" name="Group 255"/>
            <p:cNvGrpSpPr/>
            <p:nvPr/>
          </p:nvGrpSpPr>
          <p:grpSpPr>
            <a:xfrm>
              <a:off x="6028397" y="2412220"/>
              <a:ext cx="990600" cy="997003"/>
              <a:chOff x="5245100" y="2133600"/>
              <a:chExt cx="990600" cy="997003"/>
            </a:xfrm>
          </p:grpSpPr>
          <p:sp>
            <p:nvSpPr>
              <p:cNvPr id="137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8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9" name="Rectangle 188"/>
              <p:cNvSpPr>
                <a:spLocks noChangeArrowheads="1"/>
              </p:cNvSpPr>
              <p:nvPr/>
            </p:nvSpPr>
            <p:spPr bwMode="auto">
              <a:xfrm>
                <a:off x="5316537" y="213360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Operator 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0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4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4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43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4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4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5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55" name="Oval 154"/>
          <p:cNvSpPr/>
          <p:nvPr/>
        </p:nvSpPr>
        <p:spPr>
          <a:xfrm>
            <a:off x="3564600" y="2979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236"/>
          <p:cNvGrpSpPr/>
          <p:nvPr/>
        </p:nvGrpSpPr>
        <p:grpSpPr>
          <a:xfrm>
            <a:off x="5697000" y="3924000"/>
            <a:ext cx="1641928" cy="1665000"/>
            <a:chOff x="5697000" y="4239000"/>
            <a:chExt cx="1641928" cy="1665000"/>
          </a:xfrm>
        </p:grpSpPr>
        <p:sp>
          <p:nvSpPr>
            <p:cNvPr id="235" name="Rounded Rectangle 234"/>
            <p:cNvSpPr/>
            <p:nvPr/>
          </p:nvSpPr>
          <p:spPr>
            <a:xfrm>
              <a:off x="5697000" y="4239000"/>
              <a:ext cx="1641928" cy="1665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6" name="Group 44"/>
            <p:cNvGrpSpPr/>
            <p:nvPr/>
          </p:nvGrpSpPr>
          <p:grpSpPr>
            <a:xfrm>
              <a:off x="6056400" y="4509000"/>
              <a:ext cx="990600" cy="1080000"/>
              <a:chOff x="5245100" y="2050603"/>
              <a:chExt cx="990600" cy="1080000"/>
            </a:xfrm>
          </p:grpSpPr>
          <p:sp>
            <p:nvSpPr>
              <p:cNvPr id="157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58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9" name="Rectangle 188"/>
              <p:cNvSpPr>
                <a:spLocks noChangeArrowheads="1"/>
              </p:cNvSpPr>
              <p:nvPr/>
            </p:nvSpPr>
            <p:spPr bwMode="auto">
              <a:xfrm>
                <a:off x="5316537" y="2050603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Shared Access 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DataBase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6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6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63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6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6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7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75" name="Oval 174"/>
          <p:cNvSpPr/>
          <p:nvPr/>
        </p:nvSpPr>
        <p:spPr>
          <a:xfrm>
            <a:off x="1447800" y="3495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ounded Rectangle 175"/>
          <p:cNvSpPr/>
          <p:nvPr/>
        </p:nvSpPr>
        <p:spPr>
          <a:xfrm rot="16200000">
            <a:off x="663695" y="3460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 rot="16200000" flipV="1">
            <a:off x="1981202" y="2885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2323716" y="280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R4-D</a:t>
            </a:r>
            <a:endParaRPr lang="en-US" b="1" dirty="0">
              <a:latin typeface="Arial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2209800" y="2844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stCxn id="87" idx="3"/>
            <a:endCxn id="137" idx="1"/>
          </p:cNvCxnSpPr>
          <p:nvPr/>
        </p:nvCxnSpPr>
        <p:spPr>
          <a:xfrm flipV="1">
            <a:off x="4963841" y="2598923"/>
            <a:ext cx="1064556" cy="4177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 rot="16200000">
            <a:off x="2474117" y="34709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88" name="Rounded Rectangle 296"/>
          <p:cNvSpPr/>
          <p:nvPr/>
        </p:nvSpPr>
        <p:spPr>
          <a:xfrm>
            <a:off x="3952875" y="31590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grpSp>
        <p:nvGrpSpPr>
          <p:cNvPr id="189" name="Group 92"/>
          <p:cNvGrpSpPr>
            <a:grpSpLocks/>
          </p:cNvGrpSpPr>
          <p:nvPr/>
        </p:nvGrpSpPr>
        <p:grpSpPr bwMode="auto">
          <a:xfrm>
            <a:off x="1692000" y="1719000"/>
            <a:ext cx="1125000" cy="1035000"/>
            <a:chOff x="2124075" y="4445726"/>
            <a:chExt cx="1000125" cy="990600"/>
          </a:xfrm>
          <a:noFill/>
        </p:grpSpPr>
        <p:sp>
          <p:nvSpPr>
            <p:cNvPr id="190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91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92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3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4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195" name="Group 92"/>
          <p:cNvGrpSpPr>
            <a:grpSpLocks/>
          </p:cNvGrpSpPr>
          <p:nvPr/>
        </p:nvGrpSpPr>
        <p:grpSpPr bwMode="auto">
          <a:xfrm>
            <a:off x="1692000" y="3069000"/>
            <a:ext cx="1125000" cy="1035000"/>
            <a:chOff x="2124075" y="4445726"/>
            <a:chExt cx="1000125" cy="990600"/>
          </a:xfrm>
          <a:noFill/>
        </p:grpSpPr>
        <p:sp>
          <p:nvSpPr>
            <p:cNvPr id="196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97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AP2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98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9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0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201" name="Group 92"/>
          <p:cNvGrpSpPr>
            <a:grpSpLocks/>
          </p:cNvGrpSpPr>
          <p:nvPr/>
        </p:nvGrpSpPr>
        <p:grpSpPr bwMode="auto">
          <a:xfrm>
            <a:off x="1692000" y="4599000"/>
            <a:ext cx="1125000" cy="1035000"/>
            <a:chOff x="2124075" y="4445726"/>
            <a:chExt cx="1000125" cy="990600"/>
          </a:xfrm>
          <a:noFill/>
        </p:grpSpPr>
        <p:sp>
          <p:nvSpPr>
            <p:cNvPr id="202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203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204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5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6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sp>
        <p:nvSpPr>
          <p:cNvPr id="207" name="Oval 206"/>
          <p:cNvSpPr/>
          <p:nvPr/>
        </p:nvSpPr>
        <p:spPr>
          <a:xfrm>
            <a:off x="3672000" y="4014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/>
          <p:cNvSpPr txBox="1"/>
          <p:nvPr/>
        </p:nvSpPr>
        <p:spPr>
          <a:xfrm>
            <a:off x="3791481" y="3962001"/>
            <a:ext cx="9605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R3-C/R3-M</a:t>
            </a:r>
            <a:endParaRPr lang="en-US" b="1" dirty="0">
              <a:latin typeface="Arial"/>
            </a:endParaRPr>
          </a:p>
        </p:txBody>
      </p:sp>
      <p:cxnSp>
        <p:nvCxnSpPr>
          <p:cNvPr id="210" name="Straight Connector 209"/>
          <p:cNvCxnSpPr>
            <a:endCxn id="137" idx="1"/>
          </p:cNvCxnSpPr>
          <p:nvPr/>
        </p:nvCxnSpPr>
        <p:spPr>
          <a:xfrm flipV="1">
            <a:off x="4977000" y="2598923"/>
            <a:ext cx="1051397" cy="2225079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23" idx="1"/>
          </p:cNvCxnSpPr>
          <p:nvPr/>
        </p:nvCxnSpPr>
        <p:spPr>
          <a:xfrm flipH="1" flipV="1">
            <a:off x="1287000" y="3924000"/>
            <a:ext cx="2676716" cy="838226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917000" y="2619000"/>
            <a:ext cx="0" cy="450000"/>
          </a:xfrm>
          <a:prstGeom prst="line">
            <a:avLst/>
          </a:prstGeom>
          <a:ln>
            <a:solidFill>
              <a:srgbClr val="9900CC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329864" y="2799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R4-C</a:t>
            </a:r>
            <a:endParaRPr lang="en-US" b="1" dirty="0">
              <a:latin typeface="Arial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827000" y="2844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Connector 215"/>
          <p:cNvCxnSpPr/>
          <p:nvPr/>
        </p:nvCxnSpPr>
        <p:spPr>
          <a:xfrm flipH="1" flipV="1">
            <a:off x="1295402" y="3787411"/>
            <a:ext cx="3816598" cy="15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7" name="Oval 216"/>
          <p:cNvSpPr/>
          <p:nvPr/>
        </p:nvSpPr>
        <p:spPr>
          <a:xfrm>
            <a:off x="3962400" y="36990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/>
          <p:cNvSpPr txBox="1"/>
          <p:nvPr/>
        </p:nvSpPr>
        <p:spPr>
          <a:xfrm>
            <a:off x="3852000" y="3469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R2</a:t>
            </a:r>
            <a:endParaRPr lang="en-US" b="1" dirty="0">
              <a:latin typeface="Arial"/>
            </a:endParaRPr>
          </a:p>
        </p:txBody>
      </p:sp>
      <p:cxnSp>
        <p:nvCxnSpPr>
          <p:cNvPr id="225" name="Straight Connector 224"/>
          <p:cNvCxnSpPr>
            <a:stCxn id="137" idx="1"/>
          </p:cNvCxnSpPr>
          <p:nvPr/>
        </p:nvCxnSpPr>
        <p:spPr>
          <a:xfrm flipH="1">
            <a:off x="5067000" y="2598923"/>
            <a:ext cx="961397" cy="119007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123" idx="3"/>
            <a:endCxn id="157" idx="1"/>
          </p:cNvCxnSpPr>
          <p:nvPr/>
        </p:nvCxnSpPr>
        <p:spPr>
          <a:xfrm>
            <a:off x="4963841" y="4762226"/>
            <a:ext cx="1092559" cy="164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IEEE Based RAN Architecture – Option 2</a:t>
            </a:r>
            <a:endParaRPr lang="en-US" dirty="0"/>
          </a:p>
        </p:txBody>
      </p:sp>
      <p:cxnSp>
        <p:nvCxnSpPr>
          <p:cNvPr id="7" name="Straight Connector 6"/>
          <p:cNvCxnSpPr>
            <a:endCxn id="14" idx="1"/>
          </p:cNvCxnSpPr>
          <p:nvPr/>
        </p:nvCxnSpPr>
        <p:spPr>
          <a:xfrm>
            <a:off x="7202750" y="2612955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57000" y="1449000"/>
            <a:ext cx="3706461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50800" y="3101300"/>
            <a:ext cx="990600" cy="990600"/>
            <a:chOff x="381000" y="1962150"/>
            <a:chExt cx="990600" cy="990600"/>
          </a:xfrm>
        </p:grpSpPr>
        <p:sp>
          <p:nvSpPr>
            <p:cNvPr id="10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Station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" name="Picture 10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4" name="Group 40"/>
          <p:cNvGrpSpPr/>
          <p:nvPr/>
        </p:nvGrpSpPr>
        <p:grpSpPr>
          <a:xfrm>
            <a:off x="7696200" y="2124000"/>
            <a:ext cx="990600" cy="990600"/>
            <a:chOff x="5257800" y="4419600"/>
            <a:chExt cx="990600" cy="9906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5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2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3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5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0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1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3074" name="Clip" r:id="rId4" imgW="5757415" imgH="3221332" progId="">
                <p:embed/>
              </p:oleObj>
            </a:graphicData>
          </a:graphic>
        </p:graphicFrame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682000" y="5956223"/>
            <a:ext cx="1660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RAN</a:t>
            </a:r>
            <a:endParaRPr lang="en-US" sz="1400" b="1" dirty="0"/>
          </a:p>
        </p:txBody>
      </p:sp>
      <p:sp>
        <p:nvSpPr>
          <p:cNvPr id="87" name="AutoShape 154"/>
          <p:cNvSpPr>
            <a:spLocks noChangeArrowheads="1"/>
          </p:cNvSpPr>
          <p:nvPr/>
        </p:nvSpPr>
        <p:spPr bwMode="auto">
          <a:xfrm>
            <a:off x="3963716" y="2047200"/>
            <a:ext cx="1000125" cy="1111800"/>
          </a:xfrm>
          <a:prstGeom prst="flowChartAlternateProcess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187"/>
          <p:cNvSpPr>
            <a:spLocks noChangeArrowheads="1"/>
          </p:cNvSpPr>
          <p:nvPr/>
        </p:nvSpPr>
        <p:spPr bwMode="auto">
          <a:xfrm>
            <a:off x="4022453" y="2140985"/>
            <a:ext cx="863600" cy="103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SDN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(backhaul)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328"/>
          <p:cNvGrpSpPr/>
          <p:nvPr/>
        </p:nvGrpSpPr>
        <p:grpSpPr>
          <a:xfrm>
            <a:off x="3979305" y="2733000"/>
            <a:ext cx="938479" cy="343703"/>
            <a:chOff x="173867" y="4114800"/>
            <a:chExt cx="938479" cy="343703"/>
          </a:xfrm>
        </p:grpSpPr>
        <p:sp>
          <p:nvSpPr>
            <p:cNvPr id="90" name="Oval 89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8" name="Straight Connector 97"/>
            <p:cNvCxnSpPr>
              <a:stCxn id="93" idx="7"/>
              <a:endCxn id="90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0" idx="6"/>
              <a:endCxn id="91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97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7" idx="3"/>
              <a:endCxn id="96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6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5" idx="2"/>
              <a:endCxn id="94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1" idx="3"/>
              <a:endCxn id="93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6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6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4" idx="1"/>
              <a:endCxn id="90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6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5" idx="1"/>
              <a:endCxn id="91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4" idx="7"/>
              <a:endCxn id="91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4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5" idx="0"/>
              <a:endCxn id="92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6" idx="1"/>
              <a:endCxn id="92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7" idx="2"/>
              <a:endCxn id="91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7" idx="3"/>
              <a:endCxn id="94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endCxn id="95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endCxn id="93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119"/>
          <p:cNvCxnSpPr/>
          <p:nvPr/>
        </p:nvCxnSpPr>
        <p:spPr>
          <a:xfrm>
            <a:off x="3135600" y="2075820"/>
            <a:ext cx="828116" cy="768539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2494738" y="3473822"/>
            <a:ext cx="2098440" cy="839516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4" name="Group 363"/>
          <p:cNvGrpSpPr/>
          <p:nvPr/>
        </p:nvGrpSpPr>
        <p:grpSpPr>
          <a:xfrm>
            <a:off x="3963716" y="4014000"/>
            <a:ext cx="1000125" cy="990600"/>
            <a:chOff x="7315200" y="3886200"/>
            <a:chExt cx="1000125" cy="990600"/>
          </a:xfrm>
          <a:noFill/>
        </p:grpSpPr>
        <p:sp>
          <p:nvSpPr>
            <p:cNvPr id="123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87"/>
            <p:cNvSpPr>
              <a:spLocks noChangeArrowheads="1"/>
            </p:cNvSpPr>
            <p:nvPr/>
          </p:nvSpPr>
          <p:spPr bwMode="auto">
            <a:xfrm>
              <a:off x="7373937" y="4218274"/>
              <a:ext cx="863600" cy="36000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H="1" flipV="1">
            <a:off x="3134639" y="2200802"/>
            <a:ext cx="807361" cy="226319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61969" y="6400800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Control/Management path</a:t>
            </a:r>
            <a:endParaRPr lang="en-US" dirty="0">
              <a:latin typeface="+mn-lt"/>
            </a:endParaRPr>
          </a:p>
        </p:txBody>
      </p:sp>
      <p:sp>
        <p:nvSpPr>
          <p:cNvPr id="128" name="Rounded Rectangle 127"/>
          <p:cNvSpPr/>
          <p:nvPr/>
        </p:nvSpPr>
        <p:spPr>
          <a:xfrm rot="16200000">
            <a:off x="2474117" y="20993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 rot="16200000">
            <a:off x="2474117" y="497467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295400" y="3571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320801" y="3257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R1</a:t>
            </a:r>
            <a:endParaRPr lang="en-US" b="1" dirty="0">
              <a:latin typeface="Arial"/>
            </a:endParaRPr>
          </a:p>
        </p:txBody>
      </p:sp>
      <p:cxnSp>
        <p:nvCxnSpPr>
          <p:cNvPr id="132" name="Straight Connector 131"/>
          <p:cNvCxnSpPr>
            <a:stCxn id="123" idx="1"/>
          </p:cNvCxnSpPr>
          <p:nvPr/>
        </p:nvCxnSpPr>
        <p:spPr>
          <a:xfrm flipH="1" flipV="1">
            <a:off x="3124200" y="3495000"/>
            <a:ext cx="839516" cy="10143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437000" y="3329733"/>
            <a:ext cx="27574" cy="684267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3145125" y="2844000"/>
            <a:ext cx="841875" cy="5480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357000" y="2747001"/>
            <a:ext cx="54213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R3-D</a:t>
            </a:r>
            <a:endParaRPr lang="en-US" b="1" dirty="0">
              <a:latin typeface="Arial"/>
            </a:endParaRPr>
          </a:p>
        </p:txBody>
      </p:sp>
      <p:grpSp>
        <p:nvGrpSpPr>
          <p:cNvPr id="226" name="Group 235"/>
          <p:cNvGrpSpPr/>
          <p:nvPr/>
        </p:nvGrpSpPr>
        <p:grpSpPr>
          <a:xfrm>
            <a:off x="5673272" y="1771223"/>
            <a:ext cx="1641928" cy="1702777"/>
            <a:chOff x="5673272" y="2086223"/>
            <a:chExt cx="1641928" cy="1702777"/>
          </a:xfrm>
        </p:grpSpPr>
        <p:sp>
          <p:nvSpPr>
            <p:cNvPr id="5" name="Rounded Rectangle 4"/>
            <p:cNvSpPr/>
            <p:nvPr/>
          </p:nvSpPr>
          <p:spPr>
            <a:xfrm>
              <a:off x="5673272" y="2086223"/>
              <a:ext cx="1641928" cy="1665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95043" y="3481223"/>
              <a:ext cx="15983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Core Network(s)</a:t>
              </a:r>
              <a:endParaRPr lang="en-US" sz="1400" b="1" dirty="0"/>
            </a:p>
          </p:txBody>
        </p:sp>
        <p:grpSp>
          <p:nvGrpSpPr>
            <p:cNvPr id="227" name="Group 255"/>
            <p:cNvGrpSpPr/>
            <p:nvPr/>
          </p:nvGrpSpPr>
          <p:grpSpPr>
            <a:xfrm>
              <a:off x="6028397" y="2412220"/>
              <a:ext cx="990600" cy="997003"/>
              <a:chOff x="5245100" y="2133600"/>
              <a:chExt cx="990600" cy="997003"/>
            </a:xfrm>
          </p:grpSpPr>
          <p:sp>
            <p:nvSpPr>
              <p:cNvPr id="137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8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9" name="Rectangle 188"/>
              <p:cNvSpPr>
                <a:spLocks noChangeArrowheads="1"/>
              </p:cNvSpPr>
              <p:nvPr/>
            </p:nvSpPr>
            <p:spPr bwMode="auto">
              <a:xfrm>
                <a:off x="5316537" y="213360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Operator 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9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4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4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30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4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31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5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55" name="Oval 154"/>
          <p:cNvSpPr/>
          <p:nvPr/>
        </p:nvSpPr>
        <p:spPr>
          <a:xfrm>
            <a:off x="3564600" y="2979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6"/>
          <p:cNvGrpSpPr/>
          <p:nvPr/>
        </p:nvGrpSpPr>
        <p:grpSpPr>
          <a:xfrm>
            <a:off x="5697000" y="3924000"/>
            <a:ext cx="1641928" cy="1665000"/>
            <a:chOff x="5697000" y="4239000"/>
            <a:chExt cx="1641928" cy="1665000"/>
          </a:xfrm>
        </p:grpSpPr>
        <p:sp>
          <p:nvSpPr>
            <p:cNvPr id="235" name="Rounded Rectangle 234"/>
            <p:cNvSpPr/>
            <p:nvPr/>
          </p:nvSpPr>
          <p:spPr>
            <a:xfrm>
              <a:off x="5697000" y="4239000"/>
              <a:ext cx="1641928" cy="1665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3" name="Group 44"/>
            <p:cNvGrpSpPr/>
            <p:nvPr/>
          </p:nvGrpSpPr>
          <p:grpSpPr>
            <a:xfrm>
              <a:off x="6056400" y="4509000"/>
              <a:ext cx="990600" cy="1080000"/>
              <a:chOff x="5245100" y="2050603"/>
              <a:chExt cx="990600" cy="1080000"/>
            </a:xfrm>
          </p:grpSpPr>
          <p:sp>
            <p:nvSpPr>
              <p:cNvPr id="157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58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9" name="Rectangle 188"/>
              <p:cNvSpPr>
                <a:spLocks noChangeArrowheads="1"/>
              </p:cNvSpPr>
              <p:nvPr/>
            </p:nvSpPr>
            <p:spPr bwMode="auto">
              <a:xfrm>
                <a:off x="5316537" y="2050603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Shared Access 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DataBase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4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6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6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3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6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3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7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75" name="Oval 174"/>
          <p:cNvSpPr/>
          <p:nvPr/>
        </p:nvSpPr>
        <p:spPr>
          <a:xfrm>
            <a:off x="1447800" y="3495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ounded Rectangle 175"/>
          <p:cNvSpPr/>
          <p:nvPr/>
        </p:nvSpPr>
        <p:spPr>
          <a:xfrm rot="16200000">
            <a:off x="663695" y="3460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 rot="16200000" flipV="1">
            <a:off x="1981202" y="2885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2323716" y="280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R4-D</a:t>
            </a:r>
            <a:endParaRPr lang="en-US" b="1" dirty="0">
              <a:latin typeface="Arial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2209800" y="2844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stCxn id="87" idx="3"/>
            <a:endCxn id="137" idx="1"/>
          </p:cNvCxnSpPr>
          <p:nvPr/>
        </p:nvCxnSpPr>
        <p:spPr>
          <a:xfrm flipV="1">
            <a:off x="4963841" y="2598923"/>
            <a:ext cx="1064556" cy="4177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 rot="16200000">
            <a:off x="2474117" y="34709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88" name="Rounded Rectangle 296"/>
          <p:cNvSpPr/>
          <p:nvPr/>
        </p:nvSpPr>
        <p:spPr>
          <a:xfrm>
            <a:off x="3952875" y="31590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grpSp>
        <p:nvGrpSpPr>
          <p:cNvPr id="238" name="Group 92"/>
          <p:cNvGrpSpPr>
            <a:grpSpLocks/>
          </p:cNvGrpSpPr>
          <p:nvPr/>
        </p:nvGrpSpPr>
        <p:grpSpPr bwMode="auto">
          <a:xfrm>
            <a:off x="1692000" y="1719000"/>
            <a:ext cx="1125000" cy="1035000"/>
            <a:chOff x="2124075" y="4445726"/>
            <a:chExt cx="1000125" cy="990600"/>
          </a:xfrm>
          <a:noFill/>
        </p:grpSpPr>
        <p:sp>
          <p:nvSpPr>
            <p:cNvPr id="190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91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92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3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4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239" name="Group 92"/>
          <p:cNvGrpSpPr>
            <a:grpSpLocks/>
          </p:cNvGrpSpPr>
          <p:nvPr/>
        </p:nvGrpSpPr>
        <p:grpSpPr bwMode="auto">
          <a:xfrm>
            <a:off x="1692000" y="3069000"/>
            <a:ext cx="1125000" cy="1035000"/>
            <a:chOff x="2124075" y="4445726"/>
            <a:chExt cx="1000125" cy="990600"/>
          </a:xfrm>
          <a:noFill/>
        </p:grpSpPr>
        <p:sp>
          <p:nvSpPr>
            <p:cNvPr id="196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97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AP2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98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9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0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240" name="Group 92"/>
          <p:cNvGrpSpPr>
            <a:grpSpLocks/>
          </p:cNvGrpSpPr>
          <p:nvPr/>
        </p:nvGrpSpPr>
        <p:grpSpPr bwMode="auto">
          <a:xfrm>
            <a:off x="1692000" y="4599000"/>
            <a:ext cx="1125000" cy="1035000"/>
            <a:chOff x="2124075" y="4445726"/>
            <a:chExt cx="1000125" cy="990600"/>
          </a:xfrm>
          <a:noFill/>
        </p:grpSpPr>
        <p:sp>
          <p:nvSpPr>
            <p:cNvPr id="202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203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204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5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06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sp>
        <p:nvSpPr>
          <p:cNvPr id="207" name="Oval 206"/>
          <p:cNvSpPr/>
          <p:nvPr/>
        </p:nvSpPr>
        <p:spPr>
          <a:xfrm>
            <a:off x="3672000" y="3924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/>
          <p:cNvSpPr txBox="1"/>
          <p:nvPr/>
        </p:nvSpPr>
        <p:spPr>
          <a:xfrm>
            <a:off x="3759864" y="4007001"/>
            <a:ext cx="54213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R3-C</a:t>
            </a:r>
            <a:endParaRPr lang="en-US" b="1" dirty="0">
              <a:latin typeface="Arial"/>
            </a:endParaRPr>
          </a:p>
        </p:txBody>
      </p:sp>
      <p:cxnSp>
        <p:nvCxnSpPr>
          <p:cNvPr id="210" name="Straight Connector 209"/>
          <p:cNvCxnSpPr>
            <a:stCxn id="123" idx="3"/>
            <a:endCxn id="137" idx="1"/>
          </p:cNvCxnSpPr>
          <p:nvPr/>
        </p:nvCxnSpPr>
        <p:spPr>
          <a:xfrm flipV="1">
            <a:off x="4963841" y="2598923"/>
            <a:ext cx="1064556" cy="1910377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23" idx="1"/>
          </p:cNvCxnSpPr>
          <p:nvPr/>
        </p:nvCxnSpPr>
        <p:spPr>
          <a:xfrm flipH="1" flipV="1">
            <a:off x="1287000" y="3671074"/>
            <a:ext cx="2676716" cy="838226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917000" y="2619000"/>
            <a:ext cx="0" cy="450000"/>
          </a:xfrm>
          <a:prstGeom prst="line">
            <a:avLst/>
          </a:prstGeom>
          <a:ln>
            <a:solidFill>
              <a:srgbClr val="9900CC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329864" y="2799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R4-C</a:t>
            </a:r>
            <a:endParaRPr lang="en-US" b="1" dirty="0">
              <a:latin typeface="Arial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827000" y="2844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Connector 215"/>
          <p:cNvCxnSpPr/>
          <p:nvPr/>
        </p:nvCxnSpPr>
        <p:spPr>
          <a:xfrm flipH="1" flipV="1">
            <a:off x="1295402" y="3787411"/>
            <a:ext cx="3816598" cy="15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7" name="Oval 216"/>
          <p:cNvSpPr/>
          <p:nvPr/>
        </p:nvSpPr>
        <p:spPr>
          <a:xfrm>
            <a:off x="3962400" y="36990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/>
          <p:cNvSpPr txBox="1"/>
          <p:nvPr/>
        </p:nvSpPr>
        <p:spPr>
          <a:xfrm>
            <a:off x="3852000" y="3469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R2</a:t>
            </a:r>
            <a:endParaRPr lang="en-US" b="1" dirty="0">
              <a:latin typeface="Arial"/>
            </a:endParaRPr>
          </a:p>
        </p:txBody>
      </p:sp>
      <p:cxnSp>
        <p:nvCxnSpPr>
          <p:cNvPr id="225" name="Straight Connector 224"/>
          <p:cNvCxnSpPr>
            <a:stCxn id="137" idx="1"/>
          </p:cNvCxnSpPr>
          <p:nvPr/>
        </p:nvCxnSpPr>
        <p:spPr>
          <a:xfrm flipH="1">
            <a:off x="5067000" y="2598923"/>
            <a:ext cx="961397" cy="119007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endCxn id="157" idx="1"/>
          </p:cNvCxnSpPr>
          <p:nvPr/>
        </p:nvCxnSpPr>
        <p:spPr>
          <a:xfrm flipV="1">
            <a:off x="4977000" y="4778700"/>
            <a:ext cx="1079400" cy="8553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1" name="Group 363"/>
          <p:cNvGrpSpPr/>
          <p:nvPr/>
        </p:nvGrpSpPr>
        <p:grpSpPr>
          <a:xfrm>
            <a:off x="3942000" y="5094000"/>
            <a:ext cx="1000125" cy="990600"/>
            <a:chOff x="7315200" y="3886200"/>
            <a:chExt cx="1000125" cy="990600"/>
          </a:xfrm>
          <a:noFill/>
        </p:grpSpPr>
        <p:sp>
          <p:nvSpPr>
            <p:cNvPr id="2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/>
          </p:nvSpPr>
          <p:spPr bwMode="auto">
            <a:xfrm>
              <a:off x="7373937" y="4218274"/>
              <a:ext cx="863600" cy="36000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SA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23" name="Straight Connector 222"/>
          <p:cNvCxnSpPr>
            <a:endCxn id="219" idx="1"/>
          </p:cNvCxnSpPr>
          <p:nvPr/>
        </p:nvCxnSpPr>
        <p:spPr>
          <a:xfrm>
            <a:off x="3132000" y="5004000"/>
            <a:ext cx="810000" cy="5853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187" idx="2"/>
            <a:endCxn id="219" idx="1"/>
          </p:cNvCxnSpPr>
          <p:nvPr/>
        </p:nvCxnSpPr>
        <p:spPr>
          <a:xfrm>
            <a:off x="3118522" y="3615263"/>
            <a:ext cx="823478" cy="19740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28" idx="2"/>
            <a:endCxn id="219" idx="1"/>
          </p:cNvCxnSpPr>
          <p:nvPr/>
        </p:nvCxnSpPr>
        <p:spPr>
          <a:xfrm>
            <a:off x="3118522" y="2243663"/>
            <a:ext cx="823478" cy="33456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3337231" y="4997001"/>
            <a:ext cx="55976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R3-M</a:t>
            </a:r>
            <a:endParaRPr lang="en-US" b="1" dirty="0">
              <a:latin typeface="Arial"/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3699600" y="4851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IEEE Based RAN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Functional Entities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Access Point (AP):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IEEE 802 based AP provides radio access connectivity to the IEEE 802 based stations in the license-exempt frequency channel(s) or shared access in authorized license frequency channel(s).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SDN Controller: 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Manage the radio access network and backhaul network setup and configuration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Control the user data plane setup and configure traffic forwarding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SA Controller (for option 2): 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Manage radio access network setup and configuration.</a:t>
            </a:r>
          </a:p>
          <a:p>
            <a:pPr lvl="2"/>
            <a:endParaRPr lang="en-US" sz="2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IEEE Based RAN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00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Functional Entities (continued)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Shared Access Database (SA-DB)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SA-DB is used to store information (for such as TV white space) of </a:t>
            </a:r>
          </a:p>
          <a:p>
            <a:pPr lvl="3"/>
            <a:r>
              <a:rPr lang="en-US" sz="1800" dirty="0" smtClean="0">
                <a:solidFill>
                  <a:srgbClr val="0070C0"/>
                </a:solidFill>
              </a:rPr>
              <a:t>shared access spectrum frequency band and channels information</a:t>
            </a:r>
          </a:p>
          <a:p>
            <a:pPr lvl="3"/>
            <a:r>
              <a:rPr lang="en-US" sz="1800" dirty="0" smtClean="0">
                <a:solidFill>
                  <a:srgbClr val="0070C0"/>
                </a:solidFill>
              </a:rPr>
              <a:t>shared access spectrum geo-location information</a:t>
            </a:r>
          </a:p>
          <a:p>
            <a:pPr lvl="3"/>
            <a:r>
              <a:rPr lang="en-US" sz="1800" dirty="0" smtClean="0">
                <a:solidFill>
                  <a:srgbClr val="0070C0"/>
                </a:solidFill>
              </a:rPr>
              <a:t>maximum transmit power in the authorized shared access spectrum</a:t>
            </a:r>
          </a:p>
          <a:p>
            <a:pPr lvl="3"/>
            <a:r>
              <a:rPr lang="en-US" sz="1800" dirty="0" smtClean="0">
                <a:solidFill>
                  <a:srgbClr val="0070C0"/>
                </a:solidFill>
              </a:rPr>
              <a:t>Primary service provider and secondary service providers and their operating status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SA-DB may not be necessary for operating in the license-exempt bands.</a:t>
            </a:r>
          </a:p>
          <a:p>
            <a:pPr lvl="2"/>
            <a:endParaRPr lang="en-US" sz="2200" dirty="0" smtClean="0">
              <a:solidFill>
                <a:srgbClr val="0070C0"/>
              </a:solidFill>
            </a:endParaRPr>
          </a:p>
          <a:p>
            <a:pPr lvl="3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IEEE Based RAN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Separated Planes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Data Plane Functionalities: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carrying, sequencing, tunneling, forwarding the user data traffic between the Core network, AN and Stations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Control Plane Functionalities: 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service management, user traffic connection setup, mobility management, accounting management, etc.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Management Plane Functionalities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carrying signals used for authenticating, controlling and managing IEEE 802 based RAN infrastructure; and support configuration for SDR (such as shared access) and SDN.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 setup Procedure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RAN Recommended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Shared Access RAN Setup Procedure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000" y="1584000"/>
            <a:ext cx="462499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1768" y="1584000"/>
            <a:ext cx="3802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22272" y="1584000"/>
            <a:ext cx="64472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SA-DB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 bwMode="auto">
          <a:xfrm flipH="1">
            <a:off x="792000" y="1860999"/>
            <a:ext cx="6250" cy="453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322000" y="1854000"/>
            <a:ext cx="0" cy="459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47000" y="3114000"/>
            <a:ext cx="195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Registration Request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835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642000" y="1269000"/>
            <a:ext cx="216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2877" y="1224000"/>
            <a:ext cx="1244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IP  Network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297000" y="1269000"/>
            <a:ext cx="5985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000" y="1224000"/>
            <a:ext cx="152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IEEE 802 RAN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942000" y="1494000"/>
            <a:ext cx="2205000" cy="4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2000" y="1584000"/>
            <a:ext cx="1394484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SDN/SA Controller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322000" y="3384000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266429" y="3114224"/>
            <a:ext cx="195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Registration Request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752000" y="3384224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502000" y="3384000"/>
            <a:ext cx="2112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Registration Response</a:t>
            </a:r>
            <a:endParaRPr lang="en-US" sz="14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22000" y="3675445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66429" y="3391223"/>
            <a:ext cx="2063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Registration Response</a:t>
            </a:r>
            <a:endParaRPr lang="en-US" sz="1400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4752000" y="3661223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547000" y="3706223"/>
            <a:ext cx="1974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Information Request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322000" y="3976223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266429" y="3699000"/>
            <a:ext cx="1974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Information Request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752000" y="3969000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547000" y="4014000"/>
            <a:ext cx="2085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Information Response</a:t>
            </a:r>
            <a:endParaRPr lang="en-US" sz="14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322000" y="4284000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266429" y="4021223"/>
            <a:ext cx="2085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Information Response</a:t>
            </a:r>
            <a:endParaRPr lang="en-US" sz="1400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752000" y="4291223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298887" y="5274000"/>
            <a:ext cx="207140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Configure IEEE 802 radio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062000" y="5662220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Tx</a:t>
            </a:r>
            <a:r>
              <a:rPr lang="en-US" sz="1400" dirty="0" smtClean="0"/>
              <a:t> beacon</a:t>
            </a:r>
            <a:endParaRPr lang="en-US" sz="14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792000" y="5924997"/>
            <a:ext cx="153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562516" y="1584000"/>
            <a:ext cx="49084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4707000" y="1854000"/>
            <a:ext cx="625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5825750" y="1854000"/>
            <a:ext cx="625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2322000" y="2799000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941704" y="2095780"/>
            <a:ext cx="2749471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 Setup the control link and </a:t>
            </a:r>
          </a:p>
          <a:p>
            <a:pPr algn="ctr"/>
            <a:r>
              <a:rPr lang="en-US" sz="1400" dirty="0" smtClean="0"/>
              <a:t>Configure the backhaul connection </a:t>
            </a:r>
            <a:endParaRPr lang="en-US" sz="14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2322000" y="3069000"/>
            <a:ext cx="35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867000" y="1584000"/>
            <a:ext cx="79861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PDN-GW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727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5832000" y="3069000"/>
            <a:ext cx="144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367000" y="4599000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282000" y="4329000"/>
            <a:ext cx="1691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Use Notification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4752000" y="4599000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547000" y="4644000"/>
            <a:ext cx="1465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Use Response</a:t>
            </a:r>
            <a:endParaRPr lang="en-US" sz="1400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322000" y="4914000"/>
            <a:ext cx="238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282000" y="4651223"/>
            <a:ext cx="1510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Use Response</a:t>
            </a:r>
            <a:endParaRPr lang="en-US" sz="1400" dirty="0"/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4707000" y="4921223"/>
            <a:ext cx="3600000" cy="6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2547000" y="4336223"/>
            <a:ext cx="1641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 Use Notification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</TotalTime>
  <Words>610</Words>
  <Application>Microsoft Office PowerPoint</Application>
  <PresentationFormat>On-screen Show (4:3)</PresentationFormat>
  <Paragraphs>160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omniran_usecase_template</vt:lpstr>
      <vt:lpstr>Clip</vt:lpstr>
      <vt:lpstr>Slide 1</vt:lpstr>
      <vt:lpstr>RAN architecture</vt:lpstr>
      <vt:lpstr>IEEE Based RAN Architecture – Option 1</vt:lpstr>
      <vt:lpstr>IEEE Based RAN Architecture – Option 2</vt:lpstr>
      <vt:lpstr>IEEE Based RAN Architecture</vt:lpstr>
      <vt:lpstr>IEEE Based RAN Architecture</vt:lpstr>
      <vt:lpstr>IEEE Based RAN Architecture</vt:lpstr>
      <vt:lpstr>RAN setup Procedure</vt:lpstr>
      <vt:lpstr>Shared Access RAN Setup Procedure</vt:lpstr>
      <vt:lpstr>License Exempt RAN Setup Procedure</vt:lpstr>
      <vt:lpstr>backup</vt:lpstr>
      <vt:lpstr>Backup</vt:lpstr>
      <vt:lpstr>Backup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yfang-2</cp:lastModifiedBy>
  <cp:revision>517</cp:revision>
  <cp:lastPrinted>1998-02-10T13:28:06Z</cp:lastPrinted>
  <dcterms:created xsi:type="dcterms:W3CDTF">2013-03-11T14:14:17Z</dcterms:created>
  <dcterms:modified xsi:type="dcterms:W3CDTF">2014-03-18T00:29:53Z</dcterms:modified>
</cp:coreProperties>
</file>