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265" r:id="rId3"/>
    <p:sldId id="297" r:id="rId4"/>
    <p:sldId id="300" r:id="rId5"/>
    <p:sldId id="283" r:id="rId6"/>
    <p:sldId id="271" r:id="rId7"/>
    <p:sldId id="272" r:id="rId8"/>
    <p:sldId id="273" r:id="rId9"/>
    <p:sldId id="288" r:id="rId10"/>
    <p:sldId id="303" r:id="rId11"/>
    <p:sldId id="301" r:id="rId12"/>
    <p:sldId id="295" r:id="rId13"/>
    <p:sldId id="298" r:id="rId14"/>
    <p:sldId id="299" r:id="rId15"/>
    <p:sldId id="304" r:id="rId16"/>
    <p:sldId id="305" r:id="rId17"/>
    <p:sldId id="306"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728" autoAdjust="0"/>
    <p:restoredTop sz="99233" autoAdjust="0"/>
  </p:normalViewPr>
  <p:slideViewPr>
    <p:cSldViewPr>
      <p:cViewPr varScale="1">
        <p:scale>
          <a:sx n="90" d="100"/>
          <a:sy n="90" d="100"/>
        </p:scale>
        <p:origin x="-112" y="-5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114507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5</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extLst>
      <p:ext uri="{BB962C8B-B14F-4D97-AF65-F5344CB8AC3E}">
        <p14:creationId xmlns:p14="http://schemas.microsoft.com/office/powerpoint/2010/main" val="29643244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6</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27691603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7</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extLst>
      <p:ext uri="{BB962C8B-B14F-4D97-AF65-F5344CB8AC3E}">
        <p14:creationId xmlns:p14="http://schemas.microsoft.com/office/powerpoint/2010/main" val="25519136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12</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131419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4307" y="76200"/>
            <a:ext cx="2121093" cy="307777"/>
          </a:xfrm>
          <a:prstGeom prst="rect">
            <a:avLst/>
          </a:prstGeom>
        </p:spPr>
        <p:txBody>
          <a:bodyPr wrap="none">
            <a:spAutoFit/>
          </a:bodyPr>
          <a:lstStyle/>
          <a:p>
            <a:pPr algn="r"/>
            <a:r>
              <a:rPr lang="en-US" sz="1400" b="1" dirty="0" smtClean="0"/>
              <a:t>omniran-14-0022-01-ecsg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4/omniran-14-0018-00-ecsg-minutes-of-omniran-ec-sg-teleconference-of-2014-02-26.docx" TargetMode="External"/><Relationship Id="rId4" Type="http://schemas.openxmlformats.org/officeDocument/2006/relationships/hyperlink" Target="https://mentor.ieee.org/omniran/dcn/14/omniran-14-0021-00-ecsg-mar-2014-802-1-opening-report.pptx"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3/omniran-13-0096-00-ecsg-approved-par-clean.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4/omniran-14-0019-01-0000-example-network-detection-selection-and-point-to-point-link-text.pdf" TargetMode="External"/><Relationship Id="rId4" Type="http://schemas.openxmlformats.org/officeDocument/2006/relationships/hyperlink" Target="https://mentor.ieee.org/omniran/dcn/14/omniran-14-0013-01-0000-omniran-toc-update.pptx" TargetMode="External"/><Relationship Id="rId1" Type="http://schemas.openxmlformats.org/officeDocument/2006/relationships/slideLayout" Target="../slideLayouts/slideLayout2.xml"/><Relationship Id="rId2" Type="http://schemas.openxmlformats.org/officeDocument/2006/relationships/hyperlink" Target="https://mentor.ieee.org/omniran/dcn/14/omniran-14-0024-00-0000-an-setup.ppt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4/omniran-14-0023-00-0000-omniran-cross-wg-cooperation-example-nds.pptx" TargetMode="External"/><Relationship Id="rId3" Type="http://schemas.openxmlformats.org/officeDocument/2006/relationships/hyperlink" Target="https://mentor.ieee.org/omniran/dcn/14/omniran-14-0027-00-ecsg-omniran-ecsg-proposals-towards-ieee-802-1.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4/omniran-14-0028-00-ecsg-mar-2014-ec-closing-motion.ppt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hyperlink" Target="https://nsn.webex.com/nsn/j.php?J=709002318&amp;PW=NYzFhZWVlOGY2" TargetMode="External"/><Relationship Id="rId4" Type="http://schemas.openxmlformats.org/officeDocument/2006/relationships/hyperlink" Target="https://nsn.webex.com/nsn/j.php?J=704175522&amp;PW=NMzYyM2E3ZGY1" TargetMode="External"/><Relationship Id="rId5" Type="http://schemas.openxmlformats.org/officeDocument/2006/relationships/hyperlink" Target="https://nsn.webex.com/nsn/j.php?J=703027008&amp;PW=NMDQ3ZGViN2Yx" TargetMode="External"/><Relationship Id="rId6" Type="http://schemas.openxmlformats.org/officeDocument/2006/relationships/hyperlink" Target="https://nsn.webex.com/nsn/j.php?J=700607134&amp;PW=NZDg1NzRjZWU4" TargetMode="External"/><Relationship Id="rId1" Type="http://schemas.openxmlformats.org/officeDocument/2006/relationships/slideLayout" Target="../slideLayouts/slideLayout2.xml"/><Relationship Id="rId2" Type="http://schemas.openxmlformats.org/officeDocument/2006/relationships/hyperlink" Target="http://www.nsn.com/nv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omniran/documents" TargetMode="External"/><Relationship Id="rId4" Type="http://schemas.openxmlformats.org/officeDocument/2006/relationships/hyperlink" Target="mailto:ecsg-802-omniran@listserv.ieee.org" TargetMode="External"/><Relationship Id="rId5" Type="http://schemas.openxmlformats.org/officeDocument/2006/relationships/hyperlink" Target="http://grouper.ieee.org/groups/802/OmniRANsg/email/" TargetMode="External"/><Relationship Id="rId1" Type="http://schemas.openxmlformats.org/officeDocument/2006/relationships/slideLayout" Target="../slideLayouts/slideLayout2.xml"/><Relationship Id="rId2" Type="http://schemas.openxmlformats.org/officeDocument/2006/relationships/hyperlink" Target="http://www.ieee802.org/OmniRANs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 </a:t>
            </a:r>
            <a:r>
              <a:rPr lang="en-US" dirty="0" smtClean="0"/>
              <a:t/>
            </a:r>
            <a:br>
              <a:rPr lang="en-US" dirty="0" smtClean="0"/>
            </a:br>
            <a:r>
              <a:rPr lang="en-US" dirty="0" smtClean="0"/>
              <a:t>Agenda and Meeting Slides</a:t>
            </a:r>
            <a:r>
              <a:rPr lang="en-US" dirty="0"/>
              <a:t/>
            </a:r>
            <a:br>
              <a:rPr lang="en-US" dirty="0"/>
            </a:br>
            <a:r>
              <a:rPr lang="en-US" dirty="0" smtClean="0"/>
              <a:t>March 2014, Beijing, China</a:t>
            </a:r>
            <a:endParaRPr lang="en-US" dirty="0"/>
          </a:p>
        </p:txBody>
      </p:sp>
      <p:sp>
        <p:nvSpPr>
          <p:cNvPr id="3" name="Subtitle 2"/>
          <p:cNvSpPr>
            <a:spLocks noGrp="1"/>
          </p:cNvSpPr>
          <p:nvPr>
            <p:ph type="subTitle" idx="1"/>
          </p:nvPr>
        </p:nvSpPr>
        <p:spPr/>
        <p:txBody>
          <a:bodyPr/>
          <a:lstStyle/>
          <a:p>
            <a:r>
              <a:rPr lang="en-US" dirty="0" smtClean="0"/>
              <a:t>2014-03-16</a:t>
            </a:r>
          </a:p>
          <a:p>
            <a:r>
              <a:rPr lang="en-US" dirty="0"/>
              <a:t>EC SG Chair</a:t>
            </a:r>
          </a:p>
          <a:p>
            <a:r>
              <a:rPr lang="en-US" dirty="0"/>
              <a:t>Max Riegel, NSN</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March 2014 Session</a:t>
            </a:r>
          </a:p>
        </p:txBody>
      </p:sp>
      <p:sp>
        <p:nvSpPr>
          <p:cNvPr id="3" name="Content Placeholder 2"/>
          <p:cNvSpPr>
            <a:spLocks noGrp="1"/>
          </p:cNvSpPr>
          <p:nvPr>
            <p:ph idx="1"/>
          </p:nvPr>
        </p:nvSpPr>
        <p:spPr/>
        <p:txBody>
          <a:bodyPr>
            <a:normAutofit fontScale="70000" lnSpcReduction="20000"/>
          </a:bodyPr>
          <a:lstStyle/>
          <a:p>
            <a:r>
              <a:rPr lang="en-US" dirty="0" smtClean="0"/>
              <a:t>Approval of minutes</a:t>
            </a:r>
          </a:p>
          <a:p>
            <a:r>
              <a:rPr lang="en-US" dirty="0" smtClean="0"/>
              <a:t>Reports</a:t>
            </a:r>
          </a:p>
          <a:p>
            <a:r>
              <a:rPr lang="en-US" dirty="0" smtClean="0"/>
              <a:t>Example contributions to the intended specification</a:t>
            </a:r>
          </a:p>
          <a:p>
            <a:r>
              <a:rPr lang="en-US" dirty="0" smtClean="0"/>
              <a:t>Outline of the intended specification</a:t>
            </a:r>
          </a:p>
          <a:p>
            <a:r>
              <a:rPr lang="en-US" dirty="0" smtClean="0"/>
              <a:t>Organization of the work</a:t>
            </a:r>
          </a:p>
          <a:p>
            <a:pPr lvl="1"/>
            <a:r>
              <a:rPr lang="en-US" dirty="0" smtClean="0"/>
              <a:t>Cooperation with the other IEEE 802 WGs</a:t>
            </a:r>
          </a:p>
          <a:p>
            <a:r>
              <a:rPr lang="en-US" dirty="0" smtClean="0"/>
              <a:t>Operation within IEEE 802.1</a:t>
            </a:r>
          </a:p>
          <a:p>
            <a:r>
              <a:rPr lang="en-US" dirty="0" smtClean="0"/>
              <a:t>Location of May 2014 session</a:t>
            </a:r>
          </a:p>
          <a:p>
            <a:r>
              <a:rPr lang="en-US" dirty="0" smtClean="0"/>
              <a:t>Conference calls until May 2014 session</a:t>
            </a:r>
          </a:p>
          <a:p>
            <a:r>
              <a:rPr lang="en-US" dirty="0" smtClean="0"/>
              <a:t>Motion to extend the ECSG until July 2014</a:t>
            </a:r>
          </a:p>
          <a:p>
            <a:r>
              <a:rPr lang="en-US" dirty="0" smtClean="0"/>
              <a:t>Liaison report to IEEE 802 WGs</a:t>
            </a:r>
          </a:p>
          <a:p>
            <a:r>
              <a:rPr lang="en-US" dirty="0" smtClean="0"/>
              <a:t>AOB</a:t>
            </a:r>
          </a:p>
          <a:p>
            <a:pPr lvl="2"/>
            <a:endParaRPr lang="en-US" dirty="0"/>
          </a:p>
        </p:txBody>
      </p:sp>
    </p:spTree>
    <p:extLst>
      <p:ext uri="{BB962C8B-B14F-4D97-AF65-F5344CB8AC3E}">
        <p14:creationId xmlns:p14="http://schemas.microsoft.com/office/powerpoint/2010/main" val="361975912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 2014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828112861"/>
              </p:ext>
            </p:extLst>
          </p:nvPr>
        </p:nvGraphicFramePr>
        <p:xfrm>
          <a:off x="381001" y="1219200"/>
          <a:ext cx="8305800" cy="5076666"/>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28599">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3/17</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3/18</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3/19</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3/20</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3/21</a:t>
                      </a:r>
                      <a:endParaRPr lang="en-US" sz="1800" dirty="0">
                        <a:solidFill>
                          <a:schemeClr val="tx2"/>
                        </a:solidFill>
                      </a:endParaRPr>
                    </a:p>
                  </a:txBody>
                  <a:tcPr marL="0" marR="0" marT="0" marB="0">
                    <a:solidFill>
                      <a:schemeClr val="bg1"/>
                    </a:solidFill>
                  </a:tcPr>
                </a:tc>
              </a:tr>
              <a:tr h="487680">
                <a:tc rowSpan="2">
                  <a:txBody>
                    <a:bodyPr/>
                    <a:lstStyle/>
                    <a:p>
                      <a:pPr algn="ctr"/>
                      <a:r>
                        <a:rPr lang="en-US" sz="1600" dirty="0" smtClean="0"/>
                        <a:t>08:00</a:t>
                      </a:r>
                    </a:p>
                    <a:p>
                      <a:pPr algn="ctr"/>
                      <a:endParaRPr lang="en-US" sz="1600" dirty="0" smtClean="0"/>
                    </a:p>
                    <a:p>
                      <a:pPr algn="ctr"/>
                      <a:endParaRPr lang="en-US" sz="1600" dirty="0" smtClean="0"/>
                    </a:p>
                    <a:p>
                      <a:pPr algn="ctr"/>
                      <a:r>
                        <a:rPr lang="en-US" sz="1600" dirty="0" smtClean="0"/>
                        <a:t>10:00</a:t>
                      </a:r>
                      <a:endParaRPr lang="en-US" sz="1600" dirty="0"/>
                    </a:p>
                  </a:txBody>
                  <a:tcPr marL="0" marR="0" marT="0" marB="0"/>
                </a:tc>
                <a:tc rowSpan="3">
                  <a:txBody>
                    <a:bodyPr/>
                    <a:lstStyle/>
                    <a:p>
                      <a:r>
                        <a:rPr lang="en-US" sz="1200" dirty="0" smtClean="0"/>
                        <a:t>EC Opening Plenary</a:t>
                      </a:r>
                      <a:endParaRPr lang="en-US" sz="1200" dirty="0"/>
                    </a:p>
                  </a:txBody>
                  <a:tcPr marL="36000" marR="36000" marT="36000" marB="36000">
                    <a:solidFill>
                      <a:schemeClr val="bg1">
                        <a:lumMod val="75000"/>
                      </a:schemeClr>
                    </a:solidFill>
                  </a:tcPr>
                </a:tc>
                <a:tc>
                  <a:txBody>
                    <a:bodyPr/>
                    <a:lstStyle/>
                    <a:p>
                      <a:r>
                        <a:rPr lang="en-US" sz="1200" dirty="0"/>
                        <a:t>802.11 ARC</a:t>
                      </a:r>
                    </a:p>
                  </a:txBody>
                  <a:tcPr marL="36000" marR="36000" marT="36000" marB="36000">
                    <a:solidFill>
                      <a:srgbClr val="C4BD97"/>
                    </a:solidFill>
                  </a:tcPr>
                </a:tc>
                <a:tc rowSpan="2">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rowSpan="2">
                  <a:txBody>
                    <a:bodyPr/>
                    <a:lstStyle/>
                    <a:p>
                      <a:r>
                        <a:rPr lang="en-US" sz="1200" dirty="0"/>
                        <a:t>Wireless SDN BoF</a:t>
                      </a:r>
                    </a:p>
                  </a:txBody>
                  <a:tcPr marL="36000" marR="36000" marT="36000" marB="36000">
                    <a:solidFill>
                      <a:schemeClr val="bg2">
                        <a:lumMod val="75000"/>
                      </a:schemeClr>
                    </a:solidFill>
                  </a:tcPr>
                </a:tc>
                <a:tc rowSpan="2">
                  <a:txBody>
                    <a:bodyPr/>
                    <a:lstStyle/>
                    <a:p>
                      <a:endParaRPr lang="en-US" sz="1200" dirty="0"/>
                    </a:p>
                  </a:txBody>
                  <a:tcPr marL="36000" marR="36000" marT="36000" marB="36000">
                    <a:solidFill>
                      <a:schemeClr val="bg1"/>
                    </a:solidFill>
                  </a:tcPr>
                </a:tc>
              </a:tr>
              <a:tr h="487680">
                <a:tc vMerge="1">
                  <a:txBody>
                    <a:bodyPr/>
                    <a:lstStyle/>
                    <a:p>
                      <a:endParaRPr lang="en-US"/>
                    </a:p>
                  </a:txBody>
                  <a:tcPr/>
                </a:tc>
                <a:tc vMerge="1">
                  <a:txBody>
                    <a:bodyPr/>
                    <a:lstStyle/>
                    <a:p>
                      <a:endParaRPr lang="en-US"/>
                    </a:p>
                  </a:txBody>
                  <a:tcPr/>
                </a:tc>
                <a:tc>
                  <a:txBody>
                    <a:bodyPr/>
                    <a:lstStyle/>
                    <a:p>
                      <a:r>
                        <a:rPr lang="en-US" sz="1200" dirty="0"/>
                        <a:t>OmniRAN</a:t>
                      </a:r>
                      <a:r>
                        <a:rPr lang="en-US" sz="1200" baseline="0" dirty="0"/>
                        <a:t> Opening Meeting</a:t>
                      </a:r>
                      <a:endParaRPr lang="en-US" sz="1200" dirty="0"/>
                    </a:p>
                  </a:txBody>
                  <a:tcPr marL="36000" marR="36000" marT="36000" marB="36000">
                    <a:solidFill>
                      <a:schemeClr val="tx2">
                        <a:lumMod val="40000"/>
                        <a:lumOff val="6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r>
              <a:tr h="156032">
                <a:tc>
                  <a:txBody>
                    <a:bodyPr/>
                    <a:lstStyle/>
                    <a:p>
                      <a:pPr algn="ctr"/>
                      <a:endParaRPr lang="en-US" sz="800" dirty="0"/>
                    </a:p>
                  </a:txBody>
                  <a:tcPr marL="0" marR="0" marT="0" marB="0">
                    <a:solidFill>
                      <a:schemeClr val="bg1"/>
                    </a:solidFill>
                  </a:tcPr>
                </a:tc>
                <a:tc vMerge="1">
                  <a:txBody>
                    <a:bodyPr/>
                    <a:lstStyle/>
                    <a:p>
                      <a:endParaRPr lang="en-US" sz="400" dirty="0"/>
                    </a:p>
                  </a:txBody>
                  <a:tcPr marL="36000" marR="36000" marT="36000" marB="36000">
                    <a:solidFill>
                      <a:schemeClr val="bg1">
                        <a:lumMod val="75000"/>
                      </a:schemeClr>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r>
              <a:tr h="243840">
                <a:tc rowSpan="2">
                  <a:txBody>
                    <a:bodyPr/>
                    <a:lstStyle/>
                    <a:p>
                      <a:pPr algn="ctr"/>
                      <a:r>
                        <a:rPr lang="en-US" sz="1600" dirty="0" smtClean="0"/>
                        <a:t>10:30</a:t>
                      </a:r>
                      <a:br>
                        <a:rPr lang="en-US" sz="1600" dirty="0" smtClean="0"/>
                      </a:br>
                      <a:endParaRPr lang="en-US" sz="1600" dirty="0" smtClean="0"/>
                    </a:p>
                    <a:p>
                      <a:pPr algn="ctr"/>
                      <a:endParaRPr lang="en-US" sz="1600" dirty="0" smtClean="0"/>
                    </a:p>
                    <a:p>
                      <a:pPr algn="ctr"/>
                      <a:r>
                        <a:rPr lang="en-US" sz="1600" dirty="0" smtClean="0"/>
                        <a:t>12:30</a:t>
                      </a:r>
                      <a:endParaRPr lang="en-US" sz="1600" dirty="0"/>
                    </a:p>
                  </a:txBody>
                  <a:tcPr marL="0" marR="0" marT="0" marB="0"/>
                </a:tc>
                <a:tc>
                  <a:txBody>
                    <a:bodyPr/>
                    <a:lstStyle/>
                    <a:p>
                      <a:pPr marL="82550" indent="-82550">
                        <a:buFont typeface="Arial" panose="020B0604020202020204" pitchFamily="34" charset="0"/>
                        <a:buNone/>
                      </a:pPr>
                      <a:endParaRPr lang="en-US" sz="1200" dirty="0"/>
                    </a:p>
                  </a:txBody>
                  <a:tcPr marL="36000" marR="36000" marT="36000" marB="36000">
                    <a:solidFill>
                      <a:schemeClr val="bg1"/>
                    </a:solidFill>
                  </a:tcPr>
                </a:tc>
                <a:tc rowSpan="2">
                  <a:txBody>
                    <a:bodyPr/>
                    <a:lstStyle/>
                    <a:p>
                      <a:pPr marL="82550" indent="-82550">
                        <a:buFont typeface="Arial" pitchFamily="34" charset="0"/>
                        <a:buNone/>
                      </a:pPr>
                      <a:endParaRPr lang="en-US" sz="1200" dirty="0"/>
                    </a:p>
                  </a:txBody>
                  <a:tcPr marL="36000" marR="36000" marT="36000" marB="36000">
                    <a:solidFill>
                      <a:schemeClr val="tx2">
                        <a:lumMod val="40000"/>
                        <a:lumOff val="60000"/>
                      </a:schemeClr>
                    </a:solidFill>
                  </a:tcPr>
                </a:tc>
                <a:tc rowSpan="2">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rowSpan="2">
                  <a:txBody>
                    <a:bodyPr/>
                    <a:lstStyle/>
                    <a:p>
                      <a:pPr marL="85725" indent="-85725">
                        <a:buFont typeface="Arial" pitchFamily="34" charset="0"/>
                        <a:buNone/>
                      </a:pPr>
                      <a:r>
                        <a:rPr lang="en-US" sz="1200" dirty="0"/>
                        <a:t>OmniRAN Closing Meeting</a:t>
                      </a:r>
                    </a:p>
                  </a:txBody>
                  <a:tcPr marL="36000" marR="36000" marT="36000" marB="36000">
                    <a:solidFill>
                      <a:schemeClr val="tx2">
                        <a:lumMod val="40000"/>
                        <a:lumOff val="60000"/>
                      </a:schemeClr>
                    </a:solidFill>
                  </a:tcPr>
                </a:tc>
                <a:tc rowSpan="2">
                  <a:txBody>
                    <a:bodyPr/>
                    <a:lstStyle/>
                    <a:p>
                      <a:pPr marL="85725" indent="-85725">
                        <a:buFont typeface="Arial" pitchFamily="34" charset="0"/>
                        <a:buChar char="•"/>
                      </a:pPr>
                      <a:endParaRPr lang="en-US" sz="1200" dirty="0"/>
                    </a:p>
                  </a:txBody>
                  <a:tcPr marL="36000" marR="36000" marT="36000" marB="36000">
                    <a:solidFill>
                      <a:schemeClr val="bg1"/>
                    </a:solidFill>
                  </a:tcPr>
                </a:tc>
              </a:tr>
              <a:tr h="731520">
                <a:tc vMerge="1">
                  <a:txBody>
                    <a:bodyPr/>
                    <a:lstStyle/>
                    <a:p>
                      <a:endParaRPr lang="en-US"/>
                    </a:p>
                  </a:txBody>
                  <a:tcPr/>
                </a:tc>
                <a:tc rowSpan="2">
                  <a:txBody>
                    <a:bodyPr/>
                    <a:lstStyle/>
                    <a:p>
                      <a:pPr marL="0" indent="0">
                        <a:buFont typeface="Arial" panose="020B0604020202020204" pitchFamily="34" charset="0"/>
                        <a:buNone/>
                      </a:pPr>
                      <a:r>
                        <a:rPr lang="en-US" sz="1200" dirty="0" smtClean="0"/>
                        <a:t>802.1</a:t>
                      </a:r>
                      <a:r>
                        <a:rPr lang="en-US" sz="1200" baseline="0" dirty="0" smtClean="0"/>
                        <a:t> Opening Plenary</a:t>
                      </a:r>
                      <a:endParaRPr lang="en-US" sz="1200" dirty="0"/>
                    </a:p>
                  </a:txBody>
                  <a:tcPr marL="36000" marR="36000" marT="36000" marB="36000">
                    <a:solidFill>
                      <a:schemeClr val="bg1">
                        <a:lumMod val="75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44465">
                <a:tc rowSpan="3">
                  <a:txBody>
                    <a:bodyPr/>
                    <a:lstStyle/>
                    <a:p>
                      <a:pPr algn="ctr"/>
                      <a:endParaRPr lang="en-US" sz="1200" dirty="0"/>
                    </a:p>
                  </a:txBody>
                  <a:tcPr marL="0" marR="0" marT="0" marB="0">
                    <a:solidFill>
                      <a:schemeClr val="bg1"/>
                    </a:solidFill>
                  </a:tcPr>
                </a:tc>
                <a:tc vMerge="1">
                  <a:txBody>
                    <a:bodyPr/>
                    <a:lstStyle/>
                    <a:p>
                      <a:endParaRPr lang="en-US" sz="1200" dirty="0"/>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r>
              <a:tr h="0">
                <a:tc vMerge="1">
                  <a:txBody>
                    <a:bodyPr/>
                    <a:lstStyle/>
                    <a:p>
                      <a:endParaRPr lang="en-US"/>
                    </a:p>
                  </a:txBody>
                  <a:tcPr/>
                </a:tc>
                <a:tc rowSpan="2">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34049">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r>
                        <a:rPr lang="en-US" sz="1200" dirty="0" smtClean="0"/>
                        <a:t>EC Closing</a:t>
                      </a:r>
                      <a:r>
                        <a:rPr lang="en-US" sz="1200" baseline="0" dirty="0" smtClean="0"/>
                        <a:t> Plenary</a:t>
                      </a:r>
                      <a:endParaRPr lang="en-US" sz="1200" dirty="0"/>
                    </a:p>
                  </a:txBody>
                  <a:tcPr marL="36000" marR="36000" marT="36000" marB="36000">
                    <a:solidFill>
                      <a:schemeClr val="bg1">
                        <a:lumMod val="75000"/>
                      </a:schemeClr>
                    </a:solidFill>
                  </a:tcPr>
                </a:tc>
              </a:tr>
              <a:tr h="936195">
                <a:tc>
                  <a:txBody>
                    <a:bodyPr/>
                    <a:lstStyle/>
                    <a:p>
                      <a:pPr algn="ctr"/>
                      <a:r>
                        <a:rPr lang="en-US" sz="1600" dirty="0" smtClean="0"/>
                        <a:t>13:30</a:t>
                      </a:r>
                    </a:p>
                    <a:p>
                      <a:pPr algn="ctr"/>
                      <a:endParaRPr lang="en-US" sz="1600" dirty="0" smtClean="0"/>
                    </a:p>
                    <a:p>
                      <a:pPr algn="ctr"/>
                      <a:endParaRPr lang="en-US" sz="1600" dirty="0" smtClean="0"/>
                    </a:p>
                    <a:p>
                      <a:pPr algn="ctr"/>
                      <a:r>
                        <a:rPr lang="en-US" sz="1600" dirty="0" smtClean="0"/>
                        <a:t>15:30</a:t>
                      </a:r>
                      <a:endParaRPr lang="en-US" sz="1600" dirty="0"/>
                    </a:p>
                  </a:txBody>
                  <a:tcPr marL="0" marR="0" marT="0" marB="0"/>
                </a:tc>
                <a:tc rowSpan="3">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200" dirty="0"/>
                    </a:p>
                  </a:txBody>
                  <a:tcPr marL="36000" marR="36000" marT="36000" marB="36000">
                    <a:noFill/>
                  </a:tcPr>
                </a:tc>
                <a:tc>
                  <a:txBody>
                    <a:bodyPr/>
                    <a:lstStyle/>
                    <a:p>
                      <a:pPr marL="85725" indent="-85725">
                        <a:buFont typeface="Arial" panose="020B0604020202020204" pitchFamily="34" charset="0"/>
                        <a:buNone/>
                      </a:pPr>
                      <a:endParaRPr lang="en-US" sz="1200" dirty="0"/>
                    </a:p>
                  </a:txBody>
                  <a:tcPr marL="36000" marR="36000" marT="36000" marB="36000">
                    <a:noFill/>
                  </a:tcPr>
                </a:tc>
                <a:tc rowSpan="3">
                  <a:txBody>
                    <a:bodyPr/>
                    <a:lstStyle/>
                    <a:p>
                      <a:r>
                        <a:rPr lang="en-US" sz="1200" dirty="0" smtClean="0"/>
                        <a:t>802.1 Closing Plenary</a:t>
                      </a:r>
                      <a:endParaRPr lang="en-US" sz="1200" dirty="0"/>
                    </a:p>
                  </a:txBody>
                  <a:tcPr marL="36000" marR="36000" marT="36000" marB="36000">
                    <a:solidFill>
                      <a:schemeClr val="bg1">
                        <a:lumMod val="75000"/>
                      </a:schemeClr>
                    </a:solidFill>
                  </a:tcPr>
                </a:tc>
                <a:tc vMerge="1">
                  <a:txBody>
                    <a:bodyPr/>
                    <a:lstStyle/>
                    <a:p>
                      <a:endParaRPr lang="en-US" sz="1200" dirty="0"/>
                    </a:p>
                  </a:txBody>
                  <a:tcPr marL="36000" marR="36000" marT="36000" marB="36000">
                    <a:solidFill>
                      <a:schemeClr val="bg2">
                        <a:lumMod val="75000"/>
                      </a:schemeClr>
                    </a:solidFill>
                  </a:tcPr>
                </a:tc>
              </a:tr>
              <a:tr h="156032">
                <a:tc>
                  <a:txBody>
                    <a:bodyPr/>
                    <a:lstStyle/>
                    <a:p>
                      <a:pPr algn="ctr"/>
                      <a:endParaRPr lang="en-US" sz="400" dirty="0"/>
                    </a:p>
                  </a:txBody>
                  <a:tcPr marL="0" marR="0" marT="0" marB="0">
                    <a:solidFill>
                      <a:schemeClr val="bg1"/>
                    </a:solidFill>
                  </a:tcPr>
                </a:tc>
                <a:tc vMerge="1">
                  <a:txBody>
                    <a:bodyPr/>
                    <a:lstStyle/>
                    <a:p>
                      <a:endParaRPr lang="en-US" sz="400" dirty="0"/>
                    </a:p>
                  </a:txBody>
                  <a:tcPr marL="36000" marR="36000" marT="36000" marB="36000">
                    <a:solidFill>
                      <a:schemeClr val="bg1">
                        <a:lumMod val="75000"/>
                      </a:schemeClr>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lumMod val="75000"/>
                      </a:schemeClr>
                    </a:solidFill>
                  </a:tcPr>
                </a:tc>
                <a:tc vMerge="1">
                  <a:txBody>
                    <a:bodyPr/>
                    <a:lstStyle/>
                    <a:p>
                      <a:endParaRPr lang="en-US" sz="400" dirty="0"/>
                    </a:p>
                  </a:txBody>
                  <a:tcPr marL="36000" marR="36000" marT="36000" marB="36000">
                    <a:solidFill>
                      <a:schemeClr val="bg2">
                        <a:lumMod val="75000"/>
                      </a:schemeClr>
                    </a:solidFill>
                  </a:tcPr>
                </a:tc>
              </a:tr>
              <a:tr h="936195">
                <a:tc>
                  <a:txBody>
                    <a:bodyPr/>
                    <a:lstStyle/>
                    <a:p>
                      <a:pPr algn="ctr"/>
                      <a:r>
                        <a:rPr lang="en-US" sz="1600" dirty="0" smtClean="0"/>
                        <a:t>16:00</a:t>
                      </a:r>
                    </a:p>
                    <a:p>
                      <a:pPr algn="ctr"/>
                      <a:endParaRPr lang="en-US" sz="1600" dirty="0" smtClean="0"/>
                    </a:p>
                    <a:p>
                      <a:pPr algn="ctr"/>
                      <a:endParaRPr lang="en-US" sz="1600" dirty="0" smtClean="0"/>
                    </a:p>
                    <a:p>
                      <a:pPr algn="ctr"/>
                      <a:r>
                        <a:rPr lang="en-US" sz="1600" dirty="0" smtClean="0"/>
                        <a:t>18:00</a:t>
                      </a:r>
                      <a:endParaRPr lang="en-US" sz="1600" dirty="0"/>
                    </a:p>
                  </a:txBody>
                  <a:tcPr marL="0" marR="0" marT="0" marB="0"/>
                </a:tc>
                <a:tc vMerge="1">
                  <a:txBody>
                    <a:bodyPr/>
                    <a:lstStyle/>
                    <a:p>
                      <a:endParaRPr lang="en-US" sz="1200" dirty="0"/>
                    </a:p>
                  </a:txBody>
                  <a:tcPr marL="36000" marR="36000" marT="36000" marB="36000">
                    <a:solidFill>
                      <a:schemeClr val="bg1">
                        <a:lumMod val="75000"/>
                      </a:schemeClr>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1">
                        <a:lumMod val="75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bl>
          </a:graphicData>
        </a:graphic>
      </p:graphicFrame>
    </p:spTree>
    <p:extLst>
      <p:ext uri="{BB962C8B-B14F-4D97-AF65-F5344CB8AC3E}">
        <p14:creationId xmlns:p14="http://schemas.microsoft.com/office/powerpoint/2010/main" val="168877041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39762"/>
          </a:xfrm>
        </p:spPr>
        <p:txBody>
          <a:bodyPr/>
          <a:lstStyle/>
          <a:p>
            <a:r>
              <a:rPr lang="en-US" dirty="0" smtClean="0"/>
              <a:t>Business #1</a:t>
            </a:r>
            <a:endParaRPr lang="en-US" dirty="0"/>
          </a:p>
        </p:txBody>
      </p:sp>
      <p:sp>
        <p:nvSpPr>
          <p:cNvPr id="4104" name="Rectangle 5"/>
          <p:cNvSpPr>
            <a:spLocks noGrp="1" noChangeArrowheads="1"/>
          </p:cNvSpPr>
          <p:nvPr>
            <p:ph type="body" idx="1"/>
          </p:nvPr>
        </p:nvSpPr>
        <p:spPr>
          <a:xfrm>
            <a:off x="457200" y="1143000"/>
            <a:ext cx="8229600" cy="5181600"/>
          </a:xfrm>
        </p:spPr>
        <p:txBody>
          <a:bodyPr>
            <a:normAutofit fontScale="47500" lnSpcReduction="20000"/>
          </a:bodyPr>
          <a:lstStyle/>
          <a:p>
            <a:r>
              <a:rPr lang="en-GB" dirty="0" smtClean="0"/>
              <a:t>Call Meeting to Order</a:t>
            </a:r>
          </a:p>
          <a:p>
            <a:r>
              <a:rPr lang="en-GB" dirty="0"/>
              <a:t>Attendance </a:t>
            </a:r>
            <a:r>
              <a:rPr lang="en-GB" dirty="0" smtClean="0"/>
              <a:t>recording</a:t>
            </a:r>
          </a:p>
          <a:p>
            <a:pPr lvl="1"/>
            <a:r>
              <a:rPr lang="en-GB" dirty="0" smtClean="0"/>
              <a:t>Attendance recording done by paper sheet</a:t>
            </a:r>
          </a:p>
          <a:p>
            <a:pPr lvl="2"/>
            <a:r>
              <a:rPr lang="en-GB" dirty="0"/>
              <a:t>IMAT attendance recording for the purpose to gain attendance credit in the home WG</a:t>
            </a:r>
            <a:endParaRPr lang="en-GB" dirty="0" smtClean="0"/>
          </a:p>
          <a:p>
            <a:r>
              <a:rPr lang="en-GB" dirty="0" smtClean="0"/>
              <a:t>Secretary position</a:t>
            </a:r>
          </a:p>
          <a:p>
            <a:pPr lvl="1"/>
            <a:r>
              <a:rPr lang="en-GB" dirty="0" smtClean="0"/>
              <a:t>Nobody volunteered; remains open</a:t>
            </a:r>
          </a:p>
          <a:p>
            <a:pPr lvl="1"/>
            <a:r>
              <a:rPr lang="en-GB" dirty="0"/>
              <a:t>Juan Carlos volunteered to create minutes</a:t>
            </a:r>
            <a:endParaRPr lang="en-GB" dirty="0" smtClean="0"/>
          </a:p>
          <a:p>
            <a:r>
              <a:rPr lang="en-GB" dirty="0" smtClean="0"/>
              <a:t>Approval of agenda</a:t>
            </a:r>
          </a:p>
          <a:p>
            <a:pPr lvl="1"/>
            <a:r>
              <a:rPr lang="en-GB" dirty="0"/>
              <a:t>See slide 10</a:t>
            </a:r>
          </a:p>
          <a:p>
            <a:pPr lvl="1"/>
            <a:r>
              <a:rPr lang="en-GB" dirty="0"/>
              <a:t>Opening, technical topics on Tue, SDN in SDN BoF, project organization and motions on Thur AM2</a:t>
            </a:r>
          </a:p>
          <a:p>
            <a:pPr lvl="1"/>
            <a:r>
              <a:rPr lang="en-GB" dirty="0"/>
              <a:t>Agenda proposal was approved without modifications.</a:t>
            </a:r>
            <a:endParaRPr lang="en-GB" dirty="0" smtClean="0"/>
          </a:p>
          <a:p>
            <a:r>
              <a:rPr lang="en-US" dirty="0" smtClean="0"/>
              <a:t>Approval of minutes</a:t>
            </a:r>
          </a:p>
          <a:p>
            <a:pPr lvl="1"/>
            <a:r>
              <a:rPr lang="en-US" dirty="0">
                <a:hlinkClick r:id="rId3"/>
              </a:rPr>
              <a:t>https://mentor.ieee.org/omniran/dcn/14/omniran-14-0018-00-ecsg-minutes-of-omniran-ec-sg-teleconference-of-2014-02-26.docx</a:t>
            </a:r>
            <a:endParaRPr lang="en-US" dirty="0"/>
          </a:p>
          <a:p>
            <a:pPr lvl="1"/>
            <a:r>
              <a:rPr lang="en-US" dirty="0"/>
              <a:t>Minutes approved without comments brought up.</a:t>
            </a:r>
          </a:p>
          <a:p>
            <a:r>
              <a:rPr lang="en-US" dirty="0"/>
              <a:t>Reports</a:t>
            </a:r>
          </a:p>
          <a:p>
            <a:pPr lvl="1"/>
            <a:r>
              <a:rPr lang="en-US" dirty="0"/>
              <a:t>Chair reported about short presentation and discussion in IEEE 802.1 on Monday morning.</a:t>
            </a:r>
          </a:p>
          <a:p>
            <a:pPr lvl="1"/>
            <a:r>
              <a:rPr lang="en-US" dirty="0">
                <a:hlinkClick r:id="rId4"/>
              </a:rPr>
              <a:t>https://mentor.ieee.org/omniran/dcn/14/omniran-14-0021-00-ecsg-mar-2014-802-1-opening-report.pptx</a:t>
            </a:r>
            <a:endParaRPr lang="en-US" dirty="0"/>
          </a:p>
          <a:p>
            <a:pPr lvl="2"/>
            <a:r>
              <a:rPr lang="en-US" dirty="0"/>
              <a:t>Essential slides of the presenation contained in this slide deck on the following 2 pages</a:t>
            </a:r>
          </a:p>
          <a:p>
            <a:pPr lvl="1"/>
            <a:r>
              <a:rPr lang="en-US" dirty="0"/>
              <a:t>Discussion concluded that a motion should be brought up in the closing 802.1 plenary on Thursday to establish OmniRAN P802.1CF as a task group in IEEE 802.1.</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 SG </a:t>
            </a:r>
            <a:br>
              <a:rPr lang="en-US"/>
            </a:br>
            <a:r>
              <a:rPr lang="en-US"/>
              <a:t>Status and Outlook</a:t>
            </a:r>
          </a:p>
        </p:txBody>
      </p:sp>
      <p:sp>
        <p:nvSpPr>
          <p:cNvPr id="3" name="Content Placeholder 2"/>
          <p:cNvSpPr>
            <a:spLocks noGrp="1"/>
          </p:cNvSpPr>
          <p:nvPr>
            <p:ph idx="1"/>
          </p:nvPr>
        </p:nvSpPr>
        <p:spPr>
          <a:xfrm>
            <a:off x="457200" y="1600200"/>
            <a:ext cx="8229600" cy="4754126"/>
          </a:xfrm>
        </p:spPr>
        <p:txBody>
          <a:bodyPr>
            <a:normAutofit fontScale="70000" lnSpcReduction="20000"/>
          </a:bodyPr>
          <a:lstStyle/>
          <a:p>
            <a:r>
              <a:rPr lang="en-US"/>
              <a:t>OmniRAN PAR proposal on IEEE 802.1CF Recommended Practice: ‘Network Reference Model and Functional Description of IEEE 802 Access Network’ was approved by IEEE 802 EC on November 15</a:t>
            </a:r>
            <a:r>
              <a:rPr lang="en-US" baseline="30000"/>
              <a:t>th</a:t>
            </a:r>
            <a:r>
              <a:rPr lang="en-US"/>
              <a:t>, 2013</a:t>
            </a:r>
          </a:p>
          <a:p>
            <a:pPr lvl="1"/>
            <a:r>
              <a:rPr lang="en-US">
                <a:hlinkClick r:id="rId2"/>
              </a:rPr>
              <a:t>https://mentor.ieee.org/omniran/dcn/13/omniran-13-0096-00-ecsg-approved-par-clean.pdf</a:t>
            </a:r>
            <a:endParaRPr lang="en-US"/>
          </a:p>
          <a:p>
            <a:r>
              <a:rPr lang="en-US"/>
              <a:t>The PAR is on the NesCom agenda for approval on March 26</a:t>
            </a:r>
            <a:r>
              <a:rPr lang="en-US" baseline="30000"/>
              <a:t>th</a:t>
            </a:r>
            <a:r>
              <a:rPr lang="en-US"/>
              <a:t>, 2014</a:t>
            </a:r>
          </a:p>
          <a:p>
            <a:pPr lvl="1"/>
            <a:r>
              <a:rPr lang="en-US"/>
              <a:t>IEEE 802.1CF project starts after NesCom approval</a:t>
            </a:r>
          </a:p>
          <a:p>
            <a:r>
              <a:rPr lang="en-US"/>
              <a:t>OmniRAN EC SG was extended in November 2013 until March 2014 to take care of the PAR approval by NesCom.</a:t>
            </a:r>
          </a:p>
          <a:p>
            <a:r>
              <a:rPr lang="en-US"/>
              <a:t>OmniRAN EC SG will ask for another extension in the EC closing plenary, just for the case that NesCom asks for additional input.</a:t>
            </a:r>
          </a:p>
          <a:p>
            <a:pPr lvl="1"/>
            <a:r>
              <a:rPr lang="en-US"/>
              <a:t>BTW: </a:t>
            </a:r>
            <a:r>
              <a:rPr lang="en-US" i="1">
                <a:solidFill>
                  <a:schemeClr val="accent2"/>
                </a:solidFill>
              </a:rPr>
              <a:t>A Study Group is disbanded upon approval of the PAR by the IEEE-SA Standards Board.</a:t>
            </a:r>
          </a:p>
        </p:txBody>
      </p:sp>
    </p:spTree>
    <p:extLst>
      <p:ext uri="{BB962C8B-B14F-4D97-AF65-F5344CB8AC3E}">
        <p14:creationId xmlns:p14="http://schemas.microsoft.com/office/powerpoint/2010/main" val="330061263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after the approval of the P802.1CF PAR</a:t>
            </a:r>
          </a:p>
        </p:txBody>
      </p:sp>
      <p:sp>
        <p:nvSpPr>
          <p:cNvPr id="3" name="Content Placeholder 2"/>
          <p:cNvSpPr>
            <a:spLocks noGrp="1"/>
          </p:cNvSpPr>
          <p:nvPr>
            <p:ph idx="1"/>
          </p:nvPr>
        </p:nvSpPr>
        <p:spPr>
          <a:xfrm>
            <a:off x="457200" y="1493785"/>
            <a:ext cx="8229600" cy="4905545"/>
          </a:xfrm>
        </p:spPr>
        <p:txBody>
          <a:bodyPr>
            <a:normAutofit fontScale="70000" lnSpcReduction="20000"/>
          </a:bodyPr>
          <a:lstStyle/>
          <a:p>
            <a:r>
              <a:rPr lang="en-US"/>
              <a:t>The Executive Committee Study Group is disbanded by the NesCom approval of the PAR.</a:t>
            </a:r>
          </a:p>
          <a:p>
            <a:r>
              <a:rPr lang="en-US"/>
              <a:t>The OmniRAN group of people likes to avoid ‘hibernation’ between March 26 and the July 2014 IEEE 802 plenary and seeks to continue the work on the following topics:</a:t>
            </a:r>
          </a:p>
          <a:p>
            <a:pPr lvl="1"/>
            <a:r>
              <a:rPr lang="en-US"/>
              <a:t>Network Detection and Selection</a:t>
            </a:r>
          </a:p>
          <a:p>
            <a:pPr lvl="2"/>
            <a:r>
              <a:rPr lang="en-US"/>
              <a:t>Discussions with 802.1 Sec TG, 802.3, 802.11 and 802.15</a:t>
            </a:r>
          </a:p>
          <a:p>
            <a:pPr lvl="1"/>
            <a:r>
              <a:rPr lang="en-US"/>
              <a:t>Point-to-point links across bridged infrastructures</a:t>
            </a:r>
          </a:p>
          <a:p>
            <a:pPr lvl="2"/>
            <a:r>
              <a:rPr lang="en-US"/>
              <a:t>P802.1AEcg: Ethernet Data Encryption devices (Mick Seaman)</a:t>
            </a:r>
          </a:p>
          <a:p>
            <a:pPr lvl="2"/>
            <a:r>
              <a:rPr lang="en-US"/>
              <a:t>Using PBB-TE (with and without MiM) w/ OpenFlow or SNMP for control (Paul Bottorff)</a:t>
            </a:r>
          </a:p>
          <a:p>
            <a:pPr lvl="1"/>
            <a:r>
              <a:rPr lang="en-US"/>
              <a:t>Scope of specification work on SDN in P802.1CF</a:t>
            </a:r>
          </a:p>
          <a:p>
            <a:r>
              <a:rPr lang="en-US"/>
              <a:t>How to enable continuation of the work in IEEE 802.1?</a:t>
            </a:r>
          </a:p>
          <a:p>
            <a:pPr lvl="1"/>
            <a:r>
              <a:rPr lang="en-US"/>
              <a:t>Can the chair of 802.1 establish the P802.1CF project and appoint an interim chair, when the PAR is approved?</a:t>
            </a:r>
          </a:p>
          <a:p>
            <a:pPr lvl="1"/>
            <a:r>
              <a:rPr lang="en-US"/>
              <a:t>Should we come up with some motion in the 802.1 closing plenary on Thursday?</a:t>
            </a:r>
          </a:p>
        </p:txBody>
      </p:sp>
    </p:spTree>
    <p:extLst>
      <p:ext uri="{BB962C8B-B14F-4D97-AF65-F5344CB8AC3E}">
        <p14:creationId xmlns:p14="http://schemas.microsoft.com/office/powerpoint/2010/main" val="232234494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a:t>Business #2</a:t>
            </a:r>
          </a:p>
        </p:txBody>
      </p:sp>
      <p:sp>
        <p:nvSpPr>
          <p:cNvPr id="3" name="Content Placeholder 2"/>
          <p:cNvSpPr>
            <a:spLocks noGrp="1"/>
          </p:cNvSpPr>
          <p:nvPr>
            <p:ph idx="1"/>
          </p:nvPr>
        </p:nvSpPr>
        <p:spPr>
          <a:xfrm>
            <a:off x="457200" y="1219200"/>
            <a:ext cx="8229600" cy="5105400"/>
          </a:xfrm>
        </p:spPr>
        <p:txBody>
          <a:bodyPr>
            <a:normAutofit fontScale="55000" lnSpcReduction="20000"/>
          </a:bodyPr>
          <a:lstStyle/>
          <a:p>
            <a:r>
              <a:rPr lang="en-US" dirty="0"/>
              <a:t>Example contributions to the intended specification</a:t>
            </a:r>
          </a:p>
          <a:p>
            <a:pPr lvl="1"/>
            <a:r>
              <a:rPr lang="en-US" dirty="0">
                <a:hlinkClick r:id="rId2"/>
              </a:rPr>
              <a:t>https://mentor.ieee.org/omniran/dcn/14/omniran-14-0024-00-0000-an-setup.pptx</a:t>
            </a:r>
            <a:endParaRPr lang="en-US" dirty="0"/>
          </a:p>
          <a:p>
            <a:pPr lvl="1"/>
            <a:r>
              <a:rPr lang="en-US" dirty="0"/>
              <a:t>Slides should make explicit reference to 802.19.1</a:t>
            </a:r>
          </a:p>
          <a:p>
            <a:pPr lvl="1"/>
            <a:r>
              <a:rPr lang="en-US" dirty="0"/>
              <a:t>First showing functions in legacy environment, SDN scenarios added after</a:t>
            </a:r>
          </a:p>
          <a:p>
            <a:pPr lvl="1"/>
            <a:r>
              <a:rPr lang="en-US" dirty="0"/>
              <a:t>Only functions to be shown which are available by existing IEEE 802 standards</a:t>
            </a:r>
          </a:p>
          <a:p>
            <a:pPr lvl="2"/>
            <a:r>
              <a:rPr lang="en-US" dirty="0"/>
              <a:t>Gaps may be indicated only for informational purposes</a:t>
            </a:r>
          </a:p>
          <a:p>
            <a:pPr lvl="1"/>
            <a:r>
              <a:rPr lang="en-US" dirty="0">
                <a:hlinkClick r:id="rId3"/>
              </a:rPr>
              <a:t>https://mentor.ieee.org/omniran/dcn/14/omniran-14-0019-01-0000-example-network-detection-selection-and-point-to-point-link-text.pdf</a:t>
            </a:r>
            <a:endParaRPr lang="en-US" dirty="0"/>
          </a:p>
          <a:p>
            <a:pPr lvl="1"/>
            <a:r>
              <a:rPr lang="en-US" dirty="0"/>
              <a:t>Format of the document is inappropriate for an individual contribution</a:t>
            </a:r>
          </a:p>
          <a:p>
            <a:pPr lvl="1"/>
            <a:r>
              <a:rPr lang="en-US" dirty="0"/>
              <a:t>Word template with formatting according to the IEEE specification formatting required</a:t>
            </a:r>
          </a:p>
          <a:p>
            <a:pPr lvl="2"/>
            <a:r>
              <a:rPr lang="en-US" dirty="0"/>
              <a:t>Should show usual individual contribution disclaimer sheet as first page</a:t>
            </a:r>
          </a:p>
          <a:p>
            <a:pPr lvl="1"/>
            <a:r>
              <a:rPr lang="en-US" dirty="0"/>
              <a:t>Only own content to be resubmitted in new template as .docx file to allow reuse</a:t>
            </a:r>
          </a:p>
          <a:p>
            <a:pPr lvl="1"/>
            <a:r>
              <a:rPr lang="en-US" dirty="0"/>
              <a:t>Proposed text is not complete yet. Specification to be focused on Layer 2 connectivity between terminal/station and DL SAP at the first hop router.</a:t>
            </a:r>
          </a:p>
          <a:p>
            <a:r>
              <a:rPr lang="en-US" dirty="0"/>
              <a:t>Outline of the intended specification</a:t>
            </a:r>
          </a:p>
          <a:p>
            <a:pPr lvl="1"/>
            <a:r>
              <a:rPr lang="en-US" dirty="0">
                <a:hlinkClick r:id="rId4"/>
              </a:rPr>
              <a:t>https://mentor.ieee.org/omniran/dcn/14/omniran-14-0013-01-0000-omniran-toc-update.pptx</a:t>
            </a:r>
            <a:endParaRPr lang="en-US" dirty="0"/>
          </a:p>
          <a:p>
            <a:pPr lvl="1"/>
            <a:r>
              <a:rPr lang="en-US" dirty="0"/>
              <a:t>Proposals require further discussions</a:t>
            </a:r>
          </a:p>
          <a:p>
            <a:pPr lvl="1"/>
            <a:r>
              <a:rPr lang="en-US" dirty="0"/>
              <a:t>Introducing Reference Points as separate sections seems to be redundant as already contained in network reference model</a:t>
            </a:r>
          </a:p>
          <a:p>
            <a:pPr lvl="1"/>
            <a:r>
              <a:rPr lang="en-US" dirty="0"/>
              <a:t>Grouping of functions discussed but no final agreement reached</a:t>
            </a:r>
          </a:p>
          <a:p>
            <a:pPr lvl="1"/>
            <a:r>
              <a:rPr lang="en-US" dirty="0"/>
              <a:t>Consensus on the need for further discussions. Agreement on ToC is not yet reached.</a:t>
            </a:r>
          </a:p>
          <a:p>
            <a:endParaRPr lang="en-US"/>
          </a:p>
        </p:txBody>
      </p:sp>
    </p:spTree>
    <p:extLst>
      <p:ext uri="{BB962C8B-B14F-4D97-AF65-F5344CB8AC3E}">
        <p14:creationId xmlns:p14="http://schemas.microsoft.com/office/powerpoint/2010/main" val="17314829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#3</a:t>
            </a:r>
          </a:p>
        </p:txBody>
      </p:sp>
      <p:sp>
        <p:nvSpPr>
          <p:cNvPr id="3" name="Content Placeholder 2"/>
          <p:cNvSpPr>
            <a:spLocks noGrp="1"/>
          </p:cNvSpPr>
          <p:nvPr>
            <p:ph idx="1"/>
          </p:nvPr>
        </p:nvSpPr>
        <p:spPr>
          <a:xfrm>
            <a:off x="457200" y="1143000"/>
            <a:ext cx="8229600" cy="5257800"/>
          </a:xfrm>
        </p:spPr>
        <p:txBody>
          <a:bodyPr>
            <a:normAutofit fontScale="70000" lnSpcReduction="20000"/>
          </a:bodyPr>
          <a:lstStyle/>
          <a:p>
            <a:r>
              <a:rPr lang="en-US" dirty="0"/>
              <a:t>Organization of the work</a:t>
            </a:r>
          </a:p>
          <a:p>
            <a:pPr lvl="1"/>
            <a:r>
              <a:rPr lang="en-US" dirty="0"/>
              <a:t>Cooperation with the other IEEE 802 WGs</a:t>
            </a:r>
          </a:p>
          <a:p>
            <a:pPr lvl="1"/>
            <a:r>
              <a:rPr lang="en-US" dirty="0"/>
              <a:t>Chair reported about presentation to 802.11 ARC on Tue 0800-0900</a:t>
            </a:r>
          </a:p>
          <a:p>
            <a:pPr lvl="2"/>
            <a:r>
              <a:rPr lang="en-US" dirty="0">
                <a:hlinkClick r:id="rId2"/>
              </a:rPr>
              <a:t>https://mentor.ieee.org/omniran/dcn/14/omniran-14-0023-00-0000-omniran-cross-wg-cooperation-example-nds.pptx</a:t>
            </a:r>
            <a:endParaRPr lang="en-US" dirty="0"/>
          </a:p>
          <a:p>
            <a:pPr lvl="2"/>
            <a:r>
              <a:rPr lang="en-US" dirty="0"/>
              <a:t>Discussion in 802.11 brought up a couple of technical issues</a:t>
            </a:r>
          </a:p>
          <a:p>
            <a:pPr lvl="3"/>
            <a:r>
              <a:rPr lang="en-US" dirty="0"/>
              <a:t>necessity of exposing ANI</a:t>
            </a:r>
          </a:p>
          <a:p>
            <a:pPr lvl="3"/>
            <a:r>
              <a:rPr lang="en-US" dirty="0"/>
              <a:t>Support of multilink operation (terminals with multiple IEEE 802 interfaces)</a:t>
            </a:r>
          </a:p>
          <a:p>
            <a:pPr lvl="2"/>
            <a:r>
              <a:rPr lang="en-US" dirty="0"/>
              <a:t>Demand for support by 802.11 subject matter experts received, but ARC requires more detailed input for coming to a conclusion</a:t>
            </a:r>
          </a:p>
          <a:p>
            <a:r>
              <a:rPr lang="en-US" dirty="0"/>
              <a:t>Operation within IEEE 802.1</a:t>
            </a:r>
          </a:p>
          <a:p>
            <a:pPr lvl="1"/>
            <a:r>
              <a:rPr lang="en-US" dirty="0">
                <a:hlinkClick r:id="rId3"/>
              </a:rPr>
              <a:t>https://mentor.ieee.org/omniran/dcn/14/omniran-14-0027-00-ecsg-omniran-ecsg-proposals-towards-ieee-802-1.pptx</a:t>
            </a:r>
            <a:endParaRPr lang="en-US" dirty="0"/>
          </a:p>
          <a:p>
            <a:r>
              <a:rPr lang="en-US" dirty="0"/>
              <a:t>Location of May 2014 session</a:t>
            </a:r>
          </a:p>
          <a:p>
            <a:r>
              <a:rPr lang="en-US" dirty="0"/>
              <a:t>Conference calls until May 2014 session</a:t>
            </a:r>
          </a:p>
        </p:txBody>
      </p:sp>
    </p:spTree>
    <p:extLst>
      <p:ext uri="{BB962C8B-B14F-4D97-AF65-F5344CB8AC3E}">
        <p14:creationId xmlns:p14="http://schemas.microsoft.com/office/powerpoint/2010/main" val="41850021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#4</a:t>
            </a:r>
          </a:p>
        </p:txBody>
      </p:sp>
      <p:sp>
        <p:nvSpPr>
          <p:cNvPr id="3" name="Content Placeholder 2"/>
          <p:cNvSpPr>
            <a:spLocks noGrp="1"/>
          </p:cNvSpPr>
          <p:nvPr>
            <p:ph idx="1"/>
          </p:nvPr>
        </p:nvSpPr>
        <p:spPr/>
        <p:txBody>
          <a:bodyPr/>
          <a:lstStyle/>
          <a:p>
            <a:r>
              <a:rPr lang="en-US" dirty="0"/>
              <a:t>Motion to extend the ECSG until July 2014</a:t>
            </a:r>
          </a:p>
          <a:p>
            <a:pPr lvl="1"/>
            <a:r>
              <a:rPr lang="en-US" dirty="0">
                <a:hlinkClick r:id="rId2"/>
              </a:rPr>
              <a:t>https://mentor.ieee.org/omniran/dcn/14/omniran-14-0028-00-ecsg-mar-2014-ec-closing-motion.pptx</a:t>
            </a:r>
            <a:endParaRPr lang="en-US" dirty="0"/>
          </a:p>
          <a:p>
            <a:r>
              <a:rPr lang="en-US" dirty="0"/>
              <a:t>Liaison report to IEEE 802 WGs</a:t>
            </a:r>
          </a:p>
          <a:p>
            <a:r>
              <a:rPr lang="en-US" dirty="0"/>
              <a:t>AOB</a:t>
            </a:r>
          </a:p>
          <a:p>
            <a:pPr marL="0" indent="0">
              <a:buNone/>
            </a:pPr>
            <a:endParaRPr lang="en-US"/>
          </a:p>
        </p:txBody>
      </p:sp>
    </p:spTree>
    <p:extLst>
      <p:ext uri="{BB962C8B-B14F-4D97-AF65-F5344CB8AC3E}">
        <p14:creationId xmlns:p14="http://schemas.microsoft.com/office/powerpoint/2010/main" val="3494089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Meetings</a:t>
            </a:r>
          </a:p>
        </p:txBody>
      </p:sp>
      <p:sp>
        <p:nvSpPr>
          <p:cNvPr id="3078" name="Rectangle 3"/>
          <p:cNvSpPr>
            <a:spLocks noGrp="1" noChangeArrowheads="1"/>
          </p:cNvSpPr>
          <p:nvPr>
            <p:ph type="body" idx="1"/>
          </p:nvPr>
        </p:nvSpPr>
        <p:spPr/>
        <p:txBody>
          <a:bodyPr>
            <a:normAutofit lnSpcReduction="10000"/>
          </a:bodyPr>
          <a:lstStyle/>
          <a:p>
            <a:r>
              <a:rPr lang="en-GB" dirty="0" smtClean="0"/>
              <a:t>Tuesday</a:t>
            </a:r>
            <a:r>
              <a:rPr lang="en-GB" dirty="0"/>
              <a:t>, </a:t>
            </a:r>
            <a:r>
              <a:rPr lang="en-GB" dirty="0" smtClean="0"/>
              <a:t>Mar 18</a:t>
            </a:r>
            <a:r>
              <a:rPr lang="en-GB" baseline="30000" dirty="0" smtClean="0"/>
              <a:t>st</a:t>
            </a:r>
            <a:r>
              <a:rPr lang="en-GB" dirty="0" smtClean="0"/>
              <a:t>, 		09:00 </a:t>
            </a:r>
            <a:r>
              <a:rPr lang="en-GB" dirty="0"/>
              <a:t>– </a:t>
            </a:r>
            <a:r>
              <a:rPr lang="en-GB" dirty="0" smtClean="0"/>
              <a:t>10:00</a:t>
            </a:r>
            <a:endParaRPr lang="en-GB" dirty="0"/>
          </a:p>
          <a:p>
            <a:r>
              <a:rPr lang="en-GB" dirty="0" smtClean="0"/>
              <a:t>Tuesday, Mar 18</a:t>
            </a:r>
            <a:r>
              <a:rPr lang="en-GB" baseline="30000" dirty="0" smtClean="0"/>
              <a:t>st</a:t>
            </a:r>
            <a:r>
              <a:rPr lang="en-GB" dirty="0" smtClean="0"/>
              <a:t>, 		10:30 – 12:30</a:t>
            </a:r>
          </a:p>
          <a:p>
            <a:r>
              <a:rPr lang="en-GB" dirty="0"/>
              <a:t>Thursday</a:t>
            </a:r>
            <a:r>
              <a:rPr lang="en-GB" dirty="0" smtClean="0"/>
              <a:t>, Mar 20</a:t>
            </a:r>
            <a:r>
              <a:rPr lang="en-GB" baseline="30000" dirty="0" smtClean="0"/>
              <a:t>th</a:t>
            </a:r>
            <a:r>
              <a:rPr lang="en-GB" dirty="0" smtClean="0"/>
              <a:t>,		08:00 – 10:00</a:t>
            </a:r>
          </a:p>
          <a:p>
            <a:pPr lvl="1"/>
            <a:r>
              <a:rPr lang="en-GB" dirty="0" smtClean="0"/>
              <a:t>Wireless SDN BoF</a:t>
            </a:r>
          </a:p>
          <a:p>
            <a:r>
              <a:rPr lang="en-GB" dirty="0"/>
              <a:t>Thursday, Mar 20</a:t>
            </a:r>
            <a:r>
              <a:rPr lang="en-GB" baseline="30000" dirty="0"/>
              <a:t>th</a:t>
            </a:r>
            <a:r>
              <a:rPr lang="en-GB" dirty="0" smtClean="0"/>
              <a:t>, 		10:30 – 12:30</a:t>
            </a:r>
          </a:p>
          <a:p>
            <a:pPr marL="0" indent="0">
              <a:buNone/>
            </a:pPr>
            <a:endParaRPr lang="en-GB" dirty="0"/>
          </a:p>
          <a:p>
            <a:pPr marL="0" indent="0">
              <a:buNone/>
            </a:pPr>
            <a:r>
              <a:rPr lang="en-GB" dirty="0"/>
              <a:t>Meeting Room:</a:t>
            </a:r>
          </a:p>
          <a:p>
            <a:r>
              <a:rPr lang="en-GB" dirty="0" err="1"/>
              <a:t>Function Room 5 </a:t>
            </a:r>
            <a:endParaRPr lang="en-GB"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r>
              <a:rPr lang="en-US"/>
              <a:t>Mar 2014 Remote Participation</a:t>
            </a:r>
          </a:p>
        </p:txBody>
      </p:sp>
      <p:sp>
        <p:nvSpPr>
          <p:cNvPr id="3" name="Content Placeholder 2"/>
          <p:cNvSpPr>
            <a:spLocks noGrp="1"/>
          </p:cNvSpPr>
          <p:nvPr>
            <p:ph idx="1"/>
          </p:nvPr>
        </p:nvSpPr>
        <p:spPr>
          <a:xfrm>
            <a:off x="457200" y="990600"/>
            <a:ext cx="8229600" cy="5486400"/>
          </a:xfrm>
        </p:spPr>
        <p:txBody>
          <a:bodyPr>
            <a:normAutofit fontScale="62500" lnSpcReduction="20000"/>
          </a:bodyPr>
          <a:lstStyle/>
          <a:p>
            <a:r>
              <a:rPr lang="en-US" b="1"/>
              <a:t>Teleconference:</a:t>
            </a:r>
          </a:p>
          <a:p>
            <a:pPr lvl="1"/>
            <a:r>
              <a:rPr lang="en-US" b="1"/>
              <a:t>Dial-in information for all meetings:</a:t>
            </a:r>
          </a:p>
          <a:p>
            <a:pPr lvl="2"/>
            <a:r>
              <a:rPr lang="en-US" u="sng">
                <a:hlinkClick r:id="rId2"/>
              </a:rPr>
              <a:t>Conference Code: 433 819 2102</a:t>
            </a:r>
          </a:p>
          <a:p>
            <a:pPr lvl="2"/>
            <a:r>
              <a:rPr lang="en-US"/>
              <a:t>Call-in number: 1-(972) 445 9673 (US) Show global numbers: </a:t>
            </a:r>
            <a:r>
              <a:rPr lang="en-US" u="sng">
                <a:hlinkClick r:id="rId2"/>
              </a:rPr>
              <a:t>http://www.nsn.com/nvc</a:t>
            </a:r>
          </a:p>
          <a:p>
            <a:r>
              <a:rPr lang="en-US" b="1"/>
              <a:t>WebEx:</a:t>
            </a:r>
          </a:p>
          <a:p>
            <a:pPr lvl="1"/>
            <a:r>
              <a:rPr lang="hr-HR" b="1"/>
              <a:t>Tue, 2014-03-18 09:00-10:00 Beijing, China / </a:t>
            </a:r>
            <a:br>
              <a:rPr lang="hr-HR" b="1"/>
            </a:br>
            <a:r>
              <a:rPr lang="hr-HR" b="1"/>
              <a:t>Mon, 2014-03-17 09:00 - 10:00 PM ET</a:t>
            </a:r>
          </a:p>
          <a:p>
            <a:pPr lvl="2"/>
            <a:r>
              <a:rPr lang="en-US"/>
              <a:t>Meeting Number: 709 002 318, Meeting Password: OmniRAN</a:t>
            </a:r>
          </a:p>
          <a:p>
            <a:pPr lvl="2"/>
            <a:r>
              <a:rPr lang="en-US"/>
              <a:t>Go to </a:t>
            </a:r>
            <a:r>
              <a:rPr lang="en-US" u="sng">
                <a:hlinkClick r:id="rId3"/>
              </a:rPr>
              <a:t>https://nsn.webex.com/nsn/j.php?J=709002318&amp;PW=NYzFhZWVlOGY2</a:t>
            </a:r>
            <a:endParaRPr lang="en-US" b="1"/>
          </a:p>
          <a:p>
            <a:pPr lvl="1"/>
            <a:r>
              <a:rPr lang="hr-HR" b="1"/>
              <a:t>Tue, 2014-03-18 10:30-12:30 Beijing, China / </a:t>
            </a:r>
            <a:br>
              <a:rPr lang="hr-HR" b="1"/>
            </a:br>
            <a:r>
              <a:rPr lang="hr-HR" b="1"/>
              <a:t>Mon, 2014-03-17 10:30PM - 12:30AM ET</a:t>
            </a:r>
          </a:p>
          <a:p>
            <a:pPr lvl="2"/>
            <a:r>
              <a:rPr lang="en-US"/>
              <a:t>Meeting Number: 704 175 522, Meeting Password: OmniRAN</a:t>
            </a:r>
          </a:p>
          <a:p>
            <a:pPr lvl="2"/>
            <a:r>
              <a:rPr lang="en-US"/>
              <a:t>Go to </a:t>
            </a:r>
            <a:r>
              <a:rPr lang="en-US" u="sng">
                <a:hlinkClick r:id="rId4"/>
              </a:rPr>
              <a:t>https://nsn.webex.com/nsn/j.php?J=704175522&amp;PW=NMzYyM2E3ZGY1</a:t>
            </a:r>
            <a:endParaRPr lang="en-US" b="1"/>
          </a:p>
          <a:p>
            <a:pPr lvl="1"/>
            <a:r>
              <a:rPr lang="hr-HR" b="1"/>
              <a:t>Thu, 2014-03-20 08:00-10:00 Beijing, China / </a:t>
            </a:r>
            <a:br>
              <a:rPr lang="hr-HR" b="1"/>
            </a:br>
            <a:r>
              <a:rPr lang="hr-HR" b="1"/>
              <a:t>Wed, 2014-03-19 08:00 - 10:00 PM ET</a:t>
            </a:r>
          </a:p>
          <a:p>
            <a:pPr lvl="2"/>
            <a:r>
              <a:rPr lang="en-US"/>
              <a:t>Meeting Number: 703 027 008, Meeting Password: OmniRAN</a:t>
            </a:r>
          </a:p>
          <a:p>
            <a:pPr lvl="2"/>
            <a:r>
              <a:rPr lang="en-US"/>
              <a:t>Go to </a:t>
            </a:r>
            <a:r>
              <a:rPr lang="en-US" u="sng">
                <a:hlinkClick r:id="rId5"/>
              </a:rPr>
              <a:t>https://nsn.webex.com/nsn/j.php?J=703027008&amp;PW=NMDQ3ZGViN2Yx</a:t>
            </a:r>
            <a:endParaRPr lang="en-US" b="1"/>
          </a:p>
          <a:p>
            <a:pPr lvl="1"/>
            <a:r>
              <a:rPr lang="hr-HR" b="1"/>
              <a:t>Thu, 2014-03-20 10:30-12:30 Beijing, China / </a:t>
            </a:r>
            <a:br>
              <a:rPr lang="hr-HR" b="1"/>
            </a:br>
            <a:r>
              <a:rPr lang="hr-HR" b="1"/>
              <a:t>Wed, 2014-03-19 10:30PM - 12:30AM ET</a:t>
            </a:r>
          </a:p>
          <a:p>
            <a:pPr lvl="2"/>
            <a:r>
              <a:rPr lang="en-US"/>
              <a:t>Meeting Number: 700 607 134, Meeting Password: OmniRAN</a:t>
            </a:r>
          </a:p>
          <a:p>
            <a:pPr lvl="2"/>
            <a:r>
              <a:rPr lang="en-US"/>
              <a:t>Go to </a:t>
            </a:r>
            <a:r>
              <a:rPr lang="en-US" u="sng">
                <a:hlinkClick r:id="rId6"/>
              </a:rPr>
              <a:t>https://nsn.webex.com/nsn/j.php?J=700607134&amp;PW=NZDg1NzRjZWU4</a:t>
            </a:r>
            <a:endParaRPr lang="en-US" u="sng"/>
          </a:p>
        </p:txBody>
      </p:sp>
    </p:spTree>
    <p:extLst>
      <p:ext uri="{BB962C8B-B14F-4D97-AF65-F5344CB8AC3E}">
        <p14:creationId xmlns:p14="http://schemas.microsoft.com/office/powerpoint/2010/main" val="42698528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March 2014 Session</a:t>
            </a:r>
          </a:p>
        </p:txBody>
      </p:sp>
      <p:sp>
        <p:nvSpPr>
          <p:cNvPr id="3" name="Content Placeholder 2"/>
          <p:cNvSpPr>
            <a:spLocks noGrp="1"/>
          </p:cNvSpPr>
          <p:nvPr>
            <p:ph idx="1"/>
          </p:nvPr>
        </p:nvSpPr>
        <p:spPr/>
        <p:txBody>
          <a:bodyPr>
            <a:normAutofit fontScale="70000" lnSpcReduction="20000"/>
          </a:bodyPr>
          <a:lstStyle/>
          <a:p>
            <a:r>
              <a:rPr lang="en-US" dirty="0" smtClean="0"/>
              <a:t>Approval of minutes</a:t>
            </a:r>
          </a:p>
          <a:p>
            <a:r>
              <a:rPr lang="en-US" dirty="0" smtClean="0"/>
              <a:t>Reports</a:t>
            </a:r>
          </a:p>
          <a:p>
            <a:r>
              <a:rPr lang="en-US" dirty="0" smtClean="0"/>
              <a:t>Example contributions to the intended specification</a:t>
            </a:r>
          </a:p>
          <a:p>
            <a:r>
              <a:rPr lang="en-US" dirty="0" smtClean="0"/>
              <a:t>Outline of the intended specification</a:t>
            </a:r>
          </a:p>
          <a:p>
            <a:r>
              <a:rPr lang="en-US" dirty="0" smtClean="0"/>
              <a:t>Organization of the work</a:t>
            </a:r>
          </a:p>
          <a:p>
            <a:pPr lvl="1"/>
            <a:r>
              <a:rPr lang="en-US" dirty="0" smtClean="0"/>
              <a:t>Cooperation with the other IEEE 802 WGs</a:t>
            </a:r>
          </a:p>
          <a:p>
            <a:r>
              <a:rPr lang="en-US" dirty="0" smtClean="0"/>
              <a:t>Operation within IEEE 802.1</a:t>
            </a:r>
          </a:p>
          <a:p>
            <a:r>
              <a:rPr lang="en-US" dirty="0" smtClean="0"/>
              <a:t>Location of May 2014 session</a:t>
            </a:r>
          </a:p>
          <a:p>
            <a:r>
              <a:rPr lang="en-US" dirty="0" smtClean="0"/>
              <a:t>Conference calls until May 2014 session</a:t>
            </a:r>
          </a:p>
          <a:p>
            <a:r>
              <a:rPr lang="en-US" dirty="0" smtClean="0"/>
              <a:t>Motion to extend the ECSG until July 2014</a:t>
            </a:r>
          </a:p>
          <a:p>
            <a:r>
              <a:rPr lang="en-US" dirty="0" smtClean="0"/>
              <a:t>Liaison report to IEEE 802 WGs</a:t>
            </a:r>
          </a:p>
          <a:p>
            <a:r>
              <a:rPr lang="en-US" dirty="0" smtClean="0"/>
              <a:t>AOB</a:t>
            </a:r>
          </a:p>
          <a:p>
            <a:pPr lvl="2"/>
            <a:endParaRPr lang="en-US"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Wingdings" pitchFamily="2" charset="2"/>
              <a:buChar char="q"/>
            </a:pPr>
            <a:r>
              <a:rPr lang="en-US" sz="1300" dirty="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Wingdings" pitchFamily="2" charset="2"/>
              <a:buChar char="q"/>
            </a:pPr>
            <a:r>
              <a:rPr lang="en-GB" sz="1300" dirty="0">
                <a:solidFill>
                  <a:srgbClr val="000099"/>
                </a:solidFill>
                <a:latin typeface="Arial" charset="0"/>
              </a:rPr>
              <a:t>Technical considerations remain primary focus</a:t>
            </a:r>
            <a:endParaRPr lang="en-US" sz="1300" dirty="0">
              <a:solidFill>
                <a:srgbClr val="000099"/>
              </a:solidFill>
              <a:latin typeface="Arial" charset="0"/>
            </a:endParaRP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dirty="0">
                <a:solidFill>
                  <a:srgbClr val="000099"/>
                </a:solidFill>
                <a:latin typeface="Arial" charset="0"/>
              </a:rPr>
              <a:t>---------------------------------------------------------------   </a:t>
            </a:r>
          </a:p>
          <a:p>
            <a:pPr marL="230188" indent="-230188" algn="ctr">
              <a:lnSpc>
                <a:spcPct val="80000"/>
              </a:lnSpc>
              <a:buClr>
                <a:srgbClr val="CC3300"/>
              </a:buClr>
              <a:buSzPct val="50000"/>
              <a:buNone/>
            </a:pPr>
            <a:r>
              <a:rPr lang="en-US" sz="1200" b="1" dirty="0">
                <a:solidFill>
                  <a:srgbClr val="000099"/>
                </a:solidFill>
                <a:latin typeface="Arial" charset="0"/>
              </a:rPr>
              <a:t>If you have questions, contact the IEEE-SA Standards Board Patent Committee Administrator at patcom@ieee.org or visit http://standards.ieee.org/about/sasb/patcom/index.html </a:t>
            </a:r>
            <a:br>
              <a:rPr lang="en-US" sz="1200" b="1" dirty="0">
                <a:solidFill>
                  <a:srgbClr val="000099"/>
                </a:solidFill>
                <a:latin typeface="Arial" charset="0"/>
              </a:rPr>
            </a:b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a:p>
            <a:pPr marL="230188" indent="-230188" algn="ctr">
              <a:lnSpc>
                <a:spcPct val="80000"/>
              </a:lnSpc>
              <a:buClr>
                <a:srgbClr val="CC3300"/>
              </a:buClr>
              <a:buSzPct val="50000"/>
              <a:buNone/>
            </a:pP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This slide set is available </a:t>
            </a:r>
            <a:br>
              <a:rPr lang="en-US" sz="1200" b="1" dirty="0">
                <a:solidFill>
                  <a:srgbClr val="000099"/>
                </a:solidFill>
                <a:latin typeface="Arial" charset="0"/>
              </a:rPr>
            </a:br>
            <a:r>
              <a:rPr lang="en-US" sz="1200" b="1" dirty="0">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p14="http://schemas.microsoft.com/office/powerpoint/2010/main" val="161734989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ECSG</a:t>
            </a:r>
            <a:br>
              <a:rPr lang="en-US"/>
            </a:br>
            <a:r>
              <a:rPr lang="en-US"/>
              <a:t>Resources</a:t>
            </a:r>
          </a:p>
        </p:txBody>
      </p:sp>
      <p:sp>
        <p:nvSpPr>
          <p:cNvPr id="3" name="Content Placeholder 2"/>
          <p:cNvSpPr>
            <a:spLocks noGrp="1"/>
          </p:cNvSpPr>
          <p:nvPr>
            <p:ph idx="1"/>
          </p:nvPr>
        </p:nvSpPr>
        <p:spPr/>
        <p:txBody>
          <a:bodyPr>
            <a:normAutofit fontScale="77500" lnSpcReduction="20000"/>
          </a:bodyPr>
          <a:lstStyle/>
          <a:p>
            <a:r>
              <a:rPr lang="en-US"/>
              <a:t>Website:</a:t>
            </a:r>
            <a:br>
              <a:rPr lang="en-US"/>
            </a:br>
            <a:r>
              <a:rPr lang="en-US">
                <a:hlinkClick r:id="rId2"/>
              </a:rPr>
              <a:t>http://www.ieee802.org/OmniRANsg/</a:t>
            </a:r>
            <a:endParaRPr lang="en-US"/>
          </a:p>
          <a:p>
            <a:r>
              <a:rPr lang="en-US"/>
              <a:t>Document Archive on mentor: </a:t>
            </a:r>
            <a:r>
              <a:rPr lang="en-US">
                <a:hlinkClick r:id="rId3"/>
              </a:rPr>
              <a:t>https://mentor.ieee.org/omniran/documents</a:t>
            </a:r>
            <a:endParaRPr lang="en-US"/>
          </a:p>
          <a:p>
            <a:r>
              <a:rPr lang="en-US"/>
              <a:t>Email reflector: </a:t>
            </a:r>
            <a:br>
              <a:rPr lang="en-US"/>
            </a:br>
            <a:r>
              <a:rPr lang="en-US">
                <a:hlinkClick r:id="rId4"/>
              </a:rPr>
              <a:t>ecsg-802-omniran@listserv.ieee.org</a:t>
            </a:r>
            <a:endParaRPr lang="en-US"/>
          </a:p>
          <a:p>
            <a:r>
              <a:rPr lang="en-US"/>
              <a:t>Email archive: </a:t>
            </a:r>
            <a:r>
              <a:rPr lang="en-US">
                <a:hlinkClick r:id="rId5"/>
              </a:rPr>
              <a:t>http://grouper.ieee.org/groups/802/OmniRANsg/email/</a:t>
            </a:r>
            <a:endParaRPr lang="en-US"/>
          </a:p>
          <a:p>
            <a:r>
              <a:rPr lang="en-US"/>
              <a:t>Attendance:</a:t>
            </a:r>
            <a:br>
              <a:rPr lang="en-US"/>
            </a:br>
            <a:r>
              <a:rPr lang="en-US"/>
              <a:t>Paper list (normative) + IMAT</a:t>
            </a:r>
          </a:p>
          <a:p>
            <a:pPr lvl="1"/>
            <a:r>
              <a:rPr lang="en-US"/>
              <a:t>IMAT mandatory for participants seeking attendence credits</a:t>
            </a:r>
          </a:p>
          <a:p>
            <a:pPr lvl="1"/>
            <a:r>
              <a:rPr lang="en-US"/>
              <a:t>Reciprocal rights for most WGs</a:t>
            </a:r>
          </a:p>
          <a:p>
            <a:pPr lvl="1"/>
            <a:endParaRPr lang="en-US"/>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197</TotalTime>
  <Words>2067</Words>
  <Application>Microsoft Macintosh PowerPoint</Application>
  <PresentationFormat>On-screen Show (4:3)</PresentationFormat>
  <Paragraphs>225</Paragraphs>
  <Slides>17</Slides>
  <Notes>5</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Template</vt:lpstr>
      <vt:lpstr>OmniRAN EC SG  Agenda and Meeting Slides March 2014, Beijing, China</vt:lpstr>
      <vt:lpstr>Meetings</vt:lpstr>
      <vt:lpstr>Mar 2014 Remote Participation</vt:lpstr>
      <vt:lpstr>Agenda Proposal for March 2014 Session</vt:lpstr>
      <vt:lpstr>Guidelines for IEEE-SA Meetings</vt:lpstr>
      <vt:lpstr>Resources – URLs</vt:lpstr>
      <vt:lpstr>Meeting Etiquette</vt:lpstr>
      <vt:lpstr>LMSC Operations Manual</vt:lpstr>
      <vt:lpstr>OmniRAN ECSG Resources</vt:lpstr>
      <vt:lpstr>Agenda for March 2014 Session</vt:lpstr>
      <vt:lpstr>Mar 2014 Agenda Graphics</vt:lpstr>
      <vt:lpstr>Business #1</vt:lpstr>
      <vt:lpstr>OmniRAN EC SG  Status and Outlook</vt:lpstr>
      <vt:lpstr>OmniRAN after the approval of the P802.1CF PAR</vt:lpstr>
      <vt:lpstr>Business #2</vt:lpstr>
      <vt:lpstr>Business #3</vt:lpstr>
      <vt:lpstr>Business #4</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Max Riegel</dc:creator>
  <cp:keywords>ecsg</cp:keywords>
  <cp:lastModifiedBy>Max Riegel</cp:lastModifiedBy>
  <cp:revision>239</cp:revision>
  <cp:lastPrinted>1998-02-10T13:28:06Z</cp:lastPrinted>
  <dcterms:created xsi:type="dcterms:W3CDTF">2011-12-30T17:06:23Z</dcterms:created>
  <dcterms:modified xsi:type="dcterms:W3CDTF">2014-03-19T14:42:50Z</dcterms:modified>
</cp:coreProperties>
</file>