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7" r:id="rId11"/>
    <p:sldId id="28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44" d="100"/>
          <a:sy n="144" d="100"/>
        </p:scale>
        <p:origin x="-6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omniran-14-0016-01-ecsg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987624&amp;PW=NMjUxNzE1NWQ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4/omniran-14-0013-00-0000-omniran-toc-update.pptx" TargetMode="External"/><Relationship Id="rId7" Type="http://schemas.openxmlformats.org/officeDocument/2006/relationships/hyperlink" Target="https://mentor.ieee.org/omniran/dcn/14/omniran-14-0017-00-0000-liaison-statement-from-itu-t-jca-sdn.pdf" TargetMode="External"/><Relationship Id="rId2" Type="http://schemas.openxmlformats.org/officeDocument/2006/relationships/hyperlink" Target="https://mentor.ieee.org/omniran/dcn/14/omniran-14-0012-00-ecsg-meeting-minutes-for-january-2014-f2f-interim-meeting.docx" TargetMode="External"/><Relationship Id="rId1" Type="http://schemas.openxmlformats.org/officeDocument/2006/relationships/slideLayout" Target="../slideLayouts/slideLayout2.xml"/><Relationship Id="rId6" Type="http://schemas.openxmlformats.org/officeDocument/2006/relationships/hyperlink" Target="https://mentor.ieee.org/omniran/dcn/14/omniran-14-0014-00-0000-itu-r-347rev2e-ls-eos.docx" TargetMode="External"/><Relationship Id="rId5" Type="http://schemas.openxmlformats.org/officeDocument/2006/relationships/hyperlink" Target="https://mentor.ieee.org/omniran/dcn/14/omniran-14-0010-00-0000-network-detection-selection-text-example.docx" TargetMode="External"/><Relationship Id="rId4" Type="http://schemas.openxmlformats.org/officeDocument/2006/relationships/hyperlink" Target="https://mentor.ieee.org/omniran/dcn/14/omniran-14-0015-00-0000-network-detection-and-selection-intro.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February 26</a:t>
            </a:r>
            <a:r>
              <a:rPr lang="en-US" baseline="30000" dirty="0" smtClean="0"/>
              <a:t>th</a:t>
            </a:r>
            <a:r>
              <a:rPr lang="en-US" dirty="0" smtClean="0"/>
              <a:t>, 2014</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2014-02-25</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2014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1199857498"/>
              </p:ext>
            </p:extLst>
          </p:nvPr>
        </p:nvGraphicFramePr>
        <p:xfrm>
          <a:off x="381001" y="1219200"/>
          <a:ext cx="8305800" cy="502568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3/21</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r>
                        <a:rPr lang="en-US" sz="1200" dirty="0" smtClean="0"/>
                        <a:t>EC Opening Plenary</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8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840">
                <a:tc rowSpan="2">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Plenary</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731520">
                <a:tc vMerge="1">
                  <a:txBody>
                    <a:bodyPr/>
                    <a:lstStyle/>
                    <a:p>
                      <a:endParaRPr lang="en-US"/>
                    </a:p>
                  </a:txBody>
                  <a:tcPr/>
                </a:tc>
                <a:tc>
                  <a:txBody>
                    <a:bodyPr/>
                    <a:lstStyle/>
                    <a:p>
                      <a:pPr marL="82550" indent="-82550">
                        <a:buFont typeface="Arial" panose="020B0604020202020204" pitchFamily="34" charset="0"/>
                        <a:buNone/>
                      </a:pPr>
                      <a:r>
                        <a:rPr lang="en-US" sz="1200" dirty="0" smtClean="0"/>
                        <a:t>Opening Ceremony</a:t>
                      </a:r>
                      <a:endParaRPr lang="en-US" sz="1200" dirty="0"/>
                    </a:p>
                  </a:txBody>
                  <a:tcPr marL="36000" marR="36000" marT="36000" marB="36000">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rowSpan="3">
                  <a:txBody>
                    <a:bodyPr/>
                    <a:lstStyle/>
                    <a:p>
                      <a:r>
                        <a:rPr lang="en-US" sz="1200" dirty="0" smtClean="0"/>
                        <a:t>802.1 Opening Plenary</a:t>
                      </a:r>
                      <a:endParaRPr lang="en-US" sz="1200" dirty="0"/>
                    </a:p>
                  </a:txBody>
                  <a:tcPr marL="36000" marR="36000" marT="36000" marB="36000">
                    <a:solidFill>
                      <a:schemeClr val="bg1">
                        <a:lumMod val="75000"/>
                      </a:schemeClr>
                    </a:solidFill>
                  </a:tcPr>
                </a:tc>
                <a:tc>
                  <a:txBody>
                    <a:bodyPr/>
                    <a:lstStyle/>
                    <a:p>
                      <a:pPr marL="85725" indent="-85725">
                        <a:buFont typeface="Arial" panose="020B0604020202020204" pitchFamily="34" charset="0"/>
                        <a:buNone/>
                      </a:pPr>
                      <a:endParaRPr lang="en-US" sz="1200" dirty="0"/>
                    </a:p>
                  </a:txBody>
                  <a:tcPr marL="36000" marR="36000" marT="36000" marB="36000">
                    <a:noFill/>
                  </a:tcPr>
                </a:tc>
                <a:tc>
                  <a:txBody>
                    <a:bodyPr/>
                    <a:lstStyle/>
                    <a:p>
                      <a:pPr marL="85725" indent="-85725">
                        <a:buFont typeface="Arial" panose="020B0604020202020204" pitchFamily="34" charset="0"/>
                        <a:buNone/>
                      </a:pPr>
                      <a:endParaRPr lang="en-US" sz="1200" dirty="0"/>
                    </a:p>
                  </a:txBody>
                  <a:tcPr marL="36000" marR="36000" marT="36000" marB="36000">
                    <a:noFill/>
                  </a:tcPr>
                </a:tc>
                <a:tc rowSpan="3">
                  <a:txBody>
                    <a:bodyPr/>
                    <a:lstStyle/>
                    <a:p>
                      <a:r>
                        <a:rPr lang="en-US" sz="1200" dirty="0" smtClean="0"/>
                        <a:t>802.1 Closing Plenary</a:t>
                      </a:r>
                      <a:endParaRPr lang="en-US" sz="1200" dirty="0"/>
                    </a:p>
                  </a:txBody>
                  <a:tcPr marL="36000" marR="36000" marT="36000" marB="36000">
                    <a:solidFill>
                      <a:schemeClr val="bg1">
                        <a:lumMod val="75000"/>
                      </a:schemeClr>
                    </a:solidFill>
                  </a:tcPr>
                </a:tc>
                <a:tc vMerge="1">
                  <a:txBody>
                    <a:bodyPr/>
                    <a:lstStyle/>
                    <a:p>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vMerge="1">
                  <a:txBody>
                    <a:bodyPr/>
                    <a:lstStyle/>
                    <a:p>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 xmlns:p14="http://schemas.microsoft.com/office/powerpoint/2010/main" val="168877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Agenda proposal for Mar ‘14 session</a:t>
            </a:r>
          </a:p>
          <a:p>
            <a:pPr lvl="1"/>
            <a:r>
              <a:rPr lang="en-US" dirty="0" smtClean="0"/>
              <a:t>Approval of minutes</a:t>
            </a:r>
          </a:p>
          <a:p>
            <a:pPr lvl="1"/>
            <a:r>
              <a:rPr lang="en-US" dirty="0" smtClean="0"/>
              <a:t>Reports</a:t>
            </a:r>
          </a:p>
          <a:p>
            <a:pPr lvl="1"/>
            <a:r>
              <a:rPr lang="en-US" dirty="0" smtClean="0"/>
              <a:t>Example contributions to the intended specification</a:t>
            </a:r>
          </a:p>
          <a:p>
            <a:pPr lvl="1"/>
            <a:r>
              <a:rPr lang="en-US" dirty="0" smtClean="0"/>
              <a:t>Outline of the intended specification</a:t>
            </a:r>
          </a:p>
          <a:p>
            <a:pPr lvl="1"/>
            <a:r>
              <a:rPr lang="en-US" dirty="0" smtClean="0"/>
              <a:t>Organization of the work</a:t>
            </a:r>
          </a:p>
          <a:p>
            <a:pPr lvl="2"/>
            <a:r>
              <a:rPr lang="en-US" dirty="0" smtClean="0"/>
              <a:t>Cooperation with the other IEEE 802 WGs</a:t>
            </a:r>
          </a:p>
          <a:p>
            <a:pPr lvl="1"/>
            <a:r>
              <a:rPr lang="en-US" dirty="0" smtClean="0"/>
              <a:t>Operation within IEEE 802.1</a:t>
            </a:r>
          </a:p>
          <a:p>
            <a:pPr lvl="1"/>
            <a:r>
              <a:rPr lang="en-US" dirty="0" smtClean="0"/>
              <a:t>Location of May 2014 session</a:t>
            </a:r>
          </a:p>
          <a:p>
            <a:pPr lvl="1"/>
            <a:r>
              <a:rPr lang="en-US" dirty="0" smtClean="0"/>
              <a:t>Conference calls until May 2014 session</a:t>
            </a:r>
          </a:p>
          <a:p>
            <a:pPr lvl="1"/>
            <a:r>
              <a:rPr lang="en-US" dirty="0" smtClean="0"/>
              <a:t>Motion to extend the ECSG until July 2014</a:t>
            </a:r>
          </a:p>
          <a:p>
            <a:pPr lvl="1"/>
            <a:r>
              <a:rPr lang="en-US" dirty="0" smtClean="0"/>
              <a:t>Liaison report to IEEE 802 WGs</a:t>
            </a:r>
          </a:p>
          <a:p>
            <a:pPr lvl="1"/>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smtClean="0"/>
              <a:t>Meeting</a:t>
            </a:r>
            <a:endParaRPr lang="en-GB" dirty="0"/>
          </a:p>
        </p:txBody>
      </p:sp>
      <p:sp>
        <p:nvSpPr>
          <p:cNvPr id="3078" name="Rectangle 3"/>
          <p:cNvSpPr>
            <a:spLocks noGrp="1" noChangeArrowheads="1"/>
          </p:cNvSpPr>
          <p:nvPr>
            <p:ph type="body" idx="1"/>
          </p:nvPr>
        </p:nvSpPr>
        <p:spPr/>
        <p:txBody>
          <a:bodyPr>
            <a:normAutofit fontScale="55000" lnSpcReduction="20000"/>
          </a:bodyPr>
          <a:lstStyle/>
          <a:p>
            <a:r>
              <a:rPr lang="en-US" dirty="0" smtClean="0"/>
              <a:t>Date: Wednesday, February 26th, 2014 </a:t>
            </a:r>
            <a:br>
              <a:rPr lang="en-US" dirty="0" smtClean="0"/>
            </a:br>
            <a:r>
              <a:rPr lang="en-US" dirty="0" smtClean="0"/>
              <a:t>Time: 10:00 am, Eastern Standard Time (New York, GMT-05:00) </a:t>
            </a:r>
            <a:br>
              <a:rPr lang="en-US" dirty="0" smtClean="0"/>
            </a:br>
            <a:endParaRPr lang="en-US" dirty="0" smtClean="0"/>
          </a:p>
          <a:p>
            <a:r>
              <a:rPr lang="en-US" dirty="0" smtClean="0"/>
              <a:t>Meeting Number: 701 987 624</a:t>
            </a:r>
            <a:br>
              <a:rPr lang="en-US" dirty="0" smtClean="0"/>
            </a:br>
            <a:r>
              <a:rPr lang="en-US" dirty="0" smtClean="0"/>
              <a:t>Meeting Password: OmniRAN </a:t>
            </a:r>
            <a:br>
              <a:rPr lang="en-US" dirty="0" smtClean="0"/>
            </a:br>
            <a:endParaRPr lang="en-US" dirty="0" smtClean="0"/>
          </a:p>
          <a:p>
            <a:r>
              <a:rPr lang="en-US" dirty="0" smtClean="0"/>
              <a:t>To join this online meeting:</a:t>
            </a:r>
          </a:p>
          <a:p>
            <a:pPr lvl="1"/>
            <a:r>
              <a:rPr lang="en-US" dirty="0" smtClean="0"/>
              <a:t>Go to </a:t>
            </a:r>
            <a:r>
              <a:rPr lang="en-US" dirty="0" smtClean="0">
                <a:hlinkClick r:id="rId3"/>
              </a:rPr>
              <a:t>https://nsn.webex.com/nsn/j.php?J=701987624&amp;PW=NMjUxNzE1NWQ5</a:t>
            </a:r>
            <a:endParaRPr lang="en-US" dirty="0" smtClean="0"/>
          </a:p>
          <a:p>
            <a:pPr lvl="1"/>
            <a:r>
              <a:rPr lang="en-US" dirty="0" smtClean="0"/>
              <a:t>Enter the meeting password: OmniRAN</a:t>
            </a:r>
          </a:p>
          <a:p>
            <a:pPr lvl="1"/>
            <a:r>
              <a:rPr lang="en-US" dirty="0" smtClean="0"/>
              <a:t>Click "Join Now".</a:t>
            </a:r>
          </a:p>
          <a:p>
            <a:pPr lvl="1"/>
            <a:r>
              <a:rPr lang="en-US" dirty="0" smtClean="0"/>
              <a:t>Follow the instructions that appear on your screen.</a:t>
            </a:r>
            <a:br>
              <a:rPr lang="en-US" dirty="0" smtClean="0"/>
            </a:br>
            <a:endParaRPr lang="en-US" dirty="0" smtClean="0"/>
          </a:p>
          <a:p>
            <a:r>
              <a:rPr lang="en-US" dirty="0" smtClean="0"/>
              <a:t>Teleconference information:</a:t>
            </a:r>
          </a:p>
          <a:p>
            <a:pPr lvl="1"/>
            <a:r>
              <a:rPr lang="en-US" dirty="0" smtClean="0"/>
              <a:t>Call-in number: 1-(972) 445 9673 (US)</a:t>
            </a:r>
          </a:p>
          <a:p>
            <a:pPr lvl="2"/>
            <a:r>
              <a:rPr lang="en-US" dirty="0" smtClean="0"/>
              <a:t>Show global numbers: </a:t>
            </a:r>
            <a:r>
              <a:rPr lang="en-US" dirty="0" smtClean="0">
                <a:hlinkClick r:id="rId4"/>
              </a:rPr>
              <a:t>http://www.nsn.com/nvc</a:t>
            </a:r>
            <a:endParaRPr lang="en-US" dirty="0" smtClean="0"/>
          </a:p>
          <a:p>
            <a:pPr lvl="1"/>
            <a:r>
              <a:rPr lang="en-US" dirty="0" smtClean="0"/>
              <a:t>Conference Code: 433 819 2102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br>
              <a:rPr lang="en-US" dirty="0" smtClean="0"/>
            </a:br>
            <a:r>
              <a:rPr lang="en-GB" dirty="0" smtClean="0"/>
              <a:t>Wednesday, February 26</a:t>
            </a:r>
            <a:r>
              <a:rPr lang="en-GB" baseline="30000" dirty="0" smtClean="0"/>
              <a:t>th</a:t>
            </a:r>
            <a:r>
              <a:rPr lang="en-GB" dirty="0" smtClean="0"/>
              <a:t>, 10:00am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lnSpcReduction="10000"/>
          </a:bodyPr>
          <a:lstStyle/>
          <a:p>
            <a:pPr lvl="0"/>
            <a:r>
              <a:rPr lang="en-US" dirty="0" smtClean="0"/>
              <a:t>Approval of minutes of Jan ’14 session</a:t>
            </a:r>
          </a:p>
          <a:p>
            <a:pPr lvl="0"/>
            <a:r>
              <a:rPr lang="en-US" dirty="0" smtClean="0"/>
              <a:t>Reports</a:t>
            </a:r>
          </a:p>
          <a:p>
            <a:pPr lvl="0"/>
            <a:r>
              <a:rPr lang="en-US" dirty="0" smtClean="0"/>
              <a:t>SDN Update</a:t>
            </a:r>
          </a:p>
          <a:p>
            <a:pPr lvl="0"/>
            <a:r>
              <a:rPr lang="en-US" dirty="0" smtClean="0"/>
              <a:t>Initial text proposal on Network Detection and Selection</a:t>
            </a:r>
          </a:p>
          <a:p>
            <a:pPr lvl="0"/>
            <a:r>
              <a:rPr lang="en-US" dirty="0" smtClean="0"/>
              <a:t>Agenda and plans for March plenary in Beijing</a:t>
            </a:r>
          </a:p>
          <a:p>
            <a:pPr lvl="0"/>
            <a:r>
              <a:rPr lang="en-US" dirty="0" smtClean="0"/>
              <a:t>AOB</a:t>
            </a:r>
          </a:p>
          <a:p>
            <a:pPr lvl="0"/>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No volunteer yet. Position remains open.</a:t>
            </a:r>
            <a:endParaRPr lang="en-GB" sz="2000" dirty="0" smtClean="0"/>
          </a:p>
          <a:p>
            <a:r>
              <a:rPr lang="en-GB" sz="2400" dirty="0" smtClean="0"/>
              <a:t>Appointment of recording secretary:</a:t>
            </a:r>
          </a:p>
          <a:p>
            <a:pPr lvl="1"/>
            <a:r>
              <a:rPr lang="en-GB" sz="2000" dirty="0" smtClean="0"/>
              <a:t>Roger Marks will take notes for this conference call.</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Yonggang</a:t>
                      </a:r>
                      <a:r>
                        <a:rPr lang="en-US" sz="1400" baseline="0" dirty="0" smtClean="0">
                          <a:solidFill>
                            <a:schemeClr val="tx1"/>
                          </a:solidFill>
                        </a:rPr>
                        <a:t> Fang</a:t>
                      </a:r>
                      <a:endParaRPr lang="en-US" sz="1400" dirty="0" smtClean="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r>
                        <a:rPr lang="en-US" sz="1400" dirty="0" smtClean="0"/>
                        <a:t>Daniel </a:t>
                      </a:r>
                      <a:r>
                        <a:rPr lang="en-US" sz="1400" dirty="0" err="1" smtClean="0"/>
                        <a:t>Corujo</a:t>
                      </a:r>
                      <a:endParaRPr lang="en-US" sz="1400" dirty="0"/>
                    </a:p>
                  </a:txBody>
                  <a:tcPr/>
                </a:tc>
                <a:tc>
                  <a:txBody>
                    <a:bodyPr/>
                    <a:lstStyle/>
                    <a:p>
                      <a:r>
                        <a:rPr lang="en-US" sz="1400" dirty="0" smtClean="0"/>
                        <a:t>IT </a:t>
                      </a:r>
                      <a:r>
                        <a:rPr lang="en-US" sz="1400" dirty="0" err="1" smtClean="0"/>
                        <a:t>Aveiro</a:t>
                      </a:r>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r>
                        <a:rPr lang="en-US" sz="1400" dirty="0" err="1" smtClean="0">
                          <a:solidFill>
                            <a:schemeClr val="tx1"/>
                          </a:solidFill>
                        </a:rPr>
                        <a:t>Huawei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 #2</a:t>
            </a:r>
            <a:endParaRPr lang="en-US" dirty="0"/>
          </a:p>
        </p:txBody>
      </p:sp>
      <p:sp>
        <p:nvSpPr>
          <p:cNvPr id="3" name="Content Placeholder 2"/>
          <p:cNvSpPr>
            <a:spLocks noGrp="1"/>
          </p:cNvSpPr>
          <p:nvPr>
            <p:ph idx="1"/>
          </p:nvPr>
        </p:nvSpPr>
        <p:spPr>
          <a:xfrm>
            <a:off x="457200" y="990600"/>
            <a:ext cx="8229600" cy="5486400"/>
          </a:xfrm>
        </p:spPr>
        <p:txBody>
          <a:bodyPr>
            <a:normAutofit fontScale="40000" lnSpcReduction="20000"/>
          </a:bodyPr>
          <a:lstStyle/>
          <a:p>
            <a:r>
              <a:rPr lang="en-US" dirty="0" smtClean="0"/>
              <a:t>Approval of agenda</a:t>
            </a:r>
          </a:p>
          <a:p>
            <a:pPr lvl="1"/>
            <a:r>
              <a:rPr lang="en-US" dirty="0" smtClean="0"/>
              <a:t> </a:t>
            </a:r>
          </a:p>
          <a:p>
            <a:r>
              <a:rPr lang="en-US" dirty="0" smtClean="0"/>
              <a:t>Approval of minutes</a:t>
            </a:r>
          </a:p>
          <a:p>
            <a:pPr lvl="1"/>
            <a:r>
              <a:rPr lang="en-US" dirty="0" smtClean="0">
                <a:hlinkClick r:id="rId2"/>
              </a:rPr>
              <a:t>https://mentor.ieee.org/omniran/dcn/14/omniran-14-0012-00-ecsg-meeting-minutes-for-january-2014-f2f-interim-meeting.docx</a:t>
            </a:r>
            <a:endParaRPr lang="en-US" dirty="0" smtClean="0"/>
          </a:p>
          <a:p>
            <a:pPr lvl="2"/>
            <a:r>
              <a:rPr lang="en-US" dirty="0" smtClean="0"/>
              <a:t>approved, but mistake regards doc# in header line to be corrected</a:t>
            </a:r>
          </a:p>
          <a:p>
            <a:r>
              <a:rPr lang="en-US" dirty="0" smtClean="0"/>
              <a:t>Reports</a:t>
            </a:r>
          </a:p>
          <a:p>
            <a:pPr lvl="1"/>
            <a:r>
              <a:rPr lang="en-US" dirty="0" smtClean="0"/>
              <a:t> no reports</a:t>
            </a:r>
          </a:p>
          <a:p>
            <a:pPr lvl="0"/>
            <a:r>
              <a:rPr lang="en-US" dirty="0" smtClean="0"/>
              <a:t>SDN Update</a:t>
            </a:r>
          </a:p>
          <a:p>
            <a:pPr lvl="1"/>
            <a:r>
              <a:rPr lang="en-US" dirty="0" smtClean="0"/>
              <a:t> Antonio providing verbal update on current activities</a:t>
            </a:r>
          </a:p>
          <a:p>
            <a:r>
              <a:rPr lang="en-US" dirty="0" err="1" smtClean="0"/>
              <a:t>ToC</a:t>
            </a:r>
            <a:r>
              <a:rPr lang="en-US" dirty="0" smtClean="0"/>
              <a:t> Update Proposal</a:t>
            </a:r>
          </a:p>
          <a:p>
            <a:pPr lvl="1"/>
            <a:r>
              <a:rPr lang="en-US" dirty="0" smtClean="0">
                <a:hlinkClick r:id="rId3"/>
              </a:rPr>
              <a:t>https://</a:t>
            </a:r>
            <a:r>
              <a:rPr lang="en-US" dirty="0" smtClean="0">
                <a:hlinkClick r:id="rId3"/>
              </a:rPr>
              <a:t>mentor.ieee.org/omniran/dcn/14/omniran-14-0013-00-0000-omniran-toc-update.pptx</a:t>
            </a:r>
            <a:endParaRPr lang="en-US" dirty="0" smtClean="0"/>
          </a:p>
          <a:p>
            <a:pPr lvl="1"/>
            <a:r>
              <a:rPr lang="en-US" dirty="0" smtClean="0"/>
              <a:t>Discussion on </a:t>
            </a:r>
            <a:r>
              <a:rPr lang="en-US" dirty="0" err="1" smtClean="0"/>
              <a:t>ToC</a:t>
            </a:r>
            <a:r>
              <a:rPr lang="en-US" dirty="0" smtClean="0"/>
              <a:t> will be continued in Beijing F2F; update of contribution expected.</a:t>
            </a:r>
            <a:endParaRPr lang="en-US" dirty="0" smtClean="0"/>
          </a:p>
          <a:p>
            <a:pPr lvl="0"/>
            <a:r>
              <a:rPr lang="en-US" dirty="0" smtClean="0"/>
              <a:t>Initial text proposal on Network Detection and Selection</a:t>
            </a:r>
          </a:p>
          <a:p>
            <a:pPr lvl="1"/>
            <a:r>
              <a:rPr lang="en-US" dirty="0" smtClean="0">
                <a:hlinkClick r:id="rId4"/>
              </a:rPr>
              <a:t>https://</a:t>
            </a:r>
            <a:r>
              <a:rPr lang="en-US" dirty="0" smtClean="0">
                <a:hlinkClick r:id="rId4"/>
              </a:rPr>
              <a:t>mentor.ieee.org/omniran/dcn/14/omniran-14-0015-00-0000-network-detection-and-selection-intro.pptx</a:t>
            </a:r>
            <a:endParaRPr lang="en-US" dirty="0" smtClean="0"/>
          </a:p>
          <a:p>
            <a:pPr lvl="1"/>
            <a:r>
              <a:rPr lang="en-US" dirty="0" smtClean="0"/>
              <a:t>A couple of refinements proposed; updated version expected for Beijing F2F</a:t>
            </a:r>
          </a:p>
          <a:p>
            <a:pPr lvl="1"/>
            <a:r>
              <a:rPr lang="en-US" dirty="0" smtClean="0"/>
              <a:t>The following document was not brought in the call.</a:t>
            </a:r>
            <a:endParaRPr lang="en-US" dirty="0" smtClean="0"/>
          </a:p>
          <a:p>
            <a:pPr lvl="2"/>
            <a:r>
              <a:rPr lang="en-US" dirty="0" smtClean="0">
                <a:hlinkClick r:id="rId5"/>
              </a:rPr>
              <a:t>https://mentor.ieee.org/omniran/dcn/14/omniran-14-0010-00-0000-network-detection-selection-text-example.docx</a:t>
            </a:r>
            <a:endParaRPr lang="en-US" dirty="0" smtClean="0"/>
          </a:p>
          <a:p>
            <a:pPr lvl="0"/>
            <a:r>
              <a:rPr lang="en-US" dirty="0" smtClean="0"/>
              <a:t>Agenda and plans for March plenary in Beijing</a:t>
            </a:r>
          </a:p>
          <a:p>
            <a:pPr lvl="1"/>
            <a:r>
              <a:rPr lang="en-US" dirty="0" smtClean="0"/>
              <a:t>see following </a:t>
            </a:r>
            <a:r>
              <a:rPr lang="en-US" dirty="0" smtClean="0"/>
              <a:t>slide; Thursday AM1 meeting will become joint OmniRAN/Wireless SDN BOF session</a:t>
            </a:r>
          </a:p>
          <a:p>
            <a:pPr lvl="1"/>
            <a:r>
              <a:rPr lang="en-US" dirty="0" smtClean="0"/>
              <a:t>remote participation will be enabled for all OmniRAN meetings including Wireless SDN BOF session</a:t>
            </a:r>
            <a:endParaRPr lang="en-US" dirty="0" smtClean="0"/>
          </a:p>
          <a:p>
            <a:pPr lvl="1"/>
            <a:r>
              <a:rPr lang="en-US" dirty="0" smtClean="0"/>
              <a:t>agreement on agenda proposal reached</a:t>
            </a:r>
            <a:endParaRPr lang="en-US" dirty="0" smtClean="0"/>
          </a:p>
          <a:p>
            <a:pPr lvl="0"/>
            <a:r>
              <a:rPr lang="en-US" dirty="0" smtClean="0"/>
              <a:t>AOB</a:t>
            </a:r>
          </a:p>
          <a:p>
            <a:pPr lvl="1"/>
            <a:r>
              <a:rPr lang="en-US" dirty="0" smtClean="0"/>
              <a:t>ITU-R WP 5D liaison (Max)</a:t>
            </a:r>
            <a:endParaRPr lang="en-US" dirty="0" smtClean="0">
              <a:hlinkClick r:id="rId6"/>
            </a:endParaRPr>
          </a:p>
          <a:p>
            <a:pPr lvl="2"/>
            <a:r>
              <a:rPr lang="en-US" dirty="0" smtClean="0">
                <a:hlinkClick r:id="rId6"/>
              </a:rPr>
              <a:t>https</a:t>
            </a:r>
            <a:r>
              <a:rPr lang="en-US" dirty="0" smtClean="0">
                <a:hlinkClick r:id="rId6"/>
              </a:rPr>
              <a:t>://</a:t>
            </a:r>
            <a:r>
              <a:rPr lang="en-US" dirty="0" smtClean="0">
                <a:hlinkClick r:id="rId6"/>
              </a:rPr>
              <a:t>mentor.ieee.org/omniran/dcn/14/omniran-14-0014-00-0000-itu-r-347rev2e-ls-eos.docx</a:t>
            </a:r>
            <a:endParaRPr lang="en-US" dirty="0" smtClean="0"/>
          </a:p>
          <a:p>
            <a:pPr lvl="2"/>
            <a:r>
              <a:rPr lang="en-US" dirty="0" smtClean="0"/>
              <a:t>OmniRAN will discuss in Beijing whether and how to contribute to an IEEE 802 response</a:t>
            </a:r>
            <a:endParaRPr lang="en-US" dirty="0" smtClean="0"/>
          </a:p>
          <a:p>
            <a:pPr lvl="1"/>
            <a:r>
              <a:rPr lang="en-US" dirty="0" smtClean="0"/>
              <a:t>ITU-T JCA SDN </a:t>
            </a:r>
            <a:r>
              <a:rPr lang="en-US" dirty="0" smtClean="0"/>
              <a:t>Liaison (Roger</a:t>
            </a:r>
            <a:r>
              <a:rPr lang="en-US" dirty="0" smtClean="0"/>
              <a:t>)</a:t>
            </a:r>
          </a:p>
          <a:p>
            <a:pPr lvl="2"/>
            <a:r>
              <a:rPr lang="en-US" dirty="0" smtClean="0">
                <a:hlinkClick r:id="rId7"/>
              </a:rPr>
              <a:t>https://</a:t>
            </a:r>
            <a:r>
              <a:rPr lang="en-US" dirty="0" smtClean="0">
                <a:hlinkClick r:id="rId7"/>
              </a:rPr>
              <a:t>mentor.ieee.org/omniran/dcn/14/omniran-14-0017-00-0000-liaison-statement-from-itu-t-jca-sdn.pdf</a:t>
            </a:r>
            <a:endParaRPr lang="en-US" dirty="0" smtClean="0"/>
          </a:p>
          <a:p>
            <a:pPr lvl="2"/>
            <a:r>
              <a:rPr lang="en-US" dirty="0" smtClean="0"/>
              <a:t>Initial submission deadline missed, however  submission for upcoming JCA SDN meeting possible</a:t>
            </a:r>
          </a:p>
          <a:p>
            <a:pPr lvl="2"/>
            <a:r>
              <a:rPr lang="en-US" dirty="0" smtClean="0"/>
              <a:t>Potential response will be discussed in Wireless SDN BOF session in Beijing</a:t>
            </a:r>
            <a:endParaRPr lang="en-US" dirty="0" smtClean="0"/>
          </a:p>
          <a:p>
            <a:pPr lvl="0"/>
            <a:r>
              <a:rPr lang="en-US" dirty="0" smtClean="0"/>
              <a:t>Adjourn</a:t>
            </a: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1059</Words>
  <Application>Microsoft Office PowerPoint</Application>
  <PresentationFormat>On-screen Show (4:3)</PresentationFormat>
  <Paragraphs>178</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February 26th, 2014 Conference Call</vt:lpstr>
      <vt:lpstr>Meeting</vt:lpstr>
      <vt:lpstr>Guidelines for IEEE-SA Meetings</vt:lpstr>
      <vt:lpstr>Resources – URLs</vt:lpstr>
      <vt:lpstr>Meeting Etiquette</vt:lpstr>
      <vt:lpstr>LMSC Operations Manual</vt:lpstr>
      <vt:lpstr>Agenda Proposal Wednesday, February 26th, 10:00am ET</vt:lpstr>
      <vt:lpstr>Business#1</vt:lpstr>
      <vt:lpstr>Business #2</vt:lpstr>
      <vt:lpstr>Mar 2014 Agenda Graphics</vt:lpstr>
      <vt:lpstr>Business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242</cp:revision>
  <cp:lastPrinted>1998-02-10T13:28:06Z</cp:lastPrinted>
  <dcterms:created xsi:type="dcterms:W3CDTF">2011-12-30T17:06:23Z</dcterms:created>
  <dcterms:modified xsi:type="dcterms:W3CDTF">2014-02-28T13:30:37Z</dcterms:modified>
</cp:coreProperties>
</file>