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2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39" d="100"/>
          <a:sy n="139" d="100"/>
        </p:scale>
        <p:origin x="-7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93931" y="76200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>
                <a:latin typeface="+mn-lt"/>
              </a:rPr>
              <a:t>omniran-14-0015-00-0000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Network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Detection and Selection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2014-02-25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NSN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maximilian.riegel@nsn.com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The presentation provides overview and introduction into the text contribution on Network Selection and Detection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Selection Procedures</a:t>
            </a:r>
            <a:br>
              <a:rPr lang="en-US" dirty="0" smtClean="0"/>
            </a:br>
            <a:r>
              <a:rPr lang="en-US" sz="2400" dirty="0" smtClean="0"/>
              <a:t>A Station looking for attachment to a service performs: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Removing all AN_NAME groups, which do not offer the desired service.</a:t>
            </a:r>
          </a:p>
          <a:p>
            <a:r>
              <a:rPr lang="en-US" dirty="0" smtClean="0"/>
              <a:t>Removing all AN_NAME groups, for which no valid SUBSCRIPTION exists</a:t>
            </a:r>
          </a:p>
          <a:p>
            <a:pPr lvl="1"/>
            <a:r>
              <a:rPr lang="en-US" dirty="0" smtClean="0"/>
              <a:t>By filtering the entries according to the associated SP_NAMEs</a:t>
            </a:r>
          </a:p>
          <a:p>
            <a:r>
              <a:rPr lang="en-US" dirty="0" smtClean="0"/>
              <a:t>Executing a filtering algorithm across the remaining AN_NAMEs to determine the AN_NAME offering the desired service by the most preferred SUBSCRIPTION</a:t>
            </a:r>
          </a:p>
          <a:p>
            <a:pPr lvl="1"/>
            <a:r>
              <a:rPr lang="en-US" dirty="0" smtClean="0"/>
              <a:t>Taking the cost function associated with each of the SP_NAMEs into account</a:t>
            </a:r>
          </a:p>
          <a:p>
            <a:r>
              <a:rPr lang="en-US" dirty="0" smtClean="0"/>
              <a:t>Selection of the ANI of the determined AN_NAME Access Network providing the best link quality.</a:t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/>
              <a:t>Initiation of the Access Network attachment procedure according to the particular IEEE 802 access technology.</a:t>
            </a:r>
            <a:endParaRPr lang="en-US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NDS procedures listed on the previous two slides describe the most comprehensive approach.</a:t>
            </a:r>
          </a:p>
          <a:p>
            <a:r>
              <a:rPr lang="en-US" dirty="0" smtClean="0"/>
              <a:t>A-</a:t>
            </a:r>
            <a:r>
              <a:rPr lang="en-US" dirty="0" err="1" smtClean="0"/>
              <a:t>priori</a:t>
            </a:r>
            <a:r>
              <a:rPr lang="en-US" dirty="0" smtClean="0"/>
              <a:t> knowledge or decisions may lead to much shorter procedures, e.g.</a:t>
            </a:r>
          </a:p>
          <a:p>
            <a:pPr lvl="1"/>
            <a:r>
              <a:rPr lang="en-US" dirty="0" smtClean="0"/>
              <a:t>looking for just another ANI of the same AN_NAME access network</a:t>
            </a:r>
          </a:p>
          <a:p>
            <a:pPr lvl="1"/>
            <a:r>
              <a:rPr lang="en-US" dirty="0" smtClean="0"/>
              <a:t>attaching to a preconfigured ‘prioritized’ AN_NAME access network</a:t>
            </a:r>
          </a:p>
          <a:p>
            <a:r>
              <a:rPr lang="en-US" dirty="0" smtClean="0"/>
              <a:t>A ‘Stage 2’ description should provide not only the most comprehensive procedure but also descriptions of ‘simplifications’</a:t>
            </a:r>
          </a:p>
          <a:p>
            <a:pPr lvl="1"/>
            <a:r>
              <a:rPr lang="en-US" dirty="0" smtClean="0"/>
              <a:t>Not all IEEE 802 technologies may support all scenarios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Is this presentation comprehensive also for more complex roaming scenarios?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Detection and Selection Overview and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Riegel</a:t>
            </a:r>
          </a:p>
          <a:p>
            <a:r>
              <a:rPr lang="en-US" dirty="0" smtClean="0"/>
              <a:t>(NSN)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Detection and Selection denotes the process which allows a Station to learn about all accessible Access Networks and provides the means to the Station to attach to the most preferable Access Network Interface.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OmniRAN Access Scenario</a:t>
            </a:r>
            <a:endParaRPr lang="en-US" dirty="0"/>
          </a:p>
        </p:txBody>
      </p:sp>
      <p:grpSp>
        <p:nvGrpSpPr>
          <p:cNvPr id="3" name="Group 122"/>
          <p:cNvGrpSpPr/>
          <p:nvPr/>
        </p:nvGrpSpPr>
        <p:grpSpPr>
          <a:xfrm>
            <a:off x="5315145" y="1730955"/>
            <a:ext cx="990600" cy="990600"/>
            <a:chOff x="7315200" y="2819400"/>
            <a:chExt cx="990600" cy="990600"/>
          </a:xfrm>
        </p:grpSpPr>
        <p:sp>
          <p:nvSpPr>
            <p:cNvPr id="6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40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107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109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110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grpSp>
            <p:nvGrpSpPr>
              <p:cNvPr id="8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12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1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11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20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21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2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16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118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2" name="Group 582"/>
          <p:cNvGrpSpPr/>
          <p:nvPr/>
        </p:nvGrpSpPr>
        <p:grpSpPr>
          <a:xfrm>
            <a:off x="6686745" y="1730955"/>
            <a:ext cx="990600" cy="990600"/>
            <a:chOff x="5257800" y="1733550"/>
            <a:chExt cx="990600" cy="990600"/>
          </a:xfrm>
        </p:grpSpPr>
        <p:sp>
          <p:nvSpPr>
            <p:cNvPr id="43" name="Rounded Rectangle 42"/>
            <p:cNvSpPr/>
            <p:nvPr/>
          </p:nvSpPr>
          <p:spPr bwMode="auto">
            <a:xfrm>
              <a:off x="5257800" y="173355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13" name="Group 61"/>
            <p:cNvGrpSpPr/>
            <p:nvPr/>
          </p:nvGrpSpPr>
          <p:grpSpPr>
            <a:xfrm>
              <a:off x="5410201" y="1816606"/>
              <a:ext cx="609600" cy="450344"/>
              <a:chOff x="6324600" y="1828800"/>
              <a:chExt cx="917575" cy="677862"/>
            </a:xfrm>
          </p:grpSpPr>
          <p:grpSp>
            <p:nvGrpSpPr>
              <p:cNvPr id="14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82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3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4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1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0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1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9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86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87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88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1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1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2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3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1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8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75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76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77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18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0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1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2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1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6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69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7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64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65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66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20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49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50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51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21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56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57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58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59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53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54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55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</p:grpSp>
        <p:graphicFrame>
          <p:nvGraphicFramePr>
            <p:cNvPr id="126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2253186"/>
            <a:ext cx="798445" cy="429931"/>
          </p:xfrm>
          <a:graphic>
            <a:graphicData uri="http://schemas.openxmlformats.org/presentationml/2006/ole">
              <p:oleObj spid="_x0000_s1026" name="Clip" r:id="rId4" imgW="5757415" imgH="3221332" progId="">
                <p:embed/>
              </p:oleObj>
            </a:graphicData>
          </a:graphic>
        </p:graphicFrame>
        <p:sp>
          <p:nvSpPr>
            <p:cNvPr id="127" name="Text Box 16"/>
            <p:cNvSpPr txBox="1">
              <a:spLocks noChangeArrowheads="1"/>
            </p:cNvSpPr>
            <p:nvPr/>
          </p:nvSpPr>
          <p:spPr bwMode="auto">
            <a:xfrm>
              <a:off x="5428250" y="231539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130" name="Straight Connector 129"/>
          <p:cNvCxnSpPr>
            <a:stCxn id="7" idx="3"/>
          </p:cNvCxnSpPr>
          <p:nvPr/>
        </p:nvCxnSpPr>
        <p:spPr bwMode="auto">
          <a:xfrm>
            <a:off x="2800545" y="2282136"/>
            <a:ext cx="752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" name="Group 95"/>
          <p:cNvGrpSpPr/>
          <p:nvPr/>
        </p:nvGrpSpPr>
        <p:grpSpPr>
          <a:xfrm>
            <a:off x="2952945" y="2207205"/>
            <a:ext cx="479618" cy="457200"/>
            <a:chOff x="1524000" y="2209800"/>
            <a:chExt cx="479618" cy="457200"/>
          </a:xfrm>
        </p:grpSpPr>
        <p:sp>
          <p:nvSpPr>
            <p:cNvPr id="131" name="Oval 130"/>
            <p:cNvSpPr/>
            <p:nvPr/>
          </p:nvSpPr>
          <p:spPr bwMode="auto">
            <a:xfrm>
              <a:off x="1676400" y="22098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524000" y="22976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6" name="Straight Connector 135"/>
          <p:cNvCxnSpPr>
            <a:endCxn id="6" idx="1"/>
          </p:cNvCxnSpPr>
          <p:nvPr/>
        </p:nvCxnSpPr>
        <p:spPr bwMode="auto">
          <a:xfrm>
            <a:off x="4553145" y="2226255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3" name="Group 40"/>
          <p:cNvGrpSpPr/>
          <p:nvPr/>
        </p:nvGrpSpPr>
        <p:grpSpPr>
          <a:xfrm>
            <a:off x="4705545" y="2154076"/>
            <a:ext cx="479618" cy="461425"/>
            <a:chOff x="3276600" y="2156671"/>
            <a:chExt cx="479618" cy="461425"/>
          </a:xfrm>
        </p:grpSpPr>
        <p:sp>
          <p:nvSpPr>
            <p:cNvPr id="137" name="Oval 136"/>
            <p:cNvSpPr/>
            <p:nvPr/>
          </p:nvSpPr>
          <p:spPr bwMode="auto">
            <a:xfrm>
              <a:off x="3429000" y="2156671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276600" y="2248764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34" name="Straight Connector 133"/>
          <p:cNvCxnSpPr>
            <a:stCxn id="6" idx="3"/>
            <a:endCxn id="43" idx="1"/>
          </p:cNvCxnSpPr>
          <p:nvPr/>
        </p:nvCxnSpPr>
        <p:spPr bwMode="auto">
          <a:xfrm>
            <a:off x="6305745" y="2226255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4" name="Group 294"/>
          <p:cNvGrpSpPr/>
          <p:nvPr/>
        </p:nvGrpSpPr>
        <p:grpSpPr>
          <a:xfrm>
            <a:off x="1809945" y="1730955"/>
            <a:ext cx="990600" cy="990600"/>
            <a:chOff x="381000" y="1962150"/>
            <a:chExt cx="990600" cy="990600"/>
          </a:xfrm>
        </p:grpSpPr>
        <p:sp>
          <p:nvSpPr>
            <p:cNvPr id="7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STA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4" name="Picture 293" descr="MC900439836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grpSp>
        <p:nvGrpSpPr>
          <p:cNvPr id="25" name="Group 4"/>
          <p:cNvGrpSpPr/>
          <p:nvPr/>
        </p:nvGrpSpPr>
        <p:grpSpPr>
          <a:xfrm>
            <a:off x="2800545" y="1673805"/>
            <a:ext cx="2514600" cy="457200"/>
            <a:chOff x="1371600" y="1676400"/>
            <a:chExt cx="2514600" cy="457200"/>
          </a:xfrm>
        </p:grpSpPr>
        <p:sp>
          <p:nvSpPr>
            <p:cNvPr id="143" name="Oval 142"/>
            <p:cNvSpPr/>
            <p:nvPr/>
          </p:nvSpPr>
          <p:spPr bwMode="auto">
            <a:xfrm>
              <a:off x="1666875" y="1981200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514475" y="16764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371600" y="2043694"/>
              <a:ext cx="2514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8" name="Group 212"/>
          <p:cNvGrpSpPr/>
          <p:nvPr/>
        </p:nvGrpSpPr>
        <p:grpSpPr>
          <a:xfrm>
            <a:off x="5315145" y="5001090"/>
            <a:ext cx="990600" cy="990600"/>
            <a:chOff x="7315200" y="2819400"/>
            <a:chExt cx="990600" cy="990600"/>
          </a:xfrm>
        </p:grpSpPr>
        <p:sp>
          <p:nvSpPr>
            <p:cNvPr id="214" name="AutoShape 154"/>
            <p:cNvSpPr>
              <a:spLocks noChangeArrowheads="1"/>
            </p:cNvSpPr>
            <p:nvPr/>
          </p:nvSpPr>
          <p:spPr bwMode="auto">
            <a:xfrm>
              <a:off x="7315200" y="2819400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5" name="Picture 15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8575" y="3509962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16" name="Rectangle 188"/>
            <p:cNvSpPr>
              <a:spLocks noChangeArrowheads="1"/>
            </p:cNvSpPr>
            <p:nvPr/>
          </p:nvSpPr>
          <p:spPr bwMode="auto">
            <a:xfrm>
              <a:off x="7373937" y="2867025"/>
              <a:ext cx="8556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CORE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216"/>
            <p:cNvGrpSpPr/>
            <p:nvPr/>
          </p:nvGrpSpPr>
          <p:grpSpPr>
            <a:xfrm>
              <a:off x="7520910" y="3095706"/>
              <a:ext cx="532437" cy="381000"/>
              <a:chOff x="7481888" y="3079208"/>
              <a:chExt cx="595312" cy="425992"/>
            </a:xfrm>
          </p:grpSpPr>
          <p:sp>
            <p:nvSpPr>
              <p:cNvPr id="218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 dirty="0"/>
              </a:p>
            </p:txBody>
          </p:sp>
          <p:sp>
            <p:nvSpPr>
              <p:cNvPr id="219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 dirty="0">
                  <a:ea typeface="ＭＳ Ｐゴシック" pitchFamily="34" charset="-128"/>
                </a:endParaRPr>
              </a:p>
            </p:txBody>
          </p:sp>
          <p:grpSp>
            <p:nvGrpSpPr>
              <p:cNvPr id="3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21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2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3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grpSp>
              <p:nvGrpSpPr>
                <p:cNvPr id="3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28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29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30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231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225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6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27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32" name="Group 579"/>
          <p:cNvGrpSpPr/>
          <p:nvPr/>
        </p:nvGrpSpPr>
        <p:grpSpPr>
          <a:xfrm>
            <a:off x="6686745" y="5001090"/>
            <a:ext cx="990600" cy="990600"/>
            <a:chOff x="5257800" y="4419600"/>
            <a:chExt cx="990600" cy="990600"/>
          </a:xfrm>
        </p:grpSpPr>
        <p:sp>
          <p:nvSpPr>
            <p:cNvPr id="233" name="Rounded Rectangle 232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33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274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75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76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35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8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82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8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84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78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79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80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36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263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64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65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37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0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7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7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7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67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68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69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38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252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53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54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39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5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1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6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56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57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58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  <p:grpSp>
            <p:nvGrpSpPr>
              <p:cNvPr id="41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241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42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43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grpSp>
              <p:nvGrpSpPr>
                <p:cNvPr id="42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48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49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50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  <p:sp>
                <p:nvSpPr>
                  <p:cNvPr id="251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 dirty="0"/>
                  </a:p>
                </p:txBody>
              </p:sp>
            </p:grpSp>
            <p:sp>
              <p:nvSpPr>
                <p:cNvPr id="245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 dirty="0"/>
                </a:p>
              </p:txBody>
            </p:sp>
            <p:sp>
              <p:nvSpPr>
                <p:cNvPr id="246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  <p:sp>
              <p:nvSpPr>
                <p:cNvPr id="247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 dirty="0"/>
                </a:p>
              </p:txBody>
            </p:sp>
          </p:grpSp>
        </p:grpSp>
        <p:graphicFrame>
          <p:nvGraphicFramePr>
            <p:cNvPr id="235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p:oleObj spid="_x0000_s1027" name="Clip" r:id="rId6" imgW="5757415" imgH="3221332" progId="">
                <p:embed/>
              </p:oleObj>
            </a:graphicData>
          </a:graphic>
        </p:graphicFrame>
        <p:sp>
          <p:nvSpPr>
            <p:cNvPr id="236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285" name="Straight Connector 284"/>
          <p:cNvCxnSpPr>
            <a:endCxn id="214" idx="1"/>
          </p:cNvCxnSpPr>
          <p:nvPr/>
        </p:nvCxnSpPr>
        <p:spPr bwMode="auto">
          <a:xfrm>
            <a:off x="4553145" y="5496390"/>
            <a:ext cx="762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6" name="Oval 285"/>
          <p:cNvSpPr/>
          <p:nvPr/>
        </p:nvSpPr>
        <p:spPr bwMode="auto">
          <a:xfrm>
            <a:off x="4857945" y="5430984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4705545" y="512618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R3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8" name="Straight Connector 287"/>
          <p:cNvCxnSpPr>
            <a:stCxn id="214" idx="3"/>
            <a:endCxn id="233" idx="1"/>
          </p:cNvCxnSpPr>
          <p:nvPr/>
        </p:nvCxnSpPr>
        <p:spPr bwMode="auto">
          <a:xfrm>
            <a:off x="6305745" y="5496390"/>
            <a:ext cx="381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9" name="Straight Connector 288"/>
          <p:cNvCxnSpPr>
            <a:stCxn id="6" idx="2"/>
            <a:endCxn id="214" idx="0"/>
          </p:cNvCxnSpPr>
          <p:nvPr/>
        </p:nvCxnSpPr>
        <p:spPr bwMode="auto">
          <a:xfrm>
            <a:off x="5810445" y="2721555"/>
            <a:ext cx="0" cy="22795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2" name="Oval 291"/>
          <p:cNvSpPr/>
          <p:nvPr/>
        </p:nvSpPr>
        <p:spPr bwMode="auto">
          <a:xfrm>
            <a:off x="5743556" y="40614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5315145" y="395623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R5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6" name="Straight Connector 305"/>
          <p:cNvCxnSpPr/>
          <p:nvPr/>
        </p:nvCxnSpPr>
        <p:spPr bwMode="auto">
          <a:xfrm flipV="1">
            <a:off x="4570800" y="2617374"/>
            <a:ext cx="753870" cy="121432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7" name="Oval 336"/>
          <p:cNvSpPr/>
          <p:nvPr/>
        </p:nvSpPr>
        <p:spPr bwMode="auto">
          <a:xfrm>
            <a:off x="4993450" y="2987043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4591490" y="2886345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R3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3557028" y="1723039"/>
            <a:ext cx="1000125" cy="990600"/>
            <a:chOff x="7497325" y="3519010"/>
            <a:chExt cx="1000125" cy="990600"/>
          </a:xfrm>
        </p:grpSpPr>
        <p:sp>
          <p:nvSpPr>
            <p:cNvPr id="211" name="AutoShape 154"/>
            <p:cNvSpPr>
              <a:spLocks noChangeArrowheads="1"/>
            </p:cNvSpPr>
            <p:nvPr/>
          </p:nvSpPr>
          <p:spPr bwMode="auto">
            <a:xfrm>
              <a:off x="7497325" y="351901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Rectangle 187"/>
            <p:cNvSpPr>
              <a:spLocks noChangeArrowheads="1"/>
            </p:cNvSpPr>
            <p:nvPr/>
          </p:nvSpPr>
          <p:spPr bwMode="auto">
            <a:xfrm>
              <a:off x="7556062" y="359521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3" name="Picture 212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22350" y="3789040"/>
              <a:ext cx="180020" cy="158267"/>
            </a:xfrm>
            <a:prstGeom prst="rect">
              <a:avLst/>
            </a:prstGeom>
          </p:spPr>
        </p:pic>
        <p:pic>
          <p:nvPicPr>
            <p:cNvPr id="217" name="Picture 216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6028" y="3923565"/>
              <a:ext cx="270030" cy="237401"/>
            </a:xfrm>
            <a:prstGeom prst="rect">
              <a:avLst/>
            </a:prstGeom>
          </p:spPr>
        </p:pic>
        <p:pic>
          <p:nvPicPr>
            <p:cNvPr id="220" name="Picture 219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59985" y="3968570"/>
              <a:ext cx="512022" cy="450153"/>
            </a:xfrm>
            <a:prstGeom prst="rect">
              <a:avLst/>
            </a:prstGeom>
          </p:spPr>
        </p:pic>
        <p:sp>
          <p:nvSpPr>
            <p:cNvPr id="224" name="TextBox 223"/>
            <p:cNvSpPr txBox="1"/>
            <p:nvPr/>
          </p:nvSpPr>
          <p:spPr>
            <a:xfrm>
              <a:off x="7985254" y="4187116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ANI</a:t>
              </a:r>
              <a:endParaRPr lang="en-US" dirty="0">
                <a:latin typeface="+mn-lt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7820999" y="3812782"/>
              <a:ext cx="33374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n-lt"/>
                </a:rPr>
                <a:t>ANI</a:t>
              </a:r>
              <a:endParaRPr lang="en-US" sz="700" dirty="0">
                <a:latin typeface="+mn-lt"/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8288251" y="4041938"/>
              <a:ext cx="19236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dirty="0" smtClean="0">
                  <a:latin typeface="+mn-lt"/>
                </a:rPr>
                <a:t>ANI</a:t>
              </a:r>
              <a:endParaRPr lang="en-US" sz="900" dirty="0">
                <a:latin typeface="+mn-lt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3560661" y="3381400"/>
            <a:ext cx="1000125" cy="990600"/>
            <a:chOff x="7497325" y="3519010"/>
            <a:chExt cx="1000125" cy="990600"/>
          </a:xfrm>
        </p:grpSpPr>
        <p:sp>
          <p:nvSpPr>
            <p:cNvPr id="238" name="AutoShape 154"/>
            <p:cNvSpPr>
              <a:spLocks noChangeArrowheads="1"/>
            </p:cNvSpPr>
            <p:nvPr/>
          </p:nvSpPr>
          <p:spPr bwMode="auto">
            <a:xfrm>
              <a:off x="7497325" y="351901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9" name="Rectangle 187"/>
            <p:cNvSpPr>
              <a:spLocks noChangeArrowheads="1"/>
            </p:cNvSpPr>
            <p:nvPr/>
          </p:nvSpPr>
          <p:spPr bwMode="auto">
            <a:xfrm>
              <a:off x="7556062" y="359521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40" name="Picture 239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22350" y="3789040"/>
              <a:ext cx="180020" cy="158267"/>
            </a:xfrm>
            <a:prstGeom prst="rect">
              <a:avLst/>
            </a:prstGeom>
          </p:spPr>
        </p:pic>
        <p:pic>
          <p:nvPicPr>
            <p:cNvPr id="244" name="Picture 243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6028" y="3923565"/>
              <a:ext cx="270030" cy="237401"/>
            </a:xfrm>
            <a:prstGeom prst="rect">
              <a:avLst/>
            </a:prstGeom>
          </p:spPr>
        </p:pic>
        <p:pic>
          <p:nvPicPr>
            <p:cNvPr id="255" name="Picture 254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59985" y="3968570"/>
              <a:ext cx="512022" cy="450153"/>
            </a:xfrm>
            <a:prstGeom prst="rect">
              <a:avLst/>
            </a:prstGeom>
          </p:spPr>
        </p:pic>
        <p:sp>
          <p:nvSpPr>
            <p:cNvPr id="266" name="TextBox 265"/>
            <p:cNvSpPr txBox="1"/>
            <p:nvPr/>
          </p:nvSpPr>
          <p:spPr>
            <a:xfrm>
              <a:off x="7985254" y="4187116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ANI</a:t>
              </a:r>
              <a:endParaRPr lang="en-US" dirty="0">
                <a:latin typeface="+mn-lt"/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7820999" y="3812782"/>
              <a:ext cx="33374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n-lt"/>
                </a:rPr>
                <a:t>ANI</a:t>
              </a:r>
              <a:endParaRPr lang="en-US" sz="700" dirty="0">
                <a:latin typeface="+mn-lt"/>
              </a:endParaRPr>
            </a:p>
          </p:txBody>
        </p:sp>
        <p:sp>
          <p:nvSpPr>
            <p:cNvPr id="290" name="TextBox 289"/>
            <p:cNvSpPr txBox="1"/>
            <p:nvPr/>
          </p:nvSpPr>
          <p:spPr>
            <a:xfrm>
              <a:off x="8288251" y="4041938"/>
              <a:ext cx="19236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dirty="0" smtClean="0">
                  <a:latin typeface="+mn-lt"/>
                </a:rPr>
                <a:t>ANI</a:t>
              </a:r>
              <a:endParaRPr lang="en-US" sz="900" dirty="0">
                <a:latin typeface="+mn-lt"/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3560661" y="5001090"/>
            <a:ext cx="1000125" cy="990600"/>
            <a:chOff x="7497325" y="3519010"/>
            <a:chExt cx="1000125" cy="990600"/>
          </a:xfrm>
        </p:grpSpPr>
        <p:sp>
          <p:nvSpPr>
            <p:cNvPr id="295" name="AutoShape 154"/>
            <p:cNvSpPr>
              <a:spLocks noChangeArrowheads="1"/>
            </p:cNvSpPr>
            <p:nvPr/>
          </p:nvSpPr>
          <p:spPr bwMode="auto">
            <a:xfrm>
              <a:off x="7497325" y="351901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Rectangle 187"/>
            <p:cNvSpPr>
              <a:spLocks noChangeArrowheads="1"/>
            </p:cNvSpPr>
            <p:nvPr/>
          </p:nvSpPr>
          <p:spPr bwMode="auto">
            <a:xfrm>
              <a:off x="7556062" y="359521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AN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97" name="Picture 296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22350" y="3789040"/>
              <a:ext cx="180020" cy="158267"/>
            </a:xfrm>
            <a:prstGeom prst="rect">
              <a:avLst/>
            </a:prstGeom>
          </p:spPr>
        </p:pic>
        <p:pic>
          <p:nvPicPr>
            <p:cNvPr id="298" name="Picture 297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06028" y="3923565"/>
              <a:ext cx="270030" cy="237401"/>
            </a:xfrm>
            <a:prstGeom prst="rect">
              <a:avLst/>
            </a:prstGeom>
          </p:spPr>
        </p:pic>
        <p:pic>
          <p:nvPicPr>
            <p:cNvPr id="299" name="Picture 298" descr="Wireless Gateway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59985" y="3968570"/>
              <a:ext cx="512022" cy="450153"/>
            </a:xfrm>
            <a:prstGeom prst="rect">
              <a:avLst/>
            </a:prstGeom>
          </p:spPr>
        </p:pic>
        <p:sp>
          <p:nvSpPr>
            <p:cNvPr id="300" name="TextBox 299"/>
            <p:cNvSpPr txBox="1"/>
            <p:nvPr/>
          </p:nvSpPr>
          <p:spPr>
            <a:xfrm>
              <a:off x="7985254" y="4187116"/>
              <a:ext cx="457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ANI</a:t>
              </a:r>
              <a:endParaRPr lang="en-US" dirty="0">
                <a:latin typeface="+mn-lt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7820999" y="3812782"/>
              <a:ext cx="33374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+mn-lt"/>
                </a:rPr>
                <a:t>ANI</a:t>
              </a:r>
              <a:endParaRPr lang="en-US" sz="700" dirty="0">
                <a:latin typeface="+mn-lt"/>
              </a:endParaRP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8288251" y="4041938"/>
              <a:ext cx="19236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dirty="0" smtClean="0">
                  <a:latin typeface="+mn-lt"/>
                </a:rPr>
                <a:t>ANI</a:t>
              </a:r>
              <a:endParaRPr lang="en-US" sz="900" dirty="0">
                <a:latin typeface="+mn-lt"/>
              </a:endParaRPr>
            </a:p>
          </p:txBody>
        </p:sp>
      </p:grpSp>
      <p:sp>
        <p:nvSpPr>
          <p:cNvPr id="200" name="TextBox 199"/>
          <p:cNvSpPr txBox="1"/>
          <p:nvPr/>
        </p:nvSpPr>
        <p:spPr>
          <a:xfrm>
            <a:off x="431540" y="5454225"/>
            <a:ext cx="2608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25475"/>
            <a:r>
              <a:rPr lang="en-US" dirty="0" smtClean="0">
                <a:latin typeface="+mn-lt"/>
              </a:rPr>
              <a:t>STA	Station</a:t>
            </a:r>
          </a:p>
          <a:p>
            <a:pPr defTabSz="625475"/>
            <a:r>
              <a:rPr lang="en-US" dirty="0" smtClean="0">
                <a:latin typeface="+mn-lt"/>
              </a:rPr>
              <a:t>AN	Access Network</a:t>
            </a:r>
          </a:p>
          <a:p>
            <a:pPr defTabSz="625475"/>
            <a:r>
              <a:rPr lang="en-US" dirty="0" smtClean="0">
                <a:latin typeface="+mn-lt"/>
              </a:rPr>
              <a:t>ANI	Access Network Interface</a:t>
            </a:r>
          </a:p>
          <a:p>
            <a:pPr defTabSz="625475"/>
            <a:r>
              <a:rPr lang="en-US" dirty="0" smtClean="0">
                <a:latin typeface="+mn-lt"/>
              </a:rPr>
              <a:t>CORE	</a:t>
            </a:r>
            <a:r>
              <a:rPr lang="en-US" dirty="0" err="1" smtClean="0">
                <a:latin typeface="+mn-lt"/>
              </a:rPr>
              <a:t>COntrol</a:t>
            </a:r>
            <a:r>
              <a:rPr lang="en-US" dirty="0" smtClean="0">
                <a:latin typeface="+mn-lt"/>
              </a:rPr>
              <a:t> and Router </a:t>
            </a:r>
            <a:r>
              <a:rPr lang="en-US" dirty="0" err="1" smtClean="0">
                <a:latin typeface="+mn-lt"/>
              </a:rPr>
              <a:t>Entitiy</a:t>
            </a:r>
            <a:endParaRPr lang="en-US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 bwMode="auto">
          <a:xfrm>
            <a:off x="836585" y="2753894"/>
            <a:ext cx="7515835" cy="945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Current 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cope of IEEE 802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926596" y="3301328"/>
            <a:ext cx="2340259" cy="900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356865" y="3301328"/>
            <a:ext cx="243027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922150" y="3301328"/>
            <a:ext cx="2340260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of OmniRAN Reference Points to IEEE 802 Reference Model</a:t>
            </a:r>
            <a:endParaRPr lang="en-US" dirty="0"/>
          </a:p>
        </p:txBody>
      </p:sp>
      <p:sp>
        <p:nvSpPr>
          <p:cNvPr id="140" name="Content Placeholder 139"/>
          <p:cNvSpPr>
            <a:spLocks noGrp="1"/>
          </p:cNvSpPr>
          <p:nvPr>
            <p:ph idx="1"/>
          </p:nvPr>
        </p:nvSpPr>
        <p:spPr>
          <a:xfrm>
            <a:off x="457200" y="3789000"/>
            <a:ext cx="8229600" cy="274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Reference Points can be mapped </a:t>
            </a:r>
            <a:r>
              <a:rPr lang="en-US" dirty="0"/>
              <a:t>o</a:t>
            </a:r>
            <a:r>
              <a:rPr lang="en-US" dirty="0" smtClean="0"/>
              <a:t>nto the IEEE 802 Reference Model</a:t>
            </a:r>
          </a:p>
          <a:p>
            <a:pPr lvl="1"/>
            <a:r>
              <a:rPr lang="en-US" dirty="0" smtClean="0"/>
              <a:t>R1 represents the PHY and MAC layer functions between terminal and base station</a:t>
            </a:r>
          </a:p>
          <a:p>
            <a:pPr lvl="2"/>
            <a:r>
              <a:rPr lang="en-US" dirty="0" smtClean="0"/>
              <a:t>Completely covered by IEEE 802 specifications</a:t>
            </a:r>
          </a:p>
          <a:p>
            <a:pPr lvl="1"/>
            <a:r>
              <a:rPr lang="en-US" dirty="0" smtClean="0"/>
              <a:t>R2 represents the L2 control protocol functions between terminal and central entities for control and AAA.</a:t>
            </a:r>
          </a:p>
          <a:p>
            <a:pPr lvl="1"/>
            <a:r>
              <a:rPr lang="en-US" dirty="0" smtClean="0"/>
              <a:t>R3 represents the L1 &amp; L2 control interface from a central control entity into the network elements</a:t>
            </a:r>
          </a:p>
          <a:p>
            <a:r>
              <a:rPr lang="en-US" dirty="0" smtClean="0"/>
              <a:t>‘R2’ and ‘R3’ cover IEEE 802 specific</a:t>
            </a:r>
            <a:r>
              <a:rPr lang="en-US" dirty="0"/>
              <a:t> </a:t>
            </a:r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However </a:t>
            </a:r>
            <a:r>
              <a:rPr lang="en-US" dirty="0"/>
              <a:t>IP based protocols are used to carry control information between network elements and </a:t>
            </a:r>
            <a:r>
              <a:rPr lang="en-US" dirty="0" smtClean="0"/>
              <a:t>access network control</a:t>
            </a:r>
            <a:endParaRPr lang="en-US" dirty="0"/>
          </a:p>
          <a:p>
            <a:pPr lvl="1"/>
            <a:r>
              <a:rPr lang="en-US" dirty="0"/>
              <a:t>Effectively each of IEEE 802 network elements contains an IP communication stack on top of the IEEE 802 data path for the exchange of the control information.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81590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881591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81591" y="1539000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52320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52321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32141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32142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77045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7046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 flipV="1">
            <a:off x="4977046" y="2761267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311861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311862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56765" y="2761268"/>
            <a:ext cx="855095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456766" y="3031298"/>
            <a:ext cx="855094" cy="27003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3600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Isosceles Triangle 33"/>
          <p:cNvSpPr/>
          <p:nvPr/>
        </p:nvSpPr>
        <p:spPr bwMode="auto">
          <a:xfrm flipV="1">
            <a:off x="2456766" y="2761267"/>
            <a:ext cx="1710190" cy="82637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pic>
        <p:nvPicPr>
          <p:cNvPr id="68" name="Picture 67" descr="MC9004398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05" y="1906173"/>
            <a:ext cx="533400" cy="533400"/>
          </a:xfrm>
          <a:prstGeom prst="rect">
            <a:avLst/>
          </a:prstGeom>
        </p:spPr>
      </p:pic>
      <p:sp>
        <p:nvSpPr>
          <p:cNvPr id="102" name="Rectangle 101"/>
          <p:cNvSpPr/>
          <p:nvPr/>
        </p:nvSpPr>
        <p:spPr bwMode="auto">
          <a:xfrm>
            <a:off x="2816805" y="2266214"/>
            <a:ext cx="855095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Higher Layers Control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5472100" y="2266214"/>
            <a:ext cx="720080" cy="49505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Higher Layers Control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7452320" y="1539000"/>
            <a:ext cx="855094" cy="122226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+mn-lt"/>
              </a:rPr>
              <a:t>Higher Layers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82" name="Picture 29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7345" y="2450883"/>
            <a:ext cx="405045" cy="2581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7767355" y="2135848"/>
            <a:ext cx="190728" cy="325360"/>
            <a:chOff x="4120" y="2308"/>
            <a:chExt cx="305" cy="415"/>
          </a:xfrm>
        </p:grpSpPr>
        <p:sp>
          <p:nvSpPr>
            <p:cNvPr id="71" name="Freeform 123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Rectangle 124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Oval 125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8" name="Group 126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78" name="Line 127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79" name="Line 128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0" name="Line 129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81" name="Line 130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75" name="Freeform 131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Oval 132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7" name="Oval 133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9" name="AutoShape 22"/>
          <p:cNvSpPr>
            <a:spLocks noChangeArrowheads="1"/>
          </p:cNvSpPr>
          <p:nvPr/>
        </p:nvSpPr>
        <p:spPr bwMode="auto">
          <a:xfrm>
            <a:off x="7677345" y="1775808"/>
            <a:ext cx="360362" cy="327025"/>
          </a:xfrm>
          <a:prstGeom prst="can">
            <a:avLst>
              <a:gd name="adj" fmla="val 25000"/>
            </a:avLst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>
            <a:off x="5742130" y="2661732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922150" y="2661732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3266855" y="2663884"/>
            <a:ext cx="0" cy="468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3356865" y="2663885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5663402" y="2481712"/>
            <a:ext cx="3485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R3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772000" y="2481712"/>
            <a:ext cx="736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  <a:latin typeface="+mn-lt"/>
              </a:rPr>
              <a:t>R2      R3 </a:t>
            </a:r>
            <a:endParaRPr lang="en-US" sz="1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6" name="Freeform 135"/>
          <p:cNvSpPr/>
          <p:nvPr/>
        </p:nvSpPr>
        <p:spPr bwMode="auto">
          <a:xfrm>
            <a:off x="1628776" y="2663885"/>
            <a:ext cx="1278040" cy="144541"/>
          </a:xfrm>
          <a:custGeom>
            <a:avLst/>
            <a:gdLst>
              <a:gd name="connsiteX0" fmla="*/ 0 w 1395413"/>
              <a:gd name="connsiteY0" fmla="*/ 133350 h 138112"/>
              <a:gd name="connsiteX1" fmla="*/ 1395413 w 1395413"/>
              <a:gd name="connsiteY1" fmla="*/ 138112 h 138112"/>
              <a:gd name="connsiteX2" fmla="*/ 1395413 w 1395413"/>
              <a:gd name="connsiteY2" fmla="*/ 0 h 138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5413" h="138112">
                <a:moveTo>
                  <a:pt x="0" y="133350"/>
                </a:moveTo>
                <a:lnTo>
                  <a:pt x="1395413" y="138112"/>
                </a:lnTo>
                <a:lnTo>
                  <a:pt x="1395413" y="0"/>
                </a:ln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5" name="Left-Right Arrow 54"/>
          <p:cNvSpPr/>
          <p:nvPr/>
        </p:nvSpPr>
        <p:spPr bwMode="auto">
          <a:xfrm>
            <a:off x="1736685" y="2898436"/>
            <a:ext cx="720080" cy="270030"/>
          </a:xfrm>
          <a:prstGeom prst="leftRightArrow">
            <a:avLst>
              <a:gd name="adj1" fmla="val 64830"/>
              <a:gd name="adj2" fmla="val 3615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R1</a:t>
            </a:r>
            <a:endParaRPr kumimoji="0" 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58" name="Straight Arrow Connector 57"/>
          <p:cNvCxnSpPr>
            <a:endCxn id="29" idx="0"/>
          </p:cNvCxnSpPr>
          <p:nvPr/>
        </p:nvCxnSpPr>
        <p:spPr bwMode="auto">
          <a:xfrm flipH="1">
            <a:off x="5824770" y="2663885"/>
            <a:ext cx="7370" cy="180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3176845" y="2663885"/>
            <a:ext cx="0" cy="262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3446875" y="2663885"/>
            <a:ext cx="0" cy="1800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Freeform 6"/>
          <p:cNvSpPr/>
          <p:nvPr/>
        </p:nvSpPr>
        <p:spPr>
          <a:xfrm>
            <a:off x="3670417" y="1952472"/>
            <a:ext cx="3798592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6192000" y="1944000"/>
            <a:ext cx="1260000" cy="576528"/>
          </a:xfrm>
          <a:custGeom>
            <a:avLst/>
            <a:gdLst>
              <a:gd name="connsiteX0" fmla="*/ 0 w 3355810"/>
              <a:gd name="connsiteY0" fmla="*/ 360530 h 360530"/>
              <a:gd name="connsiteX1" fmla="*/ 1235124 w 3355810"/>
              <a:gd name="connsiteY1" fmla="*/ 11003 h 360530"/>
              <a:gd name="connsiteX2" fmla="*/ 3355810 w 3355810"/>
              <a:gd name="connsiteY2" fmla="*/ 80908 h 360530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126034 w 3481844"/>
              <a:gd name="connsiteY0" fmla="*/ 361226 h 395522"/>
              <a:gd name="connsiteX1" fmla="*/ 79425 w 3481844"/>
              <a:gd name="connsiteY1" fmla="*/ 373167 h 395522"/>
              <a:gd name="connsiteX2" fmla="*/ 1361158 w 3481844"/>
              <a:gd name="connsiteY2" fmla="*/ 11699 h 395522"/>
              <a:gd name="connsiteX3" fmla="*/ 3481844 w 3481844"/>
              <a:gd name="connsiteY3" fmla="*/ 81604 h 395522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361226 h 373167"/>
              <a:gd name="connsiteX1" fmla="*/ 213086 w 3615505"/>
              <a:gd name="connsiteY1" fmla="*/ 373167 h 373167"/>
              <a:gd name="connsiteX2" fmla="*/ 1494819 w 3615505"/>
              <a:gd name="connsiteY2" fmla="*/ 11699 h 373167"/>
              <a:gd name="connsiteX3" fmla="*/ 3615505 w 3615505"/>
              <a:gd name="connsiteY3" fmla="*/ 81604 h 373167"/>
              <a:gd name="connsiteX0" fmla="*/ 259695 w 3615505"/>
              <a:gd name="connsiteY0" fmla="*/ 293406 h 305347"/>
              <a:gd name="connsiteX1" fmla="*/ 213086 w 3615505"/>
              <a:gd name="connsiteY1" fmla="*/ 305347 h 305347"/>
              <a:gd name="connsiteX2" fmla="*/ 1506471 w 3615505"/>
              <a:gd name="connsiteY2" fmla="*/ 24916 h 305347"/>
              <a:gd name="connsiteX3" fmla="*/ 3615505 w 3615505"/>
              <a:gd name="connsiteY3" fmla="*/ 13784 h 305347"/>
              <a:gd name="connsiteX0" fmla="*/ 259695 w 3615505"/>
              <a:gd name="connsiteY0" fmla="*/ 282152 h 294093"/>
              <a:gd name="connsiteX1" fmla="*/ 213086 w 3615505"/>
              <a:gd name="connsiteY1" fmla="*/ 294093 h 294093"/>
              <a:gd name="connsiteX2" fmla="*/ 1506471 w 3615505"/>
              <a:gd name="connsiteY2" fmla="*/ 13662 h 294093"/>
              <a:gd name="connsiteX3" fmla="*/ 3615505 w 3615505"/>
              <a:gd name="connsiteY3" fmla="*/ 2530 h 294093"/>
              <a:gd name="connsiteX0" fmla="*/ 0 w 3355810"/>
              <a:gd name="connsiteY0" fmla="*/ 282152 h 282152"/>
              <a:gd name="connsiteX1" fmla="*/ 1246776 w 3355810"/>
              <a:gd name="connsiteY1" fmla="*/ 13662 h 282152"/>
              <a:gd name="connsiteX2" fmla="*/ 3355810 w 3355810"/>
              <a:gd name="connsiteY2" fmla="*/ 2530 h 282152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62077 h 362077"/>
              <a:gd name="connsiteX1" fmla="*/ 1666253 w 3775287"/>
              <a:gd name="connsiteY1" fmla="*/ 28758 h 362077"/>
              <a:gd name="connsiteX2" fmla="*/ 3775287 w 3775287"/>
              <a:gd name="connsiteY2" fmla="*/ 17626 h 362077"/>
              <a:gd name="connsiteX0" fmla="*/ 0 w 3775287"/>
              <a:gd name="connsiteY0" fmla="*/ 344451 h 344451"/>
              <a:gd name="connsiteX1" fmla="*/ 1270081 w 3775287"/>
              <a:gd name="connsiteY1" fmla="*/ 70559 h 344451"/>
              <a:gd name="connsiteX2" fmla="*/ 3775287 w 3775287"/>
              <a:gd name="connsiteY2" fmla="*/ 0 h 344451"/>
              <a:gd name="connsiteX0" fmla="*/ 0 w 3763635"/>
              <a:gd name="connsiteY0" fmla="*/ 294290 h 294290"/>
              <a:gd name="connsiteX1" fmla="*/ 1270081 w 3763635"/>
              <a:gd name="connsiteY1" fmla="*/ 20398 h 294290"/>
              <a:gd name="connsiteX2" fmla="*/ 3763635 w 3763635"/>
              <a:gd name="connsiteY2" fmla="*/ 20071 h 294290"/>
              <a:gd name="connsiteX0" fmla="*/ 0 w 3763635"/>
              <a:gd name="connsiteY0" fmla="*/ 313712 h 313712"/>
              <a:gd name="connsiteX1" fmla="*/ 1270081 w 3763635"/>
              <a:gd name="connsiteY1" fmla="*/ 39820 h 313712"/>
              <a:gd name="connsiteX2" fmla="*/ 3763635 w 3763635"/>
              <a:gd name="connsiteY2" fmla="*/ 1676 h 313712"/>
              <a:gd name="connsiteX0" fmla="*/ 0 w 3798592"/>
              <a:gd name="connsiteY0" fmla="*/ 322954 h 322954"/>
              <a:gd name="connsiteX1" fmla="*/ 1270081 w 3798592"/>
              <a:gd name="connsiteY1" fmla="*/ 49062 h 322954"/>
              <a:gd name="connsiteX2" fmla="*/ 3798592 w 3798592"/>
              <a:gd name="connsiteY2" fmla="*/ 113 h 322954"/>
              <a:gd name="connsiteX0" fmla="*/ 0 w 3798592"/>
              <a:gd name="connsiteY0" fmla="*/ 485369 h 485369"/>
              <a:gd name="connsiteX1" fmla="*/ 1270081 w 3798592"/>
              <a:gd name="connsiteY1" fmla="*/ 211477 h 485369"/>
              <a:gd name="connsiteX2" fmla="*/ 3483984 w 3798592"/>
              <a:gd name="connsiteY2" fmla="*/ 283 h 485369"/>
              <a:gd name="connsiteX3" fmla="*/ 3798592 w 3798592"/>
              <a:gd name="connsiteY3" fmla="*/ 162528 h 485369"/>
              <a:gd name="connsiteX0" fmla="*/ 0 w 3798592"/>
              <a:gd name="connsiteY0" fmla="*/ 322841 h 322841"/>
              <a:gd name="connsiteX1" fmla="*/ 1270081 w 3798592"/>
              <a:gd name="connsiteY1" fmla="*/ 48949 h 322841"/>
              <a:gd name="connsiteX2" fmla="*/ 3798592 w 3798592"/>
              <a:gd name="connsiteY2" fmla="*/ 0 h 322841"/>
              <a:gd name="connsiteX0" fmla="*/ 0 w 3798592"/>
              <a:gd name="connsiteY0" fmla="*/ 297714 h 297714"/>
              <a:gd name="connsiteX1" fmla="*/ 1270081 w 3798592"/>
              <a:gd name="connsiteY1" fmla="*/ 23822 h 297714"/>
              <a:gd name="connsiteX2" fmla="*/ 3798592 w 3798592"/>
              <a:gd name="connsiteY2" fmla="*/ 7288 h 297714"/>
              <a:gd name="connsiteX0" fmla="*/ 0 w 3798592"/>
              <a:gd name="connsiteY0" fmla="*/ 300915 h 300915"/>
              <a:gd name="connsiteX1" fmla="*/ 1270081 w 3798592"/>
              <a:gd name="connsiteY1" fmla="*/ 27023 h 300915"/>
              <a:gd name="connsiteX2" fmla="*/ 3798592 w 3798592"/>
              <a:gd name="connsiteY2" fmla="*/ 10489 h 300915"/>
              <a:gd name="connsiteX0" fmla="*/ 0 w 3798592"/>
              <a:gd name="connsiteY0" fmla="*/ 290781 h 290781"/>
              <a:gd name="connsiteX1" fmla="*/ 1200168 w 3798592"/>
              <a:gd name="connsiteY1" fmla="*/ 43901 h 290781"/>
              <a:gd name="connsiteX2" fmla="*/ 3798592 w 3798592"/>
              <a:gd name="connsiteY2" fmla="*/ 355 h 290781"/>
              <a:gd name="connsiteX0" fmla="*/ 0 w 3798592"/>
              <a:gd name="connsiteY0" fmla="*/ 290436 h 290436"/>
              <a:gd name="connsiteX1" fmla="*/ 1200168 w 3798592"/>
              <a:gd name="connsiteY1" fmla="*/ 43556 h 290436"/>
              <a:gd name="connsiteX2" fmla="*/ 3798592 w 3798592"/>
              <a:gd name="connsiteY2" fmla="*/ 10 h 290436"/>
              <a:gd name="connsiteX0" fmla="*/ 0 w 3798592"/>
              <a:gd name="connsiteY0" fmla="*/ 291471 h 291471"/>
              <a:gd name="connsiteX1" fmla="*/ 1200168 w 3798592"/>
              <a:gd name="connsiteY1" fmla="*/ 44591 h 291471"/>
              <a:gd name="connsiteX2" fmla="*/ 3798592 w 3798592"/>
              <a:gd name="connsiteY2" fmla="*/ 1045 h 291471"/>
              <a:gd name="connsiteX0" fmla="*/ 0 w 3798592"/>
              <a:gd name="connsiteY0" fmla="*/ 290438 h 290438"/>
              <a:gd name="connsiteX1" fmla="*/ 1153559 w 3798592"/>
              <a:gd name="connsiteY1" fmla="*/ 75973 h 290438"/>
              <a:gd name="connsiteX2" fmla="*/ 3798592 w 3798592"/>
              <a:gd name="connsiteY2" fmla="*/ 12 h 290438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  <a:gd name="connsiteX0" fmla="*/ 0 w 3798592"/>
              <a:gd name="connsiteY0" fmla="*/ 290430 h 290430"/>
              <a:gd name="connsiteX1" fmla="*/ 1106950 w 3798592"/>
              <a:gd name="connsiteY1" fmla="*/ 135392 h 290430"/>
              <a:gd name="connsiteX2" fmla="*/ 3798592 w 3798592"/>
              <a:gd name="connsiteY2" fmla="*/ 4 h 290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8592" h="290430">
                <a:moveTo>
                  <a:pt x="0" y="290430"/>
                </a:moveTo>
                <a:cubicBezTo>
                  <a:pt x="854003" y="288520"/>
                  <a:pt x="846719" y="210808"/>
                  <a:pt x="1106950" y="135392"/>
                </a:cubicBezTo>
                <a:cubicBezTo>
                  <a:pt x="1367181" y="59976"/>
                  <a:pt x="1768696" y="-603"/>
                  <a:pt x="3798592" y="4"/>
                </a:cubicBezTo>
              </a:path>
            </a:pathLst>
          </a:custGeom>
          <a:ln w="19050" cmpd="sng">
            <a:solidFill>
              <a:schemeClr val="tx1"/>
            </a:solidFill>
            <a:prstDash val="dashDot"/>
            <a:headEnd type="triangl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entities related to 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 (Station)</a:t>
            </a:r>
            <a:br>
              <a:rPr lang="en-US" dirty="0" smtClean="0"/>
            </a:br>
            <a:r>
              <a:rPr lang="en-US" dirty="0" smtClean="0"/>
              <a:t>Terminal of a communication service</a:t>
            </a:r>
          </a:p>
          <a:p>
            <a:pPr lvl="1"/>
            <a:r>
              <a:rPr lang="en-US" dirty="0" smtClean="0"/>
              <a:t>STA is identified by a hardware identifier</a:t>
            </a:r>
          </a:p>
          <a:p>
            <a:pPr lvl="2"/>
            <a:r>
              <a:rPr lang="en-US" dirty="0" smtClean="0"/>
              <a:t>Usually a MAC address in IEEE 802</a:t>
            </a:r>
          </a:p>
          <a:p>
            <a:pPr lvl="1"/>
            <a:r>
              <a:rPr lang="en-US" dirty="0" smtClean="0"/>
              <a:t>May have single or multiple SUBSCRIPTIONs</a:t>
            </a:r>
          </a:p>
          <a:p>
            <a:pPr lvl="2"/>
            <a:r>
              <a:rPr lang="en-US" dirty="0" smtClean="0"/>
              <a:t>SUBSCRIPTION is a trust relationship with a CORE</a:t>
            </a:r>
          </a:p>
          <a:p>
            <a:pPr lvl="3"/>
            <a:r>
              <a:rPr lang="en-US" dirty="0" smtClean="0"/>
              <a:t>May be identified by username/shared secret, certificate or smartcard</a:t>
            </a:r>
          </a:p>
          <a:p>
            <a:pPr lvl="3"/>
            <a:r>
              <a:rPr lang="en-US" dirty="0" smtClean="0"/>
              <a:t>Comprises set of permissions (authorization) to make use of one or more Access Networks</a:t>
            </a:r>
          </a:p>
          <a:p>
            <a:pPr lvl="4"/>
            <a:r>
              <a:rPr lang="en-US" dirty="0" smtClean="0"/>
              <a:t>Access Networks may be attached to other COREs</a:t>
            </a:r>
          </a:p>
          <a:p>
            <a:pPr lvl="5"/>
            <a:r>
              <a:rPr lang="en-US" dirty="0" smtClean="0"/>
              <a:t>Usually denoted as ‘roaming’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entities related to NDS,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 (Access Network)</a:t>
            </a:r>
            <a:br>
              <a:rPr lang="en-US" dirty="0" smtClean="0"/>
            </a:br>
            <a:r>
              <a:rPr lang="en-US" dirty="0" smtClean="0"/>
              <a:t>Infrastructure providing IEEE 802 connectivity from STA to CORE</a:t>
            </a:r>
          </a:p>
          <a:p>
            <a:pPr lvl="1"/>
            <a:r>
              <a:rPr lang="en-US" dirty="0" smtClean="0"/>
              <a:t>Access Networks expose an AN_NAME, potentially amended by information about ownership, about relation to one or more COREs and about the kind of communication service provided.</a:t>
            </a:r>
          </a:p>
          <a:p>
            <a:pPr lvl="2"/>
            <a:r>
              <a:rPr lang="en-US" dirty="0" smtClean="0"/>
              <a:t>Multiple Access Networks may expose the same AN_NAME</a:t>
            </a:r>
          </a:p>
          <a:p>
            <a:pPr lvl="2"/>
            <a:r>
              <a:rPr lang="en-US" dirty="0" smtClean="0"/>
              <a:t>To support more complex deployment scenarios, the Access Network may provide a special protocol to query AN-related information (ANQP)</a:t>
            </a:r>
          </a:p>
          <a:p>
            <a:pPr lvl="1"/>
            <a:r>
              <a:rPr lang="en-US" dirty="0" smtClean="0"/>
              <a:t>Access Network comprises single or multiple Access Network Interfaces (ANIs)</a:t>
            </a:r>
          </a:p>
          <a:p>
            <a:pPr lvl="2"/>
            <a:r>
              <a:rPr lang="en-US" dirty="0" smtClean="0"/>
              <a:t>An ANI represents a single instance of Access Point (AP) or Base Station (BS)</a:t>
            </a:r>
          </a:p>
          <a:p>
            <a:pPr lvl="1"/>
            <a:r>
              <a:rPr lang="en-US" dirty="0" smtClean="0"/>
              <a:t>ANIs have unique identifiers</a:t>
            </a:r>
          </a:p>
          <a:p>
            <a:pPr lvl="2"/>
            <a:r>
              <a:rPr lang="en-US" dirty="0" smtClean="0"/>
              <a:t>In IEEE 802 usually a MAC address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entities related to NDS,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CORE (</a:t>
            </a:r>
            <a:r>
              <a:rPr lang="en-US" dirty="0" err="1" smtClean="0"/>
              <a:t>COntrol</a:t>
            </a:r>
            <a:r>
              <a:rPr lang="en-US" dirty="0" smtClean="0"/>
              <a:t> and Routing Entity)</a:t>
            </a:r>
            <a:br>
              <a:rPr lang="en-US" dirty="0" smtClean="0"/>
            </a:br>
            <a:r>
              <a:rPr lang="en-US" dirty="0" smtClean="0"/>
              <a:t>Control entity for operation of Access Network comprising the access router(s) for forwarding user traffic</a:t>
            </a:r>
          </a:p>
          <a:p>
            <a:pPr lvl="1"/>
            <a:r>
              <a:rPr lang="en-US" dirty="0" smtClean="0"/>
              <a:t>A CORE is identified by a SP_NAME</a:t>
            </a:r>
          </a:p>
          <a:p>
            <a:pPr lvl="2"/>
            <a:r>
              <a:rPr lang="en-US" dirty="0" smtClean="0"/>
              <a:t>Often derived from or comprising a FQDN</a:t>
            </a:r>
          </a:p>
          <a:p>
            <a:pPr lvl="1"/>
            <a:r>
              <a:rPr lang="en-US" dirty="0" smtClean="0"/>
              <a:t>CORE is the instance establishing and maintaining SUBSCRIPTIONs</a:t>
            </a:r>
          </a:p>
          <a:p>
            <a:pPr lvl="1"/>
            <a:r>
              <a:rPr lang="en-US" dirty="0" smtClean="0"/>
              <a:t>A SP_NAME is an unique identifier</a:t>
            </a:r>
          </a:p>
          <a:p>
            <a:pPr lvl="1"/>
            <a:r>
              <a:rPr lang="en-US" dirty="0" smtClean="0"/>
              <a:t>A CORE may be implemented in a distributed manner to enable effective control of multiple Access Networks</a:t>
            </a:r>
          </a:p>
          <a:p>
            <a:pPr lvl="2"/>
            <a:r>
              <a:rPr lang="en-US" dirty="0" smtClean="0"/>
              <a:t>Supporting a single SUBSCRIPTION across all its attached Access Networks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Detection Procedures</a:t>
            </a:r>
            <a:br>
              <a:rPr lang="en-US" dirty="0" smtClean="0"/>
            </a:br>
            <a:r>
              <a:rPr lang="en-US" sz="2400" dirty="0" smtClean="0"/>
              <a:t>A Station looking for attachment to a service performs: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Scanning the environment for all reachable Access Network Interfaces (ANIs)</a:t>
            </a:r>
          </a:p>
          <a:p>
            <a:pPr lvl="1"/>
            <a:r>
              <a:rPr lang="en-US" dirty="0" smtClean="0"/>
              <a:t>‘point of attachments’</a:t>
            </a:r>
          </a:p>
          <a:p>
            <a:r>
              <a:rPr lang="en-US" dirty="0" smtClean="0"/>
              <a:t>Grouping the ANIs according to their AN_NAME sorted by link quality</a:t>
            </a:r>
          </a:p>
          <a:p>
            <a:r>
              <a:rPr lang="en-US" dirty="0" smtClean="0"/>
              <a:t>Amending each of the AN_NAME groups by the connected COREs represented by SP_NAMEs</a:t>
            </a:r>
          </a:p>
          <a:p>
            <a:pPr lvl="1"/>
            <a:r>
              <a:rPr lang="en-US" dirty="0" smtClean="0"/>
              <a:t>An AN_NAME may be associated with multiple SP_NAMEs</a:t>
            </a:r>
          </a:p>
          <a:p>
            <a:pPr lvl="1"/>
            <a:r>
              <a:rPr lang="en-US" dirty="0" smtClean="0"/>
              <a:t>Each of the SP_NAMEs may be associated with a cost function</a:t>
            </a:r>
          </a:p>
          <a:p>
            <a:r>
              <a:rPr lang="en-US" dirty="0" smtClean="0"/>
              <a:t>Potentially collecting additional information:</a:t>
            </a:r>
          </a:p>
          <a:p>
            <a:pPr lvl="1"/>
            <a:r>
              <a:rPr lang="en-US" dirty="0" smtClean="0"/>
              <a:t>e.g. roaming relationship, ownership, offered service profiles, network capacity</a:t>
            </a:r>
          </a:p>
          <a:p>
            <a:pPr lvl="1"/>
            <a:r>
              <a:rPr lang="en-US" dirty="0" smtClean="0"/>
              <a:t>Potentially deploying ANQP to retrieve more detailed information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omniran_template</Template>
  <TotalTime>0</TotalTime>
  <Words>685</Words>
  <Application>Microsoft Office PowerPoint</Application>
  <PresentationFormat>On-screen Show (4:3)</PresentationFormat>
  <Paragraphs>140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omniran_template</vt:lpstr>
      <vt:lpstr>Clip</vt:lpstr>
      <vt:lpstr>Slide 1</vt:lpstr>
      <vt:lpstr>Network Detection and Selection Overview and Introduction</vt:lpstr>
      <vt:lpstr>Topic</vt:lpstr>
      <vt:lpstr>OmniRAN Access Scenario</vt:lpstr>
      <vt:lpstr>Mapping of OmniRAN Reference Points to IEEE 802 Reference Model</vt:lpstr>
      <vt:lpstr>Functional entities related to NDS</vt:lpstr>
      <vt:lpstr>Functional entities related to NDS, cont.</vt:lpstr>
      <vt:lpstr>Functional entities related to NDS, cont.</vt:lpstr>
      <vt:lpstr>Network Detection Procedures A Station looking for attachment to a service performs:</vt:lpstr>
      <vt:lpstr>Network Selection Procedures A Station looking for attachment to a service performs:</vt:lpstr>
      <vt:lpstr>How to proceed?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9</cp:revision>
  <cp:lastPrinted>1998-02-10T13:28:06Z</cp:lastPrinted>
  <dcterms:created xsi:type="dcterms:W3CDTF">2014-02-26T07:36:58Z</dcterms:created>
  <dcterms:modified xsi:type="dcterms:W3CDTF">2014-02-26T14:27:30Z</dcterms:modified>
</cp:coreProperties>
</file>