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4" r:id="rId2"/>
    <p:sldId id="262" r:id="rId3"/>
    <p:sldId id="283" r:id="rId4"/>
    <p:sldId id="275" r:id="rId5"/>
    <p:sldId id="287" r:id="rId6"/>
    <p:sldId id="281" r:id="rId7"/>
    <p:sldId id="286" r:id="rId8"/>
    <p:sldId id="276" r:id="rId9"/>
    <p:sldId id="277" r:id="rId10"/>
    <p:sldId id="290" r:id="rId11"/>
    <p:sldId id="278" r:id="rId12"/>
    <p:sldId id="279" r:id="rId13"/>
    <p:sldId id="288" r:id="rId14"/>
    <p:sldId id="273" r:id="rId15"/>
    <p:sldId id="274" r:id="rId16"/>
    <p:sldId id="265" r:id="rId17"/>
    <p:sldId id="267" r:id="rId18"/>
    <p:sldId id="268" r:id="rId19"/>
    <p:sldId id="266" r:id="rId20"/>
    <p:sldId id="289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9233" autoAdjust="0"/>
  </p:normalViewPr>
  <p:slideViewPr>
    <p:cSldViewPr>
      <p:cViewPr>
        <p:scale>
          <a:sx n="75" d="100"/>
          <a:sy n="75" d="100"/>
        </p:scale>
        <p:origin x="-1712" y="-7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6010" y="76200"/>
            <a:ext cx="2159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omniran-14</a:t>
            </a:r>
            <a:r>
              <a:rPr lang="en-US" sz="1400" b="1" dirty="0" smtClean="0"/>
              <a:t>-0009-00-0000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4" Type="http://schemas.openxmlformats.org/officeDocument/2006/relationships/hyperlink" Target="http://standards.ieee.org/guides/bylaws/sect6-7.html" TargetMode="External"/><Relationship Id="rId5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mailto:paul.congdon@tallac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394199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[ONF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Wireless &amp; Mobile WG Status Update]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[2014-01-22]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Paul Congdon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Tallac Networks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+1 916 765 4056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2"/>
                        </a:rPr>
                        <a:t>paul.congdon@tallac.com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presentation provides an update on the status and activities of the Open Networking Foundation’s Wireless and Mobile Working Group.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Chaining in Mobile Service Domain</a:t>
            </a:r>
          </a:p>
        </p:txBody>
      </p:sp>
      <p:pic>
        <p:nvPicPr>
          <p:cNvPr id="3074" name="图片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1219199"/>
            <a:ext cx="8073536" cy="3678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914400" y="5029200"/>
            <a:ext cx="7239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Use </a:t>
            </a:r>
            <a:r>
              <a:rPr lang="en-US" sz="1800" dirty="0" err="1">
                <a:latin typeface="+mn-lt"/>
              </a:rPr>
              <a:t>OpenFlow</a:t>
            </a:r>
            <a:r>
              <a:rPr lang="en-US" sz="1800" dirty="0">
                <a:latin typeface="+mn-lt"/>
              </a:rPr>
              <a:t>/SDN </a:t>
            </a:r>
            <a:r>
              <a:rPr lang="en-US" sz="1800" dirty="0" smtClean="0">
                <a:latin typeface="+mn-lt"/>
              </a:rPr>
              <a:t>to </a:t>
            </a:r>
            <a:r>
              <a:rPr lang="en-US" sz="1800" dirty="0">
                <a:latin typeface="+mn-lt"/>
              </a:rPr>
              <a:t>selectively </a:t>
            </a:r>
            <a:r>
              <a:rPr lang="en-US" sz="1800" dirty="0" smtClean="0">
                <a:latin typeface="+mn-lt"/>
              </a:rPr>
              <a:t>steer </a:t>
            </a:r>
            <a:r>
              <a:rPr lang="en-US" sz="1800" dirty="0">
                <a:latin typeface="+mn-lt"/>
              </a:rPr>
              <a:t>traffic to the desired service enablers in a specific </a:t>
            </a:r>
            <a:r>
              <a:rPr lang="en-US" sz="1800" dirty="0" smtClean="0">
                <a:latin typeface="+mn-lt"/>
              </a:rPr>
              <a:t>order.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Consider the use of a common service chain label or ID between Traffic </a:t>
            </a:r>
            <a:r>
              <a:rPr lang="en-US" sz="1800" dirty="0">
                <a:latin typeface="+mn-lt"/>
              </a:rPr>
              <a:t>Classifier in the Mobile Connection Zone and Mobile Service </a:t>
            </a:r>
            <a:r>
              <a:rPr lang="en-US" sz="1800" dirty="0" smtClean="0">
                <a:latin typeface="+mn-lt"/>
              </a:rPr>
              <a:t>Zone. 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6077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725"/>
            <a:ext cx="8458200" cy="1161475"/>
          </a:xfrm>
        </p:spPr>
        <p:txBody>
          <a:bodyPr/>
          <a:lstStyle/>
          <a:p>
            <a:r>
              <a:rPr lang="en-US" dirty="0" smtClean="0"/>
              <a:t>Wireless Backhaul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08500"/>
            <a:ext cx="8229600" cy="2273300"/>
          </a:xfrm>
        </p:spPr>
        <p:txBody>
          <a:bodyPr>
            <a:normAutofit fontScale="70000" lnSpcReduction="20000"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Backhaul where the transport links themselves are wireless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As demand for backhaul resources change, the SDN controller calculates the path and assigns the backhaul resources taking into account</a:t>
            </a:r>
          </a:p>
          <a:p>
            <a:pPr marL="800100" lvl="1">
              <a:buSzPct val="100000"/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SLA parameters (e.g., guaranteed vs. non-guaranteed)</a:t>
            </a:r>
          </a:p>
          <a:p>
            <a:pPr marL="800100" lvl="1">
              <a:buSzPct val="100000"/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Link availability, capacity, e.g., adjusting modulation.</a:t>
            </a:r>
          </a:p>
          <a:p>
            <a:pPr marL="800100" lvl="1">
              <a:buSzPct val="100000"/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chemeClr val="tx1"/>
                </a:solidFill>
              </a:rPr>
              <a:t>Collection of traffic statistics to estimate the actual throughput</a:t>
            </a:r>
          </a:p>
          <a:p>
            <a:pPr marL="3429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Can also accomplish other things such as Energy Efficiency</a:t>
            </a:r>
          </a:p>
          <a:p>
            <a:pPr marL="3429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/>
              <a:t>Alignment with Optical Transport Working Group</a:t>
            </a:r>
          </a:p>
          <a:p>
            <a:pPr marL="3429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Define new </a:t>
            </a:r>
            <a:r>
              <a:rPr lang="en-US" sz="2400" dirty="0" err="1" smtClean="0">
                <a:solidFill>
                  <a:schemeClr val="tx1"/>
                </a:solidFill>
              </a:rPr>
              <a:t>OpenFlow</a:t>
            </a:r>
            <a:r>
              <a:rPr lang="en-US" sz="2400" dirty="0" smtClean="0">
                <a:solidFill>
                  <a:schemeClr val="tx1"/>
                </a:solidFill>
              </a:rPr>
              <a:t> port types for wireless backhaul links (e.g. microwave)</a:t>
            </a:r>
          </a:p>
        </p:txBody>
      </p:sp>
      <p:sp>
        <p:nvSpPr>
          <p:cNvPr id="7" name="Rectangle 6"/>
          <p:cNvSpPr/>
          <p:nvPr/>
        </p:nvSpPr>
        <p:spPr>
          <a:xfrm>
            <a:off x="5638800" y="1752599"/>
            <a:ext cx="3465207" cy="1796819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>
              <a:spcBef>
                <a:spcPts val="400"/>
              </a:spcBef>
            </a:pPr>
            <a:endParaRPr lang="en-US" sz="1400" u="sng" dirty="0" smtClean="0"/>
          </a:p>
          <a:p>
            <a:pPr marL="0" lvl="2" algn="ctr">
              <a:spcBef>
                <a:spcPts val="400"/>
              </a:spcBef>
            </a:pPr>
            <a:r>
              <a:rPr lang="en-US" sz="1400" u="sng" dirty="0" smtClean="0"/>
              <a:t>Combining 4 Use Cases</a:t>
            </a:r>
          </a:p>
          <a:p>
            <a:pPr marL="34290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 smtClean="0"/>
              <a:t>Backhaul resource management</a:t>
            </a:r>
          </a:p>
          <a:p>
            <a:pPr marL="34290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 smtClean="0"/>
              <a:t>Energy Efficiency</a:t>
            </a:r>
          </a:p>
          <a:p>
            <a:pPr marL="34290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 smtClean="0"/>
              <a:t>Unified Equipment Management</a:t>
            </a:r>
          </a:p>
          <a:p>
            <a:pPr marL="342900" lvl="2" indent="-342900">
              <a:spcBef>
                <a:spcPts val="400"/>
              </a:spcBef>
              <a:buFont typeface="+mj-lt"/>
              <a:buAutoNum type="arabicPeriod"/>
            </a:pPr>
            <a:r>
              <a:rPr lang="en-US" sz="1400" dirty="0" smtClean="0"/>
              <a:t>Common Public Radio Interface (CPRI) and Ethernet support</a:t>
            </a:r>
          </a:p>
          <a:p>
            <a:pPr marL="0" lvl="2">
              <a:spcBef>
                <a:spcPts val="400"/>
              </a:spcBef>
            </a:pPr>
            <a:endParaRPr lang="en-US" sz="1400" dirty="0"/>
          </a:p>
        </p:txBody>
      </p:sp>
      <p:grpSp>
        <p:nvGrpSpPr>
          <p:cNvPr id="133" name="Group 132"/>
          <p:cNvGrpSpPr/>
          <p:nvPr/>
        </p:nvGrpSpPr>
        <p:grpSpPr>
          <a:xfrm>
            <a:off x="188616" y="1161475"/>
            <a:ext cx="5450183" cy="3181925"/>
            <a:chOff x="210423" y="1568356"/>
            <a:chExt cx="8296831" cy="4645140"/>
          </a:xfrm>
        </p:grpSpPr>
        <p:sp>
          <p:nvSpPr>
            <p:cNvPr id="134" name="Rectangle 203"/>
            <p:cNvSpPr/>
            <p:nvPr/>
          </p:nvSpPr>
          <p:spPr bwMode="auto">
            <a:xfrm>
              <a:off x="261314" y="2228849"/>
              <a:ext cx="8120686" cy="18779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5613" tIns="52807" rIns="105613" bIns="52807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1069051" fontAlgn="base">
                <a:spcBef>
                  <a:spcPct val="0"/>
                </a:spcBef>
                <a:spcAft>
                  <a:spcPct val="0"/>
                </a:spcAft>
              </a:pPr>
              <a:endParaRPr lang="en-US" sz="1050" dirty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135" name="Rectangle 203"/>
            <p:cNvSpPr/>
            <p:nvPr/>
          </p:nvSpPr>
          <p:spPr bwMode="auto">
            <a:xfrm>
              <a:off x="270570" y="4308904"/>
              <a:ext cx="8120686" cy="18298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5613" tIns="52807" rIns="105613" bIns="52807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1069051" fontAlgn="base">
                <a:spcBef>
                  <a:spcPct val="0"/>
                </a:spcBef>
                <a:spcAft>
                  <a:spcPct val="0"/>
                </a:spcAft>
              </a:pPr>
              <a:endParaRPr lang="en-US" sz="1050" dirty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33290" y="3829436"/>
              <a:ext cx="1506690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b="1" kern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Control plane</a:t>
              </a:r>
              <a:endParaRPr lang="en-US" altLang="zh-CN" sz="9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137" name="直接连接符 45"/>
            <p:cNvCxnSpPr/>
            <p:nvPr/>
          </p:nvCxnSpPr>
          <p:spPr bwMode="auto">
            <a:xfrm flipV="1">
              <a:off x="1897816" y="3846445"/>
              <a:ext cx="0" cy="6969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8" name="圆角矩形 120"/>
            <p:cNvSpPr/>
            <p:nvPr/>
          </p:nvSpPr>
          <p:spPr bwMode="auto">
            <a:xfrm>
              <a:off x="3504464" y="2384922"/>
              <a:ext cx="1590642" cy="502222"/>
            </a:xfrm>
            <a:prstGeom prst="round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77547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altLang="zh-CN" sz="800" b="1" dirty="0" smtClean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   Client</a:t>
              </a:r>
              <a:r>
                <a:rPr lang="en-US" altLang="zh-CN" sz="800" b="1" dirty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/>
              </a:r>
              <a:br>
                <a:rPr lang="en-US" altLang="zh-CN" sz="800" b="1" dirty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</a:br>
              <a:r>
                <a:rPr lang="en-US" altLang="zh-CN" sz="800" b="1" dirty="0" smtClean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SDN Controller</a:t>
              </a:r>
              <a:endParaRPr lang="zh-CN" altLang="en-US" sz="800" b="1" dirty="0">
                <a:solidFill>
                  <a:srgbClr val="B2B2B2">
                    <a:lumMod val="20000"/>
                    <a:lumOff val="80000"/>
                  </a:srgbClr>
                </a:solidFill>
                <a:latin typeface="Arial" pitchFamily="34" charset="0"/>
                <a:ea typeface="方正兰亭黑简体" pitchFamily="2" charset="-122"/>
                <a:cs typeface="Arial" pitchFamily="34" charset="0"/>
              </a:endParaRPr>
            </a:p>
          </p:txBody>
        </p:sp>
        <p:cxnSp>
          <p:nvCxnSpPr>
            <p:cNvPr id="139" name="直接连接符 45"/>
            <p:cNvCxnSpPr/>
            <p:nvPr/>
          </p:nvCxnSpPr>
          <p:spPr bwMode="auto">
            <a:xfrm flipH="1">
              <a:off x="6649138" y="2588226"/>
              <a:ext cx="0" cy="76200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直接连接符 45"/>
            <p:cNvCxnSpPr/>
            <p:nvPr/>
          </p:nvCxnSpPr>
          <p:spPr bwMode="auto">
            <a:xfrm flipH="1">
              <a:off x="5095106" y="2596530"/>
              <a:ext cx="1584176" cy="946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TextBox 140"/>
            <p:cNvSpPr txBox="1"/>
            <p:nvPr/>
          </p:nvSpPr>
          <p:spPr>
            <a:xfrm>
              <a:off x="6679281" y="2812554"/>
              <a:ext cx="1367596" cy="359261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800" kern="0" dirty="0" smtClean="0">
                  <a:solidFill>
                    <a:srgbClr val="7030A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Virtual Control</a:t>
              </a:r>
              <a:endParaRPr lang="en-US" altLang="zh-CN" sz="800" kern="0" dirty="0">
                <a:solidFill>
                  <a:srgbClr val="7030A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839032" y="4064505"/>
              <a:ext cx="1448124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kern="0" dirty="0" smtClean="0">
                  <a:solidFill>
                    <a:srgbClr val="FF000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Direct Control</a:t>
              </a:r>
              <a:endParaRPr lang="en-US" altLang="zh-CN" sz="900" kern="0" dirty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143" name="Straight Connector 180"/>
            <p:cNvCxnSpPr>
              <a:stCxn id="215" idx="3"/>
              <a:endCxn id="168" idx="0"/>
            </p:cNvCxnSpPr>
            <p:nvPr/>
          </p:nvCxnSpPr>
          <p:spPr bwMode="auto">
            <a:xfrm flipV="1">
              <a:off x="6396537" y="4703446"/>
              <a:ext cx="273853" cy="856999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82"/>
            <p:cNvCxnSpPr/>
            <p:nvPr/>
          </p:nvCxnSpPr>
          <p:spPr bwMode="auto">
            <a:xfrm flipH="1">
              <a:off x="6331693" y="4770120"/>
              <a:ext cx="317271" cy="53652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83"/>
            <p:cNvCxnSpPr>
              <a:stCxn id="167" idx="1"/>
              <a:endCxn id="168" idx="3"/>
            </p:cNvCxnSpPr>
            <p:nvPr/>
          </p:nvCxnSpPr>
          <p:spPr bwMode="auto">
            <a:xfrm flipH="1" flipV="1">
              <a:off x="6766029" y="4830941"/>
              <a:ext cx="339712" cy="3507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86"/>
            <p:cNvCxnSpPr>
              <a:stCxn id="152" idx="1"/>
              <a:endCxn id="214" idx="3"/>
            </p:cNvCxnSpPr>
            <p:nvPr/>
          </p:nvCxnSpPr>
          <p:spPr bwMode="auto">
            <a:xfrm flipH="1" flipV="1">
              <a:off x="6402800" y="5259016"/>
              <a:ext cx="155806" cy="301873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87"/>
            <p:cNvCxnSpPr>
              <a:stCxn id="152" idx="1"/>
              <a:endCxn id="215" idx="3"/>
            </p:cNvCxnSpPr>
            <p:nvPr/>
          </p:nvCxnSpPr>
          <p:spPr bwMode="auto">
            <a:xfrm flipH="1" flipV="1">
              <a:off x="6396537" y="5560444"/>
              <a:ext cx="162069" cy="444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88"/>
            <p:cNvCxnSpPr>
              <a:stCxn id="169" idx="1"/>
              <a:endCxn id="214" idx="3"/>
            </p:cNvCxnSpPr>
            <p:nvPr/>
          </p:nvCxnSpPr>
          <p:spPr bwMode="auto">
            <a:xfrm flipH="1">
              <a:off x="6402800" y="5206459"/>
              <a:ext cx="162196" cy="525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89"/>
            <p:cNvCxnSpPr>
              <a:stCxn id="169" idx="1"/>
              <a:endCxn id="215" idx="3"/>
            </p:cNvCxnSpPr>
            <p:nvPr/>
          </p:nvCxnSpPr>
          <p:spPr bwMode="auto">
            <a:xfrm flipH="1">
              <a:off x="6396538" y="5206458"/>
              <a:ext cx="168459" cy="35398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90"/>
            <p:cNvCxnSpPr>
              <a:stCxn id="153" idx="1"/>
              <a:endCxn id="169" idx="3"/>
            </p:cNvCxnSpPr>
            <p:nvPr/>
          </p:nvCxnSpPr>
          <p:spPr bwMode="auto">
            <a:xfrm flipH="1">
              <a:off x="6756275" y="5196098"/>
              <a:ext cx="357792" cy="1036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1" name="Rounded Rectangle 197"/>
            <p:cNvSpPr/>
            <p:nvPr/>
          </p:nvSpPr>
          <p:spPr>
            <a:xfrm>
              <a:off x="7114440" y="5363402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52" name="Rounded Rectangle 198"/>
            <p:cNvSpPr/>
            <p:nvPr/>
          </p:nvSpPr>
          <p:spPr>
            <a:xfrm>
              <a:off x="6558606" y="5433394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53" name="Rounded Rectangle 199"/>
            <p:cNvSpPr/>
            <p:nvPr/>
          </p:nvSpPr>
          <p:spPr>
            <a:xfrm>
              <a:off x="7114068" y="5068603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54" name="Rounded Rectangle 202"/>
            <p:cNvSpPr/>
            <p:nvPr/>
          </p:nvSpPr>
          <p:spPr>
            <a:xfrm>
              <a:off x="7682492" y="5339125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55" name="Rounded Rectangle 205"/>
            <p:cNvSpPr/>
            <p:nvPr/>
          </p:nvSpPr>
          <p:spPr>
            <a:xfrm>
              <a:off x="7642745" y="4990752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156" name="Straight Connector 211"/>
            <p:cNvCxnSpPr>
              <a:stCxn id="153" idx="1"/>
              <a:endCxn id="152" idx="3"/>
            </p:cNvCxnSpPr>
            <p:nvPr/>
          </p:nvCxnSpPr>
          <p:spPr bwMode="auto">
            <a:xfrm flipH="1">
              <a:off x="6749885" y="5196098"/>
              <a:ext cx="364182" cy="36479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212"/>
            <p:cNvCxnSpPr>
              <a:stCxn id="151" idx="1"/>
              <a:endCxn id="152" idx="3"/>
            </p:cNvCxnSpPr>
            <p:nvPr/>
          </p:nvCxnSpPr>
          <p:spPr bwMode="auto">
            <a:xfrm flipH="1">
              <a:off x="6749885" y="5490896"/>
              <a:ext cx="364555" cy="6999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213"/>
            <p:cNvCxnSpPr>
              <a:stCxn id="167" idx="1"/>
              <a:endCxn id="169" idx="3"/>
            </p:cNvCxnSpPr>
            <p:nvPr/>
          </p:nvCxnSpPr>
          <p:spPr bwMode="auto">
            <a:xfrm flipH="1">
              <a:off x="6756276" y="4866012"/>
              <a:ext cx="349465" cy="34044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214"/>
            <p:cNvCxnSpPr>
              <a:stCxn id="151" idx="1"/>
              <a:endCxn id="168" idx="3"/>
            </p:cNvCxnSpPr>
            <p:nvPr/>
          </p:nvCxnSpPr>
          <p:spPr bwMode="auto">
            <a:xfrm flipH="1" flipV="1">
              <a:off x="6766029" y="4830940"/>
              <a:ext cx="348411" cy="65995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215"/>
            <p:cNvCxnSpPr>
              <a:stCxn id="155" idx="1"/>
              <a:endCxn id="167" idx="3"/>
            </p:cNvCxnSpPr>
            <p:nvPr/>
          </p:nvCxnSpPr>
          <p:spPr bwMode="auto">
            <a:xfrm flipH="1" flipV="1">
              <a:off x="7297020" y="4866012"/>
              <a:ext cx="345725" cy="252235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216"/>
            <p:cNvCxnSpPr>
              <a:stCxn id="155" idx="1"/>
              <a:endCxn id="151" idx="3"/>
            </p:cNvCxnSpPr>
            <p:nvPr/>
          </p:nvCxnSpPr>
          <p:spPr bwMode="auto">
            <a:xfrm flipH="1">
              <a:off x="7305719" y="5118246"/>
              <a:ext cx="337026" cy="37265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217"/>
            <p:cNvCxnSpPr>
              <a:stCxn id="154" idx="1"/>
              <a:endCxn id="153" idx="3"/>
            </p:cNvCxnSpPr>
            <p:nvPr/>
          </p:nvCxnSpPr>
          <p:spPr bwMode="auto">
            <a:xfrm flipH="1" flipV="1">
              <a:off x="7305347" y="5196097"/>
              <a:ext cx="377145" cy="27052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218"/>
            <p:cNvCxnSpPr>
              <a:stCxn id="154" idx="1"/>
              <a:endCxn id="151" idx="3"/>
            </p:cNvCxnSpPr>
            <p:nvPr/>
          </p:nvCxnSpPr>
          <p:spPr bwMode="auto">
            <a:xfrm flipH="1">
              <a:off x="7305719" y="5466620"/>
              <a:ext cx="376772" cy="242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219"/>
            <p:cNvCxnSpPr>
              <a:stCxn id="151" idx="1"/>
            </p:cNvCxnSpPr>
            <p:nvPr/>
          </p:nvCxnSpPr>
          <p:spPr bwMode="auto">
            <a:xfrm flipH="1" flipV="1">
              <a:off x="6792570" y="5156530"/>
              <a:ext cx="321870" cy="33436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220"/>
            <p:cNvCxnSpPr>
              <a:stCxn id="152" idx="3"/>
              <a:endCxn id="167" idx="1"/>
            </p:cNvCxnSpPr>
            <p:nvPr/>
          </p:nvCxnSpPr>
          <p:spPr bwMode="auto">
            <a:xfrm flipV="1">
              <a:off x="6749885" y="4866012"/>
              <a:ext cx="355856" cy="6948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221"/>
            <p:cNvCxnSpPr>
              <a:stCxn id="153" idx="1"/>
              <a:endCxn id="168" idx="3"/>
            </p:cNvCxnSpPr>
            <p:nvPr/>
          </p:nvCxnSpPr>
          <p:spPr bwMode="auto">
            <a:xfrm flipH="1" flipV="1">
              <a:off x="6766029" y="4830941"/>
              <a:ext cx="348038" cy="3651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7" name="Rounded Rectangle 192"/>
            <p:cNvSpPr/>
            <p:nvPr/>
          </p:nvSpPr>
          <p:spPr>
            <a:xfrm>
              <a:off x="7105741" y="4738517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68" name="Rounded Rectangle 193"/>
            <p:cNvSpPr/>
            <p:nvPr/>
          </p:nvSpPr>
          <p:spPr>
            <a:xfrm>
              <a:off x="6574750" y="4703446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69" name="Rounded Rectangle 200"/>
            <p:cNvSpPr/>
            <p:nvPr/>
          </p:nvSpPr>
          <p:spPr>
            <a:xfrm>
              <a:off x="6564997" y="5078964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170" name="Straight Connector 139"/>
            <p:cNvCxnSpPr>
              <a:stCxn id="193" idx="3"/>
              <a:endCxn id="195" idx="0"/>
            </p:cNvCxnSpPr>
            <p:nvPr/>
          </p:nvCxnSpPr>
          <p:spPr bwMode="auto">
            <a:xfrm flipV="1">
              <a:off x="1223919" y="4696822"/>
              <a:ext cx="273853" cy="856999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40"/>
            <p:cNvCxnSpPr/>
            <p:nvPr/>
          </p:nvCxnSpPr>
          <p:spPr bwMode="auto">
            <a:xfrm flipH="1">
              <a:off x="1159075" y="4763496"/>
              <a:ext cx="317271" cy="53652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41"/>
            <p:cNvCxnSpPr>
              <a:stCxn id="194" idx="1"/>
              <a:endCxn id="195" idx="3"/>
            </p:cNvCxnSpPr>
            <p:nvPr/>
          </p:nvCxnSpPr>
          <p:spPr bwMode="auto">
            <a:xfrm flipH="1" flipV="1">
              <a:off x="1593411" y="4824317"/>
              <a:ext cx="339712" cy="3507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42"/>
            <p:cNvCxnSpPr>
              <a:stCxn id="179" idx="1"/>
              <a:endCxn id="192" idx="3"/>
            </p:cNvCxnSpPr>
            <p:nvPr/>
          </p:nvCxnSpPr>
          <p:spPr bwMode="auto">
            <a:xfrm flipH="1" flipV="1">
              <a:off x="1230182" y="5252392"/>
              <a:ext cx="155806" cy="301873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43"/>
            <p:cNvCxnSpPr>
              <a:stCxn id="179" idx="1"/>
              <a:endCxn id="193" idx="3"/>
            </p:cNvCxnSpPr>
            <p:nvPr/>
          </p:nvCxnSpPr>
          <p:spPr bwMode="auto">
            <a:xfrm flipH="1" flipV="1">
              <a:off x="1223919" y="5553820"/>
              <a:ext cx="162069" cy="444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44"/>
            <p:cNvCxnSpPr>
              <a:stCxn id="196" idx="1"/>
              <a:endCxn id="192" idx="3"/>
            </p:cNvCxnSpPr>
            <p:nvPr/>
          </p:nvCxnSpPr>
          <p:spPr bwMode="auto">
            <a:xfrm flipH="1">
              <a:off x="1230182" y="5199835"/>
              <a:ext cx="162196" cy="525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45"/>
            <p:cNvCxnSpPr>
              <a:stCxn id="196" idx="1"/>
              <a:endCxn id="193" idx="3"/>
            </p:cNvCxnSpPr>
            <p:nvPr/>
          </p:nvCxnSpPr>
          <p:spPr bwMode="auto">
            <a:xfrm flipH="1">
              <a:off x="1223919" y="5199834"/>
              <a:ext cx="168459" cy="35398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146"/>
            <p:cNvCxnSpPr>
              <a:stCxn id="180" idx="1"/>
              <a:endCxn id="196" idx="3"/>
            </p:cNvCxnSpPr>
            <p:nvPr/>
          </p:nvCxnSpPr>
          <p:spPr bwMode="auto">
            <a:xfrm flipH="1">
              <a:off x="1583657" y="5189474"/>
              <a:ext cx="357792" cy="1036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8" name="Rounded Rectangle 147"/>
            <p:cNvSpPr/>
            <p:nvPr/>
          </p:nvSpPr>
          <p:spPr>
            <a:xfrm>
              <a:off x="1941822" y="5356778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79" name="Rounded Rectangle 148"/>
            <p:cNvSpPr/>
            <p:nvPr/>
          </p:nvSpPr>
          <p:spPr>
            <a:xfrm>
              <a:off x="1385988" y="5426770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80" name="Rounded Rectangle 149"/>
            <p:cNvSpPr/>
            <p:nvPr/>
          </p:nvSpPr>
          <p:spPr>
            <a:xfrm>
              <a:off x="1941449" y="5061979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181" name="Straight Connector 172"/>
            <p:cNvCxnSpPr>
              <a:stCxn id="180" idx="1"/>
              <a:endCxn id="179" idx="3"/>
            </p:cNvCxnSpPr>
            <p:nvPr/>
          </p:nvCxnSpPr>
          <p:spPr bwMode="auto">
            <a:xfrm flipH="1">
              <a:off x="1577267" y="5189474"/>
              <a:ext cx="364182" cy="36479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252"/>
            <p:cNvCxnSpPr>
              <a:stCxn id="178" idx="1"/>
              <a:endCxn id="179" idx="3"/>
            </p:cNvCxnSpPr>
            <p:nvPr/>
          </p:nvCxnSpPr>
          <p:spPr bwMode="auto">
            <a:xfrm flipH="1">
              <a:off x="1577267" y="5484272"/>
              <a:ext cx="364555" cy="6999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256"/>
            <p:cNvCxnSpPr>
              <a:stCxn id="194" idx="1"/>
              <a:endCxn id="196" idx="3"/>
            </p:cNvCxnSpPr>
            <p:nvPr/>
          </p:nvCxnSpPr>
          <p:spPr bwMode="auto">
            <a:xfrm flipH="1">
              <a:off x="1583658" y="4859388"/>
              <a:ext cx="349465" cy="34044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257"/>
            <p:cNvCxnSpPr>
              <a:stCxn id="178" idx="1"/>
              <a:endCxn id="195" idx="3"/>
            </p:cNvCxnSpPr>
            <p:nvPr/>
          </p:nvCxnSpPr>
          <p:spPr bwMode="auto">
            <a:xfrm flipH="1" flipV="1">
              <a:off x="1593411" y="4824316"/>
              <a:ext cx="348411" cy="65995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258"/>
            <p:cNvCxnSpPr>
              <a:stCxn id="213" idx="1"/>
              <a:endCxn id="194" idx="3"/>
            </p:cNvCxnSpPr>
            <p:nvPr/>
          </p:nvCxnSpPr>
          <p:spPr bwMode="auto">
            <a:xfrm flipH="1" flipV="1">
              <a:off x="2124402" y="4859388"/>
              <a:ext cx="345725" cy="252235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259"/>
            <p:cNvCxnSpPr>
              <a:stCxn id="213" idx="1"/>
              <a:endCxn id="178" idx="3"/>
            </p:cNvCxnSpPr>
            <p:nvPr/>
          </p:nvCxnSpPr>
          <p:spPr bwMode="auto">
            <a:xfrm flipH="1">
              <a:off x="2133101" y="5111622"/>
              <a:ext cx="337026" cy="37265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Straight Connector 260"/>
            <p:cNvCxnSpPr>
              <a:stCxn id="202" idx="1"/>
              <a:endCxn id="180" idx="3"/>
            </p:cNvCxnSpPr>
            <p:nvPr/>
          </p:nvCxnSpPr>
          <p:spPr bwMode="auto">
            <a:xfrm flipH="1" flipV="1">
              <a:off x="2132728" y="5189473"/>
              <a:ext cx="377145" cy="27052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261"/>
            <p:cNvCxnSpPr>
              <a:stCxn id="202" idx="1"/>
              <a:endCxn id="178" idx="3"/>
            </p:cNvCxnSpPr>
            <p:nvPr/>
          </p:nvCxnSpPr>
          <p:spPr bwMode="auto">
            <a:xfrm flipH="1">
              <a:off x="2133101" y="5459996"/>
              <a:ext cx="376772" cy="242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262"/>
            <p:cNvCxnSpPr>
              <a:stCxn id="178" idx="1"/>
            </p:cNvCxnSpPr>
            <p:nvPr/>
          </p:nvCxnSpPr>
          <p:spPr bwMode="auto">
            <a:xfrm flipH="1" flipV="1">
              <a:off x="1619952" y="5149906"/>
              <a:ext cx="321870" cy="33436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263"/>
            <p:cNvCxnSpPr>
              <a:stCxn id="179" idx="3"/>
              <a:endCxn id="194" idx="1"/>
            </p:cNvCxnSpPr>
            <p:nvPr/>
          </p:nvCxnSpPr>
          <p:spPr bwMode="auto">
            <a:xfrm flipV="1">
              <a:off x="1577266" y="4859388"/>
              <a:ext cx="355856" cy="6948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1" name="Straight Connector 264"/>
            <p:cNvCxnSpPr>
              <a:stCxn id="180" idx="1"/>
              <a:endCxn id="195" idx="3"/>
            </p:cNvCxnSpPr>
            <p:nvPr/>
          </p:nvCxnSpPr>
          <p:spPr bwMode="auto">
            <a:xfrm flipH="1" flipV="1">
              <a:off x="1593411" y="4824317"/>
              <a:ext cx="348038" cy="3651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2" name="Rounded Rectangle 266"/>
            <p:cNvSpPr/>
            <p:nvPr/>
          </p:nvSpPr>
          <p:spPr>
            <a:xfrm>
              <a:off x="1038903" y="5124897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3" name="Rounded Rectangle 267"/>
            <p:cNvSpPr/>
            <p:nvPr/>
          </p:nvSpPr>
          <p:spPr>
            <a:xfrm>
              <a:off x="1032640" y="5426326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4" name="Rounded Rectangle 268"/>
            <p:cNvSpPr/>
            <p:nvPr/>
          </p:nvSpPr>
          <p:spPr>
            <a:xfrm>
              <a:off x="1933123" y="4731893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5" name="Rounded Rectangle 269"/>
            <p:cNvSpPr/>
            <p:nvPr/>
          </p:nvSpPr>
          <p:spPr>
            <a:xfrm>
              <a:off x="1402132" y="4696822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6" name="Rounded Rectangle 270"/>
            <p:cNvSpPr/>
            <p:nvPr/>
          </p:nvSpPr>
          <p:spPr>
            <a:xfrm>
              <a:off x="1392379" y="5072340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7" name="Rectangle 273"/>
            <p:cNvSpPr/>
            <p:nvPr/>
          </p:nvSpPr>
          <p:spPr>
            <a:xfrm>
              <a:off x="1062663" y="5660649"/>
              <a:ext cx="2109439" cy="337005"/>
            </a:xfrm>
            <a:prstGeom prst="rect">
              <a:avLst/>
            </a:prstGeom>
          </p:spPr>
          <p:txBody>
            <a:bodyPr wrap="square" lIns="121935" tIns="60968" rIns="121935" bIns="60968">
              <a:spAutoFit/>
            </a:bodyPr>
            <a:lstStyle/>
            <a:p>
              <a:r>
                <a:rPr lang="en-US" altLang="zh-CN" sz="700" b="1" kern="0" dirty="0" smtClean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MW Backhaul Network </a:t>
              </a:r>
              <a:endParaRPr lang="en-US" sz="8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Rectangle 274"/>
            <p:cNvSpPr/>
            <p:nvPr/>
          </p:nvSpPr>
          <p:spPr>
            <a:xfrm>
              <a:off x="6157721" y="5678103"/>
              <a:ext cx="2349533" cy="337005"/>
            </a:xfrm>
            <a:prstGeom prst="rect">
              <a:avLst/>
            </a:prstGeom>
          </p:spPr>
          <p:txBody>
            <a:bodyPr wrap="square" lIns="121935" tIns="60968" rIns="121935" bIns="60968">
              <a:spAutoFit/>
            </a:bodyPr>
            <a:lstStyle/>
            <a:p>
              <a:r>
                <a:rPr lang="en-US" altLang="zh-CN" sz="700" b="1" kern="0" dirty="0" smtClean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Optical Backhaul Network </a:t>
              </a:r>
              <a:endParaRPr lang="en-US" sz="8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Freeform 6"/>
            <p:cNvSpPr>
              <a:spLocks/>
            </p:cNvSpPr>
            <p:nvPr/>
          </p:nvSpPr>
          <p:spPr bwMode="auto">
            <a:xfrm>
              <a:off x="5846922" y="4421668"/>
              <a:ext cx="2344528" cy="1540152"/>
            </a:xfrm>
            <a:custGeom>
              <a:avLst/>
              <a:gdLst>
                <a:gd name="T0" fmla="*/ 637 w 754"/>
                <a:gd name="T1" fmla="*/ 407 h 415"/>
                <a:gd name="T2" fmla="*/ 92 w 754"/>
                <a:gd name="T3" fmla="*/ 403 h 415"/>
                <a:gd name="T4" fmla="*/ 15 w 754"/>
                <a:gd name="T5" fmla="*/ 290 h 415"/>
                <a:gd name="T6" fmla="*/ 139 w 754"/>
                <a:gd name="T7" fmla="*/ 204 h 415"/>
                <a:gd name="T8" fmla="*/ 287 w 754"/>
                <a:gd name="T9" fmla="*/ 26 h 415"/>
                <a:gd name="T10" fmla="*/ 504 w 754"/>
                <a:gd name="T11" fmla="*/ 122 h 415"/>
                <a:gd name="T12" fmla="*/ 650 w 754"/>
                <a:gd name="T13" fmla="*/ 119 h 415"/>
                <a:gd name="T14" fmla="*/ 678 w 754"/>
                <a:gd name="T15" fmla="*/ 244 h 415"/>
                <a:gd name="T16" fmla="*/ 742 w 754"/>
                <a:gd name="T17" fmla="*/ 336 h 415"/>
                <a:gd name="T18" fmla="*/ 637 w 754"/>
                <a:gd name="T19" fmla="*/ 407 h 415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8992 w 10000"/>
                <a:gd name="connsiteY7" fmla="*/ 5880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054 w 10000"/>
                <a:gd name="connsiteY7" fmla="*/ 5692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000">
                  <a:moveTo>
                    <a:pt x="8448" y="9807"/>
                  </a:moveTo>
                  <a:lnTo>
                    <a:pt x="1220" y="9711"/>
                  </a:lnTo>
                  <a:cubicBezTo>
                    <a:pt x="1220" y="9711"/>
                    <a:pt x="0" y="9253"/>
                    <a:pt x="199" y="6988"/>
                  </a:cubicBezTo>
                  <a:cubicBezTo>
                    <a:pt x="424" y="4530"/>
                    <a:pt x="1638" y="4336"/>
                    <a:pt x="1638" y="4336"/>
                  </a:cubicBezTo>
                  <a:cubicBezTo>
                    <a:pt x="1638" y="4336"/>
                    <a:pt x="1711" y="1277"/>
                    <a:pt x="3806" y="627"/>
                  </a:cubicBezTo>
                  <a:cubicBezTo>
                    <a:pt x="5849" y="0"/>
                    <a:pt x="6684" y="2940"/>
                    <a:pt x="6684" y="2940"/>
                  </a:cubicBezTo>
                  <a:cubicBezTo>
                    <a:pt x="6684" y="2940"/>
                    <a:pt x="7732" y="1542"/>
                    <a:pt x="8621" y="2867"/>
                  </a:cubicBezTo>
                  <a:cubicBezTo>
                    <a:pt x="9363" y="3952"/>
                    <a:pt x="9054" y="5692"/>
                    <a:pt x="9054" y="5692"/>
                  </a:cubicBezTo>
                  <a:cubicBezTo>
                    <a:pt x="9054" y="5692"/>
                    <a:pt x="10000" y="6361"/>
                    <a:pt x="9841" y="8096"/>
                  </a:cubicBezTo>
                  <a:cubicBezTo>
                    <a:pt x="9668" y="10000"/>
                    <a:pt x="8448" y="9807"/>
                    <a:pt x="8448" y="9807"/>
                  </a:cubicBezTo>
                  <a:close/>
                </a:path>
              </a:pathLst>
            </a:custGeom>
            <a:noFill/>
            <a:ln w="38100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35" tIns="60968" rIns="121935" bIns="60968" numCol="1" anchor="t" anchorCtr="0" compatLnSpc="1">
              <a:prstTxWarp prst="textNoShape">
                <a:avLst/>
              </a:prstTxWarp>
            </a:bodyPr>
            <a:lstStyle/>
            <a:p>
              <a:pPr defTabSz="1625315">
                <a:defRPr/>
              </a:pPr>
              <a:endParaRPr lang="zh-CN" altLang="en-US" sz="105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0" name="Freeform 6"/>
            <p:cNvSpPr>
              <a:spLocks/>
            </p:cNvSpPr>
            <p:nvPr/>
          </p:nvSpPr>
          <p:spPr bwMode="auto">
            <a:xfrm>
              <a:off x="733922" y="4440718"/>
              <a:ext cx="2344528" cy="1540152"/>
            </a:xfrm>
            <a:custGeom>
              <a:avLst/>
              <a:gdLst>
                <a:gd name="T0" fmla="*/ 637 w 754"/>
                <a:gd name="T1" fmla="*/ 407 h 415"/>
                <a:gd name="T2" fmla="*/ 92 w 754"/>
                <a:gd name="T3" fmla="*/ 403 h 415"/>
                <a:gd name="T4" fmla="*/ 15 w 754"/>
                <a:gd name="T5" fmla="*/ 290 h 415"/>
                <a:gd name="T6" fmla="*/ 139 w 754"/>
                <a:gd name="T7" fmla="*/ 204 h 415"/>
                <a:gd name="T8" fmla="*/ 287 w 754"/>
                <a:gd name="T9" fmla="*/ 26 h 415"/>
                <a:gd name="T10" fmla="*/ 504 w 754"/>
                <a:gd name="T11" fmla="*/ 122 h 415"/>
                <a:gd name="T12" fmla="*/ 650 w 754"/>
                <a:gd name="T13" fmla="*/ 119 h 415"/>
                <a:gd name="T14" fmla="*/ 678 w 754"/>
                <a:gd name="T15" fmla="*/ 244 h 415"/>
                <a:gd name="T16" fmla="*/ 742 w 754"/>
                <a:gd name="T17" fmla="*/ 336 h 415"/>
                <a:gd name="T18" fmla="*/ 637 w 754"/>
                <a:gd name="T19" fmla="*/ 407 h 415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8992 w 10000"/>
                <a:gd name="connsiteY7" fmla="*/ 5880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054 w 10000"/>
                <a:gd name="connsiteY7" fmla="*/ 5692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000">
                  <a:moveTo>
                    <a:pt x="8448" y="9807"/>
                  </a:moveTo>
                  <a:lnTo>
                    <a:pt x="1220" y="9711"/>
                  </a:lnTo>
                  <a:cubicBezTo>
                    <a:pt x="1220" y="9711"/>
                    <a:pt x="0" y="9253"/>
                    <a:pt x="199" y="6988"/>
                  </a:cubicBezTo>
                  <a:cubicBezTo>
                    <a:pt x="424" y="4530"/>
                    <a:pt x="1638" y="4336"/>
                    <a:pt x="1638" y="4336"/>
                  </a:cubicBezTo>
                  <a:cubicBezTo>
                    <a:pt x="1638" y="4336"/>
                    <a:pt x="1711" y="1277"/>
                    <a:pt x="3806" y="627"/>
                  </a:cubicBezTo>
                  <a:cubicBezTo>
                    <a:pt x="5849" y="0"/>
                    <a:pt x="6684" y="2940"/>
                    <a:pt x="6684" y="2940"/>
                  </a:cubicBezTo>
                  <a:cubicBezTo>
                    <a:pt x="6684" y="2940"/>
                    <a:pt x="7732" y="1542"/>
                    <a:pt x="8621" y="2867"/>
                  </a:cubicBezTo>
                  <a:cubicBezTo>
                    <a:pt x="9363" y="3952"/>
                    <a:pt x="9054" y="5692"/>
                    <a:pt x="9054" y="5692"/>
                  </a:cubicBezTo>
                  <a:cubicBezTo>
                    <a:pt x="9054" y="5692"/>
                    <a:pt x="10000" y="6361"/>
                    <a:pt x="9841" y="8096"/>
                  </a:cubicBezTo>
                  <a:cubicBezTo>
                    <a:pt x="9668" y="10000"/>
                    <a:pt x="8448" y="9807"/>
                    <a:pt x="8448" y="9807"/>
                  </a:cubicBezTo>
                  <a:close/>
                </a:path>
              </a:pathLst>
            </a:custGeom>
            <a:noFill/>
            <a:ln w="38100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35" tIns="60968" rIns="121935" bIns="60968" numCol="1" anchor="t" anchorCtr="0" compatLnSpc="1">
              <a:prstTxWarp prst="textNoShape">
                <a:avLst/>
              </a:prstTxWarp>
            </a:bodyPr>
            <a:lstStyle/>
            <a:p>
              <a:pPr defTabSz="1625315">
                <a:defRPr/>
              </a:pPr>
              <a:endParaRPr lang="zh-CN" altLang="en-US" sz="105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01" name="Straight Connector 281"/>
            <p:cNvCxnSpPr>
              <a:stCxn id="240" idx="1"/>
            </p:cNvCxnSpPr>
            <p:nvPr/>
          </p:nvCxnSpPr>
          <p:spPr bwMode="auto">
            <a:xfrm flipH="1">
              <a:off x="2718843" y="5535880"/>
              <a:ext cx="906517" cy="9927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2" name="Rounded Rectangle 150"/>
            <p:cNvSpPr/>
            <p:nvPr/>
          </p:nvSpPr>
          <p:spPr>
            <a:xfrm>
              <a:off x="2509873" y="5332501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03" name="圆角矩形 120"/>
            <p:cNvSpPr/>
            <p:nvPr/>
          </p:nvSpPr>
          <p:spPr bwMode="auto">
            <a:xfrm>
              <a:off x="5815186" y="3350112"/>
              <a:ext cx="1590642" cy="502920"/>
            </a:xfrm>
            <a:prstGeom prst="round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77547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altLang="zh-CN" sz="800" b="1" dirty="0" smtClean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Optical Backhaul  SDN Controller</a:t>
              </a:r>
              <a:endParaRPr lang="zh-CN" altLang="en-US" sz="800" b="1" dirty="0">
                <a:solidFill>
                  <a:srgbClr val="B2B2B2">
                    <a:lumMod val="20000"/>
                    <a:lumOff val="80000"/>
                  </a:srgbClr>
                </a:solidFill>
                <a:latin typeface="Arial" pitchFamily="34" charset="0"/>
                <a:ea typeface="方正兰亭黑简体" pitchFamily="2" charset="-122"/>
                <a:cs typeface="Arial" pitchFamily="34" charset="0"/>
              </a:endParaRPr>
            </a:p>
          </p:txBody>
        </p:sp>
        <p:sp>
          <p:nvSpPr>
            <p:cNvPr id="204" name="圆角矩形 120"/>
            <p:cNvSpPr/>
            <p:nvPr/>
          </p:nvSpPr>
          <p:spPr bwMode="auto">
            <a:xfrm>
              <a:off x="813883" y="3343488"/>
              <a:ext cx="1590642" cy="502920"/>
            </a:xfrm>
            <a:prstGeom prst="round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77547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en-US" altLang="zh-CN" sz="800" b="1" dirty="0" smtClean="0">
                  <a:solidFill>
                    <a:srgbClr val="B2B2B2">
                      <a:lumMod val="20000"/>
                      <a:lumOff val="8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Microwave Backhaul SDN Controller</a:t>
              </a:r>
              <a:endParaRPr lang="zh-CN" altLang="en-US" sz="800" b="1" dirty="0">
                <a:solidFill>
                  <a:srgbClr val="B2B2B2">
                    <a:lumMod val="20000"/>
                    <a:lumOff val="80000"/>
                  </a:srgbClr>
                </a:solidFill>
                <a:latin typeface="Arial" pitchFamily="34" charset="0"/>
                <a:ea typeface="方正兰亭黑简体" pitchFamily="2" charset="-122"/>
                <a:cs typeface="Arial" pitchFamily="34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258968" y="5831769"/>
              <a:ext cx="1262665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b="1" kern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Data plane</a:t>
              </a:r>
              <a:endParaRPr lang="en-US" altLang="zh-CN" sz="9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206" name="Rectangle 340"/>
            <p:cNvSpPr/>
            <p:nvPr/>
          </p:nvSpPr>
          <p:spPr>
            <a:xfrm>
              <a:off x="437069" y="4353905"/>
              <a:ext cx="68647" cy="76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07" name="Rectangle 341"/>
            <p:cNvSpPr/>
            <p:nvPr/>
          </p:nvSpPr>
          <p:spPr>
            <a:xfrm>
              <a:off x="887587" y="4338289"/>
              <a:ext cx="66155" cy="457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cxnSp>
          <p:nvCxnSpPr>
            <p:cNvPr id="208" name="直接连接符 45"/>
            <p:cNvCxnSpPr/>
            <p:nvPr/>
          </p:nvCxnSpPr>
          <p:spPr bwMode="auto">
            <a:xfrm flipV="1">
              <a:off x="6668176" y="3865495"/>
              <a:ext cx="0" cy="67525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9" name="TextBox 208"/>
            <p:cNvSpPr txBox="1"/>
            <p:nvPr/>
          </p:nvSpPr>
          <p:spPr>
            <a:xfrm>
              <a:off x="6659178" y="4064505"/>
              <a:ext cx="1448124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kern="0" dirty="0" smtClean="0">
                  <a:solidFill>
                    <a:srgbClr val="FF000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Direct Control</a:t>
              </a:r>
              <a:endParaRPr lang="en-US" altLang="zh-CN" sz="900" kern="0" dirty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527688" y="2740546"/>
              <a:ext cx="1367596" cy="359261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800" kern="0" dirty="0" smtClean="0">
                  <a:solidFill>
                    <a:srgbClr val="7030A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Virtual Control</a:t>
              </a:r>
              <a:endParaRPr lang="en-US" altLang="zh-CN" sz="800" kern="0" dirty="0">
                <a:solidFill>
                  <a:srgbClr val="7030A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211" name="直接连接符 45"/>
            <p:cNvCxnSpPr/>
            <p:nvPr/>
          </p:nvCxnSpPr>
          <p:spPr bwMode="auto">
            <a:xfrm flipV="1">
              <a:off x="1884890" y="2668538"/>
              <a:ext cx="0" cy="666872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Straight Connector 283"/>
            <p:cNvCxnSpPr>
              <a:stCxn id="239" idx="1"/>
            </p:cNvCxnSpPr>
            <p:nvPr/>
          </p:nvCxnSpPr>
          <p:spPr bwMode="auto">
            <a:xfrm flipH="1" flipV="1">
              <a:off x="2646834" y="5113760"/>
              <a:ext cx="984789" cy="120691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3" name="Rounded Rectangle 151"/>
            <p:cNvSpPr/>
            <p:nvPr/>
          </p:nvSpPr>
          <p:spPr>
            <a:xfrm>
              <a:off x="2470127" y="4984128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14" name="Rounded Rectangle 196"/>
            <p:cNvSpPr/>
            <p:nvPr/>
          </p:nvSpPr>
          <p:spPr>
            <a:xfrm>
              <a:off x="6211522" y="5131521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15" name="Rounded Rectangle 191"/>
            <p:cNvSpPr/>
            <p:nvPr/>
          </p:nvSpPr>
          <p:spPr>
            <a:xfrm>
              <a:off x="6205259" y="5432950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216" name="直接连接符 45"/>
            <p:cNvCxnSpPr/>
            <p:nvPr/>
          </p:nvCxnSpPr>
          <p:spPr bwMode="auto">
            <a:xfrm flipH="1">
              <a:off x="1854746" y="2668538"/>
              <a:ext cx="1683502" cy="0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Straight Connector 139"/>
            <p:cNvCxnSpPr>
              <a:stCxn id="240" idx="3"/>
              <a:endCxn id="242" idx="0"/>
            </p:cNvCxnSpPr>
            <p:nvPr/>
          </p:nvCxnSpPr>
          <p:spPr bwMode="auto">
            <a:xfrm flipV="1">
              <a:off x="3816639" y="4678881"/>
              <a:ext cx="273853" cy="856999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8" name="Straight Connector 140"/>
            <p:cNvCxnSpPr/>
            <p:nvPr/>
          </p:nvCxnSpPr>
          <p:spPr bwMode="auto">
            <a:xfrm flipH="1">
              <a:off x="3751795" y="4745555"/>
              <a:ext cx="317271" cy="53652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9" name="Straight Connector 141"/>
            <p:cNvCxnSpPr>
              <a:stCxn id="241" idx="1"/>
              <a:endCxn id="242" idx="3"/>
            </p:cNvCxnSpPr>
            <p:nvPr/>
          </p:nvCxnSpPr>
          <p:spPr bwMode="auto">
            <a:xfrm flipH="1" flipV="1">
              <a:off x="4186131" y="4806376"/>
              <a:ext cx="339712" cy="3507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Straight Connector 142"/>
            <p:cNvCxnSpPr>
              <a:stCxn id="226" idx="1"/>
              <a:endCxn id="239" idx="3"/>
            </p:cNvCxnSpPr>
            <p:nvPr/>
          </p:nvCxnSpPr>
          <p:spPr bwMode="auto">
            <a:xfrm flipH="1" flipV="1">
              <a:off x="3822902" y="5234451"/>
              <a:ext cx="155806" cy="301873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143"/>
            <p:cNvCxnSpPr>
              <a:stCxn id="226" idx="1"/>
              <a:endCxn id="240" idx="3"/>
            </p:cNvCxnSpPr>
            <p:nvPr/>
          </p:nvCxnSpPr>
          <p:spPr bwMode="auto">
            <a:xfrm flipH="1" flipV="1">
              <a:off x="3816639" y="5535879"/>
              <a:ext cx="162069" cy="444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144"/>
            <p:cNvCxnSpPr>
              <a:stCxn id="243" idx="1"/>
              <a:endCxn id="239" idx="3"/>
            </p:cNvCxnSpPr>
            <p:nvPr/>
          </p:nvCxnSpPr>
          <p:spPr bwMode="auto">
            <a:xfrm flipH="1">
              <a:off x="3822902" y="5181894"/>
              <a:ext cx="162196" cy="525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3" name="Straight Connector 145"/>
            <p:cNvCxnSpPr>
              <a:stCxn id="243" idx="1"/>
              <a:endCxn id="240" idx="3"/>
            </p:cNvCxnSpPr>
            <p:nvPr/>
          </p:nvCxnSpPr>
          <p:spPr bwMode="auto">
            <a:xfrm flipH="1">
              <a:off x="3816639" y="5181893"/>
              <a:ext cx="168459" cy="35398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4" name="Straight Connector 146"/>
            <p:cNvCxnSpPr>
              <a:stCxn id="227" idx="1"/>
              <a:endCxn id="243" idx="3"/>
            </p:cNvCxnSpPr>
            <p:nvPr/>
          </p:nvCxnSpPr>
          <p:spPr bwMode="auto">
            <a:xfrm flipH="1">
              <a:off x="4176377" y="5171533"/>
              <a:ext cx="357792" cy="1036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5" name="Rounded Rectangle 147"/>
            <p:cNvSpPr/>
            <p:nvPr/>
          </p:nvSpPr>
          <p:spPr>
            <a:xfrm>
              <a:off x="4534542" y="5338837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26" name="Rounded Rectangle 148"/>
            <p:cNvSpPr/>
            <p:nvPr/>
          </p:nvSpPr>
          <p:spPr>
            <a:xfrm>
              <a:off x="3978708" y="5408829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27" name="Rounded Rectangle 149"/>
            <p:cNvSpPr/>
            <p:nvPr/>
          </p:nvSpPr>
          <p:spPr>
            <a:xfrm>
              <a:off x="4534169" y="5044038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228" name="Straight Connector 172"/>
            <p:cNvCxnSpPr>
              <a:stCxn id="227" idx="1"/>
              <a:endCxn id="226" idx="3"/>
            </p:cNvCxnSpPr>
            <p:nvPr/>
          </p:nvCxnSpPr>
          <p:spPr bwMode="auto">
            <a:xfrm flipH="1">
              <a:off x="4169987" y="5171533"/>
              <a:ext cx="364182" cy="364791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52"/>
            <p:cNvCxnSpPr>
              <a:stCxn id="225" idx="1"/>
              <a:endCxn id="226" idx="3"/>
            </p:cNvCxnSpPr>
            <p:nvPr/>
          </p:nvCxnSpPr>
          <p:spPr bwMode="auto">
            <a:xfrm flipH="1">
              <a:off x="4169987" y="5466331"/>
              <a:ext cx="364555" cy="6999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Straight Connector 256"/>
            <p:cNvCxnSpPr>
              <a:stCxn id="241" idx="1"/>
              <a:endCxn id="243" idx="3"/>
            </p:cNvCxnSpPr>
            <p:nvPr/>
          </p:nvCxnSpPr>
          <p:spPr bwMode="auto">
            <a:xfrm flipH="1">
              <a:off x="4176378" y="4841447"/>
              <a:ext cx="349465" cy="34044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57"/>
            <p:cNvCxnSpPr>
              <a:stCxn id="225" idx="1"/>
              <a:endCxn id="242" idx="3"/>
            </p:cNvCxnSpPr>
            <p:nvPr/>
          </p:nvCxnSpPr>
          <p:spPr bwMode="auto">
            <a:xfrm flipH="1" flipV="1">
              <a:off x="4186131" y="4806375"/>
              <a:ext cx="348411" cy="65995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58"/>
            <p:cNvCxnSpPr>
              <a:stCxn id="247" idx="1"/>
              <a:endCxn id="241" idx="3"/>
            </p:cNvCxnSpPr>
            <p:nvPr/>
          </p:nvCxnSpPr>
          <p:spPr bwMode="auto">
            <a:xfrm flipH="1" flipV="1">
              <a:off x="4717122" y="4841447"/>
              <a:ext cx="345725" cy="252235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59"/>
            <p:cNvCxnSpPr>
              <a:stCxn id="247" idx="1"/>
              <a:endCxn id="225" idx="3"/>
            </p:cNvCxnSpPr>
            <p:nvPr/>
          </p:nvCxnSpPr>
          <p:spPr bwMode="auto">
            <a:xfrm flipH="1">
              <a:off x="4725821" y="5093681"/>
              <a:ext cx="337026" cy="372650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60"/>
            <p:cNvCxnSpPr>
              <a:stCxn id="246" idx="1"/>
              <a:endCxn id="227" idx="3"/>
            </p:cNvCxnSpPr>
            <p:nvPr/>
          </p:nvCxnSpPr>
          <p:spPr bwMode="auto">
            <a:xfrm flipH="1" flipV="1">
              <a:off x="4725448" y="5171532"/>
              <a:ext cx="377145" cy="270522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61"/>
            <p:cNvCxnSpPr>
              <a:stCxn id="246" idx="1"/>
              <a:endCxn id="225" idx="3"/>
            </p:cNvCxnSpPr>
            <p:nvPr/>
          </p:nvCxnSpPr>
          <p:spPr bwMode="auto">
            <a:xfrm flipH="1">
              <a:off x="4725821" y="5442055"/>
              <a:ext cx="376772" cy="242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62"/>
            <p:cNvCxnSpPr>
              <a:stCxn id="225" idx="1"/>
            </p:cNvCxnSpPr>
            <p:nvPr/>
          </p:nvCxnSpPr>
          <p:spPr bwMode="auto">
            <a:xfrm flipH="1" flipV="1">
              <a:off x="4212672" y="5131965"/>
              <a:ext cx="321870" cy="334366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63"/>
            <p:cNvCxnSpPr>
              <a:stCxn id="226" idx="3"/>
              <a:endCxn id="241" idx="1"/>
            </p:cNvCxnSpPr>
            <p:nvPr/>
          </p:nvCxnSpPr>
          <p:spPr bwMode="auto">
            <a:xfrm flipV="1">
              <a:off x="4169986" y="4841447"/>
              <a:ext cx="355856" cy="69487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64"/>
            <p:cNvCxnSpPr>
              <a:stCxn id="227" idx="1"/>
              <a:endCxn id="242" idx="3"/>
            </p:cNvCxnSpPr>
            <p:nvPr/>
          </p:nvCxnSpPr>
          <p:spPr bwMode="auto">
            <a:xfrm flipH="1" flipV="1">
              <a:off x="4186131" y="4806376"/>
              <a:ext cx="348038" cy="365157"/>
            </a:xfrm>
            <a:prstGeom prst="line">
              <a:avLst/>
            </a:prstGeom>
            <a:noFill/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9" name="Rounded Rectangle 266"/>
            <p:cNvSpPr/>
            <p:nvPr/>
          </p:nvSpPr>
          <p:spPr>
            <a:xfrm>
              <a:off x="3631623" y="5106956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0" name="Rounded Rectangle 267"/>
            <p:cNvSpPr/>
            <p:nvPr/>
          </p:nvSpPr>
          <p:spPr>
            <a:xfrm>
              <a:off x="3625360" y="5408385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1" name="Rounded Rectangle 268"/>
            <p:cNvSpPr/>
            <p:nvPr/>
          </p:nvSpPr>
          <p:spPr>
            <a:xfrm>
              <a:off x="4525843" y="4713952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2" name="Rounded Rectangle 269"/>
            <p:cNvSpPr/>
            <p:nvPr/>
          </p:nvSpPr>
          <p:spPr>
            <a:xfrm>
              <a:off x="3994852" y="4678881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3" name="Rounded Rectangle 270"/>
            <p:cNvSpPr/>
            <p:nvPr/>
          </p:nvSpPr>
          <p:spPr>
            <a:xfrm>
              <a:off x="3985099" y="5054399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4" name="Rectangle 273"/>
            <p:cNvSpPr/>
            <p:nvPr/>
          </p:nvSpPr>
          <p:spPr>
            <a:xfrm>
              <a:off x="3655383" y="5642708"/>
              <a:ext cx="2015787" cy="337005"/>
            </a:xfrm>
            <a:prstGeom prst="rect">
              <a:avLst/>
            </a:prstGeom>
          </p:spPr>
          <p:txBody>
            <a:bodyPr wrap="square" lIns="121935" tIns="60968" rIns="121935" bIns="60968">
              <a:spAutoFit/>
            </a:bodyPr>
            <a:lstStyle/>
            <a:p>
              <a:r>
                <a:rPr lang="en-US" altLang="zh-CN" sz="700" b="1" kern="0" dirty="0" smtClean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ETH Backhaul Network </a:t>
              </a:r>
              <a:endParaRPr lang="en-US" sz="8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" name="Freeform 6"/>
            <p:cNvSpPr>
              <a:spLocks/>
            </p:cNvSpPr>
            <p:nvPr/>
          </p:nvSpPr>
          <p:spPr bwMode="auto">
            <a:xfrm>
              <a:off x="3326642" y="4441827"/>
              <a:ext cx="2344528" cy="1540152"/>
            </a:xfrm>
            <a:custGeom>
              <a:avLst/>
              <a:gdLst>
                <a:gd name="T0" fmla="*/ 637 w 754"/>
                <a:gd name="T1" fmla="*/ 407 h 415"/>
                <a:gd name="T2" fmla="*/ 92 w 754"/>
                <a:gd name="T3" fmla="*/ 403 h 415"/>
                <a:gd name="T4" fmla="*/ 15 w 754"/>
                <a:gd name="T5" fmla="*/ 290 h 415"/>
                <a:gd name="T6" fmla="*/ 139 w 754"/>
                <a:gd name="T7" fmla="*/ 204 h 415"/>
                <a:gd name="T8" fmla="*/ 287 w 754"/>
                <a:gd name="T9" fmla="*/ 26 h 415"/>
                <a:gd name="T10" fmla="*/ 504 w 754"/>
                <a:gd name="T11" fmla="*/ 122 h 415"/>
                <a:gd name="T12" fmla="*/ 650 w 754"/>
                <a:gd name="T13" fmla="*/ 119 h 415"/>
                <a:gd name="T14" fmla="*/ 678 w 754"/>
                <a:gd name="T15" fmla="*/ 244 h 415"/>
                <a:gd name="T16" fmla="*/ 742 w 754"/>
                <a:gd name="T17" fmla="*/ 336 h 415"/>
                <a:gd name="T18" fmla="*/ 637 w 754"/>
                <a:gd name="T19" fmla="*/ 407 h 415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8992 w 10000"/>
                <a:gd name="connsiteY7" fmla="*/ 5880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470 w 10000"/>
                <a:gd name="connsiteY3" fmla="*/ 4211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353 w 10000"/>
                <a:gd name="connsiteY7" fmla="*/ 5815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  <a:gd name="connsiteX0" fmla="*/ 8448 w 10000"/>
                <a:gd name="connsiteY0" fmla="*/ 9807 h 10000"/>
                <a:gd name="connsiteX1" fmla="*/ 1220 w 10000"/>
                <a:gd name="connsiteY1" fmla="*/ 9711 h 10000"/>
                <a:gd name="connsiteX2" fmla="*/ 199 w 10000"/>
                <a:gd name="connsiteY2" fmla="*/ 6988 h 10000"/>
                <a:gd name="connsiteX3" fmla="*/ 1638 w 10000"/>
                <a:gd name="connsiteY3" fmla="*/ 4336 h 10000"/>
                <a:gd name="connsiteX4" fmla="*/ 3806 w 10000"/>
                <a:gd name="connsiteY4" fmla="*/ 627 h 10000"/>
                <a:gd name="connsiteX5" fmla="*/ 6684 w 10000"/>
                <a:gd name="connsiteY5" fmla="*/ 2940 h 10000"/>
                <a:gd name="connsiteX6" fmla="*/ 8621 w 10000"/>
                <a:gd name="connsiteY6" fmla="*/ 2867 h 10000"/>
                <a:gd name="connsiteX7" fmla="*/ 9054 w 10000"/>
                <a:gd name="connsiteY7" fmla="*/ 5692 h 10000"/>
                <a:gd name="connsiteX8" fmla="*/ 9841 w 10000"/>
                <a:gd name="connsiteY8" fmla="*/ 8096 h 10000"/>
                <a:gd name="connsiteX9" fmla="*/ 8448 w 10000"/>
                <a:gd name="connsiteY9" fmla="*/ 980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000">
                  <a:moveTo>
                    <a:pt x="8448" y="9807"/>
                  </a:moveTo>
                  <a:lnTo>
                    <a:pt x="1220" y="9711"/>
                  </a:lnTo>
                  <a:cubicBezTo>
                    <a:pt x="1220" y="9711"/>
                    <a:pt x="0" y="9253"/>
                    <a:pt x="199" y="6988"/>
                  </a:cubicBezTo>
                  <a:cubicBezTo>
                    <a:pt x="424" y="4530"/>
                    <a:pt x="1638" y="4336"/>
                    <a:pt x="1638" y="4336"/>
                  </a:cubicBezTo>
                  <a:cubicBezTo>
                    <a:pt x="1638" y="4336"/>
                    <a:pt x="1711" y="1277"/>
                    <a:pt x="3806" y="627"/>
                  </a:cubicBezTo>
                  <a:cubicBezTo>
                    <a:pt x="5849" y="0"/>
                    <a:pt x="6684" y="2940"/>
                    <a:pt x="6684" y="2940"/>
                  </a:cubicBezTo>
                  <a:cubicBezTo>
                    <a:pt x="6684" y="2940"/>
                    <a:pt x="7732" y="1542"/>
                    <a:pt x="8621" y="2867"/>
                  </a:cubicBezTo>
                  <a:cubicBezTo>
                    <a:pt x="9363" y="3952"/>
                    <a:pt x="9054" y="5692"/>
                    <a:pt x="9054" y="5692"/>
                  </a:cubicBezTo>
                  <a:cubicBezTo>
                    <a:pt x="9054" y="5692"/>
                    <a:pt x="10000" y="6361"/>
                    <a:pt x="9841" y="8096"/>
                  </a:cubicBezTo>
                  <a:cubicBezTo>
                    <a:pt x="9668" y="10000"/>
                    <a:pt x="8448" y="9807"/>
                    <a:pt x="8448" y="9807"/>
                  </a:cubicBezTo>
                  <a:close/>
                </a:path>
              </a:pathLst>
            </a:custGeom>
            <a:noFill/>
            <a:ln w="38100" cap="flat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35" tIns="60968" rIns="121935" bIns="60968" numCol="1" anchor="t" anchorCtr="0" compatLnSpc="1">
              <a:prstTxWarp prst="textNoShape">
                <a:avLst/>
              </a:prstTxWarp>
            </a:bodyPr>
            <a:lstStyle/>
            <a:p>
              <a:pPr defTabSz="1625315">
                <a:defRPr/>
              </a:pPr>
              <a:endParaRPr lang="zh-CN" altLang="en-US" sz="105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6" name="Rounded Rectangle 150"/>
            <p:cNvSpPr/>
            <p:nvPr/>
          </p:nvSpPr>
          <p:spPr>
            <a:xfrm>
              <a:off x="5102593" y="5314560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247" name="Rounded Rectangle 151"/>
            <p:cNvSpPr/>
            <p:nvPr/>
          </p:nvSpPr>
          <p:spPr>
            <a:xfrm>
              <a:off x="5062847" y="4966187"/>
              <a:ext cx="191279" cy="2549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248" name="直接连接符 45"/>
            <p:cNvCxnSpPr/>
            <p:nvPr/>
          </p:nvCxnSpPr>
          <p:spPr bwMode="auto">
            <a:xfrm flipV="1">
              <a:off x="4303018" y="2887144"/>
              <a:ext cx="0" cy="165360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9" name="TextBox 248"/>
            <p:cNvSpPr txBox="1"/>
            <p:nvPr/>
          </p:nvSpPr>
          <p:spPr>
            <a:xfrm>
              <a:off x="4275143" y="4051918"/>
              <a:ext cx="1448124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kern="0" dirty="0" smtClean="0">
                  <a:solidFill>
                    <a:srgbClr val="FF0000"/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Direct Control</a:t>
              </a:r>
              <a:endParaRPr lang="en-US" altLang="zh-CN" sz="900" kern="0" dirty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250" name="Straight Connector 281"/>
            <p:cNvCxnSpPr>
              <a:stCxn id="215" idx="1"/>
            </p:cNvCxnSpPr>
            <p:nvPr/>
          </p:nvCxnSpPr>
          <p:spPr bwMode="auto">
            <a:xfrm flipH="1" flipV="1">
              <a:off x="5311131" y="5483726"/>
              <a:ext cx="894128" cy="76719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81"/>
            <p:cNvCxnSpPr>
              <a:stCxn id="214" idx="1"/>
            </p:cNvCxnSpPr>
            <p:nvPr/>
          </p:nvCxnSpPr>
          <p:spPr bwMode="auto">
            <a:xfrm flipH="1" flipV="1">
              <a:off x="5239122" y="5113760"/>
              <a:ext cx="972400" cy="145256"/>
            </a:xfrm>
            <a:prstGeom prst="line">
              <a:avLst/>
            </a:prstGeom>
            <a:noFill/>
            <a:ln w="571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2" name="Rectangle 203"/>
            <p:cNvSpPr/>
            <p:nvPr/>
          </p:nvSpPr>
          <p:spPr bwMode="auto">
            <a:xfrm>
              <a:off x="259854" y="1568356"/>
              <a:ext cx="8120686" cy="5697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5613" tIns="52807" rIns="105613" bIns="52807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1069051" fontAlgn="base">
                <a:spcBef>
                  <a:spcPct val="0"/>
                </a:spcBef>
                <a:spcAft>
                  <a:spcPct val="0"/>
                </a:spcAft>
              </a:pPr>
              <a:endParaRPr lang="en-US" sz="1050" dirty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210423" y="1830432"/>
              <a:ext cx="1838565" cy="381727"/>
            </a:xfrm>
            <a:prstGeom prst="rect">
              <a:avLst/>
            </a:prstGeom>
            <a:noFill/>
          </p:spPr>
          <p:txBody>
            <a:bodyPr wrap="none" lIns="121786" tIns="60897" rIns="121786" bIns="60897">
              <a:spAutoFit/>
            </a:bodyPr>
            <a:lstStyle/>
            <a:p>
              <a:pPr defTabSz="1219195" eaLnBrk="0" hangingPunct="0">
                <a:defRPr/>
              </a:pPr>
              <a:r>
                <a:rPr lang="en-US" altLang="zh-CN" sz="900" b="1" kern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Application plane</a:t>
              </a:r>
              <a:endParaRPr lang="en-US" altLang="zh-CN" sz="9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sp>
          <p:nvSpPr>
            <p:cNvPr id="254" name="圆角矩形 131"/>
            <p:cNvSpPr/>
            <p:nvPr/>
          </p:nvSpPr>
          <p:spPr bwMode="auto">
            <a:xfrm>
              <a:off x="3581400" y="1600200"/>
              <a:ext cx="1431224" cy="262076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900" b="1" kern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Tahoma" pitchFamily="34" charset="0"/>
                  <a:cs typeface="Arial" pitchFamily="34" charset="0"/>
                </a:rPr>
                <a:t>Application</a:t>
              </a:r>
              <a:endParaRPr lang="zh-CN" altLang="en-US" sz="9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endParaRPr>
            </a:p>
          </p:txBody>
        </p:sp>
        <p:cxnSp>
          <p:nvCxnSpPr>
            <p:cNvPr id="255" name="直接连接符 45"/>
            <p:cNvCxnSpPr/>
            <p:nvPr/>
          </p:nvCxnSpPr>
          <p:spPr bwMode="auto">
            <a:xfrm flipV="1">
              <a:off x="4303018" y="1801857"/>
              <a:ext cx="0" cy="554490"/>
            </a:xfrm>
            <a:prstGeom prst="line">
              <a:avLst/>
            </a:prstGeom>
            <a:noFill/>
            <a:ln w="57150">
              <a:solidFill>
                <a:schemeClr val="accent1">
                  <a:lumMod val="75000"/>
                </a:schemeClr>
              </a:solidFill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8072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458200" cy="1143000"/>
          </a:xfrm>
        </p:spPr>
        <p:txBody>
          <a:bodyPr/>
          <a:lstStyle/>
          <a:p>
            <a:r>
              <a:rPr lang="en-US" sz="2800" dirty="0" smtClean="0"/>
              <a:t>Unified Wired/Wireless Access Project</a:t>
            </a:r>
            <a:endParaRPr lang="en-US" dirty="0"/>
          </a:p>
        </p:txBody>
      </p:sp>
      <p:cxnSp>
        <p:nvCxnSpPr>
          <p:cNvPr id="33" name="Straight Connector 32"/>
          <p:cNvCxnSpPr>
            <a:stCxn id="44" idx="0"/>
          </p:cNvCxnSpPr>
          <p:nvPr/>
        </p:nvCxnSpPr>
        <p:spPr bwMode="auto">
          <a:xfrm flipV="1">
            <a:off x="4403370" y="1147292"/>
            <a:ext cx="2203042" cy="42814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343" y="2115456"/>
            <a:ext cx="1139042" cy="918873"/>
          </a:xfrm>
          <a:prstGeom prst="rect">
            <a:avLst/>
          </a:prstGeom>
        </p:spPr>
      </p:pic>
      <p:sp>
        <p:nvSpPr>
          <p:cNvPr id="35" name="Cloud"/>
          <p:cNvSpPr>
            <a:spLocks noChangeAspect="1" noEditPoints="1" noChangeArrowheads="1"/>
          </p:cNvSpPr>
          <p:nvPr/>
        </p:nvSpPr>
        <p:spPr bwMode="auto">
          <a:xfrm>
            <a:off x="2478221" y="3017779"/>
            <a:ext cx="1112695" cy="80253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100" dirty="0"/>
          </a:p>
          <a:p>
            <a:pPr algn="ctr"/>
            <a:r>
              <a:rPr lang="en-US" sz="1400" dirty="0" smtClean="0"/>
              <a:t>VPN</a:t>
            </a:r>
            <a:endParaRPr lang="en-US" sz="1400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411" y="3214142"/>
            <a:ext cx="449985" cy="36300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411" y="2291199"/>
            <a:ext cx="557157" cy="44946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946" y="1361541"/>
            <a:ext cx="657778" cy="53063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23" y="1330461"/>
            <a:ext cx="464063" cy="264717"/>
          </a:xfrm>
          <a:prstGeom prst="rect">
            <a:avLst/>
          </a:prstGeom>
        </p:spPr>
      </p:pic>
      <p:pic>
        <p:nvPicPr>
          <p:cNvPr id="40" name="Picture 4" descr="C:\Users\Paul\AppData\Local\Microsoft\Windows\Temporary Internet Files\Content.IE5\16GGVTTY\MC900434888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083" y="3199195"/>
            <a:ext cx="589088" cy="475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C:\Users\Paul\AppData\Local\Microsoft\Windows\Temporary Internet Files\Content.IE5\U5H0140Y\MC900433941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56381" y="2147395"/>
            <a:ext cx="720136" cy="58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7" descr="C:\Users\Paul\AppData\Local\Microsoft\Windows\Temporary Internet Files\Content.IE5\73YPUVW2\MC900432624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77581" y="1270696"/>
            <a:ext cx="545003" cy="43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9" descr="C:\Users\Paul\AppData\Local\Microsoft\Windows\Temporary Internet Files\Content.IE5\JZUXWDM9\MC900434845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587" y="856917"/>
            <a:ext cx="668423" cy="53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6877603" y="976307"/>
            <a:ext cx="894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AAA Server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1832220" y="1710354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Wireless User</a:t>
            </a:r>
            <a:endParaRPr 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1799913" y="2728335"/>
            <a:ext cx="8370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Wired User</a:t>
            </a:r>
            <a:endParaRPr lang="en-US" sz="1100" dirty="0"/>
          </a:p>
        </p:txBody>
      </p:sp>
      <p:sp>
        <p:nvSpPr>
          <p:cNvPr id="51" name="TextBox 50"/>
          <p:cNvSpPr txBox="1"/>
          <p:nvPr/>
        </p:nvSpPr>
        <p:spPr>
          <a:xfrm>
            <a:off x="1712520" y="3700790"/>
            <a:ext cx="9236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Remote User</a:t>
            </a:r>
            <a:endParaRPr lang="en-US" sz="1100" dirty="0"/>
          </a:p>
        </p:txBody>
      </p:sp>
      <p:cxnSp>
        <p:nvCxnSpPr>
          <p:cNvPr id="52" name="Straight Connector 51"/>
          <p:cNvCxnSpPr>
            <a:endCxn id="43" idx="1"/>
          </p:cNvCxnSpPr>
          <p:nvPr/>
        </p:nvCxnSpPr>
        <p:spPr bwMode="auto">
          <a:xfrm>
            <a:off x="3344012" y="1794432"/>
            <a:ext cx="740746" cy="132169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endCxn id="43" idx="1"/>
          </p:cNvCxnSpPr>
          <p:nvPr/>
        </p:nvCxnSpPr>
        <p:spPr bwMode="auto">
          <a:xfrm flipV="1">
            <a:off x="3572034" y="3116123"/>
            <a:ext cx="512724" cy="16650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endCxn id="43" idx="1"/>
          </p:cNvCxnSpPr>
          <p:nvPr/>
        </p:nvCxnSpPr>
        <p:spPr bwMode="auto">
          <a:xfrm>
            <a:off x="3268568" y="2574893"/>
            <a:ext cx="816190" cy="54123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2" name="Group 61"/>
          <p:cNvGrpSpPr/>
          <p:nvPr/>
        </p:nvGrpSpPr>
        <p:grpSpPr>
          <a:xfrm>
            <a:off x="4084758" y="1575433"/>
            <a:ext cx="3916242" cy="2005144"/>
            <a:chOff x="4084758" y="1556716"/>
            <a:chExt cx="3232999" cy="2005144"/>
          </a:xfrm>
        </p:grpSpPr>
        <p:sp>
          <p:nvSpPr>
            <p:cNvPr id="43" name="Rectangle 42"/>
            <p:cNvSpPr/>
            <p:nvPr/>
          </p:nvSpPr>
          <p:spPr bwMode="auto">
            <a:xfrm>
              <a:off x="4084758" y="2632951"/>
              <a:ext cx="3232999" cy="92890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  <a:latin typeface="Arial" charset="0"/>
                </a:rPr>
                <a:t>SDN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Arial" charset="0"/>
                </a:rPr>
                <a:t>Controller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084758" y="1556717"/>
              <a:ext cx="526051" cy="816225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802.1X authenticator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610809" y="1556717"/>
              <a:ext cx="531251" cy="816225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8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Access Device </a:t>
              </a:r>
              <a:r>
                <a:rPr lang="en-US" sz="800" dirty="0" err="1" smtClean="0">
                  <a:solidFill>
                    <a:schemeClr val="tx1"/>
                  </a:solidFill>
                  <a:latin typeface="Arial" charset="0"/>
                </a:rPr>
                <a:t>Mgmt</a:t>
              </a:r>
              <a:endParaRPr lang="en-US" sz="8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CAPWAP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141450" y="1556716"/>
              <a:ext cx="534743" cy="816225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Device/users information collector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689392" y="1556716"/>
              <a:ext cx="618441" cy="818070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Policy rules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307833" y="1556717"/>
              <a:ext cx="519057" cy="816225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Fast Secure Handoff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802.11r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6826890" y="1560389"/>
              <a:ext cx="490866" cy="812552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 smtClean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100" dirty="0">
                <a:solidFill>
                  <a:schemeClr val="tx1"/>
                </a:solidFill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800" dirty="0" smtClean="0">
                  <a:solidFill>
                    <a:schemeClr val="tx1"/>
                  </a:solidFill>
                  <a:latin typeface="Arial" charset="0"/>
                </a:rPr>
                <a:t>Rogue detection, etc…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347763" y="1646626"/>
              <a:ext cx="2696400" cy="26161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SDN Applications</a:t>
              </a:r>
              <a:endParaRPr lang="en-US" sz="11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084758" y="2380641"/>
              <a:ext cx="3232999" cy="26161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Unified Access NBI Convergence and Services</a:t>
              </a:r>
              <a:endParaRPr lang="en-US" sz="1100" dirty="0"/>
            </a:p>
          </p:txBody>
        </p:sp>
      </p:grpSp>
      <p:sp>
        <p:nvSpPr>
          <p:cNvPr id="64" name="Content Placeholder 2"/>
          <p:cNvSpPr>
            <a:spLocks noGrp="1"/>
          </p:cNvSpPr>
          <p:nvPr>
            <p:ph idx="1"/>
          </p:nvPr>
        </p:nvSpPr>
        <p:spPr>
          <a:xfrm>
            <a:off x="457200" y="4139581"/>
            <a:ext cx="8229600" cy="3404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Requirements:</a:t>
            </a:r>
          </a:p>
          <a:p>
            <a:r>
              <a:rPr lang="en-US" sz="1600" dirty="0" smtClean="0"/>
              <a:t>Ability </a:t>
            </a:r>
            <a:r>
              <a:rPr lang="en-US" sz="1600" dirty="0"/>
              <a:t>to enforce consistent network access policy based on user/device authentication</a:t>
            </a:r>
            <a:r>
              <a:rPr lang="en-US" sz="1600" dirty="0" smtClean="0"/>
              <a:t>.</a:t>
            </a:r>
            <a:endParaRPr lang="en-US" sz="1050" dirty="0"/>
          </a:p>
          <a:p>
            <a:r>
              <a:rPr lang="en-US" sz="1600" dirty="0"/>
              <a:t>Ability to maintain network policy and meet application requirements in the present of user/device roaming</a:t>
            </a:r>
            <a:r>
              <a:rPr lang="en-US" sz="1600" dirty="0" smtClean="0"/>
              <a:t>.</a:t>
            </a:r>
            <a:endParaRPr lang="en-US" sz="1050" dirty="0"/>
          </a:p>
          <a:p>
            <a:r>
              <a:rPr lang="en-US" sz="1600" dirty="0"/>
              <a:t>Address needs for resilient network access in the presence of network infrastructure failure</a:t>
            </a:r>
            <a:r>
              <a:rPr lang="en-US" sz="1600" dirty="0" smtClean="0"/>
              <a:t>.</a:t>
            </a:r>
            <a:endParaRPr lang="en-US" sz="1050" dirty="0"/>
          </a:p>
          <a:p>
            <a:r>
              <a:rPr lang="en-US" sz="1600" dirty="0"/>
              <a:t>Provide fine grain monitoring for troubleshooting and rogue access device detection.</a:t>
            </a:r>
          </a:p>
        </p:txBody>
      </p:sp>
    </p:spTree>
    <p:extLst>
      <p:ext uri="{BB962C8B-B14F-4D97-AF65-F5344CB8AC3E}">
        <p14:creationId xmlns:p14="http://schemas.microsoft.com/office/powerpoint/2010/main" val="381385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Priority Focus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Unified Access Control</a:t>
            </a:r>
          </a:p>
          <a:p>
            <a:pPr lvl="1"/>
            <a:r>
              <a:rPr lang="en-US" sz="2000" dirty="0" smtClean="0"/>
              <a:t>Enable IEEE 802.1X authenticator with </a:t>
            </a:r>
            <a:r>
              <a:rPr lang="en-US" sz="2000" dirty="0" err="1" smtClean="0"/>
              <a:t>OpenFlow</a:t>
            </a:r>
            <a:r>
              <a:rPr lang="en-US" sz="2000" dirty="0" smtClean="0"/>
              <a:t> policy enforcement</a:t>
            </a:r>
          </a:p>
          <a:p>
            <a:pPr lvl="1"/>
            <a:r>
              <a:rPr lang="en-US" sz="2000" dirty="0" smtClean="0"/>
              <a:t>Understand </a:t>
            </a:r>
            <a:r>
              <a:rPr lang="en-US" sz="2000" dirty="0" err="1" smtClean="0"/>
              <a:t>OpenFlow</a:t>
            </a:r>
            <a:r>
              <a:rPr lang="en-US" sz="2000" dirty="0" smtClean="0"/>
              <a:t> policy enforcement in IETF NEA and Trusted Computing TNC architectures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Large Scale Access Management</a:t>
            </a:r>
          </a:p>
          <a:p>
            <a:pPr lvl="1"/>
            <a:r>
              <a:rPr lang="en-US" sz="2000" dirty="0" err="1" smtClean="0"/>
              <a:t>OpenFlow</a:t>
            </a:r>
            <a:r>
              <a:rPr lang="en-US" sz="2000" dirty="0" smtClean="0"/>
              <a:t> enabled data path in CAPWAP environments</a:t>
            </a:r>
          </a:p>
          <a:p>
            <a:pPr lvl="1"/>
            <a:r>
              <a:rPr lang="en-US" sz="2000" dirty="0" err="1" smtClean="0"/>
              <a:t>OpenFlow</a:t>
            </a:r>
            <a:r>
              <a:rPr lang="en-US" sz="2000" dirty="0" smtClean="0"/>
              <a:t> agent and CAPWAP AP resident real-time function interaction</a:t>
            </a:r>
          </a:p>
          <a:p>
            <a:pPr lvl="1"/>
            <a:r>
              <a:rPr lang="en-US" sz="2000" dirty="0" smtClean="0"/>
              <a:t>CAPWAP device configuration and user session management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Other applications…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9914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</a:t>
            </a:r>
            <a:r>
              <a:rPr lang="en-US" dirty="0" err="1" smtClean="0"/>
              <a:t>OpenFlow</a:t>
            </a:r>
            <a:r>
              <a:rPr lang="en-US" dirty="0" smtClean="0"/>
              <a:t> Implications</a:t>
            </a:r>
            <a:br>
              <a:rPr lang="en-US" dirty="0" smtClean="0"/>
            </a:br>
            <a:r>
              <a:rPr lang="en-US" sz="2000" dirty="0" smtClean="0"/>
              <a:t>Unified IEEE 802.1X Authenticator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2211" y="1365409"/>
            <a:ext cx="73448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Scenario: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err="1" smtClean="0"/>
              <a:t>OpenFlow</a:t>
            </a:r>
            <a:r>
              <a:rPr lang="en-US" sz="1400" b="0" dirty="0" smtClean="0"/>
              <a:t> is used to capture/inject 802.1X/EAPOL messages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Application on controller performs 802.1X Authenticator/Radius Client functions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Resulting authorization causes controller to deploy user specific rules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Encryption key material must be installed in the access device (802.11i, </a:t>
            </a:r>
            <a:r>
              <a:rPr lang="en-US" sz="1400" b="0" dirty="0" err="1" smtClean="0"/>
              <a:t>MACSec</a:t>
            </a:r>
            <a:r>
              <a:rPr lang="en-US" sz="1400" b="0" dirty="0" smtClean="0"/>
              <a:t>)</a:t>
            </a:r>
          </a:p>
          <a:p>
            <a:pPr algn="l"/>
            <a:endParaRPr lang="en-US" sz="1800" dirty="0" smtClean="0"/>
          </a:p>
          <a:p>
            <a:pPr algn="l"/>
            <a:r>
              <a:rPr lang="en-US" sz="1800" dirty="0" smtClean="0"/>
              <a:t>Potential ONF Standardization Needs: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err="1" smtClean="0"/>
              <a:t>OpenFlow</a:t>
            </a:r>
            <a:r>
              <a:rPr lang="en-US" sz="1400" b="0" dirty="0" smtClean="0"/>
              <a:t> message extensions for key material distribution.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NOTE: ONF Security WG has similar need for </a:t>
            </a:r>
            <a:r>
              <a:rPr lang="en-US" sz="1400" dirty="0" err="1" smtClean="0"/>
              <a:t>IPSec</a:t>
            </a:r>
            <a:r>
              <a:rPr lang="en-US" sz="1400" dirty="0" smtClean="0"/>
              <a:t> key distribution.</a:t>
            </a:r>
            <a:endParaRPr lang="en-US" sz="1400" b="0" dirty="0" smtClean="0"/>
          </a:p>
        </p:txBody>
      </p:sp>
      <p:cxnSp>
        <p:nvCxnSpPr>
          <p:cNvPr id="5" name="Straight Connector 4"/>
          <p:cNvCxnSpPr>
            <a:stCxn id="21" idx="4"/>
          </p:cNvCxnSpPr>
          <p:nvPr/>
        </p:nvCxnSpPr>
        <p:spPr bwMode="auto">
          <a:xfrm flipV="1">
            <a:off x="5409614" y="4210512"/>
            <a:ext cx="2014812" cy="348569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5063839" y="4385667"/>
            <a:ext cx="385132" cy="40286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975" y="5317227"/>
            <a:ext cx="1382161" cy="13605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189" y="3684719"/>
            <a:ext cx="798175" cy="785676"/>
          </a:xfrm>
          <a:prstGeom prst="rect">
            <a:avLst/>
          </a:prstGeom>
        </p:spPr>
      </p:pic>
      <p:pic>
        <p:nvPicPr>
          <p:cNvPr id="9" name="Picture 6" descr="C:\Users\Paul\AppData\Local\Microsoft\Windows\Temporary Internet Files\Content.IE5\U5H0140Y\MC90043394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1516" y="5384272"/>
            <a:ext cx="873843" cy="86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Paul\AppData\Local\Microsoft\Windows\Temporary Internet Files\Content.IE5\73YPUVW2\MC900432624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2188" y="3737760"/>
            <a:ext cx="661329" cy="65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85800" y="4509448"/>
            <a:ext cx="1093962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Wireless User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440859" y="3941440"/>
            <a:ext cx="1008112" cy="443809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Unified Network Access Control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26360" y="394144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RADIUS</a:t>
            </a:r>
          </a:p>
          <a:p>
            <a:pPr algn="ctr"/>
            <a:r>
              <a:rPr lang="en-US" sz="900" dirty="0" smtClean="0"/>
              <a:t>(UDP 1812/1813)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785848" y="6267485"/>
            <a:ext cx="908064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Wired User</a:t>
            </a:r>
            <a:endParaRPr lang="en-US" sz="12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693912" y="4077557"/>
            <a:ext cx="542609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693911" y="5868392"/>
            <a:ext cx="542609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642881" y="4101063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EAPOL</a:t>
            </a:r>
            <a:br>
              <a:rPr lang="en-US" sz="900" dirty="0" smtClean="0"/>
            </a:br>
            <a:r>
              <a:rPr lang="en-US" sz="900" dirty="0" smtClean="0"/>
              <a:t>(802.1X)</a:t>
            </a:r>
            <a:endParaRPr lang="en-US" sz="900" dirty="0"/>
          </a:p>
        </p:txBody>
      </p:sp>
      <p:sp>
        <p:nvSpPr>
          <p:cNvPr id="20" name="TextBox 19"/>
          <p:cNvSpPr txBox="1"/>
          <p:nvPr/>
        </p:nvSpPr>
        <p:spPr>
          <a:xfrm>
            <a:off x="1693912" y="5868392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EAPOL</a:t>
            </a:r>
            <a:br>
              <a:rPr lang="en-US" sz="900" dirty="0" smtClean="0"/>
            </a:br>
            <a:r>
              <a:rPr lang="en-US" sz="900" dirty="0" smtClean="0"/>
              <a:t>(802.1X)</a:t>
            </a:r>
            <a:endParaRPr lang="en-US" sz="900" dirty="0"/>
          </a:p>
        </p:txBody>
      </p:sp>
      <p:sp>
        <p:nvSpPr>
          <p:cNvPr id="21" name="5-Point Star 20"/>
          <p:cNvSpPr/>
          <p:nvPr/>
        </p:nvSpPr>
        <p:spPr>
          <a:xfrm>
            <a:off x="5088931" y="4457675"/>
            <a:ext cx="320683" cy="26548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2" name="Rectangle 21"/>
          <p:cNvSpPr/>
          <p:nvPr/>
        </p:nvSpPr>
        <p:spPr>
          <a:xfrm>
            <a:off x="7320373" y="3581400"/>
            <a:ext cx="824672" cy="5289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Radius</a:t>
            </a:r>
          </a:p>
          <a:p>
            <a:pPr algn="ctr"/>
            <a:r>
              <a:rPr lang="en-US" sz="1100" dirty="0" smtClean="0"/>
              <a:t>Server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461591" y="6158125"/>
            <a:ext cx="1742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802.1X Authenticator</a:t>
            </a:r>
          </a:p>
          <a:p>
            <a:r>
              <a:rPr lang="en-US" sz="1400" dirty="0" smtClean="0"/>
              <a:t>Radius Client</a:t>
            </a:r>
            <a:endParaRPr lang="en-US" sz="1400" dirty="0"/>
          </a:p>
        </p:txBody>
      </p:sp>
      <p:sp>
        <p:nvSpPr>
          <p:cNvPr id="24" name="5-Point Star 23"/>
          <p:cNvSpPr/>
          <p:nvPr/>
        </p:nvSpPr>
        <p:spPr>
          <a:xfrm>
            <a:off x="5799302" y="6156582"/>
            <a:ext cx="320683" cy="26548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5" name="TextBox 24"/>
          <p:cNvSpPr txBox="1"/>
          <p:nvPr/>
        </p:nvSpPr>
        <p:spPr>
          <a:xfrm>
            <a:off x="6177965" y="6133618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=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6477000" y="5635823"/>
            <a:ext cx="1399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OpenFlow</a:t>
            </a:r>
            <a:r>
              <a:rPr lang="en-US" sz="1400" dirty="0" smtClean="0"/>
              <a:t> Agent</a:t>
            </a:r>
            <a:endParaRPr lang="en-US" sz="1400" dirty="0"/>
          </a:p>
        </p:txBody>
      </p:sp>
      <p:sp>
        <p:nvSpPr>
          <p:cNvPr id="27" name="5-Point Star 26"/>
          <p:cNvSpPr/>
          <p:nvPr/>
        </p:nvSpPr>
        <p:spPr>
          <a:xfrm>
            <a:off x="5798368" y="5620170"/>
            <a:ext cx="320683" cy="26548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6177031" y="556260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=</a:t>
            </a:r>
            <a:endParaRPr lang="en-US" sz="2000" dirty="0"/>
          </a:p>
        </p:txBody>
      </p:sp>
      <p:sp>
        <p:nvSpPr>
          <p:cNvPr id="29" name="5-Point Star 28"/>
          <p:cNvSpPr/>
          <p:nvPr/>
        </p:nvSpPr>
        <p:spPr>
          <a:xfrm>
            <a:off x="2835421" y="5680929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30" name="5-Point Star 29"/>
          <p:cNvSpPr/>
          <p:nvPr/>
        </p:nvSpPr>
        <p:spPr>
          <a:xfrm>
            <a:off x="2824034" y="4079634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cxnSp>
        <p:nvCxnSpPr>
          <p:cNvPr id="31" name="Straight Connector 30"/>
          <p:cNvCxnSpPr>
            <a:endCxn id="39" idx="1"/>
          </p:cNvCxnSpPr>
          <p:nvPr/>
        </p:nvCxnSpPr>
        <p:spPr bwMode="auto">
          <a:xfrm flipV="1">
            <a:off x="3630834" y="5027441"/>
            <a:ext cx="799382" cy="84095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endCxn id="30" idx="3"/>
          </p:cNvCxnSpPr>
          <p:nvPr/>
        </p:nvCxnSpPr>
        <p:spPr bwMode="auto">
          <a:xfrm flipH="1" flipV="1">
            <a:off x="3065648" y="4345119"/>
            <a:ext cx="1353925" cy="716511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148970" y="4865365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err="1" smtClean="0"/>
              <a:t>OpenFlow</a:t>
            </a:r>
            <a:endParaRPr lang="en-US" sz="900" dirty="0" smtClean="0"/>
          </a:p>
          <a:p>
            <a:pPr algn="ctr"/>
            <a:r>
              <a:rPr lang="en-US" sz="900" dirty="0" smtClean="0"/>
              <a:t>(TCP 6633/6634)</a:t>
            </a:r>
            <a:endParaRPr lang="en-US" sz="700" dirty="0"/>
          </a:p>
        </p:txBody>
      </p:sp>
      <p:pic>
        <p:nvPicPr>
          <p:cNvPr id="34" name="Picture 9" descr="C:\Users\Paul\AppData\Local\Microsoft\Windows\Temporary Internet Files\Content.IE5\JZUXWDM9\MC900434845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953" y="3975915"/>
            <a:ext cx="811092" cy="79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 bwMode="auto">
          <a:xfrm>
            <a:off x="4340271" y="3857468"/>
            <a:ext cx="1182037" cy="14597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ounded Rectangular Callout 35"/>
          <p:cNvSpPr/>
          <p:nvPr/>
        </p:nvSpPr>
        <p:spPr bwMode="auto">
          <a:xfrm>
            <a:off x="4419573" y="5901754"/>
            <a:ext cx="883655" cy="510778"/>
          </a:xfrm>
          <a:prstGeom prst="wedgeRoundRectCallout">
            <a:avLst>
              <a:gd name="adj1" fmla="val -76014"/>
              <a:gd name="adj2" fmla="val -135754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New Key Material Distribution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 flipV="1">
            <a:off x="3148970" y="4285729"/>
            <a:ext cx="1353255" cy="741711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3638128" y="5050031"/>
            <a:ext cx="864097" cy="907633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4430216" y="4805536"/>
            <a:ext cx="1008112" cy="443809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OpenFlow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  <a:latin typeface="Arial" charset="0"/>
              </a:rPr>
              <a:t>Controller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91000" y="4421444"/>
            <a:ext cx="996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 smtClean="0"/>
              <a:t>OpenFlow</a:t>
            </a:r>
            <a:r>
              <a:rPr lang="en-US" sz="900" dirty="0" smtClean="0"/>
              <a:t> Applications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755570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1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399" y="5040283"/>
            <a:ext cx="1382161" cy="1360517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019470"/>
            <a:ext cx="1382161" cy="13605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</a:t>
            </a:r>
            <a:r>
              <a:rPr lang="en-US" dirty="0" err="1" smtClean="0"/>
              <a:t>OpenFlow</a:t>
            </a:r>
            <a:r>
              <a:rPr lang="en-US" dirty="0" smtClean="0"/>
              <a:t> Implications</a:t>
            </a:r>
            <a:br>
              <a:rPr lang="en-US" dirty="0" smtClean="0"/>
            </a:br>
            <a:r>
              <a:rPr lang="en-US" sz="2000" dirty="0" smtClean="0"/>
              <a:t>Large Scale Access Management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2211" y="1428452"/>
            <a:ext cx="7344815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Scenario: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Access device supports real-time functions locally</a:t>
            </a:r>
            <a:endParaRPr lang="en-US" sz="1400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err="1" smtClean="0"/>
              <a:t>OpenFlow</a:t>
            </a:r>
            <a:r>
              <a:rPr lang="en-US" sz="1400" b="0" dirty="0" smtClean="0"/>
              <a:t> agent rules enable distributed device data path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smtClean="0"/>
              <a:t>Access device management provisions and monitors resources (RF channel assignment)</a:t>
            </a:r>
          </a:p>
          <a:p>
            <a:pPr algn="l"/>
            <a:endParaRPr lang="en-US" sz="1100" dirty="0" smtClean="0"/>
          </a:p>
          <a:p>
            <a:pPr algn="l"/>
            <a:r>
              <a:rPr lang="en-US" sz="1800" dirty="0" smtClean="0"/>
              <a:t>Potential ONF Standardization Needs: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dirty="0" err="1" smtClean="0"/>
              <a:t>OpenFlow</a:t>
            </a:r>
            <a:r>
              <a:rPr lang="en-US" sz="1400" b="0" dirty="0" smtClean="0"/>
              <a:t> </a:t>
            </a:r>
            <a:r>
              <a:rPr lang="en-US" sz="1400" dirty="0" smtClean="0"/>
              <a:t>action support for real-time functions (rate adaption, beam forming, learning)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Define </a:t>
            </a:r>
            <a:r>
              <a:rPr lang="en-US" sz="1400" b="0" dirty="0" err="1" smtClean="0"/>
              <a:t>WiFi</a:t>
            </a:r>
            <a:r>
              <a:rPr lang="en-US" sz="1400" b="0" dirty="0" smtClean="0"/>
              <a:t> port properties and unique 802.11 frame match fields for </a:t>
            </a:r>
            <a:r>
              <a:rPr lang="en-US" sz="1400" b="0" dirty="0" err="1" smtClean="0"/>
              <a:t>OpenFlow</a:t>
            </a:r>
            <a:endParaRPr lang="en-US" sz="1400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OF-</a:t>
            </a:r>
            <a:r>
              <a:rPr lang="en-US" sz="1400" dirty="0" err="1" smtClean="0"/>
              <a:t>Config</a:t>
            </a:r>
            <a:r>
              <a:rPr lang="en-US" sz="1400" dirty="0" smtClean="0"/>
              <a:t> support for deploying </a:t>
            </a:r>
            <a:r>
              <a:rPr lang="en-US" sz="1400" dirty="0" err="1" smtClean="0"/>
              <a:t>WiFi</a:t>
            </a:r>
            <a:r>
              <a:rPr lang="en-US" sz="1400" dirty="0" smtClean="0"/>
              <a:t> configuration</a:t>
            </a:r>
            <a:endParaRPr lang="en-US" sz="1400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400" b="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4707632"/>
            <a:ext cx="1382161" cy="13605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53" y="3744151"/>
            <a:ext cx="798175" cy="785676"/>
          </a:xfrm>
          <a:prstGeom prst="rect">
            <a:avLst/>
          </a:prstGeom>
        </p:spPr>
      </p:pic>
      <p:pic>
        <p:nvPicPr>
          <p:cNvPr id="9" name="Picture 6" descr="C:\Users\Paul\AppData\Local\Microsoft\Windows\Temporary Internet Files\Content.IE5\U5H0140Y\MC90043394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9116" y="4731602"/>
            <a:ext cx="873843" cy="86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Paul\AppData\Local\Microsoft\Windows\Temporary Internet Files\Content.IE5\73YPUVW2\MC900432624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788" y="3793581"/>
            <a:ext cx="661329" cy="65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3400" y="4399221"/>
            <a:ext cx="1093962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Wireless User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7661879" y="3844769"/>
            <a:ext cx="646784" cy="816987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Unified Network Access Control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3448" y="5466021"/>
            <a:ext cx="908064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Wired User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698432" y="5769113"/>
            <a:ext cx="1399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OpenFlow</a:t>
            </a:r>
            <a:r>
              <a:rPr lang="en-US" sz="1400" dirty="0" smtClean="0"/>
              <a:t> Agent</a:t>
            </a:r>
            <a:endParaRPr lang="en-US" sz="1400" dirty="0"/>
          </a:p>
        </p:txBody>
      </p:sp>
      <p:sp>
        <p:nvSpPr>
          <p:cNvPr id="25" name="5-Point Star 24"/>
          <p:cNvSpPr/>
          <p:nvPr/>
        </p:nvSpPr>
        <p:spPr>
          <a:xfrm>
            <a:off x="6019800" y="5753460"/>
            <a:ext cx="320683" cy="26548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6398463" y="5695890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=</a:t>
            </a:r>
            <a:endParaRPr lang="en-US" sz="2000" dirty="0"/>
          </a:p>
        </p:txBody>
      </p:sp>
      <p:sp>
        <p:nvSpPr>
          <p:cNvPr id="27" name="5-Point Star 26"/>
          <p:cNvSpPr/>
          <p:nvPr/>
        </p:nvSpPr>
        <p:spPr>
          <a:xfrm>
            <a:off x="2478085" y="5031870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28" name="5-Point Star 27"/>
          <p:cNvSpPr/>
          <p:nvPr/>
        </p:nvSpPr>
        <p:spPr>
          <a:xfrm>
            <a:off x="2466698" y="4139066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4596757" y="4797671"/>
            <a:ext cx="0" cy="84095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H="1" flipV="1">
            <a:off x="2730626" y="4373367"/>
            <a:ext cx="1393992" cy="274833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827462" y="4267200"/>
            <a:ext cx="6495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OF-</a:t>
            </a:r>
            <a:r>
              <a:rPr lang="en-US" sz="900" dirty="0" err="1" smtClean="0"/>
              <a:t>Config</a:t>
            </a:r>
            <a:endParaRPr lang="en-US" sz="7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6890217" y="3733800"/>
            <a:ext cx="1491783" cy="15243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5" name="Straight Arrow Connector 34"/>
          <p:cNvCxnSpPr>
            <a:endCxn id="28" idx="4"/>
          </p:cNvCxnSpPr>
          <p:nvPr/>
        </p:nvCxnSpPr>
        <p:spPr bwMode="auto">
          <a:xfrm flipH="1" flipV="1">
            <a:off x="2765349" y="4240472"/>
            <a:ext cx="4124868" cy="1279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endCxn id="114" idx="4"/>
          </p:cNvCxnSpPr>
          <p:nvPr/>
        </p:nvCxnSpPr>
        <p:spPr bwMode="auto">
          <a:xfrm flipH="1">
            <a:off x="2765349" y="4253262"/>
            <a:ext cx="4124868" cy="2086783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6973216" y="4687905"/>
            <a:ext cx="1324804" cy="443809"/>
          </a:xfrm>
          <a:prstGeom prst="rect">
            <a:avLst/>
          </a:prstGeom>
          <a:solidFill>
            <a:srgbClr val="FF0000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OpenFlow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  <a:latin typeface="Arial" charset="0"/>
              </a:rPr>
              <a:t>Controller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973216" y="3844769"/>
            <a:ext cx="646784" cy="8169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Unified Access</a:t>
            </a:r>
            <a:r>
              <a:rPr kumimoji="0" lang="en-US" sz="9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Device </a:t>
            </a:r>
            <a:r>
              <a:rPr kumimoji="0" lang="en-US" sz="9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Mgmt</a:t>
            </a:r>
            <a:endParaRPr kumimoji="0" lang="en-US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9" name="Picture 10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53" y="5843724"/>
            <a:ext cx="798175" cy="785676"/>
          </a:xfrm>
          <a:prstGeom prst="rect">
            <a:avLst/>
          </a:prstGeom>
        </p:spPr>
      </p:pic>
      <p:pic>
        <p:nvPicPr>
          <p:cNvPr id="110" name="Picture 7" descr="C:\Users\Paul\AppData\Local\Microsoft\Windows\Temporary Internet Files\Content.IE5\73YPUVW2\MC900432624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788" y="5893154"/>
            <a:ext cx="661329" cy="65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TextBox 110"/>
          <p:cNvSpPr txBox="1"/>
          <p:nvPr/>
        </p:nvSpPr>
        <p:spPr>
          <a:xfrm>
            <a:off x="533400" y="6456621"/>
            <a:ext cx="1093962" cy="248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Wireless User</a:t>
            </a:r>
            <a:endParaRPr lang="en-US" sz="1200" dirty="0"/>
          </a:p>
        </p:txBody>
      </p:sp>
      <p:sp>
        <p:nvSpPr>
          <p:cNvPr id="114" name="5-Point Star 113"/>
          <p:cNvSpPr/>
          <p:nvPr/>
        </p:nvSpPr>
        <p:spPr>
          <a:xfrm>
            <a:off x="2466698" y="6238639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8" name="Freeform 117"/>
          <p:cNvSpPr/>
          <p:nvPr/>
        </p:nvSpPr>
        <p:spPr>
          <a:xfrm>
            <a:off x="2207893" y="3962400"/>
            <a:ext cx="235787" cy="210438"/>
          </a:xfrm>
          <a:custGeom>
            <a:avLst/>
            <a:gdLst>
              <a:gd name="connsiteX0" fmla="*/ 117698 w 303509"/>
              <a:gd name="connsiteY0" fmla="*/ 324150 h 324150"/>
              <a:gd name="connsiteX1" fmla="*/ 7166 w 303509"/>
              <a:gd name="connsiteY1" fmla="*/ 82990 h 324150"/>
              <a:gd name="connsiteX2" fmla="*/ 298569 w 303509"/>
              <a:gd name="connsiteY2" fmla="*/ 12651 h 324150"/>
              <a:gd name="connsiteX3" fmla="*/ 198085 w 303509"/>
              <a:gd name="connsiteY3" fmla="*/ 314102 h 324150"/>
              <a:gd name="connsiteX4" fmla="*/ 198085 w 303509"/>
              <a:gd name="connsiteY4" fmla="*/ 314102 h 324150"/>
              <a:gd name="connsiteX0" fmla="*/ 114370 w 242154"/>
              <a:gd name="connsiteY0" fmla="*/ 280258 h 280258"/>
              <a:gd name="connsiteX1" fmla="*/ 3838 w 242154"/>
              <a:gd name="connsiteY1" fmla="*/ 39098 h 280258"/>
              <a:gd name="connsiteX2" fmla="*/ 233328 w 242154"/>
              <a:gd name="connsiteY2" fmla="*/ 23528 h 280258"/>
              <a:gd name="connsiteX3" fmla="*/ 194757 w 242154"/>
              <a:gd name="connsiteY3" fmla="*/ 270210 h 280258"/>
              <a:gd name="connsiteX4" fmla="*/ 194757 w 242154"/>
              <a:gd name="connsiteY4" fmla="*/ 270210 h 280258"/>
              <a:gd name="connsiteX0" fmla="*/ 114370 w 255693"/>
              <a:gd name="connsiteY0" fmla="*/ 301988 h 301988"/>
              <a:gd name="connsiteX1" fmla="*/ 3838 w 255693"/>
              <a:gd name="connsiteY1" fmla="*/ 60828 h 301988"/>
              <a:gd name="connsiteX2" fmla="*/ 233328 w 255693"/>
              <a:gd name="connsiteY2" fmla="*/ 45258 h 301988"/>
              <a:gd name="connsiteX3" fmla="*/ 194757 w 255693"/>
              <a:gd name="connsiteY3" fmla="*/ 291940 h 301988"/>
              <a:gd name="connsiteX4" fmla="*/ 194757 w 255693"/>
              <a:gd name="connsiteY4" fmla="*/ 291940 h 301988"/>
              <a:gd name="connsiteX0" fmla="*/ 92110 w 218401"/>
              <a:gd name="connsiteY0" fmla="*/ 286161 h 286161"/>
              <a:gd name="connsiteX1" fmla="*/ 5390 w 218401"/>
              <a:gd name="connsiteY1" fmla="*/ 33095 h 286161"/>
              <a:gd name="connsiteX2" fmla="*/ 211068 w 218401"/>
              <a:gd name="connsiteY2" fmla="*/ 29431 h 286161"/>
              <a:gd name="connsiteX3" fmla="*/ 172497 w 218401"/>
              <a:gd name="connsiteY3" fmla="*/ 276113 h 286161"/>
              <a:gd name="connsiteX4" fmla="*/ 172497 w 218401"/>
              <a:gd name="connsiteY4" fmla="*/ 276113 h 286161"/>
              <a:gd name="connsiteX0" fmla="*/ 110532 w 236823"/>
              <a:gd name="connsiteY0" fmla="*/ 312308 h 312308"/>
              <a:gd name="connsiteX1" fmla="*/ 23812 w 236823"/>
              <a:gd name="connsiteY1" fmla="*/ 59242 h 312308"/>
              <a:gd name="connsiteX2" fmla="*/ 229490 w 236823"/>
              <a:gd name="connsiteY2" fmla="*/ 55578 h 312308"/>
              <a:gd name="connsiteX3" fmla="*/ 190919 w 236823"/>
              <a:gd name="connsiteY3" fmla="*/ 302260 h 312308"/>
              <a:gd name="connsiteX4" fmla="*/ 190919 w 236823"/>
              <a:gd name="connsiteY4" fmla="*/ 302260 h 312308"/>
              <a:gd name="connsiteX0" fmla="*/ 110532 w 248201"/>
              <a:gd name="connsiteY0" fmla="*/ 325597 h 325597"/>
              <a:gd name="connsiteX1" fmla="*/ 23812 w 248201"/>
              <a:gd name="connsiteY1" fmla="*/ 72531 h 325597"/>
              <a:gd name="connsiteX2" fmla="*/ 229490 w 248201"/>
              <a:gd name="connsiteY2" fmla="*/ 68867 h 325597"/>
              <a:gd name="connsiteX3" fmla="*/ 190919 w 248201"/>
              <a:gd name="connsiteY3" fmla="*/ 315549 h 325597"/>
              <a:gd name="connsiteX4" fmla="*/ 190919 w 248201"/>
              <a:gd name="connsiteY4" fmla="*/ 315549 h 325597"/>
              <a:gd name="connsiteX0" fmla="*/ 61840 w 239991"/>
              <a:gd name="connsiteY0" fmla="*/ 267813 h 291103"/>
              <a:gd name="connsiteX1" fmla="*/ 15602 w 239991"/>
              <a:gd name="connsiteY1" fmla="*/ 48085 h 291103"/>
              <a:gd name="connsiteX2" fmla="*/ 221280 w 239991"/>
              <a:gd name="connsiteY2" fmla="*/ 44421 h 291103"/>
              <a:gd name="connsiteX3" fmla="*/ 182709 w 239991"/>
              <a:gd name="connsiteY3" fmla="*/ 291103 h 291103"/>
              <a:gd name="connsiteX4" fmla="*/ 182709 w 239991"/>
              <a:gd name="connsiteY4" fmla="*/ 291103 h 291103"/>
              <a:gd name="connsiteX0" fmla="*/ 61840 w 246806"/>
              <a:gd name="connsiteY0" fmla="*/ 267813 h 291103"/>
              <a:gd name="connsiteX1" fmla="*/ 15602 w 246806"/>
              <a:gd name="connsiteY1" fmla="*/ 48085 h 291103"/>
              <a:gd name="connsiteX2" fmla="*/ 221280 w 246806"/>
              <a:gd name="connsiteY2" fmla="*/ 44421 h 291103"/>
              <a:gd name="connsiteX3" fmla="*/ 182709 w 246806"/>
              <a:gd name="connsiteY3" fmla="*/ 291103 h 291103"/>
              <a:gd name="connsiteX4" fmla="*/ 182709 w 246806"/>
              <a:gd name="connsiteY4" fmla="*/ 291103 h 291103"/>
              <a:gd name="connsiteX0" fmla="*/ 66456 w 244278"/>
              <a:gd name="connsiteY0" fmla="*/ 297795 h 297795"/>
              <a:gd name="connsiteX1" fmla="*/ 13074 w 244278"/>
              <a:gd name="connsiteY1" fmla="*/ 49492 h 297795"/>
              <a:gd name="connsiteX2" fmla="*/ 218752 w 244278"/>
              <a:gd name="connsiteY2" fmla="*/ 45828 h 297795"/>
              <a:gd name="connsiteX3" fmla="*/ 180181 w 244278"/>
              <a:gd name="connsiteY3" fmla="*/ 292510 h 297795"/>
              <a:gd name="connsiteX4" fmla="*/ 180181 w 244278"/>
              <a:gd name="connsiteY4" fmla="*/ 292510 h 297795"/>
              <a:gd name="connsiteX0" fmla="*/ 52232 w 215788"/>
              <a:gd name="connsiteY0" fmla="*/ 281111 h 281111"/>
              <a:gd name="connsiteX1" fmla="*/ 20281 w 215788"/>
              <a:gd name="connsiteY1" fmla="*/ 32808 h 281111"/>
              <a:gd name="connsiteX2" fmla="*/ 204528 w 215788"/>
              <a:gd name="connsiteY2" fmla="*/ 29144 h 281111"/>
              <a:gd name="connsiteX3" fmla="*/ 165957 w 215788"/>
              <a:gd name="connsiteY3" fmla="*/ 275826 h 281111"/>
              <a:gd name="connsiteX4" fmla="*/ 165957 w 215788"/>
              <a:gd name="connsiteY4" fmla="*/ 275826 h 281111"/>
              <a:gd name="connsiteX0" fmla="*/ 51423 w 198793"/>
              <a:gd name="connsiteY0" fmla="*/ 278403 h 278403"/>
              <a:gd name="connsiteX1" fmla="*/ 19472 w 198793"/>
              <a:gd name="connsiteY1" fmla="*/ 30100 h 278403"/>
              <a:gd name="connsiteX2" fmla="*/ 191813 w 198793"/>
              <a:gd name="connsiteY2" fmla="*/ 31199 h 278403"/>
              <a:gd name="connsiteX3" fmla="*/ 165148 w 198793"/>
              <a:gd name="connsiteY3" fmla="*/ 273118 h 278403"/>
              <a:gd name="connsiteX4" fmla="*/ 165148 w 198793"/>
              <a:gd name="connsiteY4" fmla="*/ 273118 h 278403"/>
              <a:gd name="connsiteX0" fmla="*/ 51423 w 213643"/>
              <a:gd name="connsiteY0" fmla="*/ 296615 h 296615"/>
              <a:gd name="connsiteX1" fmla="*/ 19472 w 213643"/>
              <a:gd name="connsiteY1" fmla="*/ 48312 h 296615"/>
              <a:gd name="connsiteX2" fmla="*/ 191813 w 213643"/>
              <a:gd name="connsiteY2" fmla="*/ 49411 h 296615"/>
              <a:gd name="connsiteX3" fmla="*/ 165148 w 213643"/>
              <a:gd name="connsiteY3" fmla="*/ 291330 h 296615"/>
              <a:gd name="connsiteX4" fmla="*/ 165148 w 213643"/>
              <a:gd name="connsiteY4" fmla="*/ 291330 h 296615"/>
              <a:gd name="connsiteX0" fmla="*/ 57345 w 219565"/>
              <a:gd name="connsiteY0" fmla="*/ 305340 h 305340"/>
              <a:gd name="connsiteX1" fmla="*/ 25394 w 219565"/>
              <a:gd name="connsiteY1" fmla="*/ 57037 h 305340"/>
              <a:gd name="connsiteX2" fmla="*/ 197735 w 219565"/>
              <a:gd name="connsiteY2" fmla="*/ 58136 h 305340"/>
              <a:gd name="connsiteX3" fmla="*/ 171070 w 219565"/>
              <a:gd name="connsiteY3" fmla="*/ 300055 h 305340"/>
              <a:gd name="connsiteX4" fmla="*/ 171070 w 219565"/>
              <a:gd name="connsiteY4" fmla="*/ 300055 h 305340"/>
              <a:gd name="connsiteX0" fmla="*/ 63739 w 225959"/>
              <a:gd name="connsiteY0" fmla="*/ 305340 h 305340"/>
              <a:gd name="connsiteX1" fmla="*/ 31788 w 225959"/>
              <a:gd name="connsiteY1" fmla="*/ 57037 h 305340"/>
              <a:gd name="connsiteX2" fmla="*/ 204129 w 225959"/>
              <a:gd name="connsiteY2" fmla="*/ 58136 h 305340"/>
              <a:gd name="connsiteX3" fmla="*/ 177464 w 225959"/>
              <a:gd name="connsiteY3" fmla="*/ 300055 h 305340"/>
              <a:gd name="connsiteX4" fmla="*/ 177464 w 225959"/>
              <a:gd name="connsiteY4" fmla="*/ 300055 h 305340"/>
              <a:gd name="connsiteX0" fmla="*/ 63739 w 235787"/>
              <a:gd name="connsiteY0" fmla="*/ 305340 h 305340"/>
              <a:gd name="connsiteX1" fmla="*/ 31788 w 235787"/>
              <a:gd name="connsiteY1" fmla="*/ 57037 h 305340"/>
              <a:gd name="connsiteX2" fmla="*/ 204129 w 235787"/>
              <a:gd name="connsiteY2" fmla="*/ 58136 h 305340"/>
              <a:gd name="connsiteX3" fmla="*/ 177464 w 235787"/>
              <a:gd name="connsiteY3" fmla="*/ 300055 h 305340"/>
              <a:gd name="connsiteX4" fmla="*/ 177464 w 235787"/>
              <a:gd name="connsiteY4" fmla="*/ 300055 h 30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87" h="305340">
                <a:moveTo>
                  <a:pt x="63739" y="305340"/>
                </a:moveTo>
                <a:cubicBezTo>
                  <a:pt x="-25650" y="246437"/>
                  <a:pt x="-5898" y="124432"/>
                  <a:pt x="31788" y="57037"/>
                </a:cubicBezTo>
                <a:cubicBezTo>
                  <a:pt x="69474" y="-10358"/>
                  <a:pt x="144132" y="-27611"/>
                  <a:pt x="204129" y="58136"/>
                </a:cubicBezTo>
                <a:cubicBezTo>
                  <a:pt x="264126" y="143883"/>
                  <a:pt x="229533" y="278785"/>
                  <a:pt x="177464" y="300055"/>
                </a:cubicBezTo>
                <a:lnTo>
                  <a:pt x="177464" y="300055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2133600" y="4984658"/>
            <a:ext cx="235787" cy="210438"/>
          </a:xfrm>
          <a:custGeom>
            <a:avLst/>
            <a:gdLst>
              <a:gd name="connsiteX0" fmla="*/ 117698 w 303509"/>
              <a:gd name="connsiteY0" fmla="*/ 324150 h 324150"/>
              <a:gd name="connsiteX1" fmla="*/ 7166 w 303509"/>
              <a:gd name="connsiteY1" fmla="*/ 82990 h 324150"/>
              <a:gd name="connsiteX2" fmla="*/ 298569 w 303509"/>
              <a:gd name="connsiteY2" fmla="*/ 12651 h 324150"/>
              <a:gd name="connsiteX3" fmla="*/ 198085 w 303509"/>
              <a:gd name="connsiteY3" fmla="*/ 314102 h 324150"/>
              <a:gd name="connsiteX4" fmla="*/ 198085 w 303509"/>
              <a:gd name="connsiteY4" fmla="*/ 314102 h 324150"/>
              <a:gd name="connsiteX0" fmla="*/ 114370 w 242154"/>
              <a:gd name="connsiteY0" fmla="*/ 280258 h 280258"/>
              <a:gd name="connsiteX1" fmla="*/ 3838 w 242154"/>
              <a:gd name="connsiteY1" fmla="*/ 39098 h 280258"/>
              <a:gd name="connsiteX2" fmla="*/ 233328 w 242154"/>
              <a:gd name="connsiteY2" fmla="*/ 23528 h 280258"/>
              <a:gd name="connsiteX3" fmla="*/ 194757 w 242154"/>
              <a:gd name="connsiteY3" fmla="*/ 270210 h 280258"/>
              <a:gd name="connsiteX4" fmla="*/ 194757 w 242154"/>
              <a:gd name="connsiteY4" fmla="*/ 270210 h 280258"/>
              <a:gd name="connsiteX0" fmla="*/ 114370 w 255693"/>
              <a:gd name="connsiteY0" fmla="*/ 301988 h 301988"/>
              <a:gd name="connsiteX1" fmla="*/ 3838 w 255693"/>
              <a:gd name="connsiteY1" fmla="*/ 60828 h 301988"/>
              <a:gd name="connsiteX2" fmla="*/ 233328 w 255693"/>
              <a:gd name="connsiteY2" fmla="*/ 45258 h 301988"/>
              <a:gd name="connsiteX3" fmla="*/ 194757 w 255693"/>
              <a:gd name="connsiteY3" fmla="*/ 291940 h 301988"/>
              <a:gd name="connsiteX4" fmla="*/ 194757 w 255693"/>
              <a:gd name="connsiteY4" fmla="*/ 291940 h 301988"/>
              <a:gd name="connsiteX0" fmla="*/ 92110 w 218401"/>
              <a:gd name="connsiteY0" fmla="*/ 286161 h 286161"/>
              <a:gd name="connsiteX1" fmla="*/ 5390 w 218401"/>
              <a:gd name="connsiteY1" fmla="*/ 33095 h 286161"/>
              <a:gd name="connsiteX2" fmla="*/ 211068 w 218401"/>
              <a:gd name="connsiteY2" fmla="*/ 29431 h 286161"/>
              <a:gd name="connsiteX3" fmla="*/ 172497 w 218401"/>
              <a:gd name="connsiteY3" fmla="*/ 276113 h 286161"/>
              <a:gd name="connsiteX4" fmla="*/ 172497 w 218401"/>
              <a:gd name="connsiteY4" fmla="*/ 276113 h 286161"/>
              <a:gd name="connsiteX0" fmla="*/ 110532 w 236823"/>
              <a:gd name="connsiteY0" fmla="*/ 312308 h 312308"/>
              <a:gd name="connsiteX1" fmla="*/ 23812 w 236823"/>
              <a:gd name="connsiteY1" fmla="*/ 59242 h 312308"/>
              <a:gd name="connsiteX2" fmla="*/ 229490 w 236823"/>
              <a:gd name="connsiteY2" fmla="*/ 55578 h 312308"/>
              <a:gd name="connsiteX3" fmla="*/ 190919 w 236823"/>
              <a:gd name="connsiteY3" fmla="*/ 302260 h 312308"/>
              <a:gd name="connsiteX4" fmla="*/ 190919 w 236823"/>
              <a:gd name="connsiteY4" fmla="*/ 302260 h 312308"/>
              <a:gd name="connsiteX0" fmla="*/ 110532 w 248201"/>
              <a:gd name="connsiteY0" fmla="*/ 325597 h 325597"/>
              <a:gd name="connsiteX1" fmla="*/ 23812 w 248201"/>
              <a:gd name="connsiteY1" fmla="*/ 72531 h 325597"/>
              <a:gd name="connsiteX2" fmla="*/ 229490 w 248201"/>
              <a:gd name="connsiteY2" fmla="*/ 68867 h 325597"/>
              <a:gd name="connsiteX3" fmla="*/ 190919 w 248201"/>
              <a:gd name="connsiteY3" fmla="*/ 315549 h 325597"/>
              <a:gd name="connsiteX4" fmla="*/ 190919 w 248201"/>
              <a:gd name="connsiteY4" fmla="*/ 315549 h 325597"/>
              <a:gd name="connsiteX0" fmla="*/ 61840 w 239991"/>
              <a:gd name="connsiteY0" fmla="*/ 267813 h 291103"/>
              <a:gd name="connsiteX1" fmla="*/ 15602 w 239991"/>
              <a:gd name="connsiteY1" fmla="*/ 48085 h 291103"/>
              <a:gd name="connsiteX2" fmla="*/ 221280 w 239991"/>
              <a:gd name="connsiteY2" fmla="*/ 44421 h 291103"/>
              <a:gd name="connsiteX3" fmla="*/ 182709 w 239991"/>
              <a:gd name="connsiteY3" fmla="*/ 291103 h 291103"/>
              <a:gd name="connsiteX4" fmla="*/ 182709 w 239991"/>
              <a:gd name="connsiteY4" fmla="*/ 291103 h 291103"/>
              <a:gd name="connsiteX0" fmla="*/ 61840 w 246806"/>
              <a:gd name="connsiteY0" fmla="*/ 267813 h 291103"/>
              <a:gd name="connsiteX1" fmla="*/ 15602 w 246806"/>
              <a:gd name="connsiteY1" fmla="*/ 48085 h 291103"/>
              <a:gd name="connsiteX2" fmla="*/ 221280 w 246806"/>
              <a:gd name="connsiteY2" fmla="*/ 44421 h 291103"/>
              <a:gd name="connsiteX3" fmla="*/ 182709 w 246806"/>
              <a:gd name="connsiteY3" fmla="*/ 291103 h 291103"/>
              <a:gd name="connsiteX4" fmla="*/ 182709 w 246806"/>
              <a:gd name="connsiteY4" fmla="*/ 291103 h 291103"/>
              <a:gd name="connsiteX0" fmla="*/ 66456 w 244278"/>
              <a:gd name="connsiteY0" fmla="*/ 297795 h 297795"/>
              <a:gd name="connsiteX1" fmla="*/ 13074 w 244278"/>
              <a:gd name="connsiteY1" fmla="*/ 49492 h 297795"/>
              <a:gd name="connsiteX2" fmla="*/ 218752 w 244278"/>
              <a:gd name="connsiteY2" fmla="*/ 45828 h 297795"/>
              <a:gd name="connsiteX3" fmla="*/ 180181 w 244278"/>
              <a:gd name="connsiteY3" fmla="*/ 292510 h 297795"/>
              <a:gd name="connsiteX4" fmla="*/ 180181 w 244278"/>
              <a:gd name="connsiteY4" fmla="*/ 292510 h 297795"/>
              <a:gd name="connsiteX0" fmla="*/ 52232 w 215788"/>
              <a:gd name="connsiteY0" fmla="*/ 281111 h 281111"/>
              <a:gd name="connsiteX1" fmla="*/ 20281 w 215788"/>
              <a:gd name="connsiteY1" fmla="*/ 32808 h 281111"/>
              <a:gd name="connsiteX2" fmla="*/ 204528 w 215788"/>
              <a:gd name="connsiteY2" fmla="*/ 29144 h 281111"/>
              <a:gd name="connsiteX3" fmla="*/ 165957 w 215788"/>
              <a:gd name="connsiteY3" fmla="*/ 275826 h 281111"/>
              <a:gd name="connsiteX4" fmla="*/ 165957 w 215788"/>
              <a:gd name="connsiteY4" fmla="*/ 275826 h 281111"/>
              <a:gd name="connsiteX0" fmla="*/ 51423 w 198793"/>
              <a:gd name="connsiteY0" fmla="*/ 278403 h 278403"/>
              <a:gd name="connsiteX1" fmla="*/ 19472 w 198793"/>
              <a:gd name="connsiteY1" fmla="*/ 30100 h 278403"/>
              <a:gd name="connsiteX2" fmla="*/ 191813 w 198793"/>
              <a:gd name="connsiteY2" fmla="*/ 31199 h 278403"/>
              <a:gd name="connsiteX3" fmla="*/ 165148 w 198793"/>
              <a:gd name="connsiteY3" fmla="*/ 273118 h 278403"/>
              <a:gd name="connsiteX4" fmla="*/ 165148 w 198793"/>
              <a:gd name="connsiteY4" fmla="*/ 273118 h 278403"/>
              <a:gd name="connsiteX0" fmla="*/ 51423 w 213643"/>
              <a:gd name="connsiteY0" fmla="*/ 296615 h 296615"/>
              <a:gd name="connsiteX1" fmla="*/ 19472 w 213643"/>
              <a:gd name="connsiteY1" fmla="*/ 48312 h 296615"/>
              <a:gd name="connsiteX2" fmla="*/ 191813 w 213643"/>
              <a:gd name="connsiteY2" fmla="*/ 49411 h 296615"/>
              <a:gd name="connsiteX3" fmla="*/ 165148 w 213643"/>
              <a:gd name="connsiteY3" fmla="*/ 291330 h 296615"/>
              <a:gd name="connsiteX4" fmla="*/ 165148 w 213643"/>
              <a:gd name="connsiteY4" fmla="*/ 291330 h 296615"/>
              <a:gd name="connsiteX0" fmla="*/ 57345 w 219565"/>
              <a:gd name="connsiteY0" fmla="*/ 305340 h 305340"/>
              <a:gd name="connsiteX1" fmla="*/ 25394 w 219565"/>
              <a:gd name="connsiteY1" fmla="*/ 57037 h 305340"/>
              <a:gd name="connsiteX2" fmla="*/ 197735 w 219565"/>
              <a:gd name="connsiteY2" fmla="*/ 58136 h 305340"/>
              <a:gd name="connsiteX3" fmla="*/ 171070 w 219565"/>
              <a:gd name="connsiteY3" fmla="*/ 300055 h 305340"/>
              <a:gd name="connsiteX4" fmla="*/ 171070 w 219565"/>
              <a:gd name="connsiteY4" fmla="*/ 300055 h 305340"/>
              <a:gd name="connsiteX0" fmla="*/ 63739 w 225959"/>
              <a:gd name="connsiteY0" fmla="*/ 305340 h 305340"/>
              <a:gd name="connsiteX1" fmla="*/ 31788 w 225959"/>
              <a:gd name="connsiteY1" fmla="*/ 57037 h 305340"/>
              <a:gd name="connsiteX2" fmla="*/ 204129 w 225959"/>
              <a:gd name="connsiteY2" fmla="*/ 58136 h 305340"/>
              <a:gd name="connsiteX3" fmla="*/ 177464 w 225959"/>
              <a:gd name="connsiteY3" fmla="*/ 300055 h 305340"/>
              <a:gd name="connsiteX4" fmla="*/ 177464 w 225959"/>
              <a:gd name="connsiteY4" fmla="*/ 300055 h 305340"/>
              <a:gd name="connsiteX0" fmla="*/ 63739 w 235787"/>
              <a:gd name="connsiteY0" fmla="*/ 305340 h 305340"/>
              <a:gd name="connsiteX1" fmla="*/ 31788 w 235787"/>
              <a:gd name="connsiteY1" fmla="*/ 57037 h 305340"/>
              <a:gd name="connsiteX2" fmla="*/ 204129 w 235787"/>
              <a:gd name="connsiteY2" fmla="*/ 58136 h 305340"/>
              <a:gd name="connsiteX3" fmla="*/ 177464 w 235787"/>
              <a:gd name="connsiteY3" fmla="*/ 300055 h 305340"/>
              <a:gd name="connsiteX4" fmla="*/ 177464 w 235787"/>
              <a:gd name="connsiteY4" fmla="*/ 300055 h 30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87" h="305340">
                <a:moveTo>
                  <a:pt x="63739" y="305340"/>
                </a:moveTo>
                <a:cubicBezTo>
                  <a:pt x="-25650" y="246437"/>
                  <a:pt x="-5898" y="124432"/>
                  <a:pt x="31788" y="57037"/>
                </a:cubicBezTo>
                <a:cubicBezTo>
                  <a:pt x="69474" y="-10358"/>
                  <a:pt x="144132" y="-27611"/>
                  <a:pt x="204129" y="58136"/>
                </a:cubicBezTo>
                <a:cubicBezTo>
                  <a:pt x="264126" y="143883"/>
                  <a:pt x="229533" y="278785"/>
                  <a:pt x="177464" y="300055"/>
                </a:cubicBezTo>
                <a:lnTo>
                  <a:pt x="177464" y="300055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2202613" y="6068149"/>
            <a:ext cx="235787" cy="210438"/>
          </a:xfrm>
          <a:custGeom>
            <a:avLst/>
            <a:gdLst>
              <a:gd name="connsiteX0" fmla="*/ 117698 w 303509"/>
              <a:gd name="connsiteY0" fmla="*/ 324150 h 324150"/>
              <a:gd name="connsiteX1" fmla="*/ 7166 w 303509"/>
              <a:gd name="connsiteY1" fmla="*/ 82990 h 324150"/>
              <a:gd name="connsiteX2" fmla="*/ 298569 w 303509"/>
              <a:gd name="connsiteY2" fmla="*/ 12651 h 324150"/>
              <a:gd name="connsiteX3" fmla="*/ 198085 w 303509"/>
              <a:gd name="connsiteY3" fmla="*/ 314102 h 324150"/>
              <a:gd name="connsiteX4" fmla="*/ 198085 w 303509"/>
              <a:gd name="connsiteY4" fmla="*/ 314102 h 324150"/>
              <a:gd name="connsiteX0" fmla="*/ 114370 w 242154"/>
              <a:gd name="connsiteY0" fmla="*/ 280258 h 280258"/>
              <a:gd name="connsiteX1" fmla="*/ 3838 w 242154"/>
              <a:gd name="connsiteY1" fmla="*/ 39098 h 280258"/>
              <a:gd name="connsiteX2" fmla="*/ 233328 w 242154"/>
              <a:gd name="connsiteY2" fmla="*/ 23528 h 280258"/>
              <a:gd name="connsiteX3" fmla="*/ 194757 w 242154"/>
              <a:gd name="connsiteY3" fmla="*/ 270210 h 280258"/>
              <a:gd name="connsiteX4" fmla="*/ 194757 w 242154"/>
              <a:gd name="connsiteY4" fmla="*/ 270210 h 280258"/>
              <a:gd name="connsiteX0" fmla="*/ 114370 w 255693"/>
              <a:gd name="connsiteY0" fmla="*/ 301988 h 301988"/>
              <a:gd name="connsiteX1" fmla="*/ 3838 w 255693"/>
              <a:gd name="connsiteY1" fmla="*/ 60828 h 301988"/>
              <a:gd name="connsiteX2" fmla="*/ 233328 w 255693"/>
              <a:gd name="connsiteY2" fmla="*/ 45258 h 301988"/>
              <a:gd name="connsiteX3" fmla="*/ 194757 w 255693"/>
              <a:gd name="connsiteY3" fmla="*/ 291940 h 301988"/>
              <a:gd name="connsiteX4" fmla="*/ 194757 w 255693"/>
              <a:gd name="connsiteY4" fmla="*/ 291940 h 301988"/>
              <a:gd name="connsiteX0" fmla="*/ 92110 w 218401"/>
              <a:gd name="connsiteY0" fmla="*/ 286161 h 286161"/>
              <a:gd name="connsiteX1" fmla="*/ 5390 w 218401"/>
              <a:gd name="connsiteY1" fmla="*/ 33095 h 286161"/>
              <a:gd name="connsiteX2" fmla="*/ 211068 w 218401"/>
              <a:gd name="connsiteY2" fmla="*/ 29431 h 286161"/>
              <a:gd name="connsiteX3" fmla="*/ 172497 w 218401"/>
              <a:gd name="connsiteY3" fmla="*/ 276113 h 286161"/>
              <a:gd name="connsiteX4" fmla="*/ 172497 w 218401"/>
              <a:gd name="connsiteY4" fmla="*/ 276113 h 286161"/>
              <a:gd name="connsiteX0" fmla="*/ 110532 w 236823"/>
              <a:gd name="connsiteY0" fmla="*/ 312308 h 312308"/>
              <a:gd name="connsiteX1" fmla="*/ 23812 w 236823"/>
              <a:gd name="connsiteY1" fmla="*/ 59242 h 312308"/>
              <a:gd name="connsiteX2" fmla="*/ 229490 w 236823"/>
              <a:gd name="connsiteY2" fmla="*/ 55578 h 312308"/>
              <a:gd name="connsiteX3" fmla="*/ 190919 w 236823"/>
              <a:gd name="connsiteY3" fmla="*/ 302260 h 312308"/>
              <a:gd name="connsiteX4" fmla="*/ 190919 w 236823"/>
              <a:gd name="connsiteY4" fmla="*/ 302260 h 312308"/>
              <a:gd name="connsiteX0" fmla="*/ 110532 w 248201"/>
              <a:gd name="connsiteY0" fmla="*/ 325597 h 325597"/>
              <a:gd name="connsiteX1" fmla="*/ 23812 w 248201"/>
              <a:gd name="connsiteY1" fmla="*/ 72531 h 325597"/>
              <a:gd name="connsiteX2" fmla="*/ 229490 w 248201"/>
              <a:gd name="connsiteY2" fmla="*/ 68867 h 325597"/>
              <a:gd name="connsiteX3" fmla="*/ 190919 w 248201"/>
              <a:gd name="connsiteY3" fmla="*/ 315549 h 325597"/>
              <a:gd name="connsiteX4" fmla="*/ 190919 w 248201"/>
              <a:gd name="connsiteY4" fmla="*/ 315549 h 325597"/>
              <a:gd name="connsiteX0" fmla="*/ 61840 w 239991"/>
              <a:gd name="connsiteY0" fmla="*/ 267813 h 291103"/>
              <a:gd name="connsiteX1" fmla="*/ 15602 w 239991"/>
              <a:gd name="connsiteY1" fmla="*/ 48085 h 291103"/>
              <a:gd name="connsiteX2" fmla="*/ 221280 w 239991"/>
              <a:gd name="connsiteY2" fmla="*/ 44421 h 291103"/>
              <a:gd name="connsiteX3" fmla="*/ 182709 w 239991"/>
              <a:gd name="connsiteY3" fmla="*/ 291103 h 291103"/>
              <a:gd name="connsiteX4" fmla="*/ 182709 w 239991"/>
              <a:gd name="connsiteY4" fmla="*/ 291103 h 291103"/>
              <a:gd name="connsiteX0" fmla="*/ 61840 w 246806"/>
              <a:gd name="connsiteY0" fmla="*/ 267813 h 291103"/>
              <a:gd name="connsiteX1" fmla="*/ 15602 w 246806"/>
              <a:gd name="connsiteY1" fmla="*/ 48085 h 291103"/>
              <a:gd name="connsiteX2" fmla="*/ 221280 w 246806"/>
              <a:gd name="connsiteY2" fmla="*/ 44421 h 291103"/>
              <a:gd name="connsiteX3" fmla="*/ 182709 w 246806"/>
              <a:gd name="connsiteY3" fmla="*/ 291103 h 291103"/>
              <a:gd name="connsiteX4" fmla="*/ 182709 w 246806"/>
              <a:gd name="connsiteY4" fmla="*/ 291103 h 291103"/>
              <a:gd name="connsiteX0" fmla="*/ 66456 w 244278"/>
              <a:gd name="connsiteY0" fmla="*/ 297795 h 297795"/>
              <a:gd name="connsiteX1" fmla="*/ 13074 w 244278"/>
              <a:gd name="connsiteY1" fmla="*/ 49492 h 297795"/>
              <a:gd name="connsiteX2" fmla="*/ 218752 w 244278"/>
              <a:gd name="connsiteY2" fmla="*/ 45828 h 297795"/>
              <a:gd name="connsiteX3" fmla="*/ 180181 w 244278"/>
              <a:gd name="connsiteY3" fmla="*/ 292510 h 297795"/>
              <a:gd name="connsiteX4" fmla="*/ 180181 w 244278"/>
              <a:gd name="connsiteY4" fmla="*/ 292510 h 297795"/>
              <a:gd name="connsiteX0" fmla="*/ 52232 w 215788"/>
              <a:gd name="connsiteY0" fmla="*/ 281111 h 281111"/>
              <a:gd name="connsiteX1" fmla="*/ 20281 w 215788"/>
              <a:gd name="connsiteY1" fmla="*/ 32808 h 281111"/>
              <a:gd name="connsiteX2" fmla="*/ 204528 w 215788"/>
              <a:gd name="connsiteY2" fmla="*/ 29144 h 281111"/>
              <a:gd name="connsiteX3" fmla="*/ 165957 w 215788"/>
              <a:gd name="connsiteY3" fmla="*/ 275826 h 281111"/>
              <a:gd name="connsiteX4" fmla="*/ 165957 w 215788"/>
              <a:gd name="connsiteY4" fmla="*/ 275826 h 281111"/>
              <a:gd name="connsiteX0" fmla="*/ 51423 w 198793"/>
              <a:gd name="connsiteY0" fmla="*/ 278403 h 278403"/>
              <a:gd name="connsiteX1" fmla="*/ 19472 w 198793"/>
              <a:gd name="connsiteY1" fmla="*/ 30100 h 278403"/>
              <a:gd name="connsiteX2" fmla="*/ 191813 w 198793"/>
              <a:gd name="connsiteY2" fmla="*/ 31199 h 278403"/>
              <a:gd name="connsiteX3" fmla="*/ 165148 w 198793"/>
              <a:gd name="connsiteY3" fmla="*/ 273118 h 278403"/>
              <a:gd name="connsiteX4" fmla="*/ 165148 w 198793"/>
              <a:gd name="connsiteY4" fmla="*/ 273118 h 278403"/>
              <a:gd name="connsiteX0" fmla="*/ 51423 w 213643"/>
              <a:gd name="connsiteY0" fmla="*/ 296615 h 296615"/>
              <a:gd name="connsiteX1" fmla="*/ 19472 w 213643"/>
              <a:gd name="connsiteY1" fmla="*/ 48312 h 296615"/>
              <a:gd name="connsiteX2" fmla="*/ 191813 w 213643"/>
              <a:gd name="connsiteY2" fmla="*/ 49411 h 296615"/>
              <a:gd name="connsiteX3" fmla="*/ 165148 w 213643"/>
              <a:gd name="connsiteY3" fmla="*/ 291330 h 296615"/>
              <a:gd name="connsiteX4" fmla="*/ 165148 w 213643"/>
              <a:gd name="connsiteY4" fmla="*/ 291330 h 296615"/>
              <a:gd name="connsiteX0" fmla="*/ 57345 w 219565"/>
              <a:gd name="connsiteY0" fmla="*/ 305340 h 305340"/>
              <a:gd name="connsiteX1" fmla="*/ 25394 w 219565"/>
              <a:gd name="connsiteY1" fmla="*/ 57037 h 305340"/>
              <a:gd name="connsiteX2" fmla="*/ 197735 w 219565"/>
              <a:gd name="connsiteY2" fmla="*/ 58136 h 305340"/>
              <a:gd name="connsiteX3" fmla="*/ 171070 w 219565"/>
              <a:gd name="connsiteY3" fmla="*/ 300055 h 305340"/>
              <a:gd name="connsiteX4" fmla="*/ 171070 w 219565"/>
              <a:gd name="connsiteY4" fmla="*/ 300055 h 305340"/>
              <a:gd name="connsiteX0" fmla="*/ 63739 w 225959"/>
              <a:gd name="connsiteY0" fmla="*/ 305340 h 305340"/>
              <a:gd name="connsiteX1" fmla="*/ 31788 w 225959"/>
              <a:gd name="connsiteY1" fmla="*/ 57037 h 305340"/>
              <a:gd name="connsiteX2" fmla="*/ 204129 w 225959"/>
              <a:gd name="connsiteY2" fmla="*/ 58136 h 305340"/>
              <a:gd name="connsiteX3" fmla="*/ 177464 w 225959"/>
              <a:gd name="connsiteY3" fmla="*/ 300055 h 305340"/>
              <a:gd name="connsiteX4" fmla="*/ 177464 w 225959"/>
              <a:gd name="connsiteY4" fmla="*/ 300055 h 305340"/>
              <a:gd name="connsiteX0" fmla="*/ 63739 w 235787"/>
              <a:gd name="connsiteY0" fmla="*/ 305340 h 305340"/>
              <a:gd name="connsiteX1" fmla="*/ 31788 w 235787"/>
              <a:gd name="connsiteY1" fmla="*/ 57037 h 305340"/>
              <a:gd name="connsiteX2" fmla="*/ 204129 w 235787"/>
              <a:gd name="connsiteY2" fmla="*/ 58136 h 305340"/>
              <a:gd name="connsiteX3" fmla="*/ 177464 w 235787"/>
              <a:gd name="connsiteY3" fmla="*/ 300055 h 305340"/>
              <a:gd name="connsiteX4" fmla="*/ 177464 w 235787"/>
              <a:gd name="connsiteY4" fmla="*/ 300055 h 30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87" h="305340">
                <a:moveTo>
                  <a:pt x="63739" y="305340"/>
                </a:moveTo>
                <a:cubicBezTo>
                  <a:pt x="-25650" y="246437"/>
                  <a:pt x="-5898" y="124432"/>
                  <a:pt x="31788" y="57037"/>
                </a:cubicBezTo>
                <a:cubicBezTo>
                  <a:pt x="69474" y="-10358"/>
                  <a:pt x="144132" y="-27611"/>
                  <a:pt x="204129" y="58136"/>
                </a:cubicBezTo>
                <a:cubicBezTo>
                  <a:pt x="264126" y="143883"/>
                  <a:pt x="229533" y="278785"/>
                  <a:pt x="177464" y="300055"/>
                </a:cubicBezTo>
                <a:lnTo>
                  <a:pt x="177464" y="300055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1584193" y="3859887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Real-time</a:t>
            </a:r>
          </a:p>
          <a:p>
            <a:pPr algn="ctr"/>
            <a:r>
              <a:rPr lang="en-US" sz="900" dirty="0" smtClean="0"/>
              <a:t>functions</a:t>
            </a:r>
            <a:endParaRPr lang="en-US" sz="9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571484" y="4876800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Real-time</a:t>
            </a:r>
          </a:p>
          <a:p>
            <a:pPr algn="ctr"/>
            <a:r>
              <a:rPr lang="en-US" sz="900" dirty="0" smtClean="0"/>
              <a:t>functions</a:t>
            </a:r>
            <a:endParaRPr lang="en-US" sz="9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571484" y="5943600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Real-time</a:t>
            </a:r>
          </a:p>
          <a:p>
            <a:pPr algn="ctr"/>
            <a:r>
              <a:rPr lang="en-US" sz="900" dirty="0" smtClean="0"/>
              <a:t>functions</a:t>
            </a:r>
            <a:endParaRPr lang="en-US" sz="900" dirty="0"/>
          </a:p>
        </p:txBody>
      </p:sp>
      <p:sp>
        <p:nvSpPr>
          <p:cNvPr id="126" name="5-Point Star 125"/>
          <p:cNvSpPr/>
          <p:nvPr/>
        </p:nvSpPr>
        <p:spPr>
          <a:xfrm>
            <a:off x="4781623" y="4410437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7" name="5-Point Star 126"/>
          <p:cNvSpPr/>
          <p:nvPr/>
        </p:nvSpPr>
        <p:spPr>
          <a:xfrm>
            <a:off x="4780505" y="5438294"/>
            <a:ext cx="298651" cy="265486"/>
          </a:xfrm>
          <a:prstGeom prst="star5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8" name="Cloud"/>
          <p:cNvSpPr>
            <a:spLocks noChangeAspect="1" noEditPoints="1" noChangeArrowheads="1"/>
          </p:cNvSpPr>
          <p:nvPr/>
        </p:nvSpPr>
        <p:spPr bwMode="auto">
          <a:xfrm>
            <a:off x="5395768" y="3553484"/>
            <a:ext cx="924218" cy="619354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30" name="Straight Connector 129"/>
          <p:cNvCxnSpPr/>
          <p:nvPr/>
        </p:nvCxnSpPr>
        <p:spPr bwMode="auto">
          <a:xfrm flipH="1">
            <a:off x="2765349" y="5789711"/>
            <a:ext cx="1654251" cy="653983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/>
          <p:nvPr/>
        </p:nvCxnSpPr>
        <p:spPr bwMode="auto">
          <a:xfrm flipV="1">
            <a:off x="3126723" y="4731602"/>
            <a:ext cx="1216677" cy="57002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3126722" y="5316880"/>
            <a:ext cx="835678" cy="30329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Freeform 138"/>
          <p:cNvSpPr/>
          <p:nvPr/>
        </p:nvSpPr>
        <p:spPr>
          <a:xfrm>
            <a:off x="2754775" y="4089846"/>
            <a:ext cx="2777924" cy="482154"/>
          </a:xfrm>
          <a:custGeom>
            <a:avLst/>
            <a:gdLst>
              <a:gd name="connsiteX0" fmla="*/ 0 w 2777924"/>
              <a:gd name="connsiteY0" fmla="*/ 277792 h 609078"/>
              <a:gd name="connsiteX1" fmla="*/ 1620455 w 2777924"/>
              <a:gd name="connsiteY1" fmla="*/ 601883 h 609078"/>
              <a:gd name="connsiteX2" fmla="*/ 2777924 w 2777924"/>
              <a:gd name="connsiteY2" fmla="*/ 0 h 60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7924" h="609078">
                <a:moveTo>
                  <a:pt x="0" y="277792"/>
                </a:moveTo>
                <a:cubicBezTo>
                  <a:pt x="578734" y="462987"/>
                  <a:pt x="1157468" y="648182"/>
                  <a:pt x="1620455" y="601883"/>
                </a:cubicBezTo>
                <a:cubicBezTo>
                  <a:pt x="2083442" y="555584"/>
                  <a:pt x="2430683" y="277792"/>
                  <a:pt x="2777924" y="0"/>
                </a:cubicBezTo>
              </a:path>
            </a:pathLst>
          </a:cu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2731582" y="4437478"/>
            <a:ext cx="1921589" cy="2037160"/>
          </a:xfrm>
          <a:custGeom>
            <a:avLst/>
            <a:gdLst>
              <a:gd name="connsiteX0" fmla="*/ 0 w 2777924"/>
              <a:gd name="connsiteY0" fmla="*/ 277792 h 609078"/>
              <a:gd name="connsiteX1" fmla="*/ 1620455 w 2777924"/>
              <a:gd name="connsiteY1" fmla="*/ 601883 h 609078"/>
              <a:gd name="connsiteX2" fmla="*/ 2777924 w 2777924"/>
              <a:gd name="connsiteY2" fmla="*/ 0 h 609078"/>
              <a:gd name="connsiteX0" fmla="*/ 0 w 1623669"/>
              <a:gd name="connsiteY0" fmla="*/ 0 h 2627640"/>
              <a:gd name="connsiteX1" fmla="*/ 1620455 w 1623669"/>
              <a:gd name="connsiteY1" fmla="*/ 324091 h 2627640"/>
              <a:gd name="connsiteX2" fmla="*/ 497712 w 1623669"/>
              <a:gd name="connsiteY2" fmla="*/ 2602673 h 2627640"/>
              <a:gd name="connsiteX0" fmla="*/ 0 w 1625563"/>
              <a:gd name="connsiteY0" fmla="*/ 0 h 2602673"/>
              <a:gd name="connsiteX1" fmla="*/ 1620455 w 1625563"/>
              <a:gd name="connsiteY1" fmla="*/ 324091 h 2602673"/>
              <a:gd name="connsiteX2" fmla="*/ 497712 w 1625563"/>
              <a:gd name="connsiteY2" fmla="*/ 2602673 h 2602673"/>
              <a:gd name="connsiteX0" fmla="*/ 0 w 1620772"/>
              <a:gd name="connsiteY0" fmla="*/ 0 h 2500321"/>
              <a:gd name="connsiteX1" fmla="*/ 1620455 w 1620772"/>
              <a:gd name="connsiteY1" fmla="*/ 324091 h 2500321"/>
              <a:gd name="connsiteX2" fmla="*/ 138897 w 1620772"/>
              <a:gd name="connsiteY2" fmla="*/ 2500321 h 2500321"/>
              <a:gd name="connsiteX0" fmla="*/ 0 w 1952489"/>
              <a:gd name="connsiteY0" fmla="*/ 0 h 2500321"/>
              <a:gd name="connsiteX1" fmla="*/ 1620455 w 1952489"/>
              <a:gd name="connsiteY1" fmla="*/ 324091 h 2500321"/>
              <a:gd name="connsiteX2" fmla="*/ 1828844 w 1952489"/>
              <a:gd name="connsiteY2" fmla="*/ 1573613 h 2500321"/>
              <a:gd name="connsiteX3" fmla="*/ 138897 w 1952489"/>
              <a:gd name="connsiteY3" fmla="*/ 2500321 h 2500321"/>
              <a:gd name="connsiteX0" fmla="*/ 0 w 1946299"/>
              <a:gd name="connsiteY0" fmla="*/ 0 h 2500321"/>
              <a:gd name="connsiteX1" fmla="*/ 1597306 w 1946299"/>
              <a:gd name="connsiteY1" fmla="*/ 426443 h 2500321"/>
              <a:gd name="connsiteX2" fmla="*/ 1828844 w 1946299"/>
              <a:gd name="connsiteY2" fmla="*/ 1573613 h 2500321"/>
              <a:gd name="connsiteX3" fmla="*/ 138897 w 1946299"/>
              <a:gd name="connsiteY3" fmla="*/ 2500321 h 2500321"/>
              <a:gd name="connsiteX0" fmla="*/ 0 w 1962835"/>
              <a:gd name="connsiteY0" fmla="*/ 0 h 2500321"/>
              <a:gd name="connsiteX1" fmla="*/ 1597306 w 1962835"/>
              <a:gd name="connsiteY1" fmla="*/ 426443 h 2500321"/>
              <a:gd name="connsiteX2" fmla="*/ 1828844 w 1962835"/>
              <a:gd name="connsiteY2" fmla="*/ 1573613 h 2500321"/>
              <a:gd name="connsiteX3" fmla="*/ 138897 w 1962835"/>
              <a:gd name="connsiteY3" fmla="*/ 2500321 h 2500321"/>
              <a:gd name="connsiteX0" fmla="*/ 0 w 1838381"/>
              <a:gd name="connsiteY0" fmla="*/ 0 h 2500321"/>
              <a:gd name="connsiteX1" fmla="*/ 1493134 w 1838381"/>
              <a:gd name="connsiteY1" fmla="*/ 426443 h 2500321"/>
              <a:gd name="connsiteX2" fmla="*/ 1724672 w 1838381"/>
              <a:gd name="connsiteY2" fmla="*/ 1573613 h 2500321"/>
              <a:gd name="connsiteX3" fmla="*/ 34725 w 1838381"/>
              <a:gd name="connsiteY3" fmla="*/ 2500321 h 2500321"/>
              <a:gd name="connsiteX0" fmla="*/ 0 w 1907824"/>
              <a:gd name="connsiteY0" fmla="*/ 0 h 2500321"/>
              <a:gd name="connsiteX1" fmla="*/ 1689904 w 1907824"/>
              <a:gd name="connsiteY1" fmla="*/ 543417 h 2500321"/>
              <a:gd name="connsiteX2" fmla="*/ 1724672 w 1907824"/>
              <a:gd name="connsiteY2" fmla="*/ 1573613 h 2500321"/>
              <a:gd name="connsiteX3" fmla="*/ 34725 w 1907824"/>
              <a:gd name="connsiteY3" fmla="*/ 2500321 h 2500321"/>
              <a:gd name="connsiteX0" fmla="*/ 0 w 1921589"/>
              <a:gd name="connsiteY0" fmla="*/ 0 h 2500321"/>
              <a:gd name="connsiteX1" fmla="*/ 1689904 w 1921589"/>
              <a:gd name="connsiteY1" fmla="*/ 543417 h 2500321"/>
              <a:gd name="connsiteX2" fmla="*/ 1747822 w 1921589"/>
              <a:gd name="connsiteY2" fmla="*/ 1617478 h 2500321"/>
              <a:gd name="connsiteX3" fmla="*/ 34725 w 1921589"/>
              <a:gd name="connsiteY3" fmla="*/ 2500321 h 2500321"/>
              <a:gd name="connsiteX0" fmla="*/ 0 w 1921589"/>
              <a:gd name="connsiteY0" fmla="*/ 0 h 2573429"/>
              <a:gd name="connsiteX1" fmla="*/ 1689904 w 1921589"/>
              <a:gd name="connsiteY1" fmla="*/ 543417 h 2573429"/>
              <a:gd name="connsiteX2" fmla="*/ 1747822 w 1921589"/>
              <a:gd name="connsiteY2" fmla="*/ 1617478 h 2573429"/>
              <a:gd name="connsiteX3" fmla="*/ 57874 w 1921589"/>
              <a:gd name="connsiteY3" fmla="*/ 2573429 h 2573429"/>
              <a:gd name="connsiteX0" fmla="*/ 0 w 1921589"/>
              <a:gd name="connsiteY0" fmla="*/ 0 h 2573429"/>
              <a:gd name="connsiteX1" fmla="*/ 1689904 w 1921589"/>
              <a:gd name="connsiteY1" fmla="*/ 543417 h 2573429"/>
              <a:gd name="connsiteX2" fmla="*/ 1747822 w 1921589"/>
              <a:gd name="connsiteY2" fmla="*/ 1617478 h 2573429"/>
              <a:gd name="connsiteX3" fmla="*/ 57874 w 1921589"/>
              <a:gd name="connsiteY3" fmla="*/ 2573429 h 257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1589" h="2573429">
                <a:moveTo>
                  <a:pt x="0" y="0"/>
                </a:moveTo>
                <a:cubicBezTo>
                  <a:pt x="578734" y="185195"/>
                  <a:pt x="1398600" y="273837"/>
                  <a:pt x="1689904" y="543417"/>
                </a:cubicBezTo>
                <a:cubicBezTo>
                  <a:pt x="1981208" y="812997"/>
                  <a:pt x="1994748" y="1254773"/>
                  <a:pt x="1747822" y="1617478"/>
                </a:cubicBezTo>
                <a:cubicBezTo>
                  <a:pt x="1500896" y="1980183"/>
                  <a:pt x="493861" y="2372674"/>
                  <a:pt x="57874" y="2573429"/>
                </a:cubicBezTo>
              </a:path>
            </a:pathLst>
          </a:cu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43200" y="4271809"/>
            <a:ext cx="54051" cy="1015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728962" y="4391496"/>
            <a:ext cx="54051" cy="1015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776736" y="6409591"/>
            <a:ext cx="54051" cy="1015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 flipH="1">
            <a:off x="5505673" y="4044553"/>
            <a:ext cx="54051" cy="10155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4600363" y="3854064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 smtClean="0"/>
              <a:t>Data path</a:t>
            </a:r>
          </a:p>
          <a:p>
            <a:pPr algn="ctr"/>
            <a:r>
              <a:rPr lang="en-US" sz="900" dirty="0" smtClean="0"/>
              <a:t>management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50544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2014 Goals for WMWG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9037"/>
            <a:ext cx="8382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1Q 2014 Goals</a:t>
            </a:r>
          </a:p>
          <a:p>
            <a:pPr marL="400050" lvl="1" indent="0">
              <a:buNone/>
            </a:pPr>
            <a:r>
              <a:rPr lang="en-US" sz="1800" dirty="0" smtClean="0"/>
              <a:t>For </a:t>
            </a:r>
            <a:r>
              <a:rPr lang="en-US" sz="1800" dirty="0"/>
              <a:t>each Project Team, initial draft of Ref Architecture and </a:t>
            </a:r>
            <a:r>
              <a:rPr lang="en-US" sz="1800" dirty="0" err="1" smtClean="0"/>
              <a:t>OpenFlow</a:t>
            </a:r>
            <a:r>
              <a:rPr lang="en-US" sz="1800" dirty="0" smtClean="0"/>
              <a:t> Study</a:t>
            </a:r>
            <a:r>
              <a:rPr lang="en-US" sz="1800" dirty="0"/>
              <a:t>. </a:t>
            </a:r>
            <a:r>
              <a:rPr lang="en-US" sz="1800" i="1" dirty="0"/>
              <a:t>Focus on </a:t>
            </a:r>
            <a:r>
              <a:rPr lang="en-US" sz="1800" i="1" dirty="0" smtClean="0"/>
              <a:t>Architecture</a:t>
            </a:r>
            <a:r>
              <a:rPr lang="en-US" sz="1800" i="1" dirty="0"/>
              <a:t> </a:t>
            </a:r>
            <a:r>
              <a:rPr lang="en-US" sz="1800" i="1" dirty="0" smtClean="0"/>
              <a:t>- Extend General ONF Architecture as needed.</a:t>
            </a:r>
            <a:endParaRPr lang="en-US" sz="1800" dirty="0"/>
          </a:p>
          <a:p>
            <a:pPr marL="857250" lvl="1" indent="-457200"/>
            <a:r>
              <a:rPr lang="en-US" sz="1800" dirty="0" smtClean="0"/>
              <a:t>Goal </a:t>
            </a:r>
            <a:r>
              <a:rPr lang="en-US" sz="1800" dirty="0"/>
              <a:t>is to present draft ideas at Spring Member Workday</a:t>
            </a:r>
          </a:p>
          <a:p>
            <a:pPr marL="857250" lvl="1" indent="-457200"/>
            <a:r>
              <a:rPr lang="en-US" sz="1800" dirty="0" smtClean="0"/>
              <a:t>These </a:t>
            </a:r>
            <a:r>
              <a:rPr lang="en-US" sz="1800" dirty="0"/>
              <a:t>documents will contain illustrative architectures, determination of </a:t>
            </a:r>
            <a:r>
              <a:rPr lang="en-US" sz="1800" dirty="0" smtClean="0"/>
              <a:t>any architectural </a:t>
            </a:r>
            <a:r>
              <a:rPr lang="en-US" sz="1800" dirty="0"/>
              <a:t>or </a:t>
            </a:r>
            <a:r>
              <a:rPr lang="en-US" sz="1800" dirty="0" err="1"/>
              <a:t>OpenFlow</a:t>
            </a:r>
            <a:r>
              <a:rPr lang="en-US" sz="1800" dirty="0"/>
              <a:t> family protocol specific issues and suggestions for </a:t>
            </a:r>
            <a:r>
              <a:rPr lang="en-US" sz="1800" dirty="0" err="1"/>
              <a:t>OpenFlow</a:t>
            </a:r>
            <a:r>
              <a:rPr lang="en-US" sz="1800" dirty="0"/>
              <a:t> family extensions or enhancements</a:t>
            </a:r>
            <a:r>
              <a:rPr lang="en-US" sz="1800" dirty="0" smtClean="0"/>
              <a:t>.</a:t>
            </a:r>
          </a:p>
          <a:p>
            <a:pPr marL="857250" lvl="1" indent="-457200"/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2Q-4Q 2014</a:t>
            </a:r>
            <a:r>
              <a:rPr lang="en-US" sz="2400" dirty="0"/>
              <a:t>  </a:t>
            </a:r>
            <a:r>
              <a:rPr lang="en-US" sz="2400" dirty="0" smtClean="0"/>
              <a:t>Goals</a:t>
            </a:r>
          </a:p>
          <a:p>
            <a:pPr marL="400050" lvl="1" indent="0">
              <a:buNone/>
            </a:pPr>
            <a:r>
              <a:rPr lang="en-US" sz="1800" i="1" dirty="0" smtClean="0"/>
              <a:t>Focus </a:t>
            </a:r>
            <a:r>
              <a:rPr lang="en-US" sz="1800" i="1" dirty="0"/>
              <a:t>on protocol issues.</a:t>
            </a:r>
            <a:r>
              <a:rPr lang="en-US" sz="1800" dirty="0"/>
              <a:t> Circulate Ref Architecture and </a:t>
            </a:r>
            <a:r>
              <a:rPr lang="en-US" sz="1800" dirty="0" err="1"/>
              <a:t>OpenFlow</a:t>
            </a:r>
            <a:r>
              <a:rPr lang="en-US" sz="1800" dirty="0"/>
              <a:t> Study documents and incorporate feedback from other ONF WGs.</a:t>
            </a:r>
          </a:p>
          <a:p>
            <a:pPr marL="857250" lvl="1" indent="-457200"/>
            <a:r>
              <a:rPr lang="en-US" sz="1800" dirty="0" smtClean="0"/>
              <a:t>Expect </a:t>
            </a:r>
            <a:r>
              <a:rPr lang="en-US" sz="1800" dirty="0"/>
              <a:t>interactions </a:t>
            </a:r>
            <a:r>
              <a:rPr lang="en-US" sz="1800" dirty="0" smtClean="0"/>
              <a:t>with other ONF Working Groups (ARCH</a:t>
            </a:r>
            <a:r>
              <a:rPr lang="en-US" sz="1800" dirty="0"/>
              <a:t>, EXT, and </a:t>
            </a:r>
            <a:r>
              <a:rPr lang="en-US" sz="1800" dirty="0" smtClean="0"/>
              <a:t>NBI)</a:t>
            </a:r>
            <a:endParaRPr lang="en-US" sz="1800" dirty="0"/>
          </a:p>
          <a:p>
            <a:pPr marL="857250" lvl="1" indent="-457200"/>
            <a:r>
              <a:rPr lang="en-US" sz="1800" dirty="0" smtClean="0"/>
              <a:t>Finalize Reference </a:t>
            </a:r>
            <a:r>
              <a:rPr lang="en-US" sz="1800" dirty="0"/>
              <a:t>Architecture and </a:t>
            </a:r>
            <a:r>
              <a:rPr lang="en-US" sz="1800" dirty="0" err="1"/>
              <a:t>OpenFlow</a:t>
            </a:r>
            <a:r>
              <a:rPr lang="en-US" sz="1800" dirty="0"/>
              <a:t> Study documents. </a:t>
            </a:r>
            <a:endParaRPr lang="en-US" sz="1800" dirty="0" smtClean="0"/>
          </a:p>
          <a:p>
            <a:pPr marL="857250" lvl="1" indent="-457200"/>
            <a:r>
              <a:rPr lang="en-US" sz="1800" dirty="0" smtClean="0"/>
              <a:t>Make recommendations </a:t>
            </a:r>
            <a:r>
              <a:rPr lang="en-US" sz="1800" dirty="0"/>
              <a:t>for </a:t>
            </a:r>
            <a:r>
              <a:rPr lang="en-US" sz="1800" dirty="0" err="1"/>
              <a:t>OpenFlow</a:t>
            </a:r>
            <a:r>
              <a:rPr lang="en-US" sz="1800" dirty="0"/>
              <a:t> family extensions or enhancements to ONF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12381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General ONF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r>
              <a:rPr lang="en-US" sz="2000" dirty="0" smtClean="0"/>
              <a:t>Architecture document nearing completion, but not yet published</a:t>
            </a:r>
          </a:p>
          <a:p>
            <a:r>
              <a:rPr lang="en-US" sz="2000" dirty="0" smtClean="0"/>
              <a:t>Specifies the architecture of SDN and identifies further work</a:t>
            </a:r>
          </a:p>
          <a:p>
            <a:r>
              <a:rPr lang="en-US" sz="2000" dirty="0" smtClean="0"/>
              <a:t>Intended to guide working groups and as a tool for external communication</a:t>
            </a:r>
            <a:endParaRPr lang="en-US" sz="2000" dirty="0"/>
          </a:p>
          <a:p>
            <a:r>
              <a:rPr lang="en-US" sz="2000" dirty="0" smtClean="0"/>
              <a:t>Key Sections of the document</a:t>
            </a:r>
          </a:p>
          <a:p>
            <a:endParaRPr lang="en-US" sz="2000" dirty="0" smtClean="0"/>
          </a:p>
          <a:p>
            <a:pPr marL="400050" lvl="1" indent="0">
              <a:buNone/>
            </a:pPr>
            <a:r>
              <a:rPr lang="en-US" sz="1800" dirty="0" smtClean="0"/>
              <a:t>3. SDN overview</a:t>
            </a:r>
            <a:endParaRPr lang="en-US" sz="1800" dirty="0"/>
          </a:p>
          <a:p>
            <a:pPr marL="400050" lvl="1" indent="0">
              <a:buNone/>
            </a:pPr>
            <a:r>
              <a:rPr lang="en-US" sz="1800" dirty="0" smtClean="0"/>
              <a:t>4. Principles </a:t>
            </a:r>
            <a:r>
              <a:rPr lang="en-US" sz="1800" dirty="0"/>
              <a:t>and </a:t>
            </a:r>
            <a:r>
              <a:rPr lang="en-US" sz="1800" dirty="0" smtClean="0"/>
              <a:t>structure</a:t>
            </a:r>
            <a:endParaRPr lang="en-US" sz="1800" dirty="0"/>
          </a:p>
          <a:p>
            <a:pPr marL="800100" lvl="2" indent="0">
              <a:buNone/>
            </a:pPr>
            <a:r>
              <a:rPr lang="en-US" sz="1100" dirty="0"/>
              <a:t>4.1	Data </a:t>
            </a:r>
            <a:r>
              <a:rPr lang="en-US" sz="1100" dirty="0" smtClean="0"/>
              <a:t>plane</a:t>
            </a:r>
            <a:endParaRPr lang="en-US" sz="1100" dirty="0"/>
          </a:p>
          <a:p>
            <a:pPr marL="800100" lvl="2" indent="0">
              <a:buNone/>
            </a:pPr>
            <a:r>
              <a:rPr lang="en-US" sz="1100" dirty="0"/>
              <a:t>4.2	Control plane	</a:t>
            </a:r>
          </a:p>
          <a:p>
            <a:pPr marL="800100" lvl="2" indent="0">
              <a:buNone/>
            </a:pPr>
            <a:r>
              <a:rPr lang="en-US" sz="1100" dirty="0"/>
              <a:t>4.3	Application </a:t>
            </a:r>
            <a:r>
              <a:rPr lang="en-US" sz="1100" dirty="0" smtClean="0"/>
              <a:t>plane</a:t>
            </a:r>
            <a:endParaRPr lang="en-US" sz="1100" dirty="0"/>
          </a:p>
          <a:p>
            <a:pPr marL="800100" lvl="2" indent="0">
              <a:buNone/>
            </a:pPr>
            <a:r>
              <a:rPr lang="en-US" sz="1100" dirty="0"/>
              <a:t>4.4	</a:t>
            </a:r>
            <a:r>
              <a:rPr lang="en-US" sz="1100" dirty="0" smtClean="0"/>
              <a:t>Management</a:t>
            </a:r>
            <a:endParaRPr lang="en-US" sz="1100" dirty="0"/>
          </a:p>
          <a:p>
            <a:pPr marL="800100" lvl="2" indent="0">
              <a:buNone/>
            </a:pPr>
            <a:r>
              <a:rPr lang="en-US" sz="1100" dirty="0"/>
              <a:t>4.5	Information </a:t>
            </a:r>
            <a:r>
              <a:rPr lang="en-US" sz="1100" dirty="0" smtClean="0"/>
              <a:t>model</a:t>
            </a:r>
          </a:p>
          <a:p>
            <a:pPr marL="400050" lvl="1" indent="0">
              <a:buNone/>
            </a:pPr>
            <a:r>
              <a:rPr lang="en-US" sz="1800" dirty="0" smtClean="0"/>
              <a:t>5. Control </a:t>
            </a:r>
            <a:r>
              <a:rPr lang="en-US" sz="1800" dirty="0"/>
              <a:t>functions and </a:t>
            </a:r>
            <a:r>
              <a:rPr lang="en-US" sz="1800" dirty="0" smtClean="0"/>
              <a:t>interactions</a:t>
            </a:r>
          </a:p>
          <a:p>
            <a:pPr marL="400050" lvl="1" indent="0">
              <a:buNone/>
            </a:pPr>
            <a:r>
              <a:rPr lang="en-US" sz="1800" dirty="0" smtClean="0"/>
              <a:t>6. Implementation considerations</a:t>
            </a:r>
          </a:p>
          <a:p>
            <a:pPr marL="400050" lvl="1" indent="0">
              <a:buNone/>
            </a:pPr>
            <a:r>
              <a:rPr lang="en-US" sz="1800" dirty="0" smtClean="0"/>
              <a:t>Appendix A. Example </a:t>
            </a:r>
            <a:r>
              <a:rPr lang="en-US" sz="1800" dirty="0"/>
              <a:t>applications of the </a:t>
            </a:r>
            <a:r>
              <a:rPr lang="en-US" sz="1800" dirty="0" smtClean="0"/>
              <a:t>architecture</a:t>
            </a:r>
          </a:p>
          <a:p>
            <a:pPr marL="742950" lvl="2" indent="0">
              <a:buNone/>
            </a:pPr>
            <a:r>
              <a:rPr lang="en-US" sz="1100" dirty="0" smtClean="0"/>
              <a:t>A.1</a:t>
            </a:r>
            <a:r>
              <a:rPr lang="en-US" sz="1100" dirty="0"/>
              <a:t>.	Use case 1 – Multi-tenant virtual machine </a:t>
            </a:r>
            <a:r>
              <a:rPr lang="en-US" sz="1100" dirty="0" smtClean="0"/>
              <a:t>orchestration</a:t>
            </a:r>
          </a:p>
          <a:p>
            <a:pPr marL="742950" lvl="2" indent="0">
              <a:buNone/>
            </a:pPr>
            <a:r>
              <a:rPr lang="en-US" sz="1100" dirty="0" smtClean="0"/>
              <a:t>A.2</a:t>
            </a:r>
            <a:r>
              <a:rPr lang="en-US" sz="1100" dirty="0"/>
              <a:t>.	Use case 2 – Elephant flow traffic </a:t>
            </a:r>
            <a:r>
              <a:rPr lang="en-US" sz="1100" dirty="0" smtClean="0"/>
              <a:t>optimization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333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SDN Architecture Overview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20470"/>
            <a:ext cx="7315200" cy="53327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9355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WMWG Architecture Document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1	Scope</a:t>
            </a:r>
          </a:p>
          <a:p>
            <a:pPr marL="0" indent="0">
              <a:buNone/>
            </a:pPr>
            <a:r>
              <a:rPr lang="en-US" sz="2000" dirty="0" smtClean="0"/>
              <a:t>2	References</a:t>
            </a:r>
          </a:p>
          <a:p>
            <a:pPr marL="0" indent="0">
              <a:buNone/>
            </a:pPr>
            <a:r>
              <a:rPr lang="en-US" sz="2000" dirty="0" smtClean="0"/>
              <a:t>3	Definitions</a:t>
            </a:r>
          </a:p>
          <a:p>
            <a:pPr marL="400050" lvl="1" indent="0">
              <a:buNone/>
            </a:pPr>
            <a:r>
              <a:rPr lang="en-US" sz="2000" dirty="0" smtClean="0"/>
              <a:t>3.1	Abbreviations and acronyms</a:t>
            </a:r>
          </a:p>
          <a:p>
            <a:pPr marL="0" indent="0">
              <a:buNone/>
            </a:pPr>
            <a:r>
              <a:rPr lang="en-US" sz="2000" dirty="0" smtClean="0"/>
              <a:t>4	Architectural/Functional Requirements (from Use Cases)</a:t>
            </a:r>
          </a:p>
          <a:p>
            <a:pPr marL="0" indent="0">
              <a:buNone/>
            </a:pPr>
            <a:r>
              <a:rPr lang="en-US" sz="2000" dirty="0" smtClean="0"/>
              <a:t>5	Architecture (Diagrams)</a:t>
            </a:r>
          </a:p>
          <a:p>
            <a:pPr marL="0" indent="0">
              <a:buNone/>
            </a:pPr>
            <a:r>
              <a:rPr lang="en-US" sz="2000" dirty="0" smtClean="0"/>
              <a:t>6	Information Models</a:t>
            </a:r>
          </a:p>
          <a:p>
            <a:pPr marL="400050" lvl="1" indent="0">
              <a:buNone/>
            </a:pPr>
            <a:r>
              <a:rPr lang="en-US" sz="2000" dirty="0" smtClean="0"/>
              <a:t>6.1	Southbound Interface Information Models</a:t>
            </a:r>
          </a:p>
          <a:p>
            <a:pPr marL="400050" lvl="1" indent="0">
              <a:buNone/>
            </a:pPr>
            <a:r>
              <a:rPr lang="en-US" sz="2000" dirty="0" smtClean="0"/>
              <a:t>6.2	Northbound Interface Information Models</a:t>
            </a:r>
          </a:p>
          <a:p>
            <a:pPr marL="0" indent="0">
              <a:buNone/>
            </a:pPr>
            <a:r>
              <a:rPr lang="en-US" sz="2000" dirty="0" smtClean="0"/>
              <a:t>7	</a:t>
            </a:r>
            <a:r>
              <a:rPr lang="en-US" sz="2000" dirty="0" err="1" smtClean="0"/>
              <a:t>OpenFlow</a:t>
            </a:r>
            <a:r>
              <a:rPr lang="en-US" sz="2000" dirty="0" smtClean="0"/>
              <a:t> Protocol Requirements</a:t>
            </a:r>
          </a:p>
          <a:p>
            <a:pPr marL="0" indent="0">
              <a:buNone/>
            </a:pPr>
            <a:r>
              <a:rPr lang="en-US" sz="2000" dirty="0" smtClean="0"/>
              <a:t>8	</a:t>
            </a:r>
            <a:r>
              <a:rPr lang="en-US" sz="2000" dirty="0" err="1" smtClean="0"/>
              <a:t>OpenFlow</a:t>
            </a:r>
            <a:r>
              <a:rPr lang="en-US" sz="2000" dirty="0" smtClean="0"/>
              <a:t> Extension Descriptions</a:t>
            </a:r>
          </a:p>
          <a:p>
            <a:pPr marL="400050" lvl="1" indent="0">
              <a:buNone/>
            </a:pPr>
            <a:r>
              <a:rPr lang="en-US" sz="2000" dirty="0" smtClean="0"/>
              <a:t>8.1	OF-Switch Extensions</a:t>
            </a:r>
          </a:p>
          <a:p>
            <a:pPr marL="400050" lvl="1" indent="0">
              <a:buNone/>
            </a:pPr>
            <a:r>
              <a:rPr lang="en-US" sz="2000" dirty="0" smtClean="0"/>
              <a:t>8.2	OF-</a:t>
            </a:r>
            <a:r>
              <a:rPr lang="en-US" sz="2000" dirty="0" err="1" smtClean="0"/>
              <a:t>Config</a:t>
            </a:r>
            <a:r>
              <a:rPr lang="en-US" sz="2000" dirty="0" smtClean="0"/>
              <a:t> Extensions</a:t>
            </a:r>
          </a:p>
        </p:txBody>
      </p:sp>
    </p:spTree>
    <p:extLst>
      <p:ext uri="{BB962C8B-B14F-4D97-AF65-F5344CB8AC3E}">
        <p14:creationId xmlns:p14="http://schemas.microsoft.com/office/powerpoint/2010/main" val="104127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ONF Wireless &amp; Mobile Working Group Status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Congdon</a:t>
            </a:r>
          </a:p>
          <a:p>
            <a:r>
              <a:rPr lang="en-US" dirty="0" smtClean="0"/>
              <a:t>January 22,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 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ONF WMWG is working quickly towards improvements to SDN for wireless environments</a:t>
            </a:r>
          </a:p>
          <a:p>
            <a:r>
              <a:rPr lang="en-US" dirty="0" smtClean="0"/>
              <a:t>Current focus is on a reference architecture for each use case project</a:t>
            </a:r>
          </a:p>
          <a:p>
            <a:r>
              <a:rPr lang="en-US" dirty="0" smtClean="0"/>
              <a:t>New project teams can be considered as long as there are warm bodies to work on them.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5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sz="2800" dirty="0" smtClean="0"/>
              <a:t>At the Tutorial for IEEE 802 Plenary in Dallas, Serge Manning, Chair of ONF WMWG, introduced the new ONF effort</a:t>
            </a:r>
          </a:p>
          <a:p>
            <a:r>
              <a:rPr lang="en-US" sz="2800" dirty="0" smtClean="0"/>
              <a:t>This presentation provides updated status and more detail into the activities of the ONF WMWG.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2955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&amp; Mobile WG (WMWG)</a:t>
            </a:r>
            <a:br>
              <a:rPr lang="en-US" dirty="0" smtClean="0"/>
            </a:br>
            <a:r>
              <a:rPr lang="en-US" dirty="0" smtClean="0"/>
              <a:t>Goals and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7" y="1722388"/>
            <a:ext cx="8228707" cy="47546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Mission and Goals</a:t>
            </a:r>
          </a:p>
          <a:p>
            <a:pPr lvl="1"/>
            <a:r>
              <a:rPr lang="en-US" dirty="0" smtClean="0"/>
              <a:t>Examine the unique requirements of SDN in wireless and mobile networks</a:t>
            </a:r>
          </a:p>
          <a:p>
            <a:pPr lvl="1"/>
            <a:r>
              <a:rPr lang="en-US" dirty="0" smtClean="0"/>
              <a:t>Simplify the interaction between wireless physical networks and packet networks with centralized control and management.</a:t>
            </a:r>
          </a:p>
          <a:p>
            <a:pPr lvl="1"/>
            <a:r>
              <a:rPr lang="en-US" dirty="0" smtClean="0"/>
              <a:t>Develop reference architectural descriptions that encompass different elements of ONF based technologies in wireless and mobile network domains</a:t>
            </a:r>
          </a:p>
          <a:p>
            <a:pPr lvl="1"/>
            <a:r>
              <a:rPr lang="en-US" dirty="0" smtClean="0"/>
              <a:t>Identify enhancements to ONF technologies to improve operation of mobile and wireless networks.</a:t>
            </a:r>
          </a:p>
          <a:p>
            <a:pPr lvl="2"/>
            <a:r>
              <a:rPr lang="en-US" i="1" dirty="0" smtClean="0"/>
              <a:t>ONF technologies include </a:t>
            </a:r>
            <a:r>
              <a:rPr lang="en-US" i="1" dirty="0" err="1" smtClean="0"/>
              <a:t>OpenFlow</a:t>
            </a:r>
            <a:r>
              <a:rPr lang="en-US" i="1" dirty="0" smtClean="0"/>
              <a:t> Switch and </a:t>
            </a:r>
            <a:r>
              <a:rPr lang="en-US" i="1" dirty="0" err="1" smtClean="0"/>
              <a:t>OpenFlow-Config</a:t>
            </a:r>
            <a:r>
              <a:rPr lang="en-US" i="1" dirty="0" smtClean="0"/>
              <a:t> Protocols, Northbound interfaces and associated architectures.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429000" y="6356350"/>
            <a:ext cx="2209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4410A78-FCD3-504F-A7CA-129367DF0A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8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WMWG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Serge Manning – Chair</a:t>
            </a:r>
          </a:p>
          <a:p>
            <a:r>
              <a:rPr lang="en-US" sz="2800" dirty="0" smtClean="0"/>
              <a:t>Paul Congdon – Vice Chair</a:t>
            </a:r>
          </a:p>
          <a:p>
            <a:r>
              <a:rPr lang="en-US" sz="2800" dirty="0" smtClean="0"/>
              <a:t>Charlie Perkins – Secretary</a:t>
            </a:r>
          </a:p>
          <a:p>
            <a:r>
              <a:rPr lang="en-US" sz="2800" dirty="0" smtClean="0"/>
              <a:t>Project Teams</a:t>
            </a:r>
          </a:p>
          <a:p>
            <a:pPr lvl="1"/>
            <a:r>
              <a:rPr lang="en-US" sz="2400" dirty="0" smtClean="0"/>
              <a:t>Ariel Adam – Wireless Transport PT Lead</a:t>
            </a:r>
          </a:p>
          <a:p>
            <a:pPr lvl="1"/>
            <a:r>
              <a:rPr lang="en-US" sz="2400" dirty="0" smtClean="0"/>
              <a:t>Amy Ye – Wireless Transport PT Editor</a:t>
            </a:r>
          </a:p>
          <a:p>
            <a:pPr lvl="1"/>
            <a:r>
              <a:rPr lang="en-US" sz="2400" dirty="0"/>
              <a:t>John </a:t>
            </a:r>
            <a:r>
              <a:rPr lang="en-US" sz="2400" dirty="0" smtClean="0"/>
              <a:t>Kaippallimalil – Mobile Packet Core PT Lead </a:t>
            </a:r>
          </a:p>
          <a:p>
            <a:pPr lvl="1"/>
            <a:r>
              <a:rPr lang="en-US" sz="2400" dirty="0" smtClean="0"/>
              <a:t>Xiaobo Long – Unified Access PT Lead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4009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History and Timeline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441547" y="5715000"/>
            <a:ext cx="8458200" cy="0"/>
          </a:xfrm>
          <a:prstGeom prst="straightConnector1">
            <a:avLst/>
          </a:prstGeom>
          <a:ln w="76200">
            <a:headEnd type="none" w="sm" len="sm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289147" y="5334000"/>
            <a:ext cx="8001000" cy="762000"/>
            <a:chOff x="228600" y="5562600"/>
            <a:chExt cx="6629400" cy="762000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4572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1430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8288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5146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32004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38862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45720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2578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59436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6629400" y="5562600"/>
              <a:ext cx="0" cy="38100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22860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3/13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128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  <a:r>
                <a:rPr lang="en-US" dirty="0" smtClean="0"/>
                <a:t>/13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986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9/13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86000" y="6047601"/>
              <a:ext cx="5357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12/13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69476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3/14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560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6/14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418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  <a:r>
                <a:rPr lang="en-US" dirty="0" smtClean="0"/>
                <a:t>/14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29200" y="6047601"/>
              <a:ext cx="5357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12/14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12676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3/15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399220" y="60476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6/15</a:t>
              </a:r>
              <a:endParaRPr lang="en-US" dirty="0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76200" y="4643735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Study Group</a:t>
            </a:r>
          </a:p>
          <a:p>
            <a:pPr algn="ctr"/>
            <a:r>
              <a:rPr lang="en-US" dirty="0" smtClean="0"/>
              <a:t>Formed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 bwMode="auto">
          <a:xfrm>
            <a:off x="489797" y="5109865"/>
            <a:ext cx="152400" cy="147935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2343919" y="5109865"/>
            <a:ext cx="152400" cy="147935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21596" y="4495800"/>
            <a:ext cx="1478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Working Group and Project Teams</a:t>
            </a:r>
          </a:p>
          <a:p>
            <a:pPr algn="ctr"/>
            <a:r>
              <a:rPr lang="en-US" dirty="0" smtClean="0"/>
              <a:t>Formed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3489547" y="5257800"/>
            <a:ext cx="0" cy="838200"/>
          </a:xfrm>
          <a:prstGeom prst="straightConnector1">
            <a:avLst/>
          </a:prstGeom>
          <a:ln w="76200">
            <a:solidFill>
              <a:srgbClr val="FF0000"/>
            </a:solidFill>
            <a:headEnd type="none" w="sm" len="sm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5-Point Star 43"/>
          <p:cNvSpPr/>
          <p:nvPr/>
        </p:nvSpPr>
        <p:spPr bwMode="auto">
          <a:xfrm>
            <a:off x="3723253" y="4947940"/>
            <a:ext cx="301396" cy="3048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23850" y="4495800"/>
            <a:ext cx="1051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ONF Member</a:t>
            </a:r>
          </a:p>
          <a:p>
            <a:pPr algn="ctr"/>
            <a:r>
              <a:rPr lang="en-US" dirty="0" smtClean="0"/>
              <a:t>Workday</a:t>
            </a:r>
            <a:endParaRPr lang="en-US" dirty="0"/>
          </a:p>
        </p:txBody>
      </p:sp>
      <p:sp>
        <p:nvSpPr>
          <p:cNvPr id="48" name="5-Point Star 47"/>
          <p:cNvSpPr/>
          <p:nvPr/>
        </p:nvSpPr>
        <p:spPr bwMode="auto">
          <a:xfrm>
            <a:off x="5656460" y="4947940"/>
            <a:ext cx="301396" cy="3048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57057" y="4495800"/>
            <a:ext cx="1051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ONF Member</a:t>
            </a:r>
          </a:p>
          <a:p>
            <a:pPr algn="ctr"/>
            <a:r>
              <a:rPr lang="en-US" dirty="0" smtClean="0"/>
              <a:t>Workday</a:t>
            </a:r>
            <a:endParaRPr lang="en-US" dirty="0"/>
          </a:p>
        </p:txBody>
      </p:sp>
      <p:sp>
        <p:nvSpPr>
          <p:cNvPr id="50" name="5-Point Star 49"/>
          <p:cNvSpPr/>
          <p:nvPr/>
        </p:nvSpPr>
        <p:spPr bwMode="auto">
          <a:xfrm>
            <a:off x="7028060" y="4947940"/>
            <a:ext cx="301396" cy="3048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28657" y="4495800"/>
            <a:ext cx="1051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ONF Member</a:t>
            </a:r>
          </a:p>
          <a:p>
            <a:pPr algn="ctr"/>
            <a:r>
              <a:rPr lang="en-US" dirty="0" smtClean="0"/>
              <a:t>Workday</a:t>
            </a:r>
            <a:endParaRPr lang="en-US" dirty="0"/>
          </a:p>
        </p:txBody>
      </p:sp>
      <p:sp>
        <p:nvSpPr>
          <p:cNvPr id="52" name="Chevron 51"/>
          <p:cNvSpPr/>
          <p:nvPr/>
        </p:nvSpPr>
        <p:spPr>
          <a:xfrm>
            <a:off x="429250" y="3733800"/>
            <a:ext cx="1628149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Use Case Collection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3" name="Chevron 52"/>
          <p:cNvSpPr/>
          <p:nvPr/>
        </p:nvSpPr>
        <p:spPr>
          <a:xfrm>
            <a:off x="1752600" y="3124200"/>
            <a:ext cx="1356696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Use Case Selection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4" name="Chevron 53"/>
          <p:cNvSpPr/>
          <p:nvPr/>
        </p:nvSpPr>
        <p:spPr>
          <a:xfrm>
            <a:off x="2819400" y="2514600"/>
            <a:ext cx="1752600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Reference Architectures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5" name="Chevron 54"/>
          <p:cNvSpPr/>
          <p:nvPr/>
        </p:nvSpPr>
        <p:spPr>
          <a:xfrm>
            <a:off x="4269827" y="1905000"/>
            <a:ext cx="2075881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Protocol Extensions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6" name="Chevron 55"/>
          <p:cNvSpPr/>
          <p:nvPr/>
        </p:nvSpPr>
        <p:spPr>
          <a:xfrm>
            <a:off x="6033313" y="1295400"/>
            <a:ext cx="1920389" cy="609600"/>
          </a:xfrm>
          <a:prstGeom prst="chevron">
            <a:avLst/>
          </a:prstGeom>
          <a:solidFill>
            <a:srgbClr val="92D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Working Code</a:t>
            </a:r>
            <a:endParaRPr lang="en-US" b="1" dirty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95600" y="6172200"/>
            <a:ext cx="1216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You are here!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09122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From use cases to project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6191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400" dirty="0" err="1" smtClean="0"/>
              <a:t>Flexibile</a:t>
            </a:r>
            <a:r>
              <a:rPr lang="en-US" sz="1400" dirty="0" smtClean="0"/>
              <a:t> scalable packet core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Dynamic resource management for wireless </a:t>
            </a:r>
            <a:r>
              <a:rPr lang="en-US" sz="1400" dirty="0" smtClean="0"/>
              <a:t>backhaul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/>
              <a:t>Mobile Traffic Management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Connection-Oriented </a:t>
            </a:r>
            <a:r>
              <a:rPr lang="en-US" sz="1400" dirty="0"/>
              <a:t>SDN for Wireless SCB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Management </a:t>
            </a:r>
            <a:r>
              <a:rPr lang="en-US" sz="1400" dirty="0"/>
              <a:t>of secured flows in LTE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Media-Independent </a:t>
            </a:r>
            <a:r>
              <a:rPr lang="en-US" sz="1400" dirty="0"/>
              <a:t>Handover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SDN </a:t>
            </a:r>
            <a:r>
              <a:rPr lang="en-US" sz="1400" dirty="0"/>
              <a:t>Enhanced Distributed P/S-GW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Network-Aware </a:t>
            </a:r>
            <a:r>
              <a:rPr lang="en-US" sz="1400" dirty="0"/>
              <a:t>UE Multiple Radio Interface Management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S-GW virtualization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Service </a:t>
            </a:r>
            <a:r>
              <a:rPr lang="en-US" sz="1400" dirty="0"/>
              <a:t>Chaining in Mobile Service Domain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Energy </a:t>
            </a:r>
            <a:r>
              <a:rPr lang="en-US" sz="1400" dirty="0"/>
              <a:t>Efficiency in Mobile Backhaul Network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Security </a:t>
            </a:r>
            <a:r>
              <a:rPr lang="en-US" sz="1400" dirty="0"/>
              <a:t>and Backhaul Optimization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Unified </a:t>
            </a:r>
            <a:r>
              <a:rPr lang="en-US" sz="1400" dirty="0"/>
              <a:t>Equipment Management and Control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Network </a:t>
            </a:r>
            <a:r>
              <a:rPr lang="en-US" sz="1400" dirty="0"/>
              <a:t>Based Mobility Management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SDN-Based </a:t>
            </a:r>
            <a:r>
              <a:rPr lang="en-US" sz="1400" dirty="0"/>
              <a:t>Mobility Management in LTE 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IEEE </a:t>
            </a:r>
            <a:r>
              <a:rPr lang="en-US" sz="1400" dirty="0" err="1" smtClean="0"/>
              <a:t>OmniRAN</a:t>
            </a:r>
            <a:endParaRPr 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Unified </a:t>
            </a:r>
            <a:r>
              <a:rPr lang="en-US" sz="1400" dirty="0"/>
              <a:t>Access Network for Enterprise and Large </a:t>
            </a:r>
            <a:r>
              <a:rPr lang="en-US" sz="1400" dirty="0" smtClean="0"/>
              <a:t>Campus</a:t>
            </a:r>
            <a:endParaRPr lang="en-US" sz="1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5257800" y="1633954"/>
            <a:ext cx="1143000" cy="1981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5562600" y="4177022"/>
            <a:ext cx="805543" cy="19527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400800" y="3615154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6368143" y="4177022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705601" y="3538954"/>
            <a:ext cx="2209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Mobile Packet Core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Wireless Transport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Unified Access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r>
              <a:rPr lang="en-US" sz="1400" dirty="0" smtClean="0"/>
              <a:t>NOTE: Other PTs may be added later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3124200"/>
            <a:ext cx="2274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Use Case Project Teams</a:t>
            </a:r>
            <a:endParaRPr lang="en-US" sz="1600" b="1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1371600"/>
            <a:ext cx="4266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Contributed Use Cases  </a:t>
            </a:r>
            <a:r>
              <a:rPr lang="en-US" sz="1600" b="1" dirty="0" smtClean="0"/>
              <a:t>(To be published soon)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55858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WMWG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647" y="1143000"/>
            <a:ext cx="8228707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Work is divided into technical areas as Projects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Additional Projects may be created in the future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429000" y="6356350"/>
            <a:ext cx="2209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4410A78-FCD3-504F-A7CA-129367DF0A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5800" y="1790698"/>
            <a:ext cx="2044304" cy="1295400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Mobile Packet Core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18296" y="2286000"/>
            <a:ext cx="2044304" cy="1295400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Wireless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Backhaul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85296" y="1790699"/>
            <a:ext cx="2044304" cy="1295399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Unified Access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3238502"/>
            <a:ext cx="2349104" cy="2438400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spcBef>
                <a:spcPts val="300"/>
              </a:spcBef>
            </a:pPr>
            <a:r>
              <a:rPr lang="en-US" sz="1600" dirty="0" smtClean="0"/>
              <a:t>Apply </a:t>
            </a:r>
            <a:r>
              <a:rPr lang="en-US" sz="1600" dirty="0" err="1" smtClean="0"/>
              <a:t>OpenFlow</a:t>
            </a:r>
            <a:r>
              <a:rPr lang="en-US" sz="1600" dirty="0" smtClean="0"/>
              <a:t> to 3GPP Evolved Packet Core (EPC)</a:t>
            </a:r>
          </a:p>
          <a:p>
            <a:pPr marL="0" lvl="2">
              <a:spcBef>
                <a:spcPts val="300"/>
              </a:spcBef>
            </a:pPr>
            <a:r>
              <a:rPr lang="en-US" sz="1600" dirty="0" smtClean="0"/>
              <a:t>Many uses such as user/data plane separation in GW, mobility management and mobile flow steering for offload.</a:t>
            </a:r>
          </a:p>
        </p:txBody>
      </p:sp>
      <p:sp>
        <p:nvSpPr>
          <p:cNvPr id="9" name="Rectangle 8"/>
          <p:cNvSpPr/>
          <p:nvPr/>
        </p:nvSpPr>
        <p:spPr>
          <a:xfrm>
            <a:off x="3429000" y="3695702"/>
            <a:ext cx="2349104" cy="1828800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spcBef>
                <a:spcPts val="300"/>
              </a:spcBef>
            </a:pPr>
            <a:r>
              <a:rPr lang="en-US" sz="1600" dirty="0" smtClean="0"/>
              <a:t>Backhaul links are wireless</a:t>
            </a:r>
          </a:p>
          <a:p>
            <a:pPr marL="0" lvl="2">
              <a:spcBef>
                <a:spcPts val="300"/>
              </a:spcBef>
            </a:pPr>
            <a:r>
              <a:rPr lang="en-US" sz="1600" dirty="0" smtClean="0"/>
              <a:t>Central SDN controller optimizes radio parameters in data plane using </a:t>
            </a:r>
            <a:r>
              <a:rPr lang="en-US" sz="1600" dirty="0" err="1" smtClean="0"/>
              <a:t>OpenFlow</a:t>
            </a:r>
            <a:endParaRPr lang="en-US" sz="1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185296" y="3238502"/>
            <a:ext cx="2349104" cy="2019298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spcBef>
                <a:spcPts val="300"/>
              </a:spcBef>
            </a:pPr>
            <a:r>
              <a:rPr lang="en-US" sz="1600" dirty="0" smtClean="0"/>
              <a:t>Develop a unified access network that uses a common controller to manage both wireless access points (AP) and wired switches 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48961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Mobile Packet Core Project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2273300"/>
          </a:xfrm>
        </p:spPr>
        <p:txBody>
          <a:bodyPr>
            <a:normAutofit fontScale="92500"/>
          </a:bodyPr>
          <a:lstStyle/>
          <a:p>
            <a:pPr marL="342900" lvl="1" indent="-342900">
              <a:lnSpc>
                <a:spcPct val="110000"/>
              </a:lnSpc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EPC control plane and SDN controller separated 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from data plane implemented by </a:t>
            </a:r>
            <a:r>
              <a:rPr lang="en-US" sz="1800" dirty="0" err="1" smtClean="0">
                <a:solidFill>
                  <a:schemeClr val="tx1"/>
                </a:solidFill>
              </a:rPr>
              <a:t>OpenFlow</a:t>
            </a:r>
            <a:r>
              <a:rPr lang="en-US" sz="1800" dirty="0" smtClean="0">
                <a:solidFill>
                  <a:schemeClr val="tx1"/>
                </a:solidFill>
              </a:rPr>
              <a:t> switches</a:t>
            </a:r>
          </a:p>
          <a:p>
            <a:pPr marL="342900" lvl="1" indent="-342900">
              <a:lnSpc>
                <a:spcPct val="110000"/>
              </a:lnSpc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Place and move the routing of GTP and non-GTP tunnel flows through EPC data plane using OpenFlow while supporting the needs of the wireless network</a:t>
            </a:r>
          </a:p>
          <a:p>
            <a:pPr marL="342900" lvl="1" indent="-342900">
              <a:lnSpc>
                <a:spcPct val="110000"/>
              </a:lnSpc>
              <a:buClrTx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OpenFlow extensions may be required to support:</a:t>
            </a:r>
          </a:p>
          <a:p>
            <a:pPr marL="974725" lvl="1">
              <a:lnSpc>
                <a:spcPct val="90000"/>
              </a:lnSpc>
              <a:spcBef>
                <a:spcPts val="300"/>
              </a:spcBef>
              <a:spcAft>
                <a:spcPts val="2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GTP/non-GTP tunneling, Policy Control, Online/Offline charging, and Lawful Interception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5410200" y="1219200"/>
            <a:ext cx="3657600" cy="1600200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/>
            <a:endParaRPr lang="en-US" sz="1400" dirty="0" smtClean="0"/>
          </a:p>
          <a:p>
            <a:pPr marL="0" lvl="2" algn="ctr">
              <a:spcBef>
                <a:spcPts val="300"/>
              </a:spcBef>
            </a:pPr>
            <a:endParaRPr lang="en-US" sz="1400" u="sng" dirty="0" smtClean="0"/>
          </a:p>
          <a:p>
            <a:pPr marL="0" lvl="2" algn="ctr">
              <a:spcBef>
                <a:spcPts val="300"/>
              </a:spcBef>
            </a:pPr>
            <a:r>
              <a:rPr lang="en-US" sz="1400" u="sng" dirty="0" smtClean="0"/>
              <a:t>Address Three Use Cases</a:t>
            </a:r>
          </a:p>
          <a:p>
            <a:pPr marL="342900" lvl="2" indent="-342900">
              <a:spcBef>
                <a:spcPts val="300"/>
              </a:spcBef>
              <a:buAutoNum type="arabicPeriod"/>
            </a:pPr>
            <a:r>
              <a:rPr lang="en-US" sz="1400" dirty="0" smtClean="0"/>
              <a:t>SDN based Evolved Packet Core</a:t>
            </a:r>
          </a:p>
          <a:p>
            <a:pPr marL="342900" lvl="2" indent="-342900">
              <a:spcBef>
                <a:spcPts val="300"/>
              </a:spcBef>
              <a:buAutoNum type="arabicPeriod"/>
            </a:pPr>
            <a:r>
              <a:rPr lang="en-US" sz="1400" dirty="0" smtClean="0"/>
              <a:t>SDN based Mobility Management</a:t>
            </a:r>
          </a:p>
          <a:p>
            <a:pPr marL="342900" lvl="2" indent="-342900">
              <a:spcBef>
                <a:spcPts val="300"/>
              </a:spcBef>
              <a:buAutoNum type="arabicPeriod"/>
            </a:pPr>
            <a:r>
              <a:rPr lang="en-US" sz="1400" dirty="0"/>
              <a:t>Service Chaining in Mobile Service Domain</a:t>
            </a:r>
            <a:endParaRPr lang="en-US" sz="1400" dirty="0" smtClean="0"/>
          </a:p>
          <a:p>
            <a:pPr marL="0" lvl="2"/>
            <a:endParaRPr lang="en-US" sz="1400" dirty="0" smtClean="0"/>
          </a:p>
          <a:p>
            <a:pPr marL="0" lvl="2"/>
            <a:endParaRPr lang="en-US" sz="1400" dirty="0"/>
          </a:p>
        </p:txBody>
      </p:sp>
      <p:pic>
        <p:nvPicPr>
          <p:cNvPr id="7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68070"/>
            <a:ext cx="5867401" cy="3303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75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283</TotalTime>
  <Words>1428</Words>
  <Application>Microsoft Macintosh PowerPoint</Application>
  <PresentationFormat>On-screen Show (4:3)</PresentationFormat>
  <Paragraphs>317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omniran_template</vt:lpstr>
      <vt:lpstr>PowerPoint Presentation</vt:lpstr>
      <vt:lpstr>ONF Wireless &amp; Mobile Working Group Status Update</vt:lpstr>
      <vt:lpstr>Motivation</vt:lpstr>
      <vt:lpstr>Wireless &amp; Mobile WG (WMWG) Goals and Deliverables</vt:lpstr>
      <vt:lpstr>WMWG Leadership</vt:lpstr>
      <vt:lpstr>History and Timeline</vt:lpstr>
      <vt:lpstr>From use cases to project teams</vt:lpstr>
      <vt:lpstr>WMWG Projects</vt:lpstr>
      <vt:lpstr>Mobile Packet Core Project Team</vt:lpstr>
      <vt:lpstr>Service Chaining in Mobile Service Domain</vt:lpstr>
      <vt:lpstr>Wireless Backhaul Project</vt:lpstr>
      <vt:lpstr>Unified Wired/Wireless Access Project</vt:lpstr>
      <vt:lpstr>Application Priority Focus</vt:lpstr>
      <vt:lpstr>Example OpenFlow Implications Unified IEEE 802.1X Authenticator</vt:lpstr>
      <vt:lpstr>Example OpenFlow Implications Large Scale Access Management</vt:lpstr>
      <vt:lpstr>2014 Goals for WMWG</vt:lpstr>
      <vt:lpstr>General ONF Architecture</vt:lpstr>
      <vt:lpstr>SDN Architecture Overview</vt:lpstr>
      <vt:lpstr>WMWG Architecture Document Outline</vt:lpstr>
      <vt:lpstr>Key Take Aways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Congdon</dc:creator>
  <cp:lastModifiedBy>Max Riegel</cp:lastModifiedBy>
  <cp:revision>27</cp:revision>
  <cp:lastPrinted>1998-02-10T13:28:06Z</cp:lastPrinted>
  <dcterms:created xsi:type="dcterms:W3CDTF">2014-01-22T16:41:57Z</dcterms:created>
  <dcterms:modified xsi:type="dcterms:W3CDTF">2014-01-22T21:46:10Z</dcterms:modified>
</cp:coreProperties>
</file>