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6" r:id="rId2"/>
    <p:sldId id="291" r:id="rId3"/>
    <p:sldId id="292" r:id="rId4"/>
    <p:sldId id="295" r:id="rId5"/>
    <p:sldId id="294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>
        <p:scale>
          <a:sx n="81" d="100"/>
          <a:sy n="81" d="100"/>
        </p:scale>
        <p:origin x="-82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9040" y="76200"/>
            <a:ext cx="2156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omniran-14-0007-00-0000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405346"/>
              </p:ext>
            </p:extLst>
          </p:nvPr>
        </p:nvGraphicFramePr>
        <p:xfrm>
          <a:off x="533400" y="483090"/>
          <a:ext cx="8077201" cy="30129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577540"/>
                <a:gridCol w="1845205"/>
                <a:gridCol w="259844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aseline="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OmniRAN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SDN Use Case </a:t>
                      </a:r>
                      <a:r>
                        <a:rPr lang="en-US" sz="2000" baseline="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ToC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2014-01-22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Juan Carlos Zúñiga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InterDigital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+1514 904 6300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j.c.zuniga@ieee.org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Antonio de la Oliva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UC3M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+34 91</a:t>
                      </a:r>
                      <a:r>
                        <a:rPr lang="en-US" sz="1400" baseline="0" dirty="0" smtClean="0"/>
                        <a:t> 624 8803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aoliva@it.uc3m.es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</a:t>
                      </a:r>
                      <a:r>
                        <a:rPr lang="en-US" sz="100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OmniRAN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495800"/>
            <a:ext cx="8077200" cy="17526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pPr>
              <a:spcBef>
                <a:spcPts val="600"/>
              </a:spcBef>
            </a:pPr>
            <a:r>
              <a:rPr lang="en-US" sz="1600" dirty="0" smtClean="0">
                <a:latin typeface="+mn-lt"/>
              </a:rPr>
              <a:t>This document presents some considerations for addressing the SDN use case in the proposed Reference Model Table of Contents (</a:t>
            </a:r>
            <a:r>
              <a:rPr lang="en-US" sz="1600" dirty="0" err="1" smtClean="0">
                <a:latin typeface="+mn-lt"/>
              </a:rPr>
              <a:t>ToC</a:t>
            </a:r>
            <a:r>
              <a:rPr lang="en-US" sz="1600" dirty="0" smtClean="0">
                <a:latin typeface="+mn-lt"/>
              </a:rPr>
              <a:t>).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want to achieve?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plane</a:t>
            </a:r>
          </a:p>
          <a:p>
            <a:pPr lvl="1"/>
            <a:r>
              <a:rPr lang="en-US" dirty="0" smtClean="0"/>
              <a:t>Control of interface/radio parameters</a:t>
            </a:r>
          </a:p>
          <a:p>
            <a:pPr lvl="1"/>
            <a:r>
              <a:rPr lang="en-US" dirty="0" smtClean="0"/>
              <a:t>Control of MAC-specific features</a:t>
            </a:r>
          </a:p>
          <a:p>
            <a:pPr lvl="1"/>
            <a:r>
              <a:rPr lang="en-US" dirty="0" smtClean="0"/>
              <a:t>Data path establishment</a:t>
            </a:r>
          </a:p>
          <a:p>
            <a:pPr lvl="1"/>
            <a:r>
              <a:rPr lang="en-US" dirty="0" smtClean="0"/>
              <a:t>User authentication and authorization</a:t>
            </a:r>
          </a:p>
          <a:p>
            <a:r>
              <a:rPr lang="en-US" dirty="0" smtClean="0"/>
              <a:t>Data plane</a:t>
            </a:r>
          </a:p>
          <a:p>
            <a:pPr lvl="1"/>
            <a:r>
              <a:rPr lang="en-US" dirty="0" smtClean="0"/>
              <a:t>Arbitrary matching of (wireless) frame parameters</a:t>
            </a:r>
          </a:p>
          <a:p>
            <a:pPr lvl="1"/>
            <a:r>
              <a:rPr lang="en-US" dirty="0" smtClean="0"/>
              <a:t>Frame forwarding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949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Matrix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3797573"/>
            <a:ext cx="8229600" cy="2466742"/>
          </a:xfrm>
        </p:spPr>
        <p:txBody>
          <a:bodyPr/>
          <a:lstStyle/>
          <a:p>
            <a:r>
              <a:rPr lang="en-US" sz="2800" dirty="0" smtClean="0"/>
              <a:t>Yellow: Changes required</a:t>
            </a:r>
          </a:p>
          <a:p>
            <a:r>
              <a:rPr lang="en-US" sz="2800" dirty="0" smtClean="0"/>
              <a:t>Green: Supported</a:t>
            </a:r>
          </a:p>
          <a:p>
            <a:r>
              <a:rPr lang="en-US" sz="2800" dirty="0" smtClean="0"/>
              <a:t>Red: Not supported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4025773"/>
              </p:ext>
            </p:extLst>
          </p:nvPr>
        </p:nvGraphicFramePr>
        <p:xfrm>
          <a:off x="341313" y="1628775"/>
          <a:ext cx="8580437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4" imgW="7124819" imgH="1257351" progId="Excel.Sheet.12">
                  <p:embed/>
                </p:oleObj>
              </mc:Choice>
              <mc:Fallback>
                <p:oleObj name="Worksheet" r:id="rId4" imgW="7124819" imgH="125735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1313" y="1628775"/>
                        <a:ext cx="8580437" cy="1514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797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modifications to the </a:t>
            </a:r>
            <a:r>
              <a:rPr lang="en-US" dirty="0" err="1" smtClean="0"/>
              <a:t>ToC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505" y="1600200"/>
            <a:ext cx="8910990" cy="4525963"/>
          </a:xfrm>
        </p:spPr>
        <p:txBody>
          <a:bodyPr/>
          <a:lstStyle/>
          <a:p>
            <a:r>
              <a:rPr lang="en-US" dirty="0" smtClean="0"/>
              <a:t>Include one section to the proposed </a:t>
            </a:r>
            <a:r>
              <a:rPr lang="en-US" dirty="0" err="1" smtClean="0"/>
              <a:t>ToC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Abstraction Layers at the Access, Backhaul and Terminal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Access: 802.11ac, 802.11af, 802.3, etc.</a:t>
            </a:r>
          </a:p>
          <a:p>
            <a:pPr lvl="1"/>
            <a:r>
              <a:rPr lang="en-US" dirty="0" smtClean="0"/>
              <a:t>Backhaul: 802.16r, 802.3, 802.11ad+, 802.22, etc.</a:t>
            </a:r>
          </a:p>
          <a:p>
            <a:pPr lvl="1"/>
            <a:r>
              <a:rPr lang="en-US" dirty="0" smtClean="0"/>
              <a:t>Terminal: 802.11ac</a:t>
            </a:r>
            <a:r>
              <a:rPr lang="en-US" dirty="0"/>
              <a:t>, 802.11af, 802.3, etc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762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Draft </a:t>
            </a:r>
            <a:r>
              <a:rPr lang="en-US" dirty="0" err="1"/>
              <a:t>ToC</a:t>
            </a:r>
            <a:r>
              <a:rPr lang="en-US" dirty="0"/>
              <a:t> of the proposed specification</a:t>
            </a:r>
            <a:br>
              <a:rPr lang="en-US" dirty="0"/>
            </a:br>
            <a:endParaRPr lang="en-US" dirty="0"/>
          </a:p>
        </p:txBody>
      </p:sp>
      <p:pic>
        <p:nvPicPr>
          <p:cNvPr id="9" name="Picture 8" descr="omniran-nr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47" y="2439000"/>
            <a:ext cx="3016553" cy="1260000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4752000" y="378900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243900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2482" y="3816465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9001"/>
            <a:ext cx="4745421" cy="5937276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Introduction and Scope</a:t>
            </a:r>
          </a:p>
          <a:p>
            <a:r>
              <a:rPr lang="en-US" dirty="0" smtClean="0"/>
              <a:t>Abbreviations, Acronyms</a:t>
            </a:r>
            <a:r>
              <a:rPr lang="en-US" dirty="0"/>
              <a:t>, Definitions, and Conventions</a:t>
            </a:r>
          </a:p>
          <a:p>
            <a:r>
              <a:rPr lang="en-US" dirty="0"/>
              <a:t>References</a:t>
            </a:r>
          </a:p>
          <a:p>
            <a:r>
              <a:rPr lang="en-US" dirty="0"/>
              <a:t>Identifiers</a:t>
            </a:r>
          </a:p>
          <a:p>
            <a:r>
              <a:rPr lang="en-US" dirty="0" smtClean="0"/>
              <a:t>Tenets for IEEE 802 Access Network Systems</a:t>
            </a:r>
            <a:endParaRPr lang="en-US" dirty="0"/>
          </a:p>
          <a:p>
            <a:r>
              <a:rPr lang="en-US" dirty="0"/>
              <a:t>Network Reference Model</a:t>
            </a:r>
          </a:p>
          <a:p>
            <a:pPr lvl="1"/>
            <a:r>
              <a:rPr lang="en-US" dirty="0"/>
              <a:t>Overview</a:t>
            </a:r>
          </a:p>
          <a:p>
            <a:pPr lvl="1"/>
            <a:r>
              <a:rPr lang="en-US" dirty="0"/>
              <a:t>Reference </a:t>
            </a:r>
            <a:r>
              <a:rPr lang="en-US" dirty="0" smtClean="0"/>
              <a:t>Points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Abstraction Layers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Access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Backhaul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Terminal</a:t>
            </a:r>
          </a:p>
          <a:p>
            <a:pPr lvl="1"/>
            <a:r>
              <a:rPr lang="en-US" dirty="0" smtClean="0"/>
              <a:t>Access </a:t>
            </a:r>
            <a:r>
              <a:rPr lang="en-US" dirty="0"/>
              <a:t>Network </a:t>
            </a:r>
            <a:r>
              <a:rPr lang="en-US" dirty="0" smtClean="0"/>
              <a:t>Control Architecture</a:t>
            </a:r>
            <a:endParaRPr lang="en-US" dirty="0"/>
          </a:p>
          <a:p>
            <a:pPr lvl="2"/>
            <a:r>
              <a:rPr lang="en-US" dirty="0"/>
              <a:t>Multiple deployment </a:t>
            </a:r>
            <a:r>
              <a:rPr lang="en-US" dirty="0" smtClean="0"/>
              <a:t>scenarios</a:t>
            </a:r>
            <a:endParaRPr lang="en-US" dirty="0"/>
          </a:p>
          <a:p>
            <a:r>
              <a:rPr lang="en-US" dirty="0"/>
              <a:t>Functional Design and </a:t>
            </a:r>
            <a:r>
              <a:rPr lang="en-US" dirty="0" smtClean="0"/>
              <a:t>Decomposition</a:t>
            </a:r>
            <a:endParaRPr lang="en-US" dirty="0"/>
          </a:p>
          <a:p>
            <a:pPr lvl="1"/>
            <a:r>
              <a:rPr lang="en-US" dirty="0"/>
              <a:t>Network Discovery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Selection</a:t>
            </a:r>
          </a:p>
          <a:p>
            <a:pPr lvl="1"/>
            <a:r>
              <a:rPr lang="en-US" dirty="0" smtClean="0"/>
              <a:t>Association</a:t>
            </a:r>
            <a:endParaRPr lang="en-US" dirty="0"/>
          </a:p>
          <a:p>
            <a:pPr lvl="1"/>
            <a:r>
              <a:rPr lang="en-US" dirty="0" smtClean="0"/>
              <a:t>Authentication and Authorization</a:t>
            </a:r>
            <a:endParaRPr lang="en-US" dirty="0"/>
          </a:p>
          <a:p>
            <a:pPr lvl="1"/>
            <a:r>
              <a:rPr lang="en-US" dirty="0" err="1" smtClean="0"/>
              <a:t>Datapath</a:t>
            </a:r>
            <a:r>
              <a:rPr lang="en-US" dirty="0" smtClean="0"/>
              <a:t> establishment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/>
              <a:t>and policy control</a:t>
            </a:r>
          </a:p>
          <a:p>
            <a:pPr lvl="1"/>
            <a:r>
              <a:rPr lang="en-US" dirty="0" smtClean="0"/>
              <a:t>Datapath relocation</a:t>
            </a:r>
            <a:endParaRPr lang="en-US" dirty="0"/>
          </a:p>
          <a:p>
            <a:pPr lvl="1"/>
            <a:r>
              <a:rPr lang="en-US" dirty="0" smtClean="0"/>
              <a:t>Datapath teardown</a:t>
            </a:r>
          </a:p>
          <a:p>
            <a:pPr lvl="1"/>
            <a:r>
              <a:rPr lang="en-US" dirty="0" smtClean="0"/>
              <a:t>Disassociation</a:t>
            </a:r>
            <a:endParaRPr lang="en-US" dirty="0"/>
          </a:p>
          <a:p>
            <a:pPr lvl="1"/>
            <a:r>
              <a:rPr lang="en-US" dirty="0"/>
              <a:t>Accounting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78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311</Words>
  <Application>Microsoft Office PowerPoint</Application>
  <PresentationFormat>On-screen Show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omniran_usecase_template</vt:lpstr>
      <vt:lpstr>Worksheet</vt:lpstr>
      <vt:lpstr>PowerPoint Presentation</vt:lpstr>
      <vt:lpstr>What do we want to achieve?</vt:lpstr>
      <vt:lpstr>Solution Matrix</vt:lpstr>
      <vt:lpstr>SDN modifications to the ToC</vt:lpstr>
      <vt:lpstr> Draft ToC of the proposed specification 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Zuniga, Juan Carlos</cp:lastModifiedBy>
  <cp:revision>46</cp:revision>
  <cp:lastPrinted>1998-02-10T13:28:06Z</cp:lastPrinted>
  <dcterms:created xsi:type="dcterms:W3CDTF">2013-08-07T13:30:24Z</dcterms:created>
  <dcterms:modified xsi:type="dcterms:W3CDTF">2014-01-22T20:20:33Z</dcterms:modified>
</cp:coreProperties>
</file>