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4.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notesSlides/notesSlide5.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1"/>
  </p:notesMasterIdLst>
  <p:handoutMasterIdLst>
    <p:handoutMasterId r:id="rId52"/>
  </p:handoutMasterIdLst>
  <p:sldIdLst>
    <p:sldId id="262" r:id="rId2"/>
    <p:sldId id="329" r:id="rId3"/>
    <p:sldId id="387" r:id="rId4"/>
    <p:sldId id="383" r:id="rId5"/>
    <p:sldId id="343" r:id="rId6"/>
    <p:sldId id="322" r:id="rId7"/>
    <p:sldId id="298" r:id="rId8"/>
    <p:sldId id="299" r:id="rId9"/>
    <p:sldId id="324" r:id="rId10"/>
    <p:sldId id="385" r:id="rId11"/>
    <p:sldId id="371" r:id="rId12"/>
    <p:sldId id="326" r:id="rId13"/>
    <p:sldId id="344" r:id="rId14"/>
    <p:sldId id="350" r:id="rId15"/>
    <p:sldId id="379" r:id="rId16"/>
    <p:sldId id="352" r:id="rId17"/>
    <p:sldId id="355" r:id="rId18"/>
    <p:sldId id="345" r:id="rId19"/>
    <p:sldId id="330" r:id="rId20"/>
    <p:sldId id="332" r:id="rId21"/>
    <p:sldId id="333" r:id="rId22"/>
    <p:sldId id="356" r:id="rId23"/>
    <p:sldId id="334" r:id="rId24"/>
    <p:sldId id="335" r:id="rId25"/>
    <p:sldId id="336" r:id="rId26"/>
    <p:sldId id="338" r:id="rId27"/>
    <p:sldId id="357" r:id="rId28"/>
    <p:sldId id="358" r:id="rId29"/>
    <p:sldId id="373" r:id="rId30"/>
    <p:sldId id="374" r:id="rId31"/>
    <p:sldId id="359" r:id="rId32"/>
    <p:sldId id="393" r:id="rId33"/>
    <p:sldId id="399" r:id="rId34"/>
    <p:sldId id="400" r:id="rId35"/>
    <p:sldId id="401" r:id="rId36"/>
    <p:sldId id="402" r:id="rId37"/>
    <p:sldId id="403" r:id="rId38"/>
    <p:sldId id="404" r:id="rId39"/>
    <p:sldId id="276" r:id="rId40"/>
    <p:sldId id="367" r:id="rId41"/>
    <p:sldId id="368" r:id="rId42"/>
    <p:sldId id="376" r:id="rId43"/>
    <p:sldId id="389" r:id="rId44"/>
    <p:sldId id="362" r:id="rId45"/>
    <p:sldId id="377" r:id="rId46"/>
    <p:sldId id="370" r:id="rId47"/>
    <p:sldId id="346" r:id="rId48"/>
    <p:sldId id="384" r:id="rId49"/>
    <p:sldId id="388" r:id="rId5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 charset="0"/>
        <a:ea typeface="+mn-ea"/>
        <a:cs typeface="+mn-cs"/>
      </a:defRPr>
    </a:lvl5pPr>
    <a:lvl6pPr marL="2286000" algn="l" defTabSz="457200" rtl="0" eaLnBrk="1" latinLnBrk="0" hangingPunct="1">
      <a:defRPr sz="1200" kern="1200">
        <a:solidFill>
          <a:schemeClr val="tx1"/>
        </a:solidFill>
        <a:latin typeface="Times New Roman" pitchFamily="1" charset="0"/>
        <a:ea typeface="+mn-ea"/>
        <a:cs typeface="+mn-cs"/>
      </a:defRPr>
    </a:lvl6pPr>
    <a:lvl7pPr marL="2743200" algn="l" defTabSz="457200" rtl="0" eaLnBrk="1" latinLnBrk="0" hangingPunct="1">
      <a:defRPr sz="1200" kern="1200">
        <a:solidFill>
          <a:schemeClr val="tx1"/>
        </a:solidFill>
        <a:latin typeface="Times New Roman" pitchFamily="1" charset="0"/>
        <a:ea typeface="+mn-ea"/>
        <a:cs typeface="+mn-cs"/>
      </a:defRPr>
    </a:lvl7pPr>
    <a:lvl8pPr marL="3200400" algn="l" defTabSz="457200" rtl="0" eaLnBrk="1" latinLnBrk="0" hangingPunct="1">
      <a:defRPr sz="1200" kern="1200">
        <a:solidFill>
          <a:schemeClr val="tx1"/>
        </a:solidFill>
        <a:latin typeface="Times New Roman" pitchFamily="1" charset="0"/>
        <a:ea typeface="+mn-ea"/>
        <a:cs typeface="+mn-cs"/>
      </a:defRPr>
    </a:lvl8pPr>
    <a:lvl9pPr marL="3657600" algn="l" defTabSz="457200" rtl="0" eaLnBrk="1" latinLnBrk="0" hangingPunct="1">
      <a:defRPr sz="1200" kern="1200">
        <a:solidFill>
          <a:schemeClr val="tx1"/>
        </a:solidFill>
        <a:latin typeface="Times New Roman" pitchFamily="1"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BEFF"/>
    <a:srgbClr val="00C040"/>
    <a:srgbClr val="7600A0"/>
    <a:srgbClr val="9900CC"/>
    <a:srgbClr val="9900FF"/>
    <a:srgbClr val="6600CC"/>
    <a:srgbClr val="A5002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06" autoAdjust="0"/>
    <p:restoredTop sz="99233" autoAdjust="0"/>
  </p:normalViewPr>
  <p:slideViewPr>
    <p:cSldViewPr>
      <p:cViewPr varScale="1">
        <p:scale>
          <a:sx n="105" d="100"/>
          <a:sy n="105" d="100"/>
        </p:scale>
        <p:origin x="-30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sldNum" sz="quarter" idx="3"/>
          </p:nvPr>
        </p:nvSpPr>
        <p:spPr bwMode="auto">
          <a:xfrm>
            <a:off x="3276600" y="8915400"/>
            <a:ext cx="2159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t> </a:t>
            </a:r>
            <a:fld id="{FB19A1F6-4CBA-3045-A103-578AB249C5A6}"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0" name="Line 8"/>
          <p:cNvSpPr>
            <a:spLocks noChangeShapeType="1"/>
          </p:cNvSpPr>
          <p:nvPr/>
        </p:nvSpPr>
        <p:spPr bwMode="auto">
          <a:xfrm>
            <a:off x="685800" y="8915400"/>
            <a:ext cx="5700713"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2" name="Text Box 10"/>
          <p:cNvSpPr txBox="1">
            <a:spLocks noChangeArrowheads="1"/>
          </p:cNvSpPr>
          <p:nvPr/>
        </p:nvSpPr>
        <p:spPr bwMode="auto">
          <a:xfrm>
            <a:off x="609600" y="8915400"/>
            <a:ext cx="720725"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3083" name="Text Box 11"/>
          <p:cNvSpPr txBox="1">
            <a:spLocks noChangeArrowheads="1"/>
          </p:cNvSpPr>
          <p:nvPr/>
        </p:nvSpPr>
        <p:spPr bwMode="auto">
          <a:xfrm>
            <a:off x="441325" y="1127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3084" name="Text Box 12"/>
          <p:cNvSpPr txBox="1">
            <a:spLocks noChangeArrowheads="1"/>
          </p:cNvSpPr>
          <p:nvPr/>
        </p:nvSpPr>
        <p:spPr bwMode="auto">
          <a:xfrm>
            <a:off x="4937125" y="1127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802.16xx-99/xxx</a:t>
            </a:r>
          </a:p>
        </p:txBody>
      </p:sp>
      <p:sp>
        <p:nvSpPr>
          <p:cNvPr id="3085" name="Text Box 13"/>
          <p:cNvSpPr txBox="1">
            <a:spLocks noChangeArrowheads="1"/>
          </p:cNvSpPr>
          <p:nvPr/>
        </p:nvSpPr>
        <p:spPr bwMode="auto">
          <a:xfrm>
            <a:off x="4724400" y="89154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val="703574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5" name="Rectangle 7"/>
          <p:cNvSpPr>
            <a:spLocks noGrp="1" noChangeArrowheads="1"/>
          </p:cNvSpPr>
          <p:nvPr>
            <p:ph type="sldNum" sz="quarter" idx="5"/>
          </p:nvPr>
        </p:nvSpPr>
        <p:spPr bwMode="auto">
          <a:xfrm>
            <a:off x="3352800" y="8839200"/>
            <a:ext cx="1778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fld id="{AFD3B331-72B1-F946-AF7D-D265CAA405DE}" type="slidenum">
              <a:rPr lang="en-US"/>
              <a:pPr>
                <a:defRPr/>
              </a:pPr>
              <a:t>‹#›</a:t>
            </a:fld>
            <a:endParaRPr lang="en-US"/>
          </a:p>
        </p:txBody>
      </p:sp>
      <p:sp>
        <p:nvSpPr>
          <p:cNvPr id="2057" name="Line 9"/>
          <p:cNvSpPr>
            <a:spLocks noChangeShapeType="1"/>
          </p:cNvSpPr>
          <p:nvPr/>
        </p:nvSpPr>
        <p:spPr bwMode="auto">
          <a:xfrm>
            <a:off x="685800" y="8839200"/>
            <a:ext cx="5486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9" name="Text Box 11"/>
          <p:cNvSpPr txBox="1">
            <a:spLocks noChangeArrowheads="1"/>
          </p:cNvSpPr>
          <p:nvPr/>
        </p:nvSpPr>
        <p:spPr bwMode="auto">
          <a:xfrm>
            <a:off x="822325" y="8799513"/>
            <a:ext cx="7207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2060" name="Text Box 12"/>
          <p:cNvSpPr txBox="1">
            <a:spLocks noChangeArrowheads="1"/>
          </p:cNvSpPr>
          <p:nvPr/>
        </p:nvSpPr>
        <p:spPr bwMode="auto">
          <a:xfrm>
            <a:off x="593725" y="365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2061" name="Text Box 13"/>
          <p:cNvSpPr txBox="1">
            <a:spLocks noChangeArrowheads="1"/>
          </p:cNvSpPr>
          <p:nvPr/>
        </p:nvSpPr>
        <p:spPr bwMode="auto">
          <a:xfrm>
            <a:off x="4632325" y="365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801.16xx-99/xxx</a:t>
            </a:r>
          </a:p>
        </p:txBody>
      </p:sp>
      <p:sp>
        <p:nvSpPr>
          <p:cNvPr id="2063" name="Text Box 15"/>
          <p:cNvSpPr txBox="1">
            <a:spLocks noChangeArrowheads="1"/>
          </p:cNvSpPr>
          <p:nvPr/>
        </p:nvSpPr>
        <p:spPr bwMode="auto">
          <a:xfrm>
            <a:off x="4267200" y="88392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val="2600344236"/>
      </p:ext>
    </p:extLst>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453656" y="8839200"/>
            <a:ext cx="76944" cy="184666"/>
          </a:xfrm>
          <a:ln/>
        </p:spPr>
        <p:txBody>
          <a:bodyPr/>
          <a:lstStyle/>
          <a:p>
            <a:fld id="{07185C03-F1AB-4731-8F81-162CD1B609D7}" type="slidenum">
              <a:rPr lang="en-US"/>
              <a:pPr/>
              <a:t>7</a:t>
            </a:fld>
            <a:endParaRPr lang="en-US" dirty="0"/>
          </a:p>
        </p:txBody>
      </p:sp>
      <p:sp>
        <p:nvSpPr>
          <p:cNvPr id="105474" name="Rectangle 2"/>
          <p:cNvSpPr>
            <a:spLocks noGrp="1" noRot="1" noChangeAspect="1" noChangeArrowheads="1" noTextEdit="1"/>
          </p:cNvSpPr>
          <p:nvPr>
            <p:ph type="sldImg"/>
          </p:nvPr>
        </p:nvSpPr>
        <p:spPr>
          <a:xfrm>
            <a:off x="1154113" y="701675"/>
            <a:ext cx="4625975" cy="3468688"/>
          </a:xfrm>
          <a:ln/>
        </p:spPr>
      </p:sp>
      <p:sp>
        <p:nvSpPr>
          <p:cNvPr id="105475" name="Rectangle 3"/>
          <p:cNvSpPr>
            <a:spLocks noGrp="1" noChangeArrowheads="1"/>
          </p:cNvSpPr>
          <p:nvPr>
            <p:ph type="body" idx="1"/>
          </p:nvPr>
        </p:nvSpPr>
        <p:spPr/>
        <p:txBody>
          <a:bodyPr/>
          <a:lstStyle/>
          <a:p>
            <a:pPr marL="231618" indent="-231618">
              <a:buFontTx/>
              <a:buAutoNum type="arabicPeriod"/>
            </a:pPr>
            <a:endParaRPr lang="en-US" dirty="0"/>
          </a:p>
        </p:txBody>
      </p:sp>
    </p:spTree>
    <p:extLst>
      <p:ext uri="{BB962C8B-B14F-4D97-AF65-F5344CB8AC3E}">
        <p14:creationId xmlns:p14="http://schemas.microsoft.com/office/powerpoint/2010/main" val="142492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1154113" y="701675"/>
            <a:ext cx="4625975" cy="3468688"/>
          </a:xfrm>
          <a:ln/>
        </p:spPr>
      </p:sp>
      <p:sp>
        <p:nvSpPr>
          <p:cNvPr id="96259" name="Notes Placeholder 2"/>
          <p:cNvSpPr>
            <a:spLocks noGrp="1"/>
          </p:cNvSpPr>
          <p:nvPr>
            <p:ph type="body" idx="1"/>
          </p:nvPr>
        </p:nvSpPr>
        <p:spPr>
          <a:noFill/>
        </p:spPr>
        <p:txBody>
          <a:bodyPr/>
          <a:lstStyle/>
          <a:p>
            <a:endParaRPr lang="en-US" dirty="0" smtClean="0">
              <a:latin typeface="Arial" pitchFamily="34" charset="0"/>
              <a:ea typeface="ＭＳ Ｐゴシック" pitchFamily="34" charset="-128"/>
              <a:cs typeface="Geneva"/>
            </a:endParaRPr>
          </a:p>
        </p:txBody>
      </p:sp>
      <p:sp>
        <p:nvSpPr>
          <p:cNvPr id="96260" name="Slide Number Placeholder 3"/>
          <p:cNvSpPr>
            <a:spLocks noGrp="1"/>
          </p:cNvSpPr>
          <p:nvPr>
            <p:ph type="sldNum" sz="quarter" idx="5"/>
          </p:nvPr>
        </p:nvSpPr>
        <p:spPr>
          <a:xfrm>
            <a:off x="3360682" y="8839200"/>
            <a:ext cx="169918" cy="184666"/>
          </a:xfrm>
          <a:noFill/>
          <a:ln>
            <a:miter lim="800000"/>
            <a:headEnd/>
            <a:tailEnd/>
          </a:ln>
        </p:spPr>
        <p:txBody>
          <a:bodyPr/>
          <a:lstStyle/>
          <a:p>
            <a:fld id="{256EB60B-AF9A-48DD-A80E-330DBAC3E5D0}" type="slidenum">
              <a:rPr lang="en-US" smtClean="0">
                <a:latin typeface="Arial" pitchFamily="34" charset="0"/>
                <a:ea typeface="ＭＳ Ｐゴシック" pitchFamily="34" charset="-128"/>
              </a:rPr>
              <a:pPr/>
              <a:t>16</a:t>
            </a:fld>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1154113" y="701675"/>
            <a:ext cx="4625975" cy="3468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196" name="Slide Number Placeholder 3"/>
          <p:cNvSpPr>
            <a:spLocks noGrp="1"/>
          </p:cNvSpPr>
          <p:nvPr>
            <p:ph type="sldNum" sz="quarter" idx="5"/>
          </p:nvPr>
        </p:nvSpPr>
        <p:spPr bwMode="auto">
          <a:xfrm>
            <a:off x="3352800" y="8839200"/>
            <a:ext cx="177800" cy="1846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94784AF-0204-4500-AF5C-8031A84512A7}" type="slidenum">
              <a:rPr lang="en-US" smtClean="0"/>
              <a:pPr eaLnBrk="1" hangingPunct="1"/>
              <a:t>17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xfrm>
            <a:off x="1149350" y="696913"/>
            <a:ext cx="4638675" cy="3479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6979" name="Rectangle 3"/>
          <p:cNvSpPr>
            <a:spLocks noGrp="1"/>
          </p:cNvSpPr>
          <p:nvPr>
            <p:ph type="body" idx="1"/>
          </p:nvPr>
        </p:nvSpPr>
        <p:spPr/>
        <p:txBody>
          <a:bodyPr/>
          <a:lstStyle/>
          <a:p>
            <a:endParaRPr lang="zh-CN" altLang="en-US">
              <a:latin typeface="Calibri" charset="0"/>
              <a:ea typeface="宋体" charset="0"/>
              <a:cs typeface="宋体"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53656" y="8839200"/>
            <a:ext cx="76944" cy="184666"/>
          </a:xfrm>
        </p:spPr>
        <p:txBody>
          <a:bodyPr/>
          <a:lstStyle/>
          <a:p>
            <a:fld id="{C67139CA-5923-5E4A-8BEA-EBB24723E16B}" type="slidenum">
              <a:rPr lang="en-US" smtClean="0"/>
              <a:pPr/>
              <a:t>28</a:t>
            </a:fld>
            <a:endParaRPr lang="en-US"/>
          </a:p>
        </p:txBody>
      </p:sp>
    </p:spTree>
    <p:extLst>
      <p:ext uri="{BB962C8B-B14F-4D97-AF65-F5344CB8AC3E}">
        <p14:creationId xmlns:p14="http://schemas.microsoft.com/office/powerpoint/2010/main" val="3660843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ayout1">
    <p:spTree>
      <p:nvGrpSpPr>
        <p:cNvPr id="1" name=""/>
        <p:cNvGrpSpPr/>
        <p:nvPr/>
      </p:nvGrpSpPr>
      <p:grpSpPr>
        <a:xfrm>
          <a:off x="0" y="0"/>
          <a:ext cx="0" cy="0"/>
          <a:chOff x="0" y="0"/>
          <a:chExt cx="0" cy="0"/>
        </a:xfrm>
      </p:grpSpPr>
      <p:sp>
        <p:nvSpPr>
          <p:cNvPr id="2" name="Titel 1"/>
          <p:cNvSpPr>
            <a:spLocks noGrp="1"/>
          </p:cNvSpPr>
          <p:nvPr>
            <p:ph type="title"/>
          </p:nvPr>
        </p:nvSpPr>
        <p:spPr>
          <a:xfrm>
            <a:off x="755576" y="116632"/>
            <a:ext cx="7416824" cy="936104"/>
          </a:xfrm>
          <a:prstGeom prst="rect">
            <a:avLst/>
          </a:prstGeom>
        </p:spPr>
        <p:txBody>
          <a:bodyPr/>
          <a:lstStyle>
            <a:lvl1pPr>
              <a:defRPr sz="4000"/>
            </a:lvl1pPr>
          </a:lstStyle>
          <a:p>
            <a:r>
              <a:rPr lang="de-DE" smtClean="0"/>
              <a:t>Titelmasterformat durch Klicken bearbeiten</a:t>
            </a:r>
            <a:endParaRPr lang="en-US" dirty="0"/>
          </a:p>
        </p:txBody>
      </p:sp>
      <p:sp>
        <p:nvSpPr>
          <p:cNvPr id="6" name="Textplatzhalter 2"/>
          <p:cNvSpPr>
            <a:spLocks noGrp="1"/>
          </p:cNvSpPr>
          <p:nvPr>
            <p:ph idx="1"/>
          </p:nvPr>
        </p:nvSpPr>
        <p:spPr bwMode="auto">
          <a:xfrm>
            <a:off x="457200" y="1340768"/>
            <a:ext cx="8229600" cy="478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lvl1pPr>
            <a:lvl2pPr>
              <a:defRPr sz="1800"/>
            </a:lvl2pPr>
            <a:lvl3pPr>
              <a:defRPr sz="1800"/>
            </a:lvl3pPr>
            <a:lvl4pPr>
              <a:defRPr sz="1800"/>
            </a:lvl4pPr>
            <a:lvl5pPr>
              <a:defRPr sz="1800"/>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smtClean="0"/>
          </a:p>
        </p:txBody>
      </p:sp>
      <p:sp>
        <p:nvSpPr>
          <p:cNvPr id="4" name="Datumsplatzhalter 3"/>
          <p:cNvSpPr>
            <a:spLocks noGrp="1"/>
          </p:cNvSpPr>
          <p:nvPr>
            <p:ph type="dt" sz="half" idx="10"/>
          </p:nvPr>
        </p:nvSpPr>
        <p:spPr>
          <a:xfrm>
            <a:off x="457200" y="6356350"/>
            <a:ext cx="946150" cy="365125"/>
          </a:xfrm>
          <a:prstGeom prst="rect">
            <a:avLst/>
          </a:prstGeom>
        </p:spPr>
        <p:txBody>
          <a:bodyPr/>
          <a:lstStyle>
            <a:lvl1pPr>
              <a:defRPr/>
            </a:lvl1pPr>
          </a:lstStyle>
          <a:p>
            <a:pPr>
              <a:defRPr/>
            </a:pPr>
            <a:r>
              <a:rPr lang="de-DE" smtClean="0"/>
              <a:t>May 2013</a:t>
            </a:r>
            <a:endParaRPr lang="de-DE"/>
          </a:p>
        </p:txBody>
      </p:sp>
      <p:sp>
        <p:nvSpPr>
          <p:cNvPr id="5" name="Fußzeilenplatzhalter 4"/>
          <p:cNvSpPr>
            <a:spLocks noGrp="1"/>
          </p:cNvSpPr>
          <p:nvPr>
            <p:ph type="ftr" sz="quarter" idx="11"/>
          </p:nvPr>
        </p:nvSpPr>
        <p:spPr>
          <a:xfrm>
            <a:off x="1476375" y="6356350"/>
            <a:ext cx="6551613" cy="365125"/>
          </a:xfrm>
          <a:prstGeom prst="rect">
            <a:avLst/>
          </a:prstGeom>
        </p:spPr>
        <p:txBody>
          <a:bodyPr/>
          <a:lstStyle>
            <a:lvl1pPr>
              <a:defRPr/>
            </a:lvl1pPr>
          </a:lstStyle>
          <a:p>
            <a:pPr>
              <a:defRPr/>
            </a:pPr>
            <a:r>
              <a:rPr lang="en-US" smtClean="0"/>
              <a:t>C-ITS standarisation, testing and procurement</a:t>
            </a:r>
            <a:endParaRPr lang="de-DE"/>
          </a:p>
        </p:txBody>
      </p:sp>
      <p:sp>
        <p:nvSpPr>
          <p:cNvPr id="7" name="Foliennummernplatzhalter 5"/>
          <p:cNvSpPr>
            <a:spLocks noGrp="1"/>
          </p:cNvSpPr>
          <p:nvPr>
            <p:ph type="sldNum" sz="quarter" idx="12"/>
          </p:nvPr>
        </p:nvSpPr>
        <p:spPr>
          <a:xfrm>
            <a:off x="8172450" y="6356350"/>
            <a:ext cx="514350" cy="365125"/>
          </a:xfrm>
          <a:prstGeom prst="rect">
            <a:avLst/>
          </a:prstGeom>
        </p:spPr>
        <p:txBody>
          <a:bodyPr/>
          <a:lstStyle>
            <a:lvl1pPr>
              <a:defRPr/>
            </a:lvl1pPr>
          </a:lstStyle>
          <a:p>
            <a:pPr>
              <a:defRPr/>
            </a:pPr>
            <a:fld id="{B2D2C280-8405-45C9-A6A0-82E3F6AE71DA}" type="slidenum">
              <a:rPr lang="de-DE"/>
              <a:pPr>
                <a:defRPr/>
              </a:pPr>
              <a:t>‹#›</a:t>
            </a:fld>
            <a:endParaRPr lang="de-DE"/>
          </a:p>
        </p:txBody>
      </p:sp>
    </p:spTree>
    <p:extLst>
      <p:ext uri="{BB962C8B-B14F-4D97-AF65-F5344CB8AC3E}">
        <p14:creationId xmlns:p14="http://schemas.microsoft.com/office/powerpoint/2010/main" val="1123036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nchor="ctr" anchorCtr="1"/>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794307" y="76200"/>
            <a:ext cx="2121093" cy="307777"/>
          </a:xfrm>
          <a:prstGeom prst="rect">
            <a:avLst/>
          </a:prstGeom>
        </p:spPr>
        <p:txBody>
          <a:bodyPr wrap="none">
            <a:spAutoFit/>
          </a:bodyPr>
          <a:lstStyle/>
          <a:p>
            <a:pPr algn="r"/>
            <a:r>
              <a:rPr lang="en-US" sz="1400" b="1" dirty="0" smtClean="0"/>
              <a:t>omniran-13-0100-01-ecsg</a:t>
            </a:r>
            <a:endParaRPr lang="en-US" sz="1400" b="1" dirty="0"/>
          </a:p>
        </p:txBody>
      </p:sp>
      <p:sp>
        <p:nvSpPr>
          <p:cNvPr id="3" name="TextBox 2"/>
          <p:cNvSpPr txBox="1"/>
          <p:nvPr/>
        </p:nvSpPr>
        <p:spPr>
          <a:xfrm>
            <a:off x="8534400" y="6400800"/>
            <a:ext cx="393056" cy="307777"/>
          </a:xfrm>
          <a:prstGeom prst="rect">
            <a:avLst/>
          </a:prstGeom>
          <a:noFill/>
        </p:spPr>
        <p:txBody>
          <a:bodyPr wrap="none" rtlCol="0">
            <a:spAutoFit/>
          </a:bodyPr>
          <a:lstStyle/>
          <a:p>
            <a:pPr algn="r"/>
            <a:fld id="{3A4FC69D-D438-4AD9-846B-37793AD4330F}" type="slidenum">
              <a:rPr lang="en-US" sz="1400" smtClean="0"/>
              <a:pPr algn="r"/>
              <a:t>‹#›</a:t>
            </a:fld>
            <a:endParaRPr lang="en-US"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ctr" rtl="0" eaLnBrk="1" fontAlgn="base" hangingPunct="1">
        <a:spcBef>
          <a:spcPct val="0"/>
        </a:spcBef>
        <a:spcAft>
          <a:spcPct val="0"/>
        </a:spcAft>
        <a:defRPr sz="32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2pPr>
      <a:lvl3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3pPr>
      <a:lvl4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4pPr>
      <a:lvl5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5pPr>
      <a:lvl6pPr marL="457200" algn="ctr" rtl="0" eaLnBrk="1" fontAlgn="base" hangingPunct="1">
        <a:spcBef>
          <a:spcPct val="0"/>
        </a:spcBef>
        <a:spcAft>
          <a:spcPct val="0"/>
        </a:spcAft>
        <a:defRPr sz="3200">
          <a:solidFill>
            <a:schemeClr val="tx2"/>
          </a:solidFill>
          <a:latin typeface="Times" charset="0"/>
        </a:defRPr>
      </a:lvl6pPr>
      <a:lvl7pPr marL="914400" algn="ctr" rtl="0" eaLnBrk="1" fontAlgn="base" hangingPunct="1">
        <a:spcBef>
          <a:spcPct val="0"/>
        </a:spcBef>
        <a:spcAft>
          <a:spcPct val="0"/>
        </a:spcAft>
        <a:defRPr sz="3200">
          <a:solidFill>
            <a:schemeClr val="tx2"/>
          </a:solidFill>
          <a:latin typeface="Times" charset="0"/>
        </a:defRPr>
      </a:lvl7pPr>
      <a:lvl8pPr marL="1371600" algn="ctr" rtl="0" eaLnBrk="1" fontAlgn="base" hangingPunct="1">
        <a:spcBef>
          <a:spcPct val="0"/>
        </a:spcBef>
        <a:spcAft>
          <a:spcPct val="0"/>
        </a:spcAft>
        <a:defRPr sz="3200">
          <a:solidFill>
            <a:schemeClr val="tx2"/>
          </a:solidFill>
          <a:latin typeface="Times" charset="0"/>
        </a:defRPr>
      </a:lvl8pPr>
      <a:lvl9pPr marL="1828800" algn="ctr" rtl="0" eaLnBrk="1" fontAlgn="base" hangingPunct="1">
        <a:spcBef>
          <a:spcPct val="0"/>
        </a:spcBef>
        <a:spcAft>
          <a:spcPct val="0"/>
        </a:spcAft>
        <a:defRPr sz="3200">
          <a:solidFill>
            <a:schemeClr val="tx2"/>
          </a:solidFill>
          <a:latin typeface="Times"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08585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42875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177165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22885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68605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14325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60045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emf"/><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6.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oleObject" Target="../embeddings/oleObject2.bin"/><Relationship Id="rId5" Type="http://schemas.openxmlformats.org/officeDocument/2006/relationships/image" Target="../media/image16.wmf"/><Relationship Id="rId6" Type="http://schemas.openxmlformats.org/officeDocument/2006/relationships/oleObject" Target="../embeddings/oleObject3.bin"/><Relationship Id="rId7" Type="http://schemas.openxmlformats.org/officeDocument/2006/relationships/image" Target="../media/image12.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6.wmf"/><Relationship Id="rId5"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6.wmf"/><Relationship Id="rId9" Type="http://schemas.openxmlformats.org/officeDocument/2006/relationships/image" Target="../media/image19.png"/><Relationship Id="rId10"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2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oleObject" Target="../embeddings/oleObject5.bin"/><Relationship Id="rId6" Type="http://schemas.openxmlformats.org/officeDocument/2006/relationships/image" Target="../media/image25.emf"/><Relationship Id="rId7" Type="http://schemas.openxmlformats.org/officeDocument/2006/relationships/image" Target="../media/image6.wmf"/><Relationship Id="rId8" Type="http://schemas.openxmlformats.org/officeDocument/2006/relationships/oleObject" Target="../embeddings/oleObject6.bin"/><Relationship Id="rId9" Type="http://schemas.openxmlformats.org/officeDocument/2006/relationships/image" Target="../media/image16.wmf"/><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wmf"/><Relationship Id="rId4" Type="http://schemas.openxmlformats.org/officeDocument/2006/relationships/image" Target="../media/image28.png"/><Relationship Id="rId5" Type="http://schemas.openxmlformats.org/officeDocument/2006/relationships/image" Target="../media/image29.wmf"/><Relationship Id="rId6" Type="http://schemas.openxmlformats.org/officeDocument/2006/relationships/image" Target="../media/image30.png"/><Relationship Id="rId7" Type="http://schemas.openxmlformats.org/officeDocument/2006/relationships/oleObject" Target="../embeddings/oleObject7.bin"/><Relationship Id="rId8" Type="http://schemas.openxmlformats.org/officeDocument/2006/relationships/image" Target="../media/image26.emf"/><Relationship Id="rId9" Type="http://schemas.openxmlformats.org/officeDocument/2006/relationships/image" Target="../media/image6.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12.png"/><Relationship Id="rId5" Type="http://schemas.openxmlformats.org/officeDocument/2006/relationships/image" Target="../media/image19.png"/><Relationship Id="rId6" Type="http://schemas.openxmlformats.org/officeDocument/2006/relationships/image" Target="../media/image27.wmf"/><Relationship Id="rId7" Type="http://schemas.openxmlformats.org/officeDocument/2006/relationships/image" Target="../media/image29.wmf"/><Relationship Id="rId8" Type="http://schemas.openxmlformats.org/officeDocument/2006/relationships/image" Target="../media/image30.png"/><Relationship Id="rId9" Type="http://schemas.openxmlformats.org/officeDocument/2006/relationships/oleObject" Target="../embeddings/oleObject8.bin"/><Relationship Id="rId10" Type="http://schemas.openxmlformats.org/officeDocument/2006/relationships/image" Target="../media/image26.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2.png"/><Relationship Id="rId5" Type="http://schemas.openxmlformats.org/officeDocument/2006/relationships/oleObject" Target="../embeddings/oleObject9.bin"/><Relationship Id="rId6" Type="http://schemas.openxmlformats.org/officeDocument/2006/relationships/image" Target="../media/image16.wmf"/><Relationship Id="rId7" Type="http://schemas.openxmlformats.org/officeDocument/2006/relationships/image" Target="../media/image6.wmf"/><Relationship Id="rId8" Type="http://schemas.openxmlformats.org/officeDocument/2006/relationships/image" Target="../media/image32.png"/><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5" Type="http://schemas.openxmlformats.org/officeDocument/2006/relationships/image" Target="../media/image36.emf"/><Relationship Id="rId6" Type="http://schemas.openxmlformats.org/officeDocument/2006/relationships/image" Target="../media/image37.emf"/><Relationship Id="rId7" Type="http://schemas.openxmlformats.org/officeDocument/2006/relationships/image" Target="../media/image38.wmf"/><Relationship Id="rId8" Type="http://schemas.openxmlformats.org/officeDocument/2006/relationships/image" Target="../media/image39.wmf"/><Relationship Id="rId9" Type="http://schemas.openxmlformats.org/officeDocument/2006/relationships/image" Target="../media/image40.wmf"/><Relationship Id="rId10" Type="http://schemas.openxmlformats.org/officeDocument/2006/relationships/image" Target="../media/image41.png"/><Relationship Id="rId11" Type="http://schemas.openxmlformats.org/officeDocument/2006/relationships/image" Target="../media/image42.wmf"/><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33.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oleObject" Target="../embeddings/oleObject10.bin"/><Relationship Id="rId5" Type="http://schemas.openxmlformats.org/officeDocument/2006/relationships/image" Target="../media/image16.wmf"/><Relationship Id="rId6" Type="http://schemas.openxmlformats.org/officeDocument/2006/relationships/image" Target="../media/image12.png"/><Relationship Id="rId7" Type="http://schemas.openxmlformats.org/officeDocument/2006/relationships/image" Target="../media/image19.png"/><Relationship Id="rId8" Type="http://schemas.openxmlformats.org/officeDocument/2006/relationships/oleObject" Target="../embeddings/oleObject11.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oleObject" Target="../embeddings/oleObject12.bin"/><Relationship Id="rId5" Type="http://schemas.openxmlformats.org/officeDocument/2006/relationships/image" Target="../media/image16.wmf"/><Relationship Id="rId6" Type="http://schemas.openxmlformats.org/officeDocument/2006/relationships/image" Target="../media/image12.png"/><Relationship Id="rId7" Type="http://schemas.openxmlformats.org/officeDocument/2006/relationships/image" Target="../media/image19.png"/><Relationship Id="rId8" Type="http://schemas.openxmlformats.org/officeDocument/2006/relationships/oleObject" Target="../embeddings/oleObject13.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oleObject" Target="../embeddings/oleObject14.bin"/><Relationship Id="rId5" Type="http://schemas.openxmlformats.org/officeDocument/2006/relationships/image" Target="../media/image16.wmf"/><Relationship Id="rId6" Type="http://schemas.openxmlformats.org/officeDocument/2006/relationships/image" Target="../media/image12.png"/><Relationship Id="rId7" Type="http://schemas.openxmlformats.org/officeDocument/2006/relationships/image" Target="../media/image19.png"/><Relationship Id="rId8" Type="http://schemas.openxmlformats.org/officeDocument/2006/relationships/oleObject" Target="../embeddings/oleObject15.bin"/><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oleObject" Target="../embeddings/oleObject16.bin"/><Relationship Id="rId5" Type="http://schemas.openxmlformats.org/officeDocument/2006/relationships/image" Target="../media/image16.wmf"/><Relationship Id="rId6" Type="http://schemas.openxmlformats.org/officeDocument/2006/relationships/image" Target="../media/image12.png"/><Relationship Id="rId7" Type="http://schemas.openxmlformats.org/officeDocument/2006/relationships/image" Target="../media/image19.png"/><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oleObject" Target="../embeddings/oleObject17.bin"/><Relationship Id="rId5" Type="http://schemas.openxmlformats.org/officeDocument/2006/relationships/image" Target="../media/image16.wmf"/><Relationship Id="rId6" Type="http://schemas.openxmlformats.org/officeDocument/2006/relationships/image" Target="../media/image12.png"/><Relationship Id="rId7" Type="http://schemas.openxmlformats.org/officeDocument/2006/relationships/image" Target="../media/image19.png"/><Relationship Id="rId8" Type="http://schemas.openxmlformats.org/officeDocument/2006/relationships/oleObject" Target="../embeddings/oleObject18.bin"/><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wmf"/><Relationship Id="rId13" Type="http://schemas.openxmlformats.org/officeDocument/2006/relationships/image" Target="../media/image12.png"/><Relationship Id="rId14" Type="http://schemas.openxmlformats.org/officeDocument/2006/relationships/image" Target="../media/image13.emf"/><Relationship Id="rId1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image" Target="../media/image5.wmf"/><Relationship Id="rId7" Type="http://schemas.openxmlformats.org/officeDocument/2006/relationships/image" Target="../media/image6.wmf"/><Relationship Id="rId8" Type="http://schemas.openxmlformats.org/officeDocument/2006/relationships/image" Target="../media/image7.wmf"/><Relationship Id="rId9" Type="http://schemas.openxmlformats.org/officeDocument/2006/relationships/image" Target="../media/image8.wmf"/><Relationship Id="rId10"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wmf"/><Relationship Id="rId3" Type="http://schemas.openxmlformats.org/officeDocument/2006/relationships/hyperlink" Target="http://docbox.etsi.org/MTS/MTS/10-PromotionalMaterial/MBS-20111118/protocolStandards/stagedApproach.ht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resources.wimaxforum.org/sites/wimaxforum.org/files/technical_document/2010/12/WMF-T32-001-R016v01_Network-Stage2-Base.pdf"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6.wmf"/><Relationship Id="rId6" Type="http://schemas.openxmlformats.org/officeDocument/2006/relationships/image" Target="../media/image15.png"/><Relationship Id="rId7" Type="http://schemas.openxmlformats.org/officeDocument/2006/relationships/image" Target="../media/image6.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4000"/>
            <a:ext cx="7772400" cy="1470025"/>
          </a:xfrm>
        </p:spPr>
        <p:txBody>
          <a:bodyPr/>
          <a:lstStyle/>
          <a:p>
            <a:r>
              <a:rPr lang="en-US" dirty="0" smtClean="0"/>
              <a:t>IEEE 802 OmniRAN ECSG</a:t>
            </a:r>
            <a:br>
              <a:rPr lang="en-US" dirty="0" smtClean="0"/>
            </a:br>
            <a:r>
              <a:rPr lang="en-US" dirty="0" smtClean="0"/>
              <a:t>Results and Proposals</a:t>
            </a:r>
            <a:endParaRPr lang="en-US" dirty="0"/>
          </a:p>
        </p:txBody>
      </p:sp>
      <p:sp>
        <p:nvSpPr>
          <p:cNvPr id="3" name="Subtitle 2"/>
          <p:cNvSpPr>
            <a:spLocks noGrp="1"/>
          </p:cNvSpPr>
          <p:nvPr>
            <p:ph type="subTitle" idx="1"/>
          </p:nvPr>
        </p:nvSpPr>
        <p:spPr>
          <a:xfrm>
            <a:off x="1371600" y="3564000"/>
            <a:ext cx="6400800" cy="1752600"/>
          </a:xfrm>
        </p:spPr>
        <p:txBody>
          <a:bodyPr/>
          <a:lstStyle/>
          <a:p>
            <a:r>
              <a:rPr lang="en-US" dirty="0" smtClean="0"/>
              <a:t>Scope of IEEE 802, gaps and proposed ways forward</a:t>
            </a:r>
          </a:p>
          <a:p>
            <a:endParaRPr lang="en-US" dirty="0"/>
          </a:p>
          <a:p>
            <a:r>
              <a:rPr lang="en-US" dirty="0"/>
              <a:t>2014-01-21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rver.png"/>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906914" y="1069520"/>
            <a:ext cx="229297" cy="387257"/>
          </a:xfrm>
          <a:prstGeom prst="rect">
            <a:avLst/>
          </a:prstGeom>
        </p:spPr>
      </p:pic>
      <p:sp>
        <p:nvSpPr>
          <p:cNvPr id="4" name="Title 3"/>
          <p:cNvSpPr>
            <a:spLocks noGrp="1"/>
          </p:cNvSpPr>
          <p:nvPr>
            <p:ph type="title"/>
          </p:nvPr>
        </p:nvSpPr>
        <p:spPr>
          <a:xfrm>
            <a:off x="251520" y="274638"/>
            <a:ext cx="8595480" cy="1143000"/>
          </a:xfrm>
        </p:spPr>
        <p:txBody>
          <a:bodyPr/>
          <a:lstStyle/>
          <a:p>
            <a:r>
              <a:rPr lang="en-US" dirty="0"/>
              <a:t>IEEE 802 Access Network </a:t>
            </a:r>
            <a:r>
              <a:rPr lang="en-US" dirty="0" smtClean="0"/>
              <a:t>Functions </a:t>
            </a:r>
            <a:endParaRPr lang="en-US" dirty="0"/>
          </a:p>
        </p:txBody>
      </p:sp>
      <p:pic>
        <p:nvPicPr>
          <p:cNvPr id="28" name="Picture 23" descr="x_big_image2"/>
          <p:cNvPicPr>
            <a:picLocks noChangeAspect="1" noChangeArrowheads="1"/>
          </p:cNvPicPr>
          <p:nvPr/>
        </p:nvPicPr>
        <p:blipFill>
          <a:blip r:embed="rId3">
            <a:lum bright="10000" contrast="40000"/>
          </a:blip>
          <a:srcRect/>
          <a:stretch>
            <a:fillRect/>
          </a:stretch>
        </p:blipFill>
        <p:spPr bwMode="auto">
          <a:xfrm>
            <a:off x="2143603" y="1134950"/>
            <a:ext cx="548641" cy="584366"/>
          </a:xfrm>
          <a:prstGeom prst="rect">
            <a:avLst/>
          </a:prstGeom>
          <a:noFill/>
          <a:ln w="9525">
            <a:noFill/>
            <a:miter lim="800000"/>
            <a:headEnd/>
            <a:tailEnd/>
          </a:ln>
        </p:spPr>
      </p:pic>
      <p:grpSp>
        <p:nvGrpSpPr>
          <p:cNvPr id="2" name="Group 25"/>
          <p:cNvGrpSpPr>
            <a:grpSpLocks noChangeAspect="1"/>
          </p:cNvGrpSpPr>
          <p:nvPr/>
        </p:nvGrpSpPr>
        <p:grpSpPr bwMode="auto">
          <a:xfrm flipH="1">
            <a:off x="3679875" y="1055392"/>
            <a:ext cx="447482" cy="538696"/>
            <a:chOff x="5" y="2480"/>
            <a:chExt cx="237" cy="430"/>
          </a:xfrm>
        </p:grpSpPr>
        <p:grpSp>
          <p:nvGrpSpPr>
            <p:cNvPr id="14" name="Group 26"/>
            <p:cNvGrpSpPr>
              <a:grpSpLocks noChangeAspect="1"/>
            </p:cNvGrpSpPr>
            <p:nvPr/>
          </p:nvGrpSpPr>
          <p:grpSpPr bwMode="auto">
            <a:xfrm>
              <a:off x="5" y="2521"/>
              <a:ext cx="145" cy="389"/>
              <a:chOff x="5" y="2521"/>
              <a:chExt cx="145" cy="389"/>
            </a:xfrm>
          </p:grpSpPr>
          <p:grpSp>
            <p:nvGrpSpPr>
              <p:cNvPr id="17" name="Group 27"/>
              <p:cNvGrpSpPr>
                <a:grpSpLocks noChangeAspect="1"/>
              </p:cNvGrpSpPr>
              <p:nvPr/>
            </p:nvGrpSpPr>
            <p:grpSpPr bwMode="auto">
              <a:xfrm>
                <a:off x="7" y="2654"/>
                <a:ext cx="143" cy="256"/>
                <a:chOff x="7" y="2654"/>
                <a:chExt cx="143" cy="256"/>
              </a:xfrm>
            </p:grpSpPr>
            <p:grpSp>
              <p:nvGrpSpPr>
                <p:cNvPr id="19" name="Group 28"/>
                <p:cNvGrpSpPr>
                  <a:grpSpLocks noChangeAspect="1"/>
                </p:cNvGrpSpPr>
                <p:nvPr/>
              </p:nvGrpSpPr>
              <p:grpSpPr bwMode="auto">
                <a:xfrm>
                  <a:off x="7" y="2661"/>
                  <a:ext cx="93" cy="247"/>
                  <a:chOff x="7" y="2661"/>
                  <a:chExt cx="93" cy="247"/>
                </a:xfrm>
              </p:grpSpPr>
              <p:sp>
                <p:nvSpPr>
                  <p:cNvPr id="50"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51"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52"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53"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54"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55"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56"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43"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44"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45"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46"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47"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48"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49"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22" name="Group 43"/>
              <p:cNvGrpSpPr>
                <a:grpSpLocks noChangeAspect="1"/>
              </p:cNvGrpSpPr>
              <p:nvPr/>
            </p:nvGrpSpPr>
            <p:grpSpPr bwMode="auto">
              <a:xfrm>
                <a:off x="5" y="2533"/>
                <a:ext cx="141" cy="374"/>
                <a:chOff x="5" y="2533"/>
                <a:chExt cx="141" cy="374"/>
              </a:xfrm>
            </p:grpSpPr>
            <p:sp>
              <p:nvSpPr>
                <p:cNvPr id="37"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38"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39"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40"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41"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36"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31"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32"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33"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26" name="Group 122"/>
          <p:cNvGrpSpPr>
            <a:grpSpLocks/>
          </p:cNvGrpSpPr>
          <p:nvPr/>
        </p:nvGrpSpPr>
        <p:grpSpPr bwMode="auto">
          <a:xfrm>
            <a:off x="6176418" y="1089246"/>
            <a:ext cx="269875" cy="390062"/>
            <a:chOff x="4120" y="2308"/>
            <a:chExt cx="305" cy="415"/>
          </a:xfrm>
        </p:grpSpPr>
        <p:sp>
          <p:nvSpPr>
            <p:cNvPr id="70"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71"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72"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9" name="Group 126"/>
            <p:cNvGrpSpPr>
              <a:grpSpLocks/>
            </p:cNvGrpSpPr>
            <p:nvPr/>
          </p:nvGrpSpPr>
          <p:grpSpPr bwMode="auto">
            <a:xfrm flipH="1">
              <a:off x="4164" y="2500"/>
              <a:ext cx="152" cy="109"/>
              <a:chOff x="3216" y="2784"/>
              <a:chExt cx="192" cy="144"/>
            </a:xfrm>
          </p:grpSpPr>
          <p:sp>
            <p:nvSpPr>
              <p:cNvPr id="77"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78"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79"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80"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74"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75"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76"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7" name="AutoShape 22"/>
          <p:cNvSpPr>
            <a:spLocks noChangeArrowheads="1"/>
          </p:cNvSpPr>
          <p:nvPr/>
        </p:nvSpPr>
        <p:spPr bwMode="auto">
          <a:xfrm>
            <a:off x="6356439" y="1307713"/>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104" name="AutoShape 22"/>
          <p:cNvSpPr>
            <a:spLocks noChangeArrowheads="1"/>
          </p:cNvSpPr>
          <p:nvPr/>
        </p:nvSpPr>
        <p:spPr bwMode="auto">
          <a:xfrm>
            <a:off x="7036710" y="1307713"/>
            <a:ext cx="180020" cy="186578"/>
          </a:xfrm>
          <a:prstGeom prst="can">
            <a:avLst>
              <a:gd name="adj" fmla="val 25000"/>
            </a:avLst>
          </a:prstGeom>
          <a:solidFill>
            <a:schemeClr val="accent1">
              <a:lumMod val="20000"/>
              <a:lumOff val="80000"/>
            </a:schemeClr>
          </a:solidFill>
          <a:ln w="9525">
            <a:solidFill>
              <a:schemeClr val="bg1">
                <a:lumMod val="65000"/>
              </a:schemeClr>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105" name="TextBox 104"/>
          <p:cNvSpPr txBox="1"/>
          <p:nvPr/>
        </p:nvSpPr>
        <p:spPr>
          <a:xfrm>
            <a:off x="5356275" y="1522248"/>
            <a:ext cx="1308371" cy="535531"/>
          </a:xfrm>
          <a:prstGeom prst="rect">
            <a:avLst/>
          </a:prstGeom>
          <a:noFill/>
        </p:spPr>
        <p:txBody>
          <a:bodyPr wrap="none" rtlCol="0">
            <a:spAutoFit/>
          </a:bodyPr>
          <a:lstStyle/>
          <a:p>
            <a:pPr algn="r">
              <a:lnSpc>
                <a:spcPct val="80000"/>
              </a:lnSpc>
            </a:pPr>
            <a:r>
              <a:rPr lang="en-US" dirty="0" smtClean="0">
                <a:latin typeface="+mn-lt"/>
              </a:rPr>
              <a:t>L2 Configuration</a:t>
            </a:r>
          </a:p>
          <a:p>
            <a:pPr algn="r">
              <a:lnSpc>
                <a:spcPct val="80000"/>
              </a:lnSpc>
            </a:pPr>
            <a:r>
              <a:rPr lang="en-US" dirty="0" smtClean="0">
                <a:latin typeface="+mn-lt"/>
              </a:rPr>
              <a:t>AAA  </a:t>
            </a:r>
            <a:r>
              <a:rPr lang="en-US" dirty="0">
                <a:latin typeface="+mn-lt"/>
              </a:rPr>
              <a:t/>
            </a:r>
            <a:br>
              <a:rPr lang="en-US" dirty="0">
                <a:latin typeface="+mn-lt"/>
              </a:rPr>
            </a:br>
            <a:r>
              <a:rPr lang="en-US" dirty="0" smtClean="0">
                <a:latin typeface="+mn-lt"/>
              </a:rPr>
              <a:t>Policy</a:t>
            </a:r>
            <a:endParaRPr lang="en-US" dirty="0">
              <a:latin typeface="+mn-lt"/>
            </a:endParaRPr>
          </a:p>
        </p:txBody>
      </p:sp>
      <p:sp>
        <p:nvSpPr>
          <p:cNvPr id="106" name="TextBox 105"/>
          <p:cNvSpPr txBox="1"/>
          <p:nvPr/>
        </p:nvSpPr>
        <p:spPr>
          <a:xfrm>
            <a:off x="6721675" y="1494291"/>
            <a:ext cx="617928" cy="276999"/>
          </a:xfrm>
          <a:prstGeom prst="rect">
            <a:avLst/>
          </a:prstGeom>
          <a:noFill/>
        </p:spPr>
        <p:txBody>
          <a:bodyPr wrap="none" rtlCol="0">
            <a:spAutoFit/>
          </a:bodyPr>
          <a:lstStyle/>
          <a:p>
            <a:r>
              <a:rPr lang="en-US" dirty="0">
                <a:solidFill>
                  <a:schemeClr val="bg1">
                    <a:lumMod val="50000"/>
                  </a:schemeClr>
                </a:solidFill>
                <a:latin typeface="+mn-lt"/>
              </a:rPr>
              <a:t>DHCP</a:t>
            </a:r>
          </a:p>
        </p:txBody>
      </p:sp>
      <p:sp>
        <p:nvSpPr>
          <p:cNvPr id="107" name="TextBox 106"/>
          <p:cNvSpPr txBox="1"/>
          <p:nvPr/>
        </p:nvSpPr>
        <p:spPr>
          <a:xfrm>
            <a:off x="7491675" y="1494291"/>
            <a:ext cx="950325" cy="276999"/>
          </a:xfrm>
          <a:prstGeom prst="rect">
            <a:avLst/>
          </a:prstGeom>
          <a:noFill/>
        </p:spPr>
        <p:txBody>
          <a:bodyPr wrap="none" rtlCol="0">
            <a:spAutoFit/>
          </a:bodyPr>
          <a:lstStyle/>
          <a:p>
            <a:r>
              <a:rPr lang="en-US">
                <a:solidFill>
                  <a:schemeClr val="bg1">
                    <a:lumMod val="50000"/>
                  </a:schemeClr>
                </a:solidFill>
                <a:latin typeface="+mn-lt"/>
              </a:rPr>
              <a:t>Application</a:t>
            </a:r>
          </a:p>
        </p:txBody>
      </p:sp>
      <p:grpSp>
        <p:nvGrpSpPr>
          <p:cNvPr id="30" name="Group 122"/>
          <p:cNvGrpSpPr>
            <a:grpSpLocks/>
          </p:cNvGrpSpPr>
          <p:nvPr/>
        </p:nvGrpSpPr>
        <p:grpSpPr bwMode="auto">
          <a:xfrm>
            <a:off x="5431002" y="1098811"/>
            <a:ext cx="269875" cy="390062"/>
            <a:chOff x="4120" y="2308"/>
            <a:chExt cx="305" cy="415"/>
          </a:xfrm>
        </p:grpSpPr>
        <p:sp>
          <p:nvSpPr>
            <p:cNvPr id="20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0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0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24" name="Group 126"/>
            <p:cNvGrpSpPr>
              <a:grpSpLocks/>
            </p:cNvGrpSpPr>
            <p:nvPr/>
          </p:nvGrpSpPr>
          <p:grpSpPr bwMode="auto">
            <a:xfrm flipH="1">
              <a:off x="4164" y="2500"/>
              <a:ext cx="152" cy="109"/>
              <a:chOff x="3216" y="2784"/>
              <a:chExt cx="192" cy="144"/>
            </a:xfrm>
          </p:grpSpPr>
          <p:sp>
            <p:nvSpPr>
              <p:cNvPr id="21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1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1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1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1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1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17" name="AutoShape 22"/>
          <p:cNvSpPr>
            <a:spLocks noChangeArrowheads="1"/>
          </p:cNvSpPr>
          <p:nvPr/>
        </p:nvSpPr>
        <p:spPr bwMode="auto">
          <a:xfrm>
            <a:off x="5611023" y="1317278"/>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218" name="TextBox 217"/>
          <p:cNvSpPr txBox="1"/>
          <p:nvPr/>
        </p:nvSpPr>
        <p:spPr>
          <a:xfrm>
            <a:off x="5340992" y="1777042"/>
            <a:ext cx="620683" cy="276999"/>
          </a:xfrm>
          <a:prstGeom prst="rect">
            <a:avLst/>
          </a:prstGeom>
          <a:noFill/>
        </p:spPr>
        <p:txBody>
          <a:bodyPr wrap="none" rtlCol="0">
            <a:spAutoFit/>
          </a:bodyPr>
          <a:lstStyle/>
          <a:p>
            <a:r>
              <a:rPr lang="en-US" dirty="0" smtClean="0">
                <a:latin typeface="+mn-lt"/>
              </a:rPr>
              <a:t>ANQP</a:t>
            </a:r>
            <a:endParaRPr lang="en-US" dirty="0">
              <a:latin typeface="+mn-lt"/>
            </a:endParaRPr>
          </a:p>
        </p:txBody>
      </p:sp>
      <p:sp>
        <p:nvSpPr>
          <p:cNvPr id="243" name="TextBox 242"/>
          <p:cNvSpPr txBox="1"/>
          <p:nvPr/>
        </p:nvSpPr>
        <p:spPr>
          <a:xfrm>
            <a:off x="2457000" y="6174000"/>
            <a:ext cx="1664999" cy="315000"/>
          </a:xfrm>
          <a:prstGeom prst="rect">
            <a:avLst/>
          </a:prstGeom>
          <a:solidFill>
            <a:schemeClr val="accent1">
              <a:lumMod val="60000"/>
              <a:lumOff val="40000"/>
            </a:schemeClr>
          </a:solidFill>
        </p:spPr>
        <p:txBody>
          <a:bodyPr wrap="square" lIns="0" tIns="0" rIns="0" bIns="0" rtlCol="0" anchor="ctr" anchorCtr="0">
            <a:noAutofit/>
          </a:bodyPr>
          <a:lstStyle/>
          <a:p>
            <a:pPr algn="ctr"/>
            <a:r>
              <a:rPr lang="en-US" sz="1400" b="1" dirty="0">
                <a:latin typeface="+mn-lt"/>
              </a:rPr>
              <a:t>Access Technology</a:t>
            </a:r>
          </a:p>
        </p:txBody>
      </p:sp>
      <p:sp>
        <p:nvSpPr>
          <p:cNvPr id="244" name="TextBox 243"/>
          <p:cNvSpPr txBox="1"/>
          <p:nvPr/>
        </p:nvSpPr>
        <p:spPr>
          <a:xfrm>
            <a:off x="4257000" y="6174000"/>
            <a:ext cx="2025000" cy="315000"/>
          </a:xfrm>
          <a:prstGeom prst="rect">
            <a:avLst/>
          </a:prstGeom>
          <a:solidFill>
            <a:schemeClr val="accent4">
              <a:lumMod val="60000"/>
              <a:lumOff val="40000"/>
            </a:schemeClr>
          </a:solidFill>
        </p:spPr>
        <p:txBody>
          <a:bodyPr wrap="square" lIns="0" tIns="0" rIns="0" bIns="0" rtlCol="0" anchor="ctr" anchorCtr="0">
            <a:noAutofit/>
          </a:bodyPr>
          <a:lstStyle/>
          <a:p>
            <a:pPr algn="ctr"/>
            <a:r>
              <a:rPr lang="en-US" sz="1400" b="1" i="1" dirty="0" smtClean="0">
                <a:latin typeface="+mn-lt"/>
              </a:rPr>
              <a:t>Control </a:t>
            </a:r>
            <a:r>
              <a:rPr lang="en-US" sz="1400" b="1" i="1" dirty="0">
                <a:latin typeface="+mn-lt"/>
              </a:rPr>
              <a:t>I/f</a:t>
            </a:r>
          </a:p>
        </p:txBody>
      </p:sp>
      <p:pic>
        <p:nvPicPr>
          <p:cNvPr id="153" name="Picture 372" descr="switch"/>
          <p:cNvPicPr>
            <a:picLocks noChangeAspect="1" noChangeArrowheads="1"/>
          </p:cNvPicPr>
          <p:nvPr/>
        </p:nvPicPr>
        <p:blipFill>
          <a:blip r:embed="rId4"/>
          <a:srcRect/>
          <a:stretch>
            <a:fillRect/>
          </a:stretch>
        </p:blipFill>
        <p:spPr bwMode="auto">
          <a:xfrm>
            <a:off x="4213275" y="1456200"/>
            <a:ext cx="292468" cy="146695"/>
          </a:xfrm>
          <a:prstGeom prst="rect">
            <a:avLst/>
          </a:prstGeom>
          <a:noFill/>
        </p:spPr>
      </p:pic>
      <p:sp>
        <p:nvSpPr>
          <p:cNvPr id="156" name="TextBox 155"/>
          <p:cNvSpPr txBox="1"/>
          <p:nvPr/>
        </p:nvSpPr>
        <p:spPr>
          <a:xfrm>
            <a:off x="3531675" y="1533600"/>
            <a:ext cx="1300632" cy="276999"/>
          </a:xfrm>
          <a:prstGeom prst="rect">
            <a:avLst/>
          </a:prstGeom>
          <a:noFill/>
        </p:spPr>
        <p:txBody>
          <a:bodyPr wrap="none" rtlCol="0">
            <a:spAutoFit/>
          </a:bodyPr>
          <a:lstStyle/>
          <a:p>
            <a:r>
              <a:rPr lang="en-US" dirty="0" smtClean="0">
                <a:latin typeface="+mn-lt"/>
              </a:rPr>
              <a:t>Access Network</a:t>
            </a:r>
            <a:endParaRPr lang="en-US" dirty="0">
              <a:latin typeface="+mn-lt"/>
            </a:endParaRPr>
          </a:p>
        </p:txBody>
      </p:sp>
      <p:sp>
        <p:nvSpPr>
          <p:cNvPr id="158" name="Rectangle 157"/>
          <p:cNvSpPr/>
          <p:nvPr/>
        </p:nvSpPr>
        <p:spPr bwMode="auto">
          <a:xfrm>
            <a:off x="4161676" y="2072020"/>
            <a:ext cx="1485099" cy="225000"/>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03" name="TextBox 202"/>
          <p:cNvSpPr txBox="1"/>
          <p:nvPr/>
        </p:nvSpPr>
        <p:spPr>
          <a:xfrm>
            <a:off x="342000" y="1944000"/>
            <a:ext cx="3819675" cy="337049"/>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Network Discovery Selection</a:t>
            </a:r>
            <a:endParaRPr lang="en-US" dirty="0">
              <a:latin typeface="+mn-lt"/>
            </a:endParaRPr>
          </a:p>
        </p:txBody>
      </p:sp>
      <p:sp>
        <p:nvSpPr>
          <p:cNvPr id="238" name="TextBox 237"/>
          <p:cNvSpPr txBox="1"/>
          <p:nvPr/>
        </p:nvSpPr>
        <p:spPr>
          <a:xfrm>
            <a:off x="342001" y="5850514"/>
            <a:ext cx="5719500" cy="181436"/>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Accounting</a:t>
            </a:r>
            <a:endParaRPr lang="en-US" dirty="0">
              <a:latin typeface="+mn-lt"/>
            </a:endParaRPr>
          </a:p>
        </p:txBody>
      </p:sp>
      <p:sp>
        <p:nvSpPr>
          <p:cNvPr id="241" name="TextBox 240"/>
          <p:cNvSpPr txBox="1"/>
          <p:nvPr/>
        </p:nvSpPr>
        <p:spPr>
          <a:xfrm>
            <a:off x="342000" y="5592937"/>
            <a:ext cx="3818489" cy="221063"/>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Disassociation</a:t>
            </a:r>
            <a:endParaRPr lang="en-US" dirty="0">
              <a:latin typeface="+mn-lt"/>
            </a:endParaRPr>
          </a:p>
        </p:txBody>
      </p:sp>
      <p:sp>
        <p:nvSpPr>
          <p:cNvPr id="242" name="TextBox 241"/>
          <p:cNvSpPr txBox="1"/>
          <p:nvPr/>
        </p:nvSpPr>
        <p:spPr>
          <a:xfrm>
            <a:off x="342000" y="3764243"/>
            <a:ext cx="6647857" cy="314193"/>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Host Configuration</a:t>
            </a:r>
            <a:endParaRPr lang="en-US" dirty="0">
              <a:latin typeface="+mn-lt"/>
            </a:endParaRPr>
          </a:p>
        </p:txBody>
      </p:sp>
      <p:sp>
        <p:nvSpPr>
          <p:cNvPr id="240" name="TextBox 239"/>
          <p:cNvSpPr txBox="1"/>
          <p:nvPr/>
        </p:nvSpPr>
        <p:spPr>
          <a:xfrm>
            <a:off x="342000" y="4870383"/>
            <a:ext cx="7599675" cy="236499"/>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Application</a:t>
            </a:r>
            <a:endParaRPr lang="en-US" dirty="0">
              <a:latin typeface="+mn-lt"/>
            </a:endParaRPr>
          </a:p>
        </p:txBody>
      </p:sp>
      <p:sp>
        <p:nvSpPr>
          <p:cNvPr id="239" name="TextBox 238"/>
          <p:cNvSpPr txBox="1"/>
          <p:nvPr/>
        </p:nvSpPr>
        <p:spPr>
          <a:xfrm>
            <a:off x="342000" y="4417069"/>
            <a:ext cx="5711263" cy="190534"/>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Policy Control</a:t>
            </a:r>
            <a:endParaRPr lang="en-US" dirty="0">
              <a:latin typeface="+mn-lt"/>
            </a:endParaRPr>
          </a:p>
        </p:txBody>
      </p:sp>
      <p:sp>
        <p:nvSpPr>
          <p:cNvPr id="237" name="TextBox 236"/>
          <p:cNvSpPr txBox="1"/>
          <p:nvPr/>
        </p:nvSpPr>
        <p:spPr>
          <a:xfrm>
            <a:off x="342000" y="4133116"/>
            <a:ext cx="7599675" cy="245436"/>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Application</a:t>
            </a:r>
            <a:endParaRPr lang="en-US" dirty="0">
              <a:latin typeface="+mn-lt"/>
            </a:endParaRPr>
          </a:p>
        </p:txBody>
      </p:sp>
      <p:sp>
        <p:nvSpPr>
          <p:cNvPr id="236" name="TextBox 235"/>
          <p:cNvSpPr txBox="1"/>
          <p:nvPr/>
        </p:nvSpPr>
        <p:spPr>
          <a:xfrm>
            <a:off x="342001" y="5156443"/>
            <a:ext cx="6649178" cy="180575"/>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Host Configuration Release</a:t>
            </a:r>
            <a:endParaRPr lang="en-US" dirty="0">
              <a:latin typeface="+mn-lt"/>
            </a:endParaRPr>
          </a:p>
        </p:txBody>
      </p:sp>
      <p:sp>
        <p:nvSpPr>
          <p:cNvPr id="235" name="TextBox 234"/>
          <p:cNvSpPr txBox="1"/>
          <p:nvPr/>
        </p:nvSpPr>
        <p:spPr>
          <a:xfrm>
            <a:off x="342000" y="3525440"/>
            <a:ext cx="5711263" cy="181436"/>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Accounting</a:t>
            </a:r>
            <a:endParaRPr lang="en-US" dirty="0">
              <a:latin typeface="+mn-lt"/>
            </a:endParaRPr>
          </a:p>
        </p:txBody>
      </p:sp>
      <p:sp>
        <p:nvSpPr>
          <p:cNvPr id="232" name="TextBox 231"/>
          <p:cNvSpPr txBox="1"/>
          <p:nvPr/>
        </p:nvSpPr>
        <p:spPr>
          <a:xfrm>
            <a:off x="342001" y="2666100"/>
            <a:ext cx="3815896" cy="575215"/>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Authentication Authorization</a:t>
            </a:r>
            <a:endParaRPr lang="en-US" dirty="0">
              <a:latin typeface="+mn-lt"/>
            </a:endParaRPr>
          </a:p>
        </p:txBody>
      </p:sp>
      <p:sp>
        <p:nvSpPr>
          <p:cNvPr id="231" name="TextBox 230"/>
          <p:cNvSpPr txBox="1"/>
          <p:nvPr/>
        </p:nvSpPr>
        <p:spPr>
          <a:xfrm>
            <a:off x="342000" y="2326302"/>
            <a:ext cx="3818349" cy="281775"/>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Association</a:t>
            </a:r>
            <a:endParaRPr lang="en-US" dirty="0">
              <a:latin typeface="+mn-lt"/>
            </a:endParaRPr>
          </a:p>
        </p:txBody>
      </p:sp>
      <p:sp>
        <p:nvSpPr>
          <p:cNvPr id="171" name="Rectangle 170"/>
          <p:cNvSpPr/>
          <p:nvPr/>
        </p:nvSpPr>
        <p:spPr bwMode="auto">
          <a:xfrm>
            <a:off x="2451675" y="1957222"/>
            <a:ext cx="1710000" cy="339798"/>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2" name="Rectangle 171"/>
          <p:cNvSpPr/>
          <p:nvPr/>
        </p:nvSpPr>
        <p:spPr bwMode="auto">
          <a:xfrm>
            <a:off x="2451675" y="2343789"/>
            <a:ext cx="1710000" cy="264287"/>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3" name="Rectangle 172"/>
          <p:cNvSpPr/>
          <p:nvPr/>
        </p:nvSpPr>
        <p:spPr bwMode="auto">
          <a:xfrm>
            <a:off x="2451675" y="2683587"/>
            <a:ext cx="1710000" cy="56633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4" name="Rectangle 173"/>
          <p:cNvSpPr/>
          <p:nvPr/>
        </p:nvSpPr>
        <p:spPr bwMode="auto">
          <a:xfrm>
            <a:off x="2451675" y="5576954"/>
            <a:ext cx="1710000" cy="226532"/>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5" name="Rectangle 174"/>
          <p:cNvSpPr/>
          <p:nvPr/>
        </p:nvSpPr>
        <p:spPr bwMode="auto">
          <a:xfrm>
            <a:off x="4161675" y="3512698"/>
            <a:ext cx="2202347" cy="188776"/>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6" name="Rectangle 175"/>
          <p:cNvSpPr/>
          <p:nvPr/>
        </p:nvSpPr>
        <p:spPr bwMode="auto">
          <a:xfrm>
            <a:off x="4161675" y="4418826"/>
            <a:ext cx="2202347" cy="188777"/>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7" name="Rectangle 176"/>
          <p:cNvSpPr/>
          <p:nvPr/>
        </p:nvSpPr>
        <p:spPr bwMode="auto">
          <a:xfrm>
            <a:off x="4161675" y="5850514"/>
            <a:ext cx="2202347" cy="188776"/>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33" name="Rectangle 232"/>
          <p:cNvSpPr/>
          <p:nvPr/>
        </p:nvSpPr>
        <p:spPr bwMode="auto">
          <a:xfrm>
            <a:off x="4164328" y="2843039"/>
            <a:ext cx="2202347" cy="382293"/>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cxnSp>
        <p:nvCxnSpPr>
          <p:cNvPr id="10" name="Straight Arrow Connector 9"/>
          <p:cNvCxnSpPr/>
          <p:nvPr/>
        </p:nvCxnSpPr>
        <p:spPr bwMode="auto">
          <a:xfrm flipH="1">
            <a:off x="2451676" y="1972757"/>
            <a:ext cx="1709166" cy="3871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 name="Straight Arrow Connector 10"/>
          <p:cNvCxnSpPr/>
          <p:nvPr/>
        </p:nvCxnSpPr>
        <p:spPr bwMode="auto">
          <a:xfrm flipH="1" flipV="1">
            <a:off x="2458106" y="2710344"/>
            <a:ext cx="1710000" cy="28253"/>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 name="Straight Arrow Connector 11"/>
          <p:cNvCxnSpPr/>
          <p:nvPr/>
        </p:nvCxnSpPr>
        <p:spPr bwMode="auto">
          <a:xfrm flipH="1">
            <a:off x="2451259" y="2784636"/>
            <a:ext cx="1702932" cy="1479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 name="Straight Arrow Connector 14"/>
          <p:cNvCxnSpPr/>
          <p:nvPr/>
        </p:nvCxnSpPr>
        <p:spPr bwMode="auto">
          <a:xfrm flipH="1" flipV="1">
            <a:off x="2451259" y="3058768"/>
            <a:ext cx="1716848" cy="2791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6" name="Straight Arrow Connector 15"/>
          <p:cNvCxnSpPr/>
          <p:nvPr/>
        </p:nvCxnSpPr>
        <p:spPr bwMode="auto">
          <a:xfrm flipH="1">
            <a:off x="2451259" y="2977033"/>
            <a:ext cx="1712742" cy="4398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 name="Straight Arrow Connector 17"/>
          <p:cNvCxnSpPr/>
          <p:nvPr/>
        </p:nvCxnSpPr>
        <p:spPr bwMode="auto">
          <a:xfrm flipH="1" flipV="1">
            <a:off x="4160622" y="2887276"/>
            <a:ext cx="2206053" cy="22843"/>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0" name="Straight Arrow Connector 19"/>
          <p:cNvCxnSpPr/>
          <p:nvPr/>
        </p:nvCxnSpPr>
        <p:spPr bwMode="auto">
          <a:xfrm flipH="1">
            <a:off x="4154191" y="2947875"/>
            <a:ext cx="2212484" cy="2915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1" name="Straight Arrow Connector 20"/>
          <p:cNvCxnSpPr/>
          <p:nvPr/>
        </p:nvCxnSpPr>
        <p:spPr bwMode="auto">
          <a:xfrm flipH="1" flipV="1">
            <a:off x="2458105" y="3803539"/>
            <a:ext cx="4538389" cy="16116"/>
          </a:xfrm>
          <a:prstGeom prst="straightConnector1">
            <a:avLst/>
          </a:prstGeom>
          <a:solidFill>
            <a:schemeClr val="accent1"/>
          </a:solidFill>
          <a:ln w="12700" cap="flat" cmpd="sng" algn="ctr">
            <a:solidFill>
              <a:schemeClr val="bg1">
                <a:lumMod val="75000"/>
              </a:schemeClr>
            </a:solidFill>
            <a:prstDash val="solid"/>
            <a:round/>
            <a:headEnd type="triangle" w="med" len="med"/>
            <a:tailEnd type="none" w="med" len="med"/>
          </a:ln>
          <a:effectLst/>
        </p:spPr>
      </p:cxnSp>
      <p:cxnSp>
        <p:nvCxnSpPr>
          <p:cNvPr id="23" name="Straight Arrow Connector 22"/>
          <p:cNvCxnSpPr/>
          <p:nvPr/>
        </p:nvCxnSpPr>
        <p:spPr bwMode="auto">
          <a:xfrm flipH="1">
            <a:off x="2444827" y="3860699"/>
            <a:ext cx="4551848" cy="26482"/>
          </a:xfrm>
          <a:prstGeom prst="straightConnector1">
            <a:avLst/>
          </a:prstGeom>
          <a:solidFill>
            <a:schemeClr val="accent1"/>
          </a:solidFill>
          <a:ln w="12700" cap="flat" cmpd="sng" algn="ctr">
            <a:solidFill>
              <a:schemeClr val="bg1">
                <a:lumMod val="75000"/>
              </a:schemeClr>
            </a:solidFill>
            <a:prstDash val="solid"/>
            <a:round/>
            <a:headEnd type="none" w="sm" len="sm"/>
            <a:tailEnd type="triangle"/>
          </a:ln>
          <a:effectLst/>
        </p:spPr>
      </p:cxnSp>
      <p:cxnSp>
        <p:nvCxnSpPr>
          <p:cNvPr id="24" name="Straight Arrow Connector 23"/>
          <p:cNvCxnSpPr/>
          <p:nvPr/>
        </p:nvCxnSpPr>
        <p:spPr bwMode="auto">
          <a:xfrm flipH="1" flipV="1">
            <a:off x="2451677" y="4192564"/>
            <a:ext cx="5489998" cy="35176"/>
          </a:xfrm>
          <a:prstGeom prst="straightConnector1">
            <a:avLst/>
          </a:prstGeom>
          <a:solidFill>
            <a:schemeClr val="accent1"/>
          </a:solidFill>
          <a:ln w="12700" cap="flat" cmpd="sng" algn="ctr">
            <a:solidFill>
              <a:schemeClr val="bg1">
                <a:lumMod val="75000"/>
              </a:schemeClr>
            </a:solidFill>
            <a:prstDash val="solid"/>
            <a:round/>
            <a:headEnd type="triangle" w="med" len="med"/>
            <a:tailEnd type="none" w="med" len="med"/>
          </a:ln>
          <a:effectLst/>
        </p:spPr>
      </p:cxnSp>
      <p:cxnSp>
        <p:nvCxnSpPr>
          <p:cNvPr id="25" name="Straight Arrow Connector 24"/>
          <p:cNvCxnSpPr/>
          <p:nvPr/>
        </p:nvCxnSpPr>
        <p:spPr bwMode="auto">
          <a:xfrm flipH="1">
            <a:off x="2444828" y="4284000"/>
            <a:ext cx="5496847" cy="39872"/>
          </a:xfrm>
          <a:prstGeom prst="straightConnector1">
            <a:avLst/>
          </a:prstGeom>
          <a:solidFill>
            <a:schemeClr val="accent1"/>
          </a:solidFill>
          <a:ln w="12700" cap="flat" cmpd="sng" algn="ctr">
            <a:solidFill>
              <a:schemeClr val="bg1">
                <a:lumMod val="75000"/>
              </a:schemeClr>
            </a:solidFill>
            <a:prstDash val="solid"/>
            <a:round/>
            <a:headEnd type="none" w="sm" len="sm"/>
            <a:tailEnd type="triangle"/>
          </a:ln>
          <a:effectLst/>
        </p:spPr>
      </p:cxnSp>
      <p:cxnSp>
        <p:nvCxnSpPr>
          <p:cNvPr id="108" name="Straight Arrow Connector 107"/>
          <p:cNvCxnSpPr/>
          <p:nvPr/>
        </p:nvCxnSpPr>
        <p:spPr bwMode="auto">
          <a:xfrm flipH="1">
            <a:off x="2454291" y="2045761"/>
            <a:ext cx="1706551" cy="2984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09" name="Straight Arrow Connector 108"/>
          <p:cNvCxnSpPr>
            <a:stCxn id="171" idx="3"/>
          </p:cNvCxnSpPr>
          <p:nvPr/>
        </p:nvCxnSpPr>
        <p:spPr bwMode="auto">
          <a:xfrm flipH="1" flipV="1">
            <a:off x="2451676" y="2124736"/>
            <a:ext cx="1709999" cy="2385"/>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0" name="Straight Arrow Connector 109"/>
          <p:cNvCxnSpPr/>
          <p:nvPr/>
        </p:nvCxnSpPr>
        <p:spPr bwMode="auto">
          <a:xfrm flipH="1">
            <a:off x="2451676" y="2201621"/>
            <a:ext cx="1716430" cy="4102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3" name="Straight Arrow Connector 112"/>
          <p:cNvCxnSpPr/>
          <p:nvPr/>
        </p:nvCxnSpPr>
        <p:spPr bwMode="auto">
          <a:xfrm flipH="1" flipV="1">
            <a:off x="2444827" y="2368632"/>
            <a:ext cx="1702515" cy="37755"/>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4" name="Straight Arrow Connector 113"/>
          <p:cNvCxnSpPr/>
          <p:nvPr/>
        </p:nvCxnSpPr>
        <p:spPr bwMode="auto">
          <a:xfrm flipH="1">
            <a:off x="2444828" y="2445518"/>
            <a:ext cx="1716430" cy="4102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5" name="Straight Arrow Connector 114"/>
          <p:cNvCxnSpPr/>
          <p:nvPr/>
        </p:nvCxnSpPr>
        <p:spPr bwMode="auto">
          <a:xfrm flipH="1" flipV="1">
            <a:off x="2451675" y="2527793"/>
            <a:ext cx="1702515" cy="37755"/>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6" name="Straight Arrow Connector 115"/>
          <p:cNvCxnSpPr/>
          <p:nvPr/>
        </p:nvCxnSpPr>
        <p:spPr bwMode="auto">
          <a:xfrm flipH="1" flipV="1">
            <a:off x="2451259" y="2859022"/>
            <a:ext cx="1710000" cy="28253"/>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4" name="Straight Arrow Connector 123"/>
          <p:cNvCxnSpPr/>
          <p:nvPr/>
        </p:nvCxnSpPr>
        <p:spPr bwMode="auto">
          <a:xfrm flipH="1" flipV="1">
            <a:off x="4174525" y="3095176"/>
            <a:ext cx="2192150" cy="372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5" name="Straight Arrow Connector 124"/>
          <p:cNvCxnSpPr/>
          <p:nvPr/>
        </p:nvCxnSpPr>
        <p:spPr bwMode="auto">
          <a:xfrm flipH="1">
            <a:off x="4153530" y="3136651"/>
            <a:ext cx="2213145" cy="3037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27" name="Straight Arrow Connector 126"/>
          <p:cNvCxnSpPr/>
          <p:nvPr/>
        </p:nvCxnSpPr>
        <p:spPr bwMode="auto">
          <a:xfrm flipH="1">
            <a:off x="2444827" y="3167437"/>
            <a:ext cx="1708702" cy="732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7" name="Straight Arrow Connector 136"/>
          <p:cNvCxnSpPr/>
          <p:nvPr/>
        </p:nvCxnSpPr>
        <p:spPr bwMode="auto">
          <a:xfrm flipH="1" flipV="1">
            <a:off x="2458105" y="3932435"/>
            <a:ext cx="4538389" cy="16116"/>
          </a:xfrm>
          <a:prstGeom prst="straightConnector1">
            <a:avLst/>
          </a:prstGeom>
          <a:solidFill>
            <a:schemeClr val="accent1"/>
          </a:solidFill>
          <a:ln w="12700" cap="flat" cmpd="sng" algn="ctr">
            <a:solidFill>
              <a:schemeClr val="bg1">
                <a:lumMod val="75000"/>
              </a:schemeClr>
            </a:solidFill>
            <a:prstDash val="solid"/>
            <a:round/>
            <a:headEnd type="triangle" w="med" len="med"/>
            <a:tailEnd type="none" w="med" len="med"/>
          </a:ln>
          <a:effectLst/>
        </p:spPr>
      </p:cxnSp>
      <p:cxnSp>
        <p:nvCxnSpPr>
          <p:cNvPr id="138" name="Straight Arrow Connector 137"/>
          <p:cNvCxnSpPr/>
          <p:nvPr/>
        </p:nvCxnSpPr>
        <p:spPr bwMode="auto">
          <a:xfrm flipH="1">
            <a:off x="2451259" y="3998808"/>
            <a:ext cx="4551848" cy="26482"/>
          </a:xfrm>
          <a:prstGeom prst="straightConnector1">
            <a:avLst/>
          </a:prstGeom>
          <a:solidFill>
            <a:schemeClr val="accent1"/>
          </a:solidFill>
          <a:ln w="12700" cap="flat" cmpd="sng" algn="ctr">
            <a:solidFill>
              <a:schemeClr val="bg1">
                <a:lumMod val="75000"/>
              </a:schemeClr>
            </a:solidFill>
            <a:prstDash val="solid"/>
            <a:round/>
            <a:headEnd type="none" w="sm" len="sm"/>
            <a:tailEnd type="triangle"/>
          </a:ln>
          <a:effectLst/>
        </p:spPr>
      </p:cxnSp>
      <p:cxnSp>
        <p:nvCxnSpPr>
          <p:cNvPr id="139" name="Straight Arrow Connector 138"/>
          <p:cNvCxnSpPr/>
          <p:nvPr/>
        </p:nvCxnSpPr>
        <p:spPr bwMode="auto">
          <a:xfrm flipH="1" flipV="1">
            <a:off x="4160827" y="3583073"/>
            <a:ext cx="2205848" cy="513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0" name="Straight Arrow Connector 139"/>
          <p:cNvCxnSpPr/>
          <p:nvPr/>
        </p:nvCxnSpPr>
        <p:spPr bwMode="auto">
          <a:xfrm flipH="1">
            <a:off x="4154396" y="3625964"/>
            <a:ext cx="2212279" cy="4686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5" name="Straight Arrow Connector 144"/>
          <p:cNvCxnSpPr/>
          <p:nvPr/>
        </p:nvCxnSpPr>
        <p:spPr bwMode="auto">
          <a:xfrm flipH="1" flipV="1">
            <a:off x="4151489" y="4538481"/>
            <a:ext cx="2215186" cy="3136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6" name="Straight Arrow Connector 145"/>
          <p:cNvCxnSpPr/>
          <p:nvPr/>
        </p:nvCxnSpPr>
        <p:spPr bwMode="auto">
          <a:xfrm flipH="1">
            <a:off x="4145059" y="4456581"/>
            <a:ext cx="2221616" cy="3974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7" name="Straight Arrow Connector 146"/>
          <p:cNvCxnSpPr>
            <a:stCxn id="240" idx="3"/>
          </p:cNvCxnSpPr>
          <p:nvPr/>
        </p:nvCxnSpPr>
        <p:spPr bwMode="auto">
          <a:xfrm flipH="1" flipV="1">
            <a:off x="2458109" y="4906079"/>
            <a:ext cx="5483566" cy="82554"/>
          </a:xfrm>
          <a:prstGeom prst="straightConnector1">
            <a:avLst/>
          </a:prstGeom>
          <a:solidFill>
            <a:schemeClr val="accent1"/>
          </a:solidFill>
          <a:ln w="12700" cap="flat" cmpd="sng" algn="ctr">
            <a:solidFill>
              <a:schemeClr val="bg1">
                <a:lumMod val="75000"/>
              </a:schemeClr>
            </a:solidFill>
            <a:prstDash val="solid"/>
            <a:round/>
            <a:headEnd type="triangle" w="med" len="med"/>
            <a:tailEnd type="none" w="med" len="med"/>
          </a:ln>
          <a:effectLst/>
        </p:spPr>
      </p:cxnSp>
      <p:cxnSp>
        <p:nvCxnSpPr>
          <p:cNvPr id="148" name="Straight Arrow Connector 147"/>
          <p:cNvCxnSpPr/>
          <p:nvPr/>
        </p:nvCxnSpPr>
        <p:spPr bwMode="auto">
          <a:xfrm flipH="1" flipV="1">
            <a:off x="2451259" y="5037388"/>
            <a:ext cx="5490416" cy="10982"/>
          </a:xfrm>
          <a:prstGeom prst="straightConnector1">
            <a:avLst/>
          </a:prstGeom>
          <a:solidFill>
            <a:schemeClr val="accent1"/>
          </a:solidFill>
          <a:ln w="12700" cap="flat" cmpd="sng" algn="ctr">
            <a:solidFill>
              <a:schemeClr val="bg1">
                <a:lumMod val="75000"/>
              </a:schemeClr>
            </a:solidFill>
            <a:prstDash val="solid"/>
            <a:round/>
            <a:headEnd type="none" w="sm" len="sm"/>
            <a:tailEnd type="triangle"/>
          </a:ln>
          <a:effectLst/>
        </p:spPr>
      </p:cxnSp>
      <p:cxnSp>
        <p:nvCxnSpPr>
          <p:cNvPr id="149" name="Straight Arrow Connector 148"/>
          <p:cNvCxnSpPr/>
          <p:nvPr/>
        </p:nvCxnSpPr>
        <p:spPr bwMode="auto">
          <a:xfrm flipH="1" flipV="1">
            <a:off x="4162210" y="5901585"/>
            <a:ext cx="2204465" cy="2443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0" name="Straight Arrow Connector 149"/>
          <p:cNvCxnSpPr/>
          <p:nvPr/>
        </p:nvCxnSpPr>
        <p:spPr bwMode="auto">
          <a:xfrm flipH="1">
            <a:off x="4155779" y="5963780"/>
            <a:ext cx="2210896" cy="2756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1" name="Straight Arrow Connector 150"/>
          <p:cNvCxnSpPr/>
          <p:nvPr/>
        </p:nvCxnSpPr>
        <p:spPr bwMode="auto">
          <a:xfrm flipH="1" flipV="1">
            <a:off x="2445245" y="5636481"/>
            <a:ext cx="1719083" cy="3912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2" name="Straight Arrow Connector 151"/>
          <p:cNvCxnSpPr/>
          <p:nvPr/>
        </p:nvCxnSpPr>
        <p:spPr bwMode="auto">
          <a:xfrm flipH="1">
            <a:off x="2445245" y="5713367"/>
            <a:ext cx="1716430" cy="4102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4" name="Straight Arrow Connector 153"/>
          <p:cNvCxnSpPr/>
          <p:nvPr/>
        </p:nvCxnSpPr>
        <p:spPr bwMode="auto">
          <a:xfrm flipH="1" flipV="1">
            <a:off x="2436449" y="5210181"/>
            <a:ext cx="4538389" cy="16116"/>
          </a:xfrm>
          <a:prstGeom prst="straightConnector1">
            <a:avLst/>
          </a:prstGeom>
          <a:solidFill>
            <a:schemeClr val="accent1"/>
          </a:solidFill>
          <a:ln w="12700" cap="flat" cmpd="sng" algn="ctr">
            <a:solidFill>
              <a:schemeClr val="bg1">
                <a:lumMod val="75000"/>
              </a:schemeClr>
            </a:solidFill>
            <a:prstDash val="solid"/>
            <a:round/>
            <a:headEnd type="triangle" w="med" len="med"/>
            <a:tailEnd type="none" w="med" len="med"/>
          </a:ln>
          <a:effectLst/>
        </p:spPr>
      </p:cxnSp>
      <p:cxnSp>
        <p:nvCxnSpPr>
          <p:cNvPr id="155" name="Straight Arrow Connector 154"/>
          <p:cNvCxnSpPr/>
          <p:nvPr/>
        </p:nvCxnSpPr>
        <p:spPr bwMode="auto">
          <a:xfrm flipH="1">
            <a:off x="2429603" y="5276554"/>
            <a:ext cx="4551848" cy="26482"/>
          </a:xfrm>
          <a:prstGeom prst="straightConnector1">
            <a:avLst/>
          </a:prstGeom>
          <a:solidFill>
            <a:schemeClr val="accent1"/>
          </a:solidFill>
          <a:ln w="12700" cap="flat" cmpd="sng" algn="ctr">
            <a:solidFill>
              <a:schemeClr val="bg1">
                <a:lumMod val="75000"/>
              </a:schemeClr>
            </a:solidFill>
            <a:prstDash val="solid"/>
            <a:round/>
            <a:headEnd type="none" w="sm" len="sm"/>
            <a:tailEnd type="triangle"/>
          </a:ln>
          <a:effectLst/>
        </p:spPr>
      </p:cxnSp>
      <p:cxnSp>
        <p:nvCxnSpPr>
          <p:cNvPr id="220" name="Straight Arrow Connector 219"/>
          <p:cNvCxnSpPr>
            <a:endCxn id="171" idx="3"/>
          </p:cNvCxnSpPr>
          <p:nvPr/>
        </p:nvCxnSpPr>
        <p:spPr bwMode="auto">
          <a:xfrm flipH="1" flipV="1">
            <a:off x="4161675" y="2127121"/>
            <a:ext cx="1485000" cy="27891"/>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27" name="Straight Arrow Connector 226"/>
          <p:cNvCxnSpPr/>
          <p:nvPr/>
        </p:nvCxnSpPr>
        <p:spPr bwMode="auto">
          <a:xfrm flipH="1">
            <a:off x="4167164" y="2192768"/>
            <a:ext cx="1479511" cy="21772"/>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161" name="TextBox 160"/>
          <p:cNvSpPr txBox="1"/>
          <p:nvPr/>
        </p:nvSpPr>
        <p:spPr>
          <a:xfrm>
            <a:off x="342001" y="3292569"/>
            <a:ext cx="5714850" cy="181436"/>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Datapath </a:t>
            </a:r>
            <a:r>
              <a:rPr lang="en-US" dirty="0">
                <a:latin typeface="+mn-lt"/>
              </a:rPr>
              <a:t>Establishment</a:t>
            </a:r>
          </a:p>
        </p:txBody>
      </p:sp>
      <p:sp>
        <p:nvSpPr>
          <p:cNvPr id="162" name="Rectangle 161"/>
          <p:cNvSpPr/>
          <p:nvPr/>
        </p:nvSpPr>
        <p:spPr bwMode="auto">
          <a:xfrm>
            <a:off x="4165262" y="3279827"/>
            <a:ext cx="2202347" cy="188776"/>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cxnSp>
        <p:nvCxnSpPr>
          <p:cNvPr id="163" name="Straight Arrow Connector 162"/>
          <p:cNvCxnSpPr/>
          <p:nvPr/>
        </p:nvCxnSpPr>
        <p:spPr bwMode="auto">
          <a:xfrm flipH="1" flipV="1">
            <a:off x="4164414" y="3350202"/>
            <a:ext cx="2205848" cy="513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64" name="Straight Arrow Connector 163"/>
          <p:cNvCxnSpPr/>
          <p:nvPr/>
        </p:nvCxnSpPr>
        <p:spPr bwMode="auto">
          <a:xfrm flipH="1">
            <a:off x="4157983" y="3384805"/>
            <a:ext cx="2212279" cy="4686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65" name="TextBox 164"/>
          <p:cNvSpPr txBox="1"/>
          <p:nvPr/>
        </p:nvSpPr>
        <p:spPr>
          <a:xfrm>
            <a:off x="342001" y="4651185"/>
            <a:ext cx="5714850" cy="181436"/>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Datapath Relocation</a:t>
            </a:r>
            <a:endParaRPr lang="en-US" dirty="0">
              <a:latin typeface="+mn-lt"/>
            </a:endParaRPr>
          </a:p>
        </p:txBody>
      </p:sp>
      <p:sp>
        <p:nvSpPr>
          <p:cNvPr id="166" name="Rectangle 165"/>
          <p:cNvSpPr/>
          <p:nvPr/>
        </p:nvSpPr>
        <p:spPr bwMode="auto">
          <a:xfrm>
            <a:off x="4165262" y="4638443"/>
            <a:ext cx="2202347" cy="188776"/>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cxnSp>
        <p:nvCxnSpPr>
          <p:cNvPr id="167" name="Straight Arrow Connector 166"/>
          <p:cNvCxnSpPr/>
          <p:nvPr/>
        </p:nvCxnSpPr>
        <p:spPr bwMode="auto">
          <a:xfrm flipH="1" flipV="1">
            <a:off x="4164414" y="4708818"/>
            <a:ext cx="2205848" cy="513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68" name="Straight Arrow Connector 167"/>
          <p:cNvCxnSpPr/>
          <p:nvPr/>
        </p:nvCxnSpPr>
        <p:spPr bwMode="auto">
          <a:xfrm flipH="1">
            <a:off x="4157983" y="4743421"/>
            <a:ext cx="2212279" cy="4686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78" name="TextBox 177"/>
          <p:cNvSpPr txBox="1"/>
          <p:nvPr/>
        </p:nvSpPr>
        <p:spPr>
          <a:xfrm>
            <a:off x="342000" y="5376742"/>
            <a:ext cx="5714851" cy="181436"/>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Datapath </a:t>
            </a:r>
            <a:r>
              <a:rPr lang="en-US" dirty="0">
                <a:latin typeface="+mn-lt"/>
              </a:rPr>
              <a:t>Teardown</a:t>
            </a:r>
          </a:p>
        </p:txBody>
      </p:sp>
      <p:sp>
        <p:nvSpPr>
          <p:cNvPr id="179" name="Rectangle 178"/>
          <p:cNvSpPr/>
          <p:nvPr/>
        </p:nvSpPr>
        <p:spPr bwMode="auto">
          <a:xfrm>
            <a:off x="4165262" y="5364000"/>
            <a:ext cx="2202347" cy="188776"/>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cxnSp>
        <p:nvCxnSpPr>
          <p:cNvPr id="180" name="Straight Arrow Connector 179"/>
          <p:cNvCxnSpPr/>
          <p:nvPr/>
        </p:nvCxnSpPr>
        <p:spPr bwMode="auto">
          <a:xfrm flipH="1" flipV="1">
            <a:off x="4164414" y="5434375"/>
            <a:ext cx="2205848" cy="513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81" name="Straight Arrow Connector 180"/>
          <p:cNvCxnSpPr/>
          <p:nvPr/>
        </p:nvCxnSpPr>
        <p:spPr bwMode="auto">
          <a:xfrm flipH="1">
            <a:off x="4157983" y="5468978"/>
            <a:ext cx="2212279" cy="4686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 name="Straight Connector 4"/>
          <p:cNvCxnSpPr/>
          <p:nvPr/>
        </p:nvCxnSpPr>
        <p:spPr bwMode="auto">
          <a:xfrm>
            <a:off x="2451675" y="1854000"/>
            <a:ext cx="0" cy="4230000"/>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6" name="Straight Connector 5"/>
          <p:cNvCxnSpPr/>
          <p:nvPr/>
        </p:nvCxnSpPr>
        <p:spPr bwMode="auto">
          <a:xfrm>
            <a:off x="4161675" y="1854000"/>
            <a:ext cx="0" cy="4230000"/>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7" name="Straight Connector 6"/>
          <p:cNvCxnSpPr/>
          <p:nvPr/>
        </p:nvCxnSpPr>
        <p:spPr bwMode="auto">
          <a:xfrm>
            <a:off x="6361513" y="1989000"/>
            <a:ext cx="0" cy="4095000"/>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8" name="Straight Connector 7"/>
          <p:cNvCxnSpPr/>
          <p:nvPr/>
        </p:nvCxnSpPr>
        <p:spPr bwMode="auto">
          <a:xfrm>
            <a:off x="6996493" y="1809000"/>
            <a:ext cx="0" cy="4275000"/>
          </a:xfrm>
          <a:prstGeom prst="line">
            <a:avLst/>
          </a:prstGeom>
          <a:solidFill>
            <a:schemeClr val="accent1"/>
          </a:solidFill>
          <a:ln w="28575" cap="flat" cmpd="sng" algn="ctr">
            <a:solidFill>
              <a:schemeClr val="bg1">
                <a:lumMod val="75000"/>
              </a:schemeClr>
            </a:solidFill>
            <a:prstDash val="solid"/>
            <a:round/>
            <a:headEnd type="none" w="sm" len="sm"/>
            <a:tailEnd type="none" w="sm" len="sm"/>
          </a:ln>
          <a:effectLst/>
        </p:spPr>
      </p:cxnSp>
      <p:cxnSp>
        <p:nvCxnSpPr>
          <p:cNvPr id="9" name="Straight Connector 8"/>
          <p:cNvCxnSpPr/>
          <p:nvPr/>
        </p:nvCxnSpPr>
        <p:spPr bwMode="auto">
          <a:xfrm>
            <a:off x="7946545" y="1809000"/>
            <a:ext cx="0" cy="3420000"/>
          </a:xfrm>
          <a:prstGeom prst="line">
            <a:avLst/>
          </a:prstGeom>
          <a:solidFill>
            <a:schemeClr val="accent1"/>
          </a:solidFill>
          <a:ln w="28575" cap="flat" cmpd="sng" algn="ctr">
            <a:solidFill>
              <a:schemeClr val="bg1">
                <a:lumMod val="75000"/>
              </a:schemeClr>
            </a:solidFill>
            <a:prstDash val="solid"/>
            <a:round/>
            <a:headEnd type="none" w="sm" len="sm"/>
            <a:tailEnd type="none" w="sm" len="sm"/>
          </a:ln>
          <a:effectLst/>
        </p:spPr>
      </p:cxnSp>
      <p:cxnSp>
        <p:nvCxnSpPr>
          <p:cNvPr id="204" name="Straight Connector 203"/>
          <p:cNvCxnSpPr/>
          <p:nvPr/>
        </p:nvCxnSpPr>
        <p:spPr bwMode="auto">
          <a:xfrm>
            <a:off x="5659291" y="1989000"/>
            <a:ext cx="0" cy="252726"/>
          </a:xfrm>
          <a:prstGeom prst="line">
            <a:avLst/>
          </a:prstGeom>
          <a:solidFill>
            <a:schemeClr val="accent1"/>
          </a:solidFill>
          <a:ln w="28575" cap="flat" cmpd="sng" algn="ctr">
            <a:solidFill>
              <a:schemeClr val="tx1"/>
            </a:solidFill>
            <a:prstDash val="solid"/>
            <a:round/>
            <a:headEnd type="none" w="sm" len="sm"/>
            <a:tailEnd type="none" w="sm" len="sm"/>
          </a:ln>
          <a:effectLst/>
        </p:spPr>
      </p:cxnSp>
      <p:sp>
        <p:nvSpPr>
          <p:cNvPr id="182" name="Rectangle 181"/>
          <p:cNvSpPr/>
          <p:nvPr/>
        </p:nvSpPr>
        <p:spPr bwMode="auto">
          <a:xfrm>
            <a:off x="3603675" y="999000"/>
            <a:ext cx="11430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83" name="Rectangle 182"/>
          <p:cNvSpPr/>
          <p:nvPr/>
        </p:nvSpPr>
        <p:spPr bwMode="auto">
          <a:xfrm>
            <a:off x="5380338" y="999000"/>
            <a:ext cx="1219200" cy="9906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pic>
        <p:nvPicPr>
          <p:cNvPr id="184" name="Picture 183" descr="server.png"/>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811931" y="1069520"/>
            <a:ext cx="274302" cy="463265"/>
          </a:xfrm>
          <a:prstGeom prst="rect">
            <a:avLst/>
          </a:prstGeom>
        </p:spPr>
      </p:pic>
      <p:sp>
        <p:nvSpPr>
          <p:cNvPr id="159" name="TextBox 158"/>
          <p:cNvSpPr txBox="1"/>
          <p:nvPr/>
        </p:nvSpPr>
        <p:spPr>
          <a:xfrm rot="18167013">
            <a:off x="6302517" y="3775628"/>
            <a:ext cx="2360998" cy="461665"/>
          </a:xfrm>
          <a:prstGeom prst="rect">
            <a:avLst/>
          </a:prstGeom>
          <a:noFill/>
        </p:spPr>
        <p:txBody>
          <a:bodyPr wrap="square" rtlCol="0">
            <a:spAutoFit/>
          </a:bodyPr>
          <a:lstStyle/>
          <a:p>
            <a:r>
              <a:rPr lang="en-US" sz="2400" dirty="0" smtClean="0">
                <a:solidFill>
                  <a:schemeClr val="bg1">
                    <a:lumMod val="65000"/>
                  </a:schemeClr>
                </a:solidFill>
                <a:latin typeface="Arial Black" pitchFamily="34" charset="0"/>
              </a:rPr>
              <a:t>Out of scope</a:t>
            </a:r>
            <a:endParaRPr lang="en-US" sz="2400" dirty="0">
              <a:solidFill>
                <a:schemeClr val="bg1">
                  <a:lumMod val="65000"/>
                </a:schemeClr>
              </a:solidFill>
              <a:latin typeface="Arial Black" pitchFamily="34" charset="0"/>
            </a:endParaRPr>
          </a:p>
        </p:txBody>
      </p:sp>
    </p:spTree>
    <p:extLst>
      <p:ext uri="{BB962C8B-B14F-4D97-AF65-F5344CB8AC3E}">
        <p14:creationId xmlns:p14="http://schemas.microsoft.com/office/powerpoint/2010/main" val="10379666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bwMode="auto">
          <a:xfrm>
            <a:off x="836585" y="2753894"/>
            <a:ext cx="7515835" cy="945106"/>
          </a:xfrm>
          <a:prstGeom prst="rect">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Current s</a:t>
            </a:r>
            <a:r>
              <a:rPr kumimoji="0" lang="en-US" sz="1200" b="0" i="0" u="none" strike="noStrike" cap="none" normalizeH="0" baseline="0" dirty="0" smtClean="0">
                <a:ln>
                  <a:noFill/>
                </a:ln>
                <a:solidFill>
                  <a:schemeClr val="tx1"/>
                </a:solidFill>
                <a:effectLst/>
                <a:latin typeface="+mn-lt"/>
              </a:rPr>
              <a:t>cope of IEEE 802</a:t>
            </a:r>
            <a:endParaRPr kumimoji="0" lang="en-US" sz="1200" b="0" i="0" u="none" strike="noStrike" cap="none" normalizeH="0" baseline="0" dirty="0">
              <a:ln>
                <a:noFill/>
              </a:ln>
              <a:solidFill>
                <a:schemeClr val="tx1"/>
              </a:solidFill>
              <a:effectLst/>
              <a:latin typeface="+mn-lt"/>
            </a:endParaRPr>
          </a:p>
        </p:txBody>
      </p:sp>
      <p:sp>
        <p:nvSpPr>
          <p:cNvPr id="37" name="Rectangle 36"/>
          <p:cNvSpPr/>
          <p:nvPr/>
        </p:nvSpPr>
        <p:spPr bwMode="auto">
          <a:xfrm>
            <a:off x="926596" y="3301328"/>
            <a:ext cx="2340259" cy="90010"/>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8" name="Rectangle 37"/>
          <p:cNvSpPr/>
          <p:nvPr/>
        </p:nvSpPr>
        <p:spPr bwMode="auto">
          <a:xfrm>
            <a:off x="3356865" y="3301328"/>
            <a:ext cx="2430270"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9" name="Rectangle 38"/>
          <p:cNvSpPr/>
          <p:nvPr/>
        </p:nvSpPr>
        <p:spPr bwMode="auto">
          <a:xfrm>
            <a:off x="5922150" y="3301328"/>
            <a:ext cx="2340260"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p:txBody>
          <a:bodyPr/>
          <a:lstStyle/>
          <a:p>
            <a:r>
              <a:rPr lang="en-US" dirty="0" smtClean="0"/>
              <a:t>Mapping of OmniRAN Reference Points to IEEE 802 Reference Model</a:t>
            </a:r>
            <a:endParaRPr lang="en-US" dirty="0"/>
          </a:p>
        </p:txBody>
      </p:sp>
      <p:sp>
        <p:nvSpPr>
          <p:cNvPr id="140" name="Content Placeholder 139"/>
          <p:cNvSpPr>
            <a:spLocks noGrp="1"/>
          </p:cNvSpPr>
          <p:nvPr>
            <p:ph idx="1"/>
          </p:nvPr>
        </p:nvSpPr>
        <p:spPr>
          <a:xfrm>
            <a:off x="457200" y="3789000"/>
            <a:ext cx="8229600" cy="2745000"/>
          </a:xfrm>
        </p:spPr>
        <p:txBody>
          <a:bodyPr>
            <a:normAutofit fontScale="55000" lnSpcReduction="20000"/>
          </a:bodyPr>
          <a:lstStyle/>
          <a:p>
            <a:r>
              <a:rPr lang="en-US" dirty="0" smtClean="0"/>
              <a:t>Reference Points can be mapped </a:t>
            </a:r>
            <a:r>
              <a:rPr lang="en-US" dirty="0"/>
              <a:t>o</a:t>
            </a:r>
            <a:r>
              <a:rPr lang="en-US" dirty="0" smtClean="0"/>
              <a:t>nto the IEEE 802 Reference Model</a:t>
            </a:r>
          </a:p>
          <a:p>
            <a:pPr lvl="1"/>
            <a:r>
              <a:rPr lang="en-US" dirty="0" smtClean="0"/>
              <a:t>R1 represents the PHY and MAC layer functions between terminal and base station</a:t>
            </a:r>
          </a:p>
          <a:p>
            <a:pPr lvl="2"/>
            <a:r>
              <a:rPr lang="en-US" dirty="0" smtClean="0"/>
              <a:t>Completely covered by IEEE 802 specifications</a:t>
            </a:r>
          </a:p>
          <a:p>
            <a:pPr lvl="1"/>
            <a:r>
              <a:rPr lang="en-US" dirty="0" smtClean="0"/>
              <a:t>R2 represents the L2 control protocol functions between terminal and central entities for control and AAA.</a:t>
            </a:r>
          </a:p>
          <a:p>
            <a:pPr lvl="1"/>
            <a:r>
              <a:rPr lang="en-US" dirty="0" smtClean="0"/>
              <a:t>R3 represents the L1 &amp; L2 control interface from a central control entity into the network elements</a:t>
            </a:r>
          </a:p>
          <a:p>
            <a:r>
              <a:rPr lang="en-US" dirty="0" smtClean="0"/>
              <a:t>‘R2’ and ‘R3’ cover IEEE 802 specific</a:t>
            </a:r>
            <a:r>
              <a:rPr lang="en-US" dirty="0"/>
              <a:t> </a:t>
            </a:r>
            <a:r>
              <a:rPr lang="en-US" dirty="0" smtClean="0"/>
              <a:t>attributes</a:t>
            </a:r>
          </a:p>
          <a:p>
            <a:pPr lvl="1"/>
            <a:r>
              <a:rPr lang="en-US" dirty="0" smtClean="0"/>
              <a:t>However </a:t>
            </a:r>
            <a:r>
              <a:rPr lang="en-US" dirty="0"/>
              <a:t>IP based protocols are used to carry control information between network elements and </a:t>
            </a:r>
            <a:r>
              <a:rPr lang="en-US" dirty="0" smtClean="0"/>
              <a:t>access network control</a:t>
            </a:r>
            <a:endParaRPr lang="en-US" dirty="0"/>
          </a:p>
          <a:p>
            <a:pPr lvl="1"/>
            <a:r>
              <a:rPr lang="en-US" dirty="0"/>
              <a:t>Effectively each of IEEE 802 network elements contains an IP communication stack on top of the IEEE 802 data path for the exchange of the control information.</a:t>
            </a:r>
          </a:p>
        </p:txBody>
      </p:sp>
      <p:sp>
        <p:nvSpPr>
          <p:cNvPr id="3" name="Rectangle 2"/>
          <p:cNvSpPr/>
          <p:nvPr/>
        </p:nvSpPr>
        <p:spPr bwMode="auto">
          <a:xfrm>
            <a:off x="881590"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4" name="Rectangle 3"/>
          <p:cNvSpPr/>
          <p:nvPr/>
        </p:nvSpPr>
        <p:spPr bwMode="auto">
          <a:xfrm>
            <a:off x="881591"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5" name="Rectangle 4"/>
          <p:cNvSpPr/>
          <p:nvPr/>
        </p:nvSpPr>
        <p:spPr bwMode="auto">
          <a:xfrm>
            <a:off x="881591" y="1539000"/>
            <a:ext cx="855094" cy="122226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900" dirty="0" smtClean="0">
                <a:latin typeface="+mn-lt"/>
              </a:rPr>
              <a:t>Higher Layers</a:t>
            </a:r>
            <a:endParaRPr kumimoji="0" lang="en-US" sz="900" b="0" i="0" u="none" strike="noStrike" cap="none" normalizeH="0" baseline="0" dirty="0">
              <a:ln>
                <a:noFill/>
              </a:ln>
              <a:solidFill>
                <a:schemeClr val="tx1"/>
              </a:solidFill>
              <a:effectLst/>
              <a:latin typeface="+mn-lt"/>
            </a:endParaRPr>
          </a:p>
        </p:txBody>
      </p:sp>
      <p:sp>
        <p:nvSpPr>
          <p:cNvPr id="12" name="Rectangle 11"/>
          <p:cNvSpPr/>
          <p:nvPr/>
        </p:nvSpPr>
        <p:spPr bwMode="auto">
          <a:xfrm>
            <a:off x="7452320"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13" name="Rectangle 12"/>
          <p:cNvSpPr/>
          <p:nvPr/>
        </p:nvSpPr>
        <p:spPr bwMode="auto">
          <a:xfrm>
            <a:off x="7452321"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0" name="Rectangle 19"/>
          <p:cNvSpPr/>
          <p:nvPr/>
        </p:nvSpPr>
        <p:spPr bwMode="auto">
          <a:xfrm>
            <a:off x="5832141"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1" name="Rectangle 20"/>
          <p:cNvSpPr/>
          <p:nvPr/>
        </p:nvSpPr>
        <p:spPr bwMode="auto">
          <a:xfrm>
            <a:off x="5832142"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7" name="Rectangle 26"/>
          <p:cNvSpPr/>
          <p:nvPr/>
        </p:nvSpPr>
        <p:spPr bwMode="auto">
          <a:xfrm>
            <a:off x="4977045"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8" name="Rectangle 27"/>
          <p:cNvSpPr/>
          <p:nvPr/>
        </p:nvSpPr>
        <p:spPr bwMode="auto">
          <a:xfrm>
            <a:off x="4977046"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9" name="Isosceles Triangle 28"/>
          <p:cNvSpPr/>
          <p:nvPr/>
        </p:nvSpPr>
        <p:spPr bwMode="auto">
          <a:xfrm flipV="1">
            <a:off x="4977046" y="2761267"/>
            <a:ext cx="1710190" cy="82637"/>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0" name="Rectangle 29"/>
          <p:cNvSpPr/>
          <p:nvPr/>
        </p:nvSpPr>
        <p:spPr bwMode="auto">
          <a:xfrm>
            <a:off x="3311861"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31" name="Rectangle 30"/>
          <p:cNvSpPr/>
          <p:nvPr/>
        </p:nvSpPr>
        <p:spPr bwMode="auto">
          <a:xfrm>
            <a:off x="3311862"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32" name="Rectangle 31"/>
          <p:cNvSpPr/>
          <p:nvPr/>
        </p:nvSpPr>
        <p:spPr bwMode="auto">
          <a:xfrm>
            <a:off x="2456765"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33" name="Rectangle 32"/>
          <p:cNvSpPr/>
          <p:nvPr/>
        </p:nvSpPr>
        <p:spPr bwMode="auto">
          <a:xfrm>
            <a:off x="2456766"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34" name="Isosceles Triangle 33"/>
          <p:cNvSpPr/>
          <p:nvPr/>
        </p:nvSpPr>
        <p:spPr bwMode="auto">
          <a:xfrm flipV="1">
            <a:off x="2456766" y="2761267"/>
            <a:ext cx="1710190" cy="82637"/>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pic>
        <p:nvPicPr>
          <p:cNvPr id="68" name="Picture 67" descr="MC900439836.PNG"/>
          <p:cNvPicPr>
            <a:picLocks noChangeAspect="1"/>
          </p:cNvPicPr>
          <p:nvPr/>
        </p:nvPicPr>
        <p:blipFill>
          <a:blip r:embed="rId2"/>
          <a:stretch>
            <a:fillRect/>
          </a:stretch>
        </p:blipFill>
        <p:spPr>
          <a:xfrm>
            <a:off x="1016605" y="1906173"/>
            <a:ext cx="533400" cy="533400"/>
          </a:xfrm>
          <a:prstGeom prst="rect">
            <a:avLst/>
          </a:prstGeom>
        </p:spPr>
      </p:pic>
      <p:sp>
        <p:nvSpPr>
          <p:cNvPr id="102" name="Rectangle 101"/>
          <p:cNvSpPr/>
          <p:nvPr/>
        </p:nvSpPr>
        <p:spPr bwMode="auto">
          <a:xfrm>
            <a:off x="2816805" y="2266214"/>
            <a:ext cx="855095" cy="495054"/>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smtClean="0">
                <a:latin typeface="+mn-lt"/>
              </a:rPr>
              <a:t>Higher Layers Control</a:t>
            </a:r>
            <a:endParaRPr kumimoji="0" lang="en-US" sz="700" b="0" i="0" u="none" strike="noStrike" cap="none" normalizeH="0" baseline="0" dirty="0">
              <a:ln>
                <a:noFill/>
              </a:ln>
              <a:solidFill>
                <a:schemeClr val="tx1"/>
              </a:solidFill>
              <a:effectLst/>
              <a:latin typeface="+mn-lt"/>
            </a:endParaRPr>
          </a:p>
        </p:txBody>
      </p:sp>
      <p:sp>
        <p:nvSpPr>
          <p:cNvPr id="104" name="Rectangle 103"/>
          <p:cNvSpPr/>
          <p:nvPr/>
        </p:nvSpPr>
        <p:spPr bwMode="auto">
          <a:xfrm>
            <a:off x="5472100" y="2266214"/>
            <a:ext cx="720080" cy="495054"/>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smtClean="0">
                <a:latin typeface="+mn-lt"/>
              </a:rPr>
              <a:t>Higher Layers Control</a:t>
            </a:r>
            <a:endParaRPr kumimoji="0" lang="en-US" sz="700" b="0" i="0" u="none" strike="noStrike" cap="none" normalizeH="0" baseline="0" dirty="0">
              <a:ln>
                <a:noFill/>
              </a:ln>
              <a:solidFill>
                <a:schemeClr val="tx1"/>
              </a:solidFill>
              <a:effectLst/>
              <a:latin typeface="+mn-lt"/>
            </a:endParaRPr>
          </a:p>
        </p:txBody>
      </p:sp>
      <p:sp>
        <p:nvSpPr>
          <p:cNvPr id="105" name="Rectangle 104"/>
          <p:cNvSpPr/>
          <p:nvPr/>
        </p:nvSpPr>
        <p:spPr bwMode="auto">
          <a:xfrm>
            <a:off x="7452320" y="1539000"/>
            <a:ext cx="855094" cy="122226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900" dirty="0" smtClean="0">
                <a:latin typeface="+mn-lt"/>
              </a:rPr>
              <a:t>Higher Layers</a:t>
            </a:r>
            <a:endParaRPr kumimoji="0" lang="en-US" sz="900" b="0" i="0" u="none" strike="noStrike" cap="none" normalizeH="0" baseline="0" dirty="0">
              <a:ln>
                <a:noFill/>
              </a:ln>
              <a:solidFill>
                <a:schemeClr val="tx1"/>
              </a:solidFill>
              <a:effectLst/>
              <a:latin typeface="+mn-lt"/>
            </a:endParaRPr>
          </a:p>
        </p:txBody>
      </p:sp>
      <p:pic>
        <p:nvPicPr>
          <p:cNvPr id="82" name="Picture 29"/>
          <p:cNvPicPr>
            <a:picLocks noChangeArrowheads="1"/>
          </p:cNvPicPr>
          <p:nvPr/>
        </p:nvPicPr>
        <p:blipFill>
          <a:blip r:embed="rId3"/>
          <a:srcRect/>
          <a:stretch>
            <a:fillRect/>
          </a:stretch>
        </p:blipFill>
        <p:spPr bwMode="auto">
          <a:xfrm>
            <a:off x="7677345" y="2450883"/>
            <a:ext cx="405045" cy="258117"/>
          </a:xfrm>
          <a:prstGeom prst="rect">
            <a:avLst/>
          </a:prstGeom>
          <a:noFill/>
          <a:ln w="12700">
            <a:noFill/>
            <a:miter lim="800000"/>
            <a:headEnd/>
            <a:tailEnd/>
          </a:ln>
          <a:effectLst/>
        </p:spPr>
      </p:pic>
      <p:grpSp>
        <p:nvGrpSpPr>
          <p:cNvPr id="6" name="Group 122"/>
          <p:cNvGrpSpPr>
            <a:grpSpLocks/>
          </p:cNvGrpSpPr>
          <p:nvPr/>
        </p:nvGrpSpPr>
        <p:grpSpPr bwMode="auto">
          <a:xfrm>
            <a:off x="7767355" y="2135848"/>
            <a:ext cx="190728" cy="325360"/>
            <a:chOff x="4120" y="2308"/>
            <a:chExt cx="305" cy="415"/>
          </a:xfrm>
        </p:grpSpPr>
        <p:sp>
          <p:nvSpPr>
            <p:cNvPr id="7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7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7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8" name="Group 126"/>
            <p:cNvGrpSpPr>
              <a:grpSpLocks/>
            </p:cNvGrpSpPr>
            <p:nvPr/>
          </p:nvGrpSpPr>
          <p:grpSpPr bwMode="auto">
            <a:xfrm flipH="1">
              <a:off x="4164" y="2500"/>
              <a:ext cx="152" cy="109"/>
              <a:chOff x="3216" y="2784"/>
              <a:chExt cx="192" cy="144"/>
            </a:xfrm>
          </p:grpSpPr>
          <p:sp>
            <p:nvSpPr>
              <p:cNvPr id="7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7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8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8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7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7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7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69" name="AutoShape 22"/>
          <p:cNvSpPr>
            <a:spLocks noChangeArrowheads="1"/>
          </p:cNvSpPr>
          <p:nvPr/>
        </p:nvSpPr>
        <p:spPr bwMode="auto">
          <a:xfrm>
            <a:off x="7677345" y="1775808"/>
            <a:ext cx="360362" cy="327025"/>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cxnSp>
        <p:nvCxnSpPr>
          <p:cNvPr id="114" name="Straight Arrow Connector 113"/>
          <p:cNvCxnSpPr/>
          <p:nvPr/>
        </p:nvCxnSpPr>
        <p:spPr bwMode="auto">
          <a:xfrm>
            <a:off x="5742130" y="2661732"/>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16" name="Straight Arrow Connector 115"/>
          <p:cNvCxnSpPr/>
          <p:nvPr/>
        </p:nvCxnSpPr>
        <p:spPr bwMode="auto">
          <a:xfrm>
            <a:off x="5922150" y="2661732"/>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17" name="Straight Arrow Connector 116"/>
          <p:cNvCxnSpPr/>
          <p:nvPr/>
        </p:nvCxnSpPr>
        <p:spPr bwMode="auto">
          <a:xfrm>
            <a:off x="3266855" y="2663884"/>
            <a:ext cx="0" cy="468000"/>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18" name="Straight Arrow Connector 117"/>
          <p:cNvCxnSpPr/>
          <p:nvPr/>
        </p:nvCxnSpPr>
        <p:spPr bwMode="auto">
          <a:xfrm>
            <a:off x="3356865" y="2663885"/>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sp>
        <p:nvSpPr>
          <p:cNvPr id="131" name="TextBox 130"/>
          <p:cNvSpPr txBox="1"/>
          <p:nvPr/>
        </p:nvSpPr>
        <p:spPr>
          <a:xfrm>
            <a:off x="5663402" y="2481712"/>
            <a:ext cx="348598" cy="246221"/>
          </a:xfrm>
          <a:prstGeom prst="rect">
            <a:avLst/>
          </a:prstGeom>
          <a:noFill/>
        </p:spPr>
        <p:txBody>
          <a:bodyPr wrap="none" rtlCol="0">
            <a:spAutoFit/>
          </a:bodyPr>
          <a:lstStyle/>
          <a:p>
            <a:r>
              <a:rPr lang="en-US" sz="1000" dirty="0" smtClean="0">
                <a:solidFill>
                  <a:srgbClr val="FF0000"/>
                </a:solidFill>
                <a:latin typeface="+mn-lt"/>
              </a:rPr>
              <a:t>R3</a:t>
            </a:r>
            <a:endParaRPr lang="en-US" sz="1000" dirty="0">
              <a:solidFill>
                <a:srgbClr val="FF0000"/>
              </a:solidFill>
              <a:latin typeface="+mn-lt"/>
            </a:endParaRPr>
          </a:p>
        </p:txBody>
      </p:sp>
      <p:sp>
        <p:nvSpPr>
          <p:cNvPr id="135" name="TextBox 134"/>
          <p:cNvSpPr txBox="1"/>
          <p:nvPr/>
        </p:nvSpPr>
        <p:spPr>
          <a:xfrm>
            <a:off x="2772000" y="2481712"/>
            <a:ext cx="736099" cy="246221"/>
          </a:xfrm>
          <a:prstGeom prst="rect">
            <a:avLst/>
          </a:prstGeom>
          <a:noFill/>
        </p:spPr>
        <p:txBody>
          <a:bodyPr wrap="none" rtlCol="0">
            <a:spAutoFit/>
          </a:bodyPr>
          <a:lstStyle/>
          <a:p>
            <a:r>
              <a:rPr lang="en-US" sz="1000" dirty="0" smtClean="0">
                <a:solidFill>
                  <a:srgbClr val="FF0000"/>
                </a:solidFill>
                <a:latin typeface="+mn-lt"/>
              </a:rPr>
              <a:t>R2      R3 </a:t>
            </a:r>
            <a:endParaRPr lang="en-US" sz="1000" dirty="0">
              <a:solidFill>
                <a:srgbClr val="FF0000"/>
              </a:solidFill>
              <a:latin typeface="+mn-lt"/>
            </a:endParaRPr>
          </a:p>
        </p:txBody>
      </p:sp>
      <p:sp>
        <p:nvSpPr>
          <p:cNvPr id="136" name="Freeform 135"/>
          <p:cNvSpPr/>
          <p:nvPr/>
        </p:nvSpPr>
        <p:spPr bwMode="auto">
          <a:xfrm>
            <a:off x="1628776" y="2663885"/>
            <a:ext cx="1278040" cy="144541"/>
          </a:xfrm>
          <a:custGeom>
            <a:avLst/>
            <a:gdLst>
              <a:gd name="connsiteX0" fmla="*/ 0 w 1395413"/>
              <a:gd name="connsiteY0" fmla="*/ 133350 h 138112"/>
              <a:gd name="connsiteX1" fmla="*/ 1395413 w 1395413"/>
              <a:gd name="connsiteY1" fmla="*/ 138112 h 138112"/>
              <a:gd name="connsiteX2" fmla="*/ 1395413 w 1395413"/>
              <a:gd name="connsiteY2" fmla="*/ 0 h 138112"/>
            </a:gdLst>
            <a:ahLst/>
            <a:cxnLst>
              <a:cxn ang="0">
                <a:pos x="connsiteX0" y="connsiteY0"/>
              </a:cxn>
              <a:cxn ang="0">
                <a:pos x="connsiteX1" y="connsiteY1"/>
              </a:cxn>
              <a:cxn ang="0">
                <a:pos x="connsiteX2" y="connsiteY2"/>
              </a:cxn>
            </a:cxnLst>
            <a:rect l="l" t="t" r="r" b="b"/>
            <a:pathLst>
              <a:path w="1395413" h="138112">
                <a:moveTo>
                  <a:pt x="0" y="133350"/>
                </a:moveTo>
                <a:lnTo>
                  <a:pt x="1395413" y="138112"/>
                </a:lnTo>
                <a:lnTo>
                  <a:pt x="1395413" y="0"/>
                </a:lnTo>
              </a:path>
            </a:pathLst>
          </a:custGeom>
          <a:noFill/>
          <a:ln w="12700" cap="flat" cmpd="sng" algn="ctr">
            <a:solidFill>
              <a:srgbClr val="FF0000"/>
            </a:solidFill>
            <a:prstDash val="dash"/>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55" name="Left-Right Arrow 54"/>
          <p:cNvSpPr/>
          <p:nvPr/>
        </p:nvSpPr>
        <p:spPr bwMode="auto">
          <a:xfrm>
            <a:off x="1736685" y="2898436"/>
            <a:ext cx="720080" cy="270030"/>
          </a:xfrm>
          <a:prstGeom prst="leftRightArrow">
            <a:avLst>
              <a:gd name="adj1" fmla="val 64830"/>
              <a:gd name="adj2" fmla="val 36158"/>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n-lt"/>
              </a:rPr>
              <a:t>R1</a:t>
            </a:r>
            <a:endParaRPr kumimoji="0" lang="en-US" sz="1000" b="1" i="0" u="none" strike="noStrike" cap="none" normalizeH="0" baseline="0" dirty="0">
              <a:ln>
                <a:noFill/>
              </a:ln>
              <a:solidFill>
                <a:schemeClr val="bg1"/>
              </a:solidFill>
              <a:effectLst/>
              <a:latin typeface="+mn-lt"/>
            </a:endParaRPr>
          </a:p>
        </p:txBody>
      </p:sp>
      <p:cxnSp>
        <p:nvCxnSpPr>
          <p:cNvPr id="58" name="Straight Arrow Connector 57"/>
          <p:cNvCxnSpPr>
            <a:endCxn id="29" idx="0"/>
          </p:cNvCxnSpPr>
          <p:nvPr/>
        </p:nvCxnSpPr>
        <p:spPr bwMode="auto">
          <a:xfrm flipH="1">
            <a:off x="5824770" y="2663885"/>
            <a:ext cx="7370" cy="180019"/>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61" name="Straight Arrow Connector 60"/>
          <p:cNvCxnSpPr/>
          <p:nvPr/>
        </p:nvCxnSpPr>
        <p:spPr bwMode="auto">
          <a:xfrm>
            <a:off x="3176845" y="2663885"/>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63" name="Straight Arrow Connector 62"/>
          <p:cNvCxnSpPr/>
          <p:nvPr/>
        </p:nvCxnSpPr>
        <p:spPr bwMode="auto">
          <a:xfrm>
            <a:off x="3446875" y="2663885"/>
            <a:ext cx="0" cy="180020"/>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sp>
        <p:nvSpPr>
          <p:cNvPr id="7" name="Freeform 6"/>
          <p:cNvSpPr/>
          <p:nvPr/>
        </p:nvSpPr>
        <p:spPr>
          <a:xfrm>
            <a:off x="3670417" y="1952472"/>
            <a:ext cx="3798592" cy="576528"/>
          </a:xfrm>
          <a:custGeom>
            <a:avLst/>
            <a:gdLst>
              <a:gd name="connsiteX0" fmla="*/ 0 w 3355810"/>
              <a:gd name="connsiteY0" fmla="*/ 360530 h 360530"/>
              <a:gd name="connsiteX1" fmla="*/ 1235124 w 3355810"/>
              <a:gd name="connsiteY1" fmla="*/ 11003 h 360530"/>
              <a:gd name="connsiteX2" fmla="*/ 3355810 w 3355810"/>
              <a:gd name="connsiteY2" fmla="*/ 80908 h 360530"/>
              <a:gd name="connsiteX0" fmla="*/ 126034 w 3481844"/>
              <a:gd name="connsiteY0" fmla="*/ 361226 h 395522"/>
              <a:gd name="connsiteX1" fmla="*/ 79425 w 3481844"/>
              <a:gd name="connsiteY1" fmla="*/ 373167 h 395522"/>
              <a:gd name="connsiteX2" fmla="*/ 1361158 w 3481844"/>
              <a:gd name="connsiteY2" fmla="*/ 11699 h 395522"/>
              <a:gd name="connsiteX3" fmla="*/ 3481844 w 3481844"/>
              <a:gd name="connsiteY3" fmla="*/ 81604 h 395522"/>
              <a:gd name="connsiteX0" fmla="*/ 126034 w 3481844"/>
              <a:gd name="connsiteY0" fmla="*/ 361226 h 395522"/>
              <a:gd name="connsiteX1" fmla="*/ 79425 w 3481844"/>
              <a:gd name="connsiteY1" fmla="*/ 373167 h 395522"/>
              <a:gd name="connsiteX2" fmla="*/ 1361158 w 3481844"/>
              <a:gd name="connsiteY2" fmla="*/ 11699 h 395522"/>
              <a:gd name="connsiteX3" fmla="*/ 3481844 w 3481844"/>
              <a:gd name="connsiteY3" fmla="*/ 81604 h 395522"/>
              <a:gd name="connsiteX0" fmla="*/ 259695 w 3615505"/>
              <a:gd name="connsiteY0" fmla="*/ 361226 h 373167"/>
              <a:gd name="connsiteX1" fmla="*/ 213086 w 3615505"/>
              <a:gd name="connsiteY1" fmla="*/ 373167 h 373167"/>
              <a:gd name="connsiteX2" fmla="*/ 1494819 w 3615505"/>
              <a:gd name="connsiteY2" fmla="*/ 11699 h 373167"/>
              <a:gd name="connsiteX3" fmla="*/ 3615505 w 3615505"/>
              <a:gd name="connsiteY3" fmla="*/ 81604 h 373167"/>
              <a:gd name="connsiteX0" fmla="*/ 259695 w 3615505"/>
              <a:gd name="connsiteY0" fmla="*/ 361226 h 373167"/>
              <a:gd name="connsiteX1" fmla="*/ 213086 w 3615505"/>
              <a:gd name="connsiteY1" fmla="*/ 373167 h 373167"/>
              <a:gd name="connsiteX2" fmla="*/ 1494819 w 3615505"/>
              <a:gd name="connsiteY2" fmla="*/ 11699 h 373167"/>
              <a:gd name="connsiteX3" fmla="*/ 3615505 w 3615505"/>
              <a:gd name="connsiteY3" fmla="*/ 81604 h 373167"/>
              <a:gd name="connsiteX0" fmla="*/ 259695 w 3615505"/>
              <a:gd name="connsiteY0" fmla="*/ 293406 h 305347"/>
              <a:gd name="connsiteX1" fmla="*/ 213086 w 3615505"/>
              <a:gd name="connsiteY1" fmla="*/ 305347 h 305347"/>
              <a:gd name="connsiteX2" fmla="*/ 1506471 w 3615505"/>
              <a:gd name="connsiteY2" fmla="*/ 24916 h 305347"/>
              <a:gd name="connsiteX3" fmla="*/ 3615505 w 3615505"/>
              <a:gd name="connsiteY3" fmla="*/ 13784 h 305347"/>
              <a:gd name="connsiteX0" fmla="*/ 259695 w 3615505"/>
              <a:gd name="connsiteY0" fmla="*/ 282152 h 294093"/>
              <a:gd name="connsiteX1" fmla="*/ 213086 w 3615505"/>
              <a:gd name="connsiteY1" fmla="*/ 294093 h 294093"/>
              <a:gd name="connsiteX2" fmla="*/ 1506471 w 3615505"/>
              <a:gd name="connsiteY2" fmla="*/ 13662 h 294093"/>
              <a:gd name="connsiteX3" fmla="*/ 3615505 w 3615505"/>
              <a:gd name="connsiteY3" fmla="*/ 2530 h 294093"/>
              <a:gd name="connsiteX0" fmla="*/ 0 w 3355810"/>
              <a:gd name="connsiteY0" fmla="*/ 282152 h 282152"/>
              <a:gd name="connsiteX1" fmla="*/ 1246776 w 3355810"/>
              <a:gd name="connsiteY1" fmla="*/ 13662 h 282152"/>
              <a:gd name="connsiteX2" fmla="*/ 3355810 w 3355810"/>
              <a:gd name="connsiteY2" fmla="*/ 2530 h 282152"/>
              <a:gd name="connsiteX0" fmla="*/ 0 w 3775287"/>
              <a:gd name="connsiteY0" fmla="*/ 362077 h 362077"/>
              <a:gd name="connsiteX1" fmla="*/ 1666253 w 3775287"/>
              <a:gd name="connsiteY1" fmla="*/ 28758 h 362077"/>
              <a:gd name="connsiteX2" fmla="*/ 3775287 w 3775287"/>
              <a:gd name="connsiteY2" fmla="*/ 17626 h 362077"/>
              <a:gd name="connsiteX0" fmla="*/ 0 w 3775287"/>
              <a:gd name="connsiteY0" fmla="*/ 362077 h 362077"/>
              <a:gd name="connsiteX1" fmla="*/ 1666253 w 3775287"/>
              <a:gd name="connsiteY1" fmla="*/ 28758 h 362077"/>
              <a:gd name="connsiteX2" fmla="*/ 3775287 w 3775287"/>
              <a:gd name="connsiteY2" fmla="*/ 17626 h 362077"/>
              <a:gd name="connsiteX0" fmla="*/ 0 w 3775287"/>
              <a:gd name="connsiteY0" fmla="*/ 344451 h 344451"/>
              <a:gd name="connsiteX1" fmla="*/ 1270081 w 3775287"/>
              <a:gd name="connsiteY1" fmla="*/ 70559 h 344451"/>
              <a:gd name="connsiteX2" fmla="*/ 3775287 w 3775287"/>
              <a:gd name="connsiteY2" fmla="*/ 0 h 344451"/>
              <a:gd name="connsiteX0" fmla="*/ 0 w 3763635"/>
              <a:gd name="connsiteY0" fmla="*/ 294290 h 294290"/>
              <a:gd name="connsiteX1" fmla="*/ 1270081 w 3763635"/>
              <a:gd name="connsiteY1" fmla="*/ 20398 h 294290"/>
              <a:gd name="connsiteX2" fmla="*/ 3763635 w 3763635"/>
              <a:gd name="connsiteY2" fmla="*/ 20071 h 294290"/>
              <a:gd name="connsiteX0" fmla="*/ 0 w 3763635"/>
              <a:gd name="connsiteY0" fmla="*/ 313712 h 313712"/>
              <a:gd name="connsiteX1" fmla="*/ 1270081 w 3763635"/>
              <a:gd name="connsiteY1" fmla="*/ 39820 h 313712"/>
              <a:gd name="connsiteX2" fmla="*/ 3763635 w 3763635"/>
              <a:gd name="connsiteY2" fmla="*/ 1676 h 313712"/>
              <a:gd name="connsiteX0" fmla="*/ 0 w 3798592"/>
              <a:gd name="connsiteY0" fmla="*/ 322954 h 322954"/>
              <a:gd name="connsiteX1" fmla="*/ 1270081 w 3798592"/>
              <a:gd name="connsiteY1" fmla="*/ 49062 h 322954"/>
              <a:gd name="connsiteX2" fmla="*/ 3798592 w 3798592"/>
              <a:gd name="connsiteY2" fmla="*/ 113 h 322954"/>
              <a:gd name="connsiteX0" fmla="*/ 0 w 3798592"/>
              <a:gd name="connsiteY0" fmla="*/ 485369 h 485369"/>
              <a:gd name="connsiteX1" fmla="*/ 1270081 w 3798592"/>
              <a:gd name="connsiteY1" fmla="*/ 211477 h 485369"/>
              <a:gd name="connsiteX2" fmla="*/ 3483984 w 3798592"/>
              <a:gd name="connsiteY2" fmla="*/ 283 h 485369"/>
              <a:gd name="connsiteX3" fmla="*/ 3798592 w 3798592"/>
              <a:gd name="connsiteY3" fmla="*/ 162528 h 485369"/>
              <a:gd name="connsiteX0" fmla="*/ 0 w 3798592"/>
              <a:gd name="connsiteY0" fmla="*/ 322841 h 322841"/>
              <a:gd name="connsiteX1" fmla="*/ 1270081 w 3798592"/>
              <a:gd name="connsiteY1" fmla="*/ 48949 h 322841"/>
              <a:gd name="connsiteX2" fmla="*/ 3798592 w 3798592"/>
              <a:gd name="connsiteY2" fmla="*/ 0 h 322841"/>
              <a:gd name="connsiteX0" fmla="*/ 0 w 3798592"/>
              <a:gd name="connsiteY0" fmla="*/ 297714 h 297714"/>
              <a:gd name="connsiteX1" fmla="*/ 1270081 w 3798592"/>
              <a:gd name="connsiteY1" fmla="*/ 23822 h 297714"/>
              <a:gd name="connsiteX2" fmla="*/ 3798592 w 3798592"/>
              <a:gd name="connsiteY2" fmla="*/ 7288 h 297714"/>
              <a:gd name="connsiteX0" fmla="*/ 0 w 3798592"/>
              <a:gd name="connsiteY0" fmla="*/ 300915 h 300915"/>
              <a:gd name="connsiteX1" fmla="*/ 1270081 w 3798592"/>
              <a:gd name="connsiteY1" fmla="*/ 27023 h 300915"/>
              <a:gd name="connsiteX2" fmla="*/ 3798592 w 3798592"/>
              <a:gd name="connsiteY2" fmla="*/ 10489 h 300915"/>
              <a:gd name="connsiteX0" fmla="*/ 0 w 3798592"/>
              <a:gd name="connsiteY0" fmla="*/ 290781 h 290781"/>
              <a:gd name="connsiteX1" fmla="*/ 1200168 w 3798592"/>
              <a:gd name="connsiteY1" fmla="*/ 43901 h 290781"/>
              <a:gd name="connsiteX2" fmla="*/ 3798592 w 3798592"/>
              <a:gd name="connsiteY2" fmla="*/ 355 h 290781"/>
              <a:gd name="connsiteX0" fmla="*/ 0 w 3798592"/>
              <a:gd name="connsiteY0" fmla="*/ 290436 h 290436"/>
              <a:gd name="connsiteX1" fmla="*/ 1200168 w 3798592"/>
              <a:gd name="connsiteY1" fmla="*/ 43556 h 290436"/>
              <a:gd name="connsiteX2" fmla="*/ 3798592 w 3798592"/>
              <a:gd name="connsiteY2" fmla="*/ 10 h 290436"/>
              <a:gd name="connsiteX0" fmla="*/ 0 w 3798592"/>
              <a:gd name="connsiteY0" fmla="*/ 291471 h 291471"/>
              <a:gd name="connsiteX1" fmla="*/ 1200168 w 3798592"/>
              <a:gd name="connsiteY1" fmla="*/ 44591 h 291471"/>
              <a:gd name="connsiteX2" fmla="*/ 3798592 w 3798592"/>
              <a:gd name="connsiteY2" fmla="*/ 1045 h 291471"/>
              <a:gd name="connsiteX0" fmla="*/ 0 w 3798592"/>
              <a:gd name="connsiteY0" fmla="*/ 290438 h 290438"/>
              <a:gd name="connsiteX1" fmla="*/ 1153559 w 3798592"/>
              <a:gd name="connsiteY1" fmla="*/ 75973 h 290438"/>
              <a:gd name="connsiteX2" fmla="*/ 3798592 w 3798592"/>
              <a:gd name="connsiteY2" fmla="*/ 12 h 290438"/>
              <a:gd name="connsiteX0" fmla="*/ 0 w 3798592"/>
              <a:gd name="connsiteY0" fmla="*/ 290430 h 290430"/>
              <a:gd name="connsiteX1" fmla="*/ 1106950 w 3798592"/>
              <a:gd name="connsiteY1" fmla="*/ 135392 h 290430"/>
              <a:gd name="connsiteX2" fmla="*/ 3798592 w 3798592"/>
              <a:gd name="connsiteY2" fmla="*/ 4 h 290430"/>
              <a:gd name="connsiteX0" fmla="*/ 0 w 3798592"/>
              <a:gd name="connsiteY0" fmla="*/ 290430 h 290430"/>
              <a:gd name="connsiteX1" fmla="*/ 1106950 w 3798592"/>
              <a:gd name="connsiteY1" fmla="*/ 135392 h 290430"/>
              <a:gd name="connsiteX2" fmla="*/ 3798592 w 3798592"/>
              <a:gd name="connsiteY2" fmla="*/ 4 h 290430"/>
            </a:gdLst>
            <a:ahLst/>
            <a:cxnLst>
              <a:cxn ang="0">
                <a:pos x="connsiteX0" y="connsiteY0"/>
              </a:cxn>
              <a:cxn ang="0">
                <a:pos x="connsiteX1" y="connsiteY1"/>
              </a:cxn>
              <a:cxn ang="0">
                <a:pos x="connsiteX2" y="connsiteY2"/>
              </a:cxn>
            </a:cxnLst>
            <a:rect l="l" t="t" r="r" b="b"/>
            <a:pathLst>
              <a:path w="3798592" h="290430">
                <a:moveTo>
                  <a:pt x="0" y="290430"/>
                </a:moveTo>
                <a:cubicBezTo>
                  <a:pt x="854003" y="288520"/>
                  <a:pt x="846719" y="210808"/>
                  <a:pt x="1106950" y="135392"/>
                </a:cubicBezTo>
                <a:cubicBezTo>
                  <a:pt x="1367181" y="59976"/>
                  <a:pt x="1768696" y="-603"/>
                  <a:pt x="3798592" y="4"/>
                </a:cubicBezTo>
              </a:path>
            </a:pathLst>
          </a:custGeom>
          <a:ln w="19050" cmpd="sng">
            <a:solidFill>
              <a:schemeClr val="tx1"/>
            </a:solidFill>
            <a:prstDash val="dashDot"/>
            <a:headEnd type="triangle"/>
            <a:tailEnd type="triangle"/>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59" name="Freeform 58"/>
          <p:cNvSpPr/>
          <p:nvPr/>
        </p:nvSpPr>
        <p:spPr>
          <a:xfrm>
            <a:off x="6192000" y="1944000"/>
            <a:ext cx="1260000" cy="576528"/>
          </a:xfrm>
          <a:custGeom>
            <a:avLst/>
            <a:gdLst>
              <a:gd name="connsiteX0" fmla="*/ 0 w 3355810"/>
              <a:gd name="connsiteY0" fmla="*/ 360530 h 360530"/>
              <a:gd name="connsiteX1" fmla="*/ 1235124 w 3355810"/>
              <a:gd name="connsiteY1" fmla="*/ 11003 h 360530"/>
              <a:gd name="connsiteX2" fmla="*/ 3355810 w 3355810"/>
              <a:gd name="connsiteY2" fmla="*/ 80908 h 360530"/>
              <a:gd name="connsiteX0" fmla="*/ 126034 w 3481844"/>
              <a:gd name="connsiteY0" fmla="*/ 361226 h 395522"/>
              <a:gd name="connsiteX1" fmla="*/ 79425 w 3481844"/>
              <a:gd name="connsiteY1" fmla="*/ 373167 h 395522"/>
              <a:gd name="connsiteX2" fmla="*/ 1361158 w 3481844"/>
              <a:gd name="connsiteY2" fmla="*/ 11699 h 395522"/>
              <a:gd name="connsiteX3" fmla="*/ 3481844 w 3481844"/>
              <a:gd name="connsiteY3" fmla="*/ 81604 h 395522"/>
              <a:gd name="connsiteX0" fmla="*/ 126034 w 3481844"/>
              <a:gd name="connsiteY0" fmla="*/ 361226 h 395522"/>
              <a:gd name="connsiteX1" fmla="*/ 79425 w 3481844"/>
              <a:gd name="connsiteY1" fmla="*/ 373167 h 395522"/>
              <a:gd name="connsiteX2" fmla="*/ 1361158 w 3481844"/>
              <a:gd name="connsiteY2" fmla="*/ 11699 h 395522"/>
              <a:gd name="connsiteX3" fmla="*/ 3481844 w 3481844"/>
              <a:gd name="connsiteY3" fmla="*/ 81604 h 395522"/>
              <a:gd name="connsiteX0" fmla="*/ 259695 w 3615505"/>
              <a:gd name="connsiteY0" fmla="*/ 361226 h 373167"/>
              <a:gd name="connsiteX1" fmla="*/ 213086 w 3615505"/>
              <a:gd name="connsiteY1" fmla="*/ 373167 h 373167"/>
              <a:gd name="connsiteX2" fmla="*/ 1494819 w 3615505"/>
              <a:gd name="connsiteY2" fmla="*/ 11699 h 373167"/>
              <a:gd name="connsiteX3" fmla="*/ 3615505 w 3615505"/>
              <a:gd name="connsiteY3" fmla="*/ 81604 h 373167"/>
              <a:gd name="connsiteX0" fmla="*/ 259695 w 3615505"/>
              <a:gd name="connsiteY0" fmla="*/ 361226 h 373167"/>
              <a:gd name="connsiteX1" fmla="*/ 213086 w 3615505"/>
              <a:gd name="connsiteY1" fmla="*/ 373167 h 373167"/>
              <a:gd name="connsiteX2" fmla="*/ 1494819 w 3615505"/>
              <a:gd name="connsiteY2" fmla="*/ 11699 h 373167"/>
              <a:gd name="connsiteX3" fmla="*/ 3615505 w 3615505"/>
              <a:gd name="connsiteY3" fmla="*/ 81604 h 373167"/>
              <a:gd name="connsiteX0" fmla="*/ 259695 w 3615505"/>
              <a:gd name="connsiteY0" fmla="*/ 293406 h 305347"/>
              <a:gd name="connsiteX1" fmla="*/ 213086 w 3615505"/>
              <a:gd name="connsiteY1" fmla="*/ 305347 h 305347"/>
              <a:gd name="connsiteX2" fmla="*/ 1506471 w 3615505"/>
              <a:gd name="connsiteY2" fmla="*/ 24916 h 305347"/>
              <a:gd name="connsiteX3" fmla="*/ 3615505 w 3615505"/>
              <a:gd name="connsiteY3" fmla="*/ 13784 h 305347"/>
              <a:gd name="connsiteX0" fmla="*/ 259695 w 3615505"/>
              <a:gd name="connsiteY0" fmla="*/ 282152 h 294093"/>
              <a:gd name="connsiteX1" fmla="*/ 213086 w 3615505"/>
              <a:gd name="connsiteY1" fmla="*/ 294093 h 294093"/>
              <a:gd name="connsiteX2" fmla="*/ 1506471 w 3615505"/>
              <a:gd name="connsiteY2" fmla="*/ 13662 h 294093"/>
              <a:gd name="connsiteX3" fmla="*/ 3615505 w 3615505"/>
              <a:gd name="connsiteY3" fmla="*/ 2530 h 294093"/>
              <a:gd name="connsiteX0" fmla="*/ 0 w 3355810"/>
              <a:gd name="connsiteY0" fmla="*/ 282152 h 282152"/>
              <a:gd name="connsiteX1" fmla="*/ 1246776 w 3355810"/>
              <a:gd name="connsiteY1" fmla="*/ 13662 h 282152"/>
              <a:gd name="connsiteX2" fmla="*/ 3355810 w 3355810"/>
              <a:gd name="connsiteY2" fmla="*/ 2530 h 282152"/>
              <a:gd name="connsiteX0" fmla="*/ 0 w 3775287"/>
              <a:gd name="connsiteY0" fmla="*/ 362077 h 362077"/>
              <a:gd name="connsiteX1" fmla="*/ 1666253 w 3775287"/>
              <a:gd name="connsiteY1" fmla="*/ 28758 h 362077"/>
              <a:gd name="connsiteX2" fmla="*/ 3775287 w 3775287"/>
              <a:gd name="connsiteY2" fmla="*/ 17626 h 362077"/>
              <a:gd name="connsiteX0" fmla="*/ 0 w 3775287"/>
              <a:gd name="connsiteY0" fmla="*/ 362077 h 362077"/>
              <a:gd name="connsiteX1" fmla="*/ 1666253 w 3775287"/>
              <a:gd name="connsiteY1" fmla="*/ 28758 h 362077"/>
              <a:gd name="connsiteX2" fmla="*/ 3775287 w 3775287"/>
              <a:gd name="connsiteY2" fmla="*/ 17626 h 362077"/>
              <a:gd name="connsiteX0" fmla="*/ 0 w 3775287"/>
              <a:gd name="connsiteY0" fmla="*/ 344451 h 344451"/>
              <a:gd name="connsiteX1" fmla="*/ 1270081 w 3775287"/>
              <a:gd name="connsiteY1" fmla="*/ 70559 h 344451"/>
              <a:gd name="connsiteX2" fmla="*/ 3775287 w 3775287"/>
              <a:gd name="connsiteY2" fmla="*/ 0 h 344451"/>
              <a:gd name="connsiteX0" fmla="*/ 0 w 3763635"/>
              <a:gd name="connsiteY0" fmla="*/ 294290 h 294290"/>
              <a:gd name="connsiteX1" fmla="*/ 1270081 w 3763635"/>
              <a:gd name="connsiteY1" fmla="*/ 20398 h 294290"/>
              <a:gd name="connsiteX2" fmla="*/ 3763635 w 3763635"/>
              <a:gd name="connsiteY2" fmla="*/ 20071 h 294290"/>
              <a:gd name="connsiteX0" fmla="*/ 0 w 3763635"/>
              <a:gd name="connsiteY0" fmla="*/ 313712 h 313712"/>
              <a:gd name="connsiteX1" fmla="*/ 1270081 w 3763635"/>
              <a:gd name="connsiteY1" fmla="*/ 39820 h 313712"/>
              <a:gd name="connsiteX2" fmla="*/ 3763635 w 3763635"/>
              <a:gd name="connsiteY2" fmla="*/ 1676 h 313712"/>
              <a:gd name="connsiteX0" fmla="*/ 0 w 3798592"/>
              <a:gd name="connsiteY0" fmla="*/ 322954 h 322954"/>
              <a:gd name="connsiteX1" fmla="*/ 1270081 w 3798592"/>
              <a:gd name="connsiteY1" fmla="*/ 49062 h 322954"/>
              <a:gd name="connsiteX2" fmla="*/ 3798592 w 3798592"/>
              <a:gd name="connsiteY2" fmla="*/ 113 h 322954"/>
              <a:gd name="connsiteX0" fmla="*/ 0 w 3798592"/>
              <a:gd name="connsiteY0" fmla="*/ 485369 h 485369"/>
              <a:gd name="connsiteX1" fmla="*/ 1270081 w 3798592"/>
              <a:gd name="connsiteY1" fmla="*/ 211477 h 485369"/>
              <a:gd name="connsiteX2" fmla="*/ 3483984 w 3798592"/>
              <a:gd name="connsiteY2" fmla="*/ 283 h 485369"/>
              <a:gd name="connsiteX3" fmla="*/ 3798592 w 3798592"/>
              <a:gd name="connsiteY3" fmla="*/ 162528 h 485369"/>
              <a:gd name="connsiteX0" fmla="*/ 0 w 3798592"/>
              <a:gd name="connsiteY0" fmla="*/ 322841 h 322841"/>
              <a:gd name="connsiteX1" fmla="*/ 1270081 w 3798592"/>
              <a:gd name="connsiteY1" fmla="*/ 48949 h 322841"/>
              <a:gd name="connsiteX2" fmla="*/ 3798592 w 3798592"/>
              <a:gd name="connsiteY2" fmla="*/ 0 h 322841"/>
              <a:gd name="connsiteX0" fmla="*/ 0 w 3798592"/>
              <a:gd name="connsiteY0" fmla="*/ 297714 h 297714"/>
              <a:gd name="connsiteX1" fmla="*/ 1270081 w 3798592"/>
              <a:gd name="connsiteY1" fmla="*/ 23822 h 297714"/>
              <a:gd name="connsiteX2" fmla="*/ 3798592 w 3798592"/>
              <a:gd name="connsiteY2" fmla="*/ 7288 h 297714"/>
              <a:gd name="connsiteX0" fmla="*/ 0 w 3798592"/>
              <a:gd name="connsiteY0" fmla="*/ 300915 h 300915"/>
              <a:gd name="connsiteX1" fmla="*/ 1270081 w 3798592"/>
              <a:gd name="connsiteY1" fmla="*/ 27023 h 300915"/>
              <a:gd name="connsiteX2" fmla="*/ 3798592 w 3798592"/>
              <a:gd name="connsiteY2" fmla="*/ 10489 h 300915"/>
              <a:gd name="connsiteX0" fmla="*/ 0 w 3798592"/>
              <a:gd name="connsiteY0" fmla="*/ 290781 h 290781"/>
              <a:gd name="connsiteX1" fmla="*/ 1200168 w 3798592"/>
              <a:gd name="connsiteY1" fmla="*/ 43901 h 290781"/>
              <a:gd name="connsiteX2" fmla="*/ 3798592 w 3798592"/>
              <a:gd name="connsiteY2" fmla="*/ 355 h 290781"/>
              <a:gd name="connsiteX0" fmla="*/ 0 w 3798592"/>
              <a:gd name="connsiteY0" fmla="*/ 290436 h 290436"/>
              <a:gd name="connsiteX1" fmla="*/ 1200168 w 3798592"/>
              <a:gd name="connsiteY1" fmla="*/ 43556 h 290436"/>
              <a:gd name="connsiteX2" fmla="*/ 3798592 w 3798592"/>
              <a:gd name="connsiteY2" fmla="*/ 10 h 290436"/>
              <a:gd name="connsiteX0" fmla="*/ 0 w 3798592"/>
              <a:gd name="connsiteY0" fmla="*/ 291471 h 291471"/>
              <a:gd name="connsiteX1" fmla="*/ 1200168 w 3798592"/>
              <a:gd name="connsiteY1" fmla="*/ 44591 h 291471"/>
              <a:gd name="connsiteX2" fmla="*/ 3798592 w 3798592"/>
              <a:gd name="connsiteY2" fmla="*/ 1045 h 291471"/>
              <a:gd name="connsiteX0" fmla="*/ 0 w 3798592"/>
              <a:gd name="connsiteY0" fmla="*/ 290438 h 290438"/>
              <a:gd name="connsiteX1" fmla="*/ 1153559 w 3798592"/>
              <a:gd name="connsiteY1" fmla="*/ 75973 h 290438"/>
              <a:gd name="connsiteX2" fmla="*/ 3798592 w 3798592"/>
              <a:gd name="connsiteY2" fmla="*/ 12 h 290438"/>
              <a:gd name="connsiteX0" fmla="*/ 0 w 3798592"/>
              <a:gd name="connsiteY0" fmla="*/ 290430 h 290430"/>
              <a:gd name="connsiteX1" fmla="*/ 1106950 w 3798592"/>
              <a:gd name="connsiteY1" fmla="*/ 135392 h 290430"/>
              <a:gd name="connsiteX2" fmla="*/ 3798592 w 3798592"/>
              <a:gd name="connsiteY2" fmla="*/ 4 h 290430"/>
              <a:gd name="connsiteX0" fmla="*/ 0 w 3798592"/>
              <a:gd name="connsiteY0" fmla="*/ 290430 h 290430"/>
              <a:gd name="connsiteX1" fmla="*/ 1106950 w 3798592"/>
              <a:gd name="connsiteY1" fmla="*/ 135392 h 290430"/>
              <a:gd name="connsiteX2" fmla="*/ 3798592 w 3798592"/>
              <a:gd name="connsiteY2" fmla="*/ 4 h 290430"/>
            </a:gdLst>
            <a:ahLst/>
            <a:cxnLst>
              <a:cxn ang="0">
                <a:pos x="connsiteX0" y="connsiteY0"/>
              </a:cxn>
              <a:cxn ang="0">
                <a:pos x="connsiteX1" y="connsiteY1"/>
              </a:cxn>
              <a:cxn ang="0">
                <a:pos x="connsiteX2" y="connsiteY2"/>
              </a:cxn>
            </a:cxnLst>
            <a:rect l="l" t="t" r="r" b="b"/>
            <a:pathLst>
              <a:path w="3798592" h="290430">
                <a:moveTo>
                  <a:pt x="0" y="290430"/>
                </a:moveTo>
                <a:cubicBezTo>
                  <a:pt x="854003" y="288520"/>
                  <a:pt x="846719" y="210808"/>
                  <a:pt x="1106950" y="135392"/>
                </a:cubicBezTo>
                <a:cubicBezTo>
                  <a:pt x="1367181" y="59976"/>
                  <a:pt x="1768696" y="-603"/>
                  <a:pt x="3798592" y="4"/>
                </a:cubicBezTo>
              </a:path>
            </a:pathLst>
          </a:custGeom>
          <a:ln w="19050" cmpd="sng">
            <a:solidFill>
              <a:schemeClr val="tx1"/>
            </a:solidFill>
            <a:prstDash val="dashDot"/>
            <a:headEnd type="triangle"/>
            <a:tailEnd type="triangle"/>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IEEE 802 Attributes in IP Protocols</a:t>
            </a:r>
            <a:endParaRPr lang="en-US" dirty="0"/>
          </a:p>
        </p:txBody>
      </p:sp>
      <p:sp>
        <p:nvSpPr>
          <p:cNvPr id="3" name="Content Placeholder 2"/>
          <p:cNvSpPr>
            <a:spLocks noGrp="1"/>
          </p:cNvSpPr>
          <p:nvPr>
            <p:ph idx="1"/>
          </p:nvPr>
        </p:nvSpPr>
        <p:spPr>
          <a:xfrm>
            <a:off x="457200" y="1359000"/>
            <a:ext cx="8229600" cy="5085000"/>
          </a:xfrm>
        </p:spPr>
        <p:txBody>
          <a:bodyPr>
            <a:normAutofit fontScale="62500" lnSpcReduction="20000"/>
          </a:bodyPr>
          <a:lstStyle/>
          <a:p>
            <a:r>
              <a:rPr lang="en-US" dirty="0" smtClean="0"/>
              <a:t>Current handling of IEEE 802 specific attributes for IP protocols:</a:t>
            </a:r>
          </a:p>
          <a:p>
            <a:pPr lvl="1"/>
            <a:r>
              <a:rPr lang="en-US" dirty="0" smtClean="0"/>
              <a:t>IEEE 802 has an established procedure for defining the MIBs of the own  technologies</a:t>
            </a:r>
          </a:p>
          <a:p>
            <a:pPr lvl="2"/>
            <a:r>
              <a:rPr lang="en-US" dirty="0" smtClean="0"/>
              <a:t>Now completely in scope for IEEE 802</a:t>
            </a:r>
          </a:p>
          <a:p>
            <a:pPr lvl="1"/>
            <a:r>
              <a:rPr lang="en-US" dirty="0" smtClean="0"/>
              <a:t>Currently IEEE 802 does not deal with other IEEE 802 attribute definitions for IP protocols</a:t>
            </a:r>
          </a:p>
          <a:p>
            <a:pPr lvl="2"/>
            <a:r>
              <a:rPr lang="en-US" dirty="0"/>
              <a:t>e</a:t>
            </a:r>
            <a:r>
              <a:rPr lang="en-US" dirty="0" smtClean="0"/>
              <a:t>.g. IEEE 802 specific AAA (RADIUS, DIAMETER) attributes are done by IETF with only  some informal review by IEEE 802 WGs</a:t>
            </a:r>
          </a:p>
          <a:p>
            <a:r>
              <a:rPr lang="en-US" dirty="0" smtClean="0"/>
              <a:t>Specification of IEEE 802 related attributes for IP protocols by IETF has cumbersome issues, e.g.:</a:t>
            </a:r>
          </a:p>
          <a:p>
            <a:pPr lvl="1"/>
            <a:r>
              <a:rPr lang="en-US" dirty="0" smtClean="0"/>
              <a:t>delayed availability (completion of RFC may last 2 years after completion of IEEE standard)</a:t>
            </a:r>
          </a:p>
          <a:p>
            <a:pPr lvl="1"/>
            <a:r>
              <a:rPr lang="en-US" dirty="0" smtClean="0"/>
              <a:t>RFC’s can’t cope with revisions and life cycle of IEEE standards</a:t>
            </a:r>
          </a:p>
          <a:p>
            <a:pPr lvl="2"/>
            <a:r>
              <a:rPr lang="en-US" dirty="0" smtClean="0"/>
              <a:t>new RFC required for each amendment and revision of IEEE 802 standard</a:t>
            </a:r>
          </a:p>
          <a:p>
            <a:pPr lvl="2"/>
            <a:r>
              <a:rPr lang="en-US" dirty="0" smtClean="0"/>
              <a:t>new RFC’s have different numbers</a:t>
            </a:r>
          </a:p>
          <a:p>
            <a:pPr lvl="2"/>
            <a:r>
              <a:rPr lang="en-US" dirty="0" smtClean="0"/>
              <a:t>RFCs stay forever, while IEEE 802 standards have limited lifecycle</a:t>
            </a:r>
          </a:p>
          <a:p>
            <a:r>
              <a:rPr lang="en-US" sz="3800" b="1" dirty="0" smtClean="0"/>
              <a:t>IEEE 802 should take full responsibility for all its IEEE 802 specific attributes for IP protocols</a:t>
            </a:r>
          </a:p>
          <a:p>
            <a:pPr lvl="1"/>
            <a:r>
              <a:rPr lang="en-US" b="1" dirty="0" smtClean="0"/>
              <a:t>like done today for managed objects (MIBs)</a:t>
            </a:r>
          </a:p>
        </p:txBody>
      </p:sp>
    </p:spTree>
    <p:extLst>
      <p:ext uri="{BB962C8B-B14F-4D97-AF65-F5344CB8AC3E}">
        <p14:creationId xmlns:p14="http://schemas.microsoft.com/office/powerpoint/2010/main" val="15445657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Network Reference Model</a:t>
            </a:r>
            <a:endParaRPr lang="en-US" dirty="0"/>
          </a:p>
        </p:txBody>
      </p:sp>
      <p:sp>
        <p:nvSpPr>
          <p:cNvPr id="3" name="Text Placeholder 2"/>
          <p:cNvSpPr>
            <a:spLocks noGrp="1"/>
          </p:cNvSpPr>
          <p:nvPr>
            <p:ph type="body" idx="1"/>
          </p:nvPr>
        </p:nvSpPr>
        <p:spPr/>
        <p:txBody>
          <a:bodyPr/>
          <a:lstStyle/>
          <a:p>
            <a:r>
              <a:rPr lang="en-US" dirty="0" smtClean="0"/>
              <a:t>IEEE 802 OmniRAN Results and Proposals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900"/>
          <p:cNvSpPr>
            <a:spLocks noChangeAspect="1" noChangeArrowheads="1" noTextEdit="1"/>
          </p:cNvSpPr>
          <p:nvPr/>
        </p:nvSpPr>
        <p:spPr bwMode="auto">
          <a:xfrm>
            <a:off x="1162739" y="1914923"/>
            <a:ext cx="2688926" cy="1538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mn-lt"/>
            </a:endParaRPr>
          </a:p>
        </p:txBody>
      </p:sp>
      <p:sp>
        <p:nvSpPr>
          <p:cNvPr id="3" name="Title 2"/>
          <p:cNvSpPr>
            <a:spLocks noGrp="1"/>
          </p:cNvSpPr>
          <p:nvPr>
            <p:ph type="title"/>
          </p:nvPr>
        </p:nvSpPr>
        <p:spPr/>
        <p:txBody>
          <a:bodyPr/>
          <a:lstStyle/>
          <a:p>
            <a:r>
              <a:rPr lang="en-US" dirty="0"/>
              <a:t>Make</a:t>
            </a:r>
            <a:r>
              <a:rPr lang="en-US" dirty="0" smtClean="0"/>
              <a:t> IEEE 802 technologies properly supporting important deployments</a:t>
            </a:r>
            <a:endParaRPr lang="en-US" dirty="0"/>
          </a:p>
        </p:txBody>
      </p:sp>
      <p:sp>
        <p:nvSpPr>
          <p:cNvPr id="5" name="Content Placeholder 4"/>
          <p:cNvSpPr>
            <a:spLocks noGrp="1"/>
          </p:cNvSpPr>
          <p:nvPr>
            <p:ph idx="1"/>
          </p:nvPr>
        </p:nvSpPr>
        <p:spPr>
          <a:xfrm>
            <a:off x="457200" y="1494000"/>
            <a:ext cx="8229600" cy="4860000"/>
          </a:xfrm>
        </p:spPr>
        <p:txBody>
          <a:bodyPr>
            <a:normAutofit fontScale="70000" lnSpcReduction="20000"/>
          </a:bodyPr>
          <a:lstStyle/>
          <a:p>
            <a:r>
              <a:rPr lang="en-US" dirty="0" smtClean="0"/>
              <a:t>IEEE 802 technologies should fulfill the requirements of important deployments, e.g.:</a:t>
            </a:r>
          </a:p>
          <a:p>
            <a:pPr lvl="1"/>
            <a:r>
              <a:rPr lang="en-US" dirty="0" smtClean="0"/>
              <a:t>Telecommunication, Smart Grid, ITS, SDN, …</a:t>
            </a:r>
          </a:p>
          <a:p>
            <a:r>
              <a:rPr lang="en-US" dirty="0" smtClean="0"/>
              <a:t>Two main questions have to addressed:</a:t>
            </a:r>
          </a:p>
          <a:p>
            <a:pPr lvl="1"/>
            <a:r>
              <a:rPr lang="en-US" dirty="0" smtClean="0"/>
              <a:t>Which IEEE 802 standards do contribute to the particular deployments?</a:t>
            </a:r>
          </a:p>
          <a:p>
            <a:pPr lvl="1"/>
            <a:r>
              <a:rPr lang="en-US" dirty="0" smtClean="0"/>
              <a:t>Do the IEEE 802 standards provide all required functions?</a:t>
            </a:r>
          </a:p>
          <a:p>
            <a:r>
              <a:rPr lang="en-US" dirty="0"/>
              <a:t>A common model</a:t>
            </a:r>
            <a:r>
              <a:rPr lang="en-US" dirty="0" smtClean="0"/>
              <a:t> is necessary to make IEEE 802 technologies assessable and comparable, e.g.</a:t>
            </a:r>
          </a:p>
          <a:p>
            <a:pPr lvl="1"/>
            <a:r>
              <a:rPr lang="en-US" dirty="0" smtClean="0"/>
              <a:t>a reference model to compare functionalities</a:t>
            </a:r>
          </a:p>
          <a:p>
            <a:pPr lvl="1"/>
            <a:r>
              <a:rPr lang="en-US" dirty="0" smtClean="0"/>
              <a:t>a reference architecture to show how the IEEE 802 standards are fitting together for particular deployments</a:t>
            </a:r>
            <a:br>
              <a:rPr lang="en-US" dirty="0" smtClean="0"/>
            </a:br>
            <a:endParaRPr lang="en-US" dirty="0" smtClean="0"/>
          </a:p>
          <a:p>
            <a:r>
              <a:rPr lang="en-US" dirty="0" smtClean="0"/>
              <a:t>OmniRAN defines a Network Reference Model which </a:t>
            </a:r>
          </a:p>
          <a:p>
            <a:pPr lvl="1"/>
            <a:r>
              <a:rPr lang="en-US" dirty="0" smtClean="0"/>
              <a:t>maps IEEE 802 technologies into a generic network architecture,  </a:t>
            </a:r>
          </a:p>
          <a:p>
            <a:pPr lvl="1"/>
            <a:r>
              <a:rPr lang="en-US" dirty="0" smtClean="0"/>
              <a:t>allows functional evaluation of IEEE 802 access technologies.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lstStyle/>
          <a:p>
            <a:r>
              <a:rPr lang="en-US" dirty="0" smtClean="0"/>
              <a:t>Reference Model for IEEE 802 Network </a:t>
            </a:r>
            <a:br>
              <a:rPr lang="en-US" dirty="0" smtClean="0"/>
            </a:br>
            <a:r>
              <a:rPr lang="en-US" dirty="0" smtClean="0"/>
              <a:t>with Reference Points</a:t>
            </a:r>
            <a:endParaRPr lang="en-US" dirty="0"/>
          </a:p>
        </p:txBody>
      </p:sp>
      <p:grpSp>
        <p:nvGrpSpPr>
          <p:cNvPr id="3" name="Group 123"/>
          <p:cNvGrpSpPr/>
          <p:nvPr/>
        </p:nvGrpSpPr>
        <p:grpSpPr>
          <a:xfrm>
            <a:off x="2124075" y="1733550"/>
            <a:ext cx="1000125" cy="990600"/>
            <a:chOff x="7315200" y="3886200"/>
            <a:chExt cx="1000125" cy="990600"/>
          </a:xfrm>
        </p:grpSpPr>
        <p:sp>
          <p:nvSpPr>
            <p:cNvPr id="8" name="AutoShape 154"/>
            <p:cNvSpPr>
              <a:spLocks noChangeArrowheads="1"/>
            </p:cNvSpPr>
            <p:nvPr/>
          </p:nvSpPr>
          <p:spPr bwMode="auto">
            <a:xfrm>
              <a:off x="7315200" y="38862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grpSp>
          <p:nvGrpSpPr>
            <p:cNvPr id="5" name="Group 158"/>
            <p:cNvGrpSpPr>
              <a:grpSpLocks noChangeAspect="1"/>
            </p:cNvGrpSpPr>
            <p:nvPr/>
          </p:nvGrpSpPr>
          <p:grpSpPr bwMode="auto">
            <a:xfrm flipH="1">
              <a:off x="7696199" y="4259473"/>
              <a:ext cx="411161" cy="494972"/>
              <a:chOff x="5" y="2480"/>
              <a:chExt cx="237" cy="430"/>
            </a:xfrm>
          </p:grpSpPr>
          <p:grpSp>
            <p:nvGrpSpPr>
              <p:cNvPr id="9" name="Group 159"/>
              <p:cNvGrpSpPr>
                <a:grpSpLocks noChangeAspect="1"/>
              </p:cNvGrpSpPr>
              <p:nvPr/>
            </p:nvGrpSpPr>
            <p:grpSpPr bwMode="auto">
              <a:xfrm>
                <a:off x="5" y="2521"/>
                <a:ext cx="145" cy="389"/>
                <a:chOff x="5" y="2521"/>
                <a:chExt cx="145" cy="389"/>
              </a:xfrm>
            </p:grpSpPr>
            <p:grpSp>
              <p:nvGrpSpPr>
                <p:cNvPr id="11" name="Group 160"/>
                <p:cNvGrpSpPr>
                  <a:grpSpLocks noChangeAspect="1"/>
                </p:cNvGrpSpPr>
                <p:nvPr/>
              </p:nvGrpSpPr>
              <p:grpSpPr bwMode="auto">
                <a:xfrm>
                  <a:off x="7" y="2654"/>
                  <a:ext cx="143" cy="256"/>
                  <a:chOff x="7" y="2654"/>
                  <a:chExt cx="143" cy="256"/>
                </a:xfrm>
              </p:grpSpPr>
              <p:grpSp>
                <p:nvGrpSpPr>
                  <p:cNvPr id="12" name="Group 161"/>
                  <p:cNvGrpSpPr>
                    <a:grpSpLocks noChangeAspect="1"/>
                  </p:cNvGrpSpPr>
                  <p:nvPr/>
                </p:nvGrpSpPr>
                <p:grpSpPr bwMode="auto">
                  <a:xfrm>
                    <a:off x="7" y="2661"/>
                    <a:ext cx="93" cy="247"/>
                    <a:chOff x="7" y="2661"/>
                    <a:chExt cx="93" cy="247"/>
                  </a:xfrm>
                </p:grpSpPr>
                <p:sp>
                  <p:nvSpPr>
                    <p:cNvPr id="32"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3"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4"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5"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6"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7"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8"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25"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6"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7"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8"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9"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0"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1"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grpSp>
              <p:nvGrpSpPr>
                <p:cNvPr id="16" name="Group 176"/>
                <p:cNvGrpSpPr>
                  <a:grpSpLocks noChangeAspect="1"/>
                </p:cNvGrpSpPr>
                <p:nvPr/>
              </p:nvGrpSpPr>
              <p:grpSpPr bwMode="auto">
                <a:xfrm>
                  <a:off x="5" y="2533"/>
                  <a:ext cx="141" cy="374"/>
                  <a:chOff x="5" y="2533"/>
                  <a:chExt cx="141" cy="374"/>
                </a:xfrm>
              </p:grpSpPr>
              <p:sp>
                <p:nvSpPr>
                  <p:cNvPr id="19"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0"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1"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2"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3"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8"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3"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4"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5"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39" name="Rectangle 187"/>
            <p:cNvSpPr>
              <a:spLocks noChangeArrowheads="1"/>
            </p:cNvSpPr>
            <p:nvPr/>
          </p:nvSpPr>
          <p:spPr bwMode="auto">
            <a:xfrm>
              <a:off x="7373937" y="39624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7" name="Group 122"/>
          <p:cNvGrpSpPr/>
          <p:nvPr/>
        </p:nvGrpSpPr>
        <p:grpSpPr>
          <a:xfrm>
            <a:off x="3886200" y="1733550"/>
            <a:ext cx="990600" cy="990600"/>
            <a:chOff x="7315200" y="2819400"/>
            <a:chExt cx="990600" cy="990600"/>
          </a:xfrm>
        </p:grpSpPr>
        <p:sp>
          <p:nvSpPr>
            <p:cNvPr id="6"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10"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40"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Ctrl</a:t>
              </a:r>
              <a:endParaRPr lang="en-US" sz="1600" b="1" dirty="0">
                <a:latin typeface="Arial" pitchFamily="34" charset="0"/>
                <a:cs typeface="Arial" pitchFamily="34" charset="0"/>
              </a:endParaRPr>
            </a:p>
          </p:txBody>
        </p:sp>
        <p:grpSp>
          <p:nvGrpSpPr>
            <p:cNvPr id="24" name="Group 107"/>
            <p:cNvGrpSpPr/>
            <p:nvPr/>
          </p:nvGrpSpPr>
          <p:grpSpPr>
            <a:xfrm>
              <a:off x="7520910" y="3095706"/>
              <a:ext cx="532437" cy="381000"/>
              <a:chOff x="7481888" y="3079208"/>
              <a:chExt cx="595312" cy="425992"/>
            </a:xfrm>
          </p:grpSpPr>
          <p:sp>
            <p:nvSpPr>
              <p:cNvPr id="109"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110"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41" name="Group 122"/>
              <p:cNvGrpSpPr>
                <a:grpSpLocks/>
              </p:cNvGrpSpPr>
              <p:nvPr/>
            </p:nvGrpSpPr>
            <p:grpSpPr bwMode="auto">
              <a:xfrm>
                <a:off x="7848751" y="3079208"/>
                <a:ext cx="228449" cy="389708"/>
                <a:chOff x="4120" y="2308"/>
                <a:chExt cx="305" cy="415"/>
              </a:xfrm>
            </p:grpSpPr>
            <p:sp>
              <p:nvSpPr>
                <p:cNvPr id="11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1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1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42" name="Group 126"/>
                <p:cNvGrpSpPr>
                  <a:grpSpLocks/>
                </p:cNvGrpSpPr>
                <p:nvPr/>
              </p:nvGrpSpPr>
              <p:grpSpPr bwMode="auto">
                <a:xfrm flipH="1">
                  <a:off x="4164" y="2500"/>
                  <a:ext cx="152" cy="109"/>
                  <a:chOff x="3216" y="2784"/>
                  <a:chExt cx="192" cy="144"/>
                </a:xfrm>
              </p:grpSpPr>
              <p:sp>
                <p:nvSpPr>
                  <p:cNvPr id="11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2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2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2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1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1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1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grpSp>
      <p:grpSp>
        <p:nvGrpSpPr>
          <p:cNvPr id="44" name="Group 582"/>
          <p:cNvGrpSpPr/>
          <p:nvPr/>
        </p:nvGrpSpPr>
        <p:grpSpPr>
          <a:xfrm>
            <a:off x="5257800" y="1733550"/>
            <a:ext cx="990600" cy="990600"/>
            <a:chOff x="5257800" y="1733550"/>
            <a:chExt cx="990600" cy="990600"/>
          </a:xfrm>
        </p:grpSpPr>
        <p:sp>
          <p:nvSpPr>
            <p:cNvPr id="43" name="Rounded Rectangle 42"/>
            <p:cNvSpPr/>
            <p:nvPr/>
          </p:nvSpPr>
          <p:spPr bwMode="auto">
            <a:xfrm>
              <a:off x="5257800" y="173355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Times New Roman" charset="0"/>
              </a:endParaRPr>
            </a:p>
          </p:txBody>
        </p:sp>
        <p:grpSp>
          <p:nvGrpSpPr>
            <p:cNvPr id="45" name="Group 61"/>
            <p:cNvGrpSpPr/>
            <p:nvPr/>
          </p:nvGrpSpPr>
          <p:grpSpPr>
            <a:xfrm>
              <a:off x="5410201" y="1816606"/>
              <a:ext cx="609600" cy="450344"/>
              <a:chOff x="6324600" y="1828800"/>
              <a:chExt cx="917575" cy="677862"/>
            </a:xfrm>
          </p:grpSpPr>
          <p:grpSp>
            <p:nvGrpSpPr>
              <p:cNvPr id="46" name="Group 10"/>
              <p:cNvGrpSpPr>
                <a:grpSpLocks/>
              </p:cNvGrpSpPr>
              <p:nvPr/>
            </p:nvGrpSpPr>
            <p:grpSpPr bwMode="auto">
              <a:xfrm>
                <a:off x="6972300" y="1828800"/>
                <a:ext cx="269875" cy="460375"/>
                <a:chOff x="4120" y="2308"/>
                <a:chExt cx="305" cy="415"/>
              </a:xfrm>
            </p:grpSpPr>
            <p:sp>
              <p:nvSpPr>
                <p:cNvPr id="82"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83"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84"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47" name="Group 14"/>
                <p:cNvGrpSpPr>
                  <a:grpSpLocks/>
                </p:cNvGrpSpPr>
                <p:nvPr/>
              </p:nvGrpSpPr>
              <p:grpSpPr bwMode="auto">
                <a:xfrm flipH="1">
                  <a:off x="4164" y="2500"/>
                  <a:ext cx="152" cy="109"/>
                  <a:chOff x="3216" y="2784"/>
                  <a:chExt cx="192" cy="144"/>
                </a:xfrm>
              </p:grpSpPr>
              <p:sp>
                <p:nvSpPr>
                  <p:cNvPr id="89"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0"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1"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2"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86"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87"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88"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48" name="Group 22"/>
              <p:cNvGrpSpPr>
                <a:grpSpLocks/>
              </p:cNvGrpSpPr>
              <p:nvPr/>
            </p:nvGrpSpPr>
            <p:grpSpPr bwMode="auto">
              <a:xfrm>
                <a:off x="6756400" y="1901825"/>
                <a:ext cx="269875" cy="460375"/>
                <a:chOff x="4120" y="2308"/>
                <a:chExt cx="305" cy="415"/>
              </a:xfrm>
            </p:grpSpPr>
            <p:sp>
              <p:nvSpPr>
                <p:cNvPr id="71"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72"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73"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52" name="Group 26"/>
                <p:cNvGrpSpPr>
                  <a:grpSpLocks/>
                </p:cNvGrpSpPr>
                <p:nvPr/>
              </p:nvGrpSpPr>
              <p:grpSpPr bwMode="auto">
                <a:xfrm flipH="1">
                  <a:off x="4164" y="2500"/>
                  <a:ext cx="152" cy="109"/>
                  <a:chOff x="3216" y="2784"/>
                  <a:chExt cx="192" cy="144"/>
                </a:xfrm>
              </p:grpSpPr>
              <p:sp>
                <p:nvSpPr>
                  <p:cNvPr id="78"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79"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80"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81"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75"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76"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77"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63" name="Group 34"/>
              <p:cNvGrpSpPr>
                <a:grpSpLocks/>
              </p:cNvGrpSpPr>
              <p:nvPr/>
            </p:nvGrpSpPr>
            <p:grpSpPr bwMode="auto">
              <a:xfrm>
                <a:off x="6540500" y="1973262"/>
                <a:ext cx="269875" cy="460375"/>
                <a:chOff x="4120" y="2308"/>
                <a:chExt cx="305" cy="415"/>
              </a:xfrm>
            </p:grpSpPr>
            <p:sp>
              <p:nvSpPr>
                <p:cNvPr id="60"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61"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62"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74" name="Group 38"/>
                <p:cNvGrpSpPr>
                  <a:grpSpLocks/>
                </p:cNvGrpSpPr>
                <p:nvPr/>
              </p:nvGrpSpPr>
              <p:grpSpPr bwMode="auto">
                <a:xfrm flipH="1">
                  <a:off x="4164" y="2500"/>
                  <a:ext cx="152" cy="109"/>
                  <a:chOff x="3216" y="2784"/>
                  <a:chExt cx="192" cy="144"/>
                </a:xfrm>
              </p:grpSpPr>
              <p:sp>
                <p:nvSpPr>
                  <p:cNvPr id="67"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68"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69"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70"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64"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65"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66"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85" name="Group 618"/>
              <p:cNvGrpSpPr>
                <a:grpSpLocks/>
              </p:cNvGrpSpPr>
              <p:nvPr/>
            </p:nvGrpSpPr>
            <p:grpSpPr bwMode="auto">
              <a:xfrm>
                <a:off x="6324600" y="2046287"/>
                <a:ext cx="269875" cy="460375"/>
                <a:chOff x="4120" y="2308"/>
                <a:chExt cx="305" cy="415"/>
              </a:xfrm>
            </p:grpSpPr>
            <p:sp>
              <p:nvSpPr>
                <p:cNvPr id="49"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50"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51"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93" name="Group 622"/>
                <p:cNvGrpSpPr>
                  <a:grpSpLocks/>
                </p:cNvGrpSpPr>
                <p:nvPr/>
              </p:nvGrpSpPr>
              <p:grpSpPr bwMode="auto">
                <a:xfrm flipH="1">
                  <a:off x="4164" y="2500"/>
                  <a:ext cx="152" cy="109"/>
                  <a:chOff x="3216" y="2784"/>
                  <a:chExt cx="192" cy="144"/>
                </a:xfrm>
              </p:grpSpPr>
              <p:sp>
                <p:nvSpPr>
                  <p:cNvPr id="56"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7"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8"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9"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53"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54"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55"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graphicFrame>
          <p:nvGraphicFramePr>
            <p:cNvPr id="126" name="Object 15">
              <a:hlinkClick r:id="" action="ppaction://ole?verb=0"/>
            </p:cNvPr>
            <p:cNvGraphicFramePr>
              <a:graphicFrameLocks/>
            </p:cNvGraphicFramePr>
            <p:nvPr/>
          </p:nvGraphicFramePr>
          <p:xfrm>
            <a:off x="5341951" y="2253186"/>
            <a:ext cx="798445" cy="429931"/>
          </p:xfrm>
          <a:graphic>
            <a:graphicData uri="http://schemas.openxmlformats.org/presentationml/2006/ole">
              <mc:AlternateContent xmlns:mc="http://schemas.openxmlformats.org/markup-compatibility/2006">
                <mc:Choice xmlns:v="urn:schemas-microsoft-com:vml" Requires="v">
                  <p:oleObj spid="_x0000_s53255" name="Clip" r:id="rId4" imgW="5757415" imgH="3221332" progId="">
                    <p:embed/>
                  </p:oleObj>
                </mc:Choice>
                <mc:Fallback>
                  <p:oleObj name="Clip" r:id="rId4" imgW="5757415" imgH="3221332" progId="">
                    <p:embed/>
                    <p:pic>
                      <p:nvPicPr>
                        <p:cNvPr id="0" name="Object 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951" y="2253186"/>
                          <a:ext cx="798445" cy="42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27" name="Text Box 16"/>
            <p:cNvSpPr txBox="1">
              <a:spLocks noChangeArrowheads="1"/>
            </p:cNvSpPr>
            <p:nvPr/>
          </p:nvSpPr>
          <p:spPr bwMode="auto">
            <a:xfrm>
              <a:off x="5428250" y="231539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130" name="Straight Connector 129"/>
          <p:cNvCxnSpPr>
            <a:stCxn id="7" idx="3"/>
            <a:endCxn id="8" idx="1"/>
          </p:cNvCxnSpPr>
          <p:nvPr/>
        </p:nvCxnSpPr>
        <p:spPr bwMode="auto">
          <a:xfrm>
            <a:off x="1371600" y="2284731"/>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4" name="Group 95"/>
          <p:cNvGrpSpPr/>
          <p:nvPr/>
        </p:nvGrpSpPr>
        <p:grpSpPr>
          <a:xfrm>
            <a:off x="1524000" y="2209800"/>
            <a:ext cx="479618" cy="457200"/>
            <a:chOff x="1524000" y="2209800"/>
            <a:chExt cx="479618" cy="457200"/>
          </a:xfrm>
        </p:grpSpPr>
        <p:sp>
          <p:nvSpPr>
            <p:cNvPr id="131" name="Oval 130"/>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3" name="TextBox 13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136" name="Straight Connector 135"/>
          <p:cNvCxnSpPr>
            <a:stCxn id="8" idx="3"/>
            <a:endCxn id="6" idx="1"/>
          </p:cNvCxnSpPr>
          <p:nvPr/>
        </p:nvCxnSpPr>
        <p:spPr bwMode="auto">
          <a:xfrm>
            <a:off x="3124200" y="222885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5" name="Group 40"/>
          <p:cNvGrpSpPr/>
          <p:nvPr/>
        </p:nvGrpSpPr>
        <p:grpSpPr>
          <a:xfrm>
            <a:off x="3276600" y="2156671"/>
            <a:ext cx="479618" cy="461425"/>
            <a:chOff x="3276600" y="2156671"/>
            <a:chExt cx="479618" cy="461425"/>
          </a:xfrm>
        </p:grpSpPr>
        <p:sp>
          <p:nvSpPr>
            <p:cNvPr id="137" name="Oval 136"/>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8" name="TextBox 137"/>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134" name="Straight Connector 133"/>
          <p:cNvCxnSpPr>
            <a:stCxn id="6" idx="3"/>
            <a:endCxn id="43" idx="1"/>
          </p:cNvCxnSpPr>
          <p:nvPr/>
        </p:nvCxnSpPr>
        <p:spPr bwMode="auto">
          <a:xfrm>
            <a:off x="4876800" y="222885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6" name="Group 98"/>
          <p:cNvGrpSpPr/>
          <p:nvPr/>
        </p:nvGrpSpPr>
        <p:grpSpPr>
          <a:xfrm>
            <a:off x="2133600" y="2724150"/>
            <a:ext cx="571500" cy="400050"/>
            <a:chOff x="2133600" y="2724150"/>
            <a:chExt cx="571500" cy="400050"/>
          </a:xfrm>
        </p:grpSpPr>
        <p:cxnSp>
          <p:nvCxnSpPr>
            <p:cNvPr id="129" name="Straight Connector 128"/>
            <p:cNvCxnSpPr>
              <a:stCxn id="8" idx="2"/>
              <a:endCxn id="145" idx="0"/>
            </p:cNvCxnSpPr>
            <p:nvPr/>
          </p:nvCxnSpPr>
          <p:spPr bwMode="auto">
            <a:xfrm>
              <a:off x="2624138" y="2724150"/>
              <a:ext cx="9525" cy="40005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132" name="TextBox 131"/>
            <p:cNvSpPr txBox="1"/>
            <p:nvPr/>
          </p:nvSpPr>
          <p:spPr>
            <a:xfrm>
              <a:off x="2133600" y="27432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R4</a:t>
              </a:r>
              <a:endParaRPr lang="en-US" sz="1800" b="1" dirty="0">
                <a:latin typeface="Arial" pitchFamily="34" charset="0"/>
                <a:cs typeface="Arial" pitchFamily="34" charset="0"/>
              </a:endParaRPr>
            </a:p>
          </p:txBody>
        </p:sp>
        <p:sp>
          <p:nvSpPr>
            <p:cNvPr id="178" name="Oval 177"/>
            <p:cNvSpPr/>
            <p:nvPr/>
          </p:nvSpPr>
          <p:spPr bwMode="auto">
            <a:xfrm>
              <a:off x="2552700" y="2847975"/>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grpSp>
      <p:grpSp>
        <p:nvGrpSpPr>
          <p:cNvPr id="97" name="Group 581"/>
          <p:cNvGrpSpPr/>
          <p:nvPr/>
        </p:nvGrpSpPr>
        <p:grpSpPr>
          <a:xfrm>
            <a:off x="2124075" y="2724150"/>
            <a:ext cx="4124325" cy="2686050"/>
            <a:chOff x="2124075" y="2724150"/>
            <a:chExt cx="4124325" cy="2686050"/>
          </a:xfrm>
        </p:grpSpPr>
        <p:grpSp>
          <p:nvGrpSpPr>
            <p:cNvPr id="98" name="Group 179"/>
            <p:cNvGrpSpPr/>
            <p:nvPr/>
          </p:nvGrpSpPr>
          <p:grpSpPr>
            <a:xfrm>
              <a:off x="2124075" y="4419600"/>
              <a:ext cx="1000125" cy="990600"/>
              <a:chOff x="7315200" y="3886200"/>
              <a:chExt cx="1000125" cy="990600"/>
            </a:xfrm>
          </p:grpSpPr>
          <p:sp>
            <p:nvSpPr>
              <p:cNvPr id="181" name="AutoShape 154"/>
              <p:cNvSpPr>
                <a:spLocks noChangeArrowheads="1"/>
              </p:cNvSpPr>
              <p:nvPr/>
            </p:nvSpPr>
            <p:spPr bwMode="auto">
              <a:xfrm>
                <a:off x="7315200" y="38862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grpSp>
            <p:nvGrpSpPr>
              <p:cNvPr id="99" name="Group 158"/>
              <p:cNvGrpSpPr>
                <a:grpSpLocks noChangeAspect="1"/>
              </p:cNvGrpSpPr>
              <p:nvPr/>
            </p:nvGrpSpPr>
            <p:grpSpPr bwMode="auto">
              <a:xfrm flipH="1">
                <a:off x="7696199" y="4259473"/>
                <a:ext cx="411161" cy="494972"/>
                <a:chOff x="5" y="2480"/>
                <a:chExt cx="237" cy="430"/>
              </a:xfrm>
            </p:grpSpPr>
            <p:grpSp>
              <p:nvGrpSpPr>
                <p:cNvPr id="100" name="Group 159"/>
                <p:cNvGrpSpPr>
                  <a:grpSpLocks noChangeAspect="1"/>
                </p:cNvGrpSpPr>
                <p:nvPr/>
              </p:nvGrpSpPr>
              <p:grpSpPr bwMode="auto">
                <a:xfrm>
                  <a:off x="5" y="2521"/>
                  <a:ext cx="145" cy="389"/>
                  <a:chOff x="5" y="2521"/>
                  <a:chExt cx="145" cy="389"/>
                </a:xfrm>
              </p:grpSpPr>
              <p:grpSp>
                <p:nvGrpSpPr>
                  <p:cNvPr id="101" name="Group 160"/>
                  <p:cNvGrpSpPr>
                    <a:grpSpLocks noChangeAspect="1"/>
                  </p:cNvGrpSpPr>
                  <p:nvPr/>
                </p:nvGrpSpPr>
                <p:grpSpPr bwMode="auto">
                  <a:xfrm>
                    <a:off x="7" y="2654"/>
                    <a:ext cx="143" cy="256"/>
                    <a:chOff x="7" y="2654"/>
                    <a:chExt cx="143" cy="256"/>
                  </a:xfrm>
                </p:grpSpPr>
                <p:grpSp>
                  <p:nvGrpSpPr>
                    <p:cNvPr id="102" name="Group 161"/>
                    <p:cNvGrpSpPr>
                      <a:grpSpLocks noChangeAspect="1"/>
                    </p:cNvGrpSpPr>
                    <p:nvPr/>
                  </p:nvGrpSpPr>
                  <p:grpSpPr bwMode="auto">
                    <a:xfrm>
                      <a:off x="7" y="2661"/>
                      <a:ext cx="93" cy="247"/>
                      <a:chOff x="7" y="2661"/>
                      <a:chExt cx="93" cy="247"/>
                    </a:xfrm>
                  </p:grpSpPr>
                  <p:sp>
                    <p:nvSpPr>
                      <p:cNvPr id="206"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07"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08"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09"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10"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11"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12"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99"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00"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01"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02"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03"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04"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05"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grpSp>
                <p:nvGrpSpPr>
                  <p:cNvPr id="103" name="Group 176"/>
                  <p:cNvGrpSpPr>
                    <a:grpSpLocks noChangeAspect="1"/>
                  </p:cNvGrpSpPr>
                  <p:nvPr/>
                </p:nvGrpSpPr>
                <p:grpSpPr bwMode="auto">
                  <a:xfrm>
                    <a:off x="5" y="2533"/>
                    <a:ext cx="141" cy="374"/>
                    <a:chOff x="5" y="2533"/>
                    <a:chExt cx="141" cy="374"/>
                  </a:xfrm>
                </p:grpSpPr>
                <p:sp>
                  <p:nvSpPr>
                    <p:cNvPr id="193"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94"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95"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96"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97"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92"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87"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88"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89"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85" name="Rectangle 187"/>
              <p:cNvSpPr>
                <a:spLocks noChangeArrowheads="1"/>
              </p:cNvSpPr>
              <p:nvPr/>
            </p:nvSpPr>
            <p:spPr bwMode="auto">
              <a:xfrm>
                <a:off x="7373937" y="39624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04" name="Group 212"/>
            <p:cNvGrpSpPr/>
            <p:nvPr/>
          </p:nvGrpSpPr>
          <p:grpSpPr>
            <a:xfrm>
              <a:off x="3886200" y="4419600"/>
              <a:ext cx="990600" cy="990600"/>
              <a:chOff x="7315200" y="2819400"/>
              <a:chExt cx="990600" cy="990600"/>
            </a:xfrm>
          </p:grpSpPr>
          <p:sp>
            <p:nvSpPr>
              <p:cNvPr id="214"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215"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216"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Ctrl</a:t>
                </a:r>
                <a:endParaRPr lang="en-US" sz="1600" b="1" dirty="0">
                  <a:latin typeface="Arial" pitchFamily="34" charset="0"/>
                  <a:cs typeface="Arial" pitchFamily="34" charset="0"/>
                </a:endParaRPr>
              </a:p>
            </p:txBody>
          </p:sp>
          <p:grpSp>
            <p:nvGrpSpPr>
              <p:cNvPr id="105" name="Group 216"/>
              <p:cNvGrpSpPr/>
              <p:nvPr/>
            </p:nvGrpSpPr>
            <p:grpSpPr>
              <a:xfrm>
                <a:off x="7520910" y="3095706"/>
                <a:ext cx="532437" cy="381000"/>
                <a:chOff x="7481888" y="3079208"/>
                <a:chExt cx="595312" cy="425992"/>
              </a:xfrm>
            </p:grpSpPr>
            <p:sp>
              <p:nvSpPr>
                <p:cNvPr id="218"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219"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106" name="Group 122"/>
                <p:cNvGrpSpPr>
                  <a:grpSpLocks/>
                </p:cNvGrpSpPr>
                <p:nvPr/>
              </p:nvGrpSpPr>
              <p:grpSpPr bwMode="auto">
                <a:xfrm>
                  <a:off x="7848751" y="3079208"/>
                  <a:ext cx="228449" cy="389708"/>
                  <a:chOff x="4120" y="2308"/>
                  <a:chExt cx="305" cy="415"/>
                </a:xfrm>
              </p:grpSpPr>
              <p:sp>
                <p:nvSpPr>
                  <p:cNvPr id="22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2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2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07" name="Group 126"/>
                  <p:cNvGrpSpPr>
                    <a:grpSpLocks/>
                  </p:cNvGrpSpPr>
                  <p:nvPr/>
                </p:nvGrpSpPr>
                <p:grpSpPr bwMode="auto">
                  <a:xfrm flipH="1">
                    <a:off x="4164" y="2500"/>
                    <a:ext cx="152" cy="109"/>
                    <a:chOff x="3216" y="2784"/>
                    <a:chExt cx="192" cy="144"/>
                  </a:xfrm>
                </p:grpSpPr>
                <p:sp>
                  <p:nvSpPr>
                    <p:cNvPr id="22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2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3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3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2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2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2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grpSp>
        <p:grpSp>
          <p:nvGrpSpPr>
            <p:cNvPr id="108" name="Group 579"/>
            <p:cNvGrpSpPr/>
            <p:nvPr/>
          </p:nvGrpSpPr>
          <p:grpSpPr>
            <a:xfrm>
              <a:off x="5257800" y="4419600"/>
              <a:ext cx="990600" cy="990600"/>
              <a:chOff x="5257800" y="4419600"/>
              <a:chExt cx="990600" cy="990600"/>
            </a:xfrm>
          </p:grpSpPr>
          <p:sp>
            <p:nvSpPr>
              <p:cNvPr id="233" name="Rounded Rectangle 232"/>
              <p:cNvSpPr/>
              <p:nvPr/>
            </p:nvSpPr>
            <p:spPr bwMode="auto">
              <a:xfrm>
                <a:off x="5257800" y="441960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Times New Roman" charset="0"/>
                </a:endParaRPr>
              </a:p>
            </p:txBody>
          </p:sp>
          <p:grpSp>
            <p:nvGrpSpPr>
              <p:cNvPr id="111" name="Group 61"/>
              <p:cNvGrpSpPr/>
              <p:nvPr/>
            </p:nvGrpSpPr>
            <p:grpSpPr>
              <a:xfrm>
                <a:off x="5410201" y="4502656"/>
                <a:ext cx="609600" cy="450344"/>
                <a:chOff x="6324600" y="1828800"/>
                <a:chExt cx="917575" cy="677862"/>
              </a:xfrm>
            </p:grpSpPr>
            <p:grpSp>
              <p:nvGrpSpPr>
                <p:cNvPr id="115" name="Group 10"/>
                <p:cNvGrpSpPr>
                  <a:grpSpLocks/>
                </p:cNvGrpSpPr>
                <p:nvPr/>
              </p:nvGrpSpPr>
              <p:grpSpPr bwMode="auto">
                <a:xfrm>
                  <a:off x="6972300" y="1828800"/>
                  <a:ext cx="269875" cy="460375"/>
                  <a:chOff x="4120" y="2308"/>
                  <a:chExt cx="305" cy="415"/>
                </a:xfrm>
              </p:grpSpPr>
              <p:sp>
                <p:nvSpPr>
                  <p:cNvPr id="274"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75"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76"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123" name="Group 14"/>
                  <p:cNvGrpSpPr>
                    <a:grpSpLocks/>
                  </p:cNvGrpSpPr>
                  <p:nvPr/>
                </p:nvGrpSpPr>
                <p:grpSpPr bwMode="auto">
                  <a:xfrm flipH="1">
                    <a:off x="4164" y="2500"/>
                    <a:ext cx="152" cy="109"/>
                    <a:chOff x="3216" y="2784"/>
                    <a:chExt cx="192" cy="144"/>
                  </a:xfrm>
                </p:grpSpPr>
                <p:sp>
                  <p:nvSpPr>
                    <p:cNvPr id="281"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82"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83"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84"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78"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79"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80"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124" name="Group 22"/>
                <p:cNvGrpSpPr>
                  <a:grpSpLocks/>
                </p:cNvGrpSpPr>
                <p:nvPr/>
              </p:nvGrpSpPr>
              <p:grpSpPr bwMode="auto">
                <a:xfrm>
                  <a:off x="6756400" y="1901825"/>
                  <a:ext cx="269875" cy="460375"/>
                  <a:chOff x="4120" y="2308"/>
                  <a:chExt cx="305" cy="415"/>
                </a:xfrm>
              </p:grpSpPr>
              <p:sp>
                <p:nvSpPr>
                  <p:cNvPr id="263"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64"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65"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125" name="Group 26"/>
                  <p:cNvGrpSpPr>
                    <a:grpSpLocks/>
                  </p:cNvGrpSpPr>
                  <p:nvPr/>
                </p:nvGrpSpPr>
                <p:grpSpPr bwMode="auto">
                  <a:xfrm flipH="1">
                    <a:off x="4164" y="2500"/>
                    <a:ext cx="152" cy="109"/>
                    <a:chOff x="3216" y="2784"/>
                    <a:chExt cx="192" cy="144"/>
                  </a:xfrm>
                </p:grpSpPr>
                <p:sp>
                  <p:nvSpPr>
                    <p:cNvPr id="270"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71"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72"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73"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67"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68"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69"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128" name="Group 34"/>
                <p:cNvGrpSpPr>
                  <a:grpSpLocks/>
                </p:cNvGrpSpPr>
                <p:nvPr/>
              </p:nvGrpSpPr>
              <p:grpSpPr bwMode="auto">
                <a:xfrm>
                  <a:off x="6540500" y="1973262"/>
                  <a:ext cx="269875" cy="460375"/>
                  <a:chOff x="4120" y="2308"/>
                  <a:chExt cx="305" cy="415"/>
                </a:xfrm>
              </p:grpSpPr>
              <p:sp>
                <p:nvSpPr>
                  <p:cNvPr id="252"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53"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54"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135" name="Group 38"/>
                  <p:cNvGrpSpPr>
                    <a:grpSpLocks/>
                  </p:cNvGrpSpPr>
                  <p:nvPr/>
                </p:nvGrpSpPr>
                <p:grpSpPr bwMode="auto">
                  <a:xfrm flipH="1">
                    <a:off x="4164" y="2500"/>
                    <a:ext cx="152" cy="109"/>
                    <a:chOff x="3216" y="2784"/>
                    <a:chExt cx="192" cy="144"/>
                  </a:xfrm>
                </p:grpSpPr>
                <p:sp>
                  <p:nvSpPr>
                    <p:cNvPr id="259"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60"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61"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62"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56"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57"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58"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139" name="Group 618"/>
                <p:cNvGrpSpPr>
                  <a:grpSpLocks/>
                </p:cNvGrpSpPr>
                <p:nvPr/>
              </p:nvGrpSpPr>
              <p:grpSpPr bwMode="auto">
                <a:xfrm>
                  <a:off x="6324600" y="2046287"/>
                  <a:ext cx="269875" cy="460375"/>
                  <a:chOff x="4120" y="2308"/>
                  <a:chExt cx="305" cy="415"/>
                </a:xfrm>
              </p:grpSpPr>
              <p:sp>
                <p:nvSpPr>
                  <p:cNvPr id="241"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42"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43"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140" name="Group 622"/>
                  <p:cNvGrpSpPr>
                    <a:grpSpLocks/>
                  </p:cNvGrpSpPr>
                  <p:nvPr/>
                </p:nvGrpSpPr>
                <p:grpSpPr bwMode="auto">
                  <a:xfrm flipH="1">
                    <a:off x="4164" y="2500"/>
                    <a:ext cx="152" cy="109"/>
                    <a:chOff x="3216" y="2784"/>
                    <a:chExt cx="192" cy="144"/>
                  </a:xfrm>
                </p:grpSpPr>
                <p:sp>
                  <p:nvSpPr>
                    <p:cNvPr id="248"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49"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50"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51"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45"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46"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47"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graphicFrame>
            <p:nvGraphicFramePr>
              <p:cNvPr id="235" name="Object 15">
                <a:hlinkClick r:id="" action="ppaction://ole?verb=0"/>
              </p:cNvPr>
              <p:cNvGraphicFramePr>
                <a:graphicFrameLocks/>
              </p:cNvGraphicFramePr>
              <p:nvPr/>
            </p:nvGraphicFramePr>
            <p:xfrm>
              <a:off x="5341951" y="4939236"/>
              <a:ext cx="798445" cy="429931"/>
            </p:xfrm>
            <a:graphic>
              <a:graphicData uri="http://schemas.openxmlformats.org/presentationml/2006/ole">
                <mc:AlternateContent xmlns:mc="http://schemas.openxmlformats.org/markup-compatibility/2006">
                  <mc:Choice xmlns:v="urn:schemas-microsoft-com:vml" Requires="v">
                    <p:oleObj spid="_x0000_s53256" name="Clip" r:id="rId6" imgW="5757415" imgH="3221332" progId="">
                      <p:embed/>
                    </p:oleObj>
                  </mc:Choice>
                  <mc:Fallback>
                    <p:oleObj name="Clip" r:id="rId6" imgW="5757415" imgH="3221332" progId="">
                      <p:embed/>
                      <p:pic>
                        <p:nvPicPr>
                          <p:cNvPr id="0" name="Object 2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951" y="4939236"/>
                            <a:ext cx="798445" cy="42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36" name="Text Box 16"/>
              <p:cNvSpPr txBox="1">
                <a:spLocks noChangeArrowheads="1"/>
              </p:cNvSpPr>
              <p:nvPr/>
            </p:nvSpPr>
            <p:spPr bwMode="auto">
              <a:xfrm>
                <a:off x="5428250" y="500144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285" name="Straight Connector 284"/>
            <p:cNvCxnSpPr>
              <a:stCxn id="181" idx="3"/>
              <a:endCxn id="214" idx="1"/>
            </p:cNvCxnSpPr>
            <p:nvPr/>
          </p:nvCxnSpPr>
          <p:spPr bwMode="auto">
            <a:xfrm>
              <a:off x="3124200" y="491490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86" name="Oval 285"/>
            <p:cNvSpPr/>
            <p:nvPr/>
          </p:nvSpPr>
          <p:spPr bwMode="auto">
            <a:xfrm>
              <a:off x="3429000" y="484949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87" name="TextBox 286"/>
            <p:cNvSpPr txBox="1"/>
            <p:nvPr/>
          </p:nvSpPr>
          <p:spPr>
            <a:xfrm>
              <a:off x="3276600" y="454469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cxnSp>
          <p:nvCxnSpPr>
            <p:cNvPr id="288" name="Straight Connector 287"/>
            <p:cNvCxnSpPr>
              <a:stCxn id="214" idx="3"/>
              <a:endCxn id="233" idx="1"/>
            </p:cNvCxnSpPr>
            <p:nvPr/>
          </p:nvCxnSpPr>
          <p:spPr bwMode="auto">
            <a:xfrm>
              <a:off x="4876800" y="491490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89" name="Straight Connector 288"/>
            <p:cNvCxnSpPr>
              <a:stCxn id="6" idx="2"/>
              <a:endCxn id="214" idx="0"/>
            </p:cNvCxnSpPr>
            <p:nvPr/>
          </p:nvCxnSpPr>
          <p:spPr bwMode="auto">
            <a:xfrm>
              <a:off x="4381500" y="2724150"/>
              <a:ext cx="0" cy="169545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92" name="Oval 291"/>
            <p:cNvSpPr/>
            <p:nvPr/>
          </p:nvSpPr>
          <p:spPr bwMode="auto">
            <a:xfrm>
              <a:off x="4314611" y="383897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93" name="TextBox 292"/>
            <p:cNvSpPr txBox="1"/>
            <p:nvPr/>
          </p:nvSpPr>
          <p:spPr>
            <a:xfrm>
              <a:off x="3886200" y="37338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R5</a:t>
              </a:r>
              <a:endParaRPr lang="en-US" sz="1800" b="1" dirty="0">
                <a:latin typeface="Arial" pitchFamily="34" charset="0"/>
                <a:cs typeface="Arial" pitchFamily="34" charset="0"/>
              </a:endParaRPr>
            </a:p>
          </p:txBody>
        </p:sp>
      </p:grpSp>
      <p:grpSp>
        <p:nvGrpSpPr>
          <p:cNvPr id="141" name="Group 294"/>
          <p:cNvGrpSpPr/>
          <p:nvPr/>
        </p:nvGrpSpPr>
        <p:grpSpPr>
          <a:xfrm>
            <a:off x="381000" y="1733550"/>
            <a:ext cx="990600" cy="990600"/>
            <a:chOff x="381000" y="1962150"/>
            <a:chExt cx="990600" cy="990600"/>
          </a:xfrm>
        </p:grpSpPr>
        <p:sp>
          <p:nvSpPr>
            <p:cNvPr id="7"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94" name="Picture 293" descr="MC900439836.PNG"/>
            <p:cNvPicPr>
              <a:picLocks noChangeAspect="1"/>
            </p:cNvPicPr>
            <p:nvPr/>
          </p:nvPicPr>
          <p:blipFill>
            <a:blip r:embed="rId7"/>
            <a:stretch>
              <a:fillRect/>
            </a:stretch>
          </p:blipFill>
          <p:spPr>
            <a:xfrm>
              <a:off x="609600" y="2286000"/>
              <a:ext cx="533400" cy="533400"/>
            </a:xfrm>
            <a:prstGeom prst="rect">
              <a:avLst/>
            </a:prstGeom>
          </p:spPr>
        </p:pic>
      </p:grpSp>
      <p:grpSp>
        <p:nvGrpSpPr>
          <p:cNvPr id="142" name="Group 578"/>
          <p:cNvGrpSpPr/>
          <p:nvPr/>
        </p:nvGrpSpPr>
        <p:grpSpPr>
          <a:xfrm>
            <a:off x="304800" y="2362200"/>
            <a:ext cx="8353424" cy="4177844"/>
            <a:chOff x="304800" y="2362200"/>
            <a:chExt cx="8353424" cy="4177844"/>
          </a:xfrm>
        </p:grpSpPr>
        <p:cxnSp>
          <p:nvCxnSpPr>
            <p:cNvPr id="330" name="Straight Connector 329"/>
            <p:cNvCxnSpPr>
              <a:stCxn id="309" idx="0"/>
              <a:endCxn id="401" idx="0"/>
            </p:cNvCxnSpPr>
            <p:nvPr/>
          </p:nvCxnSpPr>
          <p:spPr bwMode="auto">
            <a:xfrm flipV="1">
              <a:off x="3556193" y="2362200"/>
              <a:ext cx="3554219" cy="484496"/>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31" name="Straight Connector 330"/>
            <p:cNvCxnSpPr>
              <a:stCxn id="309" idx="3"/>
              <a:endCxn id="401" idx="3"/>
            </p:cNvCxnSpPr>
            <p:nvPr/>
          </p:nvCxnSpPr>
          <p:spPr bwMode="auto">
            <a:xfrm>
              <a:off x="3502311" y="2976778"/>
              <a:ext cx="2513633" cy="2027702"/>
            </a:xfrm>
            <a:prstGeom prst="line">
              <a:avLst/>
            </a:prstGeom>
            <a:solidFill>
              <a:schemeClr val="accent1"/>
            </a:solidFill>
            <a:ln w="12700" cap="flat" cmpd="sng" algn="ctr">
              <a:solidFill>
                <a:schemeClr val="tx1"/>
              </a:solidFill>
              <a:prstDash val="dash"/>
              <a:round/>
              <a:headEnd type="none" w="sm" len="sm"/>
              <a:tailEnd type="none" w="sm" len="sm"/>
            </a:ln>
            <a:effectLst/>
          </p:spPr>
        </p:cxnSp>
        <p:grpSp>
          <p:nvGrpSpPr>
            <p:cNvPr id="146" name="Group 367"/>
            <p:cNvGrpSpPr/>
            <p:nvPr/>
          </p:nvGrpSpPr>
          <p:grpSpPr>
            <a:xfrm>
              <a:off x="5562600" y="2362200"/>
              <a:ext cx="3095624" cy="3095624"/>
              <a:chOff x="5715000" y="1628775"/>
              <a:chExt cx="3095624" cy="3095624"/>
            </a:xfrm>
          </p:grpSpPr>
          <p:sp>
            <p:nvSpPr>
              <p:cNvPr id="369" name="Oval 368"/>
              <p:cNvSpPr/>
              <p:nvPr/>
            </p:nvSpPr>
            <p:spPr bwMode="auto">
              <a:xfrm>
                <a:off x="5791200" y="1651994"/>
                <a:ext cx="2971800" cy="3030071"/>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70" name="Rectangle 369"/>
              <p:cNvSpPr/>
              <p:nvPr/>
            </p:nvSpPr>
            <p:spPr bwMode="auto">
              <a:xfrm>
                <a:off x="7642324" y="2045494"/>
                <a:ext cx="595312" cy="232171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Times New Roman" charset="0"/>
                </a:endParaRPr>
              </a:p>
            </p:txBody>
          </p:sp>
          <p:sp>
            <p:nvSpPr>
              <p:cNvPr id="371" name="Rectangle 370"/>
              <p:cNvSpPr/>
              <p:nvPr/>
            </p:nvSpPr>
            <p:spPr bwMode="auto">
              <a:xfrm>
                <a:off x="8207870" y="2045494"/>
                <a:ext cx="59531" cy="2262187"/>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Times New Roman" charset="0"/>
                </a:endParaRPr>
              </a:p>
            </p:txBody>
          </p:sp>
          <p:sp>
            <p:nvSpPr>
              <p:cNvPr id="372" name="Rectangle 371"/>
              <p:cNvSpPr/>
              <p:nvPr/>
            </p:nvSpPr>
            <p:spPr bwMode="auto">
              <a:xfrm>
                <a:off x="6332637" y="2045494"/>
                <a:ext cx="595312" cy="232171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Times New Roman" charset="0"/>
                </a:endParaRPr>
              </a:p>
            </p:txBody>
          </p:sp>
          <p:sp>
            <p:nvSpPr>
              <p:cNvPr id="373" name="Rectangle 372"/>
              <p:cNvSpPr/>
              <p:nvPr/>
            </p:nvSpPr>
            <p:spPr bwMode="auto">
              <a:xfrm>
                <a:off x="6295430" y="2060376"/>
                <a:ext cx="59531" cy="2262187"/>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Times New Roman" charset="0"/>
                </a:endParaRPr>
              </a:p>
            </p:txBody>
          </p:sp>
          <p:sp>
            <p:nvSpPr>
              <p:cNvPr id="374" name="Oval 26"/>
              <p:cNvSpPr>
                <a:spLocks noChangeArrowheads="1"/>
              </p:cNvSpPr>
              <p:nvPr/>
            </p:nvSpPr>
            <p:spPr bwMode="auto">
              <a:xfrm>
                <a:off x="7166074" y="2402681"/>
                <a:ext cx="230684" cy="1637109"/>
              </a:xfrm>
              <a:prstGeom prst="ellipse">
                <a:avLst/>
              </a:prstGeom>
              <a:noFill/>
              <a:ln w="9525">
                <a:solidFill>
                  <a:schemeClr val="tx1"/>
                </a:solidFill>
                <a:round/>
                <a:headEnd/>
                <a:tailEnd/>
              </a:ln>
              <a:effectLst/>
            </p:spPr>
            <p:txBody>
              <a:bodyPr wrap="none" anchor="ctr"/>
              <a:lstStyle/>
              <a:p>
                <a:endParaRPr lang="en-US" sz="1000" dirty="0"/>
              </a:p>
            </p:txBody>
          </p:sp>
          <p:sp>
            <p:nvSpPr>
              <p:cNvPr id="375" name="Text Box 27"/>
              <p:cNvSpPr txBox="1">
                <a:spLocks noChangeArrowheads="1"/>
              </p:cNvSpPr>
              <p:nvPr/>
            </p:nvSpPr>
            <p:spPr bwMode="auto">
              <a:xfrm>
                <a:off x="7106543" y="2164556"/>
                <a:ext cx="380232" cy="276999"/>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b="1" dirty="0">
                    <a:latin typeface="Arial" pitchFamily="34" charset="0"/>
                    <a:cs typeface="Arial" pitchFamily="34" charset="0"/>
                  </a:rPr>
                  <a:t>R3</a:t>
                </a:r>
              </a:p>
            </p:txBody>
          </p:sp>
          <p:sp>
            <p:nvSpPr>
              <p:cNvPr id="376" name="Rectangle 375"/>
              <p:cNvSpPr/>
              <p:nvPr/>
            </p:nvSpPr>
            <p:spPr bwMode="auto">
              <a:xfrm>
                <a:off x="6034980" y="240268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Authentication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7" name="Rectangle 376"/>
              <p:cNvSpPr/>
              <p:nvPr/>
            </p:nvSpPr>
            <p:spPr bwMode="auto">
              <a:xfrm>
                <a:off x="6034980" y="264080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Authorization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8" name="Rectangle 377"/>
              <p:cNvSpPr/>
              <p:nvPr/>
            </p:nvSpPr>
            <p:spPr bwMode="auto">
              <a:xfrm>
                <a:off x="6034980" y="287893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latin typeface="Arial" pitchFamily="34" charset="0"/>
                    <a:cs typeface="Arial" pitchFamily="34" charset="0"/>
                  </a:rPr>
                  <a:t>Accounting</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9" name="Rectangle 378"/>
              <p:cNvSpPr/>
              <p:nvPr/>
            </p:nvSpPr>
            <p:spPr bwMode="auto">
              <a:xfrm>
                <a:off x="6034980" y="311705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Location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0" name="Rectangle 379"/>
              <p:cNvSpPr/>
              <p:nvPr/>
            </p:nvSpPr>
            <p:spPr bwMode="auto">
              <a:xfrm>
                <a:off x="6034980" y="335518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CoA</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1" name="Rectangle 380"/>
              <p:cNvSpPr/>
              <p:nvPr/>
            </p:nvSpPr>
            <p:spPr bwMode="auto">
              <a:xfrm>
                <a:off x="6034980" y="359330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Mobility</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2" name="Rectangle 381"/>
              <p:cNvSpPr/>
              <p:nvPr/>
            </p:nvSpPr>
            <p:spPr bwMode="auto">
              <a:xfrm>
                <a:off x="6034980" y="383143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Encapsulation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3" name="Rectangle 382"/>
              <p:cNvSpPr/>
              <p:nvPr/>
            </p:nvSpPr>
            <p:spPr bwMode="auto">
              <a:xfrm>
                <a:off x="7701855" y="240268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Authentication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4" name="Rectangle 383"/>
              <p:cNvSpPr/>
              <p:nvPr/>
            </p:nvSpPr>
            <p:spPr bwMode="auto">
              <a:xfrm>
                <a:off x="7701855" y="264080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Authorization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5" name="Rectangle 384"/>
              <p:cNvSpPr/>
              <p:nvPr/>
            </p:nvSpPr>
            <p:spPr bwMode="auto">
              <a:xfrm>
                <a:off x="7701855" y="287893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latin typeface="Arial" pitchFamily="34" charset="0"/>
                    <a:cs typeface="Arial" pitchFamily="34" charset="0"/>
                  </a:rPr>
                  <a:t>Accounting</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6" name="Rectangle 385"/>
              <p:cNvSpPr/>
              <p:nvPr/>
            </p:nvSpPr>
            <p:spPr bwMode="auto">
              <a:xfrm>
                <a:off x="7701855" y="311705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Location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7" name="Rectangle 386"/>
              <p:cNvSpPr/>
              <p:nvPr/>
            </p:nvSpPr>
            <p:spPr bwMode="auto">
              <a:xfrm>
                <a:off x="7701855" y="335518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CoA</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8" name="Rectangle 387"/>
              <p:cNvSpPr/>
              <p:nvPr/>
            </p:nvSpPr>
            <p:spPr bwMode="auto">
              <a:xfrm>
                <a:off x="7701855" y="359330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Mobility</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9" name="Rectangle 388"/>
              <p:cNvSpPr/>
              <p:nvPr/>
            </p:nvSpPr>
            <p:spPr bwMode="auto">
              <a:xfrm>
                <a:off x="7701855" y="383143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Encapsulation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cxnSp>
            <p:nvCxnSpPr>
              <p:cNvPr id="390" name="Straight Arrow Connector 389"/>
              <p:cNvCxnSpPr>
                <a:stCxn id="376" idx="3"/>
                <a:endCxn id="383" idx="1"/>
              </p:cNvCxnSpPr>
              <p:nvPr/>
            </p:nvCxnSpPr>
            <p:spPr bwMode="auto">
              <a:xfrm>
                <a:off x="6868418" y="249197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1" name="Straight Arrow Connector 390"/>
              <p:cNvCxnSpPr>
                <a:stCxn id="377" idx="3"/>
                <a:endCxn id="384" idx="1"/>
              </p:cNvCxnSpPr>
              <p:nvPr/>
            </p:nvCxnSpPr>
            <p:spPr bwMode="auto">
              <a:xfrm>
                <a:off x="6868418" y="2730103"/>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2" name="Straight Arrow Connector 391"/>
              <p:cNvCxnSpPr>
                <a:stCxn id="378" idx="3"/>
                <a:endCxn id="385" idx="1"/>
              </p:cNvCxnSpPr>
              <p:nvPr/>
            </p:nvCxnSpPr>
            <p:spPr bwMode="auto">
              <a:xfrm>
                <a:off x="6868418" y="296822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3" name="Straight Arrow Connector 392"/>
              <p:cNvCxnSpPr>
                <a:stCxn id="379" idx="3"/>
                <a:endCxn id="386" idx="1"/>
              </p:cNvCxnSpPr>
              <p:nvPr/>
            </p:nvCxnSpPr>
            <p:spPr bwMode="auto">
              <a:xfrm>
                <a:off x="6868418" y="3206353"/>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4" name="Straight Arrow Connector 393"/>
              <p:cNvCxnSpPr>
                <a:stCxn id="380" idx="3"/>
                <a:endCxn id="387" idx="1"/>
              </p:cNvCxnSpPr>
              <p:nvPr/>
            </p:nvCxnSpPr>
            <p:spPr bwMode="auto">
              <a:xfrm>
                <a:off x="6868418" y="344447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5" name="Straight Arrow Connector 394"/>
              <p:cNvCxnSpPr>
                <a:stCxn id="381" idx="3"/>
                <a:endCxn id="388" idx="1"/>
              </p:cNvCxnSpPr>
              <p:nvPr/>
            </p:nvCxnSpPr>
            <p:spPr bwMode="auto">
              <a:xfrm>
                <a:off x="6868418" y="3682602"/>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6" name="Straight Arrow Connector 395"/>
              <p:cNvCxnSpPr>
                <a:stCxn id="382" idx="3"/>
                <a:endCxn id="389" idx="1"/>
              </p:cNvCxnSpPr>
              <p:nvPr/>
            </p:nvCxnSpPr>
            <p:spPr bwMode="auto">
              <a:xfrm>
                <a:off x="6868418" y="3920727"/>
                <a:ext cx="833437" cy="0"/>
              </a:xfrm>
              <a:prstGeom prst="straightConnector1">
                <a:avLst/>
              </a:prstGeom>
              <a:solidFill>
                <a:schemeClr val="accent1"/>
              </a:solidFill>
              <a:ln w="38100" cap="flat" cmpd="sng" algn="ctr">
                <a:solidFill>
                  <a:schemeClr val="tx1"/>
                </a:solidFill>
                <a:prstDash val="solid"/>
                <a:round/>
                <a:headEnd type="none" w="med" len="med"/>
                <a:tailEnd type="none" w="med" len="med"/>
              </a:ln>
              <a:effectLst/>
            </p:spPr>
          </p:cxnSp>
          <p:sp>
            <p:nvSpPr>
              <p:cNvPr id="397" name="TextBox 396"/>
              <p:cNvSpPr txBox="1"/>
              <p:nvPr/>
            </p:nvSpPr>
            <p:spPr>
              <a:xfrm>
                <a:off x="6890742" y="3719809"/>
                <a:ext cx="761747" cy="253916"/>
              </a:xfrm>
              <a:prstGeom prst="rect">
                <a:avLst/>
              </a:prstGeom>
              <a:noFill/>
            </p:spPr>
            <p:txBody>
              <a:bodyPr wrap="none" rtlCol="0">
                <a:spAutoFit/>
              </a:bodyPr>
              <a:lstStyle/>
              <a:p>
                <a:r>
                  <a:rPr lang="en-US" sz="1050" b="1" dirty="0" smtClean="0">
                    <a:latin typeface="Arial" pitchFamily="34" charset="0"/>
                    <a:cs typeface="Arial" pitchFamily="34" charset="0"/>
                  </a:rPr>
                  <a:t>Datapath</a:t>
                </a:r>
                <a:endParaRPr lang="en-US" sz="1050" b="1" dirty="0">
                  <a:latin typeface="Arial" pitchFamily="34" charset="0"/>
                  <a:cs typeface="Arial" pitchFamily="34" charset="0"/>
                </a:endParaRPr>
              </a:p>
            </p:txBody>
          </p:sp>
          <p:sp>
            <p:nvSpPr>
              <p:cNvPr id="398" name="Text Box 27"/>
              <p:cNvSpPr txBox="1">
                <a:spLocks noChangeArrowheads="1"/>
              </p:cNvSpPr>
              <p:nvPr/>
            </p:nvSpPr>
            <p:spPr bwMode="auto">
              <a:xfrm>
                <a:off x="6172200" y="2045494"/>
                <a:ext cx="811441"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b="1" dirty="0" smtClean="0">
                    <a:latin typeface="Arial" pitchFamily="34" charset="0"/>
                    <a:cs typeface="Arial" pitchFamily="34" charset="0"/>
                  </a:rPr>
                  <a:t>Access</a:t>
                </a:r>
                <a:endParaRPr lang="en-US" sz="1400" b="1" dirty="0">
                  <a:latin typeface="Arial" pitchFamily="34" charset="0"/>
                  <a:cs typeface="Arial" pitchFamily="34" charset="0"/>
                </a:endParaRPr>
              </a:p>
            </p:txBody>
          </p:sp>
          <p:sp>
            <p:nvSpPr>
              <p:cNvPr id="399" name="Text Box 27"/>
              <p:cNvSpPr txBox="1">
                <a:spLocks noChangeArrowheads="1"/>
              </p:cNvSpPr>
              <p:nvPr/>
            </p:nvSpPr>
            <p:spPr bwMode="auto">
              <a:xfrm>
                <a:off x="7642324" y="2045494"/>
                <a:ext cx="593432"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b="1" dirty="0" smtClean="0">
                    <a:latin typeface="Arial" pitchFamily="34" charset="0"/>
                    <a:cs typeface="Arial" pitchFamily="34" charset="0"/>
                  </a:rPr>
                  <a:t>Core</a:t>
                </a:r>
                <a:endParaRPr lang="en-US" sz="1400" b="1" dirty="0">
                  <a:latin typeface="Arial" pitchFamily="34" charset="0"/>
                  <a:cs typeface="Arial" pitchFamily="34" charset="0"/>
                </a:endParaRPr>
              </a:p>
            </p:txBody>
          </p:sp>
          <p:sp>
            <p:nvSpPr>
              <p:cNvPr id="400" name="Rectangle 399"/>
              <p:cNvSpPr/>
              <p:nvPr/>
            </p:nvSpPr>
            <p:spPr bwMode="auto">
              <a:xfrm>
                <a:off x="6927949" y="4069555"/>
                <a:ext cx="714375" cy="238125"/>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Transport</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401" name="Donut 400"/>
              <p:cNvSpPr/>
              <p:nvPr/>
            </p:nvSpPr>
            <p:spPr bwMode="auto">
              <a:xfrm>
                <a:off x="5715000" y="1628775"/>
                <a:ext cx="3095624" cy="3095624"/>
              </a:xfrm>
              <a:prstGeom prst="donut">
                <a:avLst>
                  <a:gd name="adj" fmla="val 3120"/>
                </a:avLst>
              </a:prstGeom>
              <a:solidFill>
                <a:schemeClr val="tx1">
                  <a:lumMod val="65000"/>
                  <a:lumOff val="3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Times New Roman" charset="0"/>
                </a:endParaRPr>
              </a:p>
            </p:txBody>
          </p:sp>
        </p:grpSp>
        <p:sp>
          <p:nvSpPr>
            <p:cNvPr id="578" name="TextBox 577"/>
            <p:cNvSpPr txBox="1"/>
            <p:nvPr/>
          </p:nvSpPr>
          <p:spPr>
            <a:xfrm>
              <a:off x="304800" y="5616714"/>
              <a:ext cx="7823295" cy="923330"/>
            </a:xfrm>
            <a:prstGeom prst="rect">
              <a:avLst/>
            </a:prstGeom>
            <a:noFill/>
          </p:spPr>
          <p:txBody>
            <a:bodyPr wrap="none" rtlCol="0">
              <a:spAutoFit/>
            </a:bodyPr>
            <a:lstStyle/>
            <a:p>
              <a:pPr marL="179388" indent="-179388">
                <a:buFont typeface="Arial" pitchFamily="34" charset="0"/>
                <a:buChar char="•"/>
              </a:pPr>
              <a:r>
                <a:rPr lang="en-US" sz="1800" dirty="0" smtClean="0">
                  <a:latin typeface="Arial" pitchFamily="34" charset="0"/>
                  <a:cs typeface="Arial" pitchFamily="34" charset="0"/>
                </a:rPr>
                <a:t>Reference Points represent a bundle of functions between peer entities</a:t>
              </a:r>
            </a:p>
            <a:p>
              <a:pPr marL="630238" lvl="1" indent="-173038">
                <a:buFontTx/>
                <a:buChar char="-"/>
              </a:pPr>
              <a:r>
                <a:rPr lang="en-US" sz="1800" dirty="0" smtClean="0">
                  <a:latin typeface="Arial" pitchFamily="34" charset="0"/>
                  <a:cs typeface="Arial" pitchFamily="34" charset="0"/>
                </a:rPr>
                <a:t>Similar to real network interfaces</a:t>
              </a:r>
            </a:p>
            <a:p>
              <a:pPr marL="173038" indent="-173038">
                <a:buFont typeface="Arial" pitchFamily="34" charset="0"/>
                <a:buChar char="•"/>
              </a:pPr>
              <a:r>
                <a:rPr lang="en-US" sz="1800" dirty="0" smtClean="0">
                  <a:latin typeface="Arial" pitchFamily="34" charset="0"/>
                  <a:cs typeface="Arial" pitchFamily="34" charset="0"/>
                </a:rPr>
                <a:t>Functions are extensible but based on IEEE 802 specific attributes</a:t>
              </a:r>
            </a:p>
          </p:txBody>
        </p:sp>
      </p:grpSp>
      <p:grpSp>
        <p:nvGrpSpPr>
          <p:cNvPr id="148" name="Group 4"/>
          <p:cNvGrpSpPr/>
          <p:nvPr/>
        </p:nvGrpSpPr>
        <p:grpSpPr>
          <a:xfrm>
            <a:off x="1371600" y="1676400"/>
            <a:ext cx="2514600" cy="457200"/>
            <a:chOff x="1371600" y="1676400"/>
            <a:chExt cx="2514600" cy="457200"/>
          </a:xfrm>
        </p:grpSpPr>
        <p:sp>
          <p:nvSpPr>
            <p:cNvPr id="143" name="Oval 142"/>
            <p:cNvSpPr/>
            <p:nvPr/>
          </p:nvSpPr>
          <p:spPr bwMode="auto">
            <a:xfrm>
              <a:off x="1666875" y="19812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44" name="TextBox 143"/>
            <p:cNvSpPr txBox="1"/>
            <p:nvPr/>
          </p:nvSpPr>
          <p:spPr>
            <a:xfrm>
              <a:off x="1514475" y="16764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4" name="Straight Connector 3"/>
            <p:cNvCxnSpPr/>
            <p:nvPr/>
          </p:nvCxnSpPr>
          <p:spPr bwMode="auto">
            <a:xfrm>
              <a:off x="1371600" y="2043694"/>
              <a:ext cx="251460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grpSp>
        <p:nvGrpSpPr>
          <p:cNvPr id="152" name="Group 99"/>
          <p:cNvGrpSpPr/>
          <p:nvPr/>
        </p:nvGrpSpPr>
        <p:grpSpPr>
          <a:xfrm>
            <a:off x="2133600" y="2394944"/>
            <a:ext cx="1762125" cy="1719856"/>
            <a:chOff x="2133600" y="2394944"/>
            <a:chExt cx="1762125" cy="1719856"/>
          </a:xfrm>
        </p:grpSpPr>
        <p:sp>
          <p:nvSpPr>
            <p:cNvPr id="309" name="Oval 308"/>
            <p:cNvSpPr/>
            <p:nvPr/>
          </p:nvSpPr>
          <p:spPr bwMode="auto">
            <a:xfrm>
              <a:off x="3479993" y="2846696"/>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grpSp>
          <p:nvGrpSpPr>
            <p:cNvPr id="153" name="Group 174"/>
            <p:cNvGrpSpPr/>
            <p:nvPr/>
          </p:nvGrpSpPr>
          <p:grpSpPr>
            <a:xfrm>
              <a:off x="2133600" y="3124200"/>
              <a:ext cx="1000125" cy="990600"/>
              <a:chOff x="2286000" y="3352800"/>
              <a:chExt cx="1000125" cy="990600"/>
            </a:xfrm>
          </p:grpSpPr>
          <p:sp>
            <p:nvSpPr>
              <p:cNvPr id="145" name="AutoShape 154"/>
              <p:cNvSpPr>
                <a:spLocks noChangeArrowheads="1"/>
              </p:cNvSpPr>
              <p:nvPr/>
            </p:nvSpPr>
            <p:spPr bwMode="auto">
              <a:xfrm>
                <a:off x="2286000" y="3352800"/>
                <a:ext cx="1000125" cy="9906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grpSp>
            <p:nvGrpSpPr>
              <p:cNvPr id="160" name="Group 158"/>
              <p:cNvGrpSpPr>
                <a:grpSpLocks noChangeAspect="1"/>
              </p:cNvGrpSpPr>
              <p:nvPr/>
            </p:nvGrpSpPr>
            <p:grpSpPr bwMode="auto">
              <a:xfrm flipH="1">
                <a:off x="2666999" y="3726073"/>
                <a:ext cx="411161" cy="494972"/>
                <a:chOff x="5" y="2480"/>
                <a:chExt cx="237" cy="430"/>
              </a:xfrm>
            </p:grpSpPr>
            <p:grpSp>
              <p:nvGrpSpPr>
                <p:cNvPr id="175" name="Group 159"/>
                <p:cNvGrpSpPr>
                  <a:grpSpLocks noChangeAspect="1"/>
                </p:cNvGrpSpPr>
                <p:nvPr/>
              </p:nvGrpSpPr>
              <p:grpSpPr bwMode="auto">
                <a:xfrm>
                  <a:off x="5" y="2521"/>
                  <a:ext cx="145" cy="389"/>
                  <a:chOff x="5" y="2521"/>
                  <a:chExt cx="145" cy="389"/>
                </a:xfrm>
              </p:grpSpPr>
              <p:grpSp>
                <p:nvGrpSpPr>
                  <p:cNvPr id="176" name="Group 160"/>
                  <p:cNvGrpSpPr>
                    <a:grpSpLocks noChangeAspect="1"/>
                  </p:cNvGrpSpPr>
                  <p:nvPr/>
                </p:nvGrpSpPr>
                <p:grpSpPr bwMode="auto">
                  <a:xfrm>
                    <a:off x="7" y="2654"/>
                    <a:ext cx="143" cy="256"/>
                    <a:chOff x="7" y="2654"/>
                    <a:chExt cx="143" cy="256"/>
                  </a:xfrm>
                </p:grpSpPr>
                <p:grpSp>
                  <p:nvGrpSpPr>
                    <p:cNvPr id="177" name="Group 161"/>
                    <p:cNvGrpSpPr>
                      <a:grpSpLocks noChangeAspect="1"/>
                    </p:cNvGrpSpPr>
                    <p:nvPr/>
                  </p:nvGrpSpPr>
                  <p:grpSpPr bwMode="auto">
                    <a:xfrm>
                      <a:off x="7" y="2661"/>
                      <a:ext cx="93" cy="247"/>
                      <a:chOff x="7" y="2661"/>
                      <a:chExt cx="93" cy="247"/>
                    </a:xfrm>
                  </p:grpSpPr>
                  <p:sp>
                    <p:nvSpPr>
                      <p:cNvPr id="168"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69"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70"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71"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72"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73"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74"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61"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62"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63"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64"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65"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66"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67"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grpSp>
                <p:nvGrpSpPr>
                  <p:cNvPr id="179" name="Group 176"/>
                  <p:cNvGrpSpPr>
                    <a:grpSpLocks noChangeAspect="1"/>
                  </p:cNvGrpSpPr>
                  <p:nvPr/>
                </p:nvGrpSpPr>
                <p:grpSpPr bwMode="auto">
                  <a:xfrm>
                    <a:off x="5" y="2533"/>
                    <a:ext cx="141" cy="374"/>
                    <a:chOff x="5" y="2533"/>
                    <a:chExt cx="141" cy="374"/>
                  </a:xfrm>
                </p:grpSpPr>
                <p:sp>
                  <p:nvSpPr>
                    <p:cNvPr id="155"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56"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57"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58"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59"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54"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49"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50"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51"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47" name="Rectangle 187"/>
              <p:cNvSpPr>
                <a:spLocks noChangeArrowheads="1"/>
              </p:cNvSpPr>
              <p:nvPr/>
            </p:nvSpPr>
            <p:spPr bwMode="auto">
              <a:xfrm>
                <a:off x="2344737" y="34290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cxnSp>
          <p:nvCxnSpPr>
            <p:cNvPr id="306" name="Straight Connector 305"/>
            <p:cNvCxnSpPr>
              <a:stCxn id="145" idx="3"/>
            </p:cNvCxnSpPr>
            <p:nvPr/>
          </p:nvCxnSpPr>
          <p:spPr bwMode="auto">
            <a:xfrm flipV="1">
              <a:off x="3133725" y="2394944"/>
              <a:ext cx="762000" cy="1224556"/>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310" name="TextBox 309"/>
            <p:cNvSpPr txBox="1"/>
            <p:nvPr/>
          </p:nvSpPr>
          <p:spPr>
            <a:xfrm>
              <a:off x="3078033" y="274599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smtClean="0"/>
              <a:t>OmniRAN explains IEEE 802 Standards for Smart Grid Communications</a:t>
            </a:r>
          </a:p>
        </p:txBody>
      </p:sp>
      <p:pic>
        <p:nvPicPr>
          <p:cNvPr id="53251" name="Picture 480"/>
          <p:cNvPicPr>
            <a:picLocks noChangeAspect="1"/>
          </p:cNvPicPr>
          <p:nvPr/>
        </p:nvPicPr>
        <p:blipFill>
          <a:blip r:embed="rId3"/>
          <a:srcRect t="12585" b="42084"/>
          <a:stretch>
            <a:fillRect/>
          </a:stretch>
        </p:blipFill>
        <p:spPr bwMode="auto">
          <a:xfrm>
            <a:off x="596472" y="1523400"/>
            <a:ext cx="7980528" cy="2704645"/>
          </a:xfrm>
          <a:prstGeom prst="rect">
            <a:avLst/>
          </a:prstGeom>
          <a:noFill/>
          <a:ln w="9525">
            <a:noFill/>
            <a:miter lim="800000"/>
            <a:headEnd/>
            <a:tailEnd/>
          </a:ln>
        </p:spPr>
      </p:pic>
      <p:grpSp>
        <p:nvGrpSpPr>
          <p:cNvPr id="3" name="Group 2"/>
          <p:cNvGrpSpPr/>
          <p:nvPr/>
        </p:nvGrpSpPr>
        <p:grpSpPr>
          <a:xfrm>
            <a:off x="1242000" y="5529600"/>
            <a:ext cx="827924" cy="855000"/>
            <a:chOff x="2124077" y="5004000"/>
            <a:chExt cx="827924" cy="855000"/>
          </a:xfrm>
        </p:grpSpPr>
        <p:sp>
          <p:nvSpPr>
            <p:cNvPr id="7" name="AutoShape 154"/>
            <p:cNvSpPr>
              <a:spLocks noChangeArrowheads="1"/>
            </p:cNvSpPr>
            <p:nvPr/>
          </p:nvSpPr>
          <p:spPr bwMode="auto">
            <a:xfrm>
              <a:off x="2124077" y="5004000"/>
              <a:ext cx="827924" cy="8550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grpSp>
          <p:nvGrpSpPr>
            <p:cNvPr id="8" name="Group 158"/>
            <p:cNvGrpSpPr>
              <a:grpSpLocks noChangeAspect="1"/>
            </p:cNvGrpSpPr>
            <p:nvPr/>
          </p:nvGrpSpPr>
          <p:grpSpPr bwMode="auto">
            <a:xfrm flipH="1">
              <a:off x="2412000" y="5274028"/>
              <a:ext cx="411161" cy="494972"/>
              <a:chOff x="5" y="2480"/>
              <a:chExt cx="237" cy="430"/>
            </a:xfrm>
          </p:grpSpPr>
          <p:grpSp>
            <p:nvGrpSpPr>
              <p:cNvPr id="10" name="Group 159"/>
              <p:cNvGrpSpPr>
                <a:grpSpLocks noChangeAspect="1"/>
              </p:cNvGrpSpPr>
              <p:nvPr/>
            </p:nvGrpSpPr>
            <p:grpSpPr bwMode="auto">
              <a:xfrm>
                <a:off x="5" y="2521"/>
                <a:ext cx="145" cy="389"/>
                <a:chOff x="5" y="2521"/>
                <a:chExt cx="145" cy="389"/>
              </a:xfrm>
            </p:grpSpPr>
            <p:grpSp>
              <p:nvGrpSpPr>
                <p:cNvPr id="14" name="Group 160"/>
                <p:cNvGrpSpPr>
                  <a:grpSpLocks noChangeAspect="1"/>
                </p:cNvGrpSpPr>
                <p:nvPr/>
              </p:nvGrpSpPr>
              <p:grpSpPr bwMode="auto">
                <a:xfrm>
                  <a:off x="7" y="2654"/>
                  <a:ext cx="143" cy="256"/>
                  <a:chOff x="7" y="2654"/>
                  <a:chExt cx="143" cy="256"/>
                </a:xfrm>
              </p:grpSpPr>
              <p:grpSp>
                <p:nvGrpSpPr>
                  <p:cNvPr id="22" name="Group 161"/>
                  <p:cNvGrpSpPr>
                    <a:grpSpLocks noChangeAspect="1"/>
                  </p:cNvGrpSpPr>
                  <p:nvPr/>
                </p:nvGrpSpPr>
                <p:grpSpPr bwMode="auto">
                  <a:xfrm>
                    <a:off x="7" y="2661"/>
                    <a:ext cx="93" cy="247"/>
                    <a:chOff x="7" y="2661"/>
                    <a:chExt cx="93" cy="247"/>
                  </a:xfrm>
                </p:grpSpPr>
                <p:sp>
                  <p:nvSpPr>
                    <p:cNvPr id="30"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1"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2"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3"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4"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5"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6"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23"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4"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5"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6"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7"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8"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9"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grpSp>
              <p:nvGrpSpPr>
                <p:cNvPr id="15" name="Group 176"/>
                <p:cNvGrpSpPr>
                  <a:grpSpLocks noChangeAspect="1"/>
                </p:cNvGrpSpPr>
                <p:nvPr/>
              </p:nvGrpSpPr>
              <p:grpSpPr bwMode="auto">
                <a:xfrm>
                  <a:off x="5" y="2533"/>
                  <a:ext cx="141" cy="374"/>
                  <a:chOff x="5" y="2533"/>
                  <a:chExt cx="141" cy="374"/>
                </a:xfrm>
              </p:grpSpPr>
              <p:sp>
                <p:nvSpPr>
                  <p:cNvPr id="17"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8"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9"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0"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1"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6"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1"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2"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3"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9" name="Rectangle 187"/>
            <p:cNvSpPr>
              <a:spLocks noChangeArrowheads="1"/>
            </p:cNvSpPr>
            <p:nvPr/>
          </p:nvSpPr>
          <p:spPr bwMode="auto">
            <a:xfrm>
              <a:off x="2142000" y="500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4" name="Group 3"/>
          <p:cNvGrpSpPr/>
          <p:nvPr/>
        </p:nvGrpSpPr>
        <p:grpSpPr>
          <a:xfrm>
            <a:off x="5247000" y="4359600"/>
            <a:ext cx="858600" cy="855000"/>
            <a:chOff x="3942000" y="5004000"/>
            <a:chExt cx="858600" cy="855000"/>
          </a:xfrm>
        </p:grpSpPr>
        <p:sp>
          <p:nvSpPr>
            <p:cNvPr id="38" name="AutoShape 154"/>
            <p:cNvSpPr>
              <a:spLocks noChangeArrowheads="1"/>
            </p:cNvSpPr>
            <p:nvPr/>
          </p:nvSpPr>
          <p:spPr bwMode="auto">
            <a:xfrm>
              <a:off x="3942000" y="5004000"/>
              <a:ext cx="855000" cy="8550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39" name="Picture 157"/>
            <p:cNvPicPr>
              <a:picLocks noChangeArrowheads="1"/>
            </p:cNvPicPr>
            <p:nvPr/>
          </p:nvPicPr>
          <p:blipFill>
            <a:blip r:embed="rId4"/>
            <a:srcRect/>
            <a:stretch>
              <a:fillRect/>
            </a:stretch>
          </p:blipFill>
          <p:spPr bwMode="auto">
            <a:xfrm>
              <a:off x="4219575" y="5603962"/>
              <a:ext cx="352425" cy="223838"/>
            </a:xfrm>
            <a:prstGeom prst="rect">
              <a:avLst/>
            </a:prstGeom>
            <a:noFill/>
            <a:ln w="12700">
              <a:noFill/>
              <a:miter lim="800000"/>
              <a:headEnd/>
              <a:tailEnd/>
            </a:ln>
            <a:effectLst/>
          </p:spPr>
        </p:pic>
        <p:sp>
          <p:nvSpPr>
            <p:cNvPr id="40" name="Rectangle 188"/>
            <p:cNvSpPr>
              <a:spLocks noChangeArrowheads="1"/>
            </p:cNvSpPr>
            <p:nvPr/>
          </p:nvSpPr>
          <p:spPr bwMode="auto">
            <a:xfrm>
              <a:off x="3944937" y="5004000"/>
              <a:ext cx="855663" cy="823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Ctrl</a:t>
              </a:r>
              <a:endParaRPr lang="en-US" sz="1600" b="1" dirty="0">
                <a:latin typeface="Arial" pitchFamily="34" charset="0"/>
                <a:cs typeface="Arial" pitchFamily="34" charset="0"/>
              </a:endParaRPr>
            </a:p>
          </p:txBody>
        </p:sp>
        <p:grpSp>
          <p:nvGrpSpPr>
            <p:cNvPr id="41" name="Group 107"/>
            <p:cNvGrpSpPr/>
            <p:nvPr/>
          </p:nvGrpSpPr>
          <p:grpSpPr>
            <a:xfrm>
              <a:off x="4091910" y="5189706"/>
              <a:ext cx="532437" cy="381000"/>
              <a:chOff x="7481888" y="3079208"/>
              <a:chExt cx="595312" cy="425992"/>
            </a:xfrm>
          </p:grpSpPr>
          <p:sp>
            <p:nvSpPr>
              <p:cNvPr id="42"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43"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44" name="Group 122"/>
              <p:cNvGrpSpPr>
                <a:grpSpLocks/>
              </p:cNvGrpSpPr>
              <p:nvPr/>
            </p:nvGrpSpPr>
            <p:grpSpPr bwMode="auto">
              <a:xfrm>
                <a:off x="7848751" y="3079208"/>
                <a:ext cx="228449" cy="389708"/>
                <a:chOff x="4120" y="2308"/>
                <a:chExt cx="305" cy="415"/>
              </a:xfrm>
            </p:grpSpPr>
            <p:sp>
              <p:nvSpPr>
                <p:cNvPr id="45"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46"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47"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48" name="Group 126"/>
                <p:cNvGrpSpPr>
                  <a:grpSpLocks/>
                </p:cNvGrpSpPr>
                <p:nvPr/>
              </p:nvGrpSpPr>
              <p:grpSpPr bwMode="auto">
                <a:xfrm flipH="1">
                  <a:off x="4164" y="2500"/>
                  <a:ext cx="152" cy="109"/>
                  <a:chOff x="3216" y="2784"/>
                  <a:chExt cx="192" cy="144"/>
                </a:xfrm>
              </p:grpSpPr>
              <p:sp>
                <p:nvSpPr>
                  <p:cNvPr id="52"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53"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54"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55"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49"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50"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51"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grpSp>
      <p:grpSp>
        <p:nvGrpSpPr>
          <p:cNvPr id="2" name="Group 1"/>
          <p:cNvGrpSpPr/>
          <p:nvPr/>
        </p:nvGrpSpPr>
        <p:grpSpPr>
          <a:xfrm>
            <a:off x="522000" y="4359600"/>
            <a:ext cx="810000" cy="855000"/>
            <a:chOff x="5382000" y="5004000"/>
            <a:chExt cx="810000" cy="855000"/>
          </a:xfrm>
        </p:grpSpPr>
        <p:sp>
          <p:nvSpPr>
            <p:cNvPr id="57" name="Rounded Rectangle 56"/>
            <p:cNvSpPr/>
            <p:nvPr/>
          </p:nvSpPr>
          <p:spPr bwMode="auto">
            <a:xfrm>
              <a:off x="5382000" y="5004000"/>
              <a:ext cx="810000" cy="8550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Times New Roman" charset="0"/>
              </a:endParaRPr>
            </a:p>
          </p:txBody>
        </p:sp>
        <p:grpSp>
          <p:nvGrpSpPr>
            <p:cNvPr id="58" name="Group 61"/>
            <p:cNvGrpSpPr/>
            <p:nvPr/>
          </p:nvGrpSpPr>
          <p:grpSpPr>
            <a:xfrm>
              <a:off x="5492400" y="5273656"/>
              <a:ext cx="609600" cy="450344"/>
              <a:chOff x="6324600" y="1828800"/>
              <a:chExt cx="917575" cy="677862"/>
            </a:xfrm>
          </p:grpSpPr>
          <p:grpSp>
            <p:nvGrpSpPr>
              <p:cNvPr id="61" name="Group 10"/>
              <p:cNvGrpSpPr>
                <a:grpSpLocks/>
              </p:cNvGrpSpPr>
              <p:nvPr/>
            </p:nvGrpSpPr>
            <p:grpSpPr bwMode="auto">
              <a:xfrm>
                <a:off x="6972300" y="1828800"/>
                <a:ext cx="269875" cy="460375"/>
                <a:chOff x="4120" y="2308"/>
                <a:chExt cx="305" cy="415"/>
              </a:xfrm>
            </p:grpSpPr>
            <p:sp>
              <p:nvSpPr>
                <p:cNvPr id="98"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99"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100"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101" name="Group 14"/>
                <p:cNvGrpSpPr>
                  <a:grpSpLocks/>
                </p:cNvGrpSpPr>
                <p:nvPr/>
              </p:nvGrpSpPr>
              <p:grpSpPr bwMode="auto">
                <a:xfrm flipH="1">
                  <a:off x="4164" y="2500"/>
                  <a:ext cx="152" cy="109"/>
                  <a:chOff x="3216" y="2784"/>
                  <a:chExt cx="192" cy="144"/>
                </a:xfrm>
              </p:grpSpPr>
              <p:sp>
                <p:nvSpPr>
                  <p:cNvPr id="105"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106"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107"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108"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102"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103"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104"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62" name="Group 22"/>
              <p:cNvGrpSpPr>
                <a:grpSpLocks/>
              </p:cNvGrpSpPr>
              <p:nvPr/>
            </p:nvGrpSpPr>
            <p:grpSpPr bwMode="auto">
              <a:xfrm>
                <a:off x="6756400" y="1901825"/>
                <a:ext cx="269875" cy="460375"/>
                <a:chOff x="4120" y="2308"/>
                <a:chExt cx="305" cy="415"/>
              </a:xfrm>
            </p:grpSpPr>
            <p:sp>
              <p:nvSpPr>
                <p:cNvPr id="87"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88"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89"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90" name="Group 26"/>
                <p:cNvGrpSpPr>
                  <a:grpSpLocks/>
                </p:cNvGrpSpPr>
                <p:nvPr/>
              </p:nvGrpSpPr>
              <p:grpSpPr bwMode="auto">
                <a:xfrm flipH="1">
                  <a:off x="4164" y="2500"/>
                  <a:ext cx="152" cy="109"/>
                  <a:chOff x="3216" y="2784"/>
                  <a:chExt cx="192" cy="144"/>
                </a:xfrm>
              </p:grpSpPr>
              <p:sp>
                <p:nvSpPr>
                  <p:cNvPr id="94"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5"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6"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7"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91"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92"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93"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63" name="Group 34"/>
              <p:cNvGrpSpPr>
                <a:grpSpLocks/>
              </p:cNvGrpSpPr>
              <p:nvPr/>
            </p:nvGrpSpPr>
            <p:grpSpPr bwMode="auto">
              <a:xfrm>
                <a:off x="6540500" y="1973262"/>
                <a:ext cx="269875" cy="460375"/>
                <a:chOff x="4120" y="2308"/>
                <a:chExt cx="305" cy="415"/>
              </a:xfrm>
            </p:grpSpPr>
            <p:sp>
              <p:nvSpPr>
                <p:cNvPr id="76"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77"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78"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79" name="Group 38"/>
                <p:cNvGrpSpPr>
                  <a:grpSpLocks/>
                </p:cNvGrpSpPr>
                <p:nvPr/>
              </p:nvGrpSpPr>
              <p:grpSpPr bwMode="auto">
                <a:xfrm flipH="1">
                  <a:off x="4164" y="2500"/>
                  <a:ext cx="152" cy="109"/>
                  <a:chOff x="3216" y="2784"/>
                  <a:chExt cx="192" cy="144"/>
                </a:xfrm>
              </p:grpSpPr>
              <p:sp>
                <p:nvSpPr>
                  <p:cNvPr id="83"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84"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85"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86"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80"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81"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82"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64" name="Group 618"/>
              <p:cNvGrpSpPr>
                <a:grpSpLocks/>
              </p:cNvGrpSpPr>
              <p:nvPr/>
            </p:nvGrpSpPr>
            <p:grpSpPr bwMode="auto">
              <a:xfrm>
                <a:off x="6324600" y="2046287"/>
                <a:ext cx="269875" cy="460375"/>
                <a:chOff x="4120" y="2308"/>
                <a:chExt cx="305" cy="415"/>
              </a:xfrm>
            </p:grpSpPr>
            <p:sp>
              <p:nvSpPr>
                <p:cNvPr id="65"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66"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67"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68" name="Group 622"/>
                <p:cNvGrpSpPr>
                  <a:grpSpLocks/>
                </p:cNvGrpSpPr>
                <p:nvPr/>
              </p:nvGrpSpPr>
              <p:grpSpPr bwMode="auto">
                <a:xfrm flipH="1">
                  <a:off x="4164" y="2500"/>
                  <a:ext cx="152" cy="109"/>
                  <a:chOff x="3216" y="2784"/>
                  <a:chExt cx="192" cy="144"/>
                </a:xfrm>
              </p:grpSpPr>
              <p:sp>
                <p:nvSpPr>
                  <p:cNvPr id="72"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73"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74"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75"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69"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70"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71"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sp>
          <p:nvSpPr>
            <p:cNvPr id="109" name="Rectangle 187"/>
            <p:cNvSpPr>
              <a:spLocks noChangeArrowheads="1"/>
            </p:cNvSpPr>
            <p:nvPr/>
          </p:nvSpPr>
          <p:spPr bwMode="auto">
            <a:xfrm>
              <a:off x="5382000" y="500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a:latin typeface="Arial" pitchFamily="34" charset="0"/>
                  <a:cs typeface="Arial" pitchFamily="34" charset="0"/>
                </a:rPr>
                <a:t>Service</a:t>
              </a:r>
              <a:endParaRPr lang="en-US" sz="1600" b="1" dirty="0">
                <a:latin typeface="Arial" pitchFamily="34" charset="0"/>
                <a:cs typeface="Arial" pitchFamily="34" charset="0"/>
              </a:endParaRPr>
            </a:p>
          </p:txBody>
        </p:sp>
      </p:grpSp>
      <p:grpSp>
        <p:nvGrpSpPr>
          <p:cNvPr id="113" name="Group 112"/>
          <p:cNvGrpSpPr/>
          <p:nvPr/>
        </p:nvGrpSpPr>
        <p:grpSpPr>
          <a:xfrm>
            <a:off x="2457000" y="4359600"/>
            <a:ext cx="858600" cy="855000"/>
            <a:chOff x="3942000" y="5004000"/>
            <a:chExt cx="858600" cy="855000"/>
          </a:xfrm>
        </p:grpSpPr>
        <p:sp>
          <p:nvSpPr>
            <p:cNvPr id="114" name="AutoShape 154"/>
            <p:cNvSpPr>
              <a:spLocks noChangeArrowheads="1"/>
            </p:cNvSpPr>
            <p:nvPr/>
          </p:nvSpPr>
          <p:spPr bwMode="auto">
            <a:xfrm>
              <a:off x="3942000" y="5004000"/>
              <a:ext cx="855000" cy="8550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115" name="Picture 157"/>
            <p:cNvPicPr>
              <a:picLocks noChangeArrowheads="1"/>
            </p:cNvPicPr>
            <p:nvPr/>
          </p:nvPicPr>
          <p:blipFill>
            <a:blip r:embed="rId4"/>
            <a:srcRect/>
            <a:stretch>
              <a:fillRect/>
            </a:stretch>
          </p:blipFill>
          <p:spPr bwMode="auto">
            <a:xfrm>
              <a:off x="4219575" y="5603962"/>
              <a:ext cx="352425" cy="223838"/>
            </a:xfrm>
            <a:prstGeom prst="rect">
              <a:avLst/>
            </a:prstGeom>
            <a:noFill/>
            <a:ln w="12700">
              <a:noFill/>
              <a:miter lim="800000"/>
              <a:headEnd/>
              <a:tailEnd/>
            </a:ln>
            <a:effectLst/>
          </p:spPr>
        </p:pic>
        <p:sp>
          <p:nvSpPr>
            <p:cNvPr id="116" name="Rectangle 188"/>
            <p:cNvSpPr>
              <a:spLocks noChangeArrowheads="1"/>
            </p:cNvSpPr>
            <p:nvPr/>
          </p:nvSpPr>
          <p:spPr bwMode="auto">
            <a:xfrm>
              <a:off x="3944937" y="5004000"/>
              <a:ext cx="855663" cy="823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Ctrl</a:t>
              </a:r>
              <a:endParaRPr lang="en-US" sz="1600" b="1" dirty="0">
                <a:latin typeface="Arial" pitchFamily="34" charset="0"/>
                <a:cs typeface="Arial" pitchFamily="34" charset="0"/>
              </a:endParaRPr>
            </a:p>
          </p:txBody>
        </p:sp>
        <p:grpSp>
          <p:nvGrpSpPr>
            <p:cNvPr id="117" name="Group 107"/>
            <p:cNvGrpSpPr/>
            <p:nvPr/>
          </p:nvGrpSpPr>
          <p:grpSpPr>
            <a:xfrm>
              <a:off x="4091910" y="5189706"/>
              <a:ext cx="532437" cy="381000"/>
              <a:chOff x="7481888" y="3079208"/>
              <a:chExt cx="595312" cy="425992"/>
            </a:xfrm>
          </p:grpSpPr>
          <p:sp>
            <p:nvSpPr>
              <p:cNvPr id="118"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119"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120" name="Group 122"/>
              <p:cNvGrpSpPr>
                <a:grpSpLocks/>
              </p:cNvGrpSpPr>
              <p:nvPr/>
            </p:nvGrpSpPr>
            <p:grpSpPr bwMode="auto">
              <a:xfrm>
                <a:off x="7848751" y="3079208"/>
                <a:ext cx="228449" cy="389708"/>
                <a:chOff x="4120" y="2308"/>
                <a:chExt cx="305" cy="415"/>
              </a:xfrm>
            </p:grpSpPr>
            <p:sp>
              <p:nvSpPr>
                <p:cNvPr id="12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2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2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24" name="Group 126"/>
                <p:cNvGrpSpPr>
                  <a:grpSpLocks/>
                </p:cNvGrpSpPr>
                <p:nvPr/>
              </p:nvGrpSpPr>
              <p:grpSpPr bwMode="auto">
                <a:xfrm flipH="1">
                  <a:off x="4164" y="2500"/>
                  <a:ext cx="152" cy="109"/>
                  <a:chOff x="3216" y="2784"/>
                  <a:chExt cx="192" cy="144"/>
                </a:xfrm>
              </p:grpSpPr>
              <p:sp>
                <p:nvSpPr>
                  <p:cNvPr id="12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2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3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3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2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2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2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grpSp>
      <p:grpSp>
        <p:nvGrpSpPr>
          <p:cNvPr id="132" name="Group 131"/>
          <p:cNvGrpSpPr/>
          <p:nvPr/>
        </p:nvGrpSpPr>
        <p:grpSpPr>
          <a:xfrm>
            <a:off x="7137000" y="4359600"/>
            <a:ext cx="858600" cy="855000"/>
            <a:chOff x="3942000" y="5004000"/>
            <a:chExt cx="858600" cy="855000"/>
          </a:xfrm>
        </p:grpSpPr>
        <p:sp>
          <p:nvSpPr>
            <p:cNvPr id="133" name="AutoShape 154"/>
            <p:cNvSpPr>
              <a:spLocks noChangeArrowheads="1"/>
            </p:cNvSpPr>
            <p:nvPr/>
          </p:nvSpPr>
          <p:spPr bwMode="auto">
            <a:xfrm>
              <a:off x="3942000" y="5004000"/>
              <a:ext cx="855000" cy="8550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134" name="Picture 157"/>
            <p:cNvPicPr>
              <a:picLocks noChangeArrowheads="1"/>
            </p:cNvPicPr>
            <p:nvPr/>
          </p:nvPicPr>
          <p:blipFill>
            <a:blip r:embed="rId4"/>
            <a:srcRect/>
            <a:stretch>
              <a:fillRect/>
            </a:stretch>
          </p:blipFill>
          <p:spPr bwMode="auto">
            <a:xfrm>
              <a:off x="4219575" y="5603962"/>
              <a:ext cx="352425" cy="223838"/>
            </a:xfrm>
            <a:prstGeom prst="rect">
              <a:avLst/>
            </a:prstGeom>
            <a:noFill/>
            <a:ln w="12700">
              <a:noFill/>
              <a:miter lim="800000"/>
              <a:headEnd/>
              <a:tailEnd/>
            </a:ln>
            <a:effectLst/>
          </p:spPr>
        </p:pic>
        <p:sp>
          <p:nvSpPr>
            <p:cNvPr id="135" name="Rectangle 188"/>
            <p:cNvSpPr>
              <a:spLocks noChangeArrowheads="1"/>
            </p:cNvSpPr>
            <p:nvPr/>
          </p:nvSpPr>
          <p:spPr bwMode="auto">
            <a:xfrm>
              <a:off x="3944937" y="5004000"/>
              <a:ext cx="855663" cy="823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Ctrl</a:t>
              </a:r>
              <a:endParaRPr lang="en-US" sz="1600" b="1" dirty="0">
                <a:latin typeface="Arial" pitchFamily="34" charset="0"/>
                <a:cs typeface="Arial" pitchFamily="34" charset="0"/>
              </a:endParaRPr>
            </a:p>
          </p:txBody>
        </p:sp>
        <p:grpSp>
          <p:nvGrpSpPr>
            <p:cNvPr id="136" name="Group 107"/>
            <p:cNvGrpSpPr/>
            <p:nvPr/>
          </p:nvGrpSpPr>
          <p:grpSpPr>
            <a:xfrm>
              <a:off x="4091910" y="5189706"/>
              <a:ext cx="532437" cy="381000"/>
              <a:chOff x="7481888" y="3079208"/>
              <a:chExt cx="595312" cy="425992"/>
            </a:xfrm>
          </p:grpSpPr>
          <p:sp>
            <p:nvSpPr>
              <p:cNvPr id="137"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138"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139" name="Group 122"/>
              <p:cNvGrpSpPr>
                <a:grpSpLocks/>
              </p:cNvGrpSpPr>
              <p:nvPr/>
            </p:nvGrpSpPr>
            <p:grpSpPr bwMode="auto">
              <a:xfrm>
                <a:off x="7848751" y="3079208"/>
                <a:ext cx="228449" cy="389708"/>
                <a:chOff x="4120" y="2308"/>
                <a:chExt cx="305" cy="415"/>
              </a:xfrm>
            </p:grpSpPr>
            <p:sp>
              <p:nvSpPr>
                <p:cNvPr id="140"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41"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42"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43" name="Group 126"/>
                <p:cNvGrpSpPr>
                  <a:grpSpLocks/>
                </p:cNvGrpSpPr>
                <p:nvPr/>
              </p:nvGrpSpPr>
              <p:grpSpPr bwMode="auto">
                <a:xfrm flipH="1">
                  <a:off x="4164" y="2500"/>
                  <a:ext cx="152" cy="109"/>
                  <a:chOff x="3216" y="2784"/>
                  <a:chExt cx="192" cy="144"/>
                </a:xfrm>
              </p:grpSpPr>
              <p:sp>
                <p:nvSpPr>
                  <p:cNvPr id="147"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48"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49"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50"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44"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45"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46"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grpSp>
      <p:grpSp>
        <p:nvGrpSpPr>
          <p:cNvPr id="110" name="Group 109"/>
          <p:cNvGrpSpPr/>
          <p:nvPr/>
        </p:nvGrpSpPr>
        <p:grpSpPr>
          <a:xfrm>
            <a:off x="3402000" y="5529600"/>
            <a:ext cx="854999" cy="855000"/>
            <a:chOff x="4392000" y="5454000"/>
            <a:chExt cx="854999" cy="855000"/>
          </a:xfrm>
        </p:grpSpPr>
        <p:sp>
          <p:nvSpPr>
            <p:cNvPr id="183" name="AutoShape 154"/>
            <p:cNvSpPr>
              <a:spLocks noChangeArrowheads="1"/>
            </p:cNvSpPr>
            <p:nvPr/>
          </p:nvSpPr>
          <p:spPr bwMode="auto">
            <a:xfrm>
              <a:off x="4392000" y="5454000"/>
              <a:ext cx="854999" cy="8550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grpSp>
          <p:nvGrpSpPr>
            <p:cNvPr id="153" name="Group 158"/>
            <p:cNvGrpSpPr>
              <a:grpSpLocks noChangeAspect="1"/>
            </p:cNvGrpSpPr>
            <p:nvPr/>
          </p:nvGrpSpPr>
          <p:grpSpPr bwMode="auto">
            <a:xfrm flipH="1">
              <a:off x="4679923" y="5724028"/>
              <a:ext cx="411161" cy="494972"/>
              <a:chOff x="5" y="2480"/>
              <a:chExt cx="237" cy="430"/>
            </a:xfrm>
          </p:grpSpPr>
          <p:grpSp>
            <p:nvGrpSpPr>
              <p:cNvPr id="155" name="Group 159"/>
              <p:cNvGrpSpPr>
                <a:grpSpLocks noChangeAspect="1"/>
              </p:cNvGrpSpPr>
              <p:nvPr/>
            </p:nvGrpSpPr>
            <p:grpSpPr bwMode="auto">
              <a:xfrm>
                <a:off x="5" y="2521"/>
                <a:ext cx="145" cy="389"/>
                <a:chOff x="5" y="2521"/>
                <a:chExt cx="145" cy="389"/>
              </a:xfrm>
            </p:grpSpPr>
            <p:grpSp>
              <p:nvGrpSpPr>
                <p:cNvPr id="159" name="Group 160"/>
                <p:cNvGrpSpPr>
                  <a:grpSpLocks noChangeAspect="1"/>
                </p:cNvGrpSpPr>
                <p:nvPr/>
              </p:nvGrpSpPr>
              <p:grpSpPr bwMode="auto">
                <a:xfrm>
                  <a:off x="7" y="2654"/>
                  <a:ext cx="143" cy="256"/>
                  <a:chOff x="7" y="2654"/>
                  <a:chExt cx="143" cy="256"/>
                </a:xfrm>
              </p:grpSpPr>
              <p:grpSp>
                <p:nvGrpSpPr>
                  <p:cNvPr id="167" name="Group 161"/>
                  <p:cNvGrpSpPr>
                    <a:grpSpLocks noChangeAspect="1"/>
                  </p:cNvGrpSpPr>
                  <p:nvPr/>
                </p:nvGrpSpPr>
                <p:grpSpPr bwMode="auto">
                  <a:xfrm>
                    <a:off x="7" y="2661"/>
                    <a:ext cx="93" cy="247"/>
                    <a:chOff x="7" y="2661"/>
                    <a:chExt cx="93" cy="247"/>
                  </a:xfrm>
                </p:grpSpPr>
                <p:sp>
                  <p:nvSpPr>
                    <p:cNvPr id="175"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76"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77"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78"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79"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80"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81"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68"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69"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70"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71"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72"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73"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74"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grpSp>
              <p:nvGrpSpPr>
                <p:cNvPr id="160" name="Group 176"/>
                <p:cNvGrpSpPr>
                  <a:grpSpLocks noChangeAspect="1"/>
                </p:cNvGrpSpPr>
                <p:nvPr/>
              </p:nvGrpSpPr>
              <p:grpSpPr bwMode="auto">
                <a:xfrm>
                  <a:off x="5" y="2533"/>
                  <a:ext cx="141" cy="374"/>
                  <a:chOff x="5" y="2533"/>
                  <a:chExt cx="141" cy="374"/>
                </a:xfrm>
              </p:grpSpPr>
              <p:sp>
                <p:nvSpPr>
                  <p:cNvPr id="162"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63"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64"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65"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66"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61"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56"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57"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58"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54" name="Rectangle 187"/>
            <p:cNvSpPr>
              <a:spLocks noChangeArrowheads="1"/>
            </p:cNvSpPr>
            <p:nvPr/>
          </p:nvSpPr>
          <p:spPr bwMode="auto">
            <a:xfrm>
              <a:off x="4409923" y="545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11" name="Group 110"/>
          <p:cNvGrpSpPr/>
          <p:nvPr/>
        </p:nvGrpSpPr>
        <p:grpSpPr>
          <a:xfrm>
            <a:off x="6867000" y="5529600"/>
            <a:ext cx="827924" cy="869400"/>
            <a:chOff x="6282000" y="5454000"/>
            <a:chExt cx="827924" cy="869400"/>
          </a:xfrm>
        </p:grpSpPr>
        <p:sp>
          <p:nvSpPr>
            <p:cNvPr id="152" name="AutoShape 154"/>
            <p:cNvSpPr>
              <a:spLocks noChangeArrowheads="1"/>
            </p:cNvSpPr>
            <p:nvPr/>
          </p:nvSpPr>
          <p:spPr bwMode="auto">
            <a:xfrm>
              <a:off x="6282000" y="5454000"/>
              <a:ext cx="827924" cy="8550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215" name="Rectangle 187"/>
            <p:cNvSpPr>
              <a:spLocks noChangeArrowheads="1"/>
            </p:cNvSpPr>
            <p:nvPr/>
          </p:nvSpPr>
          <p:spPr bwMode="auto">
            <a:xfrm>
              <a:off x="6295737" y="5485200"/>
              <a:ext cx="796263"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216" name="Picture 215" descr="Wireless Gateway.png"/>
            <p:cNvPicPr>
              <a:picLocks noChangeAspect="1"/>
            </p:cNvPicPr>
            <p:nvPr/>
          </p:nvPicPr>
          <p:blipFill>
            <a:blip r:embed="rId5" cstate="print"/>
            <a:stretch>
              <a:fillRect/>
            </a:stretch>
          </p:blipFill>
          <p:spPr>
            <a:xfrm>
              <a:off x="6524685" y="5700293"/>
              <a:ext cx="180020" cy="158267"/>
            </a:xfrm>
            <a:prstGeom prst="rect">
              <a:avLst/>
            </a:prstGeom>
          </p:spPr>
        </p:pic>
        <p:pic>
          <p:nvPicPr>
            <p:cNvPr id="217" name="Picture 216" descr="Wireless Gateway.png"/>
            <p:cNvPicPr>
              <a:picLocks noChangeAspect="1"/>
            </p:cNvPicPr>
            <p:nvPr/>
          </p:nvPicPr>
          <p:blipFill>
            <a:blip r:embed="rId5" cstate="print"/>
            <a:stretch>
              <a:fillRect/>
            </a:stretch>
          </p:blipFill>
          <p:spPr>
            <a:xfrm>
              <a:off x="6822000" y="5813555"/>
              <a:ext cx="270030" cy="237401"/>
            </a:xfrm>
            <a:prstGeom prst="rect">
              <a:avLst/>
            </a:prstGeom>
          </p:spPr>
        </p:pic>
        <p:pic>
          <p:nvPicPr>
            <p:cNvPr id="218" name="Picture 217" descr="Wireless Gateway.png"/>
            <p:cNvPicPr>
              <a:picLocks noChangeAspect="1"/>
            </p:cNvPicPr>
            <p:nvPr/>
          </p:nvPicPr>
          <p:blipFill>
            <a:blip r:embed="rId5" cstate="print"/>
            <a:stretch>
              <a:fillRect/>
            </a:stretch>
          </p:blipFill>
          <p:spPr>
            <a:xfrm>
              <a:off x="6350518" y="5858561"/>
              <a:ext cx="461164" cy="405440"/>
            </a:xfrm>
            <a:prstGeom prst="rect">
              <a:avLst/>
            </a:prstGeom>
          </p:spPr>
        </p:pic>
      </p:grpSp>
      <p:grpSp>
        <p:nvGrpSpPr>
          <p:cNvPr id="221" name="Group 220"/>
          <p:cNvGrpSpPr/>
          <p:nvPr/>
        </p:nvGrpSpPr>
        <p:grpSpPr>
          <a:xfrm>
            <a:off x="2412000" y="5529600"/>
            <a:ext cx="827924" cy="855000"/>
            <a:chOff x="2124077" y="5004000"/>
            <a:chExt cx="827924" cy="855000"/>
          </a:xfrm>
        </p:grpSpPr>
        <p:sp>
          <p:nvSpPr>
            <p:cNvPr id="222" name="AutoShape 154"/>
            <p:cNvSpPr>
              <a:spLocks noChangeArrowheads="1"/>
            </p:cNvSpPr>
            <p:nvPr/>
          </p:nvSpPr>
          <p:spPr bwMode="auto">
            <a:xfrm>
              <a:off x="2124077" y="5004000"/>
              <a:ext cx="827924" cy="8550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grpSp>
          <p:nvGrpSpPr>
            <p:cNvPr id="223" name="Group 158"/>
            <p:cNvGrpSpPr>
              <a:grpSpLocks noChangeAspect="1"/>
            </p:cNvGrpSpPr>
            <p:nvPr/>
          </p:nvGrpSpPr>
          <p:grpSpPr bwMode="auto">
            <a:xfrm flipH="1">
              <a:off x="2412000" y="5274028"/>
              <a:ext cx="411161" cy="494972"/>
              <a:chOff x="5" y="2480"/>
              <a:chExt cx="237" cy="430"/>
            </a:xfrm>
          </p:grpSpPr>
          <p:grpSp>
            <p:nvGrpSpPr>
              <p:cNvPr id="225" name="Group 159"/>
              <p:cNvGrpSpPr>
                <a:grpSpLocks noChangeAspect="1"/>
              </p:cNvGrpSpPr>
              <p:nvPr/>
            </p:nvGrpSpPr>
            <p:grpSpPr bwMode="auto">
              <a:xfrm>
                <a:off x="5" y="2521"/>
                <a:ext cx="145" cy="389"/>
                <a:chOff x="5" y="2521"/>
                <a:chExt cx="145" cy="389"/>
              </a:xfrm>
            </p:grpSpPr>
            <p:grpSp>
              <p:nvGrpSpPr>
                <p:cNvPr id="229" name="Group 160"/>
                <p:cNvGrpSpPr>
                  <a:grpSpLocks noChangeAspect="1"/>
                </p:cNvGrpSpPr>
                <p:nvPr/>
              </p:nvGrpSpPr>
              <p:grpSpPr bwMode="auto">
                <a:xfrm>
                  <a:off x="7" y="2654"/>
                  <a:ext cx="143" cy="256"/>
                  <a:chOff x="7" y="2654"/>
                  <a:chExt cx="143" cy="256"/>
                </a:xfrm>
              </p:grpSpPr>
              <p:grpSp>
                <p:nvGrpSpPr>
                  <p:cNvPr id="237" name="Group 161"/>
                  <p:cNvGrpSpPr>
                    <a:grpSpLocks noChangeAspect="1"/>
                  </p:cNvGrpSpPr>
                  <p:nvPr/>
                </p:nvGrpSpPr>
                <p:grpSpPr bwMode="auto">
                  <a:xfrm>
                    <a:off x="7" y="2661"/>
                    <a:ext cx="93" cy="247"/>
                    <a:chOff x="7" y="2661"/>
                    <a:chExt cx="93" cy="247"/>
                  </a:xfrm>
                </p:grpSpPr>
                <p:sp>
                  <p:nvSpPr>
                    <p:cNvPr id="245"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46"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47"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48"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49"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50"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51"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238"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39"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40"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41"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42"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43"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44"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grpSp>
              <p:nvGrpSpPr>
                <p:cNvPr id="230" name="Group 176"/>
                <p:cNvGrpSpPr>
                  <a:grpSpLocks noChangeAspect="1"/>
                </p:cNvGrpSpPr>
                <p:nvPr/>
              </p:nvGrpSpPr>
              <p:grpSpPr bwMode="auto">
                <a:xfrm>
                  <a:off x="5" y="2533"/>
                  <a:ext cx="141" cy="374"/>
                  <a:chOff x="5" y="2533"/>
                  <a:chExt cx="141" cy="374"/>
                </a:xfrm>
              </p:grpSpPr>
              <p:sp>
                <p:nvSpPr>
                  <p:cNvPr id="232"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33"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34"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35"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36"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231"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226"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27"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28"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224" name="Rectangle 187"/>
            <p:cNvSpPr>
              <a:spLocks noChangeArrowheads="1"/>
            </p:cNvSpPr>
            <p:nvPr/>
          </p:nvSpPr>
          <p:spPr bwMode="auto">
            <a:xfrm>
              <a:off x="2142000" y="500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12" name="Group 111"/>
          <p:cNvGrpSpPr/>
          <p:nvPr/>
        </p:nvGrpSpPr>
        <p:grpSpPr>
          <a:xfrm>
            <a:off x="7857000" y="5529600"/>
            <a:ext cx="810000" cy="869400"/>
            <a:chOff x="6192000" y="5454000"/>
            <a:chExt cx="810000" cy="869400"/>
          </a:xfrm>
        </p:grpSpPr>
        <p:sp>
          <p:nvSpPr>
            <p:cNvPr id="253" name="AutoShape 154"/>
            <p:cNvSpPr>
              <a:spLocks noChangeArrowheads="1"/>
            </p:cNvSpPr>
            <p:nvPr/>
          </p:nvSpPr>
          <p:spPr bwMode="auto">
            <a:xfrm>
              <a:off x="6192000" y="5454000"/>
              <a:ext cx="810000" cy="855000"/>
            </a:xfrm>
            <a:prstGeom prst="flowChartAlternateProcess">
              <a:avLst/>
            </a:prstGeom>
            <a:gradFill flip="none" rotWithShape="1">
              <a:gsLst>
                <a:gs pos="0">
                  <a:schemeClr val="accent5">
                    <a:lumMod val="60000"/>
                    <a:lumOff val="40000"/>
                  </a:schemeClr>
                </a:gs>
                <a:gs pos="100000">
                  <a:schemeClr val="accent5">
                    <a:lumMod val="20000"/>
                    <a:lumOff val="80000"/>
                  </a:schemeClr>
                </a:gs>
              </a:gsLst>
              <a:lin ang="2700000" scaled="0"/>
              <a:tileRect/>
            </a:gra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254" name="Rectangle 187"/>
            <p:cNvSpPr>
              <a:spLocks noChangeArrowheads="1"/>
            </p:cNvSpPr>
            <p:nvPr/>
          </p:nvSpPr>
          <p:spPr bwMode="auto">
            <a:xfrm>
              <a:off x="6205737" y="5485200"/>
              <a:ext cx="796263"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255" name="Picture 254" descr="Wireless Gateway.png"/>
            <p:cNvPicPr>
              <a:picLocks noChangeAspect="1"/>
            </p:cNvPicPr>
            <p:nvPr/>
          </p:nvPicPr>
          <p:blipFill>
            <a:blip r:embed="rId5" cstate="print"/>
            <a:stretch>
              <a:fillRect/>
            </a:stretch>
          </p:blipFill>
          <p:spPr>
            <a:xfrm>
              <a:off x="6434685" y="5700293"/>
              <a:ext cx="180020" cy="158267"/>
            </a:xfrm>
            <a:prstGeom prst="rect">
              <a:avLst/>
            </a:prstGeom>
          </p:spPr>
        </p:pic>
        <p:pic>
          <p:nvPicPr>
            <p:cNvPr id="256" name="Picture 255" descr="Wireless Gateway.png"/>
            <p:cNvPicPr>
              <a:picLocks noChangeAspect="1"/>
            </p:cNvPicPr>
            <p:nvPr/>
          </p:nvPicPr>
          <p:blipFill>
            <a:blip r:embed="rId5" cstate="print"/>
            <a:stretch>
              <a:fillRect/>
            </a:stretch>
          </p:blipFill>
          <p:spPr>
            <a:xfrm>
              <a:off x="6732000" y="5859000"/>
              <a:ext cx="218339" cy="191956"/>
            </a:xfrm>
            <a:prstGeom prst="rect">
              <a:avLst/>
            </a:prstGeom>
          </p:spPr>
        </p:pic>
        <p:pic>
          <p:nvPicPr>
            <p:cNvPr id="258" name="Picture 257" descr="Wireless Gateway.png"/>
            <p:cNvPicPr>
              <a:picLocks noChangeAspect="1"/>
            </p:cNvPicPr>
            <p:nvPr/>
          </p:nvPicPr>
          <p:blipFill>
            <a:blip r:embed="rId5" cstate="print"/>
            <a:stretch>
              <a:fillRect/>
            </a:stretch>
          </p:blipFill>
          <p:spPr>
            <a:xfrm>
              <a:off x="6327000" y="5949000"/>
              <a:ext cx="270030" cy="237401"/>
            </a:xfrm>
            <a:prstGeom prst="rect">
              <a:avLst/>
            </a:prstGeom>
          </p:spPr>
        </p:pic>
      </p:grpSp>
      <p:grpSp>
        <p:nvGrpSpPr>
          <p:cNvPr id="260" name="Group 259"/>
          <p:cNvGrpSpPr/>
          <p:nvPr/>
        </p:nvGrpSpPr>
        <p:grpSpPr>
          <a:xfrm>
            <a:off x="5787000" y="5529600"/>
            <a:ext cx="827924" cy="855000"/>
            <a:chOff x="2124077" y="5004000"/>
            <a:chExt cx="827924" cy="855000"/>
          </a:xfrm>
        </p:grpSpPr>
        <p:sp>
          <p:nvSpPr>
            <p:cNvPr id="261" name="AutoShape 154"/>
            <p:cNvSpPr>
              <a:spLocks noChangeArrowheads="1"/>
            </p:cNvSpPr>
            <p:nvPr/>
          </p:nvSpPr>
          <p:spPr bwMode="auto">
            <a:xfrm>
              <a:off x="2124077" y="5004000"/>
              <a:ext cx="827924" cy="8550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grpSp>
          <p:nvGrpSpPr>
            <p:cNvPr id="262" name="Group 158"/>
            <p:cNvGrpSpPr>
              <a:grpSpLocks noChangeAspect="1"/>
            </p:cNvGrpSpPr>
            <p:nvPr/>
          </p:nvGrpSpPr>
          <p:grpSpPr bwMode="auto">
            <a:xfrm flipH="1">
              <a:off x="2412000" y="5274028"/>
              <a:ext cx="411161" cy="494972"/>
              <a:chOff x="5" y="2480"/>
              <a:chExt cx="237" cy="430"/>
            </a:xfrm>
          </p:grpSpPr>
          <p:grpSp>
            <p:nvGrpSpPr>
              <p:cNvPr id="264" name="Group 159"/>
              <p:cNvGrpSpPr>
                <a:grpSpLocks noChangeAspect="1"/>
              </p:cNvGrpSpPr>
              <p:nvPr/>
            </p:nvGrpSpPr>
            <p:grpSpPr bwMode="auto">
              <a:xfrm>
                <a:off x="5" y="2521"/>
                <a:ext cx="145" cy="389"/>
                <a:chOff x="5" y="2521"/>
                <a:chExt cx="145" cy="389"/>
              </a:xfrm>
            </p:grpSpPr>
            <p:grpSp>
              <p:nvGrpSpPr>
                <p:cNvPr id="268" name="Group 160"/>
                <p:cNvGrpSpPr>
                  <a:grpSpLocks noChangeAspect="1"/>
                </p:cNvGrpSpPr>
                <p:nvPr/>
              </p:nvGrpSpPr>
              <p:grpSpPr bwMode="auto">
                <a:xfrm>
                  <a:off x="7" y="2654"/>
                  <a:ext cx="143" cy="256"/>
                  <a:chOff x="7" y="2654"/>
                  <a:chExt cx="143" cy="256"/>
                </a:xfrm>
              </p:grpSpPr>
              <p:grpSp>
                <p:nvGrpSpPr>
                  <p:cNvPr id="276" name="Group 161"/>
                  <p:cNvGrpSpPr>
                    <a:grpSpLocks noChangeAspect="1"/>
                  </p:cNvGrpSpPr>
                  <p:nvPr/>
                </p:nvGrpSpPr>
                <p:grpSpPr bwMode="auto">
                  <a:xfrm>
                    <a:off x="7" y="2661"/>
                    <a:ext cx="93" cy="247"/>
                    <a:chOff x="7" y="2661"/>
                    <a:chExt cx="93" cy="247"/>
                  </a:xfrm>
                </p:grpSpPr>
                <p:sp>
                  <p:nvSpPr>
                    <p:cNvPr id="284"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85"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86"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87"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88"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89"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90"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277"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78"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79"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80"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81"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82"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83"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grpSp>
              <p:nvGrpSpPr>
                <p:cNvPr id="269" name="Group 176"/>
                <p:cNvGrpSpPr>
                  <a:grpSpLocks noChangeAspect="1"/>
                </p:cNvGrpSpPr>
                <p:nvPr/>
              </p:nvGrpSpPr>
              <p:grpSpPr bwMode="auto">
                <a:xfrm>
                  <a:off x="5" y="2533"/>
                  <a:ext cx="141" cy="374"/>
                  <a:chOff x="5" y="2533"/>
                  <a:chExt cx="141" cy="374"/>
                </a:xfrm>
              </p:grpSpPr>
              <p:sp>
                <p:nvSpPr>
                  <p:cNvPr id="271"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72"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73"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74"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75"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270"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265"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66"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67"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263" name="Rectangle 187"/>
            <p:cNvSpPr>
              <a:spLocks noChangeArrowheads="1"/>
            </p:cNvSpPr>
            <p:nvPr/>
          </p:nvSpPr>
          <p:spPr bwMode="auto">
            <a:xfrm>
              <a:off x="2142000" y="500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291" name="Group 290"/>
          <p:cNvGrpSpPr/>
          <p:nvPr/>
        </p:nvGrpSpPr>
        <p:grpSpPr>
          <a:xfrm>
            <a:off x="4797000" y="5529600"/>
            <a:ext cx="854999" cy="855000"/>
            <a:chOff x="4392000" y="5454000"/>
            <a:chExt cx="854999" cy="855000"/>
          </a:xfrm>
        </p:grpSpPr>
        <p:sp>
          <p:nvSpPr>
            <p:cNvPr id="292" name="AutoShape 154"/>
            <p:cNvSpPr>
              <a:spLocks noChangeArrowheads="1"/>
            </p:cNvSpPr>
            <p:nvPr/>
          </p:nvSpPr>
          <p:spPr bwMode="auto">
            <a:xfrm>
              <a:off x="4392000" y="5454000"/>
              <a:ext cx="854999" cy="8550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grpSp>
          <p:nvGrpSpPr>
            <p:cNvPr id="293" name="Group 158"/>
            <p:cNvGrpSpPr>
              <a:grpSpLocks noChangeAspect="1"/>
            </p:cNvGrpSpPr>
            <p:nvPr/>
          </p:nvGrpSpPr>
          <p:grpSpPr bwMode="auto">
            <a:xfrm flipH="1">
              <a:off x="4679923" y="5724028"/>
              <a:ext cx="411161" cy="494972"/>
              <a:chOff x="5" y="2480"/>
              <a:chExt cx="237" cy="430"/>
            </a:xfrm>
          </p:grpSpPr>
          <p:grpSp>
            <p:nvGrpSpPr>
              <p:cNvPr id="295" name="Group 159"/>
              <p:cNvGrpSpPr>
                <a:grpSpLocks noChangeAspect="1"/>
              </p:cNvGrpSpPr>
              <p:nvPr/>
            </p:nvGrpSpPr>
            <p:grpSpPr bwMode="auto">
              <a:xfrm>
                <a:off x="5" y="2521"/>
                <a:ext cx="145" cy="389"/>
                <a:chOff x="5" y="2521"/>
                <a:chExt cx="145" cy="389"/>
              </a:xfrm>
            </p:grpSpPr>
            <p:grpSp>
              <p:nvGrpSpPr>
                <p:cNvPr id="299" name="Group 160"/>
                <p:cNvGrpSpPr>
                  <a:grpSpLocks noChangeAspect="1"/>
                </p:cNvGrpSpPr>
                <p:nvPr/>
              </p:nvGrpSpPr>
              <p:grpSpPr bwMode="auto">
                <a:xfrm>
                  <a:off x="7" y="2654"/>
                  <a:ext cx="143" cy="256"/>
                  <a:chOff x="7" y="2654"/>
                  <a:chExt cx="143" cy="256"/>
                </a:xfrm>
              </p:grpSpPr>
              <p:grpSp>
                <p:nvGrpSpPr>
                  <p:cNvPr id="307" name="Group 161"/>
                  <p:cNvGrpSpPr>
                    <a:grpSpLocks noChangeAspect="1"/>
                  </p:cNvGrpSpPr>
                  <p:nvPr/>
                </p:nvGrpSpPr>
                <p:grpSpPr bwMode="auto">
                  <a:xfrm>
                    <a:off x="7" y="2661"/>
                    <a:ext cx="93" cy="247"/>
                    <a:chOff x="7" y="2661"/>
                    <a:chExt cx="93" cy="247"/>
                  </a:xfrm>
                </p:grpSpPr>
                <p:sp>
                  <p:nvSpPr>
                    <p:cNvPr id="315"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16"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17"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18"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19"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20"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21"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308"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09"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10"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11"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12"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13"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14"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grpSp>
              <p:nvGrpSpPr>
                <p:cNvPr id="300" name="Group 176"/>
                <p:cNvGrpSpPr>
                  <a:grpSpLocks noChangeAspect="1"/>
                </p:cNvGrpSpPr>
                <p:nvPr/>
              </p:nvGrpSpPr>
              <p:grpSpPr bwMode="auto">
                <a:xfrm>
                  <a:off x="5" y="2533"/>
                  <a:ext cx="141" cy="374"/>
                  <a:chOff x="5" y="2533"/>
                  <a:chExt cx="141" cy="374"/>
                </a:xfrm>
              </p:grpSpPr>
              <p:sp>
                <p:nvSpPr>
                  <p:cNvPr id="302"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03"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04"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05"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06"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301"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296"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97"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98"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294" name="Rectangle 187"/>
            <p:cNvSpPr>
              <a:spLocks noChangeArrowheads="1"/>
            </p:cNvSpPr>
            <p:nvPr/>
          </p:nvSpPr>
          <p:spPr bwMode="auto">
            <a:xfrm>
              <a:off x="4409923" y="545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cxnSp>
        <p:nvCxnSpPr>
          <p:cNvPr id="322" name="Straight Connector 321"/>
          <p:cNvCxnSpPr>
            <a:stCxn id="57" idx="3"/>
            <a:endCxn id="114" idx="1"/>
          </p:cNvCxnSpPr>
          <p:nvPr/>
        </p:nvCxnSpPr>
        <p:spPr bwMode="auto">
          <a:xfrm>
            <a:off x="1332000" y="4787100"/>
            <a:ext cx="1125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24" name="Straight Connector 323"/>
          <p:cNvCxnSpPr>
            <a:stCxn id="114" idx="3"/>
            <a:endCxn id="38" idx="1"/>
          </p:cNvCxnSpPr>
          <p:nvPr/>
        </p:nvCxnSpPr>
        <p:spPr bwMode="auto">
          <a:xfrm>
            <a:off x="3312000" y="4787100"/>
            <a:ext cx="1935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27" name="Straight Connector 326"/>
          <p:cNvCxnSpPr>
            <a:stCxn id="38" idx="3"/>
            <a:endCxn id="133" idx="1"/>
          </p:cNvCxnSpPr>
          <p:nvPr/>
        </p:nvCxnSpPr>
        <p:spPr bwMode="auto">
          <a:xfrm>
            <a:off x="6102000" y="4787100"/>
            <a:ext cx="1035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30" name="Straight Connector 329"/>
          <p:cNvCxnSpPr>
            <a:endCxn id="9" idx="0"/>
          </p:cNvCxnSpPr>
          <p:nvPr/>
        </p:nvCxnSpPr>
        <p:spPr bwMode="auto">
          <a:xfrm flipH="1">
            <a:off x="1664923" y="5124600"/>
            <a:ext cx="792077" cy="40500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32" name="Straight Connector 331"/>
          <p:cNvCxnSpPr>
            <a:stCxn id="114" idx="2"/>
            <a:endCxn id="224" idx="0"/>
          </p:cNvCxnSpPr>
          <p:nvPr/>
        </p:nvCxnSpPr>
        <p:spPr bwMode="auto">
          <a:xfrm flipH="1">
            <a:off x="2834923" y="5214600"/>
            <a:ext cx="49577" cy="31500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35" name="Straight Connector 334"/>
          <p:cNvCxnSpPr>
            <a:endCxn id="154" idx="0"/>
          </p:cNvCxnSpPr>
          <p:nvPr/>
        </p:nvCxnSpPr>
        <p:spPr bwMode="auto">
          <a:xfrm>
            <a:off x="3267000" y="5169600"/>
            <a:ext cx="557923" cy="36000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38" name="Straight Connector 337"/>
          <p:cNvCxnSpPr>
            <a:endCxn id="263" idx="0"/>
          </p:cNvCxnSpPr>
          <p:nvPr/>
        </p:nvCxnSpPr>
        <p:spPr bwMode="auto">
          <a:xfrm>
            <a:off x="5832000" y="5214600"/>
            <a:ext cx="377923" cy="31500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40" name="Straight Connector 339"/>
          <p:cNvCxnSpPr>
            <a:endCxn id="294" idx="0"/>
          </p:cNvCxnSpPr>
          <p:nvPr/>
        </p:nvCxnSpPr>
        <p:spPr bwMode="auto">
          <a:xfrm flipH="1">
            <a:off x="5219923" y="5214600"/>
            <a:ext cx="252077" cy="31500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43" name="Straight Connector 342"/>
          <p:cNvCxnSpPr>
            <a:endCxn id="152" idx="0"/>
          </p:cNvCxnSpPr>
          <p:nvPr/>
        </p:nvCxnSpPr>
        <p:spPr bwMode="auto">
          <a:xfrm flipH="1">
            <a:off x="7280962" y="5214600"/>
            <a:ext cx="171038" cy="31500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46" name="Straight Connector 345"/>
          <p:cNvCxnSpPr>
            <a:endCxn id="253" idx="0"/>
          </p:cNvCxnSpPr>
          <p:nvPr/>
        </p:nvCxnSpPr>
        <p:spPr bwMode="auto">
          <a:xfrm>
            <a:off x="7767000" y="5214600"/>
            <a:ext cx="495000" cy="31500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50" name="Straight Connector 349"/>
          <p:cNvCxnSpPr>
            <a:stCxn id="222" idx="1"/>
            <a:endCxn id="7" idx="3"/>
          </p:cNvCxnSpPr>
          <p:nvPr/>
        </p:nvCxnSpPr>
        <p:spPr bwMode="auto">
          <a:xfrm flipH="1">
            <a:off x="2069924" y="5957100"/>
            <a:ext cx="342076"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19" name="Group 218"/>
          <p:cNvGrpSpPr/>
          <p:nvPr/>
        </p:nvGrpSpPr>
        <p:grpSpPr>
          <a:xfrm>
            <a:off x="4170043" y="4426046"/>
            <a:ext cx="446957" cy="445954"/>
            <a:chOff x="3990043" y="4350446"/>
            <a:chExt cx="446957" cy="445954"/>
          </a:xfrm>
        </p:grpSpPr>
        <p:sp>
          <p:nvSpPr>
            <p:cNvPr id="353" name="Oval 352"/>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54" name="TextBox 353"/>
            <p:cNvSpPr txBox="1"/>
            <p:nvPr/>
          </p:nvSpPr>
          <p:spPr>
            <a:xfrm>
              <a:off x="3990043" y="4350446"/>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R5</a:t>
              </a:r>
              <a:endParaRPr lang="en-US" sz="1600" b="1" dirty="0">
                <a:latin typeface="Arial" pitchFamily="34" charset="0"/>
                <a:cs typeface="Arial" pitchFamily="34" charset="0"/>
              </a:endParaRPr>
            </a:p>
          </p:txBody>
        </p:sp>
      </p:grpSp>
      <p:grpSp>
        <p:nvGrpSpPr>
          <p:cNvPr id="356" name="Group 355"/>
          <p:cNvGrpSpPr/>
          <p:nvPr/>
        </p:nvGrpSpPr>
        <p:grpSpPr>
          <a:xfrm>
            <a:off x="6552000" y="4404600"/>
            <a:ext cx="446957" cy="445954"/>
            <a:chOff x="3990043" y="4350446"/>
            <a:chExt cx="446957" cy="445954"/>
          </a:xfrm>
        </p:grpSpPr>
        <p:sp>
          <p:nvSpPr>
            <p:cNvPr id="357" name="Oval 356"/>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58" name="TextBox 357"/>
            <p:cNvSpPr txBox="1"/>
            <p:nvPr/>
          </p:nvSpPr>
          <p:spPr>
            <a:xfrm>
              <a:off x="3990043" y="4350446"/>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R5</a:t>
              </a:r>
              <a:endParaRPr lang="en-US" sz="1600" b="1" dirty="0">
                <a:latin typeface="Arial" pitchFamily="34" charset="0"/>
                <a:cs typeface="Arial" pitchFamily="34" charset="0"/>
              </a:endParaRPr>
            </a:p>
          </p:txBody>
        </p:sp>
      </p:grpSp>
      <p:grpSp>
        <p:nvGrpSpPr>
          <p:cNvPr id="359" name="Group 358"/>
          <p:cNvGrpSpPr/>
          <p:nvPr/>
        </p:nvGrpSpPr>
        <p:grpSpPr>
          <a:xfrm>
            <a:off x="2007000" y="5574600"/>
            <a:ext cx="446957" cy="445954"/>
            <a:chOff x="3990043" y="4350446"/>
            <a:chExt cx="446957" cy="445954"/>
          </a:xfrm>
        </p:grpSpPr>
        <p:sp>
          <p:nvSpPr>
            <p:cNvPr id="360" name="Oval 359"/>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61" name="TextBox 360"/>
            <p:cNvSpPr txBox="1"/>
            <p:nvPr/>
          </p:nvSpPr>
          <p:spPr>
            <a:xfrm>
              <a:off x="3990043" y="4350446"/>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R4</a:t>
              </a:r>
              <a:endParaRPr lang="en-US" sz="1600" b="1" dirty="0">
                <a:latin typeface="Arial" pitchFamily="34" charset="0"/>
                <a:cs typeface="Arial" pitchFamily="34" charset="0"/>
              </a:endParaRPr>
            </a:p>
          </p:txBody>
        </p:sp>
      </p:grpSp>
      <p:grpSp>
        <p:nvGrpSpPr>
          <p:cNvPr id="220" name="Group 219"/>
          <p:cNvGrpSpPr/>
          <p:nvPr/>
        </p:nvGrpSpPr>
        <p:grpSpPr>
          <a:xfrm>
            <a:off x="3492000" y="5169600"/>
            <a:ext cx="540000" cy="338554"/>
            <a:chOff x="3443957" y="5037660"/>
            <a:chExt cx="540000" cy="338554"/>
          </a:xfrm>
        </p:grpSpPr>
        <p:sp>
          <p:nvSpPr>
            <p:cNvPr id="363" name="Oval 362"/>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64" name="TextBox 363"/>
            <p:cNvSpPr txBox="1"/>
            <p:nvPr/>
          </p:nvSpPr>
          <p:spPr>
            <a:xfrm>
              <a:off x="3537000" y="5037660"/>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R3</a:t>
              </a:r>
              <a:endParaRPr lang="en-US" sz="1600" b="1" dirty="0">
                <a:latin typeface="Arial" pitchFamily="34" charset="0"/>
                <a:cs typeface="Arial" pitchFamily="34" charset="0"/>
              </a:endParaRPr>
            </a:p>
          </p:txBody>
        </p:sp>
      </p:grpSp>
      <p:grpSp>
        <p:nvGrpSpPr>
          <p:cNvPr id="366" name="Group 365"/>
          <p:cNvGrpSpPr/>
          <p:nvPr/>
        </p:nvGrpSpPr>
        <p:grpSpPr>
          <a:xfrm>
            <a:off x="2772000" y="5169600"/>
            <a:ext cx="540000" cy="338554"/>
            <a:chOff x="3443957" y="5037660"/>
            <a:chExt cx="540000" cy="338554"/>
          </a:xfrm>
        </p:grpSpPr>
        <p:sp>
          <p:nvSpPr>
            <p:cNvPr id="367" name="Oval 366"/>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68" name="TextBox 367"/>
            <p:cNvSpPr txBox="1"/>
            <p:nvPr/>
          </p:nvSpPr>
          <p:spPr>
            <a:xfrm>
              <a:off x="3537000" y="5037660"/>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R3</a:t>
              </a:r>
              <a:endParaRPr lang="en-US" sz="1600" b="1" dirty="0">
                <a:latin typeface="Arial" pitchFamily="34" charset="0"/>
                <a:cs typeface="Arial" pitchFamily="34" charset="0"/>
              </a:endParaRPr>
            </a:p>
          </p:txBody>
        </p:sp>
      </p:grpSp>
      <p:grpSp>
        <p:nvGrpSpPr>
          <p:cNvPr id="369" name="Group 368"/>
          <p:cNvGrpSpPr/>
          <p:nvPr/>
        </p:nvGrpSpPr>
        <p:grpSpPr>
          <a:xfrm>
            <a:off x="1917000" y="5169600"/>
            <a:ext cx="540000" cy="338554"/>
            <a:chOff x="3443957" y="5037660"/>
            <a:chExt cx="540000" cy="338554"/>
          </a:xfrm>
        </p:grpSpPr>
        <p:sp>
          <p:nvSpPr>
            <p:cNvPr id="370" name="Oval 369"/>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71" name="TextBox 370"/>
            <p:cNvSpPr txBox="1"/>
            <p:nvPr/>
          </p:nvSpPr>
          <p:spPr>
            <a:xfrm>
              <a:off x="3537000" y="5037660"/>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R3</a:t>
              </a:r>
              <a:endParaRPr lang="en-US" sz="1600" b="1" dirty="0">
                <a:latin typeface="Arial" pitchFamily="34" charset="0"/>
                <a:cs typeface="Arial" pitchFamily="34" charset="0"/>
              </a:endParaRPr>
            </a:p>
          </p:txBody>
        </p:sp>
      </p:grpSp>
      <p:grpSp>
        <p:nvGrpSpPr>
          <p:cNvPr id="372" name="Group 371"/>
          <p:cNvGrpSpPr/>
          <p:nvPr/>
        </p:nvGrpSpPr>
        <p:grpSpPr>
          <a:xfrm>
            <a:off x="5967000" y="5169600"/>
            <a:ext cx="540000" cy="338554"/>
            <a:chOff x="3443957" y="5037660"/>
            <a:chExt cx="540000" cy="338554"/>
          </a:xfrm>
        </p:grpSpPr>
        <p:sp>
          <p:nvSpPr>
            <p:cNvPr id="373" name="Oval 372"/>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74" name="TextBox 373"/>
            <p:cNvSpPr txBox="1"/>
            <p:nvPr/>
          </p:nvSpPr>
          <p:spPr>
            <a:xfrm>
              <a:off x="3537000" y="5037660"/>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R3</a:t>
              </a:r>
              <a:endParaRPr lang="en-US" sz="1600" b="1" dirty="0">
                <a:latin typeface="Arial" pitchFamily="34" charset="0"/>
                <a:cs typeface="Arial" pitchFamily="34" charset="0"/>
              </a:endParaRPr>
            </a:p>
          </p:txBody>
        </p:sp>
      </p:grpSp>
      <p:grpSp>
        <p:nvGrpSpPr>
          <p:cNvPr id="375" name="Group 374"/>
          <p:cNvGrpSpPr/>
          <p:nvPr/>
        </p:nvGrpSpPr>
        <p:grpSpPr>
          <a:xfrm>
            <a:off x="5292000" y="5169600"/>
            <a:ext cx="540000" cy="338554"/>
            <a:chOff x="3443957" y="5037660"/>
            <a:chExt cx="540000" cy="338554"/>
          </a:xfrm>
        </p:grpSpPr>
        <p:sp>
          <p:nvSpPr>
            <p:cNvPr id="376" name="Oval 375"/>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77" name="TextBox 376"/>
            <p:cNvSpPr txBox="1"/>
            <p:nvPr/>
          </p:nvSpPr>
          <p:spPr>
            <a:xfrm>
              <a:off x="3537000" y="5037660"/>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R3</a:t>
              </a:r>
              <a:endParaRPr lang="en-US" sz="1600" b="1" dirty="0">
                <a:latin typeface="Arial" pitchFamily="34" charset="0"/>
                <a:cs typeface="Arial" pitchFamily="34" charset="0"/>
              </a:endParaRPr>
            </a:p>
          </p:txBody>
        </p:sp>
      </p:grpSp>
      <p:grpSp>
        <p:nvGrpSpPr>
          <p:cNvPr id="378" name="Group 377"/>
          <p:cNvGrpSpPr/>
          <p:nvPr/>
        </p:nvGrpSpPr>
        <p:grpSpPr>
          <a:xfrm>
            <a:off x="7294680" y="5169600"/>
            <a:ext cx="540000" cy="338554"/>
            <a:chOff x="3443957" y="5037660"/>
            <a:chExt cx="540000" cy="338554"/>
          </a:xfrm>
        </p:grpSpPr>
        <p:sp>
          <p:nvSpPr>
            <p:cNvPr id="379" name="Oval 378"/>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80" name="TextBox 379"/>
            <p:cNvSpPr txBox="1"/>
            <p:nvPr/>
          </p:nvSpPr>
          <p:spPr>
            <a:xfrm>
              <a:off x="3537000" y="5037660"/>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R3</a:t>
              </a:r>
              <a:endParaRPr lang="en-US" sz="1600" b="1" dirty="0">
                <a:latin typeface="Arial" pitchFamily="34" charset="0"/>
                <a:cs typeface="Arial" pitchFamily="34" charset="0"/>
              </a:endParaRPr>
            </a:p>
          </p:txBody>
        </p:sp>
      </p:grpSp>
      <p:grpSp>
        <p:nvGrpSpPr>
          <p:cNvPr id="381" name="Group 380"/>
          <p:cNvGrpSpPr/>
          <p:nvPr/>
        </p:nvGrpSpPr>
        <p:grpSpPr>
          <a:xfrm>
            <a:off x="7947000" y="5169600"/>
            <a:ext cx="540000" cy="338554"/>
            <a:chOff x="3443957" y="5037660"/>
            <a:chExt cx="540000" cy="338554"/>
          </a:xfrm>
        </p:grpSpPr>
        <p:sp>
          <p:nvSpPr>
            <p:cNvPr id="382" name="Oval 381"/>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83" name="TextBox 382"/>
            <p:cNvSpPr txBox="1"/>
            <p:nvPr/>
          </p:nvSpPr>
          <p:spPr>
            <a:xfrm>
              <a:off x="3537000" y="5037660"/>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R3</a:t>
              </a:r>
              <a:endParaRPr lang="en-US" sz="1600" b="1" dirty="0">
                <a:latin typeface="Arial" pitchFamily="34" charset="0"/>
                <a:cs typeface="Arial" pitchFamily="34" charset="0"/>
              </a:endParaRPr>
            </a:p>
          </p:txBody>
        </p:sp>
      </p:grpSp>
      <p:cxnSp>
        <p:nvCxnSpPr>
          <p:cNvPr id="53249" name="Straight Arrow Connector 53248"/>
          <p:cNvCxnSpPr/>
          <p:nvPr/>
        </p:nvCxnSpPr>
        <p:spPr bwMode="auto">
          <a:xfrm>
            <a:off x="2772000" y="2214000"/>
            <a:ext cx="0" cy="2070000"/>
          </a:xfrm>
          <a:prstGeom prst="straightConnector1">
            <a:avLst/>
          </a:prstGeom>
          <a:solidFill>
            <a:schemeClr val="accent1"/>
          </a:solidFill>
          <a:ln w="12700" cap="flat" cmpd="sng" algn="ctr">
            <a:solidFill>
              <a:schemeClr val="accent6">
                <a:lumMod val="75000"/>
              </a:schemeClr>
            </a:solidFill>
            <a:prstDash val="dash"/>
            <a:round/>
            <a:headEnd type="triangle"/>
            <a:tailEnd type="triangle"/>
          </a:ln>
          <a:effectLst/>
        </p:spPr>
      </p:cxnSp>
      <p:cxnSp>
        <p:nvCxnSpPr>
          <p:cNvPr id="386" name="Straight Arrow Connector 385"/>
          <p:cNvCxnSpPr/>
          <p:nvPr/>
        </p:nvCxnSpPr>
        <p:spPr bwMode="auto">
          <a:xfrm>
            <a:off x="5697000" y="2259000"/>
            <a:ext cx="0" cy="2070000"/>
          </a:xfrm>
          <a:prstGeom prst="straightConnector1">
            <a:avLst/>
          </a:prstGeom>
          <a:solidFill>
            <a:schemeClr val="accent1"/>
          </a:solidFill>
          <a:ln w="12700" cap="flat" cmpd="sng" algn="ctr">
            <a:solidFill>
              <a:schemeClr val="accent6">
                <a:lumMod val="75000"/>
              </a:schemeClr>
            </a:solidFill>
            <a:prstDash val="dash"/>
            <a:round/>
            <a:headEnd type="triangle"/>
            <a:tailEnd type="triangle"/>
          </a:ln>
          <a:effectLst/>
        </p:spPr>
      </p:cxnSp>
      <p:cxnSp>
        <p:nvCxnSpPr>
          <p:cNvPr id="387" name="Straight Arrow Connector 386"/>
          <p:cNvCxnSpPr/>
          <p:nvPr/>
        </p:nvCxnSpPr>
        <p:spPr bwMode="auto">
          <a:xfrm>
            <a:off x="7497000" y="2169000"/>
            <a:ext cx="0" cy="2070000"/>
          </a:xfrm>
          <a:prstGeom prst="straightConnector1">
            <a:avLst/>
          </a:prstGeom>
          <a:solidFill>
            <a:schemeClr val="accent1"/>
          </a:solidFill>
          <a:ln w="12700" cap="flat" cmpd="sng" algn="ctr">
            <a:solidFill>
              <a:schemeClr val="accent6">
                <a:lumMod val="75000"/>
              </a:schemeClr>
            </a:solidFill>
            <a:prstDash val="dash"/>
            <a:round/>
            <a:headEnd type="triangle"/>
            <a:tailEnd type="triangle"/>
          </a:ln>
          <a:effectLst/>
        </p:spPr>
      </p:cxnSp>
    </p:spTree>
    <p:extLst>
      <p:ext uri="{BB962C8B-B14F-4D97-AF65-F5344CB8AC3E}">
        <p14:creationId xmlns:p14="http://schemas.microsoft.com/office/powerpoint/2010/main" val="22847167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2"/>
          <p:cNvSpPr>
            <a:spLocks noGrp="1"/>
          </p:cNvSpPr>
          <p:nvPr>
            <p:ph type="title"/>
          </p:nvPr>
        </p:nvSpPr>
        <p:spPr/>
        <p:txBody>
          <a:bodyPr/>
          <a:lstStyle/>
          <a:p>
            <a:r>
              <a:rPr lang="en-US" dirty="0" smtClean="0"/>
              <a:t>OmniRAN for upcoming topics: IEEE 802 Deployment for ITS Communications</a:t>
            </a:r>
          </a:p>
        </p:txBody>
      </p:sp>
      <p:pic>
        <p:nvPicPr>
          <p:cNvPr id="114" name="Picture 1116" descr="Bil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41" y="3063964"/>
            <a:ext cx="2517960" cy="114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 name="Rectangle 688"/>
          <p:cNvSpPr>
            <a:spLocks noChangeArrowheads="1"/>
          </p:cNvSpPr>
          <p:nvPr/>
        </p:nvSpPr>
        <p:spPr bwMode="auto">
          <a:xfrm>
            <a:off x="303507" y="2915734"/>
            <a:ext cx="481785" cy="61106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54000" tIns="10800" rIns="54000" bIns="10800"/>
          <a:lstStyle/>
          <a:p>
            <a:pPr algn="ctr"/>
            <a:r>
              <a:rPr lang="en-GB" sz="800" b="1" dirty="0">
                <a:solidFill>
                  <a:srgbClr val="C80000"/>
                </a:solidFill>
                <a:latin typeface="+mn-lt"/>
              </a:rPr>
              <a:t>Mobile</a:t>
            </a:r>
          </a:p>
          <a:p>
            <a:pPr algn="ctr"/>
            <a:r>
              <a:rPr lang="en-GB" sz="800" b="1" dirty="0">
                <a:solidFill>
                  <a:srgbClr val="C80000"/>
                </a:solidFill>
                <a:latin typeface="+mn-lt"/>
              </a:rPr>
              <a:t>Router</a:t>
            </a:r>
          </a:p>
        </p:txBody>
      </p:sp>
      <p:grpSp>
        <p:nvGrpSpPr>
          <p:cNvPr id="858" name="Group 857"/>
          <p:cNvGrpSpPr/>
          <p:nvPr/>
        </p:nvGrpSpPr>
        <p:grpSpPr>
          <a:xfrm>
            <a:off x="341999" y="3237310"/>
            <a:ext cx="443293" cy="366388"/>
            <a:chOff x="618507" y="4740576"/>
            <a:chExt cx="481785" cy="366388"/>
          </a:xfrm>
        </p:grpSpPr>
        <p:sp>
          <p:nvSpPr>
            <p:cNvPr id="118" name="Rectangle 689"/>
            <p:cNvSpPr>
              <a:spLocks noChangeArrowheads="1"/>
            </p:cNvSpPr>
            <p:nvPr/>
          </p:nvSpPr>
          <p:spPr bwMode="auto">
            <a:xfrm>
              <a:off x="618507" y="4740576"/>
              <a:ext cx="481785" cy="366388"/>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dirty="0">
                <a:latin typeface="+mn-lt"/>
              </a:endParaRPr>
            </a:p>
          </p:txBody>
        </p:sp>
        <p:sp>
          <p:nvSpPr>
            <p:cNvPr id="119" name="Rectangle 690"/>
            <p:cNvSpPr>
              <a:spLocks noChangeArrowheads="1"/>
            </p:cNvSpPr>
            <p:nvPr/>
          </p:nvSpPr>
          <p:spPr bwMode="auto">
            <a:xfrm>
              <a:off x="743646" y="5026641"/>
              <a:ext cx="239328" cy="5918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dirty="0">
                <a:latin typeface="+mn-lt"/>
              </a:endParaRPr>
            </a:p>
          </p:txBody>
        </p:sp>
        <p:sp>
          <p:nvSpPr>
            <p:cNvPr id="120" name="Rectangle 691"/>
            <p:cNvSpPr>
              <a:spLocks noChangeArrowheads="1"/>
            </p:cNvSpPr>
            <p:nvPr/>
          </p:nvSpPr>
          <p:spPr bwMode="auto">
            <a:xfrm>
              <a:off x="743646" y="5026641"/>
              <a:ext cx="239328" cy="59186"/>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dirty="0">
                <a:latin typeface="+mn-lt"/>
              </a:endParaRPr>
            </a:p>
          </p:txBody>
        </p:sp>
        <p:sp>
          <p:nvSpPr>
            <p:cNvPr id="121" name="Rectangle 692"/>
            <p:cNvSpPr>
              <a:spLocks noChangeArrowheads="1"/>
            </p:cNvSpPr>
            <p:nvPr/>
          </p:nvSpPr>
          <p:spPr bwMode="auto">
            <a:xfrm>
              <a:off x="743646" y="4937862"/>
              <a:ext cx="239328" cy="5636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dirty="0">
                <a:latin typeface="+mn-lt"/>
              </a:endParaRPr>
            </a:p>
          </p:txBody>
        </p:sp>
        <p:sp>
          <p:nvSpPr>
            <p:cNvPr id="122" name="Rectangle 693"/>
            <p:cNvSpPr>
              <a:spLocks noChangeArrowheads="1"/>
            </p:cNvSpPr>
            <p:nvPr/>
          </p:nvSpPr>
          <p:spPr bwMode="auto">
            <a:xfrm>
              <a:off x="743646" y="4937862"/>
              <a:ext cx="239328" cy="56367"/>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dirty="0">
                <a:latin typeface="+mn-lt"/>
              </a:endParaRPr>
            </a:p>
          </p:txBody>
        </p:sp>
        <p:sp>
          <p:nvSpPr>
            <p:cNvPr id="123" name="Rectangle 694"/>
            <p:cNvSpPr>
              <a:spLocks noChangeArrowheads="1"/>
            </p:cNvSpPr>
            <p:nvPr/>
          </p:nvSpPr>
          <p:spPr bwMode="auto">
            <a:xfrm>
              <a:off x="640407" y="4884313"/>
              <a:ext cx="67262" cy="20151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dirty="0">
                <a:latin typeface="+mn-lt"/>
              </a:endParaRPr>
            </a:p>
          </p:txBody>
        </p:sp>
        <p:sp>
          <p:nvSpPr>
            <p:cNvPr id="124" name="Rectangle 695"/>
            <p:cNvSpPr>
              <a:spLocks noChangeArrowheads="1"/>
            </p:cNvSpPr>
            <p:nvPr/>
          </p:nvSpPr>
          <p:spPr bwMode="auto">
            <a:xfrm>
              <a:off x="640407" y="4884313"/>
              <a:ext cx="67262" cy="201513"/>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dirty="0">
                <a:latin typeface="+mn-lt"/>
              </a:endParaRPr>
            </a:p>
          </p:txBody>
        </p:sp>
        <p:sp>
          <p:nvSpPr>
            <p:cNvPr id="125" name="Line 696"/>
            <p:cNvSpPr>
              <a:spLocks noChangeShapeType="1"/>
            </p:cNvSpPr>
            <p:nvPr/>
          </p:nvSpPr>
          <p:spPr bwMode="auto">
            <a:xfrm>
              <a:off x="718619" y="5059052"/>
              <a:ext cx="12514"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126" name="Freeform 697"/>
            <p:cNvSpPr>
              <a:spLocks/>
            </p:cNvSpPr>
            <p:nvPr/>
          </p:nvSpPr>
          <p:spPr bwMode="auto">
            <a:xfrm>
              <a:off x="713926" y="5054824"/>
              <a:ext cx="7821" cy="7046"/>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127" name="Freeform 698"/>
            <p:cNvSpPr>
              <a:spLocks/>
            </p:cNvSpPr>
            <p:nvPr/>
          </p:nvSpPr>
          <p:spPr bwMode="auto">
            <a:xfrm>
              <a:off x="729568" y="5054824"/>
              <a:ext cx="7821" cy="704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128" name="Line 699"/>
            <p:cNvSpPr>
              <a:spLocks noChangeShapeType="1"/>
            </p:cNvSpPr>
            <p:nvPr/>
          </p:nvSpPr>
          <p:spPr bwMode="auto">
            <a:xfrm>
              <a:off x="718619" y="4963227"/>
              <a:ext cx="12514"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129" name="Freeform 700"/>
            <p:cNvSpPr>
              <a:spLocks/>
            </p:cNvSpPr>
            <p:nvPr/>
          </p:nvSpPr>
          <p:spPr bwMode="auto">
            <a:xfrm>
              <a:off x="713926" y="4959000"/>
              <a:ext cx="7821" cy="563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130" name="Freeform 701"/>
            <p:cNvSpPr>
              <a:spLocks/>
            </p:cNvSpPr>
            <p:nvPr/>
          </p:nvSpPr>
          <p:spPr bwMode="auto">
            <a:xfrm>
              <a:off x="729568" y="4959000"/>
              <a:ext cx="7821" cy="563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131" name="Rectangle 702"/>
            <p:cNvSpPr>
              <a:spLocks noChangeArrowheads="1"/>
            </p:cNvSpPr>
            <p:nvPr/>
          </p:nvSpPr>
          <p:spPr bwMode="auto">
            <a:xfrm>
              <a:off x="790574" y="4937862"/>
              <a:ext cx="9385"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N</a:t>
              </a:r>
              <a:endParaRPr lang="en-GB" sz="1600" dirty="0">
                <a:latin typeface="+mn-lt"/>
              </a:endParaRPr>
            </a:p>
          </p:txBody>
        </p:sp>
        <p:sp>
          <p:nvSpPr>
            <p:cNvPr id="132" name="Rectangle 703"/>
            <p:cNvSpPr>
              <a:spLocks noChangeArrowheads="1"/>
            </p:cNvSpPr>
            <p:nvPr/>
          </p:nvSpPr>
          <p:spPr bwMode="auto">
            <a:xfrm>
              <a:off x="810909" y="4937862"/>
              <a:ext cx="7665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smtClean="0">
                  <a:solidFill>
                    <a:srgbClr val="FFFFFF"/>
                  </a:solidFill>
                  <a:latin typeface="+mn-lt"/>
                </a:rPr>
                <a:t>networking </a:t>
              </a:r>
              <a:endParaRPr lang="en-GB" sz="1600" dirty="0">
                <a:latin typeface="+mn-lt"/>
              </a:endParaRPr>
            </a:p>
          </p:txBody>
        </p:sp>
        <p:sp>
          <p:nvSpPr>
            <p:cNvPr id="133" name="Rectangle 704"/>
            <p:cNvSpPr>
              <a:spLocks noChangeArrowheads="1"/>
            </p:cNvSpPr>
            <p:nvPr/>
          </p:nvSpPr>
          <p:spPr bwMode="auto">
            <a:xfrm>
              <a:off x="787445" y="4961818"/>
              <a:ext cx="12514"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&amp; </a:t>
              </a:r>
              <a:endParaRPr lang="en-GB" sz="1600" dirty="0">
                <a:latin typeface="+mn-lt"/>
              </a:endParaRPr>
            </a:p>
          </p:txBody>
        </p:sp>
        <p:sp>
          <p:nvSpPr>
            <p:cNvPr id="134" name="Rectangle 705"/>
            <p:cNvSpPr>
              <a:spLocks noChangeArrowheads="1"/>
            </p:cNvSpPr>
            <p:nvPr/>
          </p:nvSpPr>
          <p:spPr bwMode="auto">
            <a:xfrm>
              <a:off x="814037" y="4961818"/>
              <a:ext cx="59441"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Transport</a:t>
              </a:r>
              <a:endParaRPr lang="en-GB" sz="1600" dirty="0">
                <a:latin typeface="+mn-lt"/>
              </a:endParaRPr>
            </a:p>
          </p:txBody>
        </p:sp>
        <p:sp>
          <p:nvSpPr>
            <p:cNvPr id="135" name="Rectangle 706"/>
            <p:cNvSpPr>
              <a:spLocks noChangeArrowheads="1"/>
            </p:cNvSpPr>
            <p:nvPr/>
          </p:nvSpPr>
          <p:spPr bwMode="auto">
            <a:xfrm>
              <a:off x="817166" y="5021004"/>
              <a:ext cx="45363"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Access </a:t>
              </a:r>
              <a:endParaRPr lang="en-GB" sz="1600" dirty="0">
                <a:latin typeface="+mn-lt"/>
              </a:endParaRPr>
            </a:p>
          </p:txBody>
        </p:sp>
        <p:sp>
          <p:nvSpPr>
            <p:cNvPr id="136" name="Rectangle 707"/>
            <p:cNvSpPr>
              <a:spLocks noChangeArrowheads="1"/>
            </p:cNvSpPr>
            <p:nvPr/>
          </p:nvSpPr>
          <p:spPr bwMode="auto">
            <a:xfrm>
              <a:off x="778060" y="5043551"/>
              <a:ext cx="79776"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Technologies</a:t>
              </a:r>
              <a:endParaRPr lang="en-GB" sz="1600" dirty="0">
                <a:latin typeface="+mn-lt"/>
              </a:endParaRPr>
            </a:p>
          </p:txBody>
        </p:sp>
        <p:sp>
          <p:nvSpPr>
            <p:cNvPr id="137" name="Rectangle 708"/>
            <p:cNvSpPr>
              <a:spLocks noChangeArrowheads="1"/>
            </p:cNvSpPr>
            <p:nvPr/>
          </p:nvSpPr>
          <p:spPr bwMode="auto">
            <a:xfrm>
              <a:off x="932919" y="4956181"/>
              <a:ext cx="9385"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dirty="0">
                  <a:solidFill>
                    <a:srgbClr val="000000"/>
                  </a:solidFill>
                  <a:latin typeface="+mn-lt"/>
                </a:rPr>
                <a:t>...</a:t>
              </a:r>
              <a:endParaRPr lang="en-GB" sz="1600" dirty="0">
                <a:latin typeface="+mn-lt"/>
              </a:endParaRPr>
            </a:p>
          </p:txBody>
        </p:sp>
        <p:sp>
          <p:nvSpPr>
            <p:cNvPr id="138" name="Rectangle 709"/>
            <p:cNvSpPr>
              <a:spLocks noChangeArrowheads="1"/>
            </p:cNvSpPr>
            <p:nvPr/>
          </p:nvSpPr>
          <p:spPr bwMode="auto">
            <a:xfrm rot="16200000">
              <a:off x="666055" y="5028684"/>
              <a:ext cx="11273"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M</a:t>
              </a:r>
              <a:endParaRPr lang="en-GB" sz="1600" dirty="0">
                <a:latin typeface="+mn-lt"/>
              </a:endParaRPr>
            </a:p>
          </p:txBody>
        </p:sp>
        <p:sp>
          <p:nvSpPr>
            <p:cNvPr id="139" name="Rectangle 710"/>
            <p:cNvSpPr>
              <a:spLocks noChangeArrowheads="1"/>
            </p:cNvSpPr>
            <p:nvPr/>
          </p:nvSpPr>
          <p:spPr bwMode="auto">
            <a:xfrm rot="16200000">
              <a:off x="665822" y="5014592"/>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a</a:t>
              </a:r>
              <a:endParaRPr lang="en-GB" sz="1600" dirty="0">
                <a:latin typeface="+mn-lt"/>
              </a:endParaRPr>
            </a:p>
          </p:txBody>
        </p:sp>
        <p:sp>
          <p:nvSpPr>
            <p:cNvPr id="140" name="Rectangle 711"/>
            <p:cNvSpPr>
              <a:spLocks noChangeArrowheads="1"/>
            </p:cNvSpPr>
            <p:nvPr/>
          </p:nvSpPr>
          <p:spPr bwMode="auto">
            <a:xfrm rot="16200000">
              <a:off x="664335" y="5003318"/>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n</a:t>
              </a:r>
              <a:endParaRPr lang="en-GB" sz="1600" dirty="0">
                <a:latin typeface="+mn-lt"/>
              </a:endParaRPr>
            </a:p>
          </p:txBody>
        </p:sp>
        <p:sp>
          <p:nvSpPr>
            <p:cNvPr id="141" name="Rectangle 712"/>
            <p:cNvSpPr>
              <a:spLocks noChangeArrowheads="1"/>
            </p:cNvSpPr>
            <p:nvPr/>
          </p:nvSpPr>
          <p:spPr bwMode="auto">
            <a:xfrm rot="16200000">
              <a:off x="665822" y="4992045"/>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a</a:t>
              </a:r>
              <a:endParaRPr lang="en-GB" sz="1600" dirty="0">
                <a:latin typeface="+mn-lt"/>
              </a:endParaRPr>
            </a:p>
          </p:txBody>
        </p:sp>
        <p:sp>
          <p:nvSpPr>
            <p:cNvPr id="142" name="Rectangle 713"/>
            <p:cNvSpPr>
              <a:spLocks noChangeArrowheads="1"/>
            </p:cNvSpPr>
            <p:nvPr/>
          </p:nvSpPr>
          <p:spPr bwMode="auto">
            <a:xfrm rot="16200000">
              <a:off x="664335" y="4980771"/>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g</a:t>
              </a:r>
              <a:endParaRPr lang="en-GB" sz="1600" dirty="0">
                <a:latin typeface="+mn-lt"/>
              </a:endParaRPr>
            </a:p>
          </p:txBody>
        </p:sp>
        <p:sp>
          <p:nvSpPr>
            <p:cNvPr id="143" name="Rectangle 714"/>
            <p:cNvSpPr>
              <a:spLocks noChangeArrowheads="1"/>
            </p:cNvSpPr>
            <p:nvPr/>
          </p:nvSpPr>
          <p:spPr bwMode="auto">
            <a:xfrm rot="16200000">
              <a:off x="665822" y="4968089"/>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e</a:t>
              </a:r>
              <a:endParaRPr lang="en-GB" sz="1600" dirty="0">
                <a:latin typeface="+mn-lt"/>
              </a:endParaRPr>
            </a:p>
          </p:txBody>
        </p:sp>
        <p:sp>
          <p:nvSpPr>
            <p:cNvPr id="144" name="Rectangle 715"/>
            <p:cNvSpPr>
              <a:spLocks noChangeArrowheads="1"/>
            </p:cNvSpPr>
            <p:nvPr/>
          </p:nvSpPr>
          <p:spPr bwMode="auto">
            <a:xfrm rot="16200000">
              <a:off x="664490" y="4955406"/>
              <a:ext cx="11273"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m</a:t>
              </a:r>
              <a:endParaRPr lang="en-GB" sz="1600" dirty="0">
                <a:latin typeface="+mn-lt"/>
              </a:endParaRPr>
            </a:p>
          </p:txBody>
        </p:sp>
        <p:sp>
          <p:nvSpPr>
            <p:cNvPr id="145" name="Rectangle 716"/>
            <p:cNvSpPr>
              <a:spLocks noChangeArrowheads="1"/>
            </p:cNvSpPr>
            <p:nvPr/>
          </p:nvSpPr>
          <p:spPr bwMode="auto">
            <a:xfrm rot="16200000">
              <a:off x="665822" y="4939905"/>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e</a:t>
              </a:r>
              <a:endParaRPr lang="en-GB" sz="1600" dirty="0">
                <a:latin typeface="+mn-lt"/>
              </a:endParaRPr>
            </a:p>
          </p:txBody>
        </p:sp>
        <p:sp>
          <p:nvSpPr>
            <p:cNvPr id="146" name="Rectangle 717"/>
            <p:cNvSpPr>
              <a:spLocks noChangeArrowheads="1"/>
            </p:cNvSpPr>
            <p:nvPr/>
          </p:nvSpPr>
          <p:spPr bwMode="auto">
            <a:xfrm rot="16200000">
              <a:off x="664335" y="4928632"/>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n</a:t>
              </a:r>
              <a:endParaRPr lang="en-GB" sz="1600" dirty="0">
                <a:latin typeface="+mn-lt"/>
              </a:endParaRPr>
            </a:p>
          </p:txBody>
        </p:sp>
        <p:sp>
          <p:nvSpPr>
            <p:cNvPr id="147" name="Rectangle 718"/>
            <p:cNvSpPr>
              <a:spLocks noChangeArrowheads="1"/>
            </p:cNvSpPr>
            <p:nvPr/>
          </p:nvSpPr>
          <p:spPr bwMode="auto">
            <a:xfrm rot="16200000">
              <a:off x="667231" y="4921586"/>
              <a:ext cx="422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t</a:t>
              </a:r>
              <a:endParaRPr lang="en-GB" sz="1600" dirty="0">
                <a:latin typeface="+mn-lt"/>
              </a:endParaRPr>
            </a:p>
          </p:txBody>
        </p:sp>
        <p:sp>
          <p:nvSpPr>
            <p:cNvPr id="148" name="Rectangle 719"/>
            <p:cNvSpPr>
              <a:spLocks noChangeArrowheads="1"/>
            </p:cNvSpPr>
            <p:nvPr/>
          </p:nvSpPr>
          <p:spPr bwMode="auto">
            <a:xfrm>
              <a:off x="1017388" y="4892768"/>
              <a:ext cx="65698" cy="193058"/>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dirty="0">
                <a:latin typeface="+mn-lt"/>
              </a:endParaRPr>
            </a:p>
          </p:txBody>
        </p:sp>
        <p:sp>
          <p:nvSpPr>
            <p:cNvPr id="149" name="Rectangle 720"/>
            <p:cNvSpPr>
              <a:spLocks noChangeArrowheads="1"/>
            </p:cNvSpPr>
            <p:nvPr/>
          </p:nvSpPr>
          <p:spPr bwMode="auto">
            <a:xfrm>
              <a:off x="1017388" y="4892768"/>
              <a:ext cx="65698" cy="193058"/>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dirty="0">
                <a:latin typeface="+mn-lt"/>
              </a:endParaRPr>
            </a:p>
          </p:txBody>
        </p:sp>
        <p:sp>
          <p:nvSpPr>
            <p:cNvPr id="150" name="Rectangle 721"/>
            <p:cNvSpPr>
              <a:spLocks noChangeArrowheads="1"/>
            </p:cNvSpPr>
            <p:nvPr/>
          </p:nvSpPr>
          <p:spPr bwMode="auto">
            <a:xfrm rot="16200000">
              <a:off x="1038188" y="5013183"/>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S</a:t>
              </a:r>
              <a:endParaRPr lang="en-GB" sz="1600" dirty="0">
                <a:latin typeface="+mn-lt"/>
              </a:endParaRPr>
            </a:p>
          </p:txBody>
        </p:sp>
        <p:sp>
          <p:nvSpPr>
            <p:cNvPr id="151" name="Rectangle 722"/>
            <p:cNvSpPr>
              <a:spLocks noChangeArrowheads="1"/>
            </p:cNvSpPr>
            <p:nvPr/>
          </p:nvSpPr>
          <p:spPr bwMode="auto">
            <a:xfrm rot="16200000">
              <a:off x="1039675" y="4999091"/>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e</a:t>
              </a:r>
              <a:endParaRPr lang="en-GB" sz="1600" dirty="0">
                <a:latin typeface="+mn-lt"/>
              </a:endParaRPr>
            </a:p>
          </p:txBody>
        </p:sp>
        <p:sp>
          <p:nvSpPr>
            <p:cNvPr id="152" name="Rectangle 723"/>
            <p:cNvSpPr>
              <a:spLocks noChangeArrowheads="1"/>
            </p:cNvSpPr>
            <p:nvPr/>
          </p:nvSpPr>
          <p:spPr bwMode="auto">
            <a:xfrm rot="16200000">
              <a:off x="1039675" y="4987817"/>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c</a:t>
              </a:r>
              <a:endParaRPr lang="en-GB" sz="1600" dirty="0">
                <a:latin typeface="+mn-lt"/>
              </a:endParaRPr>
            </a:p>
          </p:txBody>
        </p:sp>
        <p:sp>
          <p:nvSpPr>
            <p:cNvPr id="153" name="Rectangle 724"/>
            <p:cNvSpPr>
              <a:spLocks noChangeArrowheads="1"/>
            </p:cNvSpPr>
            <p:nvPr/>
          </p:nvSpPr>
          <p:spPr bwMode="auto">
            <a:xfrm rot="16200000">
              <a:off x="1038188" y="4977953"/>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u</a:t>
              </a:r>
              <a:endParaRPr lang="en-GB" sz="1600" dirty="0">
                <a:latin typeface="+mn-lt"/>
              </a:endParaRPr>
            </a:p>
          </p:txBody>
        </p:sp>
        <p:sp>
          <p:nvSpPr>
            <p:cNvPr id="154" name="Rectangle 725"/>
            <p:cNvSpPr>
              <a:spLocks noChangeArrowheads="1"/>
            </p:cNvSpPr>
            <p:nvPr/>
          </p:nvSpPr>
          <p:spPr bwMode="auto">
            <a:xfrm rot="16200000">
              <a:off x="1041084" y="4966680"/>
              <a:ext cx="422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r</a:t>
              </a:r>
              <a:endParaRPr lang="en-GB" sz="1600" dirty="0">
                <a:latin typeface="+mn-lt"/>
              </a:endParaRPr>
            </a:p>
          </p:txBody>
        </p:sp>
        <p:sp>
          <p:nvSpPr>
            <p:cNvPr id="155" name="Rectangle 726"/>
            <p:cNvSpPr>
              <a:spLocks noChangeArrowheads="1"/>
            </p:cNvSpPr>
            <p:nvPr/>
          </p:nvSpPr>
          <p:spPr bwMode="auto">
            <a:xfrm rot="16200000">
              <a:off x="1042377" y="4960502"/>
              <a:ext cx="3206" cy="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i</a:t>
              </a:r>
              <a:endParaRPr lang="en-GB" sz="1600" dirty="0">
                <a:latin typeface="+mn-lt"/>
              </a:endParaRPr>
            </a:p>
          </p:txBody>
        </p:sp>
        <p:sp>
          <p:nvSpPr>
            <p:cNvPr id="156" name="Rectangle 727"/>
            <p:cNvSpPr>
              <a:spLocks noChangeArrowheads="1"/>
            </p:cNvSpPr>
            <p:nvPr/>
          </p:nvSpPr>
          <p:spPr bwMode="auto">
            <a:xfrm rot="16200000">
              <a:off x="1041084" y="4955406"/>
              <a:ext cx="422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t</a:t>
              </a:r>
              <a:endParaRPr lang="en-GB" sz="1600" dirty="0">
                <a:latin typeface="+mn-lt"/>
              </a:endParaRPr>
            </a:p>
          </p:txBody>
        </p:sp>
        <p:sp>
          <p:nvSpPr>
            <p:cNvPr id="157" name="Rectangle 728"/>
            <p:cNvSpPr>
              <a:spLocks noChangeArrowheads="1"/>
            </p:cNvSpPr>
            <p:nvPr/>
          </p:nvSpPr>
          <p:spPr bwMode="auto">
            <a:xfrm rot="16200000">
              <a:off x="1039675" y="4945542"/>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y</a:t>
              </a:r>
              <a:endParaRPr lang="en-GB" sz="1600" dirty="0">
                <a:latin typeface="+mn-lt"/>
              </a:endParaRPr>
            </a:p>
          </p:txBody>
        </p:sp>
        <p:sp>
          <p:nvSpPr>
            <p:cNvPr id="158" name="Line 729"/>
            <p:cNvSpPr>
              <a:spLocks noChangeShapeType="1"/>
            </p:cNvSpPr>
            <p:nvPr/>
          </p:nvSpPr>
          <p:spPr bwMode="auto">
            <a:xfrm>
              <a:off x="995489" y="5059052"/>
              <a:ext cx="10950"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159" name="Freeform 730"/>
            <p:cNvSpPr>
              <a:spLocks/>
            </p:cNvSpPr>
            <p:nvPr/>
          </p:nvSpPr>
          <p:spPr bwMode="auto">
            <a:xfrm>
              <a:off x="989232" y="5054824"/>
              <a:ext cx="9385"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160" name="Freeform 731"/>
            <p:cNvSpPr>
              <a:spLocks/>
            </p:cNvSpPr>
            <p:nvPr/>
          </p:nvSpPr>
          <p:spPr bwMode="auto">
            <a:xfrm>
              <a:off x="1004874" y="5054824"/>
              <a:ext cx="6257"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161" name="Line 732"/>
            <p:cNvSpPr>
              <a:spLocks noChangeShapeType="1"/>
            </p:cNvSpPr>
            <p:nvPr/>
          </p:nvSpPr>
          <p:spPr bwMode="auto">
            <a:xfrm>
              <a:off x="995489" y="4963227"/>
              <a:ext cx="10950"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162" name="Freeform 733"/>
            <p:cNvSpPr>
              <a:spLocks/>
            </p:cNvSpPr>
            <p:nvPr/>
          </p:nvSpPr>
          <p:spPr bwMode="auto">
            <a:xfrm>
              <a:off x="989232" y="4959000"/>
              <a:ext cx="9385" cy="563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163" name="Freeform 734"/>
            <p:cNvSpPr>
              <a:spLocks/>
            </p:cNvSpPr>
            <p:nvPr/>
          </p:nvSpPr>
          <p:spPr bwMode="auto">
            <a:xfrm>
              <a:off x="1004874" y="4959000"/>
              <a:ext cx="6257" cy="563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164" name="Line 735"/>
            <p:cNvSpPr>
              <a:spLocks noChangeShapeType="1"/>
            </p:cNvSpPr>
            <p:nvPr/>
          </p:nvSpPr>
          <p:spPr bwMode="auto">
            <a:xfrm>
              <a:off x="864093" y="4999866"/>
              <a:ext cx="0" cy="21138"/>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165" name="Freeform 736"/>
            <p:cNvSpPr>
              <a:spLocks/>
            </p:cNvSpPr>
            <p:nvPr/>
          </p:nvSpPr>
          <p:spPr bwMode="auto">
            <a:xfrm>
              <a:off x="859400" y="4994229"/>
              <a:ext cx="9385" cy="7046"/>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166" name="Freeform 737"/>
            <p:cNvSpPr>
              <a:spLocks/>
            </p:cNvSpPr>
            <p:nvPr/>
          </p:nvSpPr>
          <p:spPr bwMode="auto">
            <a:xfrm>
              <a:off x="859400" y="5019595"/>
              <a:ext cx="9385" cy="7046"/>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dirty="0">
                <a:latin typeface="+mn-lt"/>
              </a:endParaRPr>
            </a:p>
          </p:txBody>
        </p:sp>
      </p:grpSp>
      <p:sp>
        <p:nvSpPr>
          <p:cNvPr id="168" name="Line 739"/>
          <p:cNvSpPr>
            <a:spLocks noChangeShapeType="1"/>
          </p:cNvSpPr>
          <p:nvPr/>
        </p:nvSpPr>
        <p:spPr bwMode="auto">
          <a:xfrm flipV="1">
            <a:off x="216526" y="2780734"/>
            <a:ext cx="0" cy="831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169" name="Line 740"/>
          <p:cNvSpPr>
            <a:spLocks noChangeShapeType="1"/>
          </p:cNvSpPr>
          <p:nvPr/>
        </p:nvSpPr>
        <p:spPr bwMode="auto">
          <a:xfrm flipV="1">
            <a:off x="216526" y="2842738"/>
            <a:ext cx="62570" cy="211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170" name="Freeform 741"/>
          <p:cNvSpPr>
            <a:spLocks/>
          </p:cNvSpPr>
          <p:nvPr/>
        </p:nvSpPr>
        <p:spPr bwMode="auto">
          <a:xfrm>
            <a:off x="162000" y="2844147"/>
            <a:ext cx="347987" cy="808872"/>
          </a:xfrm>
          <a:custGeom>
            <a:avLst/>
            <a:gdLst>
              <a:gd name="T0" fmla="*/ 150 w 317"/>
              <a:gd name="T1" fmla="*/ 117 h 775"/>
              <a:gd name="T2" fmla="*/ 150 w 317"/>
              <a:gd name="T3" fmla="*/ 128 h 775"/>
              <a:gd name="T4" fmla="*/ 22 w 317"/>
              <a:gd name="T5" fmla="*/ 128 h 775"/>
              <a:gd name="T6" fmla="*/ 22 w 317"/>
              <a:gd name="T7" fmla="*/ 4 h 775"/>
              <a:gd name="T8" fmla="*/ 0 w 317"/>
              <a:gd name="T9" fmla="*/ 0 h 775"/>
              <a:gd name="T10" fmla="*/ 0 60000 65536"/>
              <a:gd name="T11" fmla="*/ 0 60000 65536"/>
              <a:gd name="T12" fmla="*/ 0 60000 65536"/>
              <a:gd name="T13" fmla="*/ 0 60000 65536"/>
              <a:gd name="T14" fmla="*/ 0 60000 65536"/>
              <a:gd name="T15" fmla="*/ 0 w 317"/>
              <a:gd name="T16" fmla="*/ 0 h 775"/>
              <a:gd name="T17" fmla="*/ 317 w 317"/>
              <a:gd name="T18" fmla="*/ 775 h 775"/>
            </a:gdLst>
            <a:ahLst/>
            <a:cxnLst>
              <a:cxn ang="T10">
                <a:pos x="T0" y="T1"/>
              </a:cxn>
              <a:cxn ang="T11">
                <a:pos x="T2" y="T3"/>
              </a:cxn>
              <a:cxn ang="T12">
                <a:pos x="T4" y="T5"/>
              </a:cxn>
              <a:cxn ang="T13">
                <a:pos x="T6" y="T7"/>
              </a:cxn>
              <a:cxn ang="T14">
                <a:pos x="T8" y="T9"/>
              </a:cxn>
            </a:cxnLst>
            <a:rect l="T15" t="T16" r="T17" b="T18"/>
            <a:pathLst>
              <a:path w="317" h="775">
                <a:moveTo>
                  <a:pt x="317" y="708"/>
                </a:moveTo>
                <a:lnTo>
                  <a:pt x="317" y="775"/>
                </a:lnTo>
                <a:lnTo>
                  <a:pt x="46" y="775"/>
                </a:lnTo>
                <a:lnTo>
                  <a:pt x="46" y="22"/>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mn-lt"/>
            </a:endParaRPr>
          </a:p>
        </p:txBody>
      </p:sp>
      <p:sp>
        <p:nvSpPr>
          <p:cNvPr id="171" name="Line 742"/>
          <p:cNvSpPr>
            <a:spLocks noChangeShapeType="1"/>
          </p:cNvSpPr>
          <p:nvPr/>
        </p:nvSpPr>
        <p:spPr bwMode="auto">
          <a:xfrm flipV="1">
            <a:off x="216526" y="2780734"/>
            <a:ext cx="0" cy="831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172" name="Line 743"/>
          <p:cNvSpPr>
            <a:spLocks noChangeShapeType="1"/>
          </p:cNvSpPr>
          <p:nvPr/>
        </p:nvSpPr>
        <p:spPr bwMode="auto">
          <a:xfrm flipV="1">
            <a:off x="216526" y="2842738"/>
            <a:ext cx="62570" cy="211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173" name="Rectangle 744"/>
          <p:cNvSpPr>
            <a:spLocks noChangeArrowheads="1"/>
          </p:cNvSpPr>
          <p:nvPr/>
        </p:nvSpPr>
        <p:spPr bwMode="auto">
          <a:xfrm>
            <a:off x="827527" y="2915734"/>
            <a:ext cx="481785" cy="61901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54000" tIns="10800" rIns="54000"/>
          <a:lstStyle/>
          <a:p>
            <a:pPr algn="ctr" fontAlgn="ctr"/>
            <a:r>
              <a:rPr lang="en-GB" sz="800" b="1" dirty="0">
                <a:solidFill>
                  <a:srgbClr val="C80000"/>
                </a:solidFill>
                <a:latin typeface="+mn-lt"/>
              </a:rPr>
              <a:t>Vehicle</a:t>
            </a:r>
          </a:p>
          <a:p>
            <a:pPr algn="ctr" fontAlgn="ctr"/>
            <a:r>
              <a:rPr lang="en-GB" sz="800" b="1" dirty="0">
                <a:solidFill>
                  <a:srgbClr val="C80000"/>
                </a:solidFill>
                <a:latin typeface="+mn-lt"/>
              </a:rPr>
              <a:t>Host</a:t>
            </a:r>
          </a:p>
        </p:txBody>
      </p:sp>
      <p:grpSp>
        <p:nvGrpSpPr>
          <p:cNvPr id="857" name="Group 856"/>
          <p:cNvGrpSpPr/>
          <p:nvPr/>
        </p:nvGrpSpPr>
        <p:grpSpPr>
          <a:xfrm>
            <a:off x="882000" y="3237310"/>
            <a:ext cx="427312" cy="366388"/>
            <a:chOff x="1142527" y="4740576"/>
            <a:chExt cx="481785" cy="366388"/>
          </a:xfrm>
        </p:grpSpPr>
        <p:sp>
          <p:nvSpPr>
            <p:cNvPr id="174" name="Rectangle 745"/>
            <p:cNvSpPr>
              <a:spLocks noChangeArrowheads="1"/>
            </p:cNvSpPr>
            <p:nvPr/>
          </p:nvSpPr>
          <p:spPr bwMode="auto">
            <a:xfrm>
              <a:off x="1142527" y="4740576"/>
              <a:ext cx="481785" cy="366388"/>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dirty="0">
                <a:latin typeface="+mn-lt"/>
              </a:endParaRPr>
            </a:p>
          </p:txBody>
        </p:sp>
        <p:sp>
          <p:nvSpPr>
            <p:cNvPr id="175" name="Rectangle 746"/>
            <p:cNvSpPr>
              <a:spLocks noChangeArrowheads="1"/>
            </p:cNvSpPr>
            <p:nvPr/>
          </p:nvSpPr>
          <p:spPr bwMode="auto">
            <a:xfrm>
              <a:off x="1359956" y="5026641"/>
              <a:ext cx="145474" cy="5918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dirty="0">
                <a:latin typeface="+mn-lt"/>
              </a:endParaRPr>
            </a:p>
          </p:txBody>
        </p:sp>
        <p:sp>
          <p:nvSpPr>
            <p:cNvPr id="176" name="Rectangle 747"/>
            <p:cNvSpPr>
              <a:spLocks noChangeArrowheads="1"/>
            </p:cNvSpPr>
            <p:nvPr/>
          </p:nvSpPr>
          <p:spPr bwMode="auto">
            <a:xfrm>
              <a:off x="1359956" y="5026641"/>
              <a:ext cx="145474" cy="59186"/>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dirty="0">
                <a:latin typeface="+mn-lt"/>
              </a:endParaRPr>
            </a:p>
          </p:txBody>
        </p:sp>
        <p:sp>
          <p:nvSpPr>
            <p:cNvPr id="177" name="Rectangle 748"/>
            <p:cNvSpPr>
              <a:spLocks noChangeArrowheads="1"/>
            </p:cNvSpPr>
            <p:nvPr/>
          </p:nvSpPr>
          <p:spPr bwMode="auto">
            <a:xfrm>
              <a:off x="1359956" y="4937862"/>
              <a:ext cx="145474" cy="5636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dirty="0">
                <a:latin typeface="+mn-lt"/>
              </a:endParaRPr>
            </a:p>
          </p:txBody>
        </p:sp>
        <p:sp>
          <p:nvSpPr>
            <p:cNvPr id="178" name="Rectangle 749"/>
            <p:cNvSpPr>
              <a:spLocks noChangeArrowheads="1"/>
            </p:cNvSpPr>
            <p:nvPr/>
          </p:nvSpPr>
          <p:spPr bwMode="auto">
            <a:xfrm>
              <a:off x="1359956" y="4937862"/>
              <a:ext cx="145474" cy="56367"/>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dirty="0">
                <a:latin typeface="+mn-lt"/>
              </a:endParaRPr>
            </a:p>
          </p:txBody>
        </p:sp>
        <p:sp>
          <p:nvSpPr>
            <p:cNvPr id="179" name="Rectangle 750"/>
            <p:cNvSpPr>
              <a:spLocks noChangeArrowheads="1"/>
            </p:cNvSpPr>
            <p:nvPr/>
          </p:nvSpPr>
          <p:spPr bwMode="auto">
            <a:xfrm>
              <a:off x="1164427" y="4780033"/>
              <a:ext cx="65698" cy="30579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dirty="0">
                <a:latin typeface="+mn-lt"/>
              </a:endParaRPr>
            </a:p>
          </p:txBody>
        </p:sp>
        <p:sp>
          <p:nvSpPr>
            <p:cNvPr id="180" name="Rectangle 751"/>
            <p:cNvSpPr>
              <a:spLocks noChangeArrowheads="1"/>
            </p:cNvSpPr>
            <p:nvPr/>
          </p:nvSpPr>
          <p:spPr bwMode="auto">
            <a:xfrm>
              <a:off x="1164427" y="4780033"/>
              <a:ext cx="65698" cy="305793"/>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dirty="0">
                <a:latin typeface="+mn-lt"/>
              </a:endParaRPr>
            </a:p>
          </p:txBody>
        </p:sp>
        <p:sp>
          <p:nvSpPr>
            <p:cNvPr id="181" name="Rectangle 752"/>
            <p:cNvSpPr>
              <a:spLocks noChangeArrowheads="1"/>
            </p:cNvSpPr>
            <p:nvPr/>
          </p:nvSpPr>
          <p:spPr bwMode="auto">
            <a:xfrm>
              <a:off x="1267666" y="4860357"/>
              <a:ext cx="237764" cy="4509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dirty="0">
                <a:latin typeface="+mn-lt"/>
              </a:endParaRPr>
            </a:p>
          </p:txBody>
        </p:sp>
        <p:sp>
          <p:nvSpPr>
            <p:cNvPr id="182" name="Rectangle 753"/>
            <p:cNvSpPr>
              <a:spLocks noChangeArrowheads="1"/>
            </p:cNvSpPr>
            <p:nvPr/>
          </p:nvSpPr>
          <p:spPr bwMode="auto">
            <a:xfrm>
              <a:off x="1267666" y="4860357"/>
              <a:ext cx="237764" cy="45094"/>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dirty="0">
                <a:latin typeface="+mn-lt"/>
              </a:endParaRPr>
            </a:p>
          </p:txBody>
        </p:sp>
        <p:sp>
          <p:nvSpPr>
            <p:cNvPr id="183" name="Rectangle 754"/>
            <p:cNvSpPr>
              <a:spLocks noChangeArrowheads="1"/>
            </p:cNvSpPr>
            <p:nvPr/>
          </p:nvSpPr>
          <p:spPr bwMode="auto">
            <a:xfrm>
              <a:off x="1330236" y="4870221"/>
              <a:ext cx="51620"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Facilities</a:t>
              </a:r>
              <a:endParaRPr lang="en-GB" sz="1600" dirty="0">
                <a:latin typeface="+mn-lt"/>
              </a:endParaRPr>
            </a:p>
          </p:txBody>
        </p:sp>
        <p:sp>
          <p:nvSpPr>
            <p:cNvPr id="184" name="Line 755"/>
            <p:cNvSpPr>
              <a:spLocks noChangeShapeType="1"/>
            </p:cNvSpPr>
            <p:nvPr/>
          </p:nvSpPr>
          <p:spPr bwMode="auto">
            <a:xfrm>
              <a:off x="1236381" y="5054824"/>
              <a:ext cx="118882"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185" name="Freeform 756"/>
            <p:cNvSpPr>
              <a:spLocks/>
            </p:cNvSpPr>
            <p:nvPr/>
          </p:nvSpPr>
          <p:spPr bwMode="auto">
            <a:xfrm>
              <a:off x="1230125" y="5052006"/>
              <a:ext cx="9385" cy="7046"/>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4"/>
                  </a:moveTo>
                  <a:lnTo>
                    <a:pt x="250" y="0"/>
                  </a:lnTo>
                  <a:cubicBezTo>
                    <a:pt x="211" y="78"/>
                    <a:pt x="211" y="171"/>
                    <a:pt x="250" y="249"/>
                  </a:cubicBezTo>
                  <a:lnTo>
                    <a:pt x="0"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186" name="Freeform 757"/>
            <p:cNvSpPr>
              <a:spLocks/>
            </p:cNvSpPr>
            <p:nvPr/>
          </p:nvSpPr>
          <p:spPr bwMode="auto">
            <a:xfrm>
              <a:off x="1353699" y="5052006"/>
              <a:ext cx="6257" cy="7046"/>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187" name="Line 758"/>
            <p:cNvSpPr>
              <a:spLocks noChangeShapeType="1"/>
            </p:cNvSpPr>
            <p:nvPr/>
          </p:nvSpPr>
          <p:spPr bwMode="auto">
            <a:xfrm>
              <a:off x="1386548" y="4815263"/>
              <a:ext cx="0" cy="2818"/>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188" name="Freeform 759"/>
            <p:cNvSpPr>
              <a:spLocks/>
            </p:cNvSpPr>
            <p:nvPr/>
          </p:nvSpPr>
          <p:spPr bwMode="auto">
            <a:xfrm>
              <a:off x="1381856" y="4811035"/>
              <a:ext cx="7821" cy="563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189" name="Freeform 760"/>
            <p:cNvSpPr>
              <a:spLocks/>
            </p:cNvSpPr>
            <p:nvPr/>
          </p:nvSpPr>
          <p:spPr bwMode="auto">
            <a:xfrm>
              <a:off x="1381856" y="4816672"/>
              <a:ext cx="7821" cy="7046"/>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39"/>
                    <a:pt x="171" y="39"/>
                    <a:pt x="250" y="0"/>
                  </a:cubicBezTo>
                  <a:lnTo>
                    <a:pt x="125" y="250"/>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190" name="Line 761"/>
            <p:cNvSpPr>
              <a:spLocks noChangeShapeType="1"/>
            </p:cNvSpPr>
            <p:nvPr/>
          </p:nvSpPr>
          <p:spPr bwMode="auto">
            <a:xfrm>
              <a:off x="1236381" y="4966046"/>
              <a:ext cx="118882"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191" name="Freeform 762"/>
            <p:cNvSpPr>
              <a:spLocks/>
            </p:cNvSpPr>
            <p:nvPr/>
          </p:nvSpPr>
          <p:spPr bwMode="auto">
            <a:xfrm>
              <a:off x="1230125" y="4963227"/>
              <a:ext cx="9385" cy="563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192" name="Freeform 763"/>
            <p:cNvSpPr>
              <a:spLocks/>
            </p:cNvSpPr>
            <p:nvPr/>
          </p:nvSpPr>
          <p:spPr bwMode="auto">
            <a:xfrm>
              <a:off x="1353699" y="4963227"/>
              <a:ext cx="6257" cy="563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193" name="Rectangle 764"/>
            <p:cNvSpPr>
              <a:spLocks noChangeArrowheads="1"/>
            </p:cNvSpPr>
            <p:nvPr/>
          </p:nvSpPr>
          <p:spPr bwMode="auto">
            <a:xfrm>
              <a:off x="1364649" y="4942090"/>
              <a:ext cx="9385"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N</a:t>
              </a:r>
              <a:endParaRPr lang="en-GB" sz="1600" dirty="0">
                <a:latin typeface="+mn-lt"/>
              </a:endParaRPr>
            </a:p>
          </p:txBody>
        </p:sp>
        <p:sp>
          <p:nvSpPr>
            <p:cNvPr id="194" name="Rectangle 765"/>
            <p:cNvSpPr>
              <a:spLocks noChangeArrowheads="1"/>
            </p:cNvSpPr>
            <p:nvPr/>
          </p:nvSpPr>
          <p:spPr bwMode="auto">
            <a:xfrm>
              <a:off x="1380291" y="4942090"/>
              <a:ext cx="7048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etworking </a:t>
              </a:r>
              <a:endParaRPr lang="en-GB" sz="1600" dirty="0">
                <a:latin typeface="+mn-lt"/>
              </a:endParaRPr>
            </a:p>
          </p:txBody>
        </p:sp>
        <p:sp>
          <p:nvSpPr>
            <p:cNvPr id="195" name="Rectangle 766"/>
            <p:cNvSpPr>
              <a:spLocks noChangeArrowheads="1"/>
            </p:cNvSpPr>
            <p:nvPr/>
          </p:nvSpPr>
          <p:spPr bwMode="auto">
            <a:xfrm>
              <a:off x="1485095" y="4942090"/>
              <a:ext cx="12514"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&amp; </a:t>
              </a:r>
              <a:endParaRPr lang="en-GB" sz="1600" dirty="0">
                <a:latin typeface="+mn-lt"/>
              </a:endParaRPr>
            </a:p>
          </p:txBody>
        </p:sp>
        <p:sp>
          <p:nvSpPr>
            <p:cNvPr id="196" name="Rectangle 767"/>
            <p:cNvSpPr>
              <a:spLocks noChangeArrowheads="1"/>
            </p:cNvSpPr>
            <p:nvPr/>
          </p:nvSpPr>
          <p:spPr bwMode="auto">
            <a:xfrm>
              <a:off x="1403755" y="4961818"/>
              <a:ext cx="59441"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Transport</a:t>
              </a:r>
              <a:endParaRPr lang="en-GB" sz="1600" dirty="0">
                <a:latin typeface="+mn-lt"/>
              </a:endParaRPr>
            </a:p>
          </p:txBody>
        </p:sp>
        <p:sp>
          <p:nvSpPr>
            <p:cNvPr id="197" name="Rectangle 768"/>
            <p:cNvSpPr>
              <a:spLocks noChangeArrowheads="1"/>
            </p:cNvSpPr>
            <p:nvPr/>
          </p:nvSpPr>
          <p:spPr bwMode="auto">
            <a:xfrm>
              <a:off x="1428783" y="5026641"/>
              <a:ext cx="45363"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Access </a:t>
              </a:r>
              <a:endParaRPr lang="en-GB" sz="1600" dirty="0">
                <a:latin typeface="+mn-lt"/>
              </a:endParaRPr>
            </a:p>
          </p:txBody>
        </p:sp>
        <p:sp>
          <p:nvSpPr>
            <p:cNvPr id="198" name="Rectangle 769"/>
            <p:cNvSpPr>
              <a:spLocks noChangeArrowheads="1"/>
            </p:cNvSpPr>
            <p:nvPr/>
          </p:nvSpPr>
          <p:spPr bwMode="auto">
            <a:xfrm>
              <a:off x="1366213" y="5044960"/>
              <a:ext cx="79776"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Technologies</a:t>
              </a:r>
              <a:endParaRPr lang="en-GB" sz="1600" dirty="0">
                <a:latin typeface="+mn-lt"/>
              </a:endParaRPr>
            </a:p>
          </p:txBody>
        </p:sp>
        <p:sp>
          <p:nvSpPr>
            <p:cNvPr id="199" name="Rectangle 770"/>
            <p:cNvSpPr>
              <a:spLocks noChangeArrowheads="1"/>
            </p:cNvSpPr>
            <p:nvPr/>
          </p:nvSpPr>
          <p:spPr bwMode="auto">
            <a:xfrm>
              <a:off x="1458503" y="4957591"/>
              <a:ext cx="9385"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dirty="0">
                  <a:solidFill>
                    <a:srgbClr val="000000"/>
                  </a:solidFill>
                  <a:latin typeface="+mn-lt"/>
                </a:rPr>
                <a:t>...</a:t>
              </a:r>
              <a:endParaRPr lang="en-GB" sz="1600" dirty="0">
                <a:latin typeface="+mn-lt"/>
              </a:endParaRPr>
            </a:p>
          </p:txBody>
        </p:sp>
        <p:sp>
          <p:nvSpPr>
            <p:cNvPr id="200" name="Line 771"/>
            <p:cNvSpPr>
              <a:spLocks noChangeShapeType="1"/>
            </p:cNvSpPr>
            <p:nvPr/>
          </p:nvSpPr>
          <p:spPr bwMode="auto">
            <a:xfrm>
              <a:off x="1431911" y="4909678"/>
              <a:ext cx="0" cy="23956"/>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201" name="Freeform 772"/>
            <p:cNvSpPr>
              <a:spLocks/>
            </p:cNvSpPr>
            <p:nvPr/>
          </p:nvSpPr>
          <p:spPr bwMode="auto">
            <a:xfrm>
              <a:off x="1428783" y="4905451"/>
              <a:ext cx="7821" cy="7046"/>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02" name="Freeform 773"/>
            <p:cNvSpPr>
              <a:spLocks/>
            </p:cNvSpPr>
            <p:nvPr/>
          </p:nvSpPr>
          <p:spPr bwMode="auto">
            <a:xfrm>
              <a:off x="1428783" y="4932225"/>
              <a:ext cx="7821" cy="563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03" name="Line 774"/>
            <p:cNvSpPr>
              <a:spLocks noChangeShapeType="1"/>
            </p:cNvSpPr>
            <p:nvPr/>
          </p:nvSpPr>
          <p:spPr bwMode="auto">
            <a:xfrm>
              <a:off x="1242638" y="4877267"/>
              <a:ext cx="14078"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204" name="Freeform 775"/>
            <p:cNvSpPr>
              <a:spLocks/>
            </p:cNvSpPr>
            <p:nvPr/>
          </p:nvSpPr>
          <p:spPr bwMode="auto">
            <a:xfrm>
              <a:off x="1237946" y="4875858"/>
              <a:ext cx="6257" cy="563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05" name="Freeform 776"/>
            <p:cNvSpPr>
              <a:spLocks/>
            </p:cNvSpPr>
            <p:nvPr/>
          </p:nvSpPr>
          <p:spPr bwMode="auto">
            <a:xfrm>
              <a:off x="1253588" y="4875858"/>
              <a:ext cx="7821" cy="563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06" name="Rectangle 777"/>
            <p:cNvSpPr>
              <a:spLocks noChangeArrowheads="1"/>
            </p:cNvSpPr>
            <p:nvPr/>
          </p:nvSpPr>
          <p:spPr bwMode="auto">
            <a:xfrm rot="16200000">
              <a:off x="1190075" y="4975135"/>
              <a:ext cx="11273"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M</a:t>
              </a:r>
              <a:endParaRPr lang="en-GB" sz="1600" dirty="0">
                <a:latin typeface="+mn-lt"/>
              </a:endParaRPr>
            </a:p>
          </p:txBody>
        </p:sp>
        <p:sp>
          <p:nvSpPr>
            <p:cNvPr id="207" name="Rectangle 778"/>
            <p:cNvSpPr>
              <a:spLocks noChangeArrowheads="1"/>
            </p:cNvSpPr>
            <p:nvPr/>
          </p:nvSpPr>
          <p:spPr bwMode="auto">
            <a:xfrm rot="16200000">
              <a:off x="1189842" y="4962452"/>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a</a:t>
              </a:r>
              <a:endParaRPr lang="en-GB" sz="1600" dirty="0">
                <a:latin typeface="+mn-lt"/>
              </a:endParaRPr>
            </a:p>
          </p:txBody>
        </p:sp>
        <p:sp>
          <p:nvSpPr>
            <p:cNvPr id="208" name="Rectangle 779"/>
            <p:cNvSpPr>
              <a:spLocks noChangeArrowheads="1"/>
            </p:cNvSpPr>
            <p:nvPr/>
          </p:nvSpPr>
          <p:spPr bwMode="auto">
            <a:xfrm rot="16200000">
              <a:off x="1188355" y="4951179"/>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n</a:t>
              </a:r>
              <a:endParaRPr lang="en-GB" sz="1600" dirty="0">
                <a:latin typeface="+mn-lt"/>
              </a:endParaRPr>
            </a:p>
          </p:txBody>
        </p:sp>
        <p:sp>
          <p:nvSpPr>
            <p:cNvPr id="209" name="Rectangle 780"/>
            <p:cNvSpPr>
              <a:spLocks noChangeArrowheads="1"/>
            </p:cNvSpPr>
            <p:nvPr/>
          </p:nvSpPr>
          <p:spPr bwMode="auto">
            <a:xfrm rot="16200000">
              <a:off x="1189842" y="4938496"/>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a</a:t>
              </a:r>
              <a:endParaRPr lang="en-GB" sz="1600" dirty="0">
                <a:latin typeface="+mn-lt"/>
              </a:endParaRPr>
            </a:p>
          </p:txBody>
        </p:sp>
        <p:sp>
          <p:nvSpPr>
            <p:cNvPr id="210" name="Rectangle 781"/>
            <p:cNvSpPr>
              <a:spLocks noChangeArrowheads="1"/>
            </p:cNvSpPr>
            <p:nvPr/>
          </p:nvSpPr>
          <p:spPr bwMode="auto">
            <a:xfrm rot="16200000">
              <a:off x="1188355" y="4928632"/>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g</a:t>
              </a:r>
              <a:endParaRPr lang="en-GB" sz="1600" dirty="0">
                <a:latin typeface="+mn-lt"/>
              </a:endParaRPr>
            </a:p>
          </p:txBody>
        </p:sp>
        <p:sp>
          <p:nvSpPr>
            <p:cNvPr id="211" name="Rectangle 782"/>
            <p:cNvSpPr>
              <a:spLocks noChangeArrowheads="1"/>
            </p:cNvSpPr>
            <p:nvPr/>
          </p:nvSpPr>
          <p:spPr bwMode="auto">
            <a:xfrm rot="16200000">
              <a:off x="1189842" y="4914540"/>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e</a:t>
              </a:r>
              <a:endParaRPr lang="en-GB" sz="1600" dirty="0">
                <a:latin typeface="+mn-lt"/>
              </a:endParaRPr>
            </a:p>
          </p:txBody>
        </p:sp>
        <p:sp>
          <p:nvSpPr>
            <p:cNvPr id="212" name="Rectangle 783"/>
            <p:cNvSpPr>
              <a:spLocks noChangeArrowheads="1"/>
            </p:cNvSpPr>
            <p:nvPr/>
          </p:nvSpPr>
          <p:spPr bwMode="auto">
            <a:xfrm rot="16200000">
              <a:off x="1190075" y="4900448"/>
              <a:ext cx="11273"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m</a:t>
              </a:r>
              <a:endParaRPr lang="en-GB" sz="1600" dirty="0">
                <a:latin typeface="+mn-lt"/>
              </a:endParaRPr>
            </a:p>
          </p:txBody>
        </p:sp>
        <p:sp>
          <p:nvSpPr>
            <p:cNvPr id="213" name="Rectangle 784"/>
            <p:cNvSpPr>
              <a:spLocks noChangeArrowheads="1"/>
            </p:cNvSpPr>
            <p:nvPr/>
          </p:nvSpPr>
          <p:spPr bwMode="auto">
            <a:xfrm rot="16200000">
              <a:off x="1189842" y="4886356"/>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e</a:t>
              </a:r>
              <a:endParaRPr lang="en-GB" sz="1600" dirty="0">
                <a:latin typeface="+mn-lt"/>
              </a:endParaRPr>
            </a:p>
          </p:txBody>
        </p:sp>
        <p:sp>
          <p:nvSpPr>
            <p:cNvPr id="214" name="Rectangle 785"/>
            <p:cNvSpPr>
              <a:spLocks noChangeArrowheads="1"/>
            </p:cNvSpPr>
            <p:nvPr/>
          </p:nvSpPr>
          <p:spPr bwMode="auto">
            <a:xfrm rot="16200000">
              <a:off x="1189920" y="4875083"/>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n</a:t>
              </a:r>
              <a:endParaRPr lang="en-GB" sz="1600" dirty="0">
                <a:latin typeface="+mn-lt"/>
              </a:endParaRPr>
            </a:p>
          </p:txBody>
        </p:sp>
        <p:sp>
          <p:nvSpPr>
            <p:cNvPr id="215" name="Rectangle 786"/>
            <p:cNvSpPr>
              <a:spLocks noChangeArrowheads="1"/>
            </p:cNvSpPr>
            <p:nvPr/>
          </p:nvSpPr>
          <p:spPr bwMode="auto">
            <a:xfrm rot="16200000">
              <a:off x="1191251" y="4866627"/>
              <a:ext cx="422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t</a:t>
              </a:r>
              <a:endParaRPr lang="en-GB" sz="1600" dirty="0">
                <a:latin typeface="+mn-lt"/>
              </a:endParaRPr>
            </a:p>
          </p:txBody>
        </p:sp>
        <p:sp>
          <p:nvSpPr>
            <p:cNvPr id="216" name="Rectangle 787"/>
            <p:cNvSpPr>
              <a:spLocks noChangeArrowheads="1"/>
            </p:cNvSpPr>
            <p:nvPr/>
          </p:nvSpPr>
          <p:spPr bwMode="auto">
            <a:xfrm>
              <a:off x="1541408" y="4780033"/>
              <a:ext cx="64134" cy="30579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dirty="0">
                <a:latin typeface="+mn-lt"/>
              </a:endParaRPr>
            </a:p>
          </p:txBody>
        </p:sp>
        <p:sp>
          <p:nvSpPr>
            <p:cNvPr id="217" name="Rectangle 788"/>
            <p:cNvSpPr>
              <a:spLocks noChangeArrowheads="1"/>
            </p:cNvSpPr>
            <p:nvPr/>
          </p:nvSpPr>
          <p:spPr bwMode="auto">
            <a:xfrm>
              <a:off x="1541408" y="4780033"/>
              <a:ext cx="64134" cy="305793"/>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dirty="0">
                <a:latin typeface="+mn-lt"/>
              </a:endParaRPr>
            </a:p>
          </p:txBody>
        </p:sp>
        <p:sp>
          <p:nvSpPr>
            <p:cNvPr id="218" name="Rectangle 789"/>
            <p:cNvSpPr>
              <a:spLocks noChangeArrowheads="1"/>
            </p:cNvSpPr>
            <p:nvPr/>
          </p:nvSpPr>
          <p:spPr bwMode="auto">
            <a:xfrm rot="16200000">
              <a:off x="1565337" y="4956815"/>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S</a:t>
              </a:r>
              <a:endParaRPr lang="en-GB" sz="1600" dirty="0">
                <a:latin typeface="+mn-lt"/>
              </a:endParaRPr>
            </a:p>
          </p:txBody>
        </p:sp>
        <p:sp>
          <p:nvSpPr>
            <p:cNvPr id="219" name="Rectangle 790"/>
            <p:cNvSpPr>
              <a:spLocks noChangeArrowheads="1"/>
            </p:cNvSpPr>
            <p:nvPr/>
          </p:nvSpPr>
          <p:spPr bwMode="auto">
            <a:xfrm rot="16200000">
              <a:off x="1565259" y="4944133"/>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e</a:t>
              </a:r>
              <a:endParaRPr lang="en-GB" sz="1600" dirty="0">
                <a:latin typeface="+mn-lt"/>
              </a:endParaRPr>
            </a:p>
          </p:txBody>
        </p:sp>
        <p:sp>
          <p:nvSpPr>
            <p:cNvPr id="220" name="Rectangle 791"/>
            <p:cNvSpPr>
              <a:spLocks noChangeArrowheads="1"/>
            </p:cNvSpPr>
            <p:nvPr/>
          </p:nvSpPr>
          <p:spPr bwMode="auto">
            <a:xfrm rot="16200000">
              <a:off x="1565259" y="4931450"/>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c</a:t>
              </a:r>
              <a:endParaRPr lang="en-GB" sz="1600" dirty="0">
                <a:latin typeface="+mn-lt"/>
              </a:endParaRPr>
            </a:p>
          </p:txBody>
        </p:sp>
        <p:sp>
          <p:nvSpPr>
            <p:cNvPr id="221" name="Rectangle 792"/>
            <p:cNvSpPr>
              <a:spLocks noChangeArrowheads="1"/>
            </p:cNvSpPr>
            <p:nvPr/>
          </p:nvSpPr>
          <p:spPr bwMode="auto">
            <a:xfrm rot="16200000">
              <a:off x="1565337" y="4921586"/>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u</a:t>
              </a:r>
              <a:endParaRPr lang="en-GB" sz="1600" dirty="0">
                <a:latin typeface="+mn-lt"/>
              </a:endParaRPr>
            </a:p>
          </p:txBody>
        </p:sp>
        <p:sp>
          <p:nvSpPr>
            <p:cNvPr id="222" name="Rectangle 793"/>
            <p:cNvSpPr>
              <a:spLocks noChangeArrowheads="1"/>
            </p:cNvSpPr>
            <p:nvPr/>
          </p:nvSpPr>
          <p:spPr bwMode="auto">
            <a:xfrm rot="16200000">
              <a:off x="1566668" y="4911721"/>
              <a:ext cx="422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r</a:t>
              </a:r>
              <a:endParaRPr lang="en-GB" sz="1600" dirty="0">
                <a:latin typeface="+mn-lt"/>
              </a:endParaRPr>
            </a:p>
          </p:txBody>
        </p:sp>
        <p:sp>
          <p:nvSpPr>
            <p:cNvPr id="223" name="Rectangle 794"/>
            <p:cNvSpPr>
              <a:spLocks noChangeArrowheads="1"/>
            </p:cNvSpPr>
            <p:nvPr/>
          </p:nvSpPr>
          <p:spPr bwMode="auto">
            <a:xfrm rot="16200000">
              <a:off x="1567961" y="4905230"/>
              <a:ext cx="3206" cy="1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i</a:t>
              </a:r>
              <a:endParaRPr lang="en-GB" sz="1600" dirty="0">
                <a:latin typeface="+mn-lt"/>
              </a:endParaRPr>
            </a:p>
          </p:txBody>
        </p:sp>
        <p:sp>
          <p:nvSpPr>
            <p:cNvPr id="224" name="Rectangle 795"/>
            <p:cNvSpPr>
              <a:spLocks noChangeArrowheads="1"/>
            </p:cNvSpPr>
            <p:nvPr/>
          </p:nvSpPr>
          <p:spPr bwMode="auto">
            <a:xfrm rot="16200000">
              <a:off x="1566668" y="4899039"/>
              <a:ext cx="422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t</a:t>
              </a:r>
              <a:endParaRPr lang="en-GB" sz="1600" dirty="0">
                <a:latin typeface="+mn-lt"/>
              </a:endParaRPr>
            </a:p>
          </p:txBody>
        </p:sp>
        <p:sp>
          <p:nvSpPr>
            <p:cNvPr id="225" name="Rectangle 796"/>
            <p:cNvSpPr>
              <a:spLocks noChangeArrowheads="1"/>
            </p:cNvSpPr>
            <p:nvPr/>
          </p:nvSpPr>
          <p:spPr bwMode="auto">
            <a:xfrm rot="16200000">
              <a:off x="1565259" y="4889174"/>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y</a:t>
              </a:r>
              <a:endParaRPr lang="en-GB" sz="1600" dirty="0">
                <a:latin typeface="+mn-lt"/>
              </a:endParaRPr>
            </a:p>
          </p:txBody>
        </p:sp>
        <p:sp>
          <p:nvSpPr>
            <p:cNvPr id="226" name="Line 797"/>
            <p:cNvSpPr>
              <a:spLocks noChangeShapeType="1"/>
            </p:cNvSpPr>
            <p:nvPr/>
          </p:nvSpPr>
          <p:spPr bwMode="auto">
            <a:xfrm>
              <a:off x="1519509" y="5059052"/>
              <a:ext cx="9385"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227" name="Freeform 798"/>
            <p:cNvSpPr>
              <a:spLocks/>
            </p:cNvSpPr>
            <p:nvPr/>
          </p:nvSpPr>
          <p:spPr bwMode="auto">
            <a:xfrm>
              <a:off x="1513252" y="5054824"/>
              <a:ext cx="6257"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28" name="Freeform 799"/>
            <p:cNvSpPr>
              <a:spLocks/>
            </p:cNvSpPr>
            <p:nvPr/>
          </p:nvSpPr>
          <p:spPr bwMode="auto">
            <a:xfrm>
              <a:off x="1527330" y="5054824"/>
              <a:ext cx="6257"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29" name="Line 800"/>
            <p:cNvSpPr>
              <a:spLocks noChangeShapeType="1"/>
            </p:cNvSpPr>
            <p:nvPr/>
          </p:nvSpPr>
          <p:spPr bwMode="auto">
            <a:xfrm>
              <a:off x="1519509" y="4963227"/>
              <a:ext cx="9385"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230" name="Freeform 801"/>
            <p:cNvSpPr>
              <a:spLocks/>
            </p:cNvSpPr>
            <p:nvPr/>
          </p:nvSpPr>
          <p:spPr bwMode="auto">
            <a:xfrm>
              <a:off x="1513252" y="4959000"/>
              <a:ext cx="6257" cy="563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31" name="Freeform 802"/>
            <p:cNvSpPr>
              <a:spLocks/>
            </p:cNvSpPr>
            <p:nvPr/>
          </p:nvSpPr>
          <p:spPr bwMode="auto">
            <a:xfrm>
              <a:off x="1527330" y="4959000"/>
              <a:ext cx="6257" cy="563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32" name="Line 803"/>
            <p:cNvSpPr>
              <a:spLocks noChangeShapeType="1"/>
            </p:cNvSpPr>
            <p:nvPr/>
          </p:nvSpPr>
          <p:spPr bwMode="auto">
            <a:xfrm>
              <a:off x="1519509" y="4878676"/>
              <a:ext cx="9385"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233" name="Freeform 804"/>
            <p:cNvSpPr>
              <a:spLocks/>
            </p:cNvSpPr>
            <p:nvPr/>
          </p:nvSpPr>
          <p:spPr bwMode="auto">
            <a:xfrm>
              <a:off x="1513252" y="4875858"/>
              <a:ext cx="6257" cy="7046"/>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34" name="Freeform 805"/>
            <p:cNvSpPr>
              <a:spLocks/>
            </p:cNvSpPr>
            <p:nvPr/>
          </p:nvSpPr>
          <p:spPr bwMode="auto">
            <a:xfrm>
              <a:off x="1527330" y="4875858"/>
              <a:ext cx="6257"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35" name="Rectangle 806"/>
            <p:cNvSpPr>
              <a:spLocks noChangeArrowheads="1"/>
            </p:cNvSpPr>
            <p:nvPr/>
          </p:nvSpPr>
          <p:spPr bwMode="auto">
            <a:xfrm>
              <a:off x="1267666" y="4784261"/>
              <a:ext cx="237764" cy="4227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dirty="0">
                <a:latin typeface="+mn-lt"/>
              </a:endParaRPr>
            </a:p>
          </p:txBody>
        </p:sp>
        <p:sp>
          <p:nvSpPr>
            <p:cNvPr id="236" name="Rectangle 807"/>
            <p:cNvSpPr>
              <a:spLocks noChangeArrowheads="1"/>
            </p:cNvSpPr>
            <p:nvPr/>
          </p:nvSpPr>
          <p:spPr bwMode="auto">
            <a:xfrm>
              <a:off x="1267666" y="4784261"/>
              <a:ext cx="237764" cy="42276"/>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dirty="0">
                <a:latin typeface="+mn-lt"/>
              </a:endParaRPr>
            </a:p>
          </p:txBody>
        </p:sp>
        <p:sp>
          <p:nvSpPr>
            <p:cNvPr id="237" name="Rectangle 808"/>
            <p:cNvSpPr>
              <a:spLocks noChangeArrowheads="1"/>
            </p:cNvSpPr>
            <p:nvPr/>
          </p:nvSpPr>
          <p:spPr bwMode="auto">
            <a:xfrm>
              <a:off x="1308336" y="4792716"/>
              <a:ext cx="75083"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Applications</a:t>
              </a:r>
              <a:endParaRPr lang="en-GB" sz="1600" dirty="0">
                <a:latin typeface="+mn-lt"/>
              </a:endParaRPr>
            </a:p>
          </p:txBody>
        </p:sp>
        <p:sp>
          <p:nvSpPr>
            <p:cNvPr id="238" name="Line 809"/>
            <p:cNvSpPr>
              <a:spLocks noChangeShapeType="1"/>
            </p:cNvSpPr>
            <p:nvPr/>
          </p:nvSpPr>
          <p:spPr bwMode="auto">
            <a:xfrm>
              <a:off x="1519509" y="4809626"/>
              <a:ext cx="10950"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239" name="Freeform 810"/>
            <p:cNvSpPr>
              <a:spLocks/>
            </p:cNvSpPr>
            <p:nvPr/>
          </p:nvSpPr>
          <p:spPr bwMode="auto">
            <a:xfrm>
              <a:off x="1513252" y="4805399"/>
              <a:ext cx="7821" cy="563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0" y="78"/>
                    <a:pt x="210" y="171"/>
                    <a:pt x="250" y="249"/>
                  </a:cubicBezTo>
                  <a:lnTo>
                    <a:pt x="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40" name="Freeform 811"/>
            <p:cNvSpPr>
              <a:spLocks/>
            </p:cNvSpPr>
            <p:nvPr/>
          </p:nvSpPr>
          <p:spPr bwMode="auto">
            <a:xfrm>
              <a:off x="1528894" y="4805399"/>
              <a:ext cx="6257" cy="563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41" name="Line 812"/>
            <p:cNvSpPr>
              <a:spLocks noChangeShapeType="1"/>
            </p:cNvSpPr>
            <p:nvPr/>
          </p:nvSpPr>
          <p:spPr bwMode="auto">
            <a:xfrm>
              <a:off x="1241074" y="4809626"/>
              <a:ext cx="12514"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242" name="Freeform 813"/>
            <p:cNvSpPr>
              <a:spLocks/>
            </p:cNvSpPr>
            <p:nvPr/>
          </p:nvSpPr>
          <p:spPr bwMode="auto">
            <a:xfrm>
              <a:off x="1236381" y="4805399"/>
              <a:ext cx="7821" cy="563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43" name="Freeform 814"/>
            <p:cNvSpPr>
              <a:spLocks/>
            </p:cNvSpPr>
            <p:nvPr/>
          </p:nvSpPr>
          <p:spPr bwMode="auto">
            <a:xfrm>
              <a:off x="1252024" y="4805399"/>
              <a:ext cx="6257" cy="563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249" y="125"/>
                  </a:moveTo>
                  <a:lnTo>
                    <a:pt x="0" y="249"/>
                  </a:lnTo>
                  <a:cubicBezTo>
                    <a:pt x="39" y="171"/>
                    <a:pt x="39" y="78"/>
                    <a:pt x="0" y="0"/>
                  </a:cubicBezTo>
                  <a:lnTo>
                    <a:pt x="249"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44" name="Line 815"/>
            <p:cNvSpPr>
              <a:spLocks noChangeShapeType="1"/>
            </p:cNvSpPr>
            <p:nvPr/>
          </p:nvSpPr>
          <p:spPr bwMode="auto">
            <a:xfrm>
              <a:off x="1386548" y="4832173"/>
              <a:ext cx="0" cy="22547"/>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245" name="Freeform 816"/>
            <p:cNvSpPr>
              <a:spLocks/>
            </p:cNvSpPr>
            <p:nvPr/>
          </p:nvSpPr>
          <p:spPr bwMode="auto">
            <a:xfrm>
              <a:off x="1381856" y="4826536"/>
              <a:ext cx="7821" cy="563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125" y="0"/>
                  </a:moveTo>
                  <a:lnTo>
                    <a:pt x="250" y="249"/>
                  </a:lnTo>
                  <a:cubicBezTo>
                    <a:pt x="171" y="210"/>
                    <a:pt x="79" y="210"/>
                    <a:pt x="0" y="249"/>
                  </a:cubicBezTo>
                  <a:lnTo>
                    <a:pt x="125" y="0"/>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46" name="Freeform 817"/>
            <p:cNvSpPr>
              <a:spLocks/>
            </p:cNvSpPr>
            <p:nvPr/>
          </p:nvSpPr>
          <p:spPr bwMode="auto">
            <a:xfrm>
              <a:off x="1381856" y="4854720"/>
              <a:ext cx="7821" cy="563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125" y="249"/>
                  </a:moveTo>
                  <a:lnTo>
                    <a:pt x="0" y="0"/>
                  </a:lnTo>
                  <a:cubicBezTo>
                    <a:pt x="79" y="39"/>
                    <a:pt x="171" y="39"/>
                    <a:pt x="250" y="0"/>
                  </a:cubicBezTo>
                  <a:lnTo>
                    <a:pt x="125" y="249"/>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47" name="Line 818"/>
            <p:cNvSpPr>
              <a:spLocks noChangeShapeType="1"/>
            </p:cNvSpPr>
            <p:nvPr/>
          </p:nvSpPr>
          <p:spPr bwMode="auto">
            <a:xfrm>
              <a:off x="1431911" y="4999866"/>
              <a:ext cx="0" cy="21138"/>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248" name="Freeform 819"/>
            <p:cNvSpPr>
              <a:spLocks/>
            </p:cNvSpPr>
            <p:nvPr/>
          </p:nvSpPr>
          <p:spPr bwMode="auto">
            <a:xfrm>
              <a:off x="1428783" y="4994229"/>
              <a:ext cx="7821" cy="7046"/>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1"/>
                    <a:pt x="79" y="211"/>
                    <a:pt x="0" y="250"/>
                  </a:cubicBezTo>
                  <a:lnTo>
                    <a:pt x="125" y="0"/>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49" name="Freeform 820"/>
            <p:cNvSpPr>
              <a:spLocks/>
            </p:cNvSpPr>
            <p:nvPr/>
          </p:nvSpPr>
          <p:spPr bwMode="auto">
            <a:xfrm>
              <a:off x="1428783" y="5019595"/>
              <a:ext cx="7821" cy="7046"/>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dirty="0">
                <a:latin typeface="+mn-lt"/>
              </a:endParaRPr>
            </a:p>
          </p:txBody>
        </p:sp>
      </p:grpSp>
      <p:sp>
        <p:nvSpPr>
          <p:cNvPr id="250" name="Line 821"/>
          <p:cNvSpPr>
            <a:spLocks noChangeShapeType="1"/>
          </p:cNvSpPr>
          <p:nvPr/>
        </p:nvSpPr>
        <p:spPr bwMode="auto">
          <a:xfrm>
            <a:off x="539707" y="3760118"/>
            <a:ext cx="1029269"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251" name="Line 822"/>
          <p:cNvSpPr>
            <a:spLocks noChangeShapeType="1"/>
          </p:cNvSpPr>
          <p:nvPr/>
        </p:nvSpPr>
        <p:spPr bwMode="auto">
          <a:xfrm>
            <a:off x="635126" y="3571287"/>
            <a:ext cx="0" cy="18883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252" name="Line 823"/>
          <p:cNvSpPr>
            <a:spLocks noChangeShapeType="1"/>
          </p:cNvSpPr>
          <p:nvPr/>
        </p:nvSpPr>
        <p:spPr bwMode="auto">
          <a:xfrm>
            <a:off x="1132554" y="3593834"/>
            <a:ext cx="0" cy="16628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253" name="Rectangle 824"/>
          <p:cNvSpPr>
            <a:spLocks noChangeArrowheads="1"/>
          </p:cNvSpPr>
          <p:nvPr/>
        </p:nvSpPr>
        <p:spPr bwMode="auto">
          <a:xfrm>
            <a:off x="1387525" y="2915734"/>
            <a:ext cx="480221" cy="6077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a:lstStyle/>
          <a:p>
            <a:pPr algn="ctr"/>
            <a:r>
              <a:rPr lang="en-GB" sz="800" b="1" dirty="0">
                <a:latin typeface="+mn-lt"/>
              </a:rPr>
              <a:t>Vehicle</a:t>
            </a:r>
          </a:p>
          <a:p>
            <a:pPr algn="ctr"/>
            <a:r>
              <a:rPr lang="en-GB" sz="800" b="1" dirty="0">
                <a:latin typeface="+mn-lt"/>
              </a:rPr>
              <a:t>Gateway</a:t>
            </a:r>
          </a:p>
        </p:txBody>
      </p:sp>
      <p:grpSp>
        <p:nvGrpSpPr>
          <p:cNvPr id="856" name="Group 855"/>
          <p:cNvGrpSpPr/>
          <p:nvPr/>
        </p:nvGrpSpPr>
        <p:grpSpPr>
          <a:xfrm>
            <a:off x="1376999" y="3237310"/>
            <a:ext cx="495001" cy="359342"/>
            <a:chOff x="1702525" y="4740576"/>
            <a:chExt cx="480221" cy="359342"/>
          </a:xfrm>
        </p:grpSpPr>
        <p:sp>
          <p:nvSpPr>
            <p:cNvPr id="254" name="Rectangle 825"/>
            <p:cNvSpPr>
              <a:spLocks noChangeArrowheads="1"/>
            </p:cNvSpPr>
            <p:nvPr/>
          </p:nvSpPr>
          <p:spPr bwMode="auto">
            <a:xfrm>
              <a:off x="1702525" y="4740576"/>
              <a:ext cx="480221" cy="359342"/>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dirty="0">
                <a:latin typeface="+mn-lt"/>
              </a:endParaRPr>
            </a:p>
          </p:txBody>
        </p:sp>
        <p:sp>
          <p:nvSpPr>
            <p:cNvPr id="255" name="Rectangle 826"/>
            <p:cNvSpPr>
              <a:spLocks noChangeArrowheads="1"/>
            </p:cNvSpPr>
            <p:nvPr/>
          </p:nvSpPr>
          <p:spPr bwMode="auto">
            <a:xfrm>
              <a:off x="1804200" y="5026641"/>
              <a:ext cx="237764" cy="5918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dirty="0">
                <a:latin typeface="+mn-lt"/>
              </a:endParaRPr>
            </a:p>
          </p:txBody>
        </p:sp>
        <p:sp>
          <p:nvSpPr>
            <p:cNvPr id="256" name="Rectangle 827"/>
            <p:cNvSpPr>
              <a:spLocks noChangeArrowheads="1"/>
            </p:cNvSpPr>
            <p:nvPr/>
          </p:nvSpPr>
          <p:spPr bwMode="auto">
            <a:xfrm>
              <a:off x="1804200" y="5026641"/>
              <a:ext cx="237764" cy="59186"/>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dirty="0">
                <a:latin typeface="+mn-lt"/>
              </a:endParaRPr>
            </a:p>
          </p:txBody>
        </p:sp>
        <p:sp>
          <p:nvSpPr>
            <p:cNvPr id="257" name="Rectangle 828"/>
            <p:cNvSpPr>
              <a:spLocks noChangeArrowheads="1"/>
            </p:cNvSpPr>
            <p:nvPr/>
          </p:nvSpPr>
          <p:spPr bwMode="auto">
            <a:xfrm>
              <a:off x="1804200" y="4937862"/>
              <a:ext cx="237764" cy="5636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dirty="0">
                <a:latin typeface="+mn-lt"/>
              </a:endParaRPr>
            </a:p>
          </p:txBody>
        </p:sp>
        <p:sp>
          <p:nvSpPr>
            <p:cNvPr id="258" name="Rectangle 829"/>
            <p:cNvSpPr>
              <a:spLocks noChangeArrowheads="1"/>
            </p:cNvSpPr>
            <p:nvPr/>
          </p:nvSpPr>
          <p:spPr bwMode="auto">
            <a:xfrm>
              <a:off x="1804200" y="4937862"/>
              <a:ext cx="237764" cy="56367"/>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dirty="0">
                <a:latin typeface="+mn-lt"/>
              </a:endParaRPr>
            </a:p>
          </p:txBody>
        </p:sp>
        <p:sp>
          <p:nvSpPr>
            <p:cNvPr id="259" name="Rectangle 830"/>
            <p:cNvSpPr>
              <a:spLocks noChangeArrowheads="1"/>
            </p:cNvSpPr>
            <p:nvPr/>
          </p:nvSpPr>
          <p:spPr bwMode="auto">
            <a:xfrm>
              <a:off x="1702525" y="4780033"/>
              <a:ext cx="62570" cy="30579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dirty="0">
                <a:latin typeface="+mn-lt"/>
              </a:endParaRPr>
            </a:p>
          </p:txBody>
        </p:sp>
        <p:sp>
          <p:nvSpPr>
            <p:cNvPr id="260" name="Rectangle 831"/>
            <p:cNvSpPr>
              <a:spLocks noChangeArrowheads="1"/>
            </p:cNvSpPr>
            <p:nvPr/>
          </p:nvSpPr>
          <p:spPr bwMode="auto">
            <a:xfrm>
              <a:off x="1702525" y="4780033"/>
              <a:ext cx="62570" cy="305793"/>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dirty="0">
                <a:latin typeface="+mn-lt"/>
              </a:endParaRPr>
            </a:p>
          </p:txBody>
        </p:sp>
        <p:sp>
          <p:nvSpPr>
            <p:cNvPr id="261" name="Rectangle 832"/>
            <p:cNvSpPr>
              <a:spLocks noChangeArrowheads="1"/>
            </p:cNvSpPr>
            <p:nvPr/>
          </p:nvSpPr>
          <p:spPr bwMode="auto">
            <a:xfrm>
              <a:off x="1804200" y="4860357"/>
              <a:ext cx="237764" cy="4509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dirty="0">
                <a:latin typeface="+mn-lt"/>
              </a:endParaRPr>
            </a:p>
          </p:txBody>
        </p:sp>
        <p:sp>
          <p:nvSpPr>
            <p:cNvPr id="262" name="Rectangle 833"/>
            <p:cNvSpPr>
              <a:spLocks noChangeArrowheads="1"/>
            </p:cNvSpPr>
            <p:nvPr/>
          </p:nvSpPr>
          <p:spPr bwMode="auto">
            <a:xfrm>
              <a:off x="1804200" y="4860357"/>
              <a:ext cx="237764" cy="45094"/>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dirty="0">
                <a:latin typeface="+mn-lt"/>
              </a:endParaRPr>
            </a:p>
          </p:txBody>
        </p:sp>
        <p:sp>
          <p:nvSpPr>
            <p:cNvPr id="263" name="Rectangle 834"/>
            <p:cNvSpPr>
              <a:spLocks noChangeArrowheads="1"/>
            </p:cNvSpPr>
            <p:nvPr/>
          </p:nvSpPr>
          <p:spPr bwMode="auto">
            <a:xfrm>
              <a:off x="1866770" y="4870221"/>
              <a:ext cx="51620"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Facilities</a:t>
              </a:r>
              <a:endParaRPr lang="en-GB" sz="1600" dirty="0">
                <a:latin typeface="+mn-lt"/>
              </a:endParaRPr>
            </a:p>
          </p:txBody>
        </p:sp>
        <p:sp>
          <p:nvSpPr>
            <p:cNvPr id="264" name="Line 835"/>
            <p:cNvSpPr>
              <a:spLocks noChangeShapeType="1"/>
            </p:cNvSpPr>
            <p:nvPr/>
          </p:nvSpPr>
          <p:spPr bwMode="auto">
            <a:xfrm>
              <a:off x="1779172" y="5059052"/>
              <a:ext cx="1251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265" name="Freeform 836"/>
            <p:cNvSpPr>
              <a:spLocks/>
            </p:cNvSpPr>
            <p:nvPr/>
          </p:nvSpPr>
          <p:spPr bwMode="auto">
            <a:xfrm>
              <a:off x="1772915" y="5054824"/>
              <a:ext cx="7821" cy="7046"/>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66" name="Freeform 837"/>
            <p:cNvSpPr>
              <a:spLocks/>
            </p:cNvSpPr>
            <p:nvPr/>
          </p:nvSpPr>
          <p:spPr bwMode="auto">
            <a:xfrm>
              <a:off x="1790122" y="5054824"/>
              <a:ext cx="7821" cy="704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67" name="Line 838"/>
            <p:cNvSpPr>
              <a:spLocks noChangeShapeType="1"/>
            </p:cNvSpPr>
            <p:nvPr/>
          </p:nvSpPr>
          <p:spPr bwMode="auto">
            <a:xfrm>
              <a:off x="1779172" y="4963227"/>
              <a:ext cx="1251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268" name="Freeform 839"/>
            <p:cNvSpPr>
              <a:spLocks/>
            </p:cNvSpPr>
            <p:nvPr/>
          </p:nvSpPr>
          <p:spPr bwMode="auto">
            <a:xfrm>
              <a:off x="1772915" y="4959000"/>
              <a:ext cx="7821" cy="563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69" name="Freeform 840"/>
            <p:cNvSpPr>
              <a:spLocks/>
            </p:cNvSpPr>
            <p:nvPr/>
          </p:nvSpPr>
          <p:spPr bwMode="auto">
            <a:xfrm>
              <a:off x="1790122" y="4959000"/>
              <a:ext cx="7821" cy="563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70" name="Rectangle 841"/>
            <p:cNvSpPr>
              <a:spLocks noChangeArrowheads="1"/>
            </p:cNvSpPr>
            <p:nvPr/>
          </p:nvSpPr>
          <p:spPr bwMode="auto">
            <a:xfrm>
              <a:off x="1851127" y="4937862"/>
              <a:ext cx="9385"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N</a:t>
              </a:r>
              <a:endParaRPr lang="en-GB" sz="1600" dirty="0">
                <a:latin typeface="+mn-lt"/>
              </a:endParaRPr>
            </a:p>
          </p:txBody>
        </p:sp>
        <p:sp>
          <p:nvSpPr>
            <p:cNvPr id="271" name="Rectangle 842"/>
            <p:cNvSpPr>
              <a:spLocks noChangeArrowheads="1"/>
            </p:cNvSpPr>
            <p:nvPr/>
          </p:nvSpPr>
          <p:spPr bwMode="auto">
            <a:xfrm>
              <a:off x="1869898" y="4937862"/>
              <a:ext cx="6842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smtClean="0">
                  <a:solidFill>
                    <a:srgbClr val="FFFFFF"/>
                  </a:solidFill>
                  <a:latin typeface="+mn-lt"/>
                </a:rPr>
                <a:t>networking </a:t>
              </a:r>
              <a:endParaRPr lang="en-GB" sz="1600" dirty="0">
                <a:latin typeface="+mn-lt"/>
              </a:endParaRPr>
            </a:p>
          </p:txBody>
        </p:sp>
        <p:sp>
          <p:nvSpPr>
            <p:cNvPr id="272" name="Rectangle 843"/>
            <p:cNvSpPr>
              <a:spLocks noChangeArrowheads="1"/>
            </p:cNvSpPr>
            <p:nvPr/>
          </p:nvSpPr>
          <p:spPr bwMode="auto">
            <a:xfrm>
              <a:off x="1849563" y="4961818"/>
              <a:ext cx="12514"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&amp; </a:t>
              </a:r>
              <a:endParaRPr lang="en-GB" sz="1600" dirty="0">
                <a:latin typeface="+mn-lt"/>
              </a:endParaRPr>
            </a:p>
          </p:txBody>
        </p:sp>
        <p:sp>
          <p:nvSpPr>
            <p:cNvPr id="273" name="Rectangle 844"/>
            <p:cNvSpPr>
              <a:spLocks noChangeArrowheads="1"/>
            </p:cNvSpPr>
            <p:nvPr/>
          </p:nvSpPr>
          <p:spPr bwMode="auto">
            <a:xfrm>
              <a:off x="1876155" y="4961818"/>
              <a:ext cx="59441"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Transport</a:t>
              </a:r>
              <a:endParaRPr lang="en-GB" sz="1600" dirty="0">
                <a:latin typeface="+mn-lt"/>
              </a:endParaRPr>
            </a:p>
          </p:txBody>
        </p:sp>
        <p:sp>
          <p:nvSpPr>
            <p:cNvPr id="274" name="Rectangle 845"/>
            <p:cNvSpPr>
              <a:spLocks noChangeArrowheads="1"/>
            </p:cNvSpPr>
            <p:nvPr/>
          </p:nvSpPr>
          <p:spPr bwMode="auto">
            <a:xfrm>
              <a:off x="1877719" y="5021004"/>
              <a:ext cx="45363"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Access </a:t>
              </a:r>
              <a:endParaRPr lang="en-GB" sz="1600" dirty="0">
                <a:latin typeface="+mn-lt"/>
              </a:endParaRPr>
            </a:p>
          </p:txBody>
        </p:sp>
        <p:sp>
          <p:nvSpPr>
            <p:cNvPr id="275" name="Rectangle 846"/>
            <p:cNvSpPr>
              <a:spLocks noChangeArrowheads="1"/>
            </p:cNvSpPr>
            <p:nvPr/>
          </p:nvSpPr>
          <p:spPr bwMode="auto">
            <a:xfrm>
              <a:off x="1837049" y="5043551"/>
              <a:ext cx="79776"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Technologies</a:t>
              </a:r>
              <a:endParaRPr lang="en-GB" sz="1600" dirty="0">
                <a:latin typeface="+mn-lt"/>
              </a:endParaRPr>
            </a:p>
          </p:txBody>
        </p:sp>
        <p:sp>
          <p:nvSpPr>
            <p:cNvPr id="276" name="Rectangle 847"/>
            <p:cNvSpPr>
              <a:spLocks noChangeArrowheads="1"/>
            </p:cNvSpPr>
            <p:nvPr/>
          </p:nvSpPr>
          <p:spPr bwMode="auto">
            <a:xfrm>
              <a:off x="1993473" y="4959000"/>
              <a:ext cx="9385"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dirty="0">
                  <a:solidFill>
                    <a:srgbClr val="000000"/>
                  </a:solidFill>
                  <a:latin typeface="+mn-lt"/>
                </a:rPr>
                <a:t>...</a:t>
              </a:r>
              <a:endParaRPr lang="en-GB" sz="1600" dirty="0">
                <a:latin typeface="+mn-lt"/>
              </a:endParaRPr>
            </a:p>
          </p:txBody>
        </p:sp>
        <p:sp>
          <p:nvSpPr>
            <p:cNvPr id="277" name="Line 848"/>
            <p:cNvSpPr>
              <a:spLocks noChangeShapeType="1"/>
            </p:cNvSpPr>
            <p:nvPr/>
          </p:nvSpPr>
          <p:spPr bwMode="auto">
            <a:xfrm>
              <a:off x="1923082" y="4909678"/>
              <a:ext cx="0" cy="23956"/>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278" name="Freeform 849"/>
            <p:cNvSpPr>
              <a:spLocks/>
            </p:cNvSpPr>
            <p:nvPr/>
          </p:nvSpPr>
          <p:spPr bwMode="auto">
            <a:xfrm>
              <a:off x="1918389" y="4905451"/>
              <a:ext cx="7821" cy="7046"/>
            </a:xfrm>
            <a:custGeom>
              <a:avLst/>
              <a:gdLst>
                <a:gd name="T0" fmla="*/ 0 w 250"/>
                <a:gd name="T1" fmla="*/ 0 h 253"/>
                <a:gd name="T2" fmla="*/ 0 w 250"/>
                <a:gd name="T3" fmla="*/ 0 h 253"/>
                <a:gd name="T4" fmla="*/ 0 w 250"/>
                <a:gd name="T5" fmla="*/ 0 h 253"/>
                <a:gd name="T6" fmla="*/ 0 w 250"/>
                <a:gd name="T7" fmla="*/ 0 h 253"/>
                <a:gd name="T8" fmla="*/ 0 w 250"/>
                <a:gd name="T9" fmla="*/ 0 h 253"/>
                <a:gd name="T10" fmla="*/ 0 60000 65536"/>
                <a:gd name="T11" fmla="*/ 0 60000 65536"/>
                <a:gd name="T12" fmla="*/ 0 60000 65536"/>
                <a:gd name="T13" fmla="*/ 0 60000 65536"/>
                <a:gd name="T14" fmla="*/ 0 60000 65536"/>
                <a:gd name="T15" fmla="*/ 0 w 250"/>
                <a:gd name="T16" fmla="*/ 0 h 253"/>
                <a:gd name="T17" fmla="*/ 250 w 250"/>
                <a:gd name="T18" fmla="*/ 253 h 253"/>
              </a:gdLst>
              <a:ahLst/>
              <a:cxnLst>
                <a:cxn ang="T10">
                  <a:pos x="T0" y="T1"/>
                </a:cxn>
                <a:cxn ang="T11">
                  <a:pos x="T2" y="T3"/>
                </a:cxn>
                <a:cxn ang="T12">
                  <a:pos x="T4" y="T5"/>
                </a:cxn>
                <a:cxn ang="T13">
                  <a:pos x="T6" y="T7"/>
                </a:cxn>
                <a:cxn ang="T14">
                  <a:pos x="T8" y="T9"/>
                </a:cxn>
              </a:cxnLst>
              <a:rect l="T15" t="T16" r="T17" b="T18"/>
              <a:pathLst>
                <a:path w="250" h="253">
                  <a:moveTo>
                    <a:pt x="118" y="0"/>
                  </a:moveTo>
                  <a:lnTo>
                    <a:pt x="250" y="246"/>
                  </a:lnTo>
                  <a:cubicBezTo>
                    <a:pt x="170" y="209"/>
                    <a:pt x="78" y="212"/>
                    <a:pt x="0" y="253"/>
                  </a:cubicBezTo>
                  <a:lnTo>
                    <a:pt x="118" y="0"/>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79" name="Freeform 850"/>
            <p:cNvSpPr>
              <a:spLocks/>
            </p:cNvSpPr>
            <p:nvPr/>
          </p:nvSpPr>
          <p:spPr bwMode="auto">
            <a:xfrm>
              <a:off x="1919954" y="4932225"/>
              <a:ext cx="7821" cy="5637"/>
            </a:xfrm>
            <a:custGeom>
              <a:avLst/>
              <a:gdLst>
                <a:gd name="T0" fmla="*/ 0 w 249"/>
                <a:gd name="T1" fmla="*/ 0 h 253"/>
                <a:gd name="T2" fmla="*/ 0 w 249"/>
                <a:gd name="T3" fmla="*/ 0 h 253"/>
                <a:gd name="T4" fmla="*/ 0 w 249"/>
                <a:gd name="T5" fmla="*/ 0 h 253"/>
                <a:gd name="T6" fmla="*/ 0 w 249"/>
                <a:gd name="T7" fmla="*/ 0 h 253"/>
                <a:gd name="T8" fmla="*/ 0 60000 65536"/>
                <a:gd name="T9" fmla="*/ 0 60000 65536"/>
                <a:gd name="T10" fmla="*/ 0 60000 65536"/>
                <a:gd name="T11" fmla="*/ 0 60000 65536"/>
                <a:gd name="T12" fmla="*/ 0 w 249"/>
                <a:gd name="T13" fmla="*/ 0 h 253"/>
                <a:gd name="T14" fmla="*/ 249 w 249"/>
                <a:gd name="T15" fmla="*/ 253 h 253"/>
              </a:gdLst>
              <a:ahLst/>
              <a:cxnLst>
                <a:cxn ang="T8">
                  <a:pos x="T0" y="T1"/>
                </a:cxn>
                <a:cxn ang="T9">
                  <a:pos x="T2" y="T3"/>
                </a:cxn>
                <a:cxn ang="T10">
                  <a:pos x="T4" y="T5"/>
                </a:cxn>
                <a:cxn ang="T11">
                  <a:pos x="T6" y="T7"/>
                </a:cxn>
              </a:cxnLst>
              <a:rect l="T12" t="T13" r="T14" b="T15"/>
              <a:pathLst>
                <a:path w="249" h="253">
                  <a:moveTo>
                    <a:pt x="132" y="253"/>
                  </a:moveTo>
                  <a:lnTo>
                    <a:pt x="0" y="7"/>
                  </a:lnTo>
                  <a:cubicBezTo>
                    <a:pt x="79" y="44"/>
                    <a:pt x="172" y="41"/>
                    <a:pt x="249" y="0"/>
                  </a:cubicBezTo>
                  <a:lnTo>
                    <a:pt x="132" y="253"/>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80" name="Line 851"/>
            <p:cNvSpPr>
              <a:spLocks noChangeShapeType="1"/>
            </p:cNvSpPr>
            <p:nvPr/>
          </p:nvSpPr>
          <p:spPr bwMode="auto">
            <a:xfrm>
              <a:off x="1779172" y="4877267"/>
              <a:ext cx="14078"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281" name="Freeform 852"/>
            <p:cNvSpPr>
              <a:spLocks/>
            </p:cNvSpPr>
            <p:nvPr/>
          </p:nvSpPr>
          <p:spPr bwMode="auto">
            <a:xfrm>
              <a:off x="1772915" y="4875858"/>
              <a:ext cx="7821" cy="563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82" name="Freeform 853"/>
            <p:cNvSpPr>
              <a:spLocks/>
            </p:cNvSpPr>
            <p:nvPr/>
          </p:nvSpPr>
          <p:spPr bwMode="auto">
            <a:xfrm>
              <a:off x="1791686" y="4875858"/>
              <a:ext cx="7821" cy="563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83" name="Rectangle 854"/>
            <p:cNvSpPr>
              <a:spLocks noChangeArrowheads="1"/>
            </p:cNvSpPr>
            <p:nvPr/>
          </p:nvSpPr>
          <p:spPr bwMode="auto">
            <a:xfrm rot="16200000">
              <a:off x="1731301" y="4975135"/>
              <a:ext cx="11273"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M</a:t>
              </a:r>
              <a:endParaRPr lang="en-GB" sz="1600" dirty="0">
                <a:latin typeface="+mn-lt"/>
              </a:endParaRPr>
            </a:p>
          </p:txBody>
        </p:sp>
        <p:sp>
          <p:nvSpPr>
            <p:cNvPr id="284" name="Rectangle 855"/>
            <p:cNvSpPr>
              <a:spLocks noChangeArrowheads="1"/>
            </p:cNvSpPr>
            <p:nvPr/>
          </p:nvSpPr>
          <p:spPr bwMode="auto">
            <a:xfrm rot="16200000">
              <a:off x="1731068" y="4963861"/>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a</a:t>
              </a:r>
              <a:endParaRPr lang="en-GB" sz="1600" dirty="0">
                <a:latin typeface="+mn-lt"/>
              </a:endParaRPr>
            </a:p>
          </p:txBody>
        </p:sp>
        <p:sp>
          <p:nvSpPr>
            <p:cNvPr id="285" name="Rectangle 856"/>
            <p:cNvSpPr>
              <a:spLocks noChangeArrowheads="1"/>
            </p:cNvSpPr>
            <p:nvPr/>
          </p:nvSpPr>
          <p:spPr bwMode="auto">
            <a:xfrm rot="16200000">
              <a:off x="1729582" y="4951179"/>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n</a:t>
              </a:r>
              <a:endParaRPr lang="en-GB" sz="1600" dirty="0">
                <a:latin typeface="+mn-lt"/>
              </a:endParaRPr>
            </a:p>
          </p:txBody>
        </p:sp>
        <p:sp>
          <p:nvSpPr>
            <p:cNvPr id="286" name="Rectangle 857"/>
            <p:cNvSpPr>
              <a:spLocks noChangeArrowheads="1"/>
            </p:cNvSpPr>
            <p:nvPr/>
          </p:nvSpPr>
          <p:spPr bwMode="auto">
            <a:xfrm rot="16200000">
              <a:off x="1731068" y="4938496"/>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a</a:t>
              </a:r>
              <a:endParaRPr lang="en-GB" sz="1600" dirty="0">
                <a:latin typeface="+mn-lt"/>
              </a:endParaRPr>
            </a:p>
          </p:txBody>
        </p:sp>
        <p:sp>
          <p:nvSpPr>
            <p:cNvPr id="287" name="Rectangle 858"/>
            <p:cNvSpPr>
              <a:spLocks noChangeArrowheads="1"/>
            </p:cNvSpPr>
            <p:nvPr/>
          </p:nvSpPr>
          <p:spPr bwMode="auto">
            <a:xfrm rot="16200000">
              <a:off x="1729582" y="4928632"/>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g</a:t>
              </a:r>
              <a:endParaRPr lang="en-GB" sz="1600" dirty="0">
                <a:latin typeface="+mn-lt"/>
              </a:endParaRPr>
            </a:p>
          </p:txBody>
        </p:sp>
        <p:sp>
          <p:nvSpPr>
            <p:cNvPr id="288" name="Rectangle 859"/>
            <p:cNvSpPr>
              <a:spLocks noChangeArrowheads="1"/>
            </p:cNvSpPr>
            <p:nvPr/>
          </p:nvSpPr>
          <p:spPr bwMode="auto">
            <a:xfrm rot="16200000">
              <a:off x="1731068" y="4915949"/>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e</a:t>
              </a:r>
              <a:endParaRPr lang="en-GB" sz="1600" dirty="0">
                <a:latin typeface="+mn-lt"/>
              </a:endParaRPr>
            </a:p>
          </p:txBody>
        </p:sp>
        <p:sp>
          <p:nvSpPr>
            <p:cNvPr id="289" name="Rectangle 860"/>
            <p:cNvSpPr>
              <a:spLocks noChangeArrowheads="1"/>
            </p:cNvSpPr>
            <p:nvPr/>
          </p:nvSpPr>
          <p:spPr bwMode="auto">
            <a:xfrm rot="16200000">
              <a:off x="1731301" y="4901857"/>
              <a:ext cx="11273"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m</a:t>
              </a:r>
              <a:endParaRPr lang="en-GB" sz="1600" dirty="0">
                <a:latin typeface="+mn-lt"/>
              </a:endParaRPr>
            </a:p>
          </p:txBody>
        </p:sp>
        <p:sp>
          <p:nvSpPr>
            <p:cNvPr id="290" name="Rectangle 861"/>
            <p:cNvSpPr>
              <a:spLocks noChangeArrowheads="1"/>
            </p:cNvSpPr>
            <p:nvPr/>
          </p:nvSpPr>
          <p:spPr bwMode="auto">
            <a:xfrm rot="16200000">
              <a:off x="1731068" y="4887765"/>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e</a:t>
              </a:r>
              <a:endParaRPr lang="en-GB" sz="1600" dirty="0">
                <a:latin typeface="+mn-lt"/>
              </a:endParaRPr>
            </a:p>
          </p:txBody>
        </p:sp>
        <p:sp>
          <p:nvSpPr>
            <p:cNvPr id="291" name="Rectangle 862"/>
            <p:cNvSpPr>
              <a:spLocks noChangeArrowheads="1"/>
            </p:cNvSpPr>
            <p:nvPr/>
          </p:nvSpPr>
          <p:spPr bwMode="auto">
            <a:xfrm rot="16200000">
              <a:off x="1731146" y="4875083"/>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n</a:t>
              </a:r>
              <a:endParaRPr lang="en-GB" sz="1600" dirty="0">
                <a:latin typeface="+mn-lt"/>
              </a:endParaRPr>
            </a:p>
          </p:txBody>
        </p:sp>
        <p:sp>
          <p:nvSpPr>
            <p:cNvPr id="292" name="Rectangle 863"/>
            <p:cNvSpPr>
              <a:spLocks noChangeArrowheads="1"/>
            </p:cNvSpPr>
            <p:nvPr/>
          </p:nvSpPr>
          <p:spPr bwMode="auto">
            <a:xfrm rot="16200000">
              <a:off x="1732478" y="4866627"/>
              <a:ext cx="422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t</a:t>
              </a:r>
              <a:endParaRPr lang="en-GB" sz="1600" dirty="0">
                <a:latin typeface="+mn-lt"/>
              </a:endParaRPr>
            </a:p>
          </p:txBody>
        </p:sp>
        <p:sp>
          <p:nvSpPr>
            <p:cNvPr id="293" name="Rectangle 864"/>
            <p:cNvSpPr>
              <a:spLocks noChangeArrowheads="1"/>
            </p:cNvSpPr>
            <p:nvPr/>
          </p:nvSpPr>
          <p:spPr bwMode="auto">
            <a:xfrm>
              <a:off x="2077942" y="4780033"/>
              <a:ext cx="64134" cy="30579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dirty="0">
                <a:latin typeface="+mn-lt"/>
              </a:endParaRPr>
            </a:p>
          </p:txBody>
        </p:sp>
        <p:sp>
          <p:nvSpPr>
            <p:cNvPr id="294" name="Rectangle 865"/>
            <p:cNvSpPr>
              <a:spLocks noChangeArrowheads="1"/>
            </p:cNvSpPr>
            <p:nvPr/>
          </p:nvSpPr>
          <p:spPr bwMode="auto">
            <a:xfrm>
              <a:off x="2077942" y="4780033"/>
              <a:ext cx="64134" cy="305793"/>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dirty="0">
                <a:latin typeface="+mn-lt"/>
              </a:endParaRPr>
            </a:p>
          </p:txBody>
        </p:sp>
        <p:sp>
          <p:nvSpPr>
            <p:cNvPr id="295" name="Rectangle 866"/>
            <p:cNvSpPr>
              <a:spLocks noChangeArrowheads="1"/>
            </p:cNvSpPr>
            <p:nvPr/>
          </p:nvSpPr>
          <p:spPr bwMode="auto">
            <a:xfrm rot="16200000">
              <a:off x="2100306" y="4953997"/>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S</a:t>
              </a:r>
              <a:endParaRPr lang="en-GB" sz="1600" dirty="0">
                <a:latin typeface="+mn-lt"/>
              </a:endParaRPr>
            </a:p>
          </p:txBody>
        </p:sp>
        <p:sp>
          <p:nvSpPr>
            <p:cNvPr id="296" name="Rectangle 867"/>
            <p:cNvSpPr>
              <a:spLocks noChangeArrowheads="1"/>
            </p:cNvSpPr>
            <p:nvPr/>
          </p:nvSpPr>
          <p:spPr bwMode="auto">
            <a:xfrm rot="16200000">
              <a:off x="2100229" y="4942723"/>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e</a:t>
              </a:r>
              <a:endParaRPr lang="en-GB" sz="1600" dirty="0">
                <a:latin typeface="+mn-lt"/>
              </a:endParaRPr>
            </a:p>
          </p:txBody>
        </p:sp>
        <p:sp>
          <p:nvSpPr>
            <p:cNvPr id="297" name="Rectangle 868"/>
            <p:cNvSpPr>
              <a:spLocks noChangeArrowheads="1"/>
            </p:cNvSpPr>
            <p:nvPr/>
          </p:nvSpPr>
          <p:spPr bwMode="auto">
            <a:xfrm rot="16200000">
              <a:off x="2100229" y="4931450"/>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c</a:t>
              </a:r>
              <a:endParaRPr lang="en-GB" sz="1600" dirty="0">
                <a:latin typeface="+mn-lt"/>
              </a:endParaRPr>
            </a:p>
          </p:txBody>
        </p:sp>
        <p:sp>
          <p:nvSpPr>
            <p:cNvPr id="298" name="Rectangle 869"/>
            <p:cNvSpPr>
              <a:spLocks noChangeArrowheads="1"/>
            </p:cNvSpPr>
            <p:nvPr/>
          </p:nvSpPr>
          <p:spPr bwMode="auto">
            <a:xfrm rot="16200000">
              <a:off x="2100306" y="4920176"/>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u</a:t>
              </a:r>
              <a:endParaRPr lang="en-GB" sz="1600" dirty="0">
                <a:latin typeface="+mn-lt"/>
              </a:endParaRPr>
            </a:p>
          </p:txBody>
        </p:sp>
        <p:sp>
          <p:nvSpPr>
            <p:cNvPr id="299" name="Rectangle 870"/>
            <p:cNvSpPr>
              <a:spLocks noChangeArrowheads="1"/>
            </p:cNvSpPr>
            <p:nvPr/>
          </p:nvSpPr>
          <p:spPr bwMode="auto">
            <a:xfrm rot="16200000">
              <a:off x="2101638" y="4910312"/>
              <a:ext cx="422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r</a:t>
              </a:r>
              <a:endParaRPr lang="en-GB" sz="1600" dirty="0">
                <a:latin typeface="+mn-lt"/>
              </a:endParaRPr>
            </a:p>
          </p:txBody>
        </p:sp>
        <p:sp>
          <p:nvSpPr>
            <p:cNvPr id="300" name="Rectangle 871"/>
            <p:cNvSpPr>
              <a:spLocks noChangeArrowheads="1"/>
            </p:cNvSpPr>
            <p:nvPr/>
          </p:nvSpPr>
          <p:spPr bwMode="auto">
            <a:xfrm rot="16200000">
              <a:off x="2102931" y="4905031"/>
              <a:ext cx="3206" cy="1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i</a:t>
              </a:r>
              <a:endParaRPr lang="en-GB" sz="1600" dirty="0">
                <a:latin typeface="+mn-lt"/>
              </a:endParaRPr>
            </a:p>
          </p:txBody>
        </p:sp>
        <p:sp>
          <p:nvSpPr>
            <p:cNvPr id="301" name="Rectangle 872"/>
            <p:cNvSpPr>
              <a:spLocks noChangeArrowheads="1"/>
            </p:cNvSpPr>
            <p:nvPr/>
          </p:nvSpPr>
          <p:spPr bwMode="auto">
            <a:xfrm rot="16200000">
              <a:off x="2101638" y="4896220"/>
              <a:ext cx="422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t</a:t>
              </a:r>
              <a:endParaRPr lang="en-GB" sz="1600" dirty="0">
                <a:latin typeface="+mn-lt"/>
              </a:endParaRPr>
            </a:p>
          </p:txBody>
        </p:sp>
        <p:sp>
          <p:nvSpPr>
            <p:cNvPr id="302" name="Rectangle 873"/>
            <p:cNvSpPr>
              <a:spLocks noChangeArrowheads="1"/>
            </p:cNvSpPr>
            <p:nvPr/>
          </p:nvSpPr>
          <p:spPr bwMode="auto">
            <a:xfrm rot="16200000">
              <a:off x="2100229" y="4887765"/>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y</a:t>
              </a:r>
              <a:endParaRPr lang="en-GB" sz="1600" dirty="0">
                <a:latin typeface="+mn-lt"/>
              </a:endParaRPr>
            </a:p>
          </p:txBody>
        </p:sp>
        <p:sp>
          <p:nvSpPr>
            <p:cNvPr id="303" name="Line 874"/>
            <p:cNvSpPr>
              <a:spLocks noChangeShapeType="1"/>
            </p:cNvSpPr>
            <p:nvPr/>
          </p:nvSpPr>
          <p:spPr bwMode="auto">
            <a:xfrm>
              <a:off x="2052914" y="5059052"/>
              <a:ext cx="1251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304" name="Freeform 875"/>
            <p:cNvSpPr>
              <a:spLocks/>
            </p:cNvSpPr>
            <p:nvPr/>
          </p:nvSpPr>
          <p:spPr bwMode="auto">
            <a:xfrm>
              <a:off x="2049786" y="5054824"/>
              <a:ext cx="6257"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05" name="Freeform 876"/>
            <p:cNvSpPr>
              <a:spLocks/>
            </p:cNvSpPr>
            <p:nvPr/>
          </p:nvSpPr>
          <p:spPr bwMode="auto">
            <a:xfrm>
              <a:off x="2063864" y="5054824"/>
              <a:ext cx="7821"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06" name="Line 877"/>
            <p:cNvSpPr>
              <a:spLocks noChangeShapeType="1"/>
            </p:cNvSpPr>
            <p:nvPr/>
          </p:nvSpPr>
          <p:spPr bwMode="auto">
            <a:xfrm>
              <a:off x="2052914" y="4963227"/>
              <a:ext cx="1251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307" name="Freeform 878"/>
            <p:cNvSpPr>
              <a:spLocks/>
            </p:cNvSpPr>
            <p:nvPr/>
          </p:nvSpPr>
          <p:spPr bwMode="auto">
            <a:xfrm>
              <a:off x="2049786" y="4959000"/>
              <a:ext cx="6257" cy="563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08" name="Freeform 879"/>
            <p:cNvSpPr>
              <a:spLocks/>
            </p:cNvSpPr>
            <p:nvPr/>
          </p:nvSpPr>
          <p:spPr bwMode="auto">
            <a:xfrm>
              <a:off x="2063864" y="4959000"/>
              <a:ext cx="7821" cy="563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09" name="Line 880"/>
            <p:cNvSpPr>
              <a:spLocks noChangeShapeType="1"/>
            </p:cNvSpPr>
            <p:nvPr/>
          </p:nvSpPr>
          <p:spPr bwMode="auto">
            <a:xfrm>
              <a:off x="2052914" y="4878676"/>
              <a:ext cx="1251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310" name="Freeform 881"/>
            <p:cNvSpPr>
              <a:spLocks/>
            </p:cNvSpPr>
            <p:nvPr/>
          </p:nvSpPr>
          <p:spPr bwMode="auto">
            <a:xfrm>
              <a:off x="2049786" y="4875858"/>
              <a:ext cx="6257" cy="7046"/>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11" name="Freeform 882"/>
            <p:cNvSpPr>
              <a:spLocks/>
            </p:cNvSpPr>
            <p:nvPr/>
          </p:nvSpPr>
          <p:spPr bwMode="auto">
            <a:xfrm>
              <a:off x="2063864" y="4875858"/>
              <a:ext cx="7821"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12" name="Line 883"/>
            <p:cNvSpPr>
              <a:spLocks noChangeShapeType="1"/>
            </p:cNvSpPr>
            <p:nvPr/>
          </p:nvSpPr>
          <p:spPr bwMode="auto">
            <a:xfrm>
              <a:off x="1923082" y="4999866"/>
              <a:ext cx="0" cy="21138"/>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313" name="Freeform 884"/>
            <p:cNvSpPr>
              <a:spLocks/>
            </p:cNvSpPr>
            <p:nvPr/>
          </p:nvSpPr>
          <p:spPr bwMode="auto">
            <a:xfrm>
              <a:off x="1919954" y="4994229"/>
              <a:ext cx="7821" cy="7046"/>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14" name="Freeform 885"/>
            <p:cNvSpPr>
              <a:spLocks/>
            </p:cNvSpPr>
            <p:nvPr/>
          </p:nvSpPr>
          <p:spPr bwMode="auto">
            <a:xfrm>
              <a:off x="1919954" y="5019595"/>
              <a:ext cx="7821" cy="7046"/>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dirty="0">
                <a:latin typeface="+mn-lt"/>
              </a:endParaRPr>
            </a:p>
          </p:txBody>
        </p:sp>
      </p:grpSp>
      <p:sp>
        <p:nvSpPr>
          <p:cNvPr id="315" name="Line 886"/>
          <p:cNvSpPr>
            <a:spLocks noChangeShapeType="1"/>
          </p:cNvSpPr>
          <p:nvPr/>
        </p:nvSpPr>
        <p:spPr bwMode="auto">
          <a:xfrm>
            <a:off x="1539256" y="3593834"/>
            <a:ext cx="0" cy="16628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316" name="Line 887"/>
          <p:cNvSpPr>
            <a:spLocks noChangeShapeType="1"/>
          </p:cNvSpPr>
          <p:nvPr/>
        </p:nvSpPr>
        <p:spPr bwMode="auto">
          <a:xfrm>
            <a:off x="1636238" y="3727331"/>
            <a:ext cx="1085582" cy="281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317" name="Line 888"/>
          <p:cNvSpPr>
            <a:spLocks noChangeShapeType="1"/>
          </p:cNvSpPr>
          <p:nvPr/>
        </p:nvSpPr>
        <p:spPr bwMode="auto">
          <a:xfrm>
            <a:off x="1664395" y="3590734"/>
            <a:ext cx="0" cy="13941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318" name="Freeform 889"/>
          <p:cNvSpPr>
            <a:spLocks/>
          </p:cNvSpPr>
          <p:nvPr/>
        </p:nvSpPr>
        <p:spPr bwMode="auto">
          <a:xfrm>
            <a:off x="297000" y="2915734"/>
            <a:ext cx="1619238" cy="900000"/>
          </a:xfrm>
          <a:custGeom>
            <a:avLst/>
            <a:gdLst>
              <a:gd name="T0" fmla="*/ 0 w 13225"/>
              <a:gd name="T1" fmla="*/ 0 h 8317"/>
              <a:gd name="T2" fmla="*/ 0 w 13225"/>
              <a:gd name="T3" fmla="*/ 0 h 8317"/>
              <a:gd name="T4" fmla="*/ 0 w 13225"/>
              <a:gd name="T5" fmla="*/ 0 h 8317"/>
              <a:gd name="T6" fmla="*/ 0 w 13225"/>
              <a:gd name="T7" fmla="*/ 0 h 8317"/>
              <a:gd name="T8" fmla="*/ 0 w 13225"/>
              <a:gd name="T9" fmla="*/ 0 h 8317"/>
              <a:gd name="T10" fmla="*/ 0 w 13225"/>
              <a:gd name="T11" fmla="*/ 0 h 8317"/>
              <a:gd name="T12" fmla="*/ 0 w 13225"/>
              <a:gd name="T13" fmla="*/ 0 h 8317"/>
              <a:gd name="T14" fmla="*/ 0 w 13225"/>
              <a:gd name="T15" fmla="*/ 0 h 8317"/>
              <a:gd name="T16" fmla="*/ 0 w 13225"/>
              <a:gd name="T17" fmla="*/ 0 h 83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25"/>
              <a:gd name="T28" fmla="*/ 0 h 8317"/>
              <a:gd name="T29" fmla="*/ 13225 w 13225"/>
              <a:gd name="T30" fmla="*/ 8317 h 83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25" h="8317">
                <a:moveTo>
                  <a:pt x="1386" y="0"/>
                </a:moveTo>
                <a:cubicBezTo>
                  <a:pt x="620" y="0"/>
                  <a:pt x="0" y="621"/>
                  <a:pt x="0" y="1386"/>
                </a:cubicBezTo>
                <a:lnTo>
                  <a:pt x="0" y="6931"/>
                </a:lnTo>
                <a:cubicBezTo>
                  <a:pt x="0" y="7696"/>
                  <a:pt x="620" y="8317"/>
                  <a:pt x="1386" y="8317"/>
                </a:cubicBezTo>
                <a:lnTo>
                  <a:pt x="11839" y="8317"/>
                </a:lnTo>
                <a:cubicBezTo>
                  <a:pt x="12604" y="8317"/>
                  <a:pt x="13225" y="7696"/>
                  <a:pt x="13225" y="6931"/>
                </a:cubicBezTo>
                <a:lnTo>
                  <a:pt x="13225" y="1386"/>
                </a:lnTo>
                <a:cubicBezTo>
                  <a:pt x="13225" y="621"/>
                  <a:pt x="12604" y="0"/>
                  <a:pt x="11839" y="0"/>
                </a:cubicBezTo>
                <a:lnTo>
                  <a:pt x="1386" y="0"/>
                </a:lnTo>
                <a:close/>
              </a:path>
            </a:pathLst>
          </a:custGeom>
          <a:noFill/>
          <a:ln w="28575" cap="rnd">
            <a:solidFill>
              <a:srgbClr val="C8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mn-lt"/>
            </a:endParaRPr>
          </a:p>
        </p:txBody>
      </p:sp>
      <p:grpSp>
        <p:nvGrpSpPr>
          <p:cNvPr id="7" name="Group 890"/>
          <p:cNvGrpSpPr>
            <a:grpSpLocks/>
          </p:cNvGrpSpPr>
          <p:nvPr/>
        </p:nvGrpSpPr>
        <p:grpSpPr bwMode="auto">
          <a:xfrm>
            <a:off x="2116249" y="3545734"/>
            <a:ext cx="187709" cy="116962"/>
            <a:chOff x="1969" y="3456"/>
            <a:chExt cx="137" cy="113"/>
          </a:xfrm>
        </p:grpSpPr>
        <p:sp>
          <p:nvSpPr>
            <p:cNvPr id="327" name="Rectangle 891"/>
            <p:cNvSpPr>
              <a:spLocks noChangeArrowheads="1"/>
            </p:cNvSpPr>
            <p:nvPr/>
          </p:nvSpPr>
          <p:spPr bwMode="auto">
            <a:xfrm>
              <a:off x="1969" y="3456"/>
              <a:ext cx="137" cy="113"/>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dirty="0">
                <a:latin typeface="+mn-lt"/>
              </a:endParaRPr>
            </a:p>
          </p:txBody>
        </p:sp>
        <p:sp>
          <p:nvSpPr>
            <p:cNvPr id="328" name="Rectangle 892"/>
            <p:cNvSpPr>
              <a:spLocks noChangeArrowheads="1"/>
            </p:cNvSpPr>
            <p:nvPr/>
          </p:nvSpPr>
          <p:spPr bwMode="auto">
            <a:xfrm>
              <a:off x="1969" y="3456"/>
              <a:ext cx="137" cy="113"/>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b-NO" sz="1600" dirty="0">
                <a:latin typeface="+mn-lt"/>
              </a:endParaRPr>
            </a:p>
          </p:txBody>
        </p:sp>
      </p:grpSp>
      <p:sp>
        <p:nvSpPr>
          <p:cNvPr id="320" name="Rectangle 893"/>
          <p:cNvSpPr>
            <a:spLocks noChangeArrowheads="1"/>
          </p:cNvSpPr>
          <p:nvPr/>
        </p:nvSpPr>
        <p:spPr bwMode="auto">
          <a:xfrm>
            <a:off x="2124281" y="3554189"/>
            <a:ext cx="164245" cy="9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600" b="1" dirty="0">
                <a:solidFill>
                  <a:srgbClr val="000000"/>
                </a:solidFill>
                <a:latin typeface="+mn-lt"/>
              </a:rPr>
              <a:t>ECU</a:t>
            </a:r>
            <a:endParaRPr lang="en-GB" sz="1600" dirty="0">
              <a:latin typeface="+mn-lt"/>
            </a:endParaRPr>
          </a:p>
        </p:txBody>
      </p:sp>
      <p:sp>
        <p:nvSpPr>
          <p:cNvPr id="321" name="Line 894"/>
          <p:cNvSpPr>
            <a:spLocks noChangeShapeType="1"/>
          </p:cNvSpPr>
          <p:nvPr/>
        </p:nvSpPr>
        <p:spPr bwMode="auto">
          <a:xfrm>
            <a:off x="2224392" y="3635734"/>
            <a:ext cx="0" cy="94415"/>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grpSp>
        <p:nvGrpSpPr>
          <p:cNvPr id="8" name="Group 895"/>
          <p:cNvGrpSpPr>
            <a:grpSpLocks/>
          </p:cNvGrpSpPr>
          <p:nvPr/>
        </p:nvGrpSpPr>
        <p:grpSpPr bwMode="auto">
          <a:xfrm>
            <a:off x="2460381" y="3568281"/>
            <a:ext cx="187709" cy="116962"/>
            <a:chOff x="2218" y="3478"/>
            <a:chExt cx="136" cy="113"/>
          </a:xfrm>
        </p:grpSpPr>
        <p:sp>
          <p:nvSpPr>
            <p:cNvPr id="325" name="Rectangle 896"/>
            <p:cNvSpPr>
              <a:spLocks noChangeArrowheads="1"/>
            </p:cNvSpPr>
            <p:nvPr/>
          </p:nvSpPr>
          <p:spPr bwMode="auto">
            <a:xfrm>
              <a:off x="2218" y="3478"/>
              <a:ext cx="136" cy="113"/>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dirty="0">
                <a:latin typeface="+mn-lt"/>
              </a:endParaRPr>
            </a:p>
          </p:txBody>
        </p:sp>
        <p:sp>
          <p:nvSpPr>
            <p:cNvPr id="326" name="Rectangle 897"/>
            <p:cNvSpPr>
              <a:spLocks noChangeArrowheads="1"/>
            </p:cNvSpPr>
            <p:nvPr/>
          </p:nvSpPr>
          <p:spPr bwMode="auto">
            <a:xfrm>
              <a:off x="2218" y="3478"/>
              <a:ext cx="136" cy="113"/>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b-NO" sz="1600" dirty="0">
                <a:latin typeface="+mn-lt"/>
              </a:endParaRPr>
            </a:p>
          </p:txBody>
        </p:sp>
      </p:grpSp>
      <p:sp>
        <p:nvSpPr>
          <p:cNvPr id="323" name="Rectangle 898"/>
          <p:cNvSpPr>
            <a:spLocks noChangeArrowheads="1"/>
          </p:cNvSpPr>
          <p:nvPr/>
        </p:nvSpPr>
        <p:spPr bwMode="auto">
          <a:xfrm>
            <a:off x="2469978" y="3587728"/>
            <a:ext cx="164245" cy="9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600" b="1" dirty="0">
                <a:solidFill>
                  <a:srgbClr val="000000"/>
                </a:solidFill>
                <a:latin typeface="+mn-lt"/>
              </a:rPr>
              <a:t>ECU</a:t>
            </a:r>
            <a:endParaRPr lang="en-GB" sz="1600" dirty="0">
              <a:latin typeface="+mn-lt"/>
            </a:endParaRPr>
          </a:p>
        </p:txBody>
      </p:sp>
      <p:sp>
        <p:nvSpPr>
          <p:cNvPr id="324" name="Line 899"/>
          <p:cNvSpPr>
            <a:spLocks noChangeShapeType="1"/>
          </p:cNvSpPr>
          <p:nvPr/>
        </p:nvSpPr>
        <p:spPr bwMode="auto">
          <a:xfrm>
            <a:off x="2566960" y="3658281"/>
            <a:ext cx="0" cy="71868"/>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330" name="Freeform 7"/>
          <p:cNvSpPr>
            <a:spLocks noEditPoints="1"/>
          </p:cNvSpPr>
          <p:nvPr/>
        </p:nvSpPr>
        <p:spPr bwMode="auto">
          <a:xfrm>
            <a:off x="6957000" y="3951814"/>
            <a:ext cx="54748" cy="132463"/>
          </a:xfrm>
          <a:custGeom>
            <a:avLst/>
            <a:gdLst>
              <a:gd name="T0" fmla="*/ 2147483647 w 40"/>
              <a:gd name="T1" fmla="*/ 2147483647 h 127"/>
              <a:gd name="T2" fmla="*/ 2147483647 w 40"/>
              <a:gd name="T3" fmla="*/ 2147483647 h 127"/>
              <a:gd name="T4" fmla="*/ 2147483647 w 40"/>
              <a:gd name="T5" fmla="*/ 2147483647 h 127"/>
              <a:gd name="T6" fmla="*/ 2147483647 w 40"/>
              <a:gd name="T7" fmla="*/ 2147483647 h 127"/>
              <a:gd name="T8" fmla="*/ 2147483647 w 40"/>
              <a:gd name="T9" fmla="*/ 2147483647 h 127"/>
              <a:gd name="T10" fmla="*/ 2147483647 w 40"/>
              <a:gd name="T11" fmla="*/ 2147483647 h 127"/>
              <a:gd name="T12" fmla="*/ 2147483647 w 40"/>
              <a:gd name="T13" fmla="*/ 2147483647 h 127"/>
              <a:gd name="T14" fmla="*/ 0 w 40"/>
              <a:gd name="T15" fmla="*/ 2147483647 h 127"/>
              <a:gd name="T16" fmla="*/ 2147483647 w 40"/>
              <a:gd name="T17" fmla="*/ 2147483647 h 127"/>
              <a:gd name="T18" fmla="*/ 0 w 40"/>
              <a:gd name="T19" fmla="*/ 2147483647 h 127"/>
              <a:gd name="T20" fmla="*/ 2147483647 w 40"/>
              <a:gd name="T21" fmla="*/ 0 h 127"/>
              <a:gd name="T22" fmla="*/ 2147483647 w 40"/>
              <a:gd name="T23" fmla="*/ 2147483647 h 127"/>
              <a:gd name="T24" fmla="*/ 0 w 40"/>
              <a:gd name="T25" fmla="*/ 2147483647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27"/>
              <a:gd name="T41" fmla="*/ 40 w 40"/>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27">
                <a:moveTo>
                  <a:pt x="13" y="94"/>
                </a:moveTo>
                <a:lnTo>
                  <a:pt x="13" y="34"/>
                </a:lnTo>
                <a:lnTo>
                  <a:pt x="27" y="34"/>
                </a:lnTo>
                <a:lnTo>
                  <a:pt x="27" y="94"/>
                </a:lnTo>
                <a:lnTo>
                  <a:pt x="13" y="94"/>
                </a:lnTo>
                <a:close/>
                <a:moveTo>
                  <a:pt x="40" y="87"/>
                </a:moveTo>
                <a:lnTo>
                  <a:pt x="20" y="127"/>
                </a:lnTo>
                <a:lnTo>
                  <a:pt x="0" y="87"/>
                </a:lnTo>
                <a:lnTo>
                  <a:pt x="40" y="87"/>
                </a:lnTo>
                <a:close/>
                <a:moveTo>
                  <a:pt x="0" y="41"/>
                </a:moveTo>
                <a:lnTo>
                  <a:pt x="20" y="0"/>
                </a:lnTo>
                <a:lnTo>
                  <a:pt x="40" y="41"/>
                </a:lnTo>
                <a:lnTo>
                  <a:pt x="0" y="41"/>
                </a:lnTo>
                <a:close/>
              </a:path>
            </a:pathLst>
          </a:custGeom>
          <a:solidFill>
            <a:srgbClr val="000000"/>
          </a:solidFill>
          <a:ln w="1588">
            <a:solidFill>
              <a:srgbClr val="000000"/>
            </a:solidFill>
            <a:bevel/>
            <a:headEnd/>
            <a:tailEnd/>
          </a:ln>
        </p:spPr>
        <p:txBody>
          <a:bodyPr/>
          <a:lstStyle/>
          <a:p>
            <a:endParaRPr lang="en-US" dirty="0">
              <a:latin typeface="+mn-lt"/>
            </a:endParaRPr>
          </a:p>
        </p:txBody>
      </p:sp>
      <p:sp>
        <p:nvSpPr>
          <p:cNvPr id="331" name="Line 8"/>
          <p:cNvSpPr>
            <a:spLocks noChangeShapeType="1"/>
          </p:cNvSpPr>
          <p:nvPr/>
        </p:nvSpPr>
        <p:spPr bwMode="auto">
          <a:xfrm>
            <a:off x="5685591" y="4084279"/>
            <a:ext cx="1471949" cy="0"/>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332" name="Freeform 9"/>
          <p:cNvSpPr>
            <a:spLocks noEditPoints="1"/>
          </p:cNvSpPr>
          <p:nvPr/>
        </p:nvSpPr>
        <p:spPr bwMode="auto">
          <a:xfrm>
            <a:off x="6417000" y="3953225"/>
            <a:ext cx="54748" cy="132463"/>
          </a:xfrm>
          <a:custGeom>
            <a:avLst/>
            <a:gdLst>
              <a:gd name="T0" fmla="*/ 2147483647 w 40"/>
              <a:gd name="T1" fmla="*/ 2147483647 h 127"/>
              <a:gd name="T2" fmla="*/ 2147483647 w 40"/>
              <a:gd name="T3" fmla="*/ 2147483647 h 127"/>
              <a:gd name="T4" fmla="*/ 2147483647 w 40"/>
              <a:gd name="T5" fmla="*/ 2147483647 h 127"/>
              <a:gd name="T6" fmla="*/ 2147483647 w 40"/>
              <a:gd name="T7" fmla="*/ 2147483647 h 127"/>
              <a:gd name="T8" fmla="*/ 2147483647 w 40"/>
              <a:gd name="T9" fmla="*/ 2147483647 h 127"/>
              <a:gd name="T10" fmla="*/ 2147483647 w 40"/>
              <a:gd name="T11" fmla="*/ 2147483647 h 127"/>
              <a:gd name="T12" fmla="*/ 2147483647 w 40"/>
              <a:gd name="T13" fmla="*/ 2147483647 h 127"/>
              <a:gd name="T14" fmla="*/ 0 w 40"/>
              <a:gd name="T15" fmla="*/ 2147483647 h 127"/>
              <a:gd name="T16" fmla="*/ 2147483647 w 40"/>
              <a:gd name="T17" fmla="*/ 2147483647 h 127"/>
              <a:gd name="T18" fmla="*/ 0 w 40"/>
              <a:gd name="T19" fmla="*/ 2147483647 h 127"/>
              <a:gd name="T20" fmla="*/ 2147483647 w 40"/>
              <a:gd name="T21" fmla="*/ 0 h 127"/>
              <a:gd name="T22" fmla="*/ 2147483647 w 40"/>
              <a:gd name="T23" fmla="*/ 2147483647 h 127"/>
              <a:gd name="T24" fmla="*/ 0 w 40"/>
              <a:gd name="T25" fmla="*/ 2147483647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27"/>
              <a:gd name="T41" fmla="*/ 40 w 40"/>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27">
                <a:moveTo>
                  <a:pt x="13" y="94"/>
                </a:moveTo>
                <a:lnTo>
                  <a:pt x="13" y="34"/>
                </a:lnTo>
                <a:lnTo>
                  <a:pt x="27" y="34"/>
                </a:lnTo>
                <a:lnTo>
                  <a:pt x="27" y="94"/>
                </a:lnTo>
                <a:lnTo>
                  <a:pt x="13" y="94"/>
                </a:lnTo>
                <a:close/>
                <a:moveTo>
                  <a:pt x="40" y="87"/>
                </a:moveTo>
                <a:lnTo>
                  <a:pt x="20" y="127"/>
                </a:lnTo>
                <a:lnTo>
                  <a:pt x="0" y="87"/>
                </a:lnTo>
                <a:lnTo>
                  <a:pt x="40" y="87"/>
                </a:lnTo>
                <a:close/>
                <a:moveTo>
                  <a:pt x="0" y="40"/>
                </a:moveTo>
                <a:lnTo>
                  <a:pt x="20" y="0"/>
                </a:lnTo>
                <a:lnTo>
                  <a:pt x="40" y="40"/>
                </a:lnTo>
                <a:lnTo>
                  <a:pt x="0" y="40"/>
                </a:lnTo>
                <a:close/>
              </a:path>
            </a:pathLst>
          </a:custGeom>
          <a:solidFill>
            <a:srgbClr val="000000"/>
          </a:solidFill>
          <a:ln w="1588">
            <a:solidFill>
              <a:srgbClr val="000000"/>
            </a:solidFill>
            <a:bevel/>
            <a:headEnd/>
            <a:tailEnd/>
          </a:ln>
        </p:spPr>
        <p:txBody>
          <a:bodyPr/>
          <a:lstStyle/>
          <a:p>
            <a:endParaRPr lang="en-US" dirty="0">
              <a:latin typeface="+mn-lt"/>
            </a:endParaRPr>
          </a:p>
        </p:txBody>
      </p:sp>
      <p:sp>
        <p:nvSpPr>
          <p:cNvPr id="333" name="Freeform 10"/>
          <p:cNvSpPr>
            <a:spLocks noEditPoints="1"/>
          </p:cNvSpPr>
          <p:nvPr/>
        </p:nvSpPr>
        <p:spPr bwMode="auto">
          <a:xfrm>
            <a:off x="5806039" y="3947588"/>
            <a:ext cx="54748" cy="133873"/>
          </a:xfrm>
          <a:custGeom>
            <a:avLst/>
            <a:gdLst>
              <a:gd name="T0" fmla="*/ 2147483647 w 40"/>
              <a:gd name="T1" fmla="*/ 2147483647 h 127"/>
              <a:gd name="T2" fmla="*/ 2147483647 w 40"/>
              <a:gd name="T3" fmla="*/ 2147483647 h 127"/>
              <a:gd name="T4" fmla="*/ 2147483647 w 40"/>
              <a:gd name="T5" fmla="*/ 2147483647 h 127"/>
              <a:gd name="T6" fmla="*/ 2147483647 w 40"/>
              <a:gd name="T7" fmla="*/ 2147483647 h 127"/>
              <a:gd name="T8" fmla="*/ 2147483647 w 40"/>
              <a:gd name="T9" fmla="*/ 2147483647 h 127"/>
              <a:gd name="T10" fmla="*/ 2147483647 w 40"/>
              <a:gd name="T11" fmla="*/ 2147483647 h 127"/>
              <a:gd name="T12" fmla="*/ 2147483647 w 40"/>
              <a:gd name="T13" fmla="*/ 2147483647 h 127"/>
              <a:gd name="T14" fmla="*/ 0 w 40"/>
              <a:gd name="T15" fmla="*/ 2147483647 h 127"/>
              <a:gd name="T16" fmla="*/ 2147483647 w 40"/>
              <a:gd name="T17" fmla="*/ 2147483647 h 127"/>
              <a:gd name="T18" fmla="*/ 0 w 40"/>
              <a:gd name="T19" fmla="*/ 2147483647 h 127"/>
              <a:gd name="T20" fmla="*/ 2147483647 w 40"/>
              <a:gd name="T21" fmla="*/ 0 h 127"/>
              <a:gd name="T22" fmla="*/ 2147483647 w 40"/>
              <a:gd name="T23" fmla="*/ 2147483647 h 127"/>
              <a:gd name="T24" fmla="*/ 0 w 40"/>
              <a:gd name="T25" fmla="*/ 2147483647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27"/>
              <a:gd name="T41" fmla="*/ 40 w 40"/>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27">
                <a:moveTo>
                  <a:pt x="13" y="94"/>
                </a:moveTo>
                <a:lnTo>
                  <a:pt x="13" y="34"/>
                </a:lnTo>
                <a:lnTo>
                  <a:pt x="27" y="34"/>
                </a:lnTo>
                <a:lnTo>
                  <a:pt x="27" y="94"/>
                </a:lnTo>
                <a:lnTo>
                  <a:pt x="13" y="94"/>
                </a:lnTo>
                <a:close/>
                <a:moveTo>
                  <a:pt x="40" y="87"/>
                </a:moveTo>
                <a:lnTo>
                  <a:pt x="20" y="127"/>
                </a:lnTo>
                <a:lnTo>
                  <a:pt x="0" y="87"/>
                </a:lnTo>
                <a:lnTo>
                  <a:pt x="40" y="87"/>
                </a:lnTo>
                <a:close/>
                <a:moveTo>
                  <a:pt x="0" y="40"/>
                </a:moveTo>
                <a:lnTo>
                  <a:pt x="20" y="0"/>
                </a:lnTo>
                <a:lnTo>
                  <a:pt x="40" y="40"/>
                </a:lnTo>
                <a:lnTo>
                  <a:pt x="0" y="40"/>
                </a:lnTo>
                <a:close/>
              </a:path>
            </a:pathLst>
          </a:custGeom>
          <a:solidFill>
            <a:srgbClr val="000000"/>
          </a:solidFill>
          <a:ln w="1588">
            <a:solidFill>
              <a:srgbClr val="000000"/>
            </a:solidFill>
            <a:bevel/>
            <a:headEnd/>
            <a:tailEnd/>
          </a:ln>
        </p:spPr>
        <p:txBody>
          <a:bodyPr/>
          <a:lstStyle/>
          <a:p>
            <a:endParaRPr lang="en-US" dirty="0">
              <a:latin typeface="+mn-lt"/>
            </a:endParaRPr>
          </a:p>
        </p:txBody>
      </p:sp>
      <p:grpSp>
        <p:nvGrpSpPr>
          <p:cNvPr id="9" name="Group 11"/>
          <p:cNvGrpSpPr>
            <a:grpSpLocks/>
          </p:cNvGrpSpPr>
          <p:nvPr/>
        </p:nvGrpSpPr>
        <p:grpSpPr bwMode="auto">
          <a:xfrm>
            <a:off x="6732000" y="3558653"/>
            <a:ext cx="493844" cy="410072"/>
            <a:chOff x="5114" y="879"/>
            <a:chExt cx="399" cy="392"/>
          </a:xfrm>
        </p:grpSpPr>
        <p:sp>
          <p:nvSpPr>
            <p:cNvPr id="335" name="Rectangle 12"/>
            <p:cNvSpPr>
              <a:spLocks noChangeArrowheads="1"/>
            </p:cNvSpPr>
            <p:nvPr/>
          </p:nvSpPr>
          <p:spPr bwMode="auto">
            <a:xfrm>
              <a:off x="5114" y="879"/>
              <a:ext cx="399" cy="3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dirty="0">
                <a:latin typeface="+mn-lt"/>
              </a:endParaRPr>
            </a:p>
          </p:txBody>
        </p:sp>
        <p:sp>
          <p:nvSpPr>
            <p:cNvPr id="336" name="Rectangle 13"/>
            <p:cNvSpPr>
              <a:spLocks noChangeArrowheads="1"/>
            </p:cNvSpPr>
            <p:nvPr/>
          </p:nvSpPr>
          <p:spPr bwMode="auto">
            <a:xfrm>
              <a:off x="5114" y="879"/>
              <a:ext cx="399" cy="3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dirty="0">
                <a:latin typeface="+mn-lt"/>
              </a:endParaRPr>
            </a:p>
          </p:txBody>
        </p:sp>
        <p:sp>
          <p:nvSpPr>
            <p:cNvPr id="337" name="Rectangle 14"/>
            <p:cNvSpPr>
              <a:spLocks noChangeArrowheads="1"/>
            </p:cNvSpPr>
            <p:nvPr/>
          </p:nvSpPr>
          <p:spPr bwMode="auto">
            <a:xfrm>
              <a:off x="5218" y="1182"/>
              <a:ext cx="197" cy="6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dirty="0">
                <a:latin typeface="+mn-lt"/>
              </a:endParaRPr>
            </a:p>
          </p:txBody>
        </p:sp>
        <p:sp>
          <p:nvSpPr>
            <p:cNvPr id="338" name="Rectangle 15"/>
            <p:cNvSpPr>
              <a:spLocks noChangeArrowheads="1"/>
            </p:cNvSpPr>
            <p:nvPr/>
          </p:nvSpPr>
          <p:spPr bwMode="auto">
            <a:xfrm>
              <a:off x="5218" y="1182"/>
              <a:ext cx="197" cy="66"/>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dirty="0">
                <a:latin typeface="+mn-lt"/>
              </a:endParaRPr>
            </a:p>
          </p:txBody>
        </p:sp>
        <p:sp>
          <p:nvSpPr>
            <p:cNvPr id="339" name="Rectangle 16"/>
            <p:cNvSpPr>
              <a:spLocks noChangeArrowheads="1"/>
            </p:cNvSpPr>
            <p:nvPr/>
          </p:nvSpPr>
          <p:spPr bwMode="auto">
            <a:xfrm>
              <a:off x="5218" y="1086"/>
              <a:ext cx="197" cy="6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dirty="0">
                <a:latin typeface="+mn-lt"/>
              </a:endParaRPr>
            </a:p>
          </p:txBody>
        </p:sp>
        <p:sp>
          <p:nvSpPr>
            <p:cNvPr id="340" name="Rectangle 17"/>
            <p:cNvSpPr>
              <a:spLocks noChangeArrowheads="1"/>
            </p:cNvSpPr>
            <p:nvPr/>
          </p:nvSpPr>
          <p:spPr bwMode="auto">
            <a:xfrm>
              <a:off x="5218" y="1086"/>
              <a:ext cx="197" cy="62"/>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dirty="0">
                <a:latin typeface="+mn-lt"/>
              </a:endParaRPr>
            </a:p>
          </p:txBody>
        </p:sp>
        <p:sp>
          <p:nvSpPr>
            <p:cNvPr id="341" name="Rectangle 18"/>
            <p:cNvSpPr>
              <a:spLocks noChangeArrowheads="1"/>
            </p:cNvSpPr>
            <p:nvPr/>
          </p:nvSpPr>
          <p:spPr bwMode="auto">
            <a:xfrm>
              <a:off x="5133" y="1028"/>
              <a:ext cx="55" cy="22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dirty="0">
                <a:latin typeface="+mn-lt"/>
              </a:endParaRPr>
            </a:p>
          </p:txBody>
        </p:sp>
        <p:sp>
          <p:nvSpPr>
            <p:cNvPr id="342" name="Rectangle 19"/>
            <p:cNvSpPr>
              <a:spLocks noChangeArrowheads="1"/>
            </p:cNvSpPr>
            <p:nvPr/>
          </p:nvSpPr>
          <p:spPr bwMode="auto">
            <a:xfrm>
              <a:off x="5133" y="1028"/>
              <a:ext cx="55" cy="220"/>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dirty="0">
                <a:latin typeface="+mn-lt"/>
              </a:endParaRPr>
            </a:p>
          </p:txBody>
        </p:sp>
        <p:sp>
          <p:nvSpPr>
            <p:cNvPr id="343" name="Line 20"/>
            <p:cNvSpPr>
              <a:spLocks noChangeShapeType="1"/>
            </p:cNvSpPr>
            <p:nvPr/>
          </p:nvSpPr>
          <p:spPr bwMode="auto">
            <a:xfrm>
              <a:off x="5198" y="1218"/>
              <a:ext cx="10"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344" name="Freeform 21"/>
            <p:cNvSpPr>
              <a:spLocks/>
            </p:cNvSpPr>
            <p:nvPr/>
          </p:nvSpPr>
          <p:spPr bwMode="auto">
            <a:xfrm>
              <a:off x="5193" y="1215"/>
              <a:ext cx="7" cy="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45" name="Freeform 22"/>
            <p:cNvSpPr>
              <a:spLocks/>
            </p:cNvSpPr>
            <p:nvPr/>
          </p:nvSpPr>
          <p:spPr bwMode="auto">
            <a:xfrm>
              <a:off x="5206" y="1215"/>
              <a:ext cx="7" cy="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46" name="Line 23"/>
            <p:cNvSpPr>
              <a:spLocks noChangeShapeType="1"/>
            </p:cNvSpPr>
            <p:nvPr/>
          </p:nvSpPr>
          <p:spPr bwMode="auto">
            <a:xfrm>
              <a:off x="5198" y="1113"/>
              <a:ext cx="10"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347" name="Freeform 24"/>
            <p:cNvSpPr>
              <a:spLocks/>
            </p:cNvSpPr>
            <p:nvPr/>
          </p:nvSpPr>
          <p:spPr bwMode="auto">
            <a:xfrm>
              <a:off x="5193" y="1109"/>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48" name="Freeform 25"/>
            <p:cNvSpPr>
              <a:spLocks/>
            </p:cNvSpPr>
            <p:nvPr/>
          </p:nvSpPr>
          <p:spPr bwMode="auto">
            <a:xfrm>
              <a:off x="5206" y="1109"/>
              <a:ext cx="7" cy="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49" name="Rectangle 26"/>
            <p:cNvSpPr>
              <a:spLocks noChangeArrowheads="1"/>
            </p:cNvSpPr>
            <p:nvPr/>
          </p:nvSpPr>
          <p:spPr bwMode="auto">
            <a:xfrm>
              <a:off x="5257" y="1085"/>
              <a:ext cx="14"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N</a:t>
              </a:r>
              <a:endParaRPr lang="en-US" sz="1600" dirty="0">
                <a:latin typeface="+mn-lt"/>
              </a:endParaRPr>
            </a:p>
          </p:txBody>
        </p:sp>
        <p:sp>
          <p:nvSpPr>
            <p:cNvPr id="350" name="Rectangle 27"/>
            <p:cNvSpPr>
              <a:spLocks noChangeArrowheads="1"/>
            </p:cNvSpPr>
            <p:nvPr/>
          </p:nvSpPr>
          <p:spPr bwMode="auto">
            <a:xfrm>
              <a:off x="5273" y="1085"/>
              <a:ext cx="115"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smtClean="0">
                  <a:solidFill>
                    <a:srgbClr val="FFFFFF"/>
                  </a:solidFill>
                  <a:latin typeface="+mn-lt"/>
                </a:rPr>
                <a:t>networking </a:t>
              </a:r>
              <a:endParaRPr lang="en-US" sz="1600" dirty="0">
                <a:latin typeface="+mn-lt"/>
              </a:endParaRPr>
            </a:p>
          </p:txBody>
        </p:sp>
        <p:sp>
          <p:nvSpPr>
            <p:cNvPr id="351" name="Rectangle 28"/>
            <p:cNvSpPr>
              <a:spLocks noChangeArrowheads="1"/>
            </p:cNvSpPr>
            <p:nvPr/>
          </p:nvSpPr>
          <p:spPr bwMode="auto">
            <a:xfrm>
              <a:off x="5255" y="1110"/>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&amp; </a:t>
              </a:r>
              <a:endParaRPr lang="en-US" sz="1600" dirty="0">
                <a:latin typeface="+mn-lt"/>
              </a:endParaRPr>
            </a:p>
          </p:txBody>
        </p:sp>
        <p:sp>
          <p:nvSpPr>
            <p:cNvPr id="352" name="Rectangle 29"/>
            <p:cNvSpPr>
              <a:spLocks noChangeArrowheads="1"/>
            </p:cNvSpPr>
            <p:nvPr/>
          </p:nvSpPr>
          <p:spPr bwMode="auto">
            <a:xfrm>
              <a:off x="5277" y="1109"/>
              <a:ext cx="8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Transport</a:t>
              </a:r>
              <a:endParaRPr lang="en-US" sz="1600" dirty="0">
                <a:latin typeface="+mn-lt"/>
              </a:endParaRPr>
            </a:p>
          </p:txBody>
        </p:sp>
        <p:sp>
          <p:nvSpPr>
            <p:cNvPr id="353" name="Rectangle 30"/>
            <p:cNvSpPr>
              <a:spLocks noChangeArrowheads="1"/>
            </p:cNvSpPr>
            <p:nvPr/>
          </p:nvSpPr>
          <p:spPr bwMode="auto">
            <a:xfrm>
              <a:off x="5279" y="1175"/>
              <a:ext cx="71"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Access </a:t>
              </a:r>
              <a:endParaRPr lang="en-US" sz="1600" dirty="0">
                <a:latin typeface="+mn-lt"/>
              </a:endParaRPr>
            </a:p>
          </p:txBody>
        </p:sp>
        <p:sp>
          <p:nvSpPr>
            <p:cNvPr id="354" name="Rectangle 31"/>
            <p:cNvSpPr>
              <a:spLocks noChangeArrowheads="1"/>
            </p:cNvSpPr>
            <p:nvPr/>
          </p:nvSpPr>
          <p:spPr bwMode="auto">
            <a:xfrm>
              <a:off x="5247" y="1201"/>
              <a:ext cx="121"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Technologies</a:t>
              </a:r>
              <a:endParaRPr lang="en-US" sz="1600" dirty="0">
                <a:latin typeface="+mn-lt"/>
              </a:endParaRPr>
            </a:p>
          </p:txBody>
        </p:sp>
        <p:sp>
          <p:nvSpPr>
            <p:cNvPr id="355" name="Rectangle 32"/>
            <p:cNvSpPr>
              <a:spLocks noChangeArrowheads="1"/>
            </p:cNvSpPr>
            <p:nvPr/>
          </p:nvSpPr>
          <p:spPr bwMode="auto">
            <a:xfrm>
              <a:off x="5374" y="1106"/>
              <a:ext cx="7"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dirty="0">
                  <a:solidFill>
                    <a:srgbClr val="000000"/>
                  </a:solidFill>
                  <a:latin typeface="+mn-lt"/>
                </a:rPr>
                <a:t>...</a:t>
              </a:r>
              <a:endParaRPr lang="en-US" sz="1600" dirty="0">
                <a:latin typeface="+mn-lt"/>
              </a:endParaRPr>
            </a:p>
          </p:txBody>
        </p:sp>
        <p:sp>
          <p:nvSpPr>
            <p:cNvPr id="356" name="Rectangle 33"/>
            <p:cNvSpPr>
              <a:spLocks noChangeArrowheads="1"/>
            </p:cNvSpPr>
            <p:nvPr/>
          </p:nvSpPr>
          <p:spPr bwMode="auto">
            <a:xfrm rot="16200000">
              <a:off x="5155" y="1173"/>
              <a:ext cx="20"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M</a:t>
              </a:r>
              <a:endParaRPr lang="en-US" sz="1600" dirty="0">
                <a:latin typeface="+mn-lt"/>
              </a:endParaRPr>
            </a:p>
          </p:txBody>
        </p:sp>
        <p:sp>
          <p:nvSpPr>
            <p:cNvPr id="357" name="Rectangle 34"/>
            <p:cNvSpPr>
              <a:spLocks noChangeArrowheads="1"/>
            </p:cNvSpPr>
            <p:nvPr/>
          </p:nvSpPr>
          <p:spPr bwMode="auto">
            <a:xfrm rot="16200000">
              <a:off x="5158" y="1162"/>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a</a:t>
              </a:r>
              <a:endParaRPr lang="en-US" sz="1600" dirty="0">
                <a:latin typeface="+mn-lt"/>
              </a:endParaRPr>
            </a:p>
          </p:txBody>
        </p:sp>
        <p:sp>
          <p:nvSpPr>
            <p:cNvPr id="358" name="Rectangle 35"/>
            <p:cNvSpPr>
              <a:spLocks noChangeArrowheads="1"/>
            </p:cNvSpPr>
            <p:nvPr/>
          </p:nvSpPr>
          <p:spPr bwMode="auto">
            <a:xfrm rot="16200000">
              <a:off x="5157" y="1148"/>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n</a:t>
              </a:r>
              <a:endParaRPr lang="en-US" sz="1600" dirty="0">
                <a:latin typeface="+mn-lt"/>
              </a:endParaRPr>
            </a:p>
          </p:txBody>
        </p:sp>
        <p:sp>
          <p:nvSpPr>
            <p:cNvPr id="359" name="Rectangle 36"/>
            <p:cNvSpPr>
              <a:spLocks noChangeArrowheads="1"/>
            </p:cNvSpPr>
            <p:nvPr/>
          </p:nvSpPr>
          <p:spPr bwMode="auto">
            <a:xfrm rot="16200000">
              <a:off x="5158" y="1137"/>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a</a:t>
              </a:r>
              <a:endParaRPr lang="en-US" sz="1600" dirty="0">
                <a:latin typeface="+mn-lt"/>
              </a:endParaRPr>
            </a:p>
          </p:txBody>
        </p:sp>
        <p:sp>
          <p:nvSpPr>
            <p:cNvPr id="360" name="Rectangle 37"/>
            <p:cNvSpPr>
              <a:spLocks noChangeArrowheads="1"/>
            </p:cNvSpPr>
            <p:nvPr/>
          </p:nvSpPr>
          <p:spPr bwMode="auto">
            <a:xfrm rot="16200000">
              <a:off x="5157" y="1123"/>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g</a:t>
              </a:r>
              <a:endParaRPr lang="en-US" sz="1600" dirty="0">
                <a:latin typeface="+mn-lt"/>
              </a:endParaRPr>
            </a:p>
          </p:txBody>
        </p:sp>
        <p:sp>
          <p:nvSpPr>
            <p:cNvPr id="361" name="Rectangle 38"/>
            <p:cNvSpPr>
              <a:spLocks noChangeArrowheads="1"/>
            </p:cNvSpPr>
            <p:nvPr/>
          </p:nvSpPr>
          <p:spPr bwMode="auto">
            <a:xfrm rot="16200000">
              <a:off x="5158" y="1111"/>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e</a:t>
              </a:r>
              <a:endParaRPr lang="en-US" sz="1600" dirty="0">
                <a:latin typeface="+mn-lt"/>
              </a:endParaRPr>
            </a:p>
          </p:txBody>
        </p:sp>
        <p:sp>
          <p:nvSpPr>
            <p:cNvPr id="362" name="Rectangle 39"/>
            <p:cNvSpPr>
              <a:spLocks noChangeArrowheads="1"/>
            </p:cNvSpPr>
            <p:nvPr/>
          </p:nvSpPr>
          <p:spPr bwMode="auto">
            <a:xfrm rot="16200000">
              <a:off x="5154" y="1094"/>
              <a:ext cx="21"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m</a:t>
              </a:r>
              <a:endParaRPr lang="en-US" sz="1600" dirty="0">
                <a:latin typeface="+mn-lt"/>
              </a:endParaRPr>
            </a:p>
          </p:txBody>
        </p:sp>
        <p:sp>
          <p:nvSpPr>
            <p:cNvPr id="363" name="Rectangle 40"/>
            <p:cNvSpPr>
              <a:spLocks noChangeArrowheads="1"/>
            </p:cNvSpPr>
            <p:nvPr/>
          </p:nvSpPr>
          <p:spPr bwMode="auto">
            <a:xfrm rot="16200000">
              <a:off x="5158" y="1080"/>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e</a:t>
              </a:r>
              <a:endParaRPr lang="en-US" sz="1600" dirty="0">
                <a:latin typeface="+mn-lt"/>
              </a:endParaRPr>
            </a:p>
          </p:txBody>
        </p:sp>
        <p:sp>
          <p:nvSpPr>
            <p:cNvPr id="364" name="Rectangle 41"/>
            <p:cNvSpPr>
              <a:spLocks noChangeArrowheads="1"/>
            </p:cNvSpPr>
            <p:nvPr/>
          </p:nvSpPr>
          <p:spPr bwMode="auto">
            <a:xfrm rot="16200000">
              <a:off x="5157" y="1067"/>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n</a:t>
              </a:r>
              <a:endParaRPr lang="en-US" sz="1600" dirty="0">
                <a:latin typeface="+mn-lt"/>
              </a:endParaRPr>
            </a:p>
          </p:txBody>
        </p:sp>
        <p:sp>
          <p:nvSpPr>
            <p:cNvPr id="365" name="Rectangle 42"/>
            <p:cNvSpPr>
              <a:spLocks noChangeArrowheads="1"/>
            </p:cNvSpPr>
            <p:nvPr/>
          </p:nvSpPr>
          <p:spPr bwMode="auto">
            <a:xfrm rot="16200000">
              <a:off x="5161" y="1059"/>
              <a:ext cx="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t</a:t>
              </a:r>
              <a:endParaRPr lang="en-US" sz="1600" dirty="0">
                <a:latin typeface="+mn-lt"/>
              </a:endParaRPr>
            </a:p>
          </p:txBody>
        </p:sp>
        <p:sp>
          <p:nvSpPr>
            <p:cNvPr id="366" name="Rectangle 43"/>
            <p:cNvSpPr>
              <a:spLocks noChangeArrowheads="1"/>
            </p:cNvSpPr>
            <p:nvPr/>
          </p:nvSpPr>
          <p:spPr bwMode="auto">
            <a:xfrm>
              <a:off x="5219" y="1216"/>
              <a:ext cx="76"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a:solidFill>
                    <a:srgbClr val="000000"/>
                  </a:solidFill>
                  <a:latin typeface="+mn-lt"/>
                </a:rPr>
                <a:t>Ethernet</a:t>
              </a:r>
              <a:endParaRPr lang="en-US" sz="1600" dirty="0">
                <a:latin typeface="+mn-lt"/>
              </a:endParaRPr>
            </a:p>
          </p:txBody>
        </p:sp>
        <p:sp>
          <p:nvSpPr>
            <p:cNvPr id="367" name="Rectangle 44"/>
            <p:cNvSpPr>
              <a:spLocks noChangeArrowheads="1"/>
            </p:cNvSpPr>
            <p:nvPr/>
          </p:nvSpPr>
          <p:spPr bwMode="auto">
            <a:xfrm>
              <a:off x="5445" y="1036"/>
              <a:ext cx="53" cy="21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dirty="0">
                <a:latin typeface="+mn-lt"/>
              </a:endParaRPr>
            </a:p>
          </p:txBody>
        </p:sp>
        <p:sp>
          <p:nvSpPr>
            <p:cNvPr id="368" name="Rectangle 45"/>
            <p:cNvSpPr>
              <a:spLocks noChangeArrowheads="1"/>
            </p:cNvSpPr>
            <p:nvPr/>
          </p:nvSpPr>
          <p:spPr bwMode="auto">
            <a:xfrm>
              <a:off x="5445" y="1036"/>
              <a:ext cx="53" cy="212"/>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dirty="0">
                <a:latin typeface="+mn-lt"/>
              </a:endParaRPr>
            </a:p>
          </p:txBody>
        </p:sp>
        <p:sp>
          <p:nvSpPr>
            <p:cNvPr id="369" name="Rectangle 46"/>
            <p:cNvSpPr>
              <a:spLocks noChangeArrowheads="1"/>
            </p:cNvSpPr>
            <p:nvPr/>
          </p:nvSpPr>
          <p:spPr bwMode="auto">
            <a:xfrm rot="16200000">
              <a:off x="5464" y="1159"/>
              <a:ext cx="17"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S</a:t>
              </a:r>
              <a:endParaRPr lang="en-US" sz="1600" dirty="0">
                <a:latin typeface="+mn-lt"/>
              </a:endParaRPr>
            </a:p>
          </p:txBody>
        </p:sp>
        <p:sp>
          <p:nvSpPr>
            <p:cNvPr id="370" name="Rectangle 47"/>
            <p:cNvSpPr>
              <a:spLocks noChangeArrowheads="1"/>
            </p:cNvSpPr>
            <p:nvPr/>
          </p:nvSpPr>
          <p:spPr bwMode="auto">
            <a:xfrm rot="16200000">
              <a:off x="5465" y="1144"/>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e</a:t>
              </a:r>
              <a:endParaRPr lang="en-US" sz="1600" dirty="0">
                <a:latin typeface="+mn-lt"/>
              </a:endParaRPr>
            </a:p>
          </p:txBody>
        </p:sp>
        <p:sp>
          <p:nvSpPr>
            <p:cNvPr id="371" name="Rectangle 48"/>
            <p:cNvSpPr>
              <a:spLocks noChangeArrowheads="1"/>
            </p:cNvSpPr>
            <p:nvPr/>
          </p:nvSpPr>
          <p:spPr bwMode="auto">
            <a:xfrm rot="16200000">
              <a:off x="5466" y="1131"/>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c</a:t>
              </a:r>
              <a:endParaRPr lang="en-US" sz="1600" dirty="0">
                <a:latin typeface="+mn-lt"/>
              </a:endParaRPr>
            </a:p>
          </p:txBody>
        </p:sp>
        <p:sp>
          <p:nvSpPr>
            <p:cNvPr id="372" name="Rectangle 49"/>
            <p:cNvSpPr>
              <a:spLocks noChangeArrowheads="1"/>
            </p:cNvSpPr>
            <p:nvPr/>
          </p:nvSpPr>
          <p:spPr bwMode="auto">
            <a:xfrm rot="16200000">
              <a:off x="5464" y="1121"/>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u</a:t>
              </a:r>
              <a:endParaRPr lang="en-US" sz="1600" dirty="0">
                <a:latin typeface="+mn-lt"/>
              </a:endParaRPr>
            </a:p>
          </p:txBody>
        </p:sp>
        <p:sp>
          <p:nvSpPr>
            <p:cNvPr id="373" name="Rectangle 50"/>
            <p:cNvSpPr>
              <a:spLocks noChangeArrowheads="1"/>
            </p:cNvSpPr>
            <p:nvPr/>
          </p:nvSpPr>
          <p:spPr bwMode="auto">
            <a:xfrm rot="16200000">
              <a:off x="5467" y="1110"/>
              <a:ext cx="9"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r</a:t>
              </a:r>
              <a:endParaRPr lang="en-US" sz="1600" dirty="0">
                <a:latin typeface="+mn-lt"/>
              </a:endParaRPr>
            </a:p>
          </p:txBody>
        </p:sp>
        <p:sp>
          <p:nvSpPr>
            <p:cNvPr id="374" name="Rectangle 51"/>
            <p:cNvSpPr>
              <a:spLocks noChangeArrowheads="1"/>
            </p:cNvSpPr>
            <p:nvPr/>
          </p:nvSpPr>
          <p:spPr bwMode="auto">
            <a:xfrm rot="16200000">
              <a:off x="5468" y="1103"/>
              <a:ext cx="6"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i</a:t>
              </a:r>
              <a:endParaRPr lang="en-US" sz="1600" dirty="0">
                <a:latin typeface="+mn-lt"/>
              </a:endParaRPr>
            </a:p>
          </p:txBody>
        </p:sp>
        <p:sp>
          <p:nvSpPr>
            <p:cNvPr id="375" name="Rectangle 52"/>
            <p:cNvSpPr>
              <a:spLocks noChangeArrowheads="1"/>
            </p:cNvSpPr>
            <p:nvPr/>
          </p:nvSpPr>
          <p:spPr bwMode="auto">
            <a:xfrm rot="16200000">
              <a:off x="5469" y="1098"/>
              <a:ext cx="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t</a:t>
              </a:r>
              <a:endParaRPr lang="en-US" sz="1600" dirty="0">
                <a:latin typeface="+mn-lt"/>
              </a:endParaRPr>
            </a:p>
          </p:txBody>
        </p:sp>
        <p:sp>
          <p:nvSpPr>
            <p:cNvPr id="376" name="Rectangle 53"/>
            <p:cNvSpPr>
              <a:spLocks noChangeArrowheads="1"/>
            </p:cNvSpPr>
            <p:nvPr/>
          </p:nvSpPr>
          <p:spPr bwMode="auto">
            <a:xfrm rot="16200000">
              <a:off x="5465" y="1086"/>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y</a:t>
              </a:r>
              <a:endParaRPr lang="en-US" sz="1600" dirty="0">
                <a:latin typeface="+mn-lt"/>
              </a:endParaRPr>
            </a:p>
          </p:txBody>
        </p:sp>
        <p:sp>
          <p:nvSpPr>
            <p:cNvPr id="377" name="Line 54"/>
            <p:cNvSpPr>
              <a:spLocks noChangeShapeType="1"/>
            </p:cNvSpPr>
            <p:nvPr/>
          </p:nvSpPr>
          <p:spPr bwMode="auto">
            <a:xfrm>
              <a:off x="5426" y="1218"/>
              <a:ext cx="8"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378" name="Freeform 55"/>
            <p:cNvSpPr>
              <a:spLocks/>
            </p:cNvSpPr>
            <p:nvPr/>
          </p:nvSpPr>
          <p:spPr bwMode="auto">
            <a:xfrm>
              <a:off x="5420" y="1215"/>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79" name="Freeform 56"/>
            <p:cNvSpPr>
              <a:spLocks/>
            </p:cNvSpPr>
            <p:nvPr/>
          </p:nvSpPr>
          <p:spPr bwMode="auto">
            <a:xfrm>
              <a:off x="5433" y="1215"/>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80" name="Line 57"/>
            <p:cNvSpPr>
              <a:spLocks noChangeShapeType="1"/>
            </p:cNvSpPr>
            <p:nvPr/>
          </p:nvSpPr>
          <p:spPr bwMode="auto">
            <a:xfrm>
              <a:off x="5426" y="1113"/>
              <a:ext cx="8"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381" name="Freeform 58"/>
            <p:cNvSpPr>
              <a:spLocks/>
            </p:cNvSpPr>
            <p:nvPr/>
          </p:nvSpPr>
          <p:spPr bwMode="auto">
            <a:xfrm>
              <a:off x="5420" y="1109"/>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82" name="Freeform 59"/>
            <p:cNvSpPr>
              <a:spLocks/>
            </p:cNvSpPr>
            <p:nvPr/>
          </p:nvSpPr>
          <p:spPr bwMode="auto">
            <a:xfrm>
              <a:off x="5433" y="1109"/>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83" name="Line 60"/>
            <p:cNvSpPr>
              <a:spLocks noChangeShapeType="1"/>
            </p:cNvSpPr>
            <p:nvPr/>
          </p:nvSpPr>
          <p:spPr bwMode="auto">
            <a:xfrm>
              <a:off x="5317" y="1153"/>
              <a:ext cx="0" cy="24"/>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384" name="Freeform 61"/>
            <p:cNvSpPr>
              <a:spLocks/>
            </p:cNvSpPr>
            <p:nvPr/>
          </p:nvSpPr>
          <p:spPr bwMode="auto">
            <a:xfrm>
              <a:off x="5313" y="1148"/>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85" name="Freeform 62"/>
            <p:cNvSpPr>
              <a:spLocks/>
            </p:cNvSpPr>
            <p:nvPr/>
          </p:nvSpPr>
          <p:spPr bwMode="auto">
            <a:xfrm>
              <a:off x="5313" y="1175"/>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86" name="Rectangle 63"/>
            <p:cNvSpPr>
              <a:spLocks noChangeArrowheads="1"/>
            </p:cNvSpPr>
            <p:nvPr/>
          </p:nvSpPr>
          <p:spPr bwMode="auto">
            <a:xfrm>
              <a:off x="5342" y="1218"/>
              <a:ext cx="2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err="1">
                  <a:solidFill>
                    <a:srgbClr val="000000"/>
                  </a:solidFill>
                  <a:latin typeface="+mn-lt"/>
                </a:rPr>
                <a:t>IPv</a:t>
              </a:r>
              <a:endParaRPr lang="en-US" sz="1600" dirty="0">
                <a:latin typeface="+mn-lt"/>
              </a:endParaRPr>
            </a:p>
          </p:txBody>
        </p:sp>
        <p:sp>
          <p:nvSpPr>
            <p:cNvPr id="387" name="Rectangle 64"/>
            <p:cNvSpPr>
              <a:spLocks noChangeArrowheads="1"/>
            </p:cNvSpPr>
            <p:nvPr/>
          </p:nvSpPr>
          <p:spPr bwMode="auto">
            <a:xfrm>
              <a:off x="5374" y="1219"/>
              <a:ext cx="10"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6</a:t>
              </a:r>
              <a:endParaRPr lang="en-US" sz="1600">
                <a:latin typeface="+mn-lt"/>
              </a:endParaRPr>
            </a:p>
          </p:txBody>
        </p:sp>
      </p:grpSp>
      <p:sp>
        <p:nvSpPr>
          <p:cNvPr id="388" name="Rectangle 65"/>
          <p:cNvSpPr>
            <a:spLocks noChangeArrowheads="1"/>
          </p:cNvSpPr>
          <p:nvPr/>
        </p:nvSpPr>
        <p:spPr bwMode="auto">
          <a:xfrm>
            <a:off x="6777000" y="3290273"/>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900" b="1" dirty="0">
                <a:latin typeface="+mn-lt"/>
              </a:rPr>
              <a:t>Border</a:t>
            </a:r>
          </a:p>
          <a:p>
            <a:pPr algn="ctr"/>
            <a:r>
              <a:rPr lang="en-US" sz="900" b="1" dirty="0">
                <a:latin typeface="+mn-lt"/>
              </a:rPr>
              <a:t>Router</a:t>
            </a:r>
            <a:endParaRPr lang="en-US" sz="1600" dirty="0">
              <a:latin typeface="+mn-lt"/>
            </a:endParaRPr>
          </a:p>
        </p:txBody>
      </p:sp>
      <p:grpSp>
        <p:nvGrpSpPr>
          <p:cNvPr id="10" name="Group 66"/>
          <p:cNvGrpSpPr>
            <a:grpSpLocks/>
          </p:cNvGrpSpPr>
          <p:nvPr/>
        </p:nvGrpSpPr>
        <p:grpSpPr bwMode="auto">
          <a:xfrm>
            <a:off x="5490063" y="3558653"/>
            <a:ext cx="521938" cy="404436"/>
            <a:chOff x="4113" y="879"/>
            <a:chExt cx="393" cy="387"/>
          </a:xfrm>
        </p:grpSpPr>
        <p:sp>
          <p:nvSpPr>
            <p:cNvPr id="390" name="Rectangle 67"/>
            <p:cNvSpPr>
              <a:spLocks noChangeArrowheads="1"/>
            </p:cNvSpPr>
            <p:nvPr/>
          </p:nvSpPr>
          <p:spPr bwMode="auto">
            <a:xfrm>
              <a:off x="4113" y="879"/>
              <a:ext cx="393" cy="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391" name="Rectangle 68"/>
            <p:cNvSpPr>
              <a:spLocks noChangeArrowheads="1"/>
            </p:cNvSpPr>
            <p:nvPr/>
          </p:nvSpPr>
          <p:spPr bwMode="auto">
            <a:xfrm>
              <a:off x="4113" y="879"/>
              <a:ext cx="393" cy="387"/>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392" name="Rectangle 69"/>
            <p:cNvSpPr>
              <a:spLocks noChangeArrowheads="1"/>
            </p:cNvSpPr>
            <p:nvPr/>
          </p:nvSpPr>
          <p:spPr bwMode="auto">
            <a:xfrm>
              <a:off x="4216" y="1178"/>
              <a:ext cx="194" cy="6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393" name="Rectangle 70"/>
            <p:cNvSpPr>
              <a:spLocks noChangeArrowheads="1"/>
            </p:cNvSpPr>
            <p:nvPr/>
          </p:nvSpPr>
          <p:spPr bwMode="auto">
            <a:xfrm>
              <a:off x="4216" y="1178"/>
              <a:ext cx="194" cy="65"/>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394" name="Rectangle 71"/>
            <p:cNvSpPr>
              <a:spLocks noChangeArrowheads="1"/>
            </p:cNvSpPr>
            <p:nvPr/>
          </p:nvSpPr>
          <p:spPr bwMode="auto">
            <a:xfrm>
              <a:off x="4216" y="1084"/>
              <a:ext cx="194" cy="6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395" name="Rectangle 72"/>
            <p:cNvSpPr>
              <a:spLocks noChangeArrowheads="1"/>
            </p:cNvSpPr>
            <p:nvPr/>
          </p:nvSpPr>
          <p:spPr bwMode="auto">
            <a:xfrm>
              <a:off x="4216" y="1084"/>
              <a:ext cx="194" cy="60"/>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396" name="Rectangle 73"/>
            <p:cNvSpPr>
              <a:spLocks noChangeArrowheads="1"/>
            </p:cNvSpPr>
            <p:nvPr/>
          </p:nvSpPr>
          <p:spPr bwMode="auto">
            <a:xfrm>
              <a:off x="4132" y="912"/>
              <a:ext cx="53" cy="331"/>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397" name="Rectangle 74"/>
            <p:cNvSpPr>
              <a:spLocks noChangeArrowheads="1"/>
            </p:cNvSpPr>
            <p:nvPr/>
          </p:nvSpPr>
          <p:spPr bwMode="auto">
            <a:xfrm>
              <a:off x="4132" y="912"/>
              <a:ext cx="53" cy="331"/>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398" name="Rectangle 75"/>
            <p:cNvSpPr>
              <a:spLocks noChangeArrowheads="1"/>
            </p:cNvSpPr>
            <p:nvPr/>
          </p:nvSpPr>
          <p:spPr bwMode="auto">
            <a:xfrm>
              <a:off x="4216" y="1000"/>
              <a:ext cx="194" cy="48"/>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399" name="Rectangle 76"/>
            <p:cNvSpPr>
              <a:spLocks noChangeArrowheads="1"/>
            </p:cNvSpPr>
            <p:nvPr/>
          </p:nvSpPr>
          <p:spPr bwMode="auto">
            <a:xfrm>
              <a:off x="4216" y="1000"/>
              <a:ext cx="194" cy="48"/>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400" name="Rectangle 77"/>
            <p:cNvSpPr>
              <a:spLocks noChangeArrowheads="1"/>
            </p:cNvSpPr>
            <p:nvPr/>
          </p:nvSpPr>
          <p:spPr bwMode="auto">
            <a:xfrm>
              <a:off x="4267" y="1011"/>
              <a:ext cx="7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Facilities</a:t>
              </a:r>
              <a:endParaRPr lang="en-US" sz="1600">
                <a:latin typeface="+mn-lt"/>
              </a:endParaRPr>
            </a:p>
          </p:txBody>
        </p:sp>
        <p:sp>
          <p:nvSpPr>
            <p:cNvPr id="401" name="Line 78"/>
            <p:cNvSpPr>
              <a:spLocks noChangeShapeType="1"/>
            </p:cNvSpPr>
            <p:nvPr/>
          </p:nvSpPr>
          <p:spPr bwMode="auto">
            <a:xfrm>
              <a:off x="4196" y="1214"/>
              <a:ext cx="9"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02" name="Freeform 79"/>
            <p:cNvSpPr>
              <a:spLocks/>
            </p:cNvSpPr>
            <p:nvPr/>
          </p:nvSpPr>
          <p:spPr bwMode="auto">
            <a:xfrm>
              <a:off x="4190" y="1210"/>
              <a:ext cx="7" cy="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03" name="Freeform 80"/>
            <p:cNvSpPr>
              <a:spLocks/>
            </p:cNvSpPr>
            <p:nvPr/>
          </p:nvSpPr>
          <p:spPr bwMode="auto">
            <a:xfrm>
              <a:off x="4204" y="1210"/>
              <a:ext cx="6" cy="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04" name="Line 81"/>
            <p:cNvSpPr>
              <a:spLocks noChangeShapeType="1"/>
            </p:cNvSpPr>
            <p:nvPr/>
          </p:nvSpPr>
          <p:spPr bwMode="auto">
            <a:xfrm>
              <a:off x="4196" y="1110"/>
              <a:ext cx="9"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05" name="Freeform 82"/>
            <p:cNvSpPr>
              <a:spLocks/>
            </p:cNvSpPr>
            <p:nvPr/>
          </p:nvSpPr>
          <p:spPr bwMode="auto">
            <a:xfrm>
              <a:off x="4190" y="1106"/>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06" name="Freeform 83"/>
            <p:cNvSpPr>
              <a:spLocks/>
            </p:cNvSpPr>
            <p:nvPr/>
          </p:nvSpPr>
          <p:spPr bwMode="auto">
            <a:xfrm>
              <a:off x="4204" y="1106"/>
              <a:ext cx="6" cy="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07" name="Rectangle 84"/>
            <p:cNvSpPr>
              <a:spLocks noChangeArrowheads="1"/>
            </p:cNvSpPr>
            <p:nvPr/>
          </p:nvSpPr>
          <p:spPr bwMode="auto">
            <a:xfrm>
              <a:off x="4254" y="1083"/>
              <a:ext cx="14"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408" name="Rectangle 85"/>
            <p:cNvSpPr>
              <a:spLocks noChangeArrowheads="1"/>
            </p:cNvSpPr>
            <p:nvPr/>
          </p:nvSpPr>
          <p:spPr bwMode="auto">
            <a:xfrm>
              <a:off x="4269" y="1083"/>
              <a:ext cx="9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etworking </a:t>
              </a:r>
              <a:endParaRPr lang="en-US" sz="1600">
                <a:latin typeface="+mn-lt"/>
              </a:endParaRPr>
            </a:p>
          </p:txBody>
        </p:sp>
        <p:sp>
          <p:nvSpPr>
            <p:cNvPr id="409" name="Rectangle 86"/>
            <p:cNvSpPr>
              <a:spLocks noChangeArrowheads="1"/>
            </p:cNvSpPr>
            <p:nvPr/>
          </p:nvSpPr>
          <p:spPr bwMode="auto">
            <a:xfrm>
              <a:off x="4252" y="1110"/>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&amp; </a:t>
              </a:r>
              <a:endParaRPr lang="en-US" sz="1600">
                <a:latin typeface="+mn-lt"/>
              </a:endParaRPr>
            </a:p>
          </p:txBody>
        </p:sp>
        <p:sp>
          <p:nvSpPr>
            <p:cNvPr id="410" name="Rectangle 87"/>
            <p:cNvSpPr>
              <a:spLocks noChangeArrowheads="1"/>
            </p:cNvSpPr>
            <p:nvPr/>
          </p:nvSpPr>
          <p:spPr bwMode="auto">
            <a:xfrm>
              <a:off x="4274" y="1110"/>
              <a:ext cx="8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Transport</a:t>
              </a:r>
              <a:endParaRPr lang="en-US" sz="1600" dirty="0">
                <a:latin typeface="+mn-lt"/>
              </a:endParaRPr>
            </a:p>
          </p:txBody>
        </p:sp>
        <p:sp>
          <p:nvSpPr>
            <p:cNvPr id="411" name="Rectangle 88"/>
            <p:cNvSpPr>
              <a:spLocks noChangeArrowheads="1"/>
            </p:cNvSpPr>
            <p:nvPr/>
          </p:nvSpPr>
          <p:spPr bwMode="auto">
            <a:xfrm>
              <a:off x="4275" y="1173"/>
              <a:ext cx="71"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Access </a:t>
              </a:r>
              <a:endParaRPr lang="en-US" sz="1600">
                <a:latin typeface="+mn-lt"/>
              </a:endParaRPr>
            </a:p>
          </p:txBody>
        </p:sp>
        <p:sp>
          <p:nvSpPr>
            <p:cNvPr id="412" name="Rectangle 89"/>
            <p:cNvSpPr>
              <a:spLocks noChangeArrowheads="1"/>
            </p:cNvSpPr>
            <p:nvPr/>
          </p:nvSpPr>
          <p:spPr bwMode="auto">
            <a:xfrm>
              <a:off x="4244" y="1200"/>
              <a:ext cx="121"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Technologies</a:t>
              </a:r>
              <a:endParaRPr lang="en-US" sz="1600">
                <a:latin typeface="+mn-lt"/>
              </a:endParaRPr>
            </a:p>
          </p:txBody>
        </p:sp>
        <p:sp>
          <p:nvSpPr>
            <p:cNvPr id="413" name="Rectangle 90"/>
            <p:cNvSpPr>
              <a:spLocks noChangeArrowheads="1"/>
            </p:cNvSpPr>
            <p:nvPr/>
          </p:nvSpPr>
          <p:spPr bwMode="auto">
            <a:xfrm>
              <a:off x="4370" y="1106"/>
              <a:ext cx="7"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414" name="Line 91"/>
            <p:cNvSpPr>
              <a:spLocks noChangeShapeType="1"/>
            </p:cNvSpPr>
            <p:nvPr/>
          </p:nvSpPr>
          <p:spPr bwMode="auto">
            <a:xfrm>
              <a:off x="4312" y="1053"/>
              <a:ext cx="1" cy="26"/>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15" name="Freeform 92"/>
            <p:cNvSpPr>
              <a:spLocks/>
            </p:cNvSpPr>
            <p:nvPr/>
          </p:nvSpPr>
          <p:spPr bwMode="auto">
            <a:xfrm>
              <a:off x="4309" y="1048"/>
              <a:ext cx="6" cy="7"/>
            </a:xfrm>
            <a:custGeom>
              <a:avLst/>
              <a:gdLst>
                <a:gd name="T0" fmla="*/ 0 w 250"/>
                <a:gd name="T1" fmla="*/ 0 h 253"/>
                <a:gd name="T2" fmla="*/ 0 w 250"/>
                <a:gd name="T3" fmla="*/ 0 h 253"/>
                <a:gd name="T4" fmla="*/ 0 w 250"/>
                <a:gd name="T5" fmla="*/ 0 h 253"/>
                <a:gd name="T6" fmla="*/ 0 w 250"/>
                <a:gd name="T7" fmla="*/ 0 h 253"/>
                <a:gd name="T8" fmla="*/ 0 w 250"/>
                <a:gd name="T9" fmla="*/ 0 h 253"/>
                <a:gd name="T10" fmla="*/ 0 60000 65536"/>
                <a:gd name="T11" fmla="*/ 0 60000 65536"/>
                <a:gd name="T12" fmla="*/ 0 60000 65536"/>
                <a:gd name="T13" fmla="*/ 0 60000 65536"/>
                <a:gd name="T14" fmla="*/ 0 60000 65536"/>
                <a:gd name="T15" fmla="*/ 0 w 250"/>
                <a:gd name="T16" fmla="*/ 0 h 253"/>
                <a:gd name="T17" fmla="*/ 250 w 250"/>
                <a:gd name="T18" fmla="*/ 253 h 253"/>
              </a:gdLst>
              <a:ahLst/>
              <a:cxnLst>
                <a:cxn ang="T10">
                  <a:pos x="T0" y="T1"/>
                </a:cxn>
                <a:cxn ang="T11">
                  <a:pos x="T2" y="T3"/>
                </a:cxn>
                <a:cxn ang="T12">
                  <a:pos x="T4" y="T5"/>
                </a:cxn>
                <a:cxn ang="T13">
                  <a:pos x="T6" y="T7"/>
                </a:cxn>
                <a:cxn ang="T14">
                  <a:pos x="T8" y="T9"/>
                </a:cxn>
              </a:cxnLst>
              <a:rect l="T15" t="T16" r="T17" b="T18"/>
              <a:pathLst>
                <a:path w="250" h="253">
                  <a:moveTo>
                    <a:pt x="118" y="0"/>
                  </a:moveTo>
                  <a:lnTo>
                    <a:pt x="250" y="246"/>
                  </a:lnTo>
                  <a:cubicBezTo>
                    <a:pt x="170" y="209"/>
                    <a:pt x="78" y="212"/>
                    <a:pt x="0" y="253"/>
                  </a:cubicBezTo>
                  <a:lnTo>
                    <a:pt x="118"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16" name="Freeform 93"/>
            <p:cNvSpPr>
              <a:spLocks/>
            </p:cNvSpPr>
            <p:nvPr/>
          </p:nvSpPr>
          <p:spPr bwMode="auto">
            <a:xfrm>
              <a:off x="4309" y="1077"/>
              <a:ext cx="7" cy="7"/>
            </a:xfrm>
            <a:custGeom>
              <a:avLst/>
              <a:gdLst>
                <a:gd name="T0" fmla="*/ 0 w 249"/>
                <a:gd name="T1" fmla="*/ 0 h 253"/>
                <a:gd name="T2" fmla="*/ 0 w 249"/>
                <a:gd name="T3" fmla="*/ 0 h 253"/>
                <a:gd name="T4" fmla="*/ 0 w 249"/>
                <a:gd name="T5" fmla="*/ 0 h 253"/>
                <a:gd name="T6" fmla="*/ 0 w 249"/>
                <a:gd name="T7" fmla="*/ 0 h 253"/>
                <a:gd name="T8" fmla="*/ 0 60000 65536"/>
                <a:gd name="T9" fmla="*/ 0 60000 65536"/>
                <a:gd name="T10" fmla="*/ 0 60000 65536"/>
                <a:gd name="T11" fmla="*/ 0 60000 65536"/>
                <a:gd name="T12" fmla="*/ 0 w 249"/>
                <a:gd name="T13" fmla="*/ 0 h 253"/>
                <a:gd name="T14" fmla="*/ 249 w 249"/>
                <a:gd name="T15" fmla="*/ 253 h 253"/>
              </a:gdLst>
              <a:ahLst/>
              <a:cxnLst>
                <a:cxn ang="T8">
                  <a:pos x="T0" y="T1"/>
                </a:cxn>
                <a:cxn ang="T9">
                  <a:pos x="T2" y="T3"/>
                </a:cxn>
                <a:cxn ang="T10">
                  <a:pos x="T4" y="T5"/>
                </a:cxn>
                <a:cxn ang="T11">
                  <a:pos x="T6" y="T7"/>
                </a:cxn>
              </a:cxnLst>
              <a:rect l="T12" t="T13" r="T14" b="T15"/>
              <a:pathLst>
                <a:path w="249" h="253">
                  <a:moveTo>
                    <a:pt x="132" y="253"/>
                  </a:moveTo>
                  <a:lnTo>
                    <a:pt x="0" y="7"/>
                  </a:lnTo>
                  <a:cubicBezTo>
                    <a:pt x="79" y="44"/>
                    <a:pt x="172" y="41"/>
                    <a:pt x="249" y="0"/>
                  </a:cubicBezTo>
                  <a:lnTo>
                    <a:pt x="132" y="253"/>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17" name="Line 94"/>
            <p:cNvSpPr>
              <a:spLocks noChangeShapeType="1"/>
            </p:cNvSpPr>
            <p:nvPr/>
          </p:nvSpPr>
          <p:spPr bwMode="auto">
            <a:xfrm>
              <a:off x="4196" y="1019"/>
              <a:ext cx="10"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18" name="Freeform 95"/>
            <p:cNvSpPr>
              <a:spLocks/>
            </p:cNvSpPr>
            <p:nvPr/>
          </p:nvSpPr>
          <p:spPr bwMode="auto">
            <a:xfrm>
              <a:off x="4190" y="1016"/>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19" name="Freeform 96"/>
            <p:cNvSpPr>
              <a:spLocks/>
            </p:cNvSpPr>
            <p:nvPr/>
          </p:nvSpPr>
          <p:spPr bwMode="auto">
            <a:xfrm>
              <a:off x="4205" y="1016"/>
              <a:ext cx="6"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20" name="Rectangle 97"/>
            <p:cNvSpPr>
              <a:spLocks noChangeArrowheads="1"/>
            </p:cNvSpPr>
            <p:nvPr/>
          </p:nvSpPr>
          <p:spPr bwMode="auto">
            <a:xfrm rot="16200000">
              <a:off x="4152" y="1113"/>
              <a:ext cx="20"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421" name="Rectangle 98"/>
            <p:cNvSpPr>
              <a:spLocks noChangeArrowheads="1"/>
            </p:cNvSpPr>
            <p:nvPr/>
          </p:nvSpPr>
          <p:spPr bwMode="auto">
            <a:xfrm rot="16200000">
              <a:off x="4156" y="1098"/>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422" name="Rectangle 99"/>
            <p:cNvSpPr>
              <a:spLocks noChangeArrowheads="1"/>
            </p:cNvSpPr>
            <p:nvPr/>
          </p:nvSpPr>
          <p:spPr bwMode="auto">
            <a:xfrm rot="16200000">
              <a:off x="4154" y="1086"/>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423" name="Rectangle 100"/>
            <p:cNvSpPr>
              <a:spLocks noChangeArrowheads="1"/>
            </p:cNvSpPr>
            <p:nvPr/>
          </p:nvSpPr>
          <p:spPr bwMode="auto">
            <a:xfrm rot="16200000">
              <a:off x="4155" y="1077"/>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424" name="Rectangle 101"/>
            <p:cNvSpPr>
              <a:spLocks noChangeArrowheads="1"/>
            </p:cNvSpPr>
            <p:nvPr/>
          </p:nvSpPr>
          <p:spPr bwMode="auto">
            <a:xfrm rot="16200000">
              <a:off x="4154" y="1062"/>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g</a:t>
              </a:r>
              <a:endParaRPr lang="en-US" sz="1600">
                <a:latin typeface="+mn-lt"/>
              </a:endParaRPr>
            </a:p>
          </p:txBody>
        </p:sp>
        <p:sp>
          <p:nvSpPr>
            <p:cNvPr id="425" name="Rectangle 102"/>
            <p:cNvSpPr>
              <a:spLocks noChangeArrowheads="1"/>
            </p:cNvSpPr>
            <p:nvPr/>
          </p:nvSpPr>
          <p:spPr bwMode="auto">
            <a:xfrm rot="16200000">
              <a:off x="4155" y="1052"/>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426" name="Rectangle 103"/>
            <p:cNvSpPr>
              <a:spLocks noChangeArrowheads="1"/>
            </p:cNvSpPr>
            <p:nvPr/>
          </p:nvSpPr>
          <p:spPr bwMode="auto">
            <a:xfrm rot="16200000">
              <a:off x="4152" y="1031"/>
              <a:ext cx="21"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427" name="Rectangle 104"/>
            <p:cNvSpPr>
              <a:spLocks noChangeArrowheads="1"/>
            </p:cNvSpPr>
            <p:nvPr/>
          </p:nvSpPr>
          <p:spPr bwMode="auto">
            <a:xfrm rot="16200000">
              <a:off x="4156" y="1018"/>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428" name="Rectangle 105"/>
            <p:cNvSpPr>
              <a:spLocks noChangeArrowheads="1"/>
            </p:cNvSpPr>
            <p:nvPr/>
          </p:nvSpPr>
          <p:spPr bwMode="auto">
            <a:xfrm rot="16200000">
              <a:off x="4154" y="1006"/>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429" name="Rectangle 106"/>
            <p:cNvSpPr>
              <a:spLocks noChangeArrowheads="1"/>
            </p:cNvSpPr>
            <p:nvPr/>
          </p:nvSpPr>
          <p:spPr bwMode="auto">
            <a:xfrm rot="16200000">
              <a:off x="4159" y="999"/>
              <a:ext cx="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430" name="Rectangle 107"/>
            <p:cNvSpPr>
              <a:spLocks noChangeArrowheads="1"/>
            </p:cNvSpPr>
            <p:nvPr/>
          </p:nvSpPr>
          <p:spPr bwMode="auto">
            <a:xfrm>
              <a:off x="4216" y="1217"/>
              <a:ext cx="37"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Ethernet</a:t>
              </a:r>
              <a:endParaRPr lang="en-US" sz="1600">
                <a:latin typeface="+mn-lt"/>
              </a:endParaRPr>
            </a:p>
          </p:txBody>
        </p:sp>
        <p:sp>
          <p:nvSpPr>
            <p:cNvPr id="431" name="Rectangle 108"/>
            <p:cNvSpPr>
              <a:spLocks noChangeArrowheads="1"/>
            </p:cNvSpPr>
            <p:nvPr/>
          </p:nvSpPr>
          <p:spPr bwMode="auto">
            <a:xfrm>
              <a:off x="4439" y="914"/>
              <a:ext cx="53" cy="329"/>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432" name="Rectangle 109"/>
            <p:cNvSpPr>
              <a:spLocks noChangeArrowheads="1"/>
            </p:cNvSpPr>
            <p:nvPr/>
          </p:nvSpPr>
          <p:spPr bwMode="auto">
            <a:xfrm>
              <a:off x="4439" y="914"/>
              <a:ext cx="53" cy="329"/>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433" name="Rectangle 110"/>
            <p:cNvSpPr>
              <a:spLocks noChangeArrowheads="1"/>
            </p:cNvSpPr>
            <p:nvPr/>
          </p:nvSpPr>
          <p:spPr bwMode="auto">
            <a:xfrm rot="16200000">
              <a:off x="4458" y="1093"/>
              <a:ext cx="17"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S</a:t>
              </a:r>
              <a:endParaRPr lang="en-US" sz="1600">
                <a:latin typeface="+mn-lt"/>
              </a:endParaRPr>
            </a:p>
          </p:txBody>
        </p:sp>
        <p:sp>
          <p:nvSpPr>
            <p:cNvPr id="434" name="Rectangle 111"/>
            <p:cNvSpPr>
              <a:spLocks noChangeArrowheads="1"/>
            </p:cNvSpPr>
            <p:nvPr/>
          </p:nvSpPr>
          <p:spPr bwMode="auto">
            <a:xfrm rot="16200000">
              <a:off x="4460" y="1080"/>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435" name="Rectangle 112"/>
            <p:cNvSpPr>
              <a:spLocks noChangeArrowheads="1"/>
            </p:cNvSpPr>
            <p:nvPr/>
          </p:nvSpPr>
          <p:spPr bwMode="auto">
            <a:xfrm rot="16200000">
              <a:off x="4459" y="1070"/>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c</a:t>
              </a:r>
              <a:endParaRPr lang="en-US" sz="1600">
                <a:latin typeface="+mn-lt"/>
              </a:endParaRPr>
            </a:p>
          </p:txBody>
        </p:sp>
        <p:sp>
          <p:nvSpPr>
            <p:cNvPr id="436" name="Rectangle 113"/>
            <p:cNvSpPr>
              <a:spLocks noChangeArrowheads="1"/>
            </p:cNvSpPr>
            <p:nvPr/>
          </p:nvSpPr>
          <p:spPr bwMode="auto">
            <a:xfrm rot="16200000">
              <a:off x="4458" y="1056"/>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u</a:t>
              </a:r>
              <a:endParaRPr lang="en-US" sz="1600">
                <a:latin typeface="+mn-lt"/>
              </a:endParaRPr>
            </a:p>
          </p:txBody>
        </p:sp>
        <p:sp>
          <p:nvSpPr>
            <p:cNvPr id="437" name="Rectangle 114"/>
            <p:cNvSpPr>
              <a:spLocks noChangeArrowheads="1"/>
            </p:cNvSpPr>
            <p:nvPr/>
          </p:nvSpPr>
          <p:spPr bwMode="auto">
            <a:xfrm rot="16200000">
              <a:off x="4460" y="1046"/>
              <a:ext cx="9"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r</a:t>
              </a:r>
              <a:endParaRPr lang="en-US" sz="1600">
                <a:latin typeface="+mn-lt"/>
              </a:endParaRPr>
            </a:p>
          </p:txBody>
        </p:sp>
        <p:sp>
          <p:nvSpPr>
            <p:cNvPr id="438" name="Rectangle 115"/>
            <p:cNvSpPr>
              <a:spLocks noChangeArrowheads="1"/>
            </p:cNvSpPr>
            <p:nvPr/>
          </p:nvSpPr>
          <p:spPr bwMode="auto">
            <a:xfrm rot="16200000">
              <a:off x="4462" y="1039"/>
              <a:ext cx="6"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i</a:t>
              </a:r>
              <a:endParaRPr lang="en-US" sz="1600">
                <a:latin typeface="+mn-lt"/>
              </a:endParaRPr>
            </a:p>
          </p:txBody>
        </p:sp>
        <p:sp>
          <p:nvSpPr>
            <p:cNvPr id="439" name="Rectangle 116"/>
            <p:cNvSpPr>
              <a:spLocks noChangeArrowheads="1"/>
            </p:cNvSpPr>
            <p:nvPr/>
          </p:nvSpPr>
          <p:spPr bwMode="auto">
            <a:xfrm rot="16200000">
              <a:off x="4463" y="1033"/>
              <a:ext cx="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440" name="Rectangle 117"/>
            <p:cNvSpPr>
              <a:spLocks noChangeArrowheads="1"/>
            </p:cNvSpPr>
            <p:nvPr/>
          </p:nvSpPr>
          <p:spPr bwMode="auto">
            <a:xfrm rot="16200000">
              <a:off x="4459" y="1023"/>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y</a:t>
              </a:r>
              <a:endParaRPr lang="en-US" sz="1600">
                <a:latin typeface="+mn-lt"/>
              </a:endParaRPr>
            </a:p>
          </p:txBody>
        </p:sp>
        <p:sp>
          <p:nvSpPr>
            <p:cNvPr id="441" name="Line 118"/>
            <p:cNvSpPr>
              <a:spLocks noChangeShapeType="1"/>
            </p:cNvSpPr>
            <p:nvPr/>
          </p:nvSpPr>
          <p:spPr bwMode="auto">
            <a:xfrm>
              <a:off x="4420" y="1214"/>
              <a:ext cx="9"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42" name="Freeform 119"/>
            <p:cNvSpPr>
              <a:spLocks/>
            </p:cNvSpPr>
            <p:nvPr/>
          </p:nvSpPr>
          <p:spPr bwMode="auto">
            <a:xfrm>
              <a:off x="4415" y="1210"/>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43" name="Freeform 120"/>
            <p:cNvSpPr>
              <a:spLocks/>
            </p:cNvSpPr>
            <p:nvPr/>
          </p:nvSpPr>
          <p:spPr bwMode="auto">
            <a:xfrm>
              <a:off x="4427" y="1210"/>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44" name="Line 121"/>
            <p:cNvSpPr>
              <a:spLocks noChangeShapeType="1"/>
            </p:cNvSpPr>
            <p:nvPr/>
          </p:nvSpPr>
          <p:spPr bwMode="auto">
            <a:xfrm>
              <a:off x="4420" y="1110"/>
              <a:ext cx="9"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45" name="Freeform 122"/>
            <p:cNvSpPr>
              <a:spLocks/>
            </p:cNvSpPr>
            <p:nvPr/>
          </p:nvSpPr>
          <p:spPr bwMode="auto">
            <a:xfrm>
              <a:off x="4415" y="1106"/>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46" name="Freeform 123"/>
            <p:cNvSpPr>
              <a:spLocks/>
            </p:cNvSpPr>
            <p:nvPr/>
          </p:nvSpPr>
          <p:spPr bwMode="auto">
            <a:xfrm>
              <a:off x="4427" y="1106"/>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47" name="Line 124"/>
            <p:cNvSpPr>
              <a:spLocks noChangeShapeType="1"/>
            </p:cNvSpPr>
            <p:nvPr/>
          </p:nvSpPr>
          <p:spPr bwMode="auto">
            <a:xfrm>
              <a:off x="4420" y="1020"/>
              <a:ext cx="9"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48" name="Freeform 125"/>
            <p:cNvSpPr>
              <a:spLocks/>
            </p:cNvSpPr>
            <p:nvPr/>
          </p:nvSpPr>
          <p:spPr bwMode="auto">
            <a:xfrm>
              <a:off x="4415" y="1017"/>
              <a:ext cx="7" cy="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49" name="Freeform 126"/>
            <p:cNvSpPr>
              <a:spLocks/>
            </p:cNvSpPr>
            <p:nvPr/>
          </p:nvSpPr>
          <p:spPr bwMode="auto">
            <a:xfrm>
              <a:off x="4427" y="1017"/>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50" name="Line 127"/>
            <p:cNvSpPr>
              <a:spLocks noChangeShapeType="1"/>
            </p:cNvSpPr>
            <p:nvPr/>
          </p:nvSpPr>
          <p:spPr bwMode="auto">
            <a:xfrm>
              <a:off x="4313" y="1149"/>
              <a:ext cx="0" cy="24"/>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51" name="Freeform 128"/>
            <p:cNvSpPr>
              <a:spLocks/>
            </p:cNvSpPr>
            <p:nvPr/>
          </p:nvSpPr>
          <p:spPr bwMode="auto">
            <a:xfrm>
              <a:off x="4309" y="1144"/>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52" name="Freeform 129"/>
            <p:cNvSpPr>
              <a:spLocks/>
            </p:cNvSpPr>
            <p:nvPr/>
          </p:nvSpPr>
          <p:spPr bwMode="auto">
            <a:xfrm>
              <a:off x="4309" y="1171"/>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53" name="Rectangle 130"/>
            <p:cNvSpPr>
              <a:spLocks noChangeArrowheads="1"/>
            </p:cNvSpPr>
            <p:nvPr/>
          </p:nvSpPr>
          <p:spPr bwMode="auto">
            <a:xfrm>
              <a:off x="4334" y="1218"/>
              <a:ext cx="40"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CAN bus</a:t>
              </a:r>
              <a:endParaRPr lang="en-US" sz="1600">
                <a:latin typeface="+mn-lt"/>
              </a:endParaRPr>
            </a:p>
          </p:txBody>
        </p:sp>
      </p:grpSp>
      <p:grpSp>
        <p:nvGrpSpPr>
          <p:cNvPr id="11" name="Group 131"/>
          <p:cNvGrpSpPr>
            <a:grpSpLocks/>
          </p:cNvGrpSpPr>
          <p:nvPr/>
        </p:nvGrpSpPr>
        <p:grpSpPr bwMode="auto">
          <a:xfrm>
            <a:off x="6102000" y="3558653"/>
            <a:ext cx="542790" cy="404436"/>
            <a:chOff x="4647" y="879"/>
            <a:chExt cx="393" cy="387"/>
          </a:xfrm>
        </p:grpSpPr>
        <p:sp>
          <p:nvSpPr>
            <p:cNvPr id="455" name="Rectangle 132"/>
            <p:cNvSpPr>
              <a:spLocks noChangeArrowheads="1"/>
            </p:cNvSpPr>
            <p:nvPr/>
          </p:nvSpPr>
          <p:spPr bwMode="auto">
            <a:xfrm>
              <a:off x="4647" y="879"/>
              <a:ext cx="393" cy="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456" name="Rectangle 133"/>
            <p:cNvSpPr>
              <a:spLocks noChangeArrowheads="1"/>
            </p:cNvSpPr>
            <p:nvPr/>
          </p:nvSpPr>
          <p:spPr bwMode="auto">
            <a:xfrm>
              <a:off x="4647" y="879"/>
              <a:ext cx="393" cy="387"/>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457" name="Rectangle 134"/>
            <p:cNvSpPr>
              <a:spLocks noChangeArrowheads="1"/>
            </p:cNvSpPr>
            <p:nvPr/>
          </p:nvSpPr>
          <p:spPr bwMode="auto">
            <a:xfrm>
              <a:off x="4825" y="1178"/>
              <a:ext cx="118" cy="6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458" name="Rectangle 135"/>
            <p:cNvSpPr>
              <a:spLocks noChangeArrowheads="1"/>
            </p:cNvSpPr>
            <p:nvPr/>
          </p:nvSpPr>
          <p:spPr bwMode="auto">
            <a:xfrm>
              <a:off x="4825" y="1178"/>
              <a:ext cx="118" cy="65"/>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459" name="Rectangle 136"/>
            <p:cNvSpPr>
              <a:spLocks noChangeArrowheads="1"/>
            </p:cNvSpPr>
            <p:nvPr/>
          </p:nvSpPr>
          <p:spPr bwMode="auto">
            <a:xfrm>
              <a:off x="4825" y="1084"/>
              <a:ext cx="118" cy="6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460" name="Rectangle 137"/>
            <p:cNvSpPr>
              <a:spLocks noChangeArrowheads="1"/>
            </p:cNvSpPr>
            <p:nvPr/>
          </p:nvSpPr>
          <p:spPr bwMode="auto">
            <a:xfrm>
              <a:off x="4825" y="1084"/>
              <a:ext cx="118" cy="60"/>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461" name="Rectangle 138"/>
            <p:cNvSpPr>
              <a:spLocks noChangeArrowheads="1"/>
            </p:cNvSpPr>
            <p:nvPr/>
          </p:nvSpPr>
          <p:spPr bwMode="auto">
            <a:xfrm>
              <a:off x="4665" y="912"/>
              <a:ext cx="54" cy="331"/>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462" name="Rectangle 139"/>
            <p:cNvSpPr>
              <a:spLocks noChangeArrowheads="1"/>
            </p:cNvSpPr>
            <p:nvPr/>
          </p:nvSpPr>
          <p:spPr bwMode="auto">
            <a:xfrm>
              <a:off x="4665" y="912"/>
              <a:ext cx="54" cy="331"/>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463" name="Rectangle 140"/>
            <p:cNvSpPr>
              <a:spLocks noChangeArrowheads="1"/>
            </p:cNvSpPr>
            <p:nvPr/>
          </p:nvSpPr>
          <p:spPr bwMode="auto">
            <a:xfrm>
              <a:off x="4749" y="1000"/>
              <a:ext cx="194" cy="48"/>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464" name="Rectangle 141"/>
            <p:cNvSpPr>
              <a:spLocks noChangeArrowheads="1"/>
            </p:cNvSpPr>
            <p:nvPr/>
          </p:nvSpPr>
          <p:spPr bwMode="auto">
            <a:xfrm>
              <a:off x="4749" y="1000"/>
              <a:ext cx="194" cy="48"/>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465" name="Rectangle 142"/>
            <p:cNvSpPr>
              <a:spLocks noChangeArrowheads="1"/>
            </p:cNvSpPr>
            <p:nvPr/>
          </p:nvSpPr>
          <p:spPr bwMode="auto">
            <a:xfrm>
              <a:off x="4802" y="1011"/>
              <a:ext cx="7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Facilities</a:t>
              </a:r>
              <a:endParaRPr lang="en-US" sz="1600">
                <a:latin typeface="+mn-lt"/>
              </a:endParaRPr>
            </a:p>
          </p:txBody>
        </p:sp>
        <p:sp>
          <p:nvSpPr>
            <p:cNvPr id="466" name="Line 143"/>
            <p:cNvSpPr>
              <a:spLocks noChangeShapeType="1"/>
            </p:cNvSpPr>
            <p:nvPr/>
          </p:nvSpPr>
          <p:spPr bwMode="auto">
            <a:xfrm>
              <a:off x="4724" y="1210"/>
              <a:ext cx="96"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67" name="Freeform 144"/>
            <p:cNvSpPr>
              <a:spLocks/>
            </p:cNvSpPr>
            <p:nvPr/>
          </p:nvSpPr>
          <p:spPr bwMode="auto">
            <a:xfrm>
              <a:off x="4719" y="1207"/>
              <a:ext cx="7" cy="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4"/>
                  </a:moveTo>
                  <a:lnTo>
                    <a:pt x="250" y="0"/>
                  </a:lnTo>
                  <a:cubicBezTo>
                    <a:pt x="211" y="78"/>
                    <a:pt x="211" y="171"/>
                    <a:pt x="250"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68" name="Freeform 145"/>
            <p:cNvSpPr>
              <a:spLocks/>
            </p:cNvSpPr>
            <p:nvPr/>
          </p:nvSpPr>
          <p:spPr bwMode="auto">
            <a:xfrm>
              <a:off x="4819" y="1207"/>
              <a:ext cx="6" cy="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69" name="Line 146"/>
            <p:cNvSpPr>
              <a:spLocks noChangeShapeType="1"/>
            </p:cNvSpPr>
            <p:nvPr/>
          </p:nvSpPr>
          <p:spPr bwMode="auto">
            <a:xfrm>
              <a:off x="4846" y="952"/>
              <a:ext cx="0" cy="2"/>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70" name="Freeform 147"/>
            <p:cNvSpPr>
              <a:spLocks/>
            </p:cNvSpPr>
            <p:nvPr/>
          </p:nvSpPr>
          <p:spPr bwMode="auto">
            <a:xfrm>
              <a:off x="4843" y="947"/>
              <a:ext cx="6" cy="6"/>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71" name="Freeform 148"/>
            <p:cNvSpPr>
              <a:spLocks/>
            </p:cNvSpPr>
            <p:nvPr/>
          </p:nvSpPr>
          <p:spPr bwMode="auto">
            <a:xfrm>
              <a:off x="4843" y="953"/>
              <a:ext cx="6"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39"/>
                    <a:pt x="171" y="39"/>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72" name="Line 149"/>
            <p:cNvSpPr>
              <a:spLocks noChangeShapeType="1"/>
            </p:cNvSpPr>
            <p:nvPr/>
          </p:nvSpPr>
          <p:spPr bwMode="auto">
            <a:xfrm>
              <a:off x="4724" y="1114"/>
              <a:ext cx="96"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73" name="Freeform 150"/>
            <p:cNvSpPr>
              <a:spLocks/>
            </p:cNvSpPr>
            <p:nvPr/>
          </p:nvSpPr>
          <p:spPr bwMode="auto">
            <a:xfrm>
              <a:off x="4719" y="1111"/>
              <a:ext cx="7" cy="6"/>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74" name="Freeform 151"/>
            <p:cNvSpPr>
              <a:spLocks/>
            </p:cNvSpPr>
            <p:nvPr/>
          </p:nvSpPr>
          <p:spPr bwMode="auto">
            <a:xfrm>
              <a:off x="4819" y="1111"/>
              <a:ext cx="6" cy="6"/>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75" name="Rectangle 152"/>
            <p:cNvSpPr>
              <a:spLocks noChangeArrowheads="1"/>
            </p:cNvSpPr>
            <p:nvPr/>
          </p:nvSpPr>
          <p:spPr bwMode="auto">
            <a:xfrm>
              <a:off x="4830" y="1088"/>
              <a:ext cx="7"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476" name="Rectangle 153"/>
            <p:cNvSpPr>
              <a:spLocks noChangeArrowheads="1"/>
            </p:cNvSpPr>
            <p:nvPr/>
          </p:nvSpPr>
          <p:spPr bwMode="auto">
            <a:xfrm>
              <a:off x="4842" y="1088"/>
              <a:ext cx="4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etworking </a:t>
              </a:r>
              <a:endParaRPr lang="en-US" sz="1600">
                <a:latin typeface="+mn-lt"/>
              </a:endParaRPr>
            </a:p>
          </p:txBody>
        </p:sp>
        <p:sp>
          <p:nvSpPr>
            <p:cNvPr id="477" name="Rectangle 154"/>
            <p:cNvSpPr>
              <a:spLocks noChangeArrowheads="1"/>
            </p:cNvSpPr>
            <p:nvPr/>
          </p:nvSpPr>
          <p:spPr bwMode="auto">
            <a:xfrm>
              <a:off x="4927" y="1088"/>
              <a:ext cx="9"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&amp; </a:t>
              </a:r>
              <a:endParaRPr lang="en-US" sz="1600">
                <a:latin typeface="+mn-lt"/>
              </a:endParaRPr>
            </a:p>
          </p:txBody>
        </p:sp>
        <p:sp>
          <p:nvSpPr>
            <p:cNvPr id="478" name="Rectangle 155"/>
            <p:cNvSpPr>
              <a:spLocks noChangeArrowheads="1"/>
            </p:cNvSpPr>
            <p:nvPr/>
          </p:nvSpPr>
          <p:spPr bwMode="auto">
            <a:xfrm>
              <a:off x="4860" y="1110"/>
              <a:ext cx="43"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Transport</a:t>
              </a:r>
              <a:endParaRPr lang="en-US" sz="1600">
                <a:latin typeface="+mn-lt"/>
              </a:endParaRPr>
            </a:p>
          </p:txBody>
        </p:sp>
        <p:sp>
          <p:nvSpPr>
            <p:cNvPr id="479" name="Rectangle 156"/>
            <p:cNvSpPr>
              <a:spLocks noChangeArrowheads="1"/>
            </p:cNvSpPr>
            <p:nvPr/>
          </p:nvSpPr>
          <p:spPr bwMode="auto">
            <a:xfrm>
              <a:off x="4881" y="1178"/>
              <a:ext cx="32"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Access </a:t>
              </a:r>
              <a:endParaRPr lang="en-US" sz="1600">
                <a:latin typeface="+mn-lt"/>
              </a:endParaRPr>
            </a:p>
          </p:txBody>
        </p:sp>
        <p:sp>
          <p:nvSpPr>
            <p:cNvPr id="480" name="Rectangle 157"/>
            <p:cNvSpPr>
              <a:spLocks noChangeArrowheads="1"/>
            </p:cNvSpPr>
            <p:nvPr/>
          </p:nvSpPr>
          <p:spPr bwMode="auto">
            <a:xfrm>
              <a:off x="4830" y="1199"/>
              <a:ext cx="58"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Technologies</a:t>
              </a:r>
              <a:endParaRPr lang="en-US" sz="1600">
                <a:latin typeface="+mn-lt"/>
              </a:endParaRPr>
            </a:p>
          </p:txBody>
        </p:sp>
        <p:sp>
          <p:nvSpPr>
            <p:cNvPr id="481" name="Rectangle 158"/>
            <p:cNvSpPr>
              <a:spLocks noChangeArrowheads="1"/>
            </p:cNvSpPr>
            <p:nvPr/>
          </p:nvSpPr>
          <p:spPr bwMode="auto">
            <a:xfrm>
              <a:off x="4904" y="1105"/>
              <a:ext cx="7"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482" name="Line 159"/>
            <p:cNvSpPr>
              <a:spLocks noChangeShapeType="1"/>
            </p:cNvSpPr>
            <p:nvPr/>
          </p:nvSpPr>
          <p:spPr bwMode="auto">
            <a:xfrm>
              <a:off x="4884" y="1053"/>
              <a:ext cx="0" cy="26"/>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83" name="Freeform 160"/>
            <p:cNvSpPr>
              <a:spLocks/>
            </p:cNvSpPr>
            <p:nvPr/>
          </p:nvSpPr>
          <p:spPr bwMode="auto">
            <a:xfrm>
              <a:off x="4881" y="1048"/>
              <a:ext cx="7"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84" name="Freeform 161"/>
            <p:cNvSpPr>
              <a:spLocks/>
            </p:cNvSpPr>
            <p:nvPr/>
          </p:nvSpPr>
          <p:spPr bwMode="auto">
            <a:xfrm>
              <a:off x="4881" y="1077"/>
              <a:ext cx="7" cy="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85" name="Line 162"/>
            <p:cNvSpPr>
              <a:spLocks noChangeShapeType="1"/>
            </p:cNvSpPr>
            <p:nvPr/>
          </p:nvSpPr>
          <p:spPr bwMode="auto">
            <a:xfrm>
              <a:off x="4729" y="1019"/>
              <a:ext cx="11"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86" name="Freeform 163"/>
            <p:cNvSpPr>
              <a:spLocks/>
            </p:cNvSpPr>
            <p:nvPr/>
          </p:nvSpPr>
          <p:spPr bwMode="auto">
            <a:xfrm>
              <a:off x="4724" y="1016"/>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87" name="Freeform 164"/>
            <p:cNvSpPr>
              <a:spLocks/>
            </p:cNvSpPr>
            <p:nvPr/>
          </p:nvSpPr>
          <p:spPr bwMode="auto">
            <a:xfrm>
              <a:off x="4739" y="1016"/>
              <a:ext cx="6"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88" name="Rectangle 165"/>
            <p:cNvSpPr>
              <a:spLocks noChangeArrowheads="1"/>
            </p:cNvSpPr>
            <p:nvPr/>
          </p:nvSpPr>
          <p:spPr bwMode="auto">
            <a:xfrm rot="16200000">
              <a:off x="4685" y="1116"/>
              <a:ext cx="20"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489" name="Rectangle 166"/>
            <p:cNvSpPr>
              <a:spLocks noChangeArrowheads="1"/>
            </p:cNvSpPr>
            <p:nvPr/>
          </p:nvSpPr>
          <p:spPr bwMode="auto">
            <a:xfrm rot="16200000">
              <a:off x="4690" y="1098"/>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490" name="Rectangle 167"/>
            <p:cNvSpPr>
              <a:spLocks noChangeArrowheads="1"/>
            </p:cNvSpPr>
            <p:nvPr/>
          </p:nvSpPr>
          <p:spPr bwMode="auto">
            <a:xfrm rot="16200000">
              <a:off x="4688" y="1089"/>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491" name="Rectangle 168"/>
            <p:cNvSpPr>
              <a:spLocks noChangeArrowheads="1"/>
            </p:cNvSpPr>
            <p:nvPr/>
          </p:nvSpPr>
          <p:spPr bwMode="auto">
            <a:xfrm rot="16200000">
              <a:off x="4689" y="1078"/>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492" name="Rectangle 169"/>
            <p:cNvSpPr>
              <a:spLocks noChangeArrowheads="1"/>
            </p:cNvSpPr>
            <p:nvPr/>
          </p:nvSpPr>
          <p:spPr bwMode="auto">
            <a:xfrm rot="16200000">
              <a:off x="4688" y="1065"/>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g</a:t>
              </a:r>
              <a:endParaRPr lang="en-US" sz="1600">
                <a:latin typeface="+mn-lt"/>
              </a:endParaRPr>
            </a:p>
          </p:txBody>
        </p:sp>
        <p:sp>
          <p:nvSpPr>
            <p:cNvPr id="493" name="Rectangle 170"/>
            <p:cNvSpPr>
              <a:spLocks noChangeArrowheads="1"/>
            </p:cNvSpPr>
            <p:nvPr/>
          </p:nvSpPr>
          <p:spPr bwMode="auto">
            <a:xfrm rot="16200000">
              <a:off x="4689" y="1053"/>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494" name="Rectangle 171"/>
            <p:cNvSpPr>
              <a:spLocks noChangeArrowheads="1"/>
            </p:cNvSpPr>
            <p:nvPr/>
          </p:nvSpPr>
          <p:spPr bwMode="auto">
            <a:xfrm rot="16200000">
              <a:off x="4686" y="1031"/>
              <a:ext cx="21"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495" name="Rectangle 172"/>
            <p:cNvSpPr>
              <a:spLocks noChangeArrowheads="1"/>
            </p:cNvSpPr>
            <p:nvPr/>
          </p:nvSpPr>
          <p:spPr bwMode="auto">
            <a:xfrm rot="16200000">
              <a:off x="4690" y="1018"/>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496" name="Rectangle 173"/>
            <p:cNvSpPr>
              <a:spLocks noChangeArrowheads="1"/>
            </p:cNvSpPr>
            <p:nvPr/>
          </p:nvSpPr>
          <p:spPr bwMode="auto">
            <a:xfrm rot="16200000">
              <a:off x="4688" y="1009"/>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497" name="Rectangle 174"/>
            <p:cNvSpPr>
              <a:spLocks noChangeArrowheads="1"/>
            </p:cNvSpPr>
            <p:nvPr/>
          </p:nvSpPr>
          <p:spPr bwMode="auto">
            <a:xfrm rot="16200000">
              <a:off x="4693" y="1000"/>
              <a:ext cx="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498" name="Rectangle 175"/>
            <p:cNvSpPr>
              <a:spLocks noChangeArrowheads="1"/>
            </p:cNvSpPr>
            <p:nvPr/>
          </p:nvSpPr>
          <p:spPr bwMode="auto">
            <a:xfrm>
              <a:off x="4973" y="914"/>
              <a:ext cx="52" cy="329"/>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499" name="Rectangle 176"/>
            <p:cNvSpPr>
              <a:spLocks noChangeArrowheads="1"/>
            </p:cNvSpPr>
            <p:nvPr/>
          </p:nvSpPr>
          <p:spPr bwMode="auto">
            <a:xfrm>
              <a:off x="4973" y="914"/>
              <a:ext cx="52" cy="329"/>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500" name="Rectangle 177"/>
            <p:cNvSpPr>
              <a:spLocks noChangeArrowheads="1"/>
            </p:cNvSpPr>
            <p:nvPr/>
          </p:nvSpPr>
          <p:spPr bwMode="auto">
            <a:xfrm rot="16200000">
              <a:off x="4992" y="1094"/>
              <a:ext cx="17"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S</a:t>
              </a:r>
              <a:endParaRPr lang="en-US" sz="1600">
                <a:latin typeface="+mn-lt"/>
              </a:endParaRPr>
            </a:p>
          </p:txBody>
        </p:sp>
        <p:sp>
          <p:nvSpPr>
            <p:cNvPr id="501" name="Rectangle 178"/>
            <p:cNvSpPr>
              <a:spLocks noChangeArrowheads="1"/>
            </p:cNvSpPr>
            <p:nvPr/>
          </p:nvSpPr>
          <p:spPr bwMode="auto">
            <a:xfrm rot="16200000">
              <a:off x="4994" y="1081"/>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502" name="Rectangle 179"/>
            <p:cNvSpPr>
              <a:spLocks noChangeArrowheads="1"/>
            </p:cNvSpPr>
            <p:nvPr/>
          </p:nvSpPr>
          <p:spPr bwMode="auto">
            <a:xfrm rot="16200000">
              <a:off x="4993" y="1071"/>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c</a:t>
              </a:r>
              <a:endParaRPr lang="en-US" sz="1600">
                <a:latin typeface="+mn-lt"/>
              </a:endParaRPr>
            </a:p>
          </p:txBody>
        </p:sp>
        <p:sp>
          <p:nvSpPr>
            <p:cNvPr id="503" name="Rectangle 180"/>
            <p:cNvSpPr>
              <a:spLocks noChangeArrowheads="1"/>
            </p:cNvSpPr>
            <p:nvPr/>
          </p:nvSpPr>
          <p:spPr bwMode="auto">
            <a:xfrm rot="16200000">
              <a:off x="4992" y="1058"/>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u</a:t>
              </a:r>
              <a:endParaRPr lang="en-US" sz="1600">
                <a:latin typeface="+mn-lt"/>
              </a:endParaRPr>
            </a:p>
          </p:txBody>
        </p:sp>
        <p:sp>
          <p:nvSpPr>
            <p:cNvPr id="504" name="Rectangle 181"/>
            <p:cNvSpPr>
              <a:spLocks noChangeArrowheads="1"/>
            </p:cNvSpPr>
            <p:nvPr/>
          </p:nvSpPr>
          <p:spPr bwMode="auto">
            <a:xfrm rot="16200000">
              <a:off x="4994" y="1048"/>
              <a:ext cx="9"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r</a:t>
              </a:r>
              <a:endParaRPr lang="en-US" sz="1600">
                <a:latin typeface="+mn-lt"/>
              </a:endParaRPr>
            </a:p>
          </p:txBody>
        </p:sp>
        <p:sp>
          <p:nvSpPr>
            <p:cNvPr id="505" name="Rectangle 182"/>
            <p:cNvSpPr>
              <a:spLocks noChangeArrowheads="1"/>
            </p:cNvSpPr>
            <p:nvPr/>
          </p:nvSpPr>
          <p:spPr bwMode="auto">
            <a:xfrm rot="16200000">
              <a:off x="4996" y="1040"/>
              <a:ext cx="6"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err="1">
                  <a:solidFill>
                    <a:srgbClr val="FFFFFF"/>
                  </a:solidFill>
                  <a:latin typeface="+mn-lt"/>
                </a:rPr>
                <a:t>i</a:t>
              </a:r>
              <a:endParaRPr lang="en-US" sz="1600" dirty="0">
                <a:latin typeface="+mn-lt"/>
              </a:endParaRPr>
            </a:p>
          </p:txBody>
        </p:sp>
        <p:sp>
          <p:nvSpPr>
            <p:cNvPr id="506" name="Rectangle 183"/>
            <p:cNvSpPr>
              <a:spLocks noChangeArrowheads="1"/>
            </p:cNvSpPr>
            <p:nvPr/>
          </p:nvSpPr>
          <p:spPr bwMode="auto">
            <a:xfrm rot="16200000">
              <a:off x="4997" y="1034"/>
              <a:ext cx="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507" name="Rectangle 184"/>
            <p:cNvSpPr>
              <a:spLocks noChangeArrowheads="1"/>
            </p:cNvSpPr>
            <p:nvPr/>
          </p:nvSpPr>
          <p:spPr bwMode="auto">
            <a:xfrm rot="16200000">
              <a:off x="4993" y="1024"/>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y</a:t>
              </a:r>
              <a:endParaRPr lang="en-US" sz="1600">
                <a:latin typeface="+mn-lt"/>
              </a:endParaRPr>
            </a:p>
          </p:txBody>
        </p:sp>
        <p:sp>
          <p:nvSpPr>
            <p:cNvPr id="508" name="Line 185"/>
            <p:cNvSpPr>
              <a:spLocks noChangeShapeType="1"/>
            </p:cNvSpPr>
            <p:nvPr/>
          </p:nvSpPr>
          <p:spPr bwMode="auto">
            <a:xfrm>
              <a:off x="4954" y="1214"/>
              <a:ext cx="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09" name="Freeform 186"/>
            <p:cNvSpPr>
              <a:spLocks/>
            </p:cNvSpPr>
            <p:nvPr/>
          </p:nvSpPr>
          <p:spPr bwMode="auto">
            <a:xfrm>
              <a:off x="4949" y="1210"/>
              <a:ext cx="6"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10" name="Freeform 187"/>
            <p:cNvSpPr>
              <a:spLocks/>
            </p:cNvSpPr>
            <p:nvPr/>
          </p:nvSpPr>
          <p:spPr bwMode="auto">
            <a:xfrm>
              <a:off x="4961" y="1210"/>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11" name="Line 188"/>
            <p:cNvSpPr>
              <a:spLocks noChangeShapeType="1"/>
            </p:cNvSpPr>
            <p:nvPr/>
          </p:nvSpPr>
          <p:spPr bwMode="auto">
            <a:xfrm>
              <a:off x="4954" y="1110"/>
              <a:ext cx="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12" name="Freeform 189"/>
            <p:cNvSpPr>
              <a:spLocks/>
            </p:cNvSpPr>
            <p:nvPr/>
          </p:nvSpPr>
          <p:spPr bwMode="auto">
            <a:xfrm>
              <a:off x="4949" y="1106"/>
              <a:ext cx="6"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13" name="Freeform 190"/>
            <p:cNvSpPr>
              <a:spLocks/>
            </p:cNvSpPr>
            <p:nvPr/>
          </p:nvSpPr>
          <p:spPr bwMode="auto">
            <a:xfrm>
              <a:off x="4961" y="1106"/>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14" name="Line 191"/>
            <p:cNvSpPr>
              <a:spLocks noChangeShapeType="1"/>
            </p:cNvSpPr>
            <p:nvPr/>
          </p:nvSpPr>
          <p:spPr bwMode="auto">
            <a:xfrm>
              <a:off x="4954" y="1020"/>
              <a:ext cx="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15" name="Freeform 192"/>
            <p:cNvSpPr>
              <a:spLocks/>
            </p:cNvSpPr>
            <p:nvPr/>
          </p:nvSpPr>
          <p:spPr bwMode="auto">
            <a:xfrm>
              <a:off x="4949" y="1017"/>
              <a:ext cx="6" cy="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16" name="Freeform 193"/>
            <p:cNvSpPr>
              <a:spLocks/>
            </p:cNvSpPr>
            <p:nvPr/>
          </p:nvSpPr>
          <p:spPr bwMode="auto">
            <a:xfrm>
              <a:off x="4961" y="1017"/>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17" name="Rectangle 194"/>
            <p:cNvSpPr>
              <a:spLocks noChangeArrowheads="1"/>
            </p:cNvSpPr>
            <p:nvPr/>
          </p:nvSpPr>
          <p:spPr bwMode="auto">
            <a:xfrm>
              <a:off x="4749" y="918"/>
              <a:ext cx="194" cy="4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518" name="Rectangle 195"/>
            <p:cNvSpPr>
              <a:spLocks noChangeArrowheads="1"/>
            </p:cNvSpPr>
            <p:nvPr/>
          </p:nvSpPr>
          <p:spPr bwMode="auto">
            <a:xfrm>
              <a:off x="4749" y="918"/>
              <a:ext cx="194" cy="45"/>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519" name="Rectangle 196"/>
            <p:cNvSpPr>
              <a:spLocks noChangeArrowheads="1"/>
            </p:cNvSpPr>
            <p:nvPr/>
          </p:nvSpPr>
          <p:spPr bwMode="auto">
            <a:xfrm>
              <a:off x="4783" y="928"/>
              <a:ext cx="111"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Applications</a:t>
              </a:r>
              <a:endParaRPr lang="en-US" sz="1600">
                <a:latin typeface="+mn-lt"/>
              </a:endParaRPr>
            </a:p>
          </p:txBody>
        </p:sp>
        <p:sp>
          <p:nvSpPr>
            <p:cNvPr id="520" name="Line 197"/>
            <p:cNvSpPr>
              <a:spLocks noChangeShapeType="1"/>
            </p:cNvSpPr>
            <p:nvPr/>
          </p:nvSpPr>
          <p:spPr bwMode="auto">
            <a:xfrm>
              <a:off x="4955" y="944"/>
              <a:ext cx="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21" name="Freeform 198"/>
            <p:cNvSpPr>
              <a:spLocks/>
            </p:cNvSpPr>
            <p:nvPr/>
          </p:nvSpPr>
          <p:spPr bwMode="auto">
            <a:xfrm>
              <a:off x="4950" y="941"/>
              <a:ext cx="6" cy="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0" y="78"/>
                    <a:pt x="210"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22" name="Freeform 199"/>
            <p:cNvSpPr>
              <a:spLocks/>
            </p:cNvSpPr>
            <p:nvPr/>
          </p:nvSpPr>
          <p:spPr bwMode="auto">
            <a:xfrm>
              <a:off x="4962" y="941"/>
              <a:ext cx="7" cy="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23" name="Line 200"/>
            <p:cNvSpPr>
              <a:spLocks noChangeShapeType="1"/>
            </p:cNvSpPr>
            <p:nvPr/>
          </p:nvSpPr>
          <p:spPr bwMode="auto">
            <a:xfrm>
              <a:off x="4728" y="944"/>
              <a:ext cx="10"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24" name="Freeform 201"/>
            <p:cNvSpPr>
              <a:spLocks/>
            </p:cNvSpPr>
            <p:nvPr/>
          </p:nvSpPr>
          <p:spPr bwMode="auto">
            <a:xfrm>
              <a:off x="4723" y="941"/>
              <a:ext cx="7" cy="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25" name="Freeform 202"/>
            <p:cNvSpPr>
              <a:spLocks/>
            </p:cNvSpPr>
            <p:nvPr/>
          </p:nvSpPr>
          <p:spPr bwMode="auto">
            <a:xfrm>
              <a:off x="4736" y="941"/>
              <a:ext cx="7" cy="6"/>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249" y="125"/>
                  </a:moveTo>
                  <a:lnTo>
                    <a:pt x="0" y="249"/>
                  </a:lnTo>
                  <a:cubicBezTo>
                    <a:pt x="39" y="171"/>
                    <a:pt x="39" y="78"/>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26" name="Line 203"/>
            <p:cNvSpPr>
              <a:spLocks noChangeShapeType="1"/>
            </p:cNvSpPr>
            <p:nvPr/>
          </p:nvSpPr>
          <p:spPr bwMode="auto">
            <a:xfrm>
              <a:off x="4845" y="968"/>
              <a:ext cx="0" cy="27"/>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27" name="Freeform 204"/>
            <p:cNvSpPr>
              <a:spLocks/>
            </p:cNvSpPr>
            <p:nvPr/>
          </p:nvSpPr>
          <p:spPr bwMode="auto">
            <a:xfrm>
              <a:off x="4842" y="963"/>
              <a:ext cx="7" cy="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125" y="0"/>
                  </a:moveTo>
                  <a:lnTo>
                    <a:pt x="250" y="249"/>
                  </a:lnTo>
                  <a:cubicBezTo>
                    <a:pt x="171" y="210"/>
                    <a:pt x="79" y="210"/>
                    <a:pt x="0" y="249"/>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28" name="Freeform 205"/>
            <p:cNvSpPr>
              <a:spLocks/>
            </p:cNvSpPr>
            <p:nvPr/>
          </p:nvSpPr>
          <p:spPr bwMode="auto">
            <a:xfrm>
              <a:off x="4842" y="993"/>
              <a:ext cx="7" cy="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125" y="249"/>
                  </a:moveTo>
                  <a:lnTo>
                    <a:pt x="0" y="0"/>
                  </a:lnTo>
                  <a:cubicBezTo>
                    <a:pt x="79" y="39"/>
                    <a:pt x="171" y="39"/>
                    <a:pt x="250" y="0"/>
                  </a:cubicBezTo>
                  <a:lnTo>
                    <a:pt x="125" y="249"/>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29" name="Line 206"/>
            <p:cNvSpPr>
              <a:spLocks noChangeShapeType="1"/>
            </p:cNvSpPr>
            <p:nvPr/>
          </p:nvSpPr>
          <p:spPr bwMode="auto">
            <a:xfrm>
              <a:off x="4884" y="1149"/>
              <a:ext cx="0" cy="24"/>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30" name="Freeform 207"/>
            <p:cNvSpPr>
              <a:spLocks/>
            </p:cNvSpPr>
            <p:nvPr/>
          </p:nvSpPr>
          <p:spPr bwMode="auto">
            <a:xfrm>
              <a:off x="4881" y="1144"/>
              <a:ext cx="7" cy="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1"/>
                    <a:pt x="79"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31" name="Freeform 208"/>
            <p:cNvSpPr>
              <a:spLocks/>
            </p:cNvSpPr>
            <p:nvPr/>
          </p:nvSpPr>
          <p:spPr bwMode="auto">
            <a:xfrm>
              <a:off x="4881" y="1171"/>
              <a:ext cx="7"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32" name="Rectangle 209"/>
            <p:cNvSpPr>
              <a:spLocks noChangeArrowheads="1"/>
            </p:cNvSpPr>
            <p:nvPr/>
          </p:nvSpPr>
          <p:spPr bwMode="auto">
            <a:xfrm>
              <a:off x="4842" y="1217"/>
              <a:ext cx="75"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Ethernet</a:t>
              </a:r>
              <a:endParaRPr lang="en-US" sz="1600">
                <a:latin typeface="+mn-lt"/>
              </a:endParaRPr>
            </a:p>
          </p:txBody>
        </p:sp>
      </p:grpSp>
      <p:sp>
        <p:nvSpPr>
          <p:cNvPr id="533" name="Rectangle 210"/>
          <p:cNvSpPr>
            <a:spLocks noChangeArrowheads="1"/>
          </p:cNvSpPr>
          <p:nvPr/>
        </p:nvSpPr>
        <p:spPr bwMode="auto">
          <a:xfrm>
            <a:off x="6147000" y="3283174"/>
            <a:ext cx="3975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900" b="1" dirty="0">
                <a:solidFill>
                  <a:srgbClr val="C80000"/>
                </a:solidFill>
                <a:latin typeface="+mn-lt"/>
              </a:rPr>
              <a:t>Central</a:t>
            </a:r>
          </a:p>
          <a:p>
            <a:pPr algn="ctr"/>
            <a:r>
              <a:rPr lang="en-US" sz="900" b="1" dirty="0">
                <a:solidFill>
                  <a:srgbClr val="C80000"/>
                </a:solidFill>
                <a:latin typeface="+mn-lt"/>
              </a:rPr>
              <a:t>Host</a:t>
            </a:r>
            <a:endParaRPr lang="en-US" sz="1600" dirty="0">
              <a:solidFill>
                <a:srgbClr val="C80000"/>
              </a:solidFill>
              <a:latin typeface="+mn-lt"/>
            </a:endParaRPr>
          </a:p>
        </p:txBody>
      </p:sp>
      <p:sp>
        <p:nvSpPr>
          <p:cNvPr id="534" name="Rectangle 211"/>
          <p:cNvSpPr>
            <a:spLocks noChangeArrowheads="1"/>
          </p:cNvSpPr>
          <p:nvPr/>
        </p:nvSpPr>
        <p:spPr bwMode="auto">
          <a:xfrm>
            <a:off x="5517000" y="3290273"/>
            <a:ext cx="4744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900" b="1" dirty="0">
                <a:latin typeface="+mn-lt"/>
              </a:rPr>
              <a:t>Central</a:t>
            </a:r>
          </a:p>
          <a:p>
            <a:pPr algn="ctr"/>
            <a:r>
              <a:rPr lang="en-US" sz="900" b="1" dirty="0">
                <a:latin typeface="+mn-lt"/>
              </a:rPr>
              <a:t>Gateway</a:t>
            </a:r>
            <a:endParaRPr lang="en-US" sz="1600" dirty="0">
              <a:latin typeface="+mn-lt"/>
            </a:endParaRPr>
          </a:p>
        </p:txBody>
      </p:sp>
      <p:sp>
        <p:nvSpPr>
          <p:cNvPr id="535" name="Freeform 212"/>
          <p:cNvSpPr>
            <a:spLocks/>
          </p:cNvSpPr>
          <p:nvPr/>
        </p:nvSpPr>
        <p:spPr bwMode="auto">
          <a:xfrm>
            <a:off x="5382000" y="3233131"/>
            <a:ext cx="1890000" cy="968110"/>
          </a:xfrm>
          <a:custGeom>
            <a:avLst/>
            <a:gdLst>
              <a:gd name="T0" fmla="*/ 2147483647 w 3592"/>
              <a:gd name="T1" fmla="*/ 0 h 5104"/>
              <a:gd name="T2" fmla="*/ 0 w 3592"/>
              <a:gd name="T3" fmla="*/ 2147483647 h 5104"/>
              <a:gd name="T4" fmla="*/ 0 w 3592"/>
              <a:gd name="T5" fmla="*/ 2147483647 h 5104"/>
              <a:gd name="T6" fmla="*/ 2147483647 w 3592"/>
              <a:gd name="T7" fmla="*/ 2147483647 h 5104"/>
              <a:gd name="T8" fmla="*/ 2147483647 w 3592"/>
              <a:gd name="T9" fmla="*/ 2147483647 h 5104"/>
              <a:gd name="T10" fmla="*/ 2147483647 w 3592"/>
              <a:gd name="T11" fmla="*/ 2147483647 h 5104"/>
              <a:gd name="T12" fmla="*/ 2147483647 w 3592"/>
              <a:gd name="T13" fmla="*/ 2147483647 h 5104"/>
              <a:gd name="T14" fmla="*/ 2147483647 w 3592"/>
              <a:gd name="T15" fmla="*/ 0 h 5104"/>
              <a:gd name="T16" fmla="*/ 2147483647 w 3592"/>
              <a:gd name="T17" fmla="*/ 0 h 5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92"/>
              <a:gd name="T28" fmla="*/ 0 h 5104"/>
              <a:gd name="T29" fmla="*/ 3592 w 3592"/>
              <a:gd name="T30" fmla="*/ 5104 h 5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92" h="5104">
                <a:moveTo>
                  <a:pt x="599" y="0"/>
                </a:moveTo>
                <a:cubicBezTo>
                  <a:pt x="269" y="0"/>
                  <a:pt x="0" y="268"/>
                  <a:pt x="0" y="599"/>
                </a:cubicBezTo>
                <a:lnTo>
                  <a:pt x="0" y="4506"/>
                </a:lnTo>
                <a:cubicBezTo>
                  <a:pt x="0" y="4836"/>
                  <a:pt x="269" y="5104"/>
                  <a:pt x="599" y="5104"/>
                </a:cubicBezTo>
                <a:lnTo>
                  <a:pt x="2994" y="5104"/>
                </a:lnTo>
                <a:cubicBezTo>
                  <a:pt x="3324" y="5104"/>
                  <a:pt x="3592" y="4836"/>
                  <a:pt x="3592" y="4506"/>
                </a:cubicBezTo>
                <a:lnTo>
                  <a:pt x="3592" y="599"/>
                </a:lnTo>
                <a:cubicBezTo>
                  <a:pt x="3592" y="268"/>
                  <a:pt x="3324" y="0"/>
                  <a:pt x="2994" y="0"/>
                </a:cubicBezTo>
                <a:lnTo>
                  <a:pt x="599" y="0"/>
                </a:lnTo>
                <a:close/>
              </a:path>
            </a:pathLst>
          </a:custGeom>
          <a:noFill/>
          <a:ln w="28575" cap="rnd">
            <a:solidFill>
              <a:srgbClr val="C8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536" name="Rectangle 254"/>
          <p:cNvSpPr>
            <a:spLocks noChangeArrowheads="1"/>
          </p:cNvSpPr>
          <p:nvPr/>
        </p:nvSpPr>
        <p:spPr bwMode="auto">
          <a:xfrm>
            <a:off x="5697000" y="2915734"/>
            <a:ext cx="1590179" cy="1384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dirty="0">
                <a:solidFill>
                  <a:srgbClr val="000000"/>
                </a:solidFill>
                <a:latin typeface="+mn-lt"/>
              </a:rPr>
              <a:t>Traffic Centre/Service Centre</a:t>
            </a:r>
            <a:endParaRPr lang="en-US" sz="1600" dirty="0">
              <a:latin typeface="+mn-lt"/>
            </a:endParaRPr>
          </a:p>
        </p:txBody>
      </p:sp>
      <p:sp>
        <p:nvSpPr>
          <p:cNvPr id="537" name="Freeform 255"/>
          <p:cNvSpPr>
            <a:spLocks/>
          </p:cNvSpPr>
          <p:nvPr/>
        </p:nvSpPr>
        <p:spPr bwMode="auto">
          <a:xfrm>
            <a:off x="5415585" y="2724075"/>
            <a:ext cx="596415" cy="1485000"/>
          </a:xfrm>
          <a:custGeom>
            <a:avLst/>
            <a:gdLst>
              <a:gd name="T0" fmla="*/ 0 w 407"/>
              <a:gd name="T1" fmla="*/ 0 h 173"/>
              <a:gd name="T2" fmla="*/ 2147483647 w 407"/>
              <a:gd name="T3" fmla="*/ 2147483647 h 173"/>
              <a:gd name="T4" fmla="*/ 2147483647 w 407"/>
              <a:gd name="T5" fmla="*/ 2147483647 h 173"/>
              <a:gd name="T6" fmla="*/ 2147483647 w 407"/>
              <a:gd name="T7" fmla="*/ 2147483647 h 173"/>
              <a:gd name="T8" fmla="*/ 2147483647 w 407"/>
              <a:gd name="T9" fmla="*/ 2147483647 h 173"/>
              <a:gd name="T10" fmla="*/ 0 60000 65536"/>
              <a:gd name="T11" fmla="*/ 0 60000 65536"/>
              <a:gd name="T12" fmla="*/ 0 60000 65536"/>
              <a:gd name="T13" fmla="*/ 0 60000 65536"/>
              <a:gd name="T14" fmla="*/ 0 60000 65536"/>
              <a:gd name="T15" fmla="*/ 0 w 407"/>
              <a:gd name="T16" fmla="*/ 0 h 173"/>
              <a:gd name="T17" fmla="*/ 407 w 407"/>
              <a:gd name="T18" fmla="*/ 173 h 173"/>
              <a:gd name="connsiteX0" fmla="*/ 0 w 10204"/>
              <a:gd name="connsiteY0" fmla="*/ 0 h 10000"/>
              <a:gd name="connsiteX1" fmla="*/ 2776 w 10204"/>
              <a:gd name="connsiteY1" fmla="*/ 1618 h 10000"/>
              <a:gd name="connsiteX2" fmla="*/ 4668 w 10204"/>
              <a:gd name="connsiteY2" fmla="*/ 8844 h 10000"/>
              <a:gd name="connsiteX3" fmla="*/ 8845 w 10204"/>
              <a:gd name="connsiteY3" fmla="*/ 8671 h 10000"/>
              <a:gd name="connsiteX4" fmla="*/ 10204 w 10204"/>
              <a:gd name="connsiteY4" fmla="*/ 7903 h 10000"/>
              <a:gd name="connsiteX0" fmla="*/ 0 w 10204"/>
              <a:gd name="connsiteY0" fmla="*/ 0 h 9891"/>
              <a:gd name="connsiteX1" fmla="*/ 2776 w 10204"/>
              <a:gd name="connsiteY1" fmla="*/ 1618 h 9891"/>
              <a:gd name="connsiteX2" fmla="*/ 4668 w 10204"/>
              <a:gd name="connsiteY2" fmla="*/ 8844 h 9891"/>
              <a:gd name="connsiteX3" fmla="*/ 10204 w 10204"/>
              <a:gd name="connsiteY3" fmla="*/ 7903 h 9891"/>
              <a:gd name="connsiteX0" fmla="*/ 0 w 10000"/>
              <a:gd name="connsiteY0" fmla="*/ 0 h 10109"/>
              <a:gd name="connsiteX1" fmla="*/ 2721 w 10000"/>
              <a:gd name="connsiteY1" fmla="*/ 1636 h 10109"/>
              <a:gd name="connsiteX2" fmla="*/ 6062 w 10000"/>
              <a:gd name="connsiteY2" fmla="*/ 9050 h 10109"/>
              <a:gd name="connsiteX3" fmla="*/ 10000 w 10000"/>
              <a:gd name="connsiteY3" fmla="*/ 7990 h 10109"/>
              <a:gd name="connsiteX0" fmla="*/ 0 w 10000"/>
              <a:gd name="connsiteY0" fmla="*/ 0 h 9812"/>
              <a:gd name="connsiteX1" fmla="*/ 2721 w 10000"/>
              <a:gd name="connsiteY1" fmla="*/ 1636 h 9812"/>
              <a:gd name="connsiteX2" fmla="*/ 6062 w 10000"/>
              <a:gd name="connsiteY2" fmla="*/ 9050 h 9812"/>
              <a:gd name="connsiteX3" fmla="*/ 10000 w 10000"/>
              <a:gd name="connsiteY3" fmla="*/ 7990 h 9812"/>
              <a:gd name="connsiteX0" fmla="*/ 0 w 10000"/>
              <a:gd name="connsiteY0" fmla="*/ 145 h 10145"/>
              <a:gd name="connsiteX1" fmla="*/ 5275 w 10000"/>
              <a:gd name="connsiteY1" fmla="*/ 1537 h 10145"/>
              <a:gd name="connsiteX2" fmla="*/ 6062 w 10000"/>
              <a:gd name="connsiteY2" fmla="*/ 9368 h 10145"/>
              <a:gd name="connsiteX3" fmla="*/ 10000 w 10000"/>
              <a:gd name="connsiteY3" fmla="*/ 8288 h 10145"/>
              <a:gd name="connsiteX0" fmla="*/ 15487 w 15945"/>
              <a:gd name="connsiteY0" fmla="*/ 855 h 10003"/>
              <a:gd name="connsiteX1" fmla="*/ 2100 w 15945"/>
              <a:gd name="connsiteY1" fmla="*/ 1395 h 10003"/>
              <a:gd name="connsiteX2" fmla="*/ 2887 w 15945"/>
              <a:gd name="connsiteY2" fmla="*/ 9226 h 10003"/>
              <a:gd name="connsiteX3" fmla="*/ 6825 w 15945"/>
              <a:gd name="connsiteY3" fmla="*/ 8146 h 10003"/>
              <a:gd name="connsiteX0" fmla="*/ 13912 w 14370"/>
              <a:gd name="connsiteY0" fmla="*/ 0 h 9148"/>
              <a:gd name="connsiteX1" fmla="*/ 2100 w 14370"/>
              <a:gd name="connsiteY1" fmla="*/ 2700 h 9148"/>
              <a:gd name="connsiteX2" fmla="*/ 1312 w 14370"/>
              <a:gd name="connsiteY2" fmla="*/ 8371 h 9148"/>
              <a:gd name="connsiteX3" fmla="*/ 5250 w 14370"/>
              <a:gd name="connsiteY3" fmla="*/ 7291 h 9148"/>
              <a:gd name="connsiteX0" fmla="*/ 9455 w 9455"/>
              <a:gd name="connsiteY0" fmla="*/ 0 h 10000"/>
              <a:gd name="connsiteX1" fmla="*/ 7263 w 9455"/>
              <a:gd name="connsiteY1" fmla="*/ 590 h 10000"/>
              <a:gd name="connsiteX2" fmla="*/ 1235 w 9455"/>
              <a:gd name="connsiteY2" fmla="*/ 2951 h 10000"/>
              <a:gd name="connsiteX3" fmla="*/ 687 w 9455"/>
              <a:gd name="connsiteY3" fmla="*/ 9151 h 10000"/>
              <a:gd name="connsiteX4" fmla="*/ 3427 w 9455"/>
              <a:gd name="connsiteY4" fmla="*/ 7970 h 10000"/>
              <a:gd name="connsiteX0" fmla="*/ 10000 w 10000"/>
              <a:gd name="connsiteY0" fmla="*/ 0 h 10000"/>
              <a:gd name="connsiteX1" fmla="*/ 1306 w 10000"/>
              <a:gd name="connsiteY1" fmla="*/ 2951 h 10000"/>
              <a:gd name="connsiteX2" fmla="*/ 727 w 10000"/>
              <a:gd name="connsiteY2" fmla="*/ 9151 h 10000"/>
              <a:gd name="connsiteX3" fmla="*/ 3625 w 10000"/>
              <a:gd name="connsiteY3" fmla="*/ 7970 h 10000"/>
              <a:gd name="connsiteX0" fmla="*/ 10000 w 10000"/>
              <a:gd name="connsiteY0" fmla="*/ 0 h 10000"/>
              <a:gd name="connsiteX1" fmla="*/ 7682 w 10000"/>
              <a:gd name="connsiteY1" fmla="*/ 885 h 10000"/>
              <a:gd name="connsiteX2" fmla="*/ 1306 w 10000"/>
              <a:gd name="connsiteY2" fmla="*/ 2951 h 10000"/>
              <a:gd name="connsiteX3" fmla="*/ 727 w 10000"/>
              <a:gd name="connsiteY3" fmla="*/ 9151 h 10000"/>
              <a:gd name="connsiteX4" fmla="*/ 3625 w 10000"/>
              <a:gd name="connsiteY4" fmla="*/ 7970 h 10000"/>
              <a:gd name="connsiteX0" fmla="*/ 7682 w 7682"/>
              <a:gd name="connsiteY0" fmla="*/ 0 h 9115"/>
              <a:gd name="connsiteX1" fmla="*/ 1306 w 7682"/>
              <a:gd name="connsiteY1" fmla="*/ 2066 h 9115"/>
              <a:gd name="connsiteX2" fmla="*/ 727 w 7682"/>
              <a:gd name="connsiteY2" fmla="*/ 8266 h 9115"/>
              <a:gd name="connsiteX3" fmla="*/ 3625 w 7682"/>
              <a:gd name="connsiteY3" fmla="*/ 7085 h 9115"/>
              <a:gd name="connsiteX0" fmla="*/ 10000 w 10000"/>
              <a:gd name="connsiteY0" fmla="*/ 0 h 10000"/>
              <a:gd name="connsiteX1" fmla="*/ 1700 w 10000"/>
              <a:gd name="connsiteY1" fmla="*/ 2267 h 10000"/>
              <a:gd name="connsiteX2" fmla="*/ 946 w 10000"/>
              <a:gd name="connsiteY2" fmla="*/ 9069 h 10000"/>
              <a:gd name="connsiteX3" fmla="*/ 4719 w 10000"/>
              <a:gd name="connsiteY3" fmla="*/ 7879 h 10000"/>
              <a:gd name="connsiteX0" fmla="*/ 10000 w 10000"/>
              <a:gd name="connsiteY0" fmla="*/ 0 h 10000"/>
              <a:gd name="connsiteX1" fmla="*/ 1700 w 10000"/>
              <a:gd name="connsiteY1" fmla="*/ 2267 h 10000"/>
              <a:gd name="connsiteX2" fmla="*/ 946 w 10000"/>
              <a:gd name="connsiteY2" fmla="*/ 9069 h 10000"/>
              <a:gd name="connsiteX3" fmla="*/ 4719 w 10000"/>
              <a:gd name="connsiteY3" fmla="*/ 8182 h 10000"/>
              <a:gd name="connsiteX0" fmla="*/ 10000 w 10000"/>
              <a:gd name="connsiteY0" fmla="*/ 0 h 10000"/>
              <a:gd name="connsiteX1" fmla="*/ 1700 w 10000"/>
              <a:gd name="connsiteY1" fmla="*/ 2267 h 10000"/>
              <a:gd name="connsiteX2" fmla="*/ 946 w 10000"/>
              <a:gd name="connsiteY2" fmla="*/ 9069 h 10000"/>
              <a:gd name="connsiteX3" fmla="*/ 4719 w 10000"/>
              <a:gd name="connsiteY3" fmla="*/ 8182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0"/>
                </a:moveTo>
                <a:cubicBezTo>
                  <a:pt x="8114" y="540"/>
                  <a:pt x="3675" y="580"/>
                  <a:pt x="1700" y="2267"/>
                </a:cubicBezTo>
                <a:cubicBezTo>
                  <a:pt x="191" y="3832"/>
                  <a:pt x="0" y="7569"/>
                  <a:pt x="946" y="9069"/>
                </a:cubicBezTo>
                <a:cubicBezTo>
                  <a:pt x="3801" y="10000"/>
                  <a:pt x="3794" y="8677"/>
                  <a:pt x="4719" y="8182"/>
                </a:cubicBez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r"/>
            <a:endParaRPr lang="en-US" dirty="0">
              <a:latin typeface="+mn-lt"/>
            </a:endParaRPr>
          </a:p>
        </p:txBody>
      </p:sp>
      <p:pic>
        <p:nvPicPr>
          <p:cNvPr id="539" name="Picture 1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0163" y="2105734"/>
            <a:ext cx="1371837" cy="77646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44" name="Freeform 260"/>
          <p:cNvSpPr>
            <a:spLocks noEditPoints="1"/>
          </p:cNvSpPr>
          <p:nvPr/>
        </p:nvSpPr>
        <p:spPr bwMode="auto">
          <a:xfrm>
            <a:off x="5112000" y="2654190"/>
            <a:ext cx="46928" cy="116963"/>
          </a:xfrm>
          <a:custGeom>
            <a:avLst/>
            <a:gdLst>
              <a:gd name="T0" fmla="*/ 2147483647 w 35"/>
              <a:gd name="T1" fmla="*/ 2147483647 h 112"/>
              <a:gd name="T2" fmla="*/ 2147483647 w 35"/>
              <a:gd name="T3" fmla="*/ 2147483647 h 112"/>
              <a:gd name="T4" fmla="*/ 2147483647 w 35"/>
              <a:gd name="T5" fmla="*/ 2147483647 h 112"/>
              <a:gd name="T6" fmla="*/ 2147483647 w 35"/>
              <a:gd name="T7" fmla="*/ 2147483647 h 112"/>
              <a:gd name="T8" fmla="*/ 2147483647 w 35"/>
              <a:gd name="T9" fmla="*/ 2147483647 h 112"/>
              <a:gd name="T10" fmla="*/ 2147483647 w 35"/>
              <a:gd name="T11" fmla="*/ 2147483647 h 112"/>
              <a:gd name="T12" fmla="*/ 2147483647 w 35"/>
              <a:gd name="T13" fmla="*/ 2147483647 h 112"/>
              <a:gd name="T14" fmla="*/ 0 w 35"/>
              <a:gd name="T15" fmla="*/ 2147483647 h 112"/>
              <a:gd name="T16" fmla="*/ 2147483647 w 35"/>
              <a:gd name="T17" fmla="*/ 2147483647 h 112"/>
              <a:gd name="T18" fmla="*/ 0 w 35"/>
              <a:gd name="T19" fmla="*/ 2147483647 h 112"/>
              <a:gd name="T20" fmla="*/ 2147483647 w 35"/>
              <a:gd name="T21" fmla="*/ 0 h 112"/>
              <a:gd name="T22" fmla="*/ 2147483647 w 35"/>
              <a:gd name="T23" fmla="*/ 2147483647 h 112"/>
              <a:gd name="T24" fmla="*/ 0 w 35"/>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2"/>
              <a:gd name="T41" fmla="*/ 35 w 35"/>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2">
                <a:moveTo>
                  <a:pt x="12" y="82"/>
                </a:moveTo>
                <a:lnTo>
                  <a:pt x="12" y="30"/>
                </a:lnTo>
                <a:lnTo>
                  <a:pt x="24" y="30"/>
                </a:lnTo>
                <a:lnTo>
                  <a:pt x="24" y="82"/>
                </a:lnTo>
                <a:lnTo>
                  <a:pt x="12" y="82"/>
                </a:lnTo>
                <a:close/>
                <a:moveTo>
                  <a:pt x="35" y="77"/>
                </a:moveTo>
                <a:lnTo>
                  <a:pt x="18" y="112"/>
                </a:lnTo>
                <a:lnTo>
                  <a:pt x="0" y="77"/>
                </a:lnTo>
                <a:lnTo>
                  <a:pt x="35" y="77"/>
                </a:lnTo>
                <a:close/>
                <a:moveTo>
                  <a:pt x="0" y="36"/>
                </a:moveTo>
                <a:lnTo>
                  <a:pt x="18" y="0"/>
                </a:lnTo>
                <a:lnTo>
                  <a:pt x="35" y="36"/>
                </a:lnTo>
                <a:lnTo>
                  <a:pt x="0" y="36"/>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45" name="Line 261"/>
          <p:cNvSpPr>
            <a:spLocks noChangeShapeType="1"/>
          </p:cNvSpPr>
          <p:nvPr/>
        </p:nvSpPr>
        <p:spPr bwMode="auto">
          <a:xfrm>
            <a:off x="3359192" y="2771151"/>
            <a:ext cx="199596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46" name="Freeform 262"/>
          <p:cNvSpPr>
            <a:spLocks noEditPoints="1"/>
          </p:cNvSpPr>
          <p:nvPr/>
        </p:nvSpPr>
        <p:spPr bwMode="auto">
          <a:xfrm>
            <a:off x="4617000" y="2655599"/>
            <a:ext cx="48492" cy="118372"/>
          </a:xfrm>
          <a:custGeom>
            <a:avLst/>
            <a:gdLst>
              <a:gd name="T0" fmla="*/ 2147483647 w 35"/>
              <a:gd name="T1" fmla="*/ 2147483647 h 112"/>
              <a:gd name="T2" fmla="*/ 2147483647 w 35"/>
              <a:gd name="T3" fmla="*/ 2147483647 h 112"/>
              <a:gd name="T4" fmla="*/ 2147483647 w 35"/>
              <a:gd name="T5" fmla="*/ 2147483647 h 112"/>
              <a:gd name="T6" fmla="*/ 2147483647 w 35"/>
              <a:gd name="T7" fmla="*/ 2147483647 h 112"/>
              <a:gd name="T8" fmla="*/ 2147483647 w 35"/>
              <a:gd name="T9" fmla="*/ 2147483647 h 112"/>
              <a:gd name="T10" fmla="*/ 2147483647 w 35"/>
              <a:gd name="T11" fmla="*/ 2147483647 h 112"/>
              <a:gd name="T12" fmla="*/ 2147483647 w 35"/>
              <a:gd name="T13" fmla="*/ 2147483647 h 112"/>
              <a:gd name="T14" fmla="*/ 0 w 35"/>
              <a:gd name="T15" fmla="*/ 2147483647 h 112"/>
              <a:gd name="T16" fmla="*/ 2147483647 w 35"/>
              <a:gd name="T17" fmla="*/ 2147483647 h 112"/>
              <a:gd name="T18" fmla="*/ 0 w 35"/>
              <a:gd name="T19" fmla="*/ 2147483647 h 112"/>
              <a:gd name="T20" fmla="*/ 2147483647 w 35"/>
              <a:gd name="T21" fmla="*/ 0 h 112"/>
              <a:gd name="T22" fmla="*/ 2147483647 w 35"/>
              <a:gd name="T23" fmla="*/ 2147483647 h 112"/>
              <a:gd name="T24" fmla="*/ 0 w 35"/>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2"/>
              <a:gd name="T41" fmla="*/ 35 w 35"/>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2">
                <a:moveTo>
                  <a:pt x="12" y="82"/>
                </a:moveTo>
                <a:lnTo>
                  <a:pt x="12" y="29"/>
                </a:lnTo>
                <a:lnTo>
                  <a:pt x="23" y="29"/>
                </a:lnTo>
                <a:lnTo>
                  <a:pt x="23" y="82"/>
                </a:lnTo>
                <a:lnTo>
                  <a:pt x="12" y="82"/>
                </a:lnTo>
                <a:close/>
                <a:moveTo>
                  <a:pt x="35" y="76"/>
                </a:moveTo>
                <a:lnTo>
                  <a:pt x="18" y="112"/>
                </a:lnTo>
                <a:lnTo>
                  <a:pt x="0" y="76"/>
                </a:lnTo>
                <a:lnTo>
                  <a:pt x="35" y="76"/>
                </a:lnTo>
                <a:close/>
                <a:moveTo>
                  <a:pt x="0" y="35"/>
                </a:moveTo>
                <a:lnTo>
                  <a:pt x="18" y="0"/>
                </a:lnTo>
                <a:lnTo>
                  <a:pt x="35" y="35"/>
                </a:lnTo>
                <a:lnTo>
                  <a:pt x="0" y="35"/>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47" name="Freeform 263"/>
          <p:cNvSpPr>
            <a:spLocks noEditPoints="1"/>
          </p:cNvSpPr>
          <p:nvPr/>
        </p:nvSpPr>
        <p:spPr bwMode="auto">
          <a:xfrm>
            <a:off x="4077000" y="2654190"/>
            <a:ext cx="48492" cy="116963"/>
          </a:xfrm>
          <a:custGeom>
            <a:avLst/>
            <a:gdLst>
              <a:gd name="T0" fmla="*/ 2147483647 w 35"/>
              <a:gd name="T1" fmla="*/ 2147483647 h 112"/>
              <a:gd name="T2" fmla="*/ 2147483647 w 35"/>
              <a:gd name="T3" fmla="*/ 2147483647 h 112"/>
              <a:gd name="T4" fmla="*/ 2147483647 w 35"/>
              <a:gd name="T5" fmla="*/ 2147483647 h 112"/>
              <a:gd name="T6" fmla="*/ 2147483647 w 35"/>
              <a:gd name="T7" fmla="*/ 2147483647 h 112"/>
              <a:gd name="T8" fmla="*/ 2147483647 w 35"/>
              <a:gd name="T9" fmla="*/ 2147483647 h 112"/>
              <a:gd name="T10" fmla="*/ 2147483647 w 35"/>
              <a:gd name="T11" fmla="*/ 2147483647 h 112"/>
              <a:gd name="T12" fmla="*/ 2147483647 w 35"/>
              <a:gd name="T13" fmla="*/ 2147483647 h 112"/>
              <a:gd name="T14" fmla="*/ 0 w 35"/>
              <a:gd name="T15" fmla="*/ 2147483647 h 112"/>
              <a:gd name="T16" fmla="*/ 2147483647 w 35"/>
              <a:gd name="T17" fmla="*/ 2147483647 h 112"/>
              <a:gd name="T18" fmla="*/ 0 w 35"/>
              <a:gd name="T19" fmla="*/ 2147483647 h 112"/>
              <a:gd name="T20" fmla="*/ 2147483647 w 35"/>
              <a:gd name="T21" fmla="*/ 0 h 112"/>
              <a:gd name="T22" fmla="*/ 2147483647 w 35"/>
              <a:gd name="T23" fmla="*/ 2147483647 h 112"/>
              <a:gd name="T24" fmla="*/ 0 w 35"/>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2"/>
              <a:gd name="T41" fmla="*/ 35 w 35"/>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2">
                <a:moveTo>
                  <a:pt x="12" y="82"/>
                </a:moveTo>
                <a:lnTo>
                  <a:pt x="12" y="30"/>
                </a:lnTo>
                <a:lnTo>
                  <a:pt x="24" y="30"/>
                </a:lnTo>
                <a:lnTo>
                  <a:pt x="24" y="82"/>
                </a:lnTo>
                <a:lnTo>
                  <a:pt x="12" y="82"/>
                </a:lnTo>
                <a:close/>
                <a:moveTo>
                  <a:pt x="35" y="77"/>
                </a:moveTo>
                <a:lnTo>
                  <a:pt x="18" y="112"/>
                </a:lnTo>
                <a:lnTo>
                  <a:pt x="0" y="77"/>
                </a:lnTo>
                <a:lnTo>
                  <a:pt x="35" y="77"/>
                </a:lnTo>
                <a:close/>
                <a:moveTo>
                  <a:pt x="0" y="36"/>
                </a:moveTo>
                <a:lnTo>
                  <a:pt x="18" y="0"/>
                </a:lnTo>
                <a:lnTo>
                  <a:pt x="35" y="36"/>
                </a:lnTo>
                <a:lnTo>
                  <a:pt x="0" y="36"/>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48" name="Freeform 264"/>
          <p:cNvSpPr>
            <a:spLocks noEditPoints="1"/>
          </p:cNvSpPr>
          <p:nvPr/>
        </p:nvSpPr>
        <p:spPr bwMode="auto">
          <a:xfrm>
            <a:off x="3545336" y="2649961"/>
            <a:ext cx="46928" cy="118372"/>
          </a:xfrm>
          <a:custGeom>
            <a:avLst/>
            <a:gdLst>
              <a:gd name="T0" fmla="*/ 2147483647 w 35"/>
              <a:gd name="T1" fmla="*/ 2147483647 h 112"/>
              <a:gd name="T2" fmla="*/ 2147483647 w 35"/>
              <a:gd name="T3" fmla="*/ 2147483647 h 112"/>
              <a:gd name="T4" fmla="*/ 2147483647 w 35"/>
              <a:gd name="T5" fmla="*/ 2147483647 h 112"/>
              <a:gd name="T6" fmla="*/ 2147483647 w 35"/>
              <a:gd name="T7" fmla="*/ 2147483647 h 112"/>
              <a:gd name="T8" fmla="*/ 2147483647 w 35"/>
              <a:gd name="T9" fmla="*/ 2147483647 h 112"/>
              <a:gd name="T10" fmla="*/ 2147483647 w 35"/>
              <a:gd name="T11" fmla="*/ 2147483647 h 112"/>
              <a:gd name="T12" fmla="*/ 2147483647 w 35"/>
              <a:gd name="T13" fmla="*/ 2147483647 h 112"/>
              <a:gd name="T14" fmla="*/ 0 w 35"/>
              <a:gd name="T15" fmla="*/ 2147483647 h 112"/>
              <a:gd name="T16" fmla="*/ 2147483647 w 35"/>
              <a:gd name="T17" fmla="*/ 2147483647 h 112"/>
              <a:gd name="T18" fmla="*/ 0 w 35"/>
              <a:gd name="T19" fmla="*/ 2147483647 h 112"/>
              <a:gd name="T20" fmla="*/ 2147483647 w 35"/>
              <a:gd name="T21" fmla="*/ 0 h 112"/>
              <a:gd name="T22" fmla="*/ 2147483647 w 35"/>
              <a:gd name="T23" fmla="*/ 2147483647 h 112"/>
              <a:gd name="T24" fmla="*/ 0 w 35"/>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2"/>
              <a:gd name="T41" fmla="*/ 35 w 35"/>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2">
                <a:moveTo>
                  <a:pt x="12" y="83"/>
                </a:moveTo>
                <a:lnTo>
                  <a:pt x="12" y="30"/>
                </a:lnTo>
                <a:lnTo>
                  <a:pt x="23" y="30"/>
                </a:lnTo>
                <a:lnTo>
                  <a:pt x="23" y="83"/>
                </a:lnTo>
                <a:lnTo>
                  <a:pt x="12" y="83"/>
                </a:lnTo>
                <a:close/>
                <a:moveTo>
                  <a:pt x="35" y="77"/>
                </a:moveTo>
                <a:lnTo>
                  <a:pt x="17" y="112"/>
                </a:lnTo>
                <a:lnTo>
                  <a:pt x="0" y="77"/>
                </a:lnTo>
                <a:lnTo>
                  <a:pt x="35" y="77"/>
                </a:lnTo>
                <a:close/>
                <a:moveTo>
                  <a:pt x="0" y="36"/>
                </a:moveTo>
                <a:lnTo>
                  <a:pt x="17" y="0"/>
                </a:lnTo>
                <a:lnTo>
                  <a:pt x="35" y="36"/>
                </a:lnTo>
                <a:lnTo>
                  <a:pt x="0" y="36"/>
                </a:lnTo>
                <a:close/>
              </a:path>
            </a:pathLst>
          </a:custGeom>
          <a:solidFill>
            <a:srgbClr val="000000"/>
          </a:solidFill>
          <a:ln w="1588">
            <a:solidFill>
              <a:srgbClr val="000000"/>
            </a:solidFill>
            <a:bevel/>
            <a:headEnd/>
            <a:tailEnd/>
          </a:ln>
        </p:spPr>
        <p:txBody>
          <a:bodyPr/>
          <a:lstStyle/>
          <a:p>
            <a:endParaRPr lang="en-US">
              <a:latin typeface="+mn-lt"/>
            </a:endParaRPr>
          </a:p>
        </p:txBody>
      </p:sp>
      <p:grpSp>
        <p:nvGrpSpPr>
          <p:cNvPr id="848" name="Group 847"/>
          <p:cNvGrpSpPr/>
          <p:nvPr/>
        </p:nvGrpSpPr>
        <p:grpSpPr>
          <a:xfrm>
            <a:off x="4932001" y="2308939"/>
            <a:ext cx="405000" cy="357933"/>
            <a:chOff x="5326753" y="1652205"/>
            <a:chExt cx="483350" cy="357933"/>
          </a:xfrm>
        </p:grpSpPr>
        <p:sp>
          <p:nvSpPr>
            <p:cNvPr id="584" name="Rectangle 413"/>
            <p:cNvSpPr>
              <a:spLocks noChangeArrowheads="1"/>
            </p:cNvSpPr>
            <p:nvPr/>
          </p:nvSpPr>
          <p:spPr bwMode="auto">
            <a:xfrm>
              <a:off x="5326753" y="1652205"/>
              <a:ext cx="483350" cy="357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585" name="Rectangle 414"/>
            <p:cNvSpPr>
              <a:spLocks noChangeArrowheads="1"/>
            </p:cNvSpPr>
            <p:nvPr/>
          </p:nvSpPr>
          <p:spPr bwMode="auto">
            <a:xfrm>
              <a:off x="5326753" y="1652205"/>
              <a:ext cx="483350" cy="357933"/>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586" name="Rectangle 415"/>
            <p:cNvSpPr>
              <a:spLocks noChangeArrowheads="1"/>
            </p:cNvSpPr>
            <p:nvPr/>
          </p:nvSpPr>
          <p:spPr bwMode="auto">
            <a:xfrm>
              <a:off x="5451892" y="1928405"/>
              <a:ext cx="239329" cy="6059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587" name="Rectangle 416"/>
            <p:cNvSpPr>
              <a:spLocks noChangeArrowheads="1"/>
            </p:cNvSpPr>
            <p:nvPr/>
          </p:nvSpPr>
          <p:spPr bwMode="auto">
            <a:xfrm>
              <a:off x="5451892" y="1928405"/>
              <a:ext cx="239329" cy="60594"/>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588" name="Rectangle 417"/>
            <p:cNvSpPr>
              <a:spLocks noChangeArrowheads="1"/>
            </p:cNvSpPr>
            <p:nvPr/>
          </p:nvSpPr>
          <p:spPr bwMode="auto">
            <a:xfrm>
              <a:off x="5451892" y="1841036"/>
              <a:ext cx="239329" cy="5636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589" name="Rectangle 418"/>
            <p:cNvSpPr>
              <a:spLocks noChangeArrowheads="1"/>
            </p:cNvSpPr>
            <p:nvPr/>
          </p:nvSpPr>
          <p:spPr bwMode="auto">
            <a:xfrm>
              <a:off x="5451892" y="1841036"/>
              <a:ext cx="239329" cy="56367"/>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590" name="Rectangle 419"/>
            <p:cNvSpPr>
              <a:spLocks noChangeArrowheads="1"/>
            </p:cNvSpPr>
            <p:nvPr/>
          </p:nvSpPr>
          <p:spPr bwMode="auto">
            <a:xfrm>
              <a:off x="5350217" y="1788896"/>
              <a:ext cx="65698" cy="20010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591" name="Rectangle 420"/>
            <p:cNvSpPr>
              <a:spLocks noChangeArrowheads="1"/>
            </p:cNvSpPr>
            <p:nvPr/>
          </p:nvSpPr>
          <p:spPr bwMode="auto">
            <a:xfrm>
              <a:off x="5350217" y="1788896"/>
              <a:ext cx="65698" cy="200104"/>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592" name="Line 421"/>
            <p:cNvSpPr>
              <a:spLocks noChangeShapeType="1"/>
            </p:cNvSpPr>
            <p:nvPr/>
          </p:nvSpPr>
          <p:spPr bwMode="auto">
            <a:xfrm>
              <a:off x="5428429" y="1962224"/>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93" name="Freeform 422"/>
            <p:cNvSpPr>
              <a:spLocks/>
            </p:cNvSpPr>
            <p:nvPr/>
          </p:nvSpPr>
          <p:spPr bwMode="auto">
            <a:xfrm>
              <a:off x="5422173" y="1959406"/>
              <a:ext cx="7821" cy="5637"/>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94" name="Freeform 423"/>
            <p:cNvSpPr>
              <a:spLocks/>
            </p:cNvSpPr>
            <p:nvPr/>
          </p:nvSpPr>
          <p:spPr bwMode="auto">
            <a:xfrm>
              <a:off x="5439378" y="1959406"/>
              <a:ext cx="7821" cy="5637"/>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95" name="Line 424"/>
            <p:cNvSpPr>
              <a:spLocks noChangeShapeType="1"/>
            </p:cNvSpPr>
            <p:nvPr/>
          </p:nvSpPr>
          <p:spPr bwMode="auto">
            <a:xfrm>
              <a:off x="5428429" y="1866401"/>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96" name="Freeform 425"/>
            <p:cNvSpPr>
              <a:spLocks/>
            </p:cNvSpPr>
            <p:nvPr/>
          </p:nvSpPr>
          <p:spPr bwMode="auto">
            <a:xfrm>
              <a:off x="5422173" y="1863582"/>
              <a:ext cx="7821" cy="5637"/>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97" name="Freeform 426"/>
            <p:cNvSpPr>
              <a:spLocks/>
            </p:cNvSpPr>
            <p:nvPr/>
          </p:nvSpPr>
          <p:spPr bwMode="auto">
            <a:xfrm>
              <a:off x="5439378" y="1863582"/>
              <a:ext cx="7821" cy="5637"/>
            </a:xfrm>
            <a:custGeom>
              <a:avLst/>
              <a:gdLst>
                <a:gd name="T0" fmla="*/ 2147483647 w 250"/>
                <a:gd name="T1" fmla="*/ 2147483647 h 250"/>
                <a:gd name="T2" fmla="*/ 0 w 250"/>
                <a:gd name="T3" fmla="*/ 2147483647 h 250"/>
                <a:gd name="T4" fmla="*/ 0 w 250"/>
                <a:gd name="T5" fmla="*/ 0 h 250"/>
                <a:gd name="T6" fmla="*/ 2147483647 w 250"/>
                <a:gd name="T7" fmla="*/ 2147483647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98" name="Rectangle 427"/>
            <p:cNvSpPr>
              <a:spLocks noChangeArrowheads="1"/>
            </p:cNvSpPr>
            <p:nvPr/>
          </p:nvSpPr>
          <p:spPr bwMode="auto">
            <a:xfrm>
              <a:off x="5498820" y="1841036"/>
              <a:ext cx="961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599" name="Rectangle 428"/>
            <p:cNvSpPr>
              <a:spLocks noChangeArrowheads="1"/>
            </p:cNvSpPr>
            <p:nvPr/>
          </p:nvSpPr>
          <p:spPr bwMode="auto">
            <a:xfrm>
              <a:off x="5519155" y="1841036"/>
              <a:ext cx="6251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etworking </a:t>
              </a:r>
              <a:endParaRPr lang="en-US" sz="1600">
                <a:latin typeface="+mn-lt"/>
              </a:endParaRPr>
            </a:p>
          </p:txBody>
        </p:sp>
        <p:sp>
          <p:nvSpPr>
            <p:cNvPr id="600" name="Rectangle 429"/>
            <p:cNvSpPr>
              <a:spLocks noChangeArrowheads="1"/>
            </p:cNvSpPr>
            <p:nvPr/>
          </p:nvSpPr>
          <p:spPr bwMode="auto">
            <a:xfrm>
              <a:off x="5497255" y="1864992"/>
              <a:ext cx="12824"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&amp; </a:t>
              </a:r>
              <a:endParaRPr lang="en-US" sz="1600">
                <a:latin typeface="+mn-lt"/>
              </a:endParaRPr>
            </a:p>
          </p:txBody>
        </p:sp>
        <p:sp>
          <p:nvSpPr>
            <p:cNvPr id="601" name="Rectangle 430"/>
            <p:cNvSpPr>
              <a:spLocks noChangeArrowheads="1"/>
            </p:cNvSpPr>
            <p:nvPr/>
          </p:nvSpPr>
          <p:spPr bwMode="auto">
            <a:xfrm>
              <a:off x="5525412" y="1864992"/>
              <a:ext cx="593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Transport</a:t>
              </a:r>
              <a:endParaRPr lang="en-US" sz="1600">
                <a:latin typeface="+mn-lt"/>
              </a:endParaRPr>
            </a:p>
          </p:txBody>
        </p:sp>
        <p:sp>
          <p:nvSpPr>
            <p:cNvPr id="602" name="Rectangle 431"/>
            <p:cNvSpPr>
              <a:spLocks noChangeArrowheads="1"/>
            </p:cNvSpPr>
            <p:nvPr/>
          </p:nvSpPr>
          <p:spPr bwMode="auto">
            <a:xfrm>
              <a:off x="5525412" y="1924177"/>
              <a:ext cx="44884"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Access </a:t>
              </a:r>
              <a:endParaRPr lang="en-US" sz="1600">
                <a:latin typeface="+mn-lt"/>
              </a:endParaRPr>
            </a:p>
          </p:txBody>
        </p:sp>
        <p:sp>
          <p:nvSpPr>
            <p:cNvPr id="603" name="Rectangle 432"/>
            <p:cNvSpPr>
              <a:spLocks noChangeArrowheads="1"/>
            </p:cNvSpPr>
            <p:nvPr/>
          </p:nvSpPr>
          <p:spPr bwMode="auto">
            <a:xfrm>
              <a:off x="5486306" y="1948134"/>
              <a:ext cx="8015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Technologies</a:t>
              </a:r>
              <a:endParaRPr lang="en-US" sz="1600">
                <a:latin typeface="+mn-lt"/>
              </a:endParaRPr>
            </a:p>
          </p:txBody>
        </p:sp>
        <p:sp>
          <p:nvSpPr>
            <p:cNvPr id="604" name="Rectangle 433"/>
            <p:cNvSpPr>
              <a:spLocks noChangeArrowheads="1"/>
            </p:cNvSpPr>
            <p:nvPr/>
          </p:nvSpPr>
          <p:spPr bwMode="auto">
            <a:xfrm>
              <a:off x="5642730" y="1860764"/>
              <a:ext cx="961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605" name="Rectangle 434"/>
            <p:cNvSpPr>
              <a:spLocks noChangeArrowheads="1"/>
            </p:cNvSpPr>
            <p:nvPr/>
          </p:nvSpPr>
          <p:spPr bwMode="auto">
            <a:xfrm rot="16200000">
              <a:off x="5379021" y="1929870"/>
              <a:ext cx="1122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M</a:t>
              </a:r>
              <a:endParaRPr lang="en-US" sz="1600">
                <a:latin typeface="+mn-lt"/>
              </a:endParaRPr>
            </a:p>
          </p:txBody>
        </p:sp>
        <p:sp>
          <p:nvSpPr>
            <p:cNvPr id="606" name="Rectangle 435"/>
            <p:cNvSpPr>
              <a:spLocks noChangeArrowheads="1"/>
            </p:cNvSpPr>
            <p:nvPr/>
          </p:nvSpPr>
          <p:spPr bwMode="auto">
            <a:xfrm rot="16200000">
              <a:off x="5380641" y="1915779"/>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a:t>
              </a:r>
              <a:endParaRPr lang="en-US" sz="1600">
                <a:latin typeface="+mn-lt"/>
              </a:endParaRPr>
            </a:p>
          </p:txBody>
        </p:sp>
        <p:sp>
          <p:nvSpPr>
            <p:cNvPr id="607" name="Rectangle 436"/>
            <p:cNvSpPr>
              <a:spLocks noChangeArrowheads="1"/>
            </p:cNvSpPr>
            <p:nvPr/>
          </p:nvSpPr>
          <p:spPr bwMode="auto">
            <a:xfrm rot="16200000">
              <a:off x="5379840" y="1903096"/>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608" name="Rectangle 437"/>
            <p:cNvSpPr>
              <a:spLocks noChangeArrowheads="1"/>
            </p:cNvSpPr>
            <p:nvPr/>
          </p:nvSpPr>
          <p:spPr bwMode="auto">
            <a:xfrm rot="16200000">
              <a:off x="5381424" y="1893232"/>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a:t>
              </a:r>
              <a:endParaRPr lang="en-US" sz="1600">
                <a:latin typeface="+mn-lt"/>
              </a:endParaRPr>
            </a:p>
          </p:txBody>
        </p:sp>
        <p:sp>
          <p:nvSpPr>
            <p:cNvPr id="609" name="Rectangle 438"/>
            <p:cNvSpPr>
              <a:spLocks noChangeArrowheads="1"/>
            </p:cNvSpPr>
            <p:nvPr/>
          </p:nvSpPr>
          <p:spPr bwMode="auto">
            <a:xfrm rot="16200000">
              <a:off x="5380622" y="1880548"/>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g</a:t>
              </a:r>
              <a:endParaRPr lang="en-US" sz="1600">
                <a:latin typeface="+mn-lt"/>
              </a:endParaRPr>
            </a:p>
          </p:txBody>
        </p:sp>
        <p:sp>
          <p:nvSpPr>
            <p:cNvPr id="610" name="Rectangle 439"/>
            <p:cNvSpPr>
              <a:spLocks noChangeArrowheads="1"/>
            </p:cNvSpPr>
            <p:nvPr/>
          </p:nvSpPr>
          <p:spPr bwMode="auto">
            <a:xfrm rot="16200000">
              <a:off x="5381424" y="1869275"/>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611" name="Rectangle 440"/>
            <p:cNvSpPr>
              <a:spLocks noChangeArrowheads="1"/>
            </p:cNvSpPr>
            <p:nvPr/>
          </p:nvSpPr>
          <p:spPr bwMode="auto">
            <a:xfrm rot="16200000">
              <a:off x="5379020" y="1855183"/>
              <a:ext cx="1122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m</a:t>
              </a:r>
              <a:endParaRPr lang="en-US" sz="1600">
                <a:latin typeface="+mn-lt"/>
              </a:endParaRPr>
            </a:p>
          </p:txBody>
        </p:sp>
        <p:sp>
          <p:nvSpPr>
            <p:cNvPr id="612" name="Rectangle 441"/>
            <p:cNvSpPr>
              <a:spLocks noChangeArrowheads="1"/>
            </p:cNvSpPr>
            <p:nvPr/>
          </p:nvSpPr>
          <p:spPr bwMode="auto">
            <a:xfrm rot="16200000">
              <a:off x="5381424" y="1839683"/>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613" name="Rectangle 442"/>
            <p:cNvSpPr>
              <a:spLocks noChangeArrowheads="1"/>
            </p:cNvSpPr>
            <p:nvPr/>
          </p:nvSpPr>
          <p:spPr bwMode="auto">
            <a:xfrm rot="16200000">
              <a:off x="5379840" y="1831227"/>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614" name="Rectangle 443"/>
            <p:cNvSpPr>
              <a:spLocks noChangeArrowheads="1"/>
            </p:cNvSpPr>
            <p:nvPr/>
          </p:nvSpPr>
          <p:spPr bwMode="auto">
            <a:xfrm rot="16200000">
              <a:off x="5382225" y="1818544"/>
              <a:ext cx="481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a:t>
              </a:r>
              <a:endParaRPr lang="en-US" sz="1600">
                <a:latin typeface="+mn-lt"/>
              </a:endParaRPr>
            </a:p>
          </p:txBody>
        </p:sp>
        <p:sp>
          <p:nvSpPr>
            <p:cNvPr id="615" name="Rectangle 444"/>
            <p:cNvSpPr>
              <a:spLocks noChangeArrowheads="1"/>
            </p:cNvSpPr>
            <p:nvPr/>
          </p:nvSpPr>
          <p:spPr bwMode="auto">
            <a:xfrm>
              <a:off x="5453457" y="1960815"/>
              <a:ext cx="5129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Ethernet</a:t>
              </a:r>
              <a:endParaRPr lang="en-US" sz="1600">
                <a:latin typeface="+mn-lt"/>
              </a:endParaRPr>
            </a:p>
          </p:txBody>
        </p:sp>
        <p:sp>
          <p:nvSpPr>
            <p:cNvPr id="616" name="Rectangle 445"/>
            <p:cNvSpPr>
              <a:spLocks noChangeArrowheads="1"/>
            </p:cNvSpPr>
            <p:nvPr/>
          </p:nvSpPr>
          <p:spPr bwMode="auto">
            <a:xfrm>
              <a:off x="5727199" y="1797351"/>
              <a:ext cx="65698" cy="191649"/>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617" name="Rectangle 446"/>
            <p:cNvSpPr>
              <a:spLocks noChangeArrowheads="1"/>
            </p:cNvSpPr>
            <p:nvPr/>
          </p:nvSpPr>
          <p:spPr bwMode="auto">
            <a:xfrm>
              <a:off x="5727199" y="1797351"/>
              <a:ext cx="65698" cy="191649"/>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618" name="Rectangle 447"/>
            <p:cNvSpPr>
              <a:spLocks noChangeArrowheads="1"/>
            </p:cNvSpPr>
            <p:nvPr/>
          </p:nvSpPr>
          <p:spPr bwMode="auto">
            <a:xfrm rot="16200000">
              <a:off x="5751347" y="1912255"/>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S</a:t>
              </a:r>
              <a:endParaRPr lang="en-US" sz="1600">
                <a:latin typeface="+mn-lt"/>
              </a:endParaRPr>
            </a:p>
          </p:txBody>
        </p:sp>
        <p:sp>
          <p:nvSpPr>
            <p:cNvPr id="619" name="Rectangle 448"/>
            <p:cNvSpPr>
              <a:spLocks noChangeArrowheads="1"/>
            </p:cNvSpPr>
            <p:nvPr/>
          </p:nvSpPr>
          <p:spPr bwMode="auto">
            <a:xfrm rot="16200000">
              <a:off x="5752149" y="1899572"/>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620" name="Rectangle 449"/>
            <p:cNvSpPr>
              <a:spLocks noChangeArrowheads="1"/>
            </p:cNvSpPr>
            <p:nvPr/>
          </p:nvSpPr>
          <p:spPr bwMode="auto">
            <a:xfrm rot="16200000">
              <a:off x="5752149" y="1889708"/>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c</a:t>
              </a:r>
              <a:endParaRPr lang="en-US" sz="1600">
                <a:latin typeface="+mn-lt"/>
              </a:endParaRPr>
            </a:p>
          </p:txBody>
        </p:sp>
        <p:sp>
          <p:nvSpPr>
            <p:cNvPr id="621" name="Rectangle 450"/>
            <p:cNvSpPr>
              <a:spLocks noChangeArrowheads="1"/>
            </p:cNvSpPr>
            <p:nvPr/>
          </p:nvSpPr>
          <p:spPr bwMode="auto">
            <a:xfrm rot="16200000">
              <a:off x="5751347" y="1878435"/>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u</a:t>
              </a:r>
              <a:endParaRPr lang="en-US" sz="1600">
                <a:latin typeface="+mn-lt"/>
              </a:endParaRPr>
            </a:p>
          </p:txBody>
        </p:sp>
        <p:sp>
          <p:nvSpPr>
            <p:cNvPr id="622" name="Rectangle 451"/>
            <p:cNvSpPr>
              <a:spLocks noChangeArrowheads="1"/>
            </p:cNvSpPr>
            <p:nvPr/>
          </p:nvSpPr>
          <p:spPr bwMode="auto">
            <a:xfrm rot="16200000">
              <a:off x="5752168" y="1869979"/>
              <a:ext cx="481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r</a:t>
              </a:r>
              <a:endParaRPr lang="en-US" sz="1600">
                <a:latin typeface="+mn-lt"/>
              </a:endParaRPr>
            </a:p>
          </p:txBody>
        </p:sp>
        <p:sp>
          <p:nvSpPr>
            <p:cNvPr id="623" name="Rectangle 452"/>
            <p:cNvSpPr>
              <a:spLocks noChangeArrowheads="1"/>
            </p:cNvSpPr>
            <p:nvPr/>
          </p:nvSpPr>
          <p:spPr bwMode="auto">
            <a:xfrm rot="16200000">
              <a:off x="5753751" y="1862933"/>
              <a:ext cx="320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i</a:t>
              </a:r>
              <a:endParaRPr lang="en-US" sz="1600">
                <a:latin typeface="+mn-lt"/>
              </a:endParaRPr>
            </a:p>
          </p:txBody>
        </p:sp>
        <p:sp>
          <p:nvSpPr>
            <p:cNvPr id="624" name="Rectangle 453"/>
            <p:cNvSpPr>
              <a:spLocks noChangeArrowheads="1"/>
            </p:cNvSpPr>
            <p:nvPr/>
          </p:nvSpPr>
          <p:spPr bwMode="auto">
            <a:xfrm rot="16200000">
              <a:off x="5752168" y="1855887"/>
              <a:ext cx="481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a:t>
              </a:r>
              <a:endParaRPr lang="en-US" sz="1600">
                <a:latin typeface="+mn-lt"/>
              </a:endParaRPr>
            </a:p>
          </p:txBody>
        </p:sp>
        <p:sp>
          <p:nvSpPr>
            <p:cNvPr id="625" name="Rectangle 454"/>
            <p:cNvSpPr>
              <a:spLocks noChangeArrowheads="1"/>
            </p:cNvSpPr>
            <p:nvPr/>
          </p:nvSpPr>
          <p:spPr bwMode="auto">
            <a:xfrm rot="16200000">
              <a:off x="5752149" y="1846023"/>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y</a:t>
              </a:r>
              <a:endParaRPr lang="en-US" sz="1600">
                <a:latin typeface="+mn-lt"/>
              </a:endParaRPr>
            </a:p>
          </p:txBody>
        </p:sp>
        <p:sp>
          <p:nvSpPr>
            <p:cNvPr id="626" name="Line 455"/>
            <p:cNvSpPr>
              <a:spLocks noChangeShapeType="1"/>
            </p:cNvSpPr>
            <p:nvPr/>
          </p:nvSpPr>
          <p:spPr bwMode="auto">
            <a:xfrm>
              <a:off x="5703736" y="1962224"/>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27" name="Freeform 456"/>
            <p:cNvSpPr>
              <a:spLocks/>
            </p:cNvSpPr>
            <p:nvPr/>
          </p:nvSpPr>
          <p:spPr bwMode="auto">
            <a:xfrm>
              <a:off x="5697479" y="1959406"/>
              <a:ext cx="9385" cy="5637"/>
            </a:xfrm>
            <a:custGeom>
              <a:avLst/>
              <a:gdLst>
                <a:gd name="T0" fmla="*/ 0 w 249"/>
                <a:gd name="T1" fmla="*/ 2147483647 h 249"/>
                <a:gd name="T2" fmla="*/ 2147483647 w 249"/>
                <a:gd name="T3" fmla="*/ 0 h 249"/>
                <a:gd name="T4" fmla="*/ 2147483647 w 249"/>
                <a:gd name="T5" fmla="*/ 2147483647 h 249"/>
                <a:gd name="T6" fmla="*/ 0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28" name="Freeform 457"/>
            <p:cNvSpPr>
              <a:spLocks/>
            </p:cNvSpPr>
            <p:nvPr/>
          </p:nvSpPr>
          <p:spPr bwMode="auto">
            <a:xfrm>
              <a:off x="5711557" y="1959406"/>
              <a:ext cx="9385" cy="5637"/>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29" name="Line 458"/>
            <p:cNvSpPr>
              <a:spLocks noChangeShapeType="1"/>
            </p:cNvSpPr>
            <p:nvPr/>
          </p:nvSpPr>
          <p:spPr bwMode="auto">
            <a:xfrm>
              <a:off x="5703736" y="1866401"/>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30" name="Freeform 459"/>
            <p:cNvSpPr>
              <a:spLocks/>
            </p:cNvSpPr>
            <p:nvPr/>
          </p:nvSpPr>
          <p:spPr bwMode="auto">
            <a:xfrm>
              <a:off x="5697479" y="1863582"/>
              <a:ext cx="9385" cy="5637"/>
            </a:xfrm>
            <a:custGeom>
              <a:avLst/>
              <a:gdLst>
                <a:gd name="T0" fmla="*/ 0 w 249"/>
                <a:gd name="T1" fmla="*/ 2147483647 h 250"/>
                <a:gd name="T2" fmla="*/ 2147483647 w 249"/>
                <a:gd name="T3" fmla="*/ 0 h 250"/>
                <a:gd name="T4" fmla="*/ 2147483647 w 249"/>
                <a:gd name="T5" fmla="*/ 2147483647 h 250"/>
                <a:gd name="T6" fmla="*/ 0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31" name="Freeform 460"/>
            <p:cNvSpPr>
              <a:spLocks/>
            </p:cNvSpPr>
            <p:nvPr/>
          </p:nvSpPr>
          <p:spPr bwMode="auto">
            <a:xfrm>
              <a:off x="5711557" y="1863582"/>
              <a:ext cx="9385" cy="5637"/>
            </a:xfrm>
            <a:custGeom>
              <a:avLst/>
              <a:gdLst>
                <a:gd name="T0" fmla="*/ 2147483647 w 249"/>
                <a:gd name="T1" fmla="*/ 2147483647 h 250"/>
                <a:gd name="T2" fmla="*/ 0 w 249"/>
                <a:gd name="T3" fmla="*/ 2147483647 h 250"/>
                <a:gd name="T4" fmla="*/ 0 w 249"/>
                <a:gd name="T5" fmla="*/ 0 h 250"/>
                <a:gd name="T6" fmla="*/ 2147483647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32" name="Line 461"/>
            <p:cNvSpPr>
              <a:spLocks noChangeShapeType="1"/>
            </p:cNvSpPr>
            <p:nvPr/>
          </p:nvSpPr>
          <p:spPr bwMode="auto">
            <a:xfrm>
              <a:off x="5572339" y="1903039"/>
              <a:ext cx="0" cy="21137"/>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33" name="Freeform 462"/>
            <p:cNvSpPr>
              <a:spLocks/>
            </p:cNvSpPr>
            <p:nvPr/>
          </p:nvSpPr>
          <p:spPr bwMode="auto">
            <a:xfrm>
              <a:off x="5569211" y="1897403"/>
              <a:ext cx="7821" cy="7046"/>
            </a:xfrm>
            <a:custGeom>
              <a:avLst/>
              <a:gdLst>
                <a:gd name="T0" fmla="*/ 2147483647 w 249"/>
                <a:gd name="T1" fmla="*/ 0 h 250"/>
                <a:gd name="T2" fmla="*/ 2147483647 w 249"/>
                <a:gd name="T3" fmla="*/ 2147483647 h 250"/>
                <a:gd name="T4" fmla="*/ 0 w 249"/>
                <a:gd name="T5" fmla="*/ 2147483647 h 250"/>
                <a:gd name="T6" fmla="*/ 2147483647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34" name="Freeform 463"/>
            <p:cNvSpPr>
              <a:spLocks/>
            </p:cNvSpPr>
            <p:nvPr/>
          </p:nvSpPr>
          <p:spPr bwMode="auto">
            <a:xfrm>
              <a:off x="5569211" y="1922767"/>
              <a:ext cx="7821" cy="5637"/>
            </a:xfrm>
            <a:custGeom>
              <a:avLst/>
              <a:gdLst>
                <a:gd name="T0" fmla="*/ 2147483647 w 249"/>
                <a:gd name="T1" fmla="*/ 2147483647 h 250"/>
                <a:gd name="T2" fmla="*/ 0 w 249"/>
                <a:gd name="T3" fmla="*/ 0 h 250"/>
                <a:gd name="T4" fmla="*/ 2147483647 w 249"/>
                <a:gd name="T5" fmla="*/ 0 h 250"/>
                <a:gd name="T6" fmla="*/ 2147483647 w 249"/>
                <a:gd name="T7" fmla="*/ 0 h 250"/>
                <a:gd name="T8" fmla="*/ 2147483647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35" name="Rectangle 464"/>
            <p:cNvSpPr>
              <a:spLocks noChangeArrowheads="1"/>
            </p:cNvSpPr>
            <p:nvPr/>
          </p:nvSpPr>
          <p:spPr bwMode="auto">
            <a:xfrm>
              <a:off x="5603625" y="1965044"/>
              <a:ext cx="17634"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IPv</a:t>
              </a:r>
              <a:endParaRPr lang="en-US" sz="1600">
                <a:latin typeface="+mn-lt"/>
              </a:endParaRPr>
            </a:p>
          </p:txBody>
        </p:sp>
        <p:sp>
          <p:nvSpPr>
            <p:cNvPr id="636" name="Rectangle 465"/>
            <p:cNvSpPr>
              <a:spLocks noChangeArrowheads="1"/>
            </p:cNvSpPr>
            <p:nvPr/>
          </p:nvSpPr>
          <p:spPr bwMode="auto">
            <a:xfrm>
              <a:off x="5642730" y="1965044"/>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6</a:t>
              </a:r>
              <a:endParaRPr lang="en-US" sz="1600">
                <a:latin typeface="+mn-lt"/>
              </a:endParaRPr>
            </a:p>
          </p:txBody>
        </p:sp>
      </p:grpSp>
      <p:grpSp>
        <p:nvGrpSpPr>
          <p:cNvPr id="855" name="Group 854"/>
          <p:cNvGrpSpPr/>
          <p:nvPr/>
        </p:nvGrpSpPr>
        <p:grpSpPr>
          <a:xfrm>
            <a:off x="3332600" y="2308939"/>
            <a:ext cx="429400" cy="355114"/>
            <a:chOff x="3557600" y="1652205"/>
            <a:chExt cx="477092" cy="355114"/>
          </a:xfrm>
        </p:grpSpPr>
        <p:sp>
          <p:nvSpPr>
            <p:cNvPr id="637" name="Rectangle 468"/>
            <p:cNvSpPr>
              <a:spLocks noChangeArrowheads="1"/>
            </p:cNvSpPr>
            <p:nvPr/>
          </p:nvSpPr>
          <p:spPr bwMode="auto">
            <a:xfrm>
              <a:off x="3557600" y="1652205"/>
              <a:ext cx="477092" cy="355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638" name="Rectangle 469"/>
            <p:cNvSpPr>
              <a:spLocks noChangeArrowheads="1"/>
            </p:cNvSpPr>
            <p:nvPr/>
          </p:nvSpPr>
          <p:spPr bwMode="auto">
            <a:xfrm>
              <a:off x="3557600" y="1652205"/>
              <a:ext cx="477092" cy="355114"/>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639" name="Rectangle 470"/>
            <p:cNvSpPr>
              <a:spLocks noChangeArrowheads="1"/>
            </p:cNvSpPr>
            <p:nvPr/>
          </p:nvSpPr>
          <p:spPr bwMode="auto">
            <a:xfrm>
              <a:off x="3682740" y="1925586"/>
              <a:ext cx="234636" cy="6059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640" name="Rectangle 471"/>
            <p:cNvSpPr>
              <a:spLocks noChangeArrowheads="1"/>
            </p:cNvSpPr>
            <p:nvPr/>
          </p:nvSpPr>
          <p:spPr bwMode="auto">
            <a:xfrm>
              <a:off x="3682740" y="1925586"/>
              <a:ext cx="234636" cy="60594"/>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641" name="Rectangle 472"/>
            <p:cNvSpPr>
              <a:spLocks noChangeArrowheads="1"/>
            </p:cNvSpPr>
            <p:nvPr/>
          </p:nvSpPr>
          <p:spPr bwMode="auto">
            <a:xfrm>
              <a:off x="3682740" y="1839626"/>
              <a:ext cx="234636" cy="5636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642" name="Rectangle 473"/>
            <p:cNvSpPr>
              <a:spLocks noChangeArrowheads="1"/>
            </p:cNvSpPr>
            <p:nvPr/>
          </p:nvSpPr>
          <p:spPr bwMode="auto">
            <a:xfrm>
              <a:off x="3682740" y="1839626"/>
              <a:ext cx="234636" cy="56367"/>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643" name="Rectangle 474"/>
            <p:cNvSpPr>
              <a:spLocks noChangeArrowheads="1"/>
            </p:cNvSpPr>
            <p:nvPr/>
          </p:nvSpPr>
          <p:spPr bwMode="auto">
            <a:xfrm>
              <a:off x="3579499" y="1681797"/>
              <a:ext cx="65698" cy="30438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644" name="Rectangle 475"/>
            <p:cNvSpPr>
              <a:spLocks noChangeArrowheads="1"/>
            </p:cNvSpPr>
            <p:nvPr/>
          </p:nvSpPr>
          <p:spPr bwMode="auto">
            <a:xfrm>
              <a:off x="3579499" y="1681797"/>
              <a:ext cx="65698" cy="304384"/>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645" name="Rectangle 476"/>
            <p:cNvSpPr>
              <a:spLocks noChangeArrowheads="1"/>
            </p:cNvSpPr>
            <p:nvPr/>
          </p:nvSpPr>
          <p:spPr bwMode="auto">
            <a:xfrm>
              <a:off x="3682740" y="1763530"/>
              <a:ext cx="234636" cy="4368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646" name="Rectangle 477"/>
            <p:cNvSpPr>
              <a:spLocks noChangeArrowheads="1"/>
            </p:cNvSpPr>
            <p:nvPr/>
          </p:nvSpPr>
          <p:spPr bwMode="auto">
            <a:xfrm>
              <a:off x="3682740" y="1763530"/>
              <a:ext cx="234636" cy="43685"/>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647" name="Rectangle 478"/>
            <p:cNvSpPr>
              <a:spLocks noChangeArrowheads="1"/>
            </p:cNvSpPr>
            <p:nvPr/>
          </p:nvSpPr>
          <p:spPr bwMode="auto">
            <a:xfrm>
              <a:off x="3742180" y="1771986"/>
              <a:ext cx="5129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Facilities</a:t>
              </a:r>
              <a:endParaRPr lang="en-US" sz="1600">
                <a:latin typeface="+mn-lt"/>
              </a:endParaRPr>
            </a:p>
          </p:txBody>
        </p:sp>
        <p:sp>
          <p:nvSpPr>
            <p:cNvPr id="648" name="Line 479"/>
            <p:cNvSpPr>
              <a:spLocks noChangeShapeType="1"/>
            </p:cNvSpPr>
            <p:nvPr/>
          </p:nvSpPr>
          <p:spPr bwMode="auto">
            <a:xfrm>
              <a:off x="3657712" y="1959406"/>
              <a:ext cx="1251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49" name="Freeform 480"/>
            <p:cNvSpPr>
              <a:spLocks/>
            </p:cNvSpPr>
            <p:nvPr/>
          </p:nvSpPr>
          <p:spPr bwMode="auto">
            <a:xfrm>
              <a:off x="3651455" y="1956589"/>
              <a:ext cx="7821" cy="5637"/>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50" name="Freeform 481"/>
            <p:cNvSpPr>
              <a:spLocks/>
            </p:cNvSpPr>
            <p:nvPr/>
          </p:nvSpPr>
          <p:spPr bwMode="auto">
            <a:xfrm>
              <a:off x="3668662" y="1956589"/>
              <a:ext cx="6257" cy="5637"/>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51" name="Line 482"/>
            <p:cNvSpPr>
              <a:spLocks noChangeShapeType="1"/>
            </p:cNvSpPr>
            <p:nvPr/>
          </p:nvSpPr>
          <p:spPr bwMode="auto">
            <a:xfrm>
              <a:off x="3657712" y="1863582"/>
              <a:ext cx="1251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52" name="Freeform 483"/>
            <p:cNvSpPr>
              <a:spLocks/>
            </p:cNvSpPr>
            <p:nvPr/>
          </p:nvSpPr>
          <p:spPr bwMode="auto">
            <a:xfrm>
              <a:off x="3651455" y="1860764"/>
              <a:ext cx="7821" cy="7046"/>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53" name="Freeform 484"/>
            <p:cNvSpPr>
              <a:spLocks/>
            </p:cNvSpPr>
            <p:nvPr/>
          </p:nvSpPr>
          <p:spPr bwMode="auto">
            <a:xfrm>
              <a:off x="3668662" y="1860764"/>
              <a:ext cx="6257" cy="7046"/>
            </a:xfrm>
            <a:custGeom>
              <a:avLst/>
              <a:gdLst>
                <a:gd name="T0" fmla="*/ 2147483647 w 250"/>
                <a:gd name="T1" fmla="*/ 2147483647 h 250"/>
                <a:gd name="T2" fmla="*/ 0 w 250"/>
                <a:gd name="T3" fmla="*/ 2147483647 h 250"/>
                <a:gd name="T4" fmla="*/ 0 w 250"/>
                <a:gd name="T5" fmla="*/ 0 h 250"/>
                <a:gd name="T6" fmla="*/ 2147483647 w 250"/>
                <a:gd name="T7" fmla="*/ 2147483647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54" name="Rectangle 485"/>
            <p:cNvSpPr>
              <a:spLocks noChangeArrowheads="1"/>
            </p:cNvSpPr>
            <p:nvPr/>
          </p:nvSpPr>
          <p:spPr bwMode="auto">
            <a:xfrm>
              <a:off x="3728102" y="1838217"/>
              <a:ext cx="961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655" name="Rectangle 486"/>
            <p:cNvSpPr>
              <a:spLocks noChangeArrowheads="1"/>
            </p:cNvSpPr>
            <p:nvPr/>
          </p:nvSpPr>
          <p:spPr bwMode="auto">
            <a:xfrm>
              <a:off x="3746872" y="1838217"/>
              <a:ext cx="6251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etworking </a:t>
              </a:r>
              <a:endParaRPr lang="en-US" sz="1600">
                <a:latin typeface="+mn-lt"/>
              </a:endParaRPr>
            </a:p>
          </p:txBody>
        </p:sp>
        <p:sp>
          <p:nvSpPr>
            <p:cNvPr id="656" name="Rectangle 487"/>
            <p:cNvSpPr>
              <a:spLocks noChangeArrowheads="1"/>
            </p:cNvSpPr>
            <p:nvPr/>
          </p:nvSpPr>
          <p:spPr bwMode="auto">
            <a:xfrm>
              <a:off x="3726537" y="1860764"/>
              <a:ext cx="12824"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&amp; </a:t>
              </a:r>
              <a:endParaRPr lang="en-US" sz="1600">
                <a:latin typeface="+mn-lt"/>
              </a:endParaRPr>
            </a:p>
          </p:txBody>
        </p:sp>
        <p:sp>
          <p:nvSpPr>
            <p:cNvPr id="657" name="Rectangle 488"/>
            <p:cNvSpPr>
              <a:spLocks noChangeArrowheads="1"/>
            </p:cNvSpPr>
            <p:nvPr/>
          </p:nvSpPr>
          <p:spPr bwMode="auto">
            <a:xfrm>
              <a:off x="3751565" y="1860764"/>
              <a:ext cx="593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Transport</a:t>
              </a:r>
              <a:endParaRPr lang="en-US" sz="1600">
                <a:latin typeface="+mn-lt"/>
              </a:endParaRPr>
            </a:p>
          </p:txBody>
        </p:sp>
        <p:sp>
          <p:nvSpPr>
            <p:cNvPr id="658" name="Rectangle 489"/>
            <p:cNvSpPr>
              <a:spLocks noChangeArrowheads="1"/>
            </p:cNvSpPr>
            <p:nvPr/>
          </p:nvSpPr>
          <p:spPr bwMode="auto">
            <a:xfrm>
              <a:off x="3754694" y="1921359"/>
              <a:ext cx="44884"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Access </a:t>
              </a:r>
              <a:endParaRPr lang="en-US" sz="1600">
                <a:latin typeface="+mn-lt"/>
              </a:endParaRPr>
            </a:p>
          </p:txBody>
        </p:sp>
        <p:sp>
          <p:nvSpPr>
            <p:cNvPr id="659" name="Rectangle 490"/>
            <p:cNvSpPr>
              <a:spLocks noChangeArrowheads="1"/>
            </p:cNvSpPr>
            <p:nvPr/>
          </p:nvSpPr>
          <p:spPr bwMode="auto">
            <a:xfrm>
              <a:off x="3717152" y="1943906"/>
              <a:ext cx="8015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Technologies</a:t>
              </a:r>
              <a:endParaRPr lang="en-US" sz="1600">
                <a:latin typeface="+mn-lt"/>
              </a:endParaRPr>
            </a:p>
          </p:txBody>
        </p:sp>
        <p:sp>
          <p:nvSpPr>
            <p:cNvPr id="660" name="Rectangle 491"/>
            <p:cNvSpPr>
              <a:spLocks noChangeArrowheads="1"/>
            </p:cNvSpPr>
            <p:nvPr/>
          </p:nvSpPr>
          <p:spPr bwMode="auto">
            <a:xfrm>
              <a:off x="3870448" y="1859355"/>
              <a:ext cx="961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661" name="Line 492"/>
            <p:cNvSpPr>
              <a:spLocks noChangeShapeType="1"/>
            </p:cNvSpPr>
            <p:nvPr/>
          </p:nvSpPr>
          <p:spPr bwMode="auto">
            <a:xfrm>
              <a:off x="3798493" y="1811443"/>
              <a:ext cx="1564" cy="2395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62" name="Freeform 493"/>
            <p:cNvSpPr>
              <a:spLocks/>
            </p:cNvSpPr>
            <p:nvPr/>
          </p:nvSpPr>
          <p:spPr bwMode="auto">
            <a:xfrm>
              <a:off x="3793800" y="1807216"/>
              <a:ext cx="7821" cy="7046"/>
            </a:xfrm>
            <a:custGeom>
              <a:avLst/>
              <a:gdLst>
                <a:gd name="T0" fmla="*/ 2147483647 w 250"/>
                <a:gd name="T1" fmla="*/ 0 h 253"/>
                <a:gd name="T2" fmla="*/ 2147483647 w 250"/>
                <a:gd name="T3" fmla="*/ 2147483647 h 253"/>
                <a:gd name="T4" fmla="*/ 0 w 250"/>
                <a:gd name="T5" fmla="*/ 2147483647 h 253"/>
                <a:gd name="T6" fmla="*/ 0 w 250"/>
                <a:gd name="T7" fmla="*/ 2147483647 h 253"/>
                <a:gd name="T8" fmla="*/ 2147483647 w 250"/>
                <a:gd name="T9" fmla="*/ 0 h 253"/>
                <a:gd name="T10" fmla="*/ 0 60000 65536"/>
                <a:gd name="T11" fmla="*/ 0 60000 65536"/>
                <a:gd name="T12" fmla="*/ 0 60000 65536"/>
                <a:gd name="T13" fmla="*/ 0 60000 65536"/>
                <a:gd name="T14" fmla="*/ 0 60000 65536"/>
                <a:gd name="T15" fmla="*/ 0 w 250"/>
                <a:gd name="T16" fmla="*/ 0 h 253"/>
                <a:gd name="T17" fmla="*/ 250 w 250"/>
                <a:gd name="T18" fmla="*/ 253 h 253"/>
              </a:gdLst>
              <a:ahLst/>
              <a:cxnLst>
                <a:cxn ang="T10">
                  <a:pos x="T0" y="T1"/>
                </a:cxn>
                <a:cxn ang="T11">
                  <a:pos x="T2" y="T3"/>
                </a:cxn>
                <a:cxn ang="T12">
                  <a:pos x="T4" y="T5"/>
                </a:cxn>
                <a:cxn ang="T13">
                  <a:pos x="T6" y="T7"/>
                </a:cxn>
                <a:cxn ang="T14">
                  <a:pos x="T8" y="T9"/>
                </a:cxn>
              </a:cxnLst>
              <a:rect l="T15" t="T16" r="T17" b="T18"/>
              <a:pathLst>
                <a:path w="250" h="253">
                  <a:moveTo>
                    <a:pt x="118" y="0"/>
                  </a:moveTo>
                  <a:lnTo>
                    <a:pt x="250" y="246"/>
                  </a:lnTo>
                  <a:cubicBezTo>
                    <a:pt x="170" y="209"/>
                    <a:pt x="78" y="212"/>
                    <a:pt x="0" y="253"/>
                  </a:cubicBezTo>
                  <a:lnTo>
                    <a:pt x="118"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63" name="Freeform 494"/>
            <p:cNvSpPr>
              <a:spLocks/>
            </p:cNvSpPr>
            <p:nvPr/>
          </p:nvSpPr>
          <p:spPr bwMode="auto">
            <a:xfrm>
              <a:off x="3795364" y="1833989"/>
              <a:ext cx="7821" cy="5637"/>
            </a:xfrm>
            <a:custGeom>
              <a:avLst/>
              <a:gdLst>
                <a:gd name="T0" fmla="*/ 2147483647 w 249"/>
                <a:gd name="T1" fmla="*/ 2147483647 h 253"/>
                <a:gd name="T2" fmla="*/ 0 w 249"/>
                <a:gd name="T3" fmla="*/ 436580781 h 253"/>
                <a:gd name="T4" fmla="*/ 2147483647 w 249"/>
                <a:gd name="T5" fmla="*/ 0 h 253"/>
                <a:gd name="T6" fmla="*/ 2147483647 w 249"/>
                <a:gd name="T7" fmla="*/ 2147483647 h 253"/>
                <a:gd name="T8" fmla="*/ 0 60000 65536"/>
                <a:gd name="T9" fmla="*/ 0 60000 65536"/>
                <a:gd name="T10" fmla="*/ 0 60000 65536"/>
                <a:gd name="T11" fmla="*/ 0 60000 65536"/>
                <a:gd name="T12" fmla="*/ 0 w 249"/>
                <a:gd name="T13" fmla="*/ 0 h 253"/>
                <a:gd name="T14" fmla="*/ 249 w 249"/>
                <a:gd name="T15" fmla="*/ 253 h 253"/>
              </a:gdLst>
              <a:ahLst/>
              <a:cxnLst>
                <a:cxn ang="T8">
                  <a:pos x="T0" y="T1"/>
                </a:cxn>
                <a:cxn ang="T9">
                  <a:pos x="T2" y="T3"/>
                </a:cxn>
                <a:cxn ang="T10">
                  <a:pos x="T4" y="T5"/>
                </a:cxn>
                <a:cxn ang="T11">
                  <a:pos x="T6" y="T7"/>
                </a:cxn>
              </a:cxnLst>
              <a:rect l="T12" t="T13" r="T14" b="T15"/>
              <a:pathLst>
                <a:path w="249" h="253">
                  <a:moveTo>
                    <a:pt x="132" y="253"/>
                  </a:moveTo>
                  <a:lnTo>
                    <a:pt x="0" y="7"/>
                  </a:lnTo>
                  <a:cubicBezTo>
                    <a:pt x="79" y="44"/>
                    <a:pt x="172" y="41"/>
                    <a:pt x="249" y="0"/>
                  </a:cubicBezTo>
                  <a:lnTo>
                    <a:pt x="132" y="253"/>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64" name="Line 495"/>
            <p:cNvSpPr>
              <a:spLocks noChangeShapeType="1"/>
            </p:cNvSpPr>
            <p:nvPr/>
          </p:nvSpPr>
          <p:spPr bwMode="auto">
            <a:xfrm>
              <a:off x="3657712" y="1781849"/>
              <a:ext cx="1251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65" name="Freeform 496"/>
            <p:cNvSpPr>
              <a:spLocks/>
            </p:cNvSpPr>
            <p:nvPr/>
          </p:nvSpPr>
          <p:spPr bwMode="auto">
            <a:xfrm>
              <a:off x="3651455" y="1779031"/>
              <a:ext cx="7821" cy="5637"/>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66" name="Freeform 497"/>
            <p:cNvSpPr>
              <a:spLocks/>
            </p:cNvSpPr>
            <p:nvPr/>
          </p:nvSpPr>
          <p:spPr bwMode="auto">
            <a:xfrm>
              <a:off x="3670226" y="1779031"/>
              <a:ext cx="6257" cy="5637"/>
            </a:xfrm>
            <a:custGeom>
              <a:avLst/>
              <a:gdLst>
                <a:gd name="T0" fmla="*/ 2147483647 w 250"/>
                <a:gd name="T1" fmla="*/ 2147483647 h 250"/>
                <a:gd name="T2" fmla="*/ 0 w 250"/>
                <a:gd name="T3" fmla="*/ 2147483647 h 250"/>
                <a:gd name="T4" fmla="*/ 0 w 250"/>
                <a:gd name="T5" fmla="*/ 0 h 250"/>
                <a:gd name="T6" fmla="*/ 0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67" name="Rectangle 498"/>
            <p:cNvSpPr>
              <a:spLocks noChangeArrowheads="1"/>
            </p:cNvSpPr>
            <p:nvPr/>
          </p:nvSpPr>
          <p:spPr bwMode="auto">
            <a:xfrm rot="16200000">
              <a:off x="3606739" y="1875616"/>
              <a:ext cx="1122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M</a:t>
              </a:r>
              <a:endParaRPr lang="en-US" sz="1600">
                <a:latin typeface="+mn-lt"/>
              </a:endParaRPr>
            </a:p>
          </p:txBody>
        </p:sp>
        <p:sp>
          <p:nvSpPr>
            <p:cNvPr id="668" name="Rectangle 499"/>
            <p:cNvSpPr>
              <a:spLocks noChangeArrowheads="1"/>
            </p:cNvSpPr>
            <p:nvPr/>
          </p:nvSpPr>
          <p:spPr bwMode="auto">
            <a:xfrm rot="16200000">
              <a:off x="3608360" y="1862933"/>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a:t>
              </a:r>
              <a:endParaRPr lang="en-US" sz="1600">
                <a:latin typeface="+mn-lt"/>
              </a:endParaRPr>
            </a:p>
          </p:txBody>
        </p:sp>
        <p:sp>
          <p:nvSpPr>
            <p:cNvPr id="669" name="Rectangle 500"/>
            <p:cNvSpPr>
              <a:spLocks noChangeArrowheads="1"/>
            </p:cNvSpPr>
            <p:nvPr/>
          </p:nvSpPr>
          <p:spPr bwMode="auto">
            <a:xfrm rot="16200000">
              <a:off x="3607558" y="1850251"/>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670" name="Rectangle 501"/>
            <p:cNvSpPr>
              <a:spLocks noChangeArrowheads="1"/>
            </p:cNvSpPr>
            <p:nvPr/>
          </p:nvSpPr>
          <p:spPr bwMode="auto">
            <a:xfrm rot="16200000">
              <a:off x="3608360" y="1838977"/>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a:t>
              </a:r>
              <a:endParaRPr lang="en-US" sz="1600">
                <a:latin typeface="+mn-lt"/>
              </a:endParaRPr>
            </a:p>
          </p:txBody>
        </p:sp>
        <p:sp>
          <p:nvSpPr>
            <p:cNvPr id="671" name="Rectangle 502"/>
            <p:cNvSpPr>
              <a:spLocks noChangeArrowheads="1"/>
            </p:cNvSpPr>
            <p:nvPr/>
          </p:nvSpPr>
          <p:spPr bwMode="auto">
            <a:xfrm rot="16200000">
              <a:off x="3607558" y="1827704"/>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g</a:t>
              </a:r>
              <a:endParaRPr lang="en-US" sz="1600">
                <a:latin typeface="+mn-lt"/>
              </a:endParaRPr>
            </a:p>
          </p:txBody>
        </p:sp>
        <p:sp>
          <p:nvSpPr>
            <p:cNvPr id="672" name="Rectangle 503"/>
            <p:cNvSpPr>
              <a:spLocks noChangeArrowheads="1"/>
            </p:cNvSpPr>
            <p:nvPr/>
          </p:nvSpPr>
          <p:spPr bwMode="auto">
            <a:xfrm rot="16200000">
              <a:off x="3609142" y="1816430"/>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673" name="Rectangle 504"/>
            <p:cNvSpPr>
              <a:spLocks noChangeArrowheads="1"/>
            </p:cNvSpPr>
            <p:nvPr/>
          </p:nvSpPr>
          <p:spPr bwMode="auto">
            <a:xfrm rot="16200000">
              <a:off x="3606739" y="1802338"/>
              <a:ext cx="1122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m</a:t>
              </a:r>
              <a:endParaRPr lang="en-US" sz="1600">
                <a:latin typeface="+mn-lt"/>
              </a:endParaRPr>
            </a:p>
          </p:txBody>
        </p:sp>
        <p:sp>
          <p:nvSpPr>
            <p:cNvPr id="674" name="Rectangle 505"/>
            <p:cNvSpPr>
              <a:spLocks noChangeArrowheads="1"/>
            </p:cNvSpPr>
            <p:nvPr/>
          </p:nvSpPr>
          <p:spPr bwMode="auto">
            <a:xfrm rot="16200000">
              <a:off x="3609142" y="1788248"/>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675" name="Rectangle 506"/>
            <p:cNvSpPr>
              <a:spLocks noChangeArrowheads="1"/>
            </p:cNvSpPr>
            <p:nvPr/>
          </p:nvSpPr>
          <p:spPr bwMode="auto">
            <a:xfrm rot="16200000">
              <a:off x="3608340" y="1775564"/>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676" name="Rectangle 507"/>
            <p:cNvSpPr>
              <a:spLocks noChangeArrowheads="1"/>
            </p:cNvSpPr>
            <p:nvPr/>
          </p:nvSpPr>
          <p:spPr bwMode="auto">
            <a:xfrm rot="16200000">
              <a:off x="3610725" y="1766405"/>
              <a:ext cx="481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a:t>
              </a:r>
              <a:endParaRPr lang="en-US" sz="1600">
                <a:latin typeface="+mn-lt"/>
              </a:endParaRPr>
            </a:p>
          </p:txBody>
        </p:sp>
        <p:sp>
          <p:nvSpPr>
            <p:cNvPr id="677" name="Rectangle 508"/>
            <p:cNvSpPr>
              <a:spLocks noChangeArrowheads="1"/>
            </p:cNvSpPr>
            <p:nvPr/>
          </p:nvSpPr>
          <p:spPr bwMode="auto">
            <a:xfrm>
              <a:off x="3682740" y="1960815"/>
              <a:ext cx="5129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Ethernet</a:t>
              </a:r>
              <a:endParaRPr lang="en-US" sz="1600">
                <a:latin typeface="+mn-lt"/>
              </a:endParaRPr>
            </a:p>
          </p:txBody>
        </p:sp>
        <p:sp>
          <p:nvSpPr>
            <p:cNvPr id="678" name="Rectangle 509"/>
            <p:cNvSpPr>
              <a:spLocks noChangeArrowheads="1"/>
            </p:cNvSpPr>
            <p:nvPr/>
          </p:nvSpPr>
          <p:spPr bwMode="auto">
            <a:xfrm>
              <a:off x="3953353" y="1684616"/>
              <a:ext cx="64133" cy="30156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679" name="Rectangle 510"/>
            <p:cNvSpPr>
              <a:spLocks noChangeArrowheads="1"/>
            </p:cNvSpPr>
            <p:nvPr/>
          </p:nvSpPr>
          <p:spPr bwMode="auto">
            <a:xfrm>
              <a:off x="3953353" y="1684616"/>
              <a:ext cx="64133" cy="301565"/>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680" name="Rectangle 511"/>
            <p:cNvSpPr>
              <a:spLocks noChangeArrowheads="1"/>
            </p:cNvSpPr>
            <p:nvPr/>
          </p:nvSpPr>
          <p:spPr bwMode="auto">
            <a:xfrm rot="16200000">
              <a:off x="3975936" y="1857298"/>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S</a:t>
              </a:r>
              <a:endParaRPr lang="en-US" sz="1600">
                <a:latin typeface="+mn-lt"/>
              </a:endParaRPr>
            </a:p>
          </p:txBody>
        </p:sp>
        <p:sp>
          <p:nvSpPr>
            <p:cNvPr id="681" name="Rectangle 512"/>
            <p:cNvSpPr>
              <a:spLocks noChangeArrowheads="1"/>
            </p:cNvSpPr>
            <p:nvPr/>
          </p:nvSpPr>
          <p:spPr bwMode="auto">
            <a:xfrm rot="16200000">
              <a:off x="3975956" y="1846023"/>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682" name="Rectangle 513"/>
            <p:cNvSpPr>
              <a:spLocks noChangeArrowheads="1"/>
            </p:cNvSpPr>
            <p:nvPr/>
          </p:nvSpPr>
          <p:spPr bwMode="auto">
            <a:xfrm rot="16200000">
              <a:off x="3975956" y="1834749"/>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c</a:t>
              </a:r>
              <a:endParaRPr lang="en-US" sz="1600">
                <a:latin typeface="+mn-lt"/>
              </a:endParaRPr>
            </a:p>
          </p:txBody>
        </p:sp>
        <p:sp>
          <p:nvSpPr>
            <p:cNvPr id="683" name="Rectangle 514"/>
            <p:cNvSpPr>
              <a:spLocks noChangeArrowheads="1"/>
            </p:cNvSpPr>
            <p:nvPr/>
          </p:nvSpPr>
          <p:spPr bwMode="auto">
            <a:xfrm rot="16200000">
              <a:off x="3975936" y="1823477"/>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u</a:t>
              </a:r>
              <a:endParaRPr lang="en-US" sz="1600">
                <a:latin typeface="+mn-lt"/>
              </a:endParaRPr>
            </a:p>
          </p:txBody>
        </p:sp>
        <p:sp>
          <p:nvSpPr>
            <p:cNvPr id="684" name="Rectangle 515"/>
            <p:cNvSpPr>
              <a:spLocks noChangeArrowheads="1"/>
            </p:cNvSpPr>
            <p:nvPr/>
          </p:nvSpPr>
          <p:spPr bwMode="auto">
            <a:xfrm rot="16200000">
              <a:off x="3976757" y="1815021"/>
              <a:ext cx="481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r</a:t>
              </a:r>
              <a:endParaRPr lang="en-US" sz="1600">
                <a:latin typeface="+mn-lt"/>
              </a:endParaRPr>
            </a:p>
          </p:txBody>
        </p:sp>
        <p:sp>
          <p:nvSpPr>
            <p:cNvPr id="685" name="Rectangle 516"/>
            <p:cNvSpPr>
              <a:spLocks noChangeArrowheads="1"/>
            </p:cNvSpPr>
            <p:nvPr/>
          </p:nvSpPr>
          <p:spPr bwMode="auto">
            <a:xfrm rot="16200000">
              <a:off x="3978341" y="1807976"/>
              <a:ext cx="320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i</a:t>
              </a:r>
              <a:endParaRPr lang="en-US" sz="1600">
                <a:latin typeface="+mn-lt"/>
              </a:endParaRPr>
            </a:p>
          </p:txBody>
        </p:sp>
        <p:sp>
          <p:nvSpPr>
            <p:cNvPr id="686" name="Rectangle 517"/>
            <p:cNvSpPr>
              <a:spLocks noChangeArrowheads="1"/>
            </p:cNvSpPr>
            <p:nvPr/>
          </p:nvSpPr>
          <p:spPr bwMode="auto">
            <a:xfrm rot="16200000">
              <a:off x="3976757" y="1800929"/>
              <a:ext cx="481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a:t>
              </a:r>
              <a:endParaRPr lang="en-US" sz="1600">
                <a:latin typeface="+mn-lt"/>
              </a:endParaRPr>
            </a:p>
          </p:txBody>
        </p:sp>
        <p:sp>
          <p:nvSpPr>
            <p:cNvPr id="687" name="Rectangle 518"/>
            <p:cNvSpPr>
              <a:spLocks noChangeArrowheads="1"/>
            </p:cNvSpPr>
            <p:nvPr/>
          </p:nvSpPr>
          <p:spPr bwMode="auto">
            <a:xfrm rot="16200000">
              <a:off x="3976738" y="1792474"/>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y</a:t>
              </a:r>
              <a:endParaRPr lang="en-US" sz="1600">
                <a:latin typeface="+mn-lt"/>
              </a:endParaRPr>
            </a:p>
          </p:txBody>
        </p:sp>
        <p:sp>
          <p:nvSpPr>
            <p:cNvPr id="688" name="Line 519"/>
            <p:cNvSpPr>
              <a:spLocks noChangeShapeType="1"/>
            </p:cNvSpPr>
            <p:nvPr/>
          </p:nvSpPr>
          <p:spPr bwMode="auto">
            <a:xfrm>
              <a:off x="3929888" y="1959406"/>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89" name="Freeform 520"/>
            <p:cNvSpPr>
              <a:spLocks/>
            </p:cNvSpPr>
            <p:nvPr/>
          </p:nvSpPr>
          <p:spPr bwMode="auto">
            <a:xfrm>
              <a:off x="3923632" y="1956589"/>
              <a:ext cx="9385" cy="5637"/>
            </a:xfrm>
            <a:custGeom>
              <a:avLst/>
              <a:gdLst>
                <a:gd name="T0" fmla="*/ 0 w 249"/>
                <a:gd name="T1" fmla="*/ 2147483647 h 249"/>
                <a:gd name="T2" fmla="*/ 2147483647 w 249"/>
                <a:gd name="T3" fmla="*/ 0 h 249"/>
                <a:gd name="T4" fmla="*/ 2147483647 w 249"/>
                <a:gd name="T5" fmla="*/ 2147483647 h 249"/>
                <a:gd name="T6" fmla="*/ 0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0" name="Freeform 521"/>
            <p:cNvSpPr>
              <a:spLocks/>
            </p:cNvSpPr>
            <p:nvPr/>
          </p:nvSpPr>
          <p:spPr bwMode="auto">
            <a:xfrm>
              <a:off x="3939274" y="1956589"/>
              <a:ext cx="6257" cy="5637"/>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1" name="Line 522"/>
            <p:cNvSpPr>
              <a:spLocks noChangeShapeType="1"/>
            </p:cNvSpPr>
            <p:nvPr/>
          </p:nvSpPr>
          <p:spPr bwMode="auto">
            <a:xfrm>
              <a:off x="3929888" y="1863582"/>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92" name="Freeform 523"/>
            <p:cNvSpPr>
              <a:spLocks/>
            </p:cNvSpPr>
            <p:nvPr/>
          </p:nvSpPr>
          <p:spPr bwMode="auto">
            <a:xfrm>
              <a:off x="3923632" y="1860764"/>
              <a:ext cx="9385" cy="7046"/>
            </a:xfrm>
            <a:custGeom>
              <a:avLst/>
              <a:gdLst>
                <a:gd name="T0" fmla="*/ 0 w 249"/>
                <a:gd name="T1" fmla="*/ 2147483647 h 250"/>
                <a:gd name="T2" fmla="*/ 2147483647 w 249"/>
                <a:gd name="T3" fmla="*/ 0 h 250"/>
                <a:gd name="T4" fmla="*/ 2147483647 w 249"/>
                <a:gd name="T5" fmla="*/ 2147483647 h 250"/>
                <a:gd name="T6" fmla="*/ 0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3" name="Freeform 524"/>
            <p:cNvSpPr>
              <a:spLocks/>
            </p:cNvSpPr>
            <p:nvPr/>
          </p:nvSpPr>
          <p:spPr bwMode="auto">
            <a:xfrm>
              <a:off x="3939274" y="1860764"/>
              <a:ext cx="6257" cy="7046"/>
            </a:xfrm>
            <a:custGeom>
              <a:avLst/>
              <a:gdLst>
                <a:gd name="T0" fmla="*/ 2147483647 w 249"/>
                <a:gd name="T1" fmla="*/ 2147483647 h 250"/>
                <a:gd name="T2" fmla="*/ 0 w 249"/>
                <a:gd name="T3" fmla="*/ 2147483647 h 250"/>
                <a:gd name="T4" fmla="*/ 0 w 249"/>
                <a:gd name="T5" fmla="*/ 0 h 250"/>
                <a:gd name="T6" fmla="*/ 2147483647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4" name="Line 525"/>
            <p:cNvSpPr>
              <a:spLocks noChangeShapeType="1"/>
            </p:cNvSpPr>
            <p:nvPr/>
          </p:nvSpPr>
          <p:spPr bwMode="auto">
            <a:xfrm>
              <a:off x="3929888" y="1781849"/>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95" name="Freeform 526"/>
            <p:cNvSpPr>
              <a:spLocks/>
            </p:cNvSpPr>
            <p:nvPr/>
          </p:nvSpPr>
          <p:spPr bwMode="auto">
            <a:xfrm>
              <a:off x="3923632" y="1779031"/>
              <a:ext cx="9385" cy="5637"/>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6" name="Freeform 527"/>
            <p:cNvSpPr>
              <a:spLocks/>
            </p:cNvSpPr>
            <p:nvPr/>
          </p:nvSpPr>
          <p:spPr bwMode="auto">
            <a:xfrm>
              <a:off x="3939274" y="1779031"/>
              <a:ext cx="6257" cy="5637"/>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7" name="Line 528"/>
            <p:cNvSpPr>
              <a:spLocks noChangeShapeType="1"/>
            </p:cNvSpPr>
            <p:nvPr/>
          </p:nvSpPr>
          <p:spPr bwMode="auto">
            <a:xfrm>
              <a:off x="3800057" y="1900221"/>
              <a:ext cx="0" cy="21137"/>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98" name="Freeform 529"/>
            <p:cNvSpPr>
              <a:spLocks/>
            </p:cNvSpPr>
            <p:nvPr/>
          </p:nvSpPr>
          <p:spPr bwMode="auto">
            <a:xfrm>
              <a:off x="3795364" y="1895994"/>
              <a:ext cx="7821" cy="5637"/>
            </a:xfrm>
            <a:custGeom>
              <a:avLst/>
              <a:gdLst>
                <a:gd name="T0" fmla="*/ 2147483647 w 249"/>
                <a:gd name="T1" fmla="*/ 0 h 250"/>
                <a:gd name="T2" fmla="*/ 2147483647 w 249"/>
                <a:gd name="T3" fmla="*/ 2147483647 h 250"/>
                <a:gd name="T4" fmla="*/ 0 w 249"/>
                <a:gd name="T5" fmla="*/ 2147483647 h 250"/>
                <a:gd name="T6" fmla="*/ 2147483647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9" name="Freeform 530"/>
            <p:cNvSpPr>
              <a:spLocks/>
            </p:cNvSpPr>
            <p:nvPr/>
          </p:nvSpPr>
          <p:spPr bwMode="auto">
            <a:xfrm>
              <a:off x="3795364" y="1919950"/>
              <a:ext cx="7821" cy="5637"/>
            </a:xfrm>
            <a:custGeom>
              <a:avLst/>
              <a:gdLst>
                <a:gd name="T0" fmla="*/ 2147483647 w 249"/>
                <a:gd name="T1" fmla="*/ 2147483647 h 250"/>
                <a:gd name="T2" fmla="*/ 0 w 249"/>
                <a:gd name="T3" fmla="*/ 0 h 250"/>
                <a:gd name="T4" fmla="*/ 2147483647 w 249"/>
                <a:gd name="T5" fmla="*/ 0 h 250"/>
                <a:gd name="T6" fmla="*/ 2147483647 w 249"/>
                <a:gd name="T7" fmla="*/ 0 h 250"/>
                <a:gd name="T8" fmla="*/ 2147483647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00" name="Rectangle 531"/>
            <p:cNvSpPr>
              <a:spLocks noChangeArrowheads="1"/>
            </p:cNvSpPr>
            <p:nvPr/>
          </p:nvSpPr>
          <p:spPr bwMode="auto">
            <a:xfrm>
              <a:off x="3826649" y="1962224"/>
              <a:ext cx="5450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CAN bus</a:t>
              </a:r>
              <a:endParaRPr lang="en-US" sz="1600">
                <a:latin typeface="+mn-lt"/>
              </a:endParaRPr>
            </a:p>
          </p:txBody>
        </p:sp>
      </p:grpSp>
      <p:grpSp>
        <p:nvGrpSpPr>
          <p:cNvPr id="849" name="Group 848"/>
          <p:cNvGrpSpPr/>
          <p:nvPr/>
        </p:nvGrpSpPr>
        <p:grpSpPr>
          <a:xfrm>
            <a:off x="4357064" y="2308939"/>
            <a:ext cx="484936" cy="355114"/>
            <a:chOff x="4762064" y="1652205"/>
            <a:chExt cx="475528" cy="355114"/>
          </a:xfrm>
        </p:grpSpPr>
        <p:sp>
          <p:nvSpPr>
            <p:cNvPr id="701" name="Rectangle 533"/>
            <p:cNvSpPr>
              <a:spLocks noChangeArrowheads="1"/>
            </p:cNvSpPr>
            <p:nvPr/>
          </p:nvSpPr>
          <p:spPr bwMode="auto">
            <a:xfrm>
              <a:off x="4762064" y="1652205"/>
              <a:ext cx="475528" cy="355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02" name="Rectangle 534"/>
            <p:cNvSpPr>
              <a:spLocks noChangeArrowheads="1"/>
            </p:cNvSpPr>
            <p:nvPr/>
          </p:nvSpPr>
          <p:spPr bwMode="auto">
            <a:xfrm>
              <a:off x="4762064" y="1652205"/>
              <a:ext cx="475528" cy="355114"/>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03" name="Rectangle 535"/>
            <p:cNvSpPr>
              <a:spLocks noChangeArrowheads="1"/>
            </p:cNvSpPr>
            <p:nvPr/>
          </p:nvSpPr>
          <p:spPr bwMode="auto">
            <a:xfrm>
              <a:off x="4977928" y="1925586"/>
              <a:ext cx="142346" cy="6059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04" name="Rectangle 536"/>
            <p:cNvSpPr>
              <a:spLocks noChangeArrowheads="1"/>
            </p:cNvSpPr>
            <p:nvPr/>
          </p:nvSpPr>
          <p:spPr bwMode="auto">
            <a:xfrm>
              <a:off x="4977928" y="1925586"/>
              <a:ext cx="142346" cy="60594"/>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05" name="Rectangle 537"/>
            <p:cNvSpPr>
              <a:spLocks noChangeArrowheads="1"/>
            </p:cNvSpPr>
            <p:nvPr/>
          </p:nvSpPr>
          <p:spPr bwMode="auto">
            <a:xfrm>
              <a:off x="4977928" y="1839626"/>
              <a:ext cx="142346" cy="5636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06" name="Rectangle 538"/>
            <p:cNvSpPr>
              <a:spLocks noChangeArrowheads="1"/>
            </p:cNvSpPr>
            <p:nvPr/>
          </p:nvSpPr>
          <p:spPr bwMode="auto">
            <a:xfrm>
              <a:off x="4977928" y="1839626"/>
              <a:ext cx="142346" cy="56367"/>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07" name="Rectangle 539"/>
            <p:cNvSpPr>
              <a:spLocks noChangeArrowheads="1"/>
            </p:cNvSpPr>
            <p:nvPr/>
          </p:nvSpPr>
          <p:spPr bwMode="auto">
            <a:xfrm>
              <a:off x="4785527" y="1681797"/>
              <a:ext cx="64133" cy="30438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08" name="Rectangle 540"/>
            <p:cNvSpPr>
              <a:spLocks noChangeArrowheads="1"/>
            </p:cNvSpPr>
            <p:nvPr/>
          </p:nvSpPr>
          <p:spPr bwMode="auto">
            <a:xfrm>
              <a:off x="4785527" y="1681797"/>
              <a:ext cx="64133" cy="304384"/>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09" name="Rectangle 541"/>
            <p:cNvSpPr>
              <a:spLocks noChangeArrowheads="1"/>
            </p:cNvSpPr>
            <p:nvPr/>
          </p:nvSpPr>
          <p:spPr bwMode="auto">
            <a:xfrm>
              <a:off x="4885639" y="1763530"/>
              <a:ext cx="234636" cy="4368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10" name="Rectangle 542"/>
            <p:cNvSpPr>
              <a:spLocks noChangeArrowheads="1"/>
            </p:cNvSpPr>
            <p:nvPr/>
          </p:nvSpPr>
          <p:spPr bwMode="auto">
            <a:xfrm>
              <a:off x="4885639" y="1763530"/>
              <a:ext cx="234636" cy="43685"/>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11" name="Rectangle 543"/>
            <p:cNvSpPr>
              <a:spLocks noChangeArrowheads="1"/>
            </p:cNvSpPr>
            <p:nvPr/>
          </p:nvSpPr>
          <p:spPr bwMode="auto">
            <a:xfrm>
              <a:off x="4948208" y="1771986"/>
              <a:ext cx="5129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Facilities</a:t>
              </a:r>
              <a:endParaRPr lang="en-US" sz="1600">
                <a:latin typeface="+mn-lt"/>
              </a:endParaRPr>
            </a:p>
          </p:txBody>
        </p:sp>
        <p:sp>
          <p:nvSpPr>
            <p:cNvPr id="712" name="Line 544"/>
            <p:cNvSpPr>
              <a:spLocks noChangeShapeType="1"/>
            </p:cNvSpPr>
            <p:nvPr/>
          </p:nvSpPr>
          <p:spPr bwMode="auto">
            <a:xfrm>
              <a:off x="4855918" y="1956589"/>
              <a:ext cx="11575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13" name="Freeform 545"/>
            <p:cNvSpPr>
              <a:spLocks/>
            </p:cNvSpPr>
            <p:nvPr/>
          </p:nvSpPr>
          <p:spPr bwMode="auto">
            <a:xfrm>
              <a:off x="4849661" y="1952361"/>
              <a:ext cx="7821" cy="7046"/>
            </a:xfrm>
            <a:custGeom>
              <a:avLst/>
              <a:gdLst>
                <a:gd name="T0" fmla="*/ 0 w 250"/>
                <a:gd name="T1" fmla="*/ 2147483647 h 249"/>
                <a:gd name="T2" fmla="*/ 2147483647 w 250"/>
                <a:gd name="T3" fmla="*/ 0 h 249"/>
                <a:gd name="T4" fmla="*/ 2147483647 w 250"/>
                <a:gd name="T5" fmla="*/ 2147483647 h 249"/>
                <a:gd name="T6" fmla="*/ 2147483647 w 250"/>
                <a:gd name="T7" fmla="*/ 2147483647 h 249"/>
                <a:gd name="T8" fmla="*/ 0 w 250"/>
                <a:gd name="T9" fmla="*/ 2147483647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4"/>
                  </a:moveTo>
                  <a:lnTo>
                    <a:pt x="250" y="0"/>
                  </a:lnTo>
                  <a:cubicBezTo>
                    <a:pt x="211" y="78"/>
                    <a:pt x="211" y="171"/>
                    <a:pt x="250"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14" name="Freeform 546"/>
            <p:cNvSpPr>
              <a:spLocks/>
            </p:cNvSpPr>
            <p:nvPr/>
          </p:nvSpPr>
          <p:spPr bwMode="auto">
            <a:xfrm>
              <a:off x="4970108" y="1952361"/>
              <a:ext cx="7821" cy="7046"/>
            </a:xfrm>
            <a:custGeom>
              <a:avLst/>
              <a:gdLst>
                <a:gd name="T0" fmla="*/ 2147483647 w 250"/>
                <a:gd name="T1" fmla="*/ 2147483647 h 249"/>
                <a:gd name="T2" fmla="*/ 0 w 250"/>
                <a:gd name="T3" fmla="*/ 2147483647 h 249"/>
                <a:gd name="T4" fmla="*/ 0 w 250"/>
                <a:gd name="T5" fmla="*/ 0 h 249"/>
                <a:gd name="T6" fmla="*/ 0 w 250"/>
                <a:gd name="T7" fmla="*/ 0 h 249"/>
                <a:gd name="T8" fmla="*/ 2147483647 w 250"/>
                <a:gd name="T9" fmla="*/ 2147483647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15" name="Line 547"/>
            <p:cNvSpPr>
              <a:spLocks noChangeShapeType="1"/>
            </p:cNvSpPr>
            <p:nvPr/>
          </p:nvSpPr>
          <p:spPr bwMode="auto">
            <a:xfrm>
              <a:off x="5002956" y="1718437"/>
              <a:ext cx="0" cy="4227"/>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16" name="Freeform 548"/>
            <p:cNvSpPr>
              <a:spLocks/>
            </p:cNvSpPr>
            <p:nvPr/>
          </p:nvSpPr>
          <p:spPr bwMode="auto">
            <a:xfrm>
              <a:off x="4999828" y="1714208"/>
              <a:ext cx="7821" cy="7046"/>
            </a:xfrm>
            <a:custGeom>
              <a:avLst/>
              <a:gdLst>
                <a:gd name="T0" fmla="*/ 2147483647 w 250"/>
                <a:gd name="T1" fmla="*/ 0 h 250"/>
                <a:gd name="T2" fmla="*/ 2147483647 w 250"/>
                <a:gd name="T3" fmla="*/ 2147483647 h 250"/>
                <a:gd name="T4" fmla="*/ 0 w 250"/>
                <a:gd name="T5" fmla="*/ 2147483647 h 250"/>
                <a:gd name="T6" fmla="*/ 2147483647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17" name="Freeform 549"/>
            <p:cNvSpPr>
              <a:spLocks/>
            </p:cNvSpPr>
            <p:nvPr/>
          </p:nvSpPr>
          <p:spPr bwMode="auto">
            <a:xfrm>
              <a:off x="4999828" y="1719846"/>
              <a:ext cx="7821" cy="7046"/>
            </a:xfrm>
            <a:custGeom>
              <a:avLst/>
              <a:gdLst>
                <a:gd name="T0" fmla="*/ 2147483647 w 250"/>
                <a:gd name="T1" fmla="*/ 2147483647 h 250"/>
                <a:gd name="T2" fmla="*/ 0 w 250"/>
                <a:gd name="T3" fmla="*/ 0 h 250"/>
                <a:gd name="T4" fmla="*/ 2147483647 w 250"/>
                <a:gd name="T5" fmla="*/ 0 h 250"/>
                <a:gd name="T6" fmla="*/ 2147483647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39"/>
                    <a:pt x="171" y="39"/>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18" name="Line 550"/>
            <p:cNvSpPr>
              <a:spLocks noChangeShapeType="1"/>
            </p:cNvSpPr>
            <p:nvPr/>
          </p:nvSpPr>
          <p:spPr bwMode="auto">
            <a:xfrm>
              <a:off x="4855918" y="1867810"/>
              <a:ext cx="11575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19" name="Freeform 551"/>
            <p:cNvSpPr>
              <a:spLocks/>
            </p:cNvSpPr>
            <p:nvPr/>
          </p:nvSpPr>
          <p:spPr bwMode="auto">
            <a:xfrm>
              <a:off x="4849661" y="1864992"/>
              <a:ext cx="7821" cy="5637"/>
            </a:xfrm>
            <a:custGeom>
              <a:avLst/>
              <a:gdLst>
                <a:gd name="T0" fmla="*/ 0 w 250"/>
                <a:gd name="T1" fmla="*/ 2147483647 h 249"/>
                <a:gd name="T2" fmla="*/ 2147483647 w 250"/>
                <a:gd name="T3" fmla="*/ 0 h 249"/>
                <a:gd name="T4" fmla="*/ 2147483647 w 250"/>
                <a:gd name="T5" fmla="*/ 2147483647 h 249"/>
                <a:gd name="T6" fmla="*/ 2147483647 w 250"/>
                <a:gd name="T7" fmla="*/ 2147483647 h 249"/>
                <a:gd name="T8" fmla="*/ 0 w 250"/>
                <a:gd name="T9" fmla="*/ 2147483647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20" name="Freeform 552"/>
            <p:cNvSpPr>
              <a:spLocks/>
            </p:cNvSpPr>
            <p:nvPr/>
          </p:nvSpPr>
          <p:spPr bwMode="auto">
            <a:xfrm>
              <a:off x="4970108" y="1864992"/>
              <a:ext cx="7821" cy="5637"/>
            </a:xfrm>
            <a:custGeom>
              <a:avLst/>
              <a:gdLst>
                <a:gd name="T0" fmla="*/ 2147483647 w 250"/>
                <a:gd name="T1" fmla="*/ 2147483647 h 249"/>
                <a:gd name="T2" fmla="*/ 0 w 250"/>
                <a:gd name="T3" fmla="*/ 2147483647 h 249"/>
                <a:gd name="T4" fmla="*/ 0 w 250"/>
                <a:gd name="T5" fmla="*/ 0 h 249"/>
                <a:gd name="T6" fmla="*/ 0 w 250"/>
                <a:gd name="T7" fmla="*/ 0 h 249"/>
                <a:gd name="T8" fmla="*/ 2147483647 w 250"/>
                <a:gd name="T9" fmla="*/ 2147483647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21" name="Rectangle 553"/>
            <p:cNvSpPr>
              <a:spLocks noChangeArrowheads="1"/>
            </p:cNvSpPr>
            <p:nvPr/>
          </p:nvSpPr>
          <p:spPr bwMode="auto">
            <a:xfrm>
              <a:off x="4982622" y="1843854"/>
              <a:ext cx="961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722" name="Rectangle 554"/>
            <p:cNvSpPr>
              <a:spLocks noChangeArrowheads="1"/>
            </p:cNvSpPr>
            <p:nvPr/>
          </p:nvSpPr>
          <p:spPr bwMode="auto">
            <a:xfrm>
              <a:off x="4998264" y="1843854"/>
              <a:ext cx="6251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etworking </a:t>
              </a:r>
              <a:endParaRPr lang="en-US" sz="1600">
                <a:latin typeface="+mn-lt"/>
              </a:endParaRPr>
            </a:p>
          </p:txBody>
        </p:sp>
        <p:sp>
          <p:nvSpPr>
            <p:cNvPr id="723" name="Rectangle 555"/>
            <p:cNvSpPr>
              <a:spLocks noChangeArrowheads="1"/>
            </p:cNvSpPr>
            <p:nvPr/>
          </p:nvSpPr>
          <p:spPr bwMode="auto">
            <a:xfrm>
              <a:off x="5099939" y="1843854"/>
              <a:ext cx="12824"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&amp; </a:t>
              </a:r>
              <a:endParaRPr lang="en-US" sz="1600">
                <a:latin typeface="+mn-lt"/>
              </a:endParaRPr>
            </a:p>
          </p:txBody>
        </p:sp>
        <p:sp>
          <p:nvSpPr>
            <p:cNvPr id="724" name="Rectangle 556"/>
            <p:cNvSpPr>
              <a:spLocks noChangeArrowheads="1"/>
            </p:cNvSpPr>
            <p:nvPr/>
          </p:nvSpPr>
          <p:spPr bwMode="auto">
            <a:xfrm>
              <a:off x="5020163" y="1860764"/>
              <a:ext cx="593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Transport</a:t>
              </a:r>
              <a:endParaRPr lang="en-US" sz="1600">
                <a:latin typeface="+mn-lt"/>
              </a:endParaRPr>
            </a:p>
          </p:txBody>
        </p:sp>
        <p:sp>
          <p:nvSpPr>
            <p:cNvPr id="725" name="Rectangle 557"/>
            <p:cNvSpPr>
              <a:spLocks noChangeArrowheads="1"/>
            </p:cNvSpPr>
            <p:nvPr/>
          </p:nvSpPr>
          <p:spPr bwMode="auto">
            <a:xfrm>
              <a:off x="5045191" y="1926995"/>
              <a:ext cx="44884"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Access </a:t>
              </a:r>
              <a:endParaRPr lang="en-US" sz="1600">
                <a:latin typeface="+mn-lt"/>
              </a:endParaRPr>
            </a:p>
          </p:txBody>
        </p:sp>
        <p:sp>
          <p:nvSpPr>
            <p:cNvPr id="726" name="Rectangle 558"/>
            <p:cNvSpPr>
              <a:spLocks noChangeArrowheads="1"/>
            </p:cNvSpPr>
            <p:nvPr/>
          </p:nvSpPr>
          <p:spPr bwMode="auto">
            <a:xfrm>
              <a:off x="4984186" y="1945316"/>
              <a:ext cx="8015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Technologies</a:t>
              </a:r>
              <a:endParaRPr lang="en-US" sz="1600">
                <a:latin typeface="+mn-lt"/>
              </a:endParaRPr>
            </a:p>
          </p:txBody>
        </p:sp>
        <p:sp>
          <p:nvSpPr>
            <p:cNvPr id="727" name="Rectangle 559"/>
            <p:cNvSpPr>
              <a:spLocks noChangeArrowheads="1"/>
            </p:cNvSpPr>
            <p:nvPr/>
          </p:nvSpPr>
          <p:spPr bwMode="auto">
            <a:xfrm>
              <a:off x="5073347" y="1859355"/>
              <a:ext cx="961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728" name="Line 560"/>
            <p:cNvSpPr>
              <a:spLocks noChangeShapeType="1"/>
            </p:cNvSpPr>
            <p:nvPr/>
          </p:nvSpPr>
          <p:spPr bwMode="auto">
            <a:xfrm>
              <a:off x="5049884" y="1811443"/>
              <a:ext cx="0" cy="2395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29" name="Freeform 561"/>
            <p:cNvSpPr>
              <a:spLocks/>
            </p:cNvSpPr>
            <p:nvPr/>
          </p:nvSpPr>
          <p:spPr bwMode="auto">
            <a:xfrm>
              <a:off x="5046755" y="1807216"/>
              <a:ext cx="6257" cy="7046"/>
            </a:xfrm>
            <a:custGeom>
              <a:avLst/>
              <a:gdLst>
                <a:gd name="T0" fmla="*/ 2147483647 w 250"/>
                <a:gd name="T1" fmla="*/ 0 h 250"/>
                <a:gd name="T2" fmla="*/ 2147483647 w 250"/>
                <a:gd name="T3" fmla="*/ 2147483647 h 250"/>
                <a:gd name="T4" fmla="*/ 0 w 250"/>
                <a:gd name="T5" fmla="*/ 2147483647 h 250"/>
                <a:gd name="T6" fmla="*/ 0 w 250"/>
                <a:gd name="T7" fmla="*/ 2147483647 h 250"/>
                <a:gd name="T8" fmla="*/ 2147483647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30" name="Freeform 562"/>
            <p:cNvSpPr>
              <a:spLocks/>
            </p:cNvSpPr>
            <p:nvPr/>
          </p:nvSpPr>
          <p:spPr bwMode="auto">
            <a:xfrm>
              <a:off x="5046755" y="1833989"/>
              <a:ext cx="6257" cy="5637"/>
            </a:xfrm>
            <a:custGeom>
              <a:avLst/>
              <a:gdLst>
                <a:gd name="T0" fmla="*/ 2147483647 w 250"/>
                <a:gd name="T1" fmla="*/ 2147483647 h 250"/>
                <a:gd name="T2" fmla="*/ 0 w 250"/>
                <a:gd name="T3" fmla="*/ 0 h 250"/>
                <a:gd name="T4" fmla="*/ 2147483647 w 250"/>
                <a:gd name="T5" fmla="*/ 0 h 250"/>
                <a:gd name="T6" fmla="*/ 2147483647 w 250"/>
                <a:gd name="T7" fmla="*/ 2147483647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31" name="Line 563"/>
            <p:cNvSpPr>
              <a:spLocks noChangeShapeType="1"/>
            </p:cNvSpPr>
            <p:nvPr/>
          </p:nvSpPr>
          <p:spPr bwMode="auto">
            <a:xfrm>
              <a:off x="4862174" y="1781849"/>
              <a:ext cx="1251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32" name="Freeform 564"/>
            <p:cNvSpPr>
              <a:spLocks/>
            </p:cNvSpPr>
            <p:nvPr/>
          </p:nvSpPr>
          <p:spPr bwMode="auto">
            <a:xfrm>
              <a:off x="4855918" y="1779031"/>
              <a:ext cx="7821" cy="5637"/>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33" name="Freeform 565"/>
            <p:cNvSpPr>
              <a:spLocks/>
            </p:cNvSpPr>
            <p:nvPr/>
          </p:nvSpPr>
          <p:spPr bwMode="auto">
            <a:xfrm>
              <a:off x="4873125" y="1779031"/>
              <a:ext cx="9385" cy="5637"/>
            </a:xfrm>
            <a:custGeom>
              <a:avLst/>
              <a:gdLst>
                <a:gd name="T0" fmla="*/ 2147483647 w 250"/>
                <a:gd name="T1" fmla="*/ 2147483647 h 250"/>
                <a:gd name="T2" fmla="*/ 0 w 250"/>
                <a:gd name="T3" fmla="*/ 2147483647 h 250"/>
                <a:gd name="T4" fmla="*/ 0 w 250"/>
                <a:gd name="T5" fmla="*/ 0 h 250"/>
                <a:gd name="T6" fmla="*/ 0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34" name="Rectangle 566"/>
            <p:cNvSpPr>
              <a:spLocks noChangeArrowheads="1"/>
            </p:cNvSpPr>
            <p:nvPr/>
          </p:nvSpPr>
          <p:spPr bwMode="auto">
            <a:xfrm rot="16200000">
              <a:off x="4812766" y="1873503"/>
              <a:ext cx="1122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M</a:t>
              </a:r>
              <a:endParaRPr lang="en-US" sz="1600">
                <a:latin typeface="+mn-lt"/>
              </a:endParaRPr>
            </a:p>
          </p:txBody>
        </p:sp>
        <p:sp>
          <p:nvSpPr>
            <p:cNvPr id="735" name="Rectangle 567"/>
            <p:cNvSpPr>
              <a:spLocks noChangeArrowheads="1"/>
            </p:cNvSpPr>
            <p:nvPr/>
          </p:nvSpPr>
          <p:spPr bwMode="auto">
            <a:xfrm rot="16200000">
              <a:off x="4814387" y="1859411"/>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a:t>
              </a:r>
              <a:endParaRPr lang="en-US" sz="1600">
                <a:latin typeface="+mn-lt"/>
              </a:endParaRPr>
            </a:p>
          </p:txBody>
        </p:sp>
        <p:sp>
          <p:nvSpPr>
            <p:cNvPr id="736" name="Rectangle 568"/>
            <p:cNvSpPr>
              <a:spLocks noChangeArrowheads="1"/>
            </p:cNvSpPr>
            <p:nvPr/>
          </p:nvSpPr>
          <p:spPr bwMode="auto">
            <a:xfrm rot="16200000">
              <a:off x="4814368" y="1848137"/>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737" name="Rectangle 569"/>
            <p:cNvSpPr>
              <a:spLocks noChangeArrowheads="1"/>
            </p:cNvSpPr>
            <p:nvPr/>
          </p:nvSpPr>
          <p:spPr bwMode="auto">
            <a:xfrm rot="16200000">
              <a:off x="4815169" y="1836864"/>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a:t>
              </a:r>
              <a:endParaRPr lang="en-US" sz="1600">
                <a:latin typeface="+mn-lt"/>
              </a:endParaRPr>
            </a:p>
          </p:txBody>
        </p:sp>
        <p:sp>
          <p:nvSpPr>
            <p:cNvPr id="738" name="Rectangle 570"/>
            <p:cNvSpPr>
              <a:spLocks noChangeArrowheads="1"/>
            </p:cNvSpPr>
            <p:nvPr/>
          </p:nvSpPr>
          <p:spPr bwMode="auto">
            <a:xfrm rot="16200000">
              <a:off x="4813585" y="1825591"/>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g</a:t>
              </a:r>
              <a:endParaRPr lang="en-US" sz="1600">
                <a:latin typeface="+mn-lt"/>
              </a:endParaRPr>
            </a:p>
          </p:txBody>
        </p:sp>
        <p:sp>
          <p:nvSpPr>
            <p:cNvPr id="739" name="Rectangle 571"/>
            <p:cNvSpPr>
              <a:spLocks noChangeArrowheads="1"/>
            </p:cNvSpPr>
            <p:nvPr/>
          </p:nvSpPr>
          <p:spPr bwMode="auto">
            <a:xfrm rot="16200000">
              <a:off x="4815169" y="1812908"/>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740" name="Rectangle 572"/>
            <p:cNvSpPr>
              <a:spLocks noChangeArrowheads="1"/>
            </p:cNvSpPr>
            <p:nvPr/>
          </p:nvSpPr>
          <p:spPr bwMode="auto">
            <a:xfrm rot="16200000">
              <a:off x="4811984" y="1801634"/>
              <a:ext cx="1122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m</a:t>
              </a:r>
              <a:endParaRPr lang="en-US" sz="1600">
                <a:latin typeface="+mn-lt"/>
              </a:endParaRPr>
            </a:p>
          </p:txBody>
        </p:sp>
        <p:sp>
          <p:nvSpPr>
            <p:cNvPr id="741" name="Rectangle 573"/>
            <p:cNvSpPr>
              <a:spLocks noChangeArrowheads="1"/>
            </p:cNvSpPr>
            <p:nvPr/>
          </p:nvSpPr>
          <p:spPr bwMode="auto">
            <a:xfrm rot="16200000">
              <a:off x="4814387" y="1786133"/>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742" name="Rectangle 574"/>
            <p:cNvSpPr>
              <a:spLocks noChangeArrowheads="1"/>
            </p:cNvSpPr>
            <p:nvPr/>
          </p:nvSpPr>
          <p:spPr bwMode="auto">
            <a:xfrm rot="16200000">
              <a:off x="4814368" y="1773451"/>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743" name="Rectangle 575"/>
            <p:cNvSpPr>
              <a:spLocks noChangeArrowheads="1"/>
            </p:cNvSpPr>
            <p:nvPr/>
          </p:nvSpPr>
          <p:spPr bwMode="auto">
            <a:xfrm rot="16200000">
              <a:off x="4815970" y="1764996"/>
              <a:ext cx="481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a:t>
              </a:r>
              <a:endParaRPr lang="en-US" sz="1600">
                <a:latin typeface="+mn-lt"/>
              </a:endParaRPr>
            </a:p>
          </p:txBody>
        </p:sp>
        <p:sp>
          <p:nvSpPr>
            <p:cNvPr id="744" name="Rectangle 576"/>
            <p:cNvSpPr>
              <a:spLocks noChangeArrowheads="1"/>
            </p:cNvSpPr>
            <p:nvPr/>
          </p:nvSpPr>
          <p:spPr bwMode="auto">
            <a:xfrm>
              <a:off x="5156252" y="1684616"/>
              <a:ext cx="64133" cy="30156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45" name="Rectangle 577"/>
            <p:cNvSpPr>
              <a:spLocks noChangeArrowheads="1"/>
            </p:cNvSpPr>
            <p:nvPr/>
          </p:nvSpPr>
          <p:spPr bwMode="auto">
            <a:xfrm>
              <a:off x="5156252" y="1684616"/>
              <a:ext cx="64133" cy="301565"/>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46" name="Rectangle 578"/>
            <p:cNvSpPr>
              <a:spLocks noChangeArrowheads="1"/>
            </p:cNvSpPr>
            <p:nvPr/>
          </p:nvSpPr>
          <p:spPr bwMode="auto">
            <a:xfrm rot="16200000">
              <a:off x="5178835" y="1854478"/>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S</a:t>
              </a:r>
              <a:endParaRPr lang="en-US" sz="1600">
                <a:latin typeface="+mn-lt"/>
              </a:endParaRPr>
            </a:p>
          </p:txBody>
        </p:sp>
        <p:sp>
          <p:nvSpPr>
            <p:cNvPr id="747" name="Rectangle 579"/>
            <p:cNvSpPr>
              <a:spLocks noChangeArrowheads="1"/>
            </p:cNvSpPr>
            <p:nvPr/>
          </p:nvSpPr>
          <p:spPr bwMode="auto">
            <a:xfrm rot="16200000">
              <a:off x="5179637" y="1841796"/>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748" name="Rectangle 580"/>
            <p:cNvSpPr>
              <a:spLocks noChangeArrowheads="1"/>
            </p:cNvSpPr>
            <p:nvPr/>
          </p:nvSpPr>
          <p:spPr bwMode="auto">
            <a:xfrm rot="16200000">
              <a:off x="5179637" y="1830522"/>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c</a:t>
              </a:r>
              <a:endParaRPr lang="en-US" sz="1600">
                <a:latin typeface="+mn-lt"/>
              </a:endParaRPr>
            </a:p>
          </p:txBody>
        </p:sp>
        <p:sp>
          <p:nvSpPr>
            <p:cNvPr id="749" name="Rectangle 581"/>
            <p:cNvSpPr>
              <a:spLocks noChangeArrowheads="1"/>
            </p:cNvSpPr>
            <p:nvPr/>
          </p:nvSpPr>
          <p:spPr bwMode="auto">
            <a:xfrm rot="16200000">
              <a:off x="5178835" y="1819249"/>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u</a:t>
              </a:r>
              <a:endParaRPr lang="en-US" sz="1600">
                <a:latin typeface="+mn-lt"/>
              </a:endParaRPr>
            </a:p>
          </p:txBody>
        </p:sp>
        <p:sp>
          <p:nvSpPr>
            <p:cNvPr id="750" name="Rectangle 582"/>
            <p:cNvSpPr>
              <a:spLocks noChangeArrowheads="1"/>
            </p:cNvSpPr>
            <p:nvPr/>
          </p:nvSpPr>
          <p:spPr bwMode="auto">
            <a:xfrm rot="16200000">
              <a:off x="5179656" y="1810794"/>
              <a:ext cx="481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r</a:t>
              </a:r>
              <a:endParaRPr lang="en-US" sz="1600">
                <a:latin typeface="+mn-lt"/>
              </a:endParaRPr>
            </a:p>
          </p:txBody>
        </p:sp>
        <p:sp>
          <p:nvSpPr>
            <p:cNvPr id="751" name="Rectangle 583"/>
            <p:cNvSpPr>
              <a:spLocks noChangeArrowheads="1"/>
            </p:cNvSpPr>
            <p:nvPr/>
          </p:nvSpPr>
          <p:spPr bwMode="auto">
            <a:xfrm rot="16200000">
              <a:off x="5181239" y="1803747"/>
              <a:ext cx="320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i</a:t>
              </a:r>
              <a:endParaRPr lang="en-US" sz="1600">
                <a:latin typeface="+mn-lt"/>
              </a:endParaRPr>
            </a:p>
          </p:txBody>
        </p:sp>
        <p:sp>
          <p:nvSpPr>
            <p:cNvPr id="752" name="Rectangle 584"/>
            <p:cNvSpPr>
              <a:spLocks noChangeArrowheads="1"/>
            </p:cNvSpPr>
            <p:nvPr/>
          </p:nvSpPr>
          <p:spPr bwMode="auto">
            <a:xfrm rot="16200000">
              <a:off x="5179656" y="1796701"/>
              <a:ext cx="481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a:t>
              </a:r>
              <a:endParaRPr lang="en-US" sz="1600">
                <a:latin typeface="+mn-lt"/>
              </a:endParaRPr>
            </a:p>
          </p:txBody>
        </p:sp>
        <p:sp>
          <p:nvSpPr>
            <p:cNvPr id="753" name="Rectangle 585"/>
            <p:cNvSpPr>
              <a:spLocks noChangeArrowheads="1"/>
            </p:cNvSpPr>
            <p:nvPr/>
          </p:nvSpPr>
          <p:spPr bwMode="auto">
            <a:xfrm rot="16200000">
              <a:off x="5179637" y="1788248"/>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y</a:t>
              </a:r>
              <a:endParaRPr lang="en-US" sz="1600">
                <a:latin typeface="+mn-lt"/>
              </a:endParaRPr>
            </a:p>
          </p:txBody>
        </p:sp>
        <p:sp>
          <p:nvSpPr>
            <p:cNvPr id="754" name="Line 586"/>
            <p:cNvSpPr>
              <a:spLocks noChangeShapeType="1"/>
            </p:cNvSpPr>
            <p:nvPr/>
          </p:nvSpPr>
          <p:spPr bwMode="auto">
            <a:xfrm>
              <a:off x="5132788" y="1959406"/>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55" name="Freeform 587"/>
            <p:cNvSpPr>
              <a:spLocks/>
            </p:cNvSpPr>
            <p:nvPr/>
          </p:nvSpPr>
          <p:spPr bwMode="auto">
            <a:xfrm>
              <a:off x="5128095" y="1956589"/>
              <a:ext cx="7821" cy="5637"/>
            </a:xfrm>
            <a:custGeom>
              <a:avLst/>
              <a:gdLst>
                <a:gd name="T0" fmla="*/ 0 w 249"/>
                <a:gd name="T1" fmla="*/ 2147483647 h 249"/>
                <a:gd name="T2" fmla="*/ 2147483647 w 249"/>
                <a:gd name="T3" fmla="*/ 0 h 249"/>
                <a:gd name="T4" fmla="*/ 2147483647 w 249"/>
                <a:gd name="T5" fmla="*/ 2147483647 h 249"/>
                <a:gd name="T6" fmla="*/ 0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56" name="Freeform 588"/>
            <p:cNvSpPr>
              <a:spLocks/>
            </p:cNvSpPr>
            <p:nvPr/>
          </p:nvSpPr>
          <p:spPr bwMode="auto">
            <a:xfrm>
              <a:off x="5142173" y="1956589"/>
              <a:ext cx="7821" cy="5637"/>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57" name="Line 589"/>
            <p:cNvSpPr>
              <a:spLocks noChangeShapeType="1"/>
            </p:cNvSpPr>
            <p:nvPr/>
          </p:nvSpPr>
          <p:spPr bwMode="auto">
            <a:xfrm>
              <a:off x="5132788" y="1863582"/>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58" name="Freeform 590"/>
            <p:cNvSpPr>
              <a:spLocks/>
            </p:cNvSpPr>
            <p:nvPr/>
          </p:nvSpPr>
          <p:spPr bwMode="auto">
            <a:xfrm>
              <a:off x="5128095" y="1860764"/>
              <a:ext cx="7821" cy="7046"/>
            </a:xfrm>
            <a:custGeom>
              <a:avLst/>
              <a:gdLst>
                <a:gd name="T0" fmla="*/ 0 w 249"/>
                <a:gd name="T1" fmla="*/ 2147483647 h 250"/>
                <a:gd name="T2" fmla="*/ 2147483647 w 249"/>
                <a:gd name="T3" fmla="*/ 0 h 250"/>
                <a:gd name="T4" fmla="*/ 2147483647 w 249"/>
                <a:gd name="T5" fmla="*/ 2147483647 h 250"/>
                <a:gd name="T6" fmla="*/ 0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59" name="Freeform 591"/>
            <p:cNvSpPr>
              <a:spLocks/>
            </p:cNvSpPr>
            <p:nvPr/>
          </p:nvSpPr>
          <p:spPr bwMode="auto">
            <a:xfrm>
              <a:off x="5142173" y="1860764"/>
              <a:ext cx="7821" cy="7046"/>
            </a:xfrm>
            <a:custGeom>
              <a:avLst/>
              <a:gdLst>
                <a:gd name="T0" fmla="*/ 2147483647 w 249"/>
                <a:gd name="T1" fmla="*/ 2147483647 h 250"/>
                <a:gd name="T2" fmla="*/ 0 w 249"/>
                <a:gd name="T3" fmla="*/ 2147483647 h 250"/>
                <a:gd name="T4" fmla="*/ 0 w 249"/>
                <a:gd name="T5" fmla="*/ 0 h 250"/>
                <a:gd name="T6" fmla="*/ 2147483647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60" name="Line 592"/>
            <p:cNvSpPr>
              <a:spLocks noChangeShapeType="1"/>
            </p:cNvSpPr>
            <p:nvPr/>
          </p:nvSpPr>
          <p:spPr bwMode="auto">
            <a:xfrm>
              <a:off x="5132788" y="1781849"/>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61" name="Freeform 593"/>
            <p:cNvSpPr>
              <a:spLocks/>
            </p:cNvSpPr>
            <p:nvPr/>
          </p:nvSpPr>
          <p:spPr bwMode="auto">
            <a:xfrm>
              <a:off x="5128095" y="1779031"/>
              <a:ext cx="7821" cy="5637"/>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62" name="Freeform 594"/>
            <p:cNvSpPr>
              <a:spLocks/>
            </p:cNvSpPr>
            <p:nvPr/>
          </p:nvSpPr>
          <p:spPr bwMode="auto">
            <a:xfrm>
              <a:off x="5142173" y="1779031"/>
              <a:ext cx="7821" cy="5637"/>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63" name="Rectangle 595"/>
            <p:cNvSpPr>
              <a:spLocks noChangeArrowheads="1"/>
            </p:cNvSpPr>
            <p:nvPr/>
          </p:nvSpPr>
          <p:spPr bwMode="auto">
            <a:xfrm>
              <a:off x="4885639" y="1688844"/>
              <a:ext cx="234636" cy="4086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64" name="Rectangle 596"/>
            <p:cNvSpPr>
              <a:spLocks noChangeArrowheads="1"/>
            </p:cNvSpPr>
            <p:nvPr/>
          </p:nvSpPr>
          <p:spPr bwMode="auto">
            <a:xfrm>
              <a:off x="4885639" y="1688844"/>
              <a:ext cx="234636" cy="40866"/>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65" name="Rectangle 597"/>
            <p:cNvSpPr>
              <a:spLocks noChangeArrowheads="1"/>
            </p:cNvSpPr>
            <p:nvPr/>
          </p:nvSpPr>
          <p:spPr bwMode="auto">
            <a:xfrm>
              <a:off x="4926309" y="1695889"/>
              <a:ext cx="7534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Applications</a:t>
              </a:r>
              <a:endParaRPr lang="en-US" sz="1600">
                <a:latin typeface="+mn-lt"/>
              </a:endParaRPr>
            </a:p>
          </p:txBody>
        </p:sp>
        <p:sp>
          <p:nvSpPr>
            <p:cNvPr id="766" name="Line 598"/>
            <p:cNvSpPr>
              <a:spLocks noChangeShapeType="1"/>
            </p:cNvSpPr>
            <p:nvPr/>
          </p:nvSpPr>
          <p:spPr bwMode="auto">
            <a:xfrm>
              <a:off x="5134353" y="1711390"/>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67" name="Freeform 599"/>
            <p:cNvSpPr>
              <a:spLocks/>
            </p:cNvSpPr>
            <p:nvPr/>
          </p:nvSpPr>
          <p:spPr bwMode="auto">
            <a:xfrm>
              <a:off x="5128095" y="1709981"/>
              <a:ext cx="9385" cy="4227"/>
            </a:xfrm>
            <a:custGeom>
              <a:avLst/>
              <a:gdLst>
                <a:gd name="T0" fmla="*/ 0 w 250"/>
                <a:gd name="T1" fmla="*/ 1530234466 h 249"/>
                <a:gd name="T2" fmla="*/ 2147483647 w 250"/>
                <a:gd name="T3" fmla="*/ 0 h 249"/>
                <a:gd name="T4" fmla="*/ 2147483647 w 250"/>
                <a:gd name="T5" fmla="*/ 2147483647 h 249"/>
                <a:gd name="T6" fmla="*/ 0 w 250"/>
                <a:gd name="T7" fmla="*/ 1530234466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0" y="78"/>
                    <a:pt x="210"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68" name="Freeform 600"/>
            <p:cNvSpPr>
              <a:spLocks/>
            </p:cNvSpPr>
            <p:nvPr/>
          </p:nvSpPr>
          <p:spPr bwMode="auto">
            <a:xfrm>
              <a:off x="5143738" y="1709981"/>
              <a:ext cx="6257" cy="4227"/>
            </a:xfrm>
            <a:custGeom>
              <a:avLst/>
              <a:gdLst>
                <a:gd name="T0" fmla="*/ 2147483647 w 250"/>
                <a:gd name="T1" fmla="*/ 1530234466 h 249"/>
                <a:gd name="T2" fmla="*/ 0 w 250"/>
                <a:gd name="T3" fmla="*/ 2147483647 h 249"/>
                <a:gd name="T4" fmla="*/ 0 w 250"/>
                <a:gd name="T5" fmla="*/ 0 h 249"/>
                <a:gd name="T6" fmla="*/ 2147483647 w 250"/>
                <a:gd name="T7" fmla="*/ 1530234466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69" name="Line 601"/>
            <p:cNvSpPr>
              <a:spLocks noChangeShapeType="1"/>
            </p:cNvSpPr>
            <p:nvPr/>
          </p:nvSpPr>
          <p:spPr bwMode="auto">
            <a:xfrm>
              <a:off x="4860610" y="1711390"/>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70" name="Freeform 602"/>
            <p:cNvSpPr>
              <a:spLocks/>
            </p:cNvSpPr>
            <p:nvPr/>
          </p:nvSpPr>
          <p:spPr bwMode="auto">
            <a:xfrm>
              <a:off x="4854354" y="1709981"/>
              <a:ext cx="7821" cy="4227"/>
            </a:xfrm>
            <a:custGeom>
              <a:avLst/>
              <a:gdLst>
                <a:gd name="T0" fmla="*/ 0 w 250"/>
                <a:gd name="T1" fmla="*/ 1530234466 h 249"/>
                <a:gd name="T2" fmla="*/ 2147483647 w 250"/>
                <a:gd name="T3" fmla="*/ 0 h 249"/>
                <a:gd name="T4" fmla="*/ 2147483647 w 250"/>
                <a:gd name="T5" fmla="*/ 2147483647 h 249"/>
                <a:gd name="T6" fmla="*/ 0 w 250"/>
                <a:gd name="T7" fmla="*/ 1530234466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71" name="Freeform 603"/>
            <p:cNvSpPr>
              <a:spLocks/>
            </p:cNvSpPr>
            <p:nvPr/>
          </p:nvSpPr>
          <p:spPr bwMode="auto">
            <a:xfrm>
              <a:off x="4871561" y="1709981"/>
              <a:ext cx="7821" cy="4227"/>
            </a:xfrm>
            <a:custGeom>
              <a:avLst/>
              <a:gdLst>
                <a:gd name="T0" fmla="*/ 2147483647 w 249"/>
                <a:gd name="T1" fmla="*/ 1530234466 h 249"/>
                <a:gd name="T2" fmla="*/ 0 w 249"/>
                <a:gd name="T3" fmla="*/ 2147483647 h 249"/>
                <a:gd name="T4" fmla="*/ 0 w 249"/>
                <a:gd name="T5" fmla="*/ 0 h 249"/>
                <a:gd name="T6" fmla="*/ 0 w 249"/>
                <a:gd name="T7" fmla="*/ 0 h 249"/>
                <a:gd name="T8" fmla="*/ 2147483647 w 249"/>
                <a:gd name="T9" fmla="*/ 1530234466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249" y="125"/>
                  </a:moveTo>
                  <a:lnTo>
                    <a:pt x="0" y="249"/>
                  </a:lnTo>
                  <a:cubicBezTo>
                    <a:pt x="39" y="171"/>
                    <a:pt x="39" y="78"/>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72" name="Line 604"/>
            <p:cNvSpPr>
              <a:spLocks noChangeShapeType="1"/>
            </p:cNvSpPr>
            <p:nvPr/>
          </p:nvSpPr>
          <p:spPr bwMode="auto">
            <a:xfrm>
              <a:off x="5001392" y="1735347"/>
              <a:ext cx="0" cy="2395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73" name="Freeform 605"/>
            <p:cNvSpPr>
              <a:spLocks/>
            </p:cNvSpPr>
            <p:nvPr/>
          </p:nvSpPr>
          <p:spPr bwMode="auto">
            <a:xfrm>
              <a:off x="4998264" y="1729710"/>
              <a:ext cx="7821" cy="5637"/>
            </a:xfrm>
            <a:custGeom>
              <a:avLst/>
              <a:gdLst>
                <a:gd name="T0" fmla="*/ 2147483647 w 250"/>
                <a:gd name="T1" fmla="*/ 0 h 249"/>
                <a:gd name="T2" fmla="*/ 2147483647 w 250"/>
                <a:gd name="T3" fmla="*/ 2147483647 h 249"/>
                <a:gd name="T4" fmla="*/ 0 w 250"/>
                <a:gd name="T5" fmla="*/ 2147483647 h 249"/>
                <a:gd name="T6" fmla="*/ 0 w 250"/>
                <a:gd name="T7" fmla="*/ 2147483647 h 249"/>
                <a:gd name="T8" fmla="*/ 2147483647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125" y="0"/>
                  </a:moveTo>
                  <a:lnTo>
                    <a:pt x="250" y="249"/>
                  </a:lnTo>
                  <a:cubicBezTo>
                    <a:pt x="171" y="210"/>
                    <a:pt x="79" y="210"/>
                    <a:pt x="0" y="249"/>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74" name="Freeform 606"/>
            <p:cNvSpPr>
              <a:spLocks/>
            </p:cNvSpPr>
            <p:nvPr/>
          </p:nvSpPr>
          <p:spPr bwMode="auto">
            <a:xfrm>
              <a:off x="4998264" y="1757894"/>
              <a:ext cx="7821" cy="5637"/>
            </a:xfrm>
            <a:custGeom>
              <a:avLst/>
              <a:gdLst>
                <a:gd name="T0" fmla="*/ 2147483647 w 250"/>
                <a:gd name="T1" fmla="*/ 2147483647 h 249"/>
                <a:gd name="T2" fmla="*/ 0 w 250"/>
                <a:gd name="T3" fmla="*/ 0 h 249"/>
                <a:gd name="T4" fmla="*/ 2147483647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125" y="249"/>
                  </a:moveTo>
                  <a:lnTo>
                    <a:pt x="0" y="0"/>
                  </a:lnTo>
                  <a:cubicBezTo>
                    <a:pt x="79" y="39"/>
                    <a:pt x="171" y="39"/>
                    <a:pt x="250" y="0"/>
                  </a:cubicBezTo>
                  <a:lnTo>
                    <a:pt x="125" y="249"/>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75" name="Line 607"/>
            <p:cNvSpPr>
              <a:spLocks noChangeShapeType="1"/>
            </p:cNvSpPr>
            <p:nvPr/>
          </p:nvSpPr>
          <p:spPr bwMode="auto">
            <a:xfrm>
              <a:off x="5049884" y="1900221"/>
              <a:ext cx="0" cy="21137"/>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76" name="Freeform 608"/>
            <p:cNvSpPr>
              <a:spLocks/>
            </p:cNvSpPr>
            <p:nvPr/>
          </p:nvSpPr>
          <p:spPr bwMode="auto">
            <a:xfrm>
              <a:off x="5046755" y="1895994"/>
              <a:ext cx="6257" cy="5637"/>
            </a:xfrm>
            <a:custGeom>
              <a:avLst/>
              <a:gdLst>
                <a:gd name="T0" fmla="*/ 2147483647 w 250"/>
                <a:gd name="T1" fmla="*/ 0 h 250"/>
                <a:gd name="T2" fmla="*/ 2147483647 w 250"/>
                <a:gd name="T3" fmla="*/ 2147483647 h 250"/>
                <a:gd name="T4" fmla="*/ 0 w 250"/>
                <a:gd name="T5" fmla="*/ 2147483647 h 250"/>
                <a:gd name="T6" fmla="*/ 2147483647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1"/>
                    <a:pt x="79"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77" name="Freeform 609"/>
            <p:cNvSpPr>
              <a:spLocks/>
            </p:cNvSpPr>
            <p:nvPr/>
          </p:nvSpPr>
          <p:spPr bwMode="auto">
            <a:xfrm>
              <a:off x="5046755" y="1919950"/>
              <a:ext cx="6257" cy="5637"/>
            </a:xfrm>
            <a:custGeom>
              <a:avLst/>
              <a:gdLst>
                <a:gd name="T0" fmla="*/ 2147483647 w 250"/>
                <a:gd name="T1" fmla="*/ 2147483647 h 250"/>
                <a:gd name="T2" fmla="*/ 0 w 250"/>
                <a:gd name="T3" fmla="*/ 0 h 250"/>
                <a:gd name="T4" fmla="*/ 2147483647 w 250"/>
                <a:gd name="T5" fmla="*/ 0 h 250"/>
                <a:gd name="T6" fmla="*/ 2147483647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78" name="Rectangle 610"/>
            <p:cNvSpPr>
              <a:spLocks noChangeArrowheads="1"/>
            </p:cNvSpPr>
            <p:nvPr/>
          </p:nvSpPr>
          <p:spPr bwMode="auto">
            <a:xfrm>
              <a:off x="4999828" y="1960815"/>
              <a:ext cx="5129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Ethernet</a:t>
              </a:r>
              <a:endParaRPr lang="en-US" sz="1600">
                <a:latin typeface="+mn-lt"/>
              </a:endParaRPr>
            </a:p>
          </p:txBody>
        </p:sp>
      </p:grpSp>
      <p:sp>
        <p:nvSpPr>
          <p:cNvPr id="779" name="Rectangle 611"/>
          <p:cNvSpPr>
            <a:spLocks noChangeArrowheads="1"/>
          </p:cNvSpPr>
          <p:nvPr/>
        </p:nvSpPr>
        <p:spPr bwMode="auto">
          <a:xfrm>
            <a:off x="4347000" y="2041824"/>
            <a:ext cx="4632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dirty="0">
                <a:solidFill>
                  <a:srgbClr val="C80000"/>
                </a:solidFill>
                <a:latin typeface="+mn-lt"/>
              </a:rPr>
              <a:t>Roadside</a:t>
            </a:r>
          </a:p>
          <a:p>
            <a:pPr algn="ctr"/>
            <a:r>
              <a:rPr lang="en-US" sz="800" b="1" dirty="0">
                <a:solidFill>
                  <a:srgbClr val="C80000"/>
                </a:solidFill>
                <a:latin typeface="+mn-lt"/>
              </a:rPr>
              <a:t>Host</a:t>
            </a:r>
            <a:endParaRPr lang="en-US" sz="1600" dirty="0">
              <a:solidFill>
                <a:srgbClr val="C80000"/>
              </a:solidFill>
              <a:latin typeface="+mn-lt"/>
            </a:endParaRPr>
          </a:p>
        </p:txBody>
      </p:sp>
      <p:grpSp>
        <p:nvGrpSpPr>
          <p:cNvPr id="854" name="Group 853"/>
          <p:cNvGrpSpPr/>
          <p:nvPr/>
        </p:nvGrpSpPr>
        <p:grpSpPr>
          <a:xfrm>
            <a:off x="3852000" y="2313167"/>
            <a:ext cx="415659" cy="348069"/>
            <a:chOff x="4111341" y="1656433"/>
            <a:chExt cx="564690" cy="348069"/>
          </a:xfrm>
        </p:grpSpPr>
        <p:sp>
          <p:nvSpPr>
            <p:cNvPr id="780" name="Rectangle 613"/>
            <p:cNvSpPr>
              <a:spLocks noChangeArrowheads="1"/>
            </p:cNvSpPr>
            <p:nvPr/>
          </p:nvSpPr>
          <p:spPr bwMode="auto">
            <a:xfrm>
              <a:off x="4111341" y="1656433"/>
              <a:ext cx="564690" cy="3480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81" name="Rectangle 614"/>
            <p:cNvSpPr>
              <a:spLocks noChangeArrowheads="1"/>
            </p:cNvSpPr>
            <p:nvPr/>
          </p:nvSpPr>
          <p:spPr bwMode="auto">
            <a:xfrm>
              <a:off x="4111341" y="1656433"/>
              <a:ext cx="564690" cy="348069"/>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82" name="Rectangle 615"/>
            <p:cNvSpPr>
              <a:spLocks noChangeArrowheads="1"/>
            </p:cNvSpPr>
            <p:nvPr/>
          </p:nvSpPr>
          <p:spPr bwMode="auto">
            <a:xfrm>
              <a:off x="4258378" y="1925586"/>
              <a:ext cx="279998" cy="5918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83" name="Rectangle 616"/>
            <p:cNvSpPr>
              <a:spLocks noChangeArrowheads="1"/>
            </p:cNvSpPr>
            <p:nvPr/>
          </p:nvSpPr>
          <p:spPr bwMode="auto">
            <a:xfrm>
              <a:off x="4258378" y="1925586"/>
              <a:ext cx="279998" cy="59185"/>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84" name="Rectangle 617"/>
            <p:cNvSpPr>
              <a:spLocks noChangeArrowheads="1"/>
            </p:cNvSpPr>
            <p:nvPr/>
          </p:nvSpPr>
          <p:spPr bwMode="auto">
            <a:xfrm>
              <a:off x="4258378" y="1841036"/>
              <a:ext cx="279998" cy="53549"/>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85" name="Rectangle 618"/>
            <p:cNvSpPr>
              <a:spLocks noChangeArrowheads="1"/>
            </p:cNvSpPr>
            <p:nvPr/>
          </p:nvSpPr>
          <p:spPr bwMode="auto">
            <a:xfrm>
              <a:off x="4258378" y="1841036"/>
              <a:ext cx="279998" cy="53549"/>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86" name="Rectangle 619"/>
            <p:cNvSpPr>
              <a:spLocks noChangeArrowheads="1"/>
            </p:cNvSpPr>
            <p:nvPr/>
          </p:nvSpPr>
          <p:spPr bwMode="auto">
            <a:xfrm>
              <a:off x="4139498" y="1788896"/>
              <a:ext cx="75084" cy="19587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87" name="Rectangle 620"/>
            <p:cNvSpPr>
              <a:spLocks noChangeArrowheads="1"/>
            </p:cNvSpPr>
            <p:nvPr/>
          </p:nvSpPr>
          <p:spPr bwMode="auto">
            <a:xfrm>
              <a:off x="4139498" y="1788896"/>
              <a:ext cx="75084" cy="195877"/>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88" name="Line 621"/>
            <p:cNvSpPr>
              <a:spLocks noChangeShapeType="1"/>
            </p:cNvSpPr>
            <p:nvPr/>
          </p:nvSpPr>
          <p:spPr bwMode="auto">
            <a:xfrm>
              <a:off x="4230223" y="1957998"/>
              <a:ext cx="14078"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89" name="Freeform 622"/>
            <p:cNvSpPr>
              <a:spLocks/>
            </p:cNvSpPr>
            <p:nvPr/>
          </p:nvSpPr>
          <p:spPr bwMode="auto">
            <a:xfrm>
              <a:off x="4222402" y="1955180"/>
              <a:ext cx="9385" cy="5637"/>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90" name="Freeform 623"/>
            <p:cNvSpPr>
              <a:spLocks/>
            </p:cNvSpPr>
            <p:nvPr/>
          </p:nvSpPr>
          <p:spPr bwMode="auto">
            <a:xfrm>
              <a:off x="4242737" y="1955180"/>
              <a:ext cx="9385" cy="5637"/>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91" name="Line 624"/>
            <p:cNvSpPr>
              <a:spLocks noChangeShapeType="1"/>
            </p:cNvSpPr>
            <p:nvPr/>
          </p:nvSpPr>
          <p:spPr bwMode="auto">
            <a:xfrm>
              <a:off x="4230223" y="1863582"/>
              <a:ext cx="14078"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92" name="Freeform 625"/>
            <p:cNvSpPr>
              <a:spLocks/>
            </p:cNvSpPr>
            <p:nvPr/>
          </p:nvSpPr>
          <p:spPr bwMode="auto">
            <a:xfrm>
              <a:off x="4222402" y="1862173"/>
              <a:ext cx="9385" cy="5637"/>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93" name="Freeform 626"/>
            <p:cNvSpPr>
              <a:spLocks/>
            </p:cNvSpPr>
            <p:nvPr/>
          </p:nvSpPr>
          <p:spPr bwMode="auto">
            <a:xfrm>
              <a:off x="4242737" y="1862173"/>
              <a:ext cx="9385" cy="5637"/>
            </a:xfrm>
            <a:custGeom>
              <a:avLst/>
              <a:gdLst>
                <a:gd name="T0" fmla="*/ 2147483647 w 250"/>
                <a:gd name="T1" fmla="*/ 2147483647 h 250"/>
                <a:gd name="T2" fmla="*/ 0 w 250"/>
                <a:gd name="T3" fmla="*/ 2147483647 h 250"/>
                <a:gd name="T4" fmla="*/ 0 w 250"/>
                <a:gd name="T5" fmla="*/ 0 h 250"/>
                <a:gd name="T6" fmla="*/ 2147483647 w 250"/>
                <a:gd name="T7" fmla="*/ 2147483647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94" name="Rectangle 627"/>
            <p:cNvSpPr>
              <a:spLocks noChangeArrowheads="1"/>
            </p:cNvSpPr>
            <p:nvPr/>
          </p:nvSpPr>
          <p:spPr bwMode="auto">
            <a:xfrm>
              <a:off x="4313127" y="1839626"/>
              <a:ext cx="1923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795" name="Rectangle 628"/>
            <p:cNvSpPr>
              <a:spLocks noChangeArrowheads="1"/>
            </p:cNvSpPr>
            <p:nvPr/>
          </p:nvSpPr>
          <p:spPr bwMode="auto">
            <a:xfrm>
              <a:off x="4335027" y="1839626"/>
              <a:ext cx="12663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etworking </a:t>
              </a:r>
              <a:endParaRPr lang="en-US" sz="1600">
                <a:latin typeface="+mn-lt"/>
              </a:endParaRPr>
            </a:p>
          </p:txBody>
        </p:sp>
        <p:sp>
          <p:nvSpPr>
            <p:cNvPr id="796" name="Rectangle 629"/>
            <p:cNvSpPr>
              <a:spLocks noChangeArrowheads="1"/>
            </p:cNvSpPr>
            <p:nvPr/>
          </p:nvSpPr>
          <p:spPr bwMode="auto">
            <a:xfrm>
              <a:off x="4311562" y="1863582"/>
              <a:ext cx="2564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&amp; </a:t>
              </a:r>
              <a:endParaRPr lang="en-US" sz="1600">
                <a:latin typeface="+mn-lt"/>
              </a:endParaRPr>
            </a:p>
          </p:txBody>
        </p:sp>
        <p:sp>
          <p:nvSpPr>
            <p:cNvPr id="797" name="Rectangle 630"/>
            <p:cNvSpPr>
              <a:spLocks noChangeArrowheads="1"/>
            </p:cNvSpPr>
            <p:nvPr/>
          </p:nvSpPr>
          <p:spPr bwMode="auto">
            <a:xfrm>
              <a:off x="4341283" y="1863582"/>
              <a:ext cx="12022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Transport</a:t>
              </a:r>
              <a:endParaRPr lang="en-US" sz="1600">
                <a:latin typeface="+mn-lt"/>
              </a:endParaRPr>
            </a:p>
          </p:txBody>
        </p:sp>
        <p:sp>
          <p:nvSpPr>
            <p:cNvPr id="798" name="Rectangle 631"/>
            <p:cNvSpPr>
              <a:spLocks noChangeArrowheads="1"/>
            </p:cNvSpPr>
            <p:nvPr/>
          </p:nvSpPr>
          <p:spPr bwMode="auto">
            <a:xfrm>
              <a:off x="4344412" y="1919950"/>
              <a:ext cx="97784"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Access </a:t>
              </a:r>
              <a:endParaRPr lang="en-US" sz="1600">
                <a:latin typeface="+mn-lt"/>
              </a:endParaRPr>
            </a:p>
          </p:txBody>
        </p:sp>
        <p:sp>
          <p:nvSpPr>
            <p:cNvPr id="799" name="Rectangle 632"/>
            <p:cNvSpPr>
              <a:spLocks noChangeArrowheads="1"/>
            </p:cNvSpPr>
            <p:nvPr/>
          </p:nvSpPr>
          <p:spPr bwMode="auto">
            <a:xfrm>
              <a:off x="4299048" y="1943906"/>
              <a:ext cx="16671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Technologies</a:t>
              </a:r>
              <a:endParaRPr lang="en-US" sz="1600">
                <a:latin typeface="+mn-lt"/>
              </a:endParaRPr>
            </a:p>
          </p:txBody>
        </p:sp>
        <p:sp>
          <p:nvSpPr>
            <p:cNvPr id="800" name="Rectangle 633"/>
            <p:cNvSpPr>
              <a:spLocks noChangeArrowheads="1"/>
            </p:cNvSpPr>
            <p:nvPr/>
          </p:nvSpPr>
          <p:spPr bwMode="auto">
            <a:xfrm>
              <a:off x="4482065" y="1860764"/>
              <a:ext cx="961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801" name="Rectangle 634"/>
            <p:cNvSpPr>
              <a:spLocks noChangeArrowheads="1"/>
            </p:cNvSpPr>
            <p:nvPr/>
          </p:nvSpPr>
          <p:spPr bwMode="auto">
            <a:xfrm rot="16200000">
              <a:off x="4173657" y="1913721"/>
              <a:ext cx="2084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802" name="Rectangle 635"/>
            <p:cNvSpPr>
              <a:spLocks noChangeArrowheads="1"/>
            </p:cNvSpPr>
            <p:nvPr/>
          </p:nvSpPr>
          <p:spPr bwMode="auto">
            <a:xfrm rot="16200000">
              <a:off x="4174517" y="1901743"/>
              <a:ext cx="1442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803" name="Rectangle 636"/>
            <p:cNvSpPr>
              <a:spLocks noChangeArrowheads="1"/>
            </p:cNvSpPr>
            <p:nvPr/>
          </p:nvSpPr>
          <p:spPr bwMode="auto">
            <a:xfrm rot="16200000">
              <a:off x="4173717" y="1891879"/>
              <a:ext cx="1603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804" name="Rectangle 637"/>
            <p:cNvSpPr>
              <a:spLocks noChangeArrowheads="1"/>
            </p:cNvSpPr>
            <p:nvPr/>
          </p:nvSpPr>
          <p:spPr bwMode="auto">
            <a:xfrm rot="16200000">
              <a:off x="4173735" y="1882014"/>
              <a:ext cx="1442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805" name="Rectangle 638"/>
            <p:cNvSpPr>
              <a:spLocks noChangeArrowheads="1"/>
            </p:cNvSpPr>
            <p:nvPr/>
          </p:nvSpPr>
          <p:spPr bwMode="auto">
            <a:xfrm rot="16200000">
              <a:off x="4173717" y="1867922"/>
              <a:ext cx="1603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g</a:t>
              </a:r>
              <a:endParaRPr lang="en-US" sz="1600">
                <a:latin typeface="+mn-lt"/>
              </a:endParaRPr>
            </a:p>
          </p:txBody>
        </p:sp>
        <p:sp>
          <p:nvSpPr>
            <p:cNvPr id="806" name="Rectangle 639"/>
            <p:cNvSpPr>
              <a:spLocks noChangeArrowheads="1"/>
            </p:cNvSpPr>
            <p:nvPr/>
          </p:nvSpPr>
          <p:spPr bwMode="auto">
            <a:xfrm rot="16200000">
              <a:off x="4174517" y="1859468"/>
              <a:ext cx="1442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807" name="Rectangle 640"/>
            <p:cNvSpPr>
              <a:spLocks noChangeArrowheads="1"/>
            </p:cNvSpPr>
            <p:nvPr/>
          </p:nvSpPr>
          <p:spPr bwMode="auto">
            <a:xfrm rot="16200000">
              <a:off x="4170510" y="1842557"/>
              <a:ext cx="2244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808" name="Rectangle 641"/>
            <p:cNvSpPr>
              <a:spLocks noChangeArrowheads="1"/>
            </p:cNvSpPr>
            <p:nvPr/>
          </p:nvSpPr>
          <p:spPr bwMode="auto">
            <a:xfrm rot="16200000">
              <a:off x="4173735" y="1831284"/>
              <a:ext cx="1442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809" name="Rectangle 642"/>
            <p:cNvSpPr>
              <a:spLocks noChangeArrowheads="1"/>
            </p:cNvSpPr>
            <p:nvPr/>
          </p:nvSpPr>
          <p:spPr bwMode="auto">
            <a:xfrm rot="16200000">
              <a:off x="4172934" y="1821420"/>
              <a:ext cx="1603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810" name="Rectangle 643"/>
            <p:cNvSpPr>
              <a:spLocks noChangeArrowheads="1"/>
            </p:cNvSpPr>
            <p:nvPr/>
          </p:nvSpPr>
          <p:spPr bwMode="auto">
            <a:xfrm rot="16200000">
              <a:off x="4176941" y="1814373"/>
              <a:ext cx="801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811" name="Rectangle 644"/>
            <p:cNvSpPr>
              <a:spLocks noChangeArrowheads="1"/>
            </p:cNvSpPr>
            <p:nvPr/>
          </p:nvSpPr>
          <p:spPr bwMode="auto">
            <a:xfrm>
              <a:off x="4259943" y="1957998"/>
              <a:ext cx="1442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5</a:t>
              </a:r>
              <a:endParaRPr lang="en-US" sz="1600">
                <a:latin typeface="+mn-lt"/>
              </a:endParaRPr>
            </a:p>
          </p:txBody>
        </p:sp>
        <p:sp>
          <p:nvSpPr>
            <p:cNvPr id="812" name="Rectangle 645"/>
            <p:cNvSpPr>
              <a:spLocks noChangeArrowheads="1"/>
            </p:cNvSpPr>
            <p:nvPr/>
          </p:nvSpPr>
          <p:spPr bwMode="auto">
            <a:xfrm>
              <a:off x="4277150" y="1957998"/>
              <a:ext cx="641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a:t>
              </a:r>
              <a:endParaRPr lang="en-US" sz="1600">
                <a:latin typeface="+mn-lt"/>
              </a:endParaRPr>
            </a:p>
          </p:txBody>
        </p:sp>
        <p:sp>
          <p:nvSpPr>
            <p:cNvPr id="813" name="Rectangle 646"/>
            <p:cNvSpPr>
              <a:spLocks noChangeArrowheads="1"/>
            </p:cNvSpPr>
            <p:nvPr/>
          </p:nvSpPr>
          <p:spPr bwMode="auto">
            <a:xfrm>
              <a:off x="4286535" y="1957998"/>
              <a:ext cx="1442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9</a:t>
              </a:r>
              <a:endParaRPr lang="en-US" sz="1600">
                <a:latin typeface="+mn-lt"/>
              </a:endParaRPr>
            </a:p>
          </p:txBody>
        </p:sp>
        <p:sp>
          <p:nvSpPr>
            <p:cNvPr id="814" name="Rectangle 647"/>
            <p:cNvSpPr>
              <a:spLocks noChangeArrowheads="1"/>
            </p:cNvSpPr>
            <p:nvPr/>
          </p:nvSpPr>
          <p:spPr bwMode="auto">
            <a:xfrm>
              <a:off x="4302177" y="1957998"/>
              <a:ext cx="5129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GHz</a:t>
              </a:r>
              <a:endParaRPr lang="en-US" sz="1600">
                <a:latin typeface="+mn-lt"/>
              </a:endParaRPr>
            </a:p>
          </p:txBody>
        </p:sp>
        <p:sp>
          <p:nvSpPr>
            <p:cNvPr id="815" name="Rectangle 648"/>
            <p:cNvSpPr>
              <a:spLocks noChangeArrowheads="1"/>
            </p:cNvSpPr>
            <p:nvPr/>
          </p:nvSpPr>
          <p:spPr bwMode="auto">
            <a:xfrm>
              <a:off x="4579048" y="1797351"/>
              <a:ext cx="76648" cy="18742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816" name="Rectangle 649"/>
            <p:cNvSpPr>
              <a:spLocks noChangeArrowheads="1"/>
            </p:cNvSpPr>
            <p:nvPr/>
          </p:nvSpPr>
          <p:spPr bwMode="auto">
            <a:xfrm>
              <a:off x="4579048" y="1797351"/>
              <a:ext cx="76648" cy="187422"/>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817" name="Rectangle 650"/>
            <p:cNvSpPr>
              <a:spLocks noChangeArrowheads="1"/>
            </p:cNvSpPr>
            <p:nvPr/>
          </p:nvSpPr>
          <p:spPr bwMode="auto">
            <a:xfrm rot="16200000">
              <a:off x="4605426" y="1897515"/>
              <a:ext cx="17634"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S</a:t>
              </a:r>
              <a:endParaRPr lang="en-US" sz="1600">
                <a:latin typeface="+mn-lt"/>
              </a:endParaRPr>
            </a:p>
          </p:txBody>
        </p:sp>
        <p:sp>
          <p:nvSpPr>
            <p:cNvPr id="818" name="Rectangle 651"/>
            <p:cNvSpPr>
              <a:spLocks noChangeArrowheads="1"/>
            </p:cNvSpPr>
            <p:nvPr/>
          </p:nvSpPr>
          <p:spPr bwMode="auto">
            <a:xfrm rot="16200000">
              <a:off x="4607811" y="1886241"/>
              <a:ext cx="1442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819" name="Rectangle 652"/>
            <p:cNvSpPr>
              <a:spLocks noChangeArrowheads="1"/>
            </p:cNvSpPr>
            <p:nvPr/>
          </p:nvSpPr>
          <p:spPr bwMode="auto">
            <a:xfrm rot="16200000">
              <a:off x="4607811" y="1874969"/>
              <a:ext cx="1442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c</a:t>
              </a:r>
              <a:endParaRPr lang="en-US" sz="1600">
                <a:latin typeface="+mn-lt"/>
              </a:endParaRPr>
            </a:p>
          </p:txBody>
        </p:sp>
        <p:sp>
          <p:nvSpPr>
            <p:cNvPr id="820" name="Rectangle 653"/>
            <p:cNvSpPr>
              <a:spLocks noChangeArrowheads="1"/>
            </p:cNvSpPr>
            <p:nvPr/>
          </p:nvSpPr>
          <p:spPr bwMode="auto">
            <a:xfrm rot="16200000">
              <a:off x="4607010" y="1862286"/>
              <a:ext cx="1603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u</a:t>
              </a:r>
              <a:endParaRPr lang="en-US" sz="1600">
                <a:latin typeface="+mn-lt"/>
              </a:endParaRPr>
            </a:p>
          </p:txBody>
        </p:sp>
        <p:sp>
          <p:nvSpPr>
            <p:cNvPr id="821" name="Rectangle 654"/>
            <p:cNvSpPr>
              <a:spLocks noChangeArrowheads="1"/>
            </p:cNvSpPr>
            <p:nvPr/>
          </p:nvSpPr>
          <p:spPr bwMode="auto">
            <a:xfrm rot="16200000">
              <a:off x="4610216" y="1856649"/>
              <a:ext cx="961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r</a:t>
              </a:r>
              <a:endParaRPr lang="en-US" sz="1600">
                <a:latin typeface="+mn-lt"/>
              </a:endParaRPr>
            </a:p>
          </p:txBody>
        </p:sp>
        <p:sp>
          <p:nvSpPr>
            <p:cNvPr id="822" name="Rectangle 655"/>
            <p:cNvSpPr>
              <a:spLocks noChangeArrowheads="1"/>
            </p:cNvSpPr>
            <p:nvPr/>
          </p:nvSpPr>
          <p:spPr bwMode="auto">
            <a:xfrm rot="16200000">
              <a:off x="4611819" y="1851012"/>
              <a:ext cx="641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i</a:t>
              </a:r>
              <a:endParaRPr lang="en-US" sz="1600">
                <a:latin typeface="+mn-lt"/>
              </a:endParaRPr>
            </a:p>
          </p:txBody>
        </p:sp>
        <p:sp>
          <p:nvSpPr>
            <p:cNvPr id="823" name="Rectangle 656"/>
            <p:cNvSpPr>
              <a:spLocks noChangeArrowheads="1"/>
            </p:cNvSpPr>
            <p:nvPr/>
          </p:nvSpPr>
          <p:spPr bwMode="auto">
            <a:xfrm rot="16200000">
              <a:off x="4611017" y="1845375"/>
              <a:ext cx="801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824" name="Rectangle 657"/>
            <p:cNvSpPr>
              <a:spLocks noChangeArrowheads="1"/>
            </p:cNvSpPr>
            <p:nvPr/>
          </p:nvSpPr>
          <p:spPr bwMode="auto">
            <a:xfrm rot="16200000">
              <a:off x="4607028" y="1835511"/>
              <a:ext cx="1442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y</a:t>
              </a:r>
              <a:endParaRPr lang="en-US" sz="1600">
                <a:latin typeface="+mn-lt"/>
              </a:endParaRPr>
            </a:p>
          </p:txBody>
        </p:sp>
        <p:sp>
          <p:nvSpPr>
            <p:cNvPr id="825" name="Line 658"/>
            <p:cNvSpPr>
              <a:spLocks noChangeShapeType="1"/>
            </p:cNvSpPr>
            <p:nvPr/>
          </p:nvSpPr>
          <p:spPr bwMode="auto">
            <a:xfrm>
              <a:off x="4552456" y="1957998"/>
              <a:ext cx="12514"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826" name="Freeform 659"/>
            <p:cNvSpPr>
              <a:spLocks/>
            </p:cNvSpPr>
            <p:nvPr/>
          </p:nvSpPr>
          <p:spPr bwMode="auto">
            <a:xfrm>
              <a:off x="4544635" y="1955180"/>
              <a:ext cx="10949" cy="5637"/>
            </a:xfrm>
            <a:custGeom>
              <a:avLst/>
              <a:gdLst>
                <a:gd name="T0" fmla="*/ 0 w 249"/>
                <a:gd name="T1" fmla="*/ 2147483647 h 249"/>
                <a:gd name="T2" fmla="*/ 2147483647 w 249"/>
                <a:gd name="T3" fmla="*/ 0 h 249"/>
                <a:gd name="T4" fmla="*/ 2147483647 w 249"/>
                <a:gd name="T5" fmla="*/ 2147483647 h 249"/>
                <a:gd name="T6" fmla="*/ 0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827" name="Freeform 660"/>
            <p:cNvSpPr>
              <a:spLocks/>
            </p:cNvSpPr>
            <p:nvPr/>
          </p:nvSpPr>
          <p:spPr bwMode="auto">
            <a:xfrm>
              <a:off x="4563406" y="1955180"/>
              <a:ext cx="9385" cy="5637"/>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828" name="Line 661"/>
            <p:cNvSpPr>
              <a:spLocks noChangeShapeType="1"/>
            </p:cNvSpPr>
            <p:nvPr/>
          </p:nvSpPr>
          <p:spPr bwMode="auto">
            <a:xfrm>
              <a:off x="4552456" y="1863582"/>
              <a:ext cx="12514"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829" name="Freeform 662"/>
            <p:cNvSpPr>
              <a:spLocks/>
            </p:cNvSpPr>
            <p:nvPr/>
          </p:nvSpPr>
          <p:spPr bwMode="auto">
            <a:xfrm>
              <a:off x="4544635" y="1862173"/>
              <a:ext cx="10949" cy="5637"/>
            </a:xfrm>
            <a:custGeom>
              <a:avLst/>
              <a:gdLst>
                <a:gd name="T0" fmla="*/ 0 w 249"/>
                <a:gd name="T1" fmla="*/ 2147483647 h 250"/>
                <a:gd name="T2" fmla="*/ 2147483647 w 249"/>
                <a:gd name="T3" fmla="*/ 0 h 250"/>
                <a:gd name="T4" fmla="*/ 2147483647 w 249"/>
                <a:gd name="T5" fmla="*/ 2147483647 h 250"/>
                <a:gd name="T6" fmla="*/ 0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830" name="Freeform 663"/>
            <p:cNvSpPr>
              <a:spLocks/>
            </p:cNvSpPr>
            <p:nvPr/>
          </p:nvSpPr>
          <p:spPr bwMode="auto">
            <a:xfrm>
              <a:off x="4563406" y="1862173"/>
              <a:ext cx="9385" cy="5637"/>
            </a:xfrm>
            <a:custGeom>
              <a:avLst/>
              <a:gdLst>
                <a:gd name="T0" fmla="*/ 2147483647 w 249"/>
                <a:gd name="T1" fmla="*/ 2147483647 h 250"/>
                <a:gd name="T2" fmla="*/ 0 w 249"/>
                <a:gd name="T3" fmla="*/ 2147483647 h 250"/>
                <a:gd name="T4" fmla="*/ 0 w 249"/>
                <a:gd name="T5" fmla="*/ 0 h 250"/>
                <a:gd name="T6" fmla="*/ 2147483647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831" name="Line 664"/>
            <p:cNvSpPr>
              <a:spLocks noChangeShapeType="1"/>
            </p:cNvSpPr>
            <p:nvPr/>
          </p:nvSpPr>
          <p:spPr bwMode="auto">
            <a:xfrm>
              <a:off x="4397596" y="1900221"/>
              <a:ext cx="0" cy="21137"/>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832" name="Freeform 665"/>
            <p:cNvSpPr>
              <a:spLocks/>
            </p:cNvSpPr>
            <p:nvPr/>
          </p:nvSpPr>
          <p:spPr bwMode="auto">
            <a:xfrm>
              <a:off x="4394468" y="1894585"/>
              <a:ext cx="9385" cy="7046"/>
            </a:xfrm>
            <a:custGeom>
              <a:avLst/>
              <a:gdLst>
                <a:gd name="T0" fmla="*/ 2147483647 w 249"/>
                <a:gd name="T1" fmla="*/ 0 h 250"/>
                <a:gd name="T2" fmla="*/ 2147483647 w 249"/>
                <a:gd name="T3" fmla="*/ 2147483647 h 250"/>
                <a:gd name="T4" fmla="*/ 0 w 249"/>
                <a:gd name="T5" fmla="*/ 2147483647 h 250"/>
                <a:gd name="T6" fmla="*/ 2147483647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833" name="Freeform 666"/>
            <p:cNvSpPr>
              <a:spLocks/>
            </p:cNvSpPr>
            <p:nvPr/>
          </p:nvSpPr>
          <p:spPr bwMode="auto">
            <a:xfrm>
              <a:off x="4394468" y="1918541"/>
              <a:ext cx="9385" cy="7046"/>
            </a:xfrm>
            <a:custGeom>
              <a:avLst/>
              <a:gdLst>
                <a:gd name="T0" fmla="*/ 2147483647 w 249"/>
                <a:gd name="T1" fmla="*/ 2147483647 h 250"/>
                <a:gd name="T2" fmla="*/ 0 w 249"/>
                <a:gd name="T3" fmla="*/ 0 h 250"/>
                <a:gd name="T4" fmla="*/ 2147483647 w 249"/>
                <a:gd name="T5" fmla="*/ 0 h 250"/>
                <a:gd name="T6" fmla="*/ 2147483647 w 249"/>
                <a:gd name="T7" fmla="*/ 0 h 250"/>
                <a:gd name="T8" fmla="*/ 2147483647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834" name="Rectangle 667"/>
            <p:cNvSpPr>
              <a:spLocks noChangeArrowheads="1"/>
            </p:cNvSpPr>
            <p:nvPr/>
          </p:nvSpPr>
          <p:spPr bwMode="auto">
            <a:xfrm>
              <a:off x="4433574" y="1957998"/>
              <a:ext cx="10419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Ethernet</a:t>
              </a:r>
              <a:endParaRPr lang="en-US" sz="1600">
                <a:latin typeface="+mn-lt"/>
              </a:endParaRPr>
            </a:p>
          </p:txBody>
        </p:sp>
      </p:grpSp>
      <p:sp>
        <p:nvSpPr>
          <p:cNvPr id="835" name="Rectangle 668"/>
          <p:cNvSpPr>
            <a:spLocks noChangeArrowheads="1"/>
          </p:cNvSpPr>
          <p:nvPr/>
        </p:nvSpPr>
        <p:spPr bwMode="auto">
          <a:xfrm>
            <a:off x="3894721" y="2041824"/>
            <a:ext cx="3622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dirty="0">
                <a:solidFill>
                  <a:srgbClr val="C80000"/>
                </a:solidFill>
                <a:latin typeface="+mn-lt"/>
              </a:rPr>
              <a:t>Access</a:t>
            </a:r>
          </a:p>
          <a:p>
            <a:pPr algn="ctr"/>
            <a:r>
              <a:rPr lang="en-US" sz="800" b="1" dirty="0">
                <a:solidFill>
                  <a:srgbClr val="C80000"/>
                </a:solidFill>
                <a:latin typeface="+mn-lt"/>
              </a:rPr>
              <a:t>Router</a:t>
            </a:r>
            <a:endParaRPr lang="en-US" sz="1600" dirty="0">
              <a:solidFill>
                <a:srgbClr val="C80000"/>
              </a:solidFill>
              <a:latin typeface="+mn-lt"/>
            </a:endParaRPr>
          </a:p>
        </p:txBody>
      </p:sp>
      <p:sp>
        <p:nvSpPr>
          <p:cNvPr id="836" name="Freeform 669"/>
          <p:cNvSpPr>
            <a:spLocks/>
          </p:cNvSpPr>
          <p:nvPr/>
        </p:nvSpPr>
        <p:spPr bwMode="auto">
          <a:xfrm>
            <a:off x="3698703" y="2645737"/>
            <a:ext cx="378297" cy="405013"/>
          </a:xfrm>
          <a:custGeom>
            <a:avLst/>
            <a:gdLst>
              <a:gd name="T0" fmla="*/ 2147483647 w 857"/>
              <a:gd name="T1" fmla="*/ 2147483647 h 794"/>
              <a:gd name="T2" fmla="*/ 2147483647 w 857"/>
              <a:gd name="T3" fmla="*/ 2147483647 h 794"/>
              <a:gd name="T4" fmla="*/ 2147483647 w 857"/>
              <a:gd name="T5" fmla="*/ 2147483647 h 794"/>
              <a:gd name="T6" fmla="*/ 2147483647 w 857"/>
              <a:gd name="T7" fmla="*/ 2147483647 h 794"/>
              <a:gd name="T8" fmla="*/ 2147483647 w 857"/>
              <a:gd name="T9" fmla="*/ 2147483647 h 794"/>
              <a:gd name="T10" fmla="*/ 2147483647 w 857"/>
              <a:gd name="T11" fmla="*/ 2147483647 h 794"/>
              <a:gd name="T12" fmla="*/ 2147483647 w 857"/>
              <a:gd name="T13" fmla="*/ 2147483647 h 794"/>
              <a:gd name="T14" fmla="*/ 2147483647 w 857"/>
              <a:gd name="T15" fmla="*/ 2147483647 h 794"/>
              <a:gd name="T16" fmla="*/ 0 60000 65536"/>
              <a:gd name="T17" fmla="*/ 0 60000 65536"/>
              <a:gd name="T18" fmla="*/ 0 60000 65536"/>
              <a:gd name="T19" fmla="*/ 0 60000 65536"/>
              <a:gd name="T20" fmla="*/ 0 60000 65536"/>
              <a:gd name="T21" fmla="*/ 0 60000 65536"/>
              <a:gd name="T22" fmla="*/ 0 60000 65536"/>
              <a:gd name="T23" fmla="*/ 0 60000 65536"/>
              <a:gd name="T24" fmla="*/ 0 w 857"/>
              <a:gd name="T25" fmla="*/ 0 h 794"/>
              <a:gd name="T26" fmla="*/ 857 w 857"/>
              <a:gd name="T27" fmla="*/ 794 h 794"/>
              <a:gd name="connsiteX0" fmla="*/ 9673 w 9673"/>
              <a:gd name="connsiteY0" fmla="*/ 9773 h 10000"/>
              <a:gd name="connsiteX1" fmla="*/ 8460 w 9673"/>
              <a:gd name="connsiteY1" fmla="*/ 9861 h 10000"/>
              <a:gd name="connsiteX2" fmla="*/ 7888 w 9673"/>
              <a:gd name="connsiteY2" fmla="*/ 8665 h 10000"/>
              <a:gd name="connsiteX3" fmla="*/ 7410 w 9673"/>
              <a:gd name="connsiteY3" fmla="*/ 1851 h 10000"/>
              <a:gd name="connsiteX4" fmla="*/ 4236 w 9673"/>
              <a:gd name="connsiteY4" fmla="*/ 277 h 10000"/>
              <a:gd name="connsiteX5" fmla="*/ 688 w 9673"/>
              <a:gd name="connsiteY5" fmla="*/ 227 h 10000"/>
              <a:gd name="connsiteX6" fmla="*/ 82 w 9673"/>
              <a:gd name="connsiteY6" fmla="*/ 982 h 10000"/>
              <a:gd name="connsiteX0" fmla="*/ 10000 w 10000"/>
              <a:gd name="connsiteY0" fmla="*/ 9773 h 9985"/>
              <a:gd name="connsiteX1" fmla="*/ 8155 w 10000"/>
              <a:gd name="connsiteY1" fmla="*/ 8665 h 9985"/>
              <a:gd name="connsiteX2" fmla="*/ 7660 w 10000"/>
              <a:gd name="connsiteY2" fmla="*/ 1851 h 9985"/>
              <a:gd name="connsiteX3" fmla="*/ 4379 w 10000"/>
              <a:gd name="connsiteY3" fmla="*/ 277 h 9985"/>
              <a:gd name="connsiteX4" fmla="*/ 711 w 10000"/>
              <a:gd name="connsiteY4" fmla="*/ 227 h 9985"/>
              <a:gd name="connsiteX5" fmla="*/ 85 w 10000"/>
              <a:gd name="connsiteY5" fmla="*/ 982 h 9985"/>
              <a:gd name="connsiteX0" fmla="*/ 10000 w 10000"/>
              <a:gd name="connsiteY0" fmla="*/ 9788 h 9788"/>
              <a:gd name="connsiteX1" fmla="*/ 7660 w 10000"/>
              <a:gd name="connsiteY1" fmla="*/ 1854 h 9788"/>
              <a:gd name="connsiteX2" fmla="*/ 4379 w 10000"/>
              <a:gd name="connsiteY2" fmla="*/ 277 h 9788"/>
              <a:gd name="connsiteX3" fmla="*/ 711 w 10000"/>
              <a:gd name="connsiteY3" fmla="*/ 227 h 9788"/>
              <a:gd name="connsiteX4" fmla="*/ 85 w 10000"/>
              <a:gd name="connsiteY4" fmla="*/ 983 h 9788"/>
              <a:gd name="connsiteX0" fmla="*/ 7660 w 7660"/>
              <a:gd name="connsiteY0" fmla="*/ 1894 h 1894"/>
              <a:gd name="connsiteX1" fmla="*/ 4379 w 7660"/>
              <a:gd name="connsiteY1" fmla="*/ 283 h 1894"/>
              <a:gd name="connsiteX2" fmla="*/ 711 w 7660"/>
              <a:gd name="connsiteY2" fmla="*/ 232 h 1894"/>
              <a:gd name="connsiteX3" fmla="*/ 85 w 7660"/>
              <a:gd name="connsiteY3" fmla="*/ 1004 h 1894"/>
              <a:gd name="connsiteX0" fmla="*/ 5657 w 7228"/>
              <a:gd name="connsiteY0" fmla="*/ 8548 h 18057"/>
              <a:gd name="connsiteX1" fmla="*/ 5717 w 7228"/>
              <a:gd name="connsiteY1" fmla="*/ 14250 h 18057"/>
              <a:gd name="connsiteX2" fmla="*/ 928 w 7228"/>
              <a:gd name="connsiteY2" fmla="*/ 13981 h 18057"/>
              <a:gd name="connsiteX3" fmla="*/ 111 w 7228"/>
              <a:gd name="connsiteY3" fmla="*/ 18057 h 18057"/>
              <a:gd name="connsiteX0" fmla="*/ 7827 w 7827"/>
              <a:gd name="connsiteY0" fmla="*/ 4734 h 10000"/>
              <a:gd name="connsiteX1" fmla="*/ 3557 w 7827"/>
              <a:gd name="connsiteY1" fmla="*/ 7064 h 10000"/>
              <a:gd name="connsiteX2" fmla="*/ 1284 w 7827"/>
              <a:gd name="connsiteY2" fmla="*/ 7743 h 10000"/>
              <a:gd name="connsiteX3" fmla="*/ 154 w 7827"/>
              <a:gd name="connsiteY3" fmla="*/ 10000 h 10000"/>
              <a:gd name="connsiteX0" fmla="*/ 9999 w 9999"/>
              <a:gd name="connsiteY0" fmla="*/ 4734 h 10000"/>
              <a:gd name="connsiteX1" fmla="*/ 4545 w 9999"/>
              <a:gd name="connsiteY1" fmla="*/ 7064 h 10000"/>
              <a:gd name="connsiteX2" fmla="*/ 1640 w 9999"/>
              <a:gd name="connsiteY2" fmla="*/ 7743 h 10000"/>
              <a:gd name="connsiteX3" fmla="*/ 197 w 9999"/>
              <a:gd name="connsiteY3" fmla="*/ 10000 h 10000"/>
              <a:gd name="connsiteX0" fmla="*/ 10000 w 10000"/>
              <a:gd name="connsiteY0" fmla="*/ 0 h 5266"/>
              <a:gd name="connsiteX1" fmla="*/ 4545 w 10000"/>
              <a:gd name="connsiteY1" fmla="*/ 2330 h 5266"/>
              <a:gd name="connsiteX2" fmla="*/ 1640 w 10000"/>
              <a:gd name="connsiteY2" fmla="*/ 3009 h 5266"/>
              <a:gd name="connsiteX3" fmla="*/ 197 w 10000"/>
              <a:gd name="connsiteY3" fmla="*/ 5266 h 5266"/>
              <a:gd name="connsiteX0" fmla="*/ 9091 w 9091"/>
              <a:gd name="connsiteY0" fmla="*/ 0 h 21062"/>
              <a:gd name="connsiteX1" fmla="*/ 4545 w 9091"/>
              <a:gd name="connsiteY1" fmla="*/ 15487 h 21062"/>
              <a:gd name="connsiteX2" fmla="*/ 1640 w 9091"/>
              <a:gd name="connsiteY2" fmla="*/ 16776 h 21062"/>
              <a:gd name="connsiteX3" fmla="*/ 197 w 9091"/>
              <a:gd name="connsiteY3" fmla="*/ 21062 h 21062"/>
              <a:gd name="connsiteX0" fmla="*/ 10000 w 10000"/>
              <a:gd name="connsiteY0" fmla="*/ 0 h 10000"/>
              <a:gd name="connsiteX1" fmla="*/ 1804 w 10000"/>
              <a:gd name="connsiteY1" fmla="*/ 7965 h 10000"/>
              <a:gd name="connsiteX2" fmla="*/ 217 w 10000"/>
              <a:gd name="connsiteY2" fmla="*/ 10000 h 10000"/>
              <a:gd name="connsiteX0" fmla="*/ 9783 w 9783"/>
              <a:gd name="connsiteY0" fmla="*/ 0 h 10000"/>
              <a:gd name="connsiteX1" fmla="*/ 5783 w 9783"/>
              <a:gd name="connsiteY1" fmla="*/ 6303 h 10000"/>
              <a:gd name="connsiteX2" fmla="*/ 0 w 9783"/>
              <a:gd name="connsiteY2" fmla="*/ 10000 h 10000"/>
              <a:gd name="connsiteX0" fmla="*/ 10222 w 10222"/>
              <a:gd name="connsiteY0" fmla="*/ 0 h 8404"/>
              <a:gd name="connsiteX1" fmla="*/ 6133 w 10222"/>
              <a:gd name="connsiteY1" fmla="*/ 6303 h 8404"/>
              <a:gd name="connsiteX2" fmla="*/ 0 w 10222"/>
              <a:gd name="connsiteY2" fmla="*/ 8404 h 8404"/>
              <a:gd name="connsiteX0" fmla="*/ 10000 w 10000"/>
              <a:gd name="connsiteY0" fmla="*/ 0 h 10000"/>
              <a:gd name="connsiteX1" fmla="*/ 6000 w 10000"/>
              <a:gd name="connsiteY1" fmla="*/ 7500 h 10000"/>
              <a:gd name="connsiteX2" fmla="*/ 0 w 10000"/>
              <a:gd name="connsiteY2" fmla="*/ 10000 h 10000"/>
              <a:gd name="connsiteX0" fmla="*/ 10000 w 10000"/>
              <a:gd name="connsiteY0" fmla="*/ 0 h 11250"/>
              <a:gd name="connsiteX1" fmla="*/ 6000 w 10000"/>
              <a:gd name="connsiteY1" fmla="*/ 7500 h 11250"/>
              <a:gd name="connsiteX2" fmla="*/ 0 w 10000"/>
              <a:gd name="connsiteY2" fmla="*/ 11250 h 11250"/>
              <a:gd name="connsiteX0" fmla="*/ 10000 w 10000"/>
              <a:gd name="connsiteY0" fmla="*/ 0 h 11250"/>
              <a:gd name="connsiteX1" fmla="*/ 6000 w 10000"/>
              <a:gd name="connsiteY1" fmla="*/ 7500 h 11250"/>
              <a:gd name="connsiteX2" fmla="*/ 0 w 10000"/>
              <a:gd name="connsiteY2" fmla="*/ 11250 h 11250"/>
              <a:gd name="connsiteX0" fmla="*/ 10000 w 10617"/>
              <a:gd name="connsiteY0" fmla="*/ 0 h 11250"/>
              <a:gd name="connsiteX1" fmla="*/ 6000 w 10617"/>
              <a:gd name="connsiteY1" fmla="*/ 7500 h 11250"/>
              <a:gd name="connsiteX2" fmla="*/ 0 w 10617"/>
              <a:gd name="connsiteY2" fmla="*/ 11250 h 11250"/>
              <a:gd name="connsiteX0" fmla="*/ 11280 w 11280"/>
              <a:gd name="connsiteY0" fmla="*/ 0 h 11250"/>
              <a:gd name="connsiteX1" fmla="*/ 5280 w 11280"/>
              <a:gd name="connsiteY1" fmla="*/ 7500 h 11250"/>
              <a:gd name="connsiteX2" fmla="*/ 1280 w 11280"/>
              <a:gd name="connsiteY2" fmla="*/ 11250 h 11250"/>
              <a:gd name="connsiteX0" fmla="*/ 10000 w 10617"/>
              <a:gd name="connsiteY0" fmla="*/ 0 h 11250"/>
              <a:gd name="connsiteX1" fmla="*/ 6000 w 10617"/>
              <a:gd name="connsiteY1" fmla="*/ 5000 h 11250"/>
              <a:gd name="connsiteX2" fmla="*/ 0 w 10617"/>
              <a:gd name="connsiteY2" fmla="*/ 11250 h 11250"/>
              <a:gd name="connsiteX0" fmla="*/ 10000 w 10000"/>
              <a:gd name="connsiteY0" fmla="*/ 0 h 11250"/>
              <a:gd name="connsiteX1" fmla="*/ 6000 w 10000"/>
              <a:gd name="connsiteY1" fmla="*/ 5000 h 11250"/>
              <a:gd name="connsiteX2" fmla="*/ 0 w 10000"/>
              <a:gd name="connsiteY2" fmla="*/ 11250 h 11250"/>
              <a:gd name="connsiteX0" fmla="*/ 10000 w 10000"/>
              <a:gd name="connsiteY0" fmla="*/ 0 h 11250"/>
              <a:gd name="connsiteX1" fmla="*/ 6000 w 10000"/>
              <a:gd name="connsiteY1" fmla="*/ 5000 h 11250"/>
              <a:gd name="connsiteX2" fmla="*/ 0 w 10000"/>
              <a:gd name="connsiteY2" fmla="*/ 11250 h 11250"/>
              <a:gd name="connsiteX0" fmla="*/ 10000 w 10000"/>
              <a:gd name="connsiteY0" fmla="*/ 0 h 11250"/>
              <a:gd name="connsiteX1" fmla="*/ 6000 w 10000"/>
              <a:gd name="connsiteY1" fmla="*/ 5000 h 11250"/>
              <a:gd name="connsiteX2" fmla="*/ 0 w 10000"/>
              <a:gd name="connsiteY2" fmla="*/ 11250 h 11250"/>
              <a:gd name="connsiteX0" fmla="*/ 10000 w 10000"/>
              <a:gd name="connsiteY0" fmla="*/ 0 h 11250"/>
              <a:gd name="connsiteX1" fmla="*/ 6000 w 10000"/>
              <a:gd name="connsiteY1" fmla="*/ 5000 h 11250"/>
              <a:gd name="connsiteX2" fmla="*/ 0 w 10000"/>
              <a:gd name="connsiteY2" fmla="*/ 11250 h 11250"/>
              <a:gd name="connsiteX0" fmla="*/ 10000 w 11834"/>
              <a:gd name="connsiteY0" fmla="*/ 0 h 11250"/>
              <a:gd name="connsiteX1" fmla="*/ 6000 w 11834"/>
              <a:gd name="connsiteY1" fmla="*/ 5000 h 11250"/>
              <a:gd name="connsiteX2" fmla="*/ 0 w 11834"/>
              <a:gd name="connsiteY2" fmla="*/ 11250 h 11250"/>
              <a:gd name="connsiteX0" fmla="*/ 10000 w 10063"/>
              <a:gd name="connsiteY0" fmla="*/ 0 h 11250"/>
              <a:gd name="connsiteX1" fmla="*/ 6000 w 10063"/>
              <a:gd name="connsiteY1" fmla="*/ 5000 h 11250"/>
              <a:gd name="connsiteX2" fmla="*/ 0 w 10063"/>
              <a:gd name="connsiteY2" fmla="*/ 11250 h 11250"/>
              <a:gd name="connsiteX0" fmla="*/ 10514 w 10577"/>
              <a:gd name="connsiteY0" fmla="*/ 0 h 11250"/>
              <a:gd name="connsiteX1" fmla="*/ 6514 w 10577"/>
              <a:gd name="connsiteY1" fmla="*/ 5000 h 11250"/>
              <a:gd name="connsiteX2" fmla="*/ 514 w 10577"/>
              <a:gd name="connsiteY2" fmla="*/ 11250 h 11250"/>
              <a:gd name="connsiteX0" fmla="*/ 10514 w 11261"/>
              <a:gd name="connsiteY0" fmla="*/ 0 h 11250"/>
              <a:gd name="connsiteX1" fmla="*/ 6514 w 11261"/>
              <a:gd name="connsiteY1" fmla="*/ 5000 h 11250"/>
              <a:gd name="connsiteX2" fmla="*/ 514 w 11261"/>
              <a:gd name="connsiteY2" fmla="*/ 11250 h 11250"/>
              <a:gd name="connsiteX0" fmla="*/ 10514 w 10945"/>
              <a:gd name="connsiteY0" fmla="*/ 0 h 11250"/>
              <a:gd name="connsiteX1" fmla="*/ 6514 w 10945"/>
              <a:gd name="connsiteY1" fmla="*/ 5000 h 11250"/>
              <a:gd name="connsiteX2" fmla="*/ 514 w 10945"/>
              <a:gd name="connsiteY2" fmla="*/ 11250 h 11250"/>
            </a:gdLst>
            <a:ahLst/>
            <a:cxnLst>
              <a:cxn ang="0">
                <a:pos x="connsiteX0" y="connsiteY0"/>
              </a:cxn>
              <a:cxn ang="0">
                <a:pos x="connsiteX1" y="connsiteY1"/>
              </a:cxn>
              <a:cxn ang="0">
                <a:pos x="connsiteX2" y="connsiteY2"/>
              </a:cxn>
            </a:cxnLst>
            <a:rect l="l" t="t" r="r" b="b"/>
            <a:pathLst>
              <a:path w="10945" h="11250">
                <a:moveTo>
                  <a:pt x="10514" y="0"/>
                </a:moveTo>
                <a:cubicBezTo>
                  <a:pt x="10356" y="2635"/>
                  <a:pt x="10945" y="4699"/>
                  <a:pt x="6514" y="5000"/>
                </a:cubicBezTo>
                <a:cubicBezTo>
                  <a:pt x="0" y="4891"/>
                  <a:pt x="625" y="6847"/>
                  <a:pt x="514" y="11250"/>
                </a:cubicBezTo>
              </a:path>
            </a:pathLst>
          </a:custGeom>
          <a:noFill/>
          <a:ln w="19050">
            <a:solidFill>
              <a:srgbClr val="0033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837" name="Freeform 671"/>
          <p:cNvSpPr>
            <a:spLocks/>
          </p:cNvSpPr>
          <p:nvPr/>
        </p:nvSpPr>
        <p:spPr bwMode="auto">
          <a:xfrm>
            <a:off x="3271844" y="1970734"/>
            <a:ext cx="2110156" cy="910333"/>
          </a:xfrm>
          <a:custGeom>
            <a:avLst/>
            <a:gdLst>
              <a:gd name="T0" fmla="*/ 2147483647 w 7562"/>
              <a:gd name="T1" fmla="*/ 0 h 5104"/>
              <a:gd name="T2" fmla="*/ 0 w 7562"/>
              <a:gd name="T3" fmla="*/ 2147483647 h 5104"/>
              <a:gd name="T4" fmla="*/ 0 w 7562"/>
              <a:gd name="T5" fmla="*/ 2147483647 h 5104"/>
              <a:gd name="T6" fmla="*/ 2147483647 w 7562"/>
              <a:gd name="T7" fmla="*/ 2147483647 h 5104"/>
              <a:gd name="T8" fmla="*/ 2147483647 w 7562"/>
              <a:gd name="T9" fmla="*/ 2147483647 h 5104"/>
              <a:gd name="T10" fmla="*/ 2147483647 w 7562"/>
              <a:gd name="T11" fmla="*/ 2147483647 h 5104"/>
              <a:gd name="T12" fmla="*/ 2147483647 w 7562"/>
              <a:gd name="T13" fmla="*/ 2147483647 h 5104"/>
              <a:gd name="T14" fmla="*/ 2147483647 w 7562"/>
              <a:gd name="T15" fmla="*/ 0 h 5104"/>
              <a:gd name="T16" fmla="*/ 2147483647 w 7562"/>
              <a:gd name="T17" fmla="*/ 0 h 5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62"/>
              <a:gd name="T28" fmla="*/ 0 h 5104"/>
              <a:gd name="T29" fmla="*/ 7562 w 7562"/>
              <a:gd name="T30" fmla="*/ 5104 h 5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62" h="5104">
                <a:moveTo>
                  <a:pt x="850" y="0"/>
                </a:moveTo>
                <a:cubicBezTo>
                  <a:pt x="381" y="0"/>
                  <a:pt x="0" y="381"/>
                  <a:pt x="0" y="851"/>
                </a:cubicBezTo>
                <a:lnTo>
                  <a:pt x="0" y="4253"/>
                </a:lnTo>
                <a:cubicBezTo>
                  <a:pt x="0" y="4723"/>
                  <a:pt x="381" y="5104"/>
                  <a:pt x="850" y="5104"/>
                </a:cubicBezTo>
                <a:lnTo>
                  <a:pt x="6711" y="5104"/>
                </a:lnTo>
                <a:cubicBezTo>
                  <a:pt x="7181" y="5104"/>
                  <a:pt x="7562" y="4723"/>
                  <a:pt x="7562" y="4253"/>
                </a:cubicBezTo>
                <a:lnTo>
                  <a:pt x="7562" y="851"/>
                </a:lnTo>
                <a:cubicBezTo>
                  <a:pt x="7562" y="381"/>
                  <a:pt x="7181" y="0"/>
                  <a:pt x="6711" y="0"/>
                </a:cubicBezTo>
                <a:lnTo>
                  <a:pt x="850" y="0"/>
                </a:lnTo>
                <a:close/>
              </a:path>
            </a:pathLst>
          </a:custGeom>
          <a:noFill/>
          <a:ln w="28575" cap="rnd">
            <a:solidFill>
              <a:srgbClr val="C8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grpSp>
        <p:nvGrpSpPr>
          <p:cNvPr id="14" name="Group 1459"/>
          <p:cNvGrpSpPr>
            <a:grpSpLocks/>
          </p:cNvGrpSpPr>
          <p:nvPr/>
        </p:nvGrpSpPr>
        <p:grpSpPr bwMode="auto">
          <a:xfrm>
            <a:off x="2682000" y="2553385"/>
            <a:ext cx="1035526" cy="1341544"/>
            <a:chOff x="3080" y="2709"/>
            <a:chExt cx="616" cy="765"/>
          </a:xfrm>
        </p:grpSpPr>
        <p:pic>
          <p:nvPicPr>
            <p:cNvPr id="839" name="Picture 1118" descr="Bild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6" y="3298"/>
              <a:ext cx="48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 name="Picture 1119" descr="Bild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0" y="2709"/>
              <a:ext cx="357" cy="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4" name="Line 1126"/>
          <p:cNvSpPr>
            <a:spLocks noChangeShapeType="1"/>
          </p:cNvSpPr>
          <p:nvPr/>
        </p:nvSpPr>
        <p:spPr bwMode="auto">
          <a:xfrm flipV="1">
            <a:off x="4396844" y="2755649"/>
            <a:ext cx="0" cy="1240084"/>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square" lIns="180000" tIns="180000" rIns="180000" bIns="180000" anchor="ctr">
            <a:spAutoFit/>
          </a:bodyPr>
          <a:lstStyle/>
          <a:p>
            <a:endParaRPr lang="en-US">
              <a:latin typeface="+mn-lt"/>
            </a:endParaRPr>
          </a:p>
        </p:txBody>
      </p:sp>
      <p:sp>
        <p:nvSpPr>
          <p:cNvPr id="846" name="Rectangle 670"/>
          <p:cNvSpPr>
            <a:spLocks noChangeArrowheads="1"/>
          </p:cNvSpPr>
          <p:nvPr/>
        </p:nvSpPr>
        <p:spPr bwMode="auto">
          <a:xfrm>
            <a:off x="3312000" y="2039513"/>
            <a:ext cx="4632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dirty="0">
                <a:latin typeface="+mn-lt"/>
              </a:rPr>
              <a:t>Roadside</a:t>
            </a:r>
          </a:p>
          <a:p>
            <a:pPr algn="ctr"/>
            <a:r>
              <a:rPr lang="en-US" sz="800" b="1" dirty="0">
                <a:latin typeface="+mn-lt"/>
              </a:rPr>
              <a:t>Gateway</a:t>
            </a:r>
            <a:endParaRPr lang="en-US" sz="1600" dirty="0">
              <a:latin typeface="+mn-lt"/>
            </a:endParaRPr>
          </a:p>
        </p:txBody>
      </p:sp>
      <p:sp>
        <p:nvSpPr>
          <p:cNvPr id="847" name="Rectangle 466"/>
          <p:cNvSpPr>
            <a:spLocks noChangeArrowheads="1"/>
          </p:cNvSpPr>
          <p:nvPr/>
        </p:nvSpPr>
        <p:spPr bwMode="auto">
          <a:xfrm>
            <a:off x="4932000" y="2041824"/>
            <a:ext cx="3366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dirty="0">
                <a:latin typeface="+mn-lt"/>
              </a:rPr>
              <a:t>Border</a:t>
            </a:r>
          </a:p>
          <a:p>
            <a:pPr algn="ctr"/>
            <a:r>
              <a:rPr lang="en-US" sz="800" b="1" dirty="0">
                <a:latin typeface="+mn-lt"/>
              </a:rPr>
              <a:t>Router</a:t>
            </a:r>
            <a:endParaRPr lang="en-US" sz="1600" dirty="0">
              <a:latin typeface="+mn-lt"/>
            </a:endParaRPr>
          </a:p>
        </p:txBody>
      </p:sp>
      <p:pic>
        <p:nvPicPr>
          <p:cNvPr id="86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22000" y="2170678"/>
            <a:ext cx="940374" cy="700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61" name="Group 860"/>
          <p:cNvGrpSpPr/>
          <p:nvPr/>
        </p:nvGrpSpPr>
        <p:grpSpPr>
          <a:xfrm>
            <a:off x="7753996" y="3050733"/>
            <a:ext cx="977070" cy="776149"/>
            <a:chOff x="2488996" y="1933789"/>
            <a:chExt cx="1608510" cy="1277741"/>
          </a:xfrm>
        </p:grpSpPr>
        <p:sp>
          <p:nvSpPr>
            <p:cNvPr id="862" name="Rectangle 1031"/>
            <p:cNvSpPr>
              <a:spLocks noChangeArrowheads="1"/>
            </p:cNvSpPr>
            <p:nvPr/>
          </p:nvSpPr>
          <p:spPr bwMode="auto">
            <a:xfrm>
              <a:off x="2488996" y="1933789"/>
              <a:ext cx="1608510" cy="12777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863" name="Rectangle 1032"/>
            <p:cNvSpPr>
              <a:spLocks noChangeArrowheads="1"/>
            </p:cNvSpPr>
            <p:nvPr/>
          </p:nvSpPr>
          <p:spPr bwMode="auto">
            <a:xfrm>
              <a:off x="2488996" y="1933789"/>
              <a:ext cx="1608510" cy="1277741"/>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864" name="Rectangle 1033"/>
            <p:cNvSpPr>
              <a:spLocks noChangeArrowheads="1"/>
            </p:cNvSpPr>
            <p:nvPr/>
          </p:nvSpPr>
          <p:spPr bwMode="auto">
            <a:xfrm>
              <a:off x="2910600" y="2920478"/>
              <a:ext cx="790509" cy="216741"/>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865" name="Rectangle 1034"/>
            <p:cNvSpPr>
              <a:spLocks noChangeArrowheads="1"/>
            </p:cNvSpPr>
            <p:nvPr/>
          </p:nvSpPr>
          <p:spPr bwMode="auto">
            <a:xfrm>
              <a:off x="2910600" y="2920478"/>
              <a:ext cx="790509" cy="216741"/>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866" name="Rectangle 1035"/>
            <p:cNvSpPr>
              <a:spLocks noChangeArrowheads="1"/>
            </p:cNvSpPr>
            <p:nvPr/>
          </p:nvSpPr>
          <p:spPr bwMode="auto">
            <a:xfrm>
              <a:off x="2910600" y="2610848"/>
              <a:ext cx="790509" cy="20022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867" name="Rectangle 1036"/>
            <p:cNvSpPr>
              <a:spLocks noChangeArrowheads="1"/>
            </p:cNvSpPr>
            <p:nvPr/>
          </p:nvSpPr>
          <p:spPr bwMode="auto">
            <a:xfrm>
              <a:off x="2910600" y="2610848"/>
              <a:ext cx="790509" cy="200226"/>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868" name="Rectangle 1037"/>
            <p:cNvSpPr>
              <a:spLocks noChangeArrowheads="1"/>
            </p:cNvSpPr>
            <p:nvPr/>
          </p:nvSpPr>
          <p:spPr bwMode="auto">
            <a:xfrm>
              <a:off x="2566903" y="2043192"/>
              <a:ext cx="217674" cy="109402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869" name="Rectangle 1038"/>
            <p:cNvSpPr>
              <a:spLocks noChangeArrowheads="1"/>
            </p:cNvSpPr>
            <p:nvPr/>
          </p:nvSpPr>
          <p:spPr bwMode="auto">
            <a:xfrm>
              <a:off x="2566903" y="2043192"/>
              <a:ext cx="217674" cy="1094027"/>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870" name="Rectangle 1039"/>
            <p:cNvSpPr>
              <a:spLocks noChangeArrowheads="1"/>
            </p:cNvSpPr>
            <p:nvPr/>
          </p:nvSpPr>
          <p:spPr bwMode="auto">
            <a:xfrm>
              <a:off x="2910600" y="2332180"/>
              <a:ext cx="790509" cy="16100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871" name="Rectangle 1040"/>
            <p:cNvSpPr>
              <a:spLocks noChangeArrowheads="1"/>
            </p:cNvSpPr>
            <p:nvPr/>
          </p:nvSpPr>
          <p:spPr bwMode="auto">
            <a:xfrm>
              <a:off x="2910600" y="2332180"/>
              <a:ext cx="790509" cy="161007"/>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872" name="Rectangle 1041"/>
            <p:cNvSpPr>
              <a:spLocks noChangeArrowheads="1"/>
            </p:cNvSpPr>
            <p:nvPr/>
          </p:nvSpPr>
          <p:spPr bwMode="auto">
            <a:xfrm>
              <a:off x="3121404" y="2367270"/>
              <a:ext cx="415798"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Facilities</a:t>
              </a:r>
              <a:endParaRPr lang="en-GB" sz="1600" dirty="0">
                <a:latin typeface="+mn-lt"/>
              </a:endParaRPr>
            </a:p>
          </p:txBody>
        </p:sp>
        <p:sp>
          <p:nvSpPr>
            <p:cNvPr id="873" name="Line 1042"/>
            <p:cNvSpPr>
              <a:spLocks noChangeShapeType="1"/>
            </p:cNvSpPr>
            <p:nvPr/>
          </p:nvSpPr>
          <p:spPr bwMode="auto">
            <a:xfrm>
              <a:off x="2825821" y="3040202"/>
              <a:ext cx="43536" cy="0"/>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874" name="Freeform 1043"/>
            <p:cNvSpPr>
              <a:spLocks/>
            </p:cNvSpPr>
            <p:nvPr/>
          </p:nvSpPr>
          <p:spPr bwMode="auto">
            <a:xfrm>
              <a:off x="2807490" y="3027816"/>
              <a:ext cx="25205" cy="22706"/>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75" name="Freeform 1044"/>
            <p:cNvSpPr>
              <a:spLocks/>
            </p:cNvSpPr>
            <p:nvPr/>
          </p:nvSpPr>
          <p:spPr bwMode="auto">
            <a:xfrm>
              <a:off x="2862481" y="3027816"/>
              <a:ext cx="27496" cy="22706"/>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76" name="Line 1045"/>
            <p:cNvSpPr>
              <a:spLocks noChangeShapeType="1"/>
            </p:cNvSpPr>
            <p:nvPr/>
          </p:nvSpPr>
          <p:spPr bwMode="auto">
            <a:xfrm>
              <a:off x="3304710" y="2173237"/>
              <a:ext cx="0" cy="10320"/>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877" name="Freeform 1046"/>
            <p:cNvSpPr>
              <a:spLocks/>
            </p:cNvSpPr>
            <p:nvPr/>
          </p:nvSpPr>
          <p:spPr bwMode="auto">
            <a:xfrm>
              <a:off x="3290961" y="2156723"/>
              <a:ext cx="27496" cy="22706"/>
            </a:xfrm>
            <a:custGeom>
              <a:avLst/>
              <a:gdLst>
                <a:gd name="T0" fmla="*/ 2147483647 w 250"/>
                <a:gd name="T1" fmla="*/ 0 h 250"/>
                <a:gd name="T2" fmla="*/ 2147483647 w 250"/>
                <a:gd name="T3" fmla="*/ 2147483647 h 250"/>
                <a:gd name="T4" fmla="*/ 0 w 250"/>
                <a:gd name="T5" fmla="*/ 2147483647 h 250"/>
                <a:gd name="T6" fmla="*/ 2147483647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78" name="Freeform 1047"/>
            <p:cNvSpPr>
              <a:spLocks/>
            </p:cNvSpPr>
            <p:nvPr/>
          </p:nvSpPr>
          <p:spPr bwMode="auto">
            <a:xfrm>
              <a:off x="3290961" y="2179429"/>
              <a:ext cx="27496" cy="22708"/>
            </a:xfrm>
            <a:custGeom>
              <a:avLst/>
              <a:gdLst>
                <a:gd name="T0" fmla="*/ 2147483647 w 250"/>
                <a:gd name="T1" fmla="*/ 2147483647 h 250"/>
                <a:gd name="T2" fmla="*/ 0 w 250"/>
                <a:gd name="T3" fmla="*/ 0 h 250"/>
                <a:gd name="T4" fmla="*/ 2147483647 w 250"/>
                <a:gd name="T5" fmla="*/ 0 h 250"/>
                <a:gd name="T6" fmla="*/ 2147483647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39"/>
                    <a:pt x="171" y="39"/>
                    <a:pt x="250" y="0"/>
                  </a:cubicBezTo>
                  <a:lnTo>
                    <a:pt x="125" y="250"/>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79" name="Line 1048"/>
            <p:cNvSpPr>
              <a:spLocks noChangeShapeType="1"/>
            </p:cNvSpPr>
            <p:nvPr/>
          </p:nvSpPr>
          <p:spPr bwMode="auto">
            <a:xfrm>
              <a:off x="2825821" y="2695479"/>
              <a:ext cx="43536" cy="0"/>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880" name="Freeform 1049"/>
            <p:cNvSpPr>
              <a:spLocks/>
            </p:cNvSpPr>
            <p:nvPr/>
          </p:nvSpPr>
          <p:spPr bwMode="auto">
            <a:xfrm>
              <a:off x="2807490" y="2685158"/>
              <a:ext cx="25205" cy="22706"/>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81" name="Freeform 1050"/>
            <p:cNvSpPr>
              <a:spLocks/>
            </p:cNvSpPr>
            <p:nvPr/>
          </p:nvSpPr>
          <p:spPr bwMode="auto">
            <a:xfrm>
              <a:off x="2862481" y="2685158"/>
              <a:ext cx="27496" cy="22706"/>
            </a:xfrm>
            <a:custGeom>
              <a:avLst/>
              <a:gdLst>
                <a:gd name="T0" fmla="*/ 2147483647 w 250"/>
                <a:gd name="T1" fmla="*/ 2147483647 h 250"/>
                <a:gd name="T2" fmla="*/ 0 w 250"/>
                <a:gd name="T3" fmla="*/ 2147483647 h 250"/>
                <a:gd name="T4" fmla="*/ 0 w 250"/>
                <a:gd name="T5" fmla="*/ 0 h 250"/>
                <a:gd name="T6" fmla="*/ 2147483647 w 250"/>
                <a:gd name="T7" fmla="*/ 2147483647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82" name="Rectangle 1051"/>
            <p:cNvSpPr>
              <a:spLocks noChangeArrowheads="1"/>
            </p:cNvSpPr>
            <p:nvPr/>
          </p:nvSpPr>
          <p:spPr bwMode="auto">
            <a:xfrm>
              <a:off x="3066411" y="2604653"/>
              <a:ext cx="71351"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N</a:t>
              </a:r>
              <a:endParaRPr lang="en-GB" sz="1600">
                <a:latin typeface="+mn-lt"/>
              </a:endParaRPr>
            </a:p>
          </p:txBody>
        </p:sp>
        <p:sp>
          <p:nvSpPr>
            <p:cNvPr id="883" name="Rectangle 1052"/>
            <p:cNvSpPr>
              <a:spLocks noChangeArrowheads="1"/>
            </p:cNvSpPr>
            <p:nvPr/>
          </p:nvSpPr>
          <p:spPr bwMode="auto">
            <a:xfrm>
              <a:off x="3127813" y="2605493"/>
              <a:ext cx="487148"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etworking </a:t>
              </a:r>
              <a:endParaRPr lang="en-GB" sz="1600">
                <a:latin typeface="+mn-lt"/>
              </a:endParaRPr>
            </a:p>
          </p:txBody>
        </p:sp>
        <p:sp>
          <p:nvSpPr>
            <p:cNvPr id="884" name="Rectangle 1053"/>
            <p:cNvSpPr>
              <a:spLocks noChangeArrowheads="1"/>
            </p:cNvSpPr>
            <p:nvPr/>
          </p:nvSpPr>
          <p:spPr bwMode="auto">
            <a:xfrm>
              <a:off x="3059538" y="2689287"/>
              <a:ext cx="98413"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&amp; </a:t>
              </a:r>
              <a:endParaRPr lang="en-GB" sz="1600">
                <a:latin typeface="+mn-lt"/>
              </a:endParaRPr>
            </a:p>
          </p:txBody>
        </p:sp>
        <p:sp>
          <p:nvSpPr>
            <p:cNvPr id="885" name="Rectangle 1054"/>
            <p:cNvSpPr>
              <a:spLocks noChangeArrowheads="1"/>
            </p:cNvSpPr>
            <p:nvPr/>
          </p:nvSpPr>
          <p:spPr bwMode="auto">
            <a:xfrm>
              <a:off x="3146015" y="2688700"/>
              <a:ext cx="455164"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Transport</a:t>
              </a:r>
              <a:endParaRPr lang="en-GB" sz="1600">
                <a:latin typeface="+mn-lt"/>
              </a:endParaRPr>
            </a:p>
          </p:txBody>
        </p:sp>
        <p:sp>
          <p:nvSpPr>
            <p:cNvPr id="886" name="Rectangle 1055"/>
            <p:cNvSpPr>
              <a:spLocks noChangeArrowheads="1"/>
            </p:cNvSpPr>
            <p:nvPr/>
          </p:nvSpPr>
          <p:spPr bwMode="auto">
            <a:xfrm>
              <a:off x="3153482" y="2901898"/>
              <a:ext cx="369050"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Access </a:t>
              </a:r>
              <a:endParaRPr lang="en-GB" sz="1600">
                <a:latin typeface="+mn-lt"/>
              </a:endParaRPr>
            </a:p>
          </p:txBody>
        </p:sp>
        <p:sp>
          <p:nvSpPr>
            <p:cNvPr id="887" name="Rectangle 1056"/>
            <p:cNvSpPr>
              <a:spLocks noChangeArrowheads="1"/>
            </p:cNvSpPr>
            <p:nvPr/>
          </p:nvSpPr>
          <p:spPr bwMode="auto">
            <a:xfrm>
              <a:off x="3023804" y="2985132"/>
              <a:ext cx="624927"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Technologies</a:t>
              </a:r>
              <a:endParaRPr lang="en-GB" sz="1600">
                <a:latin typeface="+mn-lt"/>
              </a:endParaRPr>
            </a:p>
          </p:txBody>
        </p:sp>
        <p:sp>
          <p:nvSpPr>
            <p:cNvPr id="888" name="Rectangle 1057"/>
            <p:cNvSpPr>
              <a:spLocks noChangeArrowheads="1"/>
            </p:cNvSpPr>
            <p:nvPr/>
          </p:nvSpPr>
          <p:spPr bwMode="auto">
            <a:xfrm>
              <a:off x="3538424" y="2678965"/>
              <a:ext cx="29524" cy="4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00">
                  <a:solidFill>
                    <a:srgbClr val="000000"/>
                  </a:solidFill>
                  <a:latin typeface="+mn-lt"/>
                </a:rPr>
                <a:t>...</a:t>
              </a:r>
              <a:endParaRPr lang="en-GB" sz="1600">
                <a:latin typeface="+mn-lt"/>
              </a:endParaRPr>
            </a:p>
          </p:txBody>
        </p:sp>
        <p:sp>
          <p:nvSpPr>
            <p:cNvPr id="889" name="Line 1058"/>
            <p:cNvSpPr>
              <a:spLocks noChangeShapeType="1"/>
            </p:cNvSpPr>
            <p:nvPr/>
          </p:nvSpPr>
          <p:spPr bwMode="auto">
            <a:xfrm>
              <a:off x="3302416" y="2509702"/>
              <a:ext cx="4583" cy="84631"/>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890" name="Freeform 1059"/>
            <p:cNvSpPr>
              <a:spLocks/>
            </p:cNvSpPr>
            <p:nvPr/>
          </p:nvSpPr>
          <p:spPr bwMode="auto">
            <a:xfrm>
              <a:off x="3290961" y="2493188"/>
              <a:ext cx="25205" cy="20642"/>
            </a:xfrm>
            <a:custGeom>
              <a:avLst/>
              <a:gdLst>
                <a:gd name="T0" fmla="*/ 2147483647 w 250"/>
                <a:gd name="T1" fmla="*/ 0 h 253"/>
                <a:gd name="T2" fmla="*/ 2147483647 w 250"/>
                <a:gd name="T3" fmla="*/ 2147483647 h 253"/>
                <a:gd name="T4" fmla="*/ 0 w 250"/>
                <a:gd name="T5" fmla="*/ 2147483647 h 253"/>
                <a:gd name="T6" fmla="*/ 0 w 250"/>
                <a:gd name="T7" fmla="*/ 2147483647 h 253"/>
                <a:gd name="T8" fmla="*/ 2147483647 w 250"/>
                <a:gd name="T9" fmla="*/ 0 h 253"/>
                <a:gd name="T10" fmla="*/ 0 60000 65536"/>
                <a:gd name="T11" fmla="*/ 0 60000 65536"/>
                <a:gd name="T12" fmla="*/ 0 60000 65536"/>
                <a:gd name="T13" fmla="*/ 0 60000 65536"/>
                <a:gd name="T14" fmla="*/ 0 60000 65536"/>
                <a:gd name="T15" fmla="*/ 0 w 250"/>
                <a:gd name="T16" fmla="*/ 0 h 253"/>
                <a:gd name="T17" fmla="*/ 250 w 250"/>
                <a:gd name="T18" fmla="*/ 253 h 253"/>
              </a:gdLst>
              <a:ahLst/>
              <a:cxnLst>
                <a:cxn ang="T10">
                  <a:pos x="T0" y="T1"/>
                </a:cxn>
                <a:cxn ang="T11">
                  <a:pos x="T2" y="T3"/>
                </a:cxn>
                <a:cxn ang="T12">
                  <a:pos x="T4" y="T5"/>
                </a:cxn>
                <a:cxn ang="T13">
                  <a:pos x="T6" y="T7"/>
                </a:cxn>
                <a:cxn ang="T14">
                  <a:pos x="T8" y="T9"/>
                </a:cxn>
              </a:cxnLst>
              <a:rect l="T15" t="T16" r="T17" b="T18"/>
              <a:pathLst>
                <a:path w="250" h="253">
                  <a:moveTo>
                    <a:pt x="118" y="0"/>
                  </a:moveTo>
                  <a:lnTo>
                    <a:pt x="250" y="246"/>
                  </a:lnTo>
                  <a:cubicBezTo>
                    <a:pt x="170" y="209"/>
                    <a:pt x="78" y="212"/>
                    <a:pt x="0" y="253"/>
                  </a:cubicBezTo>
                  <a:lnTo>
                    <a:pt x="118" y="0"/>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91" name="Freeform 1060"/>
            <p:cNvSpPr>
              <a:spLocks/>
            </p:cNvSpPr>
            <p:nvPr/>
          </p:nvSpPr>
          <p:spPr bwMode="auto">
            <a:xfrm>
              <a:off x="3293251" y="2588140"/>
              <a:ext cx="25205" cy="22708"/>
            </a:xfrm>
            <a:custGeom>
              <a:avLst/>
              <a:gdLst>
                <a:gd name="T0" fmla="*/ 2147483647 w 249"/>
                <a:gd name="T1" fmla="*/ 2147483647 h 253"/>
                <a:gd name="T2" fmla="*/ 0 w 249"/>
                <a:gd name="T3" fmla="*/ 2147483647 h 253"/>
                <a:gd name="T4" fmla="*/ 2147483647 w 249"/>
                <a:gd name="T5" fmla="*/ 0 h 253"/>
                <a:gd name="T6" fmla="*/ 2147483647 w 249"/>
                <a:gd name="T7" fmla="*/ 2147483647 h 253"/>
                <a:gd name="T8" fmla="*/ 0 60000 65536"/>
                <a:gd name="T9" fmla="*/ 0 60000 65536"/>
                <a:gd name="T10" fmla="*/ 0 60000 65536"/>
                <a:gd name="T11" fmla="*/ 0 60000 65536"/>
                <a:gd name="T12" fmla="*/ 0 w 249"/>
                <a:gd name="T13" fmla="*/ 0 h 253"/>
                <a:gd name="T14" fmla="*/ 249 w 249"/>
                <a:gd name="T15" fmla="*/ 253 h 253"/>
              </a:gdLst>
              <a:ahLst/>
              <a:cxnLst>
                <a:cxn ang="T8">
                  <a:pos x="T0" y="T1"/>
                </a:cxn>
                <a:cxn ang="T9">
                  <a:pos x="T2" y="T3"/>
                </a:cxn>
                <a:cxn ang="T10">
                  <a:pos x="T4" y="T5"/>
                </a:cxn>
                <a:cxn ang="T11">
                  <a:pos x="T6" y="T7"/>
                </a:cxn>
              </a:cxnLst>
              <a:rect l="T12" t="T13" r="T14" b="T15"/>
              <a:pathLst>
                <a:path w="249" h="253">
                  <a:moveTo>
                    <a:pt x="132" y="253"/>
                  </a:moveTo>
                  <a:lnTo>
                    <a:pt x="0" y="7"/>
                  </a:lnTo>
                  <a:cubicBezTo>
                    <a:pt x="79" y="44"/>
                    <a:pt x="172" y="41"/>
                    <a:pt x="249" y="0"/>
                  </a:cubicBezTo>
                  <a:lnTo>
                    <a:pt x="132" y="253"/>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92" name="Line 1061"/>
            <p:cNvSpPr>
              <a:spLocks noChangeShapeType="1"/>
            </p:cNvSpPr>
            <p:nvPr/>
          </p:nvSpPr>
          <p:spPr bwMode="auto">
            <a:xfrm>
              <a:off x="2825821" y="2398234"/>
              <a:ext cx="45827" cy="0"/>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893" name="Freeform 1062"/>
            <p:cNvSpPr>
              <a:spLocks/>
            </p:cNvSpPr>
            <p:nvPr/>
          </p:nvSpPr>
          <p:spPr bwMode="auto">
            <a:xfrm>
              <a:off x="2807490" y="2387914"/>
              <a:ext cx="25205" cy="20642"/>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94" name="Freeform 1063"/>
            <p:cNvSpPr>
              <a:spLocks/>
            </p:cNvSpPr>
            <p:nvPr/>
          </p:nvSpPr>
          <p:spPr bwMode="auto">
            <a:xfrm>
              <a:off x="2867065" y="2387914"/>
              <a:ext cx="25205" cy="20642"/>
            </a:xfrm>
            <a:custGeom>
              <a:avLst/>
              <a:gdLst>
                <a:gd name="T0" fmla="*/ 2147483647 w 250"/>
                <a:gd name="T1" fmla="*/ 2147483647 h 250"/>
                <a:gd name="T2" fmla="*/ 0 w 250"/>
                <a:gd name="T3" fmla="*/ 2147483647 h 250"/>
                <a:gd name="T4" fmla="*/ 0 w 250"/>
                <a:gd name="T5" fmla="*/ 0 h 250"/>
                <a:gd name="T6" fmla="*/ 0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95" name="Rectangle 1064"/>
            <p:cNvSpPr>
              <a:spLocks noChangeArrowheads="1"/>
            </p:cNvSpPr>
            <p:nvPr/>
          </p:nvSpPr>
          <p:spPr bwMode="auto">
            <a:xfrm rot="16200000">
              <a:off x="2645454" y="2696290"/>
              <a:ext cx="81193"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M</a:t>
              </a:r>
              <a:endParaRPr lang="en-GB" sz="1600" dirty="0">
                <a:latin typeface="+mn-lt"/>
              </a:endParaRPr>
            </a:p>
          </p:txBody>
        </p:sp>
        <p:sp>
          <p:nvSpPr>
            <p:cNvPr id="896" name="Rectangle 1065"/>
            <p:cNvSpPr>
              <a:spLocks noChangeArrowheads="1"/>
            </p:cNvSpPr>
            <p:nvPr/>
          </p:nvSpPr>
          <p:spPr bwMode="auto">
            <a:xfrm rot="16200000">
              <a:off x="2658989" y="2651912"/>
              <a:ext cx="54127"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a</a:t>
              </a:r>
              <a:endParaRPr lang="en-GB" sz="1600">
                <a:latin typeface="+mn-lt"/>
              </a:endParaRPr>
            </a:p>
          </p:txBody>
        </p:sp>
        <p:sp>
          <p:nvSpPr>
            <p:cNvPr id="897" name="Rectangle 1066"/>
            <p:cNvSpPr>
              <a:spLocks noChangeArrowheads="1"/>
            </p:cNvSpPr>
            <p:nvPr/>
          </p:nvSpPr>
          <p:spPr bwMode="auto">
            <a:xfrm rot="16200000">
              <a:off x="2656529" y="2608564"/>
              <a:ext cx="59048"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n</a:t>
              </a:r>
              <a:endParaRPr lang="en-GB" sz="1600" dirty="0">
                <a:latin typeface="+mn-lt"/>
              </a:endParaRPr>
            </a:p>
          </p:txBody>
        </p:sp>
        <p:sp>
          <p:nvSpPr>
            <p:cNvPr id="898" name="Rectangle 1067"/>
            <p:cNvSpPr>
              <a:spLocks noChangeArrowheads="1"/>
            </p:cNvSpPr>
            <p:nvPr/>
          </p:nvSpPr>
          <p:spPr bwMode="auto">
            <a:xfrm rot="16200000">
              <a:off x="2658989" y="2569343"/>
              <a:ext cx="54127"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a</a:t>
              </a:r>
              <a:endParaRPr lang="en-GB" sz="1600" dirty="0">
                <a:latin typeface="+mn-lt"/>
              </a:endParaRPr>
            </a:p>
          </p:txBody>
        </p:sp>
        <p:sp>
          <p:nvSpPr>
            <p:cNvPr id="899" name="Rectangle 1068"/>
            <p:cNvSpPr>
              <a:spLocks noChangeArrowheads="1"/>
            </p:cNvSpPr>
            <p:nvPr/>
          </p:nvSpPr>
          <p:spPr bwMode="auto">
            <a:xfrm rot="16200000">
              <a:off x="2656524" y="2528062"/>
              <a:ext cx="59048"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g</a:t>
              </a:r>
              <a:endParaRPr lang="en-GB" sz="1600">
                <a:latin typeface="+mn-lt"/>
              </a:endParaRPr>
            </a:p>
          </p:txBody>
        </p:sp>
        <p:sp>
          <p:nvSpPr>
            <p:cNvPr id="900" name="Rectangle 1069"/>
            <p:cNvSpPr>
              <a:spLocks noChangeArrowheads="1"/>
            </p:cNvSpPr>
            <p:nvPr/>
          </p:nvSpPr>
          <p:spPr bwMode="auto">
            <a:xfrm rot="16200000">
              <a:off x="2658989" y="2488838"/>
              <a:ext cx="54127"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e</a:t>
              </a:r>
              <a:endParaRPr lang="en-GB" sz="1600">
                <a:latin typeface="+mn-lt"/>
              </a:endParaRPr>
            </a:p>
          </p:txBody>
        </p:sp>
        <p:sp>
          <p:nvSpPr>
            <p:cNvPr id="901" name="Rectangle 1070"/>
            <p:cNvSpPr>
              <a:spLocks noChangeArrowheads="1"/>
            </p:cNvSpPr>
            <p:nvPr/>
          </p:nvSpPr>
          <p:spPr bwMode="auto">
            <a:xfrm rot="16200000">
              <a:off x="2641766" y="2433105"/>
              <a:ext cx="88572"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m</a:t>
              </a:r>
              <a:endParaRPr lang="en-GB" sz="1600">
                <a:latin typeface="+mn-lt"/>
              </a:endParaRPr>
            </a:p>
          </p:txBody>
        </p:sp>
        <p:sp>
          <p:nvSpPr>
            <p:cNvPr id="902" name="Rectangle 1071"/>
            <p:cNvSpPr>
              <a:spLocks noChangeArrowheads="1"/>
            </p:cNvSpPr>
            <p:nvPr/>
          </p:nvSpPr>
          <p:spPr bwMode="auto">
            <a:xfrm rot="16200000">
              <a:off x="2658989" y="2383567"/>
              <a:ext cx="54127"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e</a:t>
              </a:r>
              <a:endParaRPr lang="en-GB" sz="1600">
                <a:latin typeface="+mn-lt"/>
              </a:endParaRPr>
            </a:p>
          </p:txBody>
        </p:sp>
        <p:sp>
          <p:nvSpPr>
            <p:cNvPr id="903" name="Rectangle 1072"/>
            <p:cNvSpPr>
              <a:spLocks noChangeArrowheads="1"/>
            </p:cNvSpPr>
            <p:nvPr/>
          </p:nvSpPr>
          <p:spPr bwMode="auto">
            <a:xfrm rot="16200000">
              <a:off x="2656524" y="2342284"/>
              <a:ext cx="59048"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n</a:t>
              </a:r>
              <a:endParaRPr lang="en-GB" sz="1600" dirty="0">
                <a:latin typeface="+mn-lt"/>
              </a:endParaRPr>
            </a:p>
          </p:txBody>
        </p:sp>
        <p:sp>
          <p:nvSpPr>
            <p:cNvPr id="904" name="Rectangle 1073"/>
            <p:cNvSpPr>
              <a:spLocks noChangeArrowheads="1"/>
            </p:cNvSpPr>
            <p:nvPr/>
          </p:nvSpPr>
          <p:spPr bwMode="auto">
            <a:xfrm rot="16200000">
              <a:off x="2670054" y="2314413"/>
              <a:ext cx="31986"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t</a:t>
              </a:r>
              <a:endParaRPr lang="en-GB" sz="1600">
                <a:latin typeface="+mn-lt"/>
              </a:endParaRPr>
            </a:p>
          </p:txBody>
        </p:sp>
        <p:sp>
          <p:nvSpPr>
            <p:cNvPr id="905" name="Rectangle 1075"/>
            <p:cNvSpPr>
              <a:spLocks noChangeArrowheads="1"/>
            </p:cNvSpPr>
            <p:nvPr/>
          </p:nvSpPr>
          <p:spPr bwMode="auto">
            <a:xfrm>
              <a:off x="3822548" y="2049385"/>
              <a:ext cx="213093" cy="108783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906" name="Rectangle 1076"/>
            <p:cNvSpPr>
              <a:spLocks noChangeArrowheads="1"/>
            </p:cNvSpPr>
            <p:nvPr/>
          </p:nvSpPr>
          <p:spPr bwMode="auto">
            <a:xfrm>
              <a:off x="3822548" y="2049385"/>
              <a:ext cx="213093" cy="1087835"/>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907" name="Rectangle 1077"/>
            <p:cNvSpPr>
              <a:spLocks noChangeArrowheads="1"/>
            </p:cNvSpPr>
            <p:nvPr/>
          </p:nvSpPr>
          <p:spPr bwMode="auto">
            <a:xfrm rot="16200000">
              <a:off x="3890155" y="2628170"/>
              <a:ext cx="66431"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S</a:t>
              </a:r>
              <a:endParaRPr lang="en-GB" sz="1600">
                <a:latin typeface="+mn-lt"/>
              </a:endParaRPr>
            </a:p>
          </p:txBody>
        </p:sp>
        <p:sp>
          <p:nvSpPr>
            <p:cNvPr id="908" name="Rectangle 1078"/>
            <p:cNvSpPr>
              <a:spLocks noChangeArrowheads="1"/>
            </p:cNvSpPr>
            <p:nvPr/>
          </p:nvSpPr>
          <p:spPr bwMode="auto">
            <a:xfrm rot="16200000">
              <a:off x="3896303" y="2583792"/>
              <a:ext cx="54127"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e</a:t>
              </a:r>
              <a:endParaRPr lang="en-GB" sz="1600">
                <a:latin typeface="+mn-lt"/>
              </a:endParaRPr>
            </a:p>
          </p:txBody>
        </p:sp>
        <p:sp>
          <p:nvSpPr>
            <p:cNvPr id="909" name="Rectangle 1079"/>
            <p:cNvSpPr>
              <a:spLocks noChangeArrowheads="1"/>
            </p:cNvSpPr>
            <p:nvPr/>
          </p:nvSpPr>
          <p:spPr bwMode="auto">
            <a:xfrm rot="16200000">
              <a:off x="3896303" y="2546638"/>
              <a:ext cx="54127"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c</a:t>
              </a:r>
              <a:endParaRPr lang="en-GB" sz="1600">
                <a:latin typeface="+mn-lt"/>
              </a:endParaRPr>
            </a:p>
          </p:txBody>
        </p:sp>
        <p:sp>
          <p:nvSpPr>
            <p:cNvPr id="910" name="Rectangle 1080"/>
            <p:cNvSpPr>
              <a:spLocks noChangeArrowheads="1"/>
            </p:cNvSpPr>
            <p:nvPr/>
          </p:nvSpPr>
          <p:spPr bwMode="auto">
            <a:xfrm rot="16200000">
              <a:off x="3890407" y="2506382"/>
              <a:ext cx="59048"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u</a:t>
              </a:r>
              <a:endParaRPr lang="en-GB" sz="1600">
                <a:latin typeface="+mn-lt"/>
              </a:endParaRPr>
            </a:p>
          </p:txBody>
        </p:sp>
        <p:sp>
          <p:nvSpPr>
            <p:cNvPr id="911" name="Rectangle 1081"/>
            <p:cNvSpPr>
              <a:spLocks noChangeArrowheads="1"/>
            </p:cNvSpPr>
            <p:nvPr/>
          </p:nvSpPr>
          <p:spPr bwMode="auto">
            <a:xfrm rot="16200000">
              <a:off x="3900249" y="2473359"/>
              <a:ext cx="39365"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r</a:t>
              </a:r>
              <a:endParaRPr lang="en-GB" sz="1600">
                <a:latin typeface="+mn-lt"/>
              </a:endParaRPr>
            </a:p>
          </p:txBody>
        </p:sp>
        <p:sp>
          <p:nvSpPr>
            <p:cNvPr id="912" name="Rectangle 1082"/>
            <p:cNvSpPr>
              <a:spLocks noChangeArrowheads="1"/>
            </p:cNvSpPr>
            <p:nvPr/>
          </p:nvSpPr>
          <p:spPr bwMode="auto">
            <a:xfrm rot="16200000">
              <a:off x="3906401" y="2454780"/>
              <a:ext cx="27065"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i</a:t>
              </a:r>
              <a:endParaRPr lang="en-GB" sz="1600">
                <a:latin typeface="+mn-lt"/>
              </a:endParaRPr>
            </a:p>
          </p:txBody>
        </p:sp>
        <p:sp>
          <p:nvSpPr>
            <p:cNvPr id="913" name="Rectangle 1083"/>
            <p:cNvSpPr>
              <a:spLocks noChangeArrowheads="1"/>
            </p:cNvSpPr>
            <p:nvPr/>
          </p:nvSpPr>
          <p:spPr bwMode="auto">
            <a:xfrm rot="16200000">
              <a:off x="3903938" y="2428978"/>
              <a:ext cx="31986"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t</a:t>
              </a:r>
              <a:endParaRPr lang="en-GB" sz="1600" dirty="0">
                <a:latin typeface="+mn-lt"/>
              </a:endParaRPr>
            </a:p>
          </p:txBody>
        </p:sp>
        <p:sp>
          <p:nvSpPr>
            <p:cNvPr id="914" name="Rectangle 1084"/>
            <p:cNvSpPr>
              <a:spLocks noChangeArrowheads="1"/>
            </p:cNvSpPr>
            <p:nvPr/>
          </p:nvSpPr>
          <p:spPr bwMode="auto">
            <a:xfrm rot="16200000">
              <a:off x="3896303" y="2393887"/>
              <a:ext cx="54127"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y</a:t>
              </a:r>
              <a:endParaRPr lang="en-GB" sz="1600" dirty="0">
                <a:latin typeface="+mn-lt"/>
              </a:endParaRPr>
            </a:p>
          </p:txBody>
        </p:sp>
        <p:sp>
          <p:nvSpPr>
            <p:cNvPr id="915" name="Line 1085"/>
            <p:cNvSpPr>
              <a:spLocks noChangeShapeType="1"/>
            </p:cNvSpPr>
            <p:nvPr/>
          </p:nvSpPr>
          <p:spPr bwMode="auto">
            <a:xfrm>
              <a:off x="3744643" y="3040202"/>
              <a:ext cx="34369" cy="0"/>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916" name="Freeform 1086"/>
            <p:cNvSpPr>
              <a:spLocks/>
            </p:cNvSpPr>
            <p:nvPr/>
          </p:nvSpPr>
          <p:spPr bwMode="auto">
            <a:xfrm>
              <a:off x="3724022" y="3027816"/>
              <a:ext cx="29789" cy="22706"/>
            </a:xfrm>
            <a:custGeom>
              <a:avLst/>
              <a:gdLst>
                <a:gd name="T0" fmla="*/ 0 w 249"/>
                <a:gd name="T1" fmla="*/ 2147483647 h 249"/>
                <a:gd name="T2" fmla="*/ 2147483647 w 249"/>
                <a:gd name="T3" fmla="*/ 0 h 249"/>
                <a:gd name="T4" fmla="*/ 2147483647 w 249"/>
                <a:gd name="T5" fmla="*/ 2147483647 h 249"/>
                <a:gd name="T6" fmla="*/ 0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17" name="Freeform 1087"/>
            <p:cNvSpPr>
              <a:spLocks/>
            </p:cNvSpPr>
            <p:nvPr/>
          </p:nvSpPr>
          <p:spPr bwMode="auto">
            <a:xfrm>
              <a:off x="3774431" y="3027816"/>
              <a:ext cx="27496" cy="22706"/>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18" name="Line 1088"/>
            <p:cNvSpPr>
              <a:spLocks noChangeShapeType="1"/>
            </p:cNvSpPr>
            <p:nvPr/>
          </p:nvSpPr>
          <p:spPr bwMode="auto">
            <a:xfrm>
              <a:off x="3744643" y="2695479"/>
              <a:ext cx="34369" cy="0"/>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919" name="Freeform 1089"/>
            <p:cNvSpPr>
              <a:spLocks/>
            </p:cNvSpPr>
            <p:nvPr/>
          </p:nvSpPr>
          <p:spPr bwMode="auto">
            <a:xfrm>
              <a:off x="3724022" y="2685158"/>
              <a:ext cx="29789" cy="22706"/>
            </a:xfrm>
            <a:custGeom>
              <a:avLst/>
              <a:gdLst>
                <a:gd name="T0" fmla="*/ 0 w 249"/>
                <a:gd name="T1" fmla="*/ 2147483647 h 250"/>
                <a:gd name="T2" fmla="*/ 2147483647 w 249"/>
                <a:gd name="T3" fmla="*/ 0 h 250"/>
                <a:gd name="T4" fmla="*/ 2147483647 w 249"/>
                <a:gd name="T5" fmla="*/ 2147483647 h 250"/>
                <a:gd name="T6" fmla="*/ 0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20" name="Freeform 1090"/>
            <p:cNvSpPr>
              <a:spLocks/>
            </p:cNvSpPr>
            <p:nvPr/>
          </p:nvSpPr>
          <p:spPr bwMode="auto">
            <a:xfrm>
              <a:off x="3774431" y="2685158"/>
              <a:ext cx="27496" cy="22706"/>
            </a:xfrm>
            <a:custGeom>
              <a:avLst/>
              <a:gdLst>
                <a:gd name="T0" fmla="*/ 2147483647 w 249"/>
                <a:gd name="T1" fmla="*/ 2147483647 h 250"/>
                <a:gd name="T2" fmla="*/ 0 w 249"/>
                <a:gd name="T3" fmla="*/ 2147483647 h 250"/>
                <a:gd name="T4" fmla="*/ 0 w 249"/>
                <a:gd name="T5" fmla="*/ 0 h 250"/>
                <a:gd name="T6" fmla="*/ 2147483647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21" name="Line 1091"/>
            <p:cNvSpPr>
              <a:spLocks noChangeShapeType="1"/>
            </p:cNvSpPr>
            <p:nvPr/>
          </p:nvSpPr>
          <p:spPr bwMode="auto">
            <a:xfrm>
              <a:off x="3744643" y="2402363"/>
              <a:ext cx="34369" cy="0"/>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922" name="Freeform 1092"/>
            <p:cNvSpPr>
              <a:spLocks/>
            </p:cNvSpPr>
            <p:nvPr/>
          </p:nvSpPr>
          <p:spPr bwMode="auto">
            <a:xfrm>
              <a:off x="3724022" y="2389978"/>
              <a:ext cx="29789" cy="20642"/>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23" name="Freeform 1093"/>
            <p:cNvSpPr>
              <a:spLocks/>
            </p:cNvSpPr>
            <p:nvPr/>
          </p:nvSpPr>
          <p:spPr bwMode="auto">
            <a:xfrm>
              <a:off x="3774431" y="2389978"/>
              <a:ext cx="27496" cy="20642"/>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24" name="Rectangle 1094"/>
            <p:cNvSpPr>
              <a:spLocks noChangeArrowheads="1"/>
            </p:cNvSpPr>
            <p:nvPr/>
          </p:nvSpPr>
          <p:spPr bwMode="auto">
            <a:xfrm>
              <a:off x="2910600" y="2063833"/>
              <a:ext cx="790509" cy="14862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925" name="Rectangle 1095"/>
            <p:cNvSpPr>
              <a:spLocks noChangeArrowheads="1"/>
            </p:cNvSpPr>
            <p:nvPr/>
          </p:nvSpPr>
          <p:spPr bwMode="auto">
            <a:xfrm>
              <a:off x="2910600" y="2063833"/>
              <a:ext cx="790509" cy="148622"/>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926" name="Rectangle 1096"/>
            <p:cNvSpPr>
              <a:spLocks noChangeArrowheads="1"/>
            </p:cNvSpPr>
            <p:nvPr/>
          </p:nvSpPr>
          <p:spPr bwMode="auto">
            <a:xfrm>
              <a:off x="3044605" y="2090638"/>
              <a:ext cx="583101"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Applications</a:t>
              </a:r>
              <a:endParaRPr lang="en-GB" sz="1600">
                <a:latin typeface="+mn-lt"/>
              </a:endParaRPr>
            </a:p>
          </p:txBody>
        </p:sp>
        <p:sp>
          <p:nvSpPr>
            <p:cNvPr id="927" name="Line 1097"/>
            <p:cNvSpPr>
              <a:spLocks noChangeShapeType="1"/>
            </p:cNvSpPr>
            <p:nvPr/>
          </p:nvSpPr>
          <p:spPr bwMode="auto">
            <a:xfrm>
              <a:off x="3749225" y="2148466"/>
              <a:ext cx="34369" cy="0"/>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928" name="Freeform 1098"/>
            <p:cNvSpPr>
              <a:spLocks/>
            </p:cNvSpPr>
            <p:nvPr/>
          </p:nvSpPr>
          <p:spPr bwMode="auto">
            <a:xfrm>
              <a:off x="3728604" y="2138143"/>
              <a:ext cx="27496" cy="20642"/>
            </a:xfrm>
            <a:custGeom>
              <a:avLst/>
              <a:gdLst>
                <a:gd name="T0" fmla="*/ 0 w 250"/>
                <a:gd name="T1" fmla="*/ 2147483647 h 249"/>
                <a:gd name="T2" fmla="*/ 2147483647 w 250"/>
                <a:gd name="T3" fmla="*/ 0 h 249"/>
                <a:gd name="T4" fmla="*/ 2147483647 w 250"/>
                <a:gd name="T5" fmla="*/ 2147483647 h 249"/>
                <a:gd name="T6" fmla="*/ 0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0" y="78"/>
                    <a:pt x="210" y="171"/>
                    <a:pt x="250" y="249"/>
                  </a:cubicBezTo>
                  <a:lnTo>
                    <a:pt x="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29" name="Freeform 1099"/>
            <p:cNvSpPr>
              <a:spLocks/>
            </p:cNvSpPr>
            <p:nvPr/>
          </p:nvSpPr>
          <p:spPr bwMode="auto">
            <a:xfrm>
              <a:off x="3779013" y="2138143"/>
              <a:ext cx="25205" cy="20642"/>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30" name="Line 1100"/>
            <p:cNvSpPr>
              <a:spLocks noChangeShapeType="1"/>
            </p:cNvSpPr>
            <p:nvPr/>
          </p:nvSpPr>
          <p:spPr bwMode="auto">
            <a:xfrm>
              <a:off x="2823529" y="2148466"/>
              <a:ext cx="41243" cy="0"/>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931" name="Freeform 1101"/>
            <p:cNvSpPr>
              <a:spLocks/>
            </p:cNvSpPr>
            <p:nvPr/>
          </p:nvSpPr>
          <p:spPr bwMode="auto">
            <a:xfrm>
              <a:off x="2805199" y="2138143"/>
              <a:ext cx="22914" cy="20642"/>
            </a:xfrm>
            <a:custGeom>
              <a:avLst/>
              <a:gdLst>
                <a:gd name="T0" fmla="*/ 0 w 250"/>
                <a:gd name="T1" fmla="*/ 2147483647 h 249"/>
                <a:gd name="T2" fmla="*/ 2147483647 w 250"/>
                <a:gd name="T3" fmla="*/ 0 h 249"/>
                <a:gd name="T4" fmla="*/ 2147483647 w 250"/>
                <a:gd name="T5" fmla="*/ 2147483647 h 249"/>
                <a:gd name="T6" fmla="*/ 0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32" name="Freeform 1102"/>
            <p:cNvSpPr>
              <a:spLocks/>
            </p:cNvSpPr>
            <p:nvPr/>
          </p:nvSpPr>
          <p:spPr bwMode="auto">
            <a:xfrm>
              <a:off x="2857901" y="2138143"/>
              <a:ext cx="27496" cy="20642"/>
            </a:xfrm>
            <a:custGeom>
              <a:avLst/>
              <a:gdLst>
                <a:gd name="T0" fmla="*/ 2147483647 w 249"/>
                <a:gd name="T1" fmla="*/ 2147483647 h 249"/>
                <a:gd name="T2" fmla="*/ 0 w 249"/>
                <a:gd name="T3" fmla="*/ 2147483647 h 249"/>
                <a:gd name="T4" fmla="*/ 0 w 249"/>
                <a:gd name="T5" fmla="*/ 0 h 249"/>
                <a:gd name="T6" fmla="*/ 0 w 249"/>
                <a:gd name="T7" fmla="*/ 0 h 249"/>
                <a:gd name="T8" fmla="*/ 2147483647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249" y="125"/>
                  </a:moveTo>
                  <a:lnTo>
                    <a:pt x="0" y="249"/>
                  </a:lnTo>
                  <a:cubicBezTo>
                    <a:pt x="39" y="171"/>
                    <a:pt x="39" y="78"/>
                    <a:pt x="0" y="0"/>
                  </a:cubicBezTo>
                  <a:lnTo>
                    <a:pt x="249"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33" name="Line 1103"/>
            <p:cNvSpPr>
              <a:spLocks noChangeShapeType="1"/>
            </p:cNvSpPr>
            <p:nvPr/>
          </p:nvSpPr>
          <p:spPr bwMode="auto">
            <a:xfrm>
              <a:off x="3302416" y="2228971"/>
              <a:ext cx="0" cy="88761"/>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934" name="Freeform 1104"/>
            <p:cNvSpPr>
              <a:spLocks/>
            </p:cNvSpPr>
            <p:nvPr/>
          </p:nvSpPr>
          <p:spPr bwMode="auto">
            <a:xfrm>
              <a:off x="3288669" y="2212455"/>
              <a:ext cx="27496" cy="20642"/>
            </a:xfrm>
            <a:custGeom>
              <a:avLst/>
              <a:gdLst>
                <a:gd name="T0" fmla="*/ 2147483647 w 250"/>
                <a:gd name="T1" fmla="*/ 0 h 249"/>
                <a:gd name="T2" fmla="*/ 2147483647 w 250"/>
                <a:gd name="T3" fmla="*/ 2147483647 h 249"/>
                <a:gd name="T4" fmla="*/ 0 w 250"/>
                <a:gd name="T5" fmla="*/ 2147483647 h 249"/>
                <a:gd name="T6" fmla="*/ 0 w 250"/>
                <a:gd name="T7" fmla="*/ 2147483647 h 249"/>
                <a:gd name="T8" fmla="*/ 2147483647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125" y="0"/>
                  </a:moveTo>
                  <a:lnTo>
                    <a:pt x="250" y="249"/>
                  </a:lnTo>
                  <a:cubicBezTo>
                    <a:pt x="171" y="210"/>
                    <a:pt x="79" y="210"/>
                    <a:pt x="0" y="249"/>
                  </a:cubicBezTo>
                  <a:lnTo>
                    <a:pt x="125" y="0"/>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35" name="Freeform 1105"/>
            <p:cNvSpPr>
              <a:spLocks/>
            </p:cNvSpPr>
            <p:nvPr/>
          </p:nvSpPr>
          <p:spPr bwMode="auto">
            <a:xfrm>
              <a:off x="3288669" y="2309473"/>
              <a:ext cx="27496" cy="22706"/>
            </a:xfrm>
            <a:custGeom>
              <a:avLst/>
              <a:gdLst>
                <a:gd name="T0" fmla="*/ 2147483647 w 250"/>
                <a:gd name="T1" fmla="*/ 2147483647 h 249"/>
                <a:gd name="T2" fmla="*/ 0 w 250"/>
                <a:gd name="T3" fmla="*/ 0 h 249"/>
                <a:gd name="T4" fmla="*/ 2147483647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125" y="249"/>
                  </a:moveTo>
                  <a:lnTo>
                    <a:pt x="0" y="0"/>
                  </a:lnTo>
                  <a:cubicBezTo>
                    <a:pt x="79" y="39"/>
                    <a:pt x="171" y="39"/>
                    <a:pt x="250" y="0"/>
                  </a:cubicBezTo>
                  <a:lnTo>
                    <a:pt x="125" y="249"/>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36" name="Line 1106"/>
            <p:cNvSpPr>
              <a:spLocks noChangeShapeType="1"/>
            </p:cNvSpPr>
            <p:nvPr/>
          </p:nvSpPr>
          <p:spPr bwMode="auto">
            <a:xfrm>
              <a:off x="3306999" y="2827588"/>
              <a:ext cx="0" cy="76377"/>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937" name="Freeform 1107"/>
            <p:cNvSpPr>
              <a:spLocks/>
            </p:cNvSpPr>
            <p:nvPr/>
          </p:nvSpPr>
          <p:spPr bwMode="auto">
            <a:xfrm>
              <a:off x="3293251" y="2811075"/>
              <a:ext cx="27496" cy="20642"/>
            </a:xfrm>
            <a:custGeom>
              <a:avLst/>
              <a:gdLst>
                <a:gd name="T0" fmla="*/ 2147483647 w 249"/>
                <a:gd name="T1" fmla="*/ 0 h 250"/>
                <a:gd name="T2" fmla="*/ 2147483647 w 249"/>
                <a:gd name="T3" fmla="*/ 2147483647 h 250"/>
                <a:gd name="T4" fmla="*/ 0 w 249"/>
                <a:gd name="T5" fmla="*/ 2147483647 h 250"/>
                <a:gd name="T6" fmla="*/ 2147483647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38" name="Freeform 1108"/>
            <p:cNvSpPr>
              <a:spLocks/>
            </p:cNvSpPr>
            <p:nvPr/>
          </p:nvSpPr>
          <p:spPr bwMode="auto">
            <a:xfrm>
              <a:off x="3293251" y="2897771"/>
              <a:ext cx="27496" cy="22708"/>
            </a:xfrm>
            <a:custGeom>
              <a:avLst/>
              <a:gdLst>
                <a:gd name="T0" fmla="*/ 2147483647 w 249"/>
                <a:gd name="T1" fmla="*/ 2147483647 h 250"/>
                <a:gd name="T2" fmla="*/ 0 w 249"/>
                <a:gd name="T3" fmla="*/ 0 h 250"/>
                <a:gd name="T4" fmla="*/ 2147483647 w 249"/>
                <a:gd name="T5" fmla="*/ 0 h 250"/>
                <a:gd name="T6" fmla="*/ 2147483647 w 249"/>
                <a:gd name="T7" fmla="*/ 0 h 250"/>
                <a:gd name="T8" fmla="*/ 2147483647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sz="1800">
                <a:latin typeface="+mn-lt"/>
              </a:endParaRPr>
            </a:p>
          </p:txBody>
        </p:sp>
      </p:grpSp>
      <p:sp>
        <p:nvSpPr>
          <p:cNvPr id="939" name="Freeform 1109"/>
          <p:cNvSpPr>
            <a:spLocks/>
          </p:cNvSpPr>
          <p:nvPr/>
        </p:nvSpPr>
        <p:spPr bwMode="auto">
          <a:xfrm>
            <a:off x="7677000" y="2915734"/>
            <a:ext cx="1125000" cy="1035000"/>
          </a:xfrm>
          <a:custGeom>
            <a:avLst/>
            <a:gdLst>
              <a:gd name="T0" fmla="*/ 2147483647 w 10583"/>
              <a:gd name="T1" fmla="*/ 0 h 11717"/>
              <a:gd name="T2" fmla="*/ 0 w 10583"/>
              <a:gd name="T3" fmla="*/ 2147483647 h 11717"/>
              <a:gd name="T4" fmla="*/ 0 w 10583"/>
              <a:gd name="T5" fmla="*/ 2147483647 h 11717"/>
              <a:gd name="T6" fmla="*/ 2147483647 w 10583"/>
              <a:gd name="T7" fmla="*/ 2147483647 h 11717"/>
              <a:gd name="T8" fmla="*/ 2147483647 w 10583"/>
              <a:gd name="T9" fmla="*/ 2147483647 h 11717"/>
              <a:gd name="T10" fmla="*/ 2147483647 w 10583"/>
              <a:gd name="T11" fmla="*/ 2147483647 h 11717"/>
              <a:gd name="T12" fmla="*/ 2147483647 w 10583"/>
              <a:gd name="T13" fmla="*/ 2147483647 h 11717"/>
              <a:gd name="T14" fmla="*/ 2147483647 w 10583"/>
              <a:gd name="T15" fmla="*/ 0 h 11717"/>
              <a:gd name="T16" fmla="*/ 2147483647 w 10583"/>
              <a:gd name="T17" fmla="*/ 0 h 117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83"/>
              <a:gd name="T28" fmla="*/ 0 h 11717"/>
              <a:gd name="T29" fmla="*/ 10583 w 10583"/>
              <a:gd name="T30" fmla="*/ 11717 h 117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83" h="11717">
                <a:moveTo>
                  <a:pt x="1764" y="0"/>
                </a:moveTo>
                <a:cubicBezTo>
                  <a:pt x="790" y="0"/>
                  <a:pt x="0" y="790"/>
                  <a:pt x="0" y="1764"/>
                </a:cubicBezTo>
                <a:lnTo>
                  <a:pt x="0" y="9953"/>
                </a:lnTo>
                <a:cubicBezTo>
                  <a:pt x="0" y="10927"/>
                  <a:pt x="790" y="11717"/>
                  <a:pt x="1764" y="11717"/>
                </a:cubicBezTo>
                <a:lnTo>
                  <a:pt x="8819" y="11717"/>
                </a:lnTo>
                <a:cubicBezTo>
                  <a:pt x="9793" y="11717"/>
                  <a:pt x="10583" y="10927"/>
                  <a:pt x="10583" y="9953"/>
                </a:cubicBezTo>
                <a:lnTo>
                  <a:pt x="10583" y="1764"/>
                </a:lnTo>
                <a:cubicBezTo>
                  <a:pt x="10583" y="790"/>
                  <a:pt x="9793" y="0"/>
                  <a:pt x="8819" y="0"/>
                </a:cubicBezTo>
                <a:lnTo>
                  <a:pt x="1764" y="0"/>
                </a:lnTo>
                <a:close/>
              </a:path>
            </a:pathLst>
          </a:custGeom>
          <a:noFill/>
          <a:ln w="28575" cap="rnd">
            <a:solidFill>
              <a:srgbClr val="C8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latin typeface="+mn-lt"/>
            </a:endParaRPr>
          </a:p>
        </p:txBody>
      </p:sp>
      <p:sp>
        <p:nvSpPr>
          <p:cNvPr id="940" name="Line 1455"/>
          <p:cNvSpPr>
            <a:spLocks noChangeShapeType="1"/>
          </p:cNvSpPr>
          <p:nvPr/>
        </p:nvSpPr>
        <p:spPr bwMode="auto">
          <a:xfrm flipH="1" flipV="1">
            <a:off x="8262000" y="3770733"/>
            <a:ext cx="0" cy="5400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square" lIns="180000" tIns="180000" rIns="180000" bIns="180000" anchor="ctr">
            <a:spAutoFit/>
          </a:bodyPr>
          <a:lstStyle/>
          <a:p>
            <a:endParaRPr lang="en-US">
              <a:latin typeface="+mn-lt"/>
            </a:endParaRPr>
          </a:p>
        </p:txBody>
      </p:sp>
      <p:graphicFrame>
        <p:nvGraphicFramePr>
          <p:cNvPr id="838" name="Table 837"/>
          <p:cNvGraphicFramePr>
            <a:graphicFrameLocks noGrp="1"/>
          </p:cNvGraphicFramePr>
          <p:nvPr>
            <p:extLst>
              <p:ext uri="{D42A27DB-BD31-4B8C-83A1-F6EECF244321}">
                <p14:modId xmlns:p14="http://schemas.microsoft.com/office/powerpoint/2010/main" val="2941131632"/>
              </p:ext>
            </p:extLst>
          </p:nvPr>
        </p:nvGraphicFramePr>
        <p:xfrm>
          <a:off x="252000" y="1385733"/>
          <a:ext cx="8550000" cy="3033266"/>
        </p:xfrm>
        <a:graphic>
          <a:graphicData uri="http://schemas.openxmlformats.org/drawingml/2006/table">
            <a:tbl>
              <a:tblPr firstRow="1" bandRow="1">
                <a:tableStyleId>{5940675A-B579-460E-94D1-54222C63F5DA}</a:tableStyleId>
              </a:tblPr>
              <a:tblGrid>
                <a:gridCol w="2430000"/>
                <a:gridCol w="2790000"/>
                <a:gridCol w="1890000"/>
                <a:gridCol w="1440000"/>
              </a:tblGrid>
              <a:tr h="231331">
                <a:tc grid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ITS: Intelligent Transportation System								</a:t>
                      </a:r>
                      <a:r>
                        <a:rPr lang="en-US" sz="1200" b="1" i="1" dirty="0" smtClean="0"/>
                        <a:t>Reference: ISO 21217(2013)</a:t>
                      </a:r>
                    </a:p>
                  </a:txBody>
                  <a:tcPr marL="36000" marR="3600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endParaRPr lang="en-US" sz="1600" dirty="0"/>
                    </a:p>
                  </a:txBody>
                  <a:tcPr anchor="ctr"/>
                </a:tc>
                <a:tc hMerge="1">
                  <a:txBody>
                    <a:bodyPr/>
                    <a:lstStyle/>
                    <a:p>
                      <a:endParaRPr lang="en-US"/>
                    </a:p>
                  </a:txBody>
                  <a:tcPr/>
                </a:tc>
                <a:tc hMerge="1">
                  <a:txBody>
                    <a:bodyPr/>
                    <a:lstStyle/>
                    <a:p>
                      <a:endParaRPr lang="en-US" sz="1600" dirty="0"/>
                    </a:p>
                  </a:txBody>
                  <a:tcPr anchor="ctr"/>
                </a:tc>
              </a:tr>
              <a:tr h="630849">
                <a:tc>
                  <a:txBody>
                    <a:bodyPr/>
                    <a:lstStyle/>
                    <a:p>
                      <a:pPr algn="ctr"/>
                      <a:r>
                        <a:rPr lang="en-US" sz="1400" b="1" dirty="0" smtClean="0"/>
                        <a:t>Vehicle</a:t>
                      </a:r>
                      <a:r>
                        <a:rPr lang="en-US" sz="1400" b="1" baseline="0" dirty="0" smtClean="0"/>
                        <a:t> ITS Station</a:t>
                      </a:r>
                      <a:endParaRPr lang="en-US" sz="1400" b="1" dirty="0"/>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t>Roadside ITS Station</a:t>
                      </a:r>
                      <a:endParaRPr lang="en-US" sz="1400" b="1"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t>Central ITS Station</a:t>
                      </a:r>
                      <a:endParaRPr lang="en-US" sz="1400" b="1"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t>Personal ITS Station</a:t>
                      </a:r>
                      <a:endParaRPr lang="en-US" sz="1400" b="1"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71086">
                <a:tc gridSpan="4">
                  <a:txBody>
                    <a:bodyPr/>
                    <a:lstStyle/>
                    <a:p>
                      <a:endParaRPr lang="en-US" b="1" dirty="0">
                        <a:solidFill>
                          <a:schemeClr val="accent6">
                            <a:lumMod val="75000"/>
                          </a:schemeClr>
                        </a:solidFill>
                      </a:endParaRPr>
                    </a:p>
                  </a:txBody>
                  <a:tcPr marL="36000" marR="36000" marT="36000" marB="3600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marL="36000" marR="36000" marT="36000" marB="36000"/>
                </a:tc>
                <a:tc hMerge="1">
                  <a:txBody>
                    <a:bodyPr/>
                    <a:lstStyle/>
                    <a:p>
                      <a:endParaRPr lang="en-US"/>
                    </a:p>
                  </a:txBody>
                  <a:tcPr/>
                </a:tc>
                <a:tc hMerge="1">
                  <a:txBody>
                    <a:bodyPr/>
                    <a:lstStyle/>
                    <a:p>
                      <a:endParaRPr lang="en-US" dirty="0"/>
                    </a:p>
                  </a:txBody>
                  <a:tcPr marL="36000" marR="36000" marT="36000" marB="36000"/>
                </a:tc>
              </a:tr>
            </a:tbl>
          </a:graphicData>
        </a:graphic>
      </p:graphicFrame>
      <p:grpSp>
        <p:nvGrpSpPr>
          <p:cNvPr id="15" name="Group 1456"/>
          <p:cNvGrpSpPr>
            <a:grpSpLocks/>
          </p:cNvGrpSpPr>
          <p:nvPr/>
        </p:nvGrpSpPr>
        <p:grpSpPr bwMode="auto">
          <a:xfrm>
            <a:off x="207000" y="4265734"/>
            <a:ext cx="8730000" cy="360000"/>
            <a:chOff x="2218" y="2176"/>
            <a:chExt cx="1570" cy="527"/>
          </a:xfrm>
          <a:solidFill>
            <a:srgbClr val="B4C6EA"/>
          </a:solidFill>
        </p:grpSpPr>
        <p:grpSp>
          <p:nvGrpSpPr>
            <p:cNvPr id="16" name="Group 1118"/>
            <p:cNvGrpSpPr>
              <a:grpSpLocks/>
            </p:cNvGrpSpPr>
            <p:nvPr/>
          </p:nvGrpSpPr>
          <p:grpSpPr bwMode="auto">
            <a:xfrm>
              <a:off x="2218" y="2176"/>
              <a:ext cx="1570" cy="527"/>
              <a:chOff x="295" y="2069"/>
              <a:chExt cx="1315" cy="499"/>
            </a:xfrm>
            <a:grpFill/>
          </p:grpSpPr>
          <p:sp>
            <p:nvSpPr>
              <p:cNvPr id="851" name="AutoShape 1119"/>
              <p:cNvSpPr>
                <a:spLocks noChangeArrowheads="1"/>
              </p:cNvSpPr>
              <p:nvPr/>
            </p:nvSpPr>
            <p:spPr bwMode="auto">
              <a:xfrm>
                <a:off x="295" y="2069"/>
                <a:ext cx="1315" cy="499"/>
              </a:xfrm>
              <a:prstGeom prst="cloudCallout">
                <a:avLst>
                  <a:gd name="adj1" fmla="val -31977"/>
                  <a:gd name="adj2" fmla="val 9921"/>
                </a:avLst>
              </a:prstGeom>
              <a:grpFill/>
              <a:ln w="9525">
                <a:solidFill>
                  <a:schemeClr val="tx1"/>
                </a:solidFill>
                <a:round/>
                <a:headEnd/>
                <a:tailEnd/>
              </a:ln>
            </p:spPr>
            <p:txBody>
              <a:bodyPr/>
              <a:lstStyle/>
              <a:p>
                <a:pPr>
                  <a:defRPr/>
                </a:pPr>
                <a:endParaRPr lang="en-GB" sz="1600">
                  <a:latin typeface="+mn-lt"/>
                </a:endParaRPr>
              </a:p>
            </p:txBody>
          </p:sp>
          <p:sp>
            <p:nvSpPr>
              <p:cNvPr id="852" name="Oval 1120"/>
              <p:cNvSpPr>
                <a:spLocks noChangeArrowheads="1"/>
              </p:cNvSpPr>
              <p:nvPr/>
            </p:nvSpPr>
            <p:spPr bwMode="auto">
              <a:xfrm>
                <a:off x="340" y="2205"/>
                <a:ext cx="318" cy="272"/>
              </a:xfrm>
              <a:prstGeom prst="ellipse">
                <a:avLst/>
              </a:prstGeom>
              <a:grpFill/>
              <a:ln w="9525">
                <a:noFill/>
                <a:round/>
                <a:headEnd/>
                <a:tailEnd/>
              </a:ln>
            </p:spPr>
            <p:txBody>
              <a:bodyPr wrap="none" anchor="ctr"/>
              <a:lstStyle/>
              <a:p>
                <a:pPr>
                  <a:defRPr/>
                </a:pPr>
                <a:endParaRPr lang="nb-NO" sz="1600">
                  <a:latin typeface="+mn-lt"/>
                </a:endParaRPr>
              </a:p>
            </p:txBody>
          </p:sp>
        </p:grpSp>
        <p:sp>
          <p:nvSpPr>
            <p:cNvPr id="850" name="Rectangle 1121"/>
            <p:cNvSpPr>
              <a:spLocks noChangeArrowheads="1"/>
            </p:cNvSpPr>
            <p:nvPr/>
          </p:nvSpPr>
          <p:spPr bwMode="auto">
            <a:xfrm>
              <a:off x="2432" y="2351"/>
              <a:ext cx="1174" cy="240"/>
            </a:xfrm>
            <a:prstGeom prst="rect">
              <a:avLst/>
            </a:prstGeom>
            <a:grpFill/>
            <a:ln w="9525">
              <a:noFill/>
              <a:miter lim="800000"/>
              <a:headEnd/>
              <a:tailEnd/>
            </a:ln>
          </p:spPr>
          <p:txBody>
            <a:bodyPr lIns="0" tIns="0" rIns="0" bIns="0" anchor="b" anchorCtr="0">
              <a:spAutoFit/>
            </a:bodyPr>
            <a:lstStyle/>
            <a:p>
              <a:pPr algn="ctr">
                <a:defRPr/>
              </a:pPr>
              <a:r>
                <a:rPr lang="en-US" sz="1600" b="1" dirty="0">
                  <a:latin typeface="+mn-lt"/>
                </a:rPr>
                <a:t>Communication Network</a:t>
              </a:r>
              <a:endParaRPr lang="en-US" sz="3200" dirty="0">
                <a:latin typeface="+mn-lt"/>
              </a:endParaRPr>
            </a:p>
          </p:txBody>
        </p:sp>
      </p:grpSp>
      <p:grpSp>
        <p:nvGrpSpPr>
          <p:cNvPr id="845" name="Group 844"/>
          <p:cNvGrpSpPr/>
          <p:nvPr/>
        </p:nvGrpSpPr>
        <p:grpSpPr>
          <a:xfrm>
            <a:off x="4707000" y="5827752"/>
            <a:ext cx="774646" cy="751248"/>
            <a:chOff x="2124077" y="5004000"/>
            <a:chExt cx="827924" cy="855000"/>
          </a:xfrm>
        </p:grpSpPr>
        <p:sp>
          <p:nvSpPr>
            <p:cNvPr id="853" name="AutoShape 154"/>
            <p:cNvSpPr>
              <a:spLocks noChangeArrowheads="1"/>
            </p:cNvSpPr>
            <p:nvPr/>
          </p:nvSpPr>
          <p:spPr bwMode="auto">
            <a:xfrm>
              <a:off x="2124077" y="5004000"/>
              <a:ext cx="827924" cy="855000"/>
            </a:xfrm>
            <a:prstGeom prst="flowChartAlternateProcess">
              <a:avLst/>
            </a:prstGeom>
            <a:solidFill>
              <a:srgbClr val="A7E8FF"/>
            </a:solidFill>
            <a:ln w="9525">
              <a:noFill/>
              <a:miter lim="800000"/>
              <a:headEnd/>
              <a:tailEnd/>
            </a:ln>
            <a:effectLst/>
          </p:spPr>
          <p:txBody>
            <a:bodyPr wrap="none" lIns="0" tIns="0" anchor="ctr"/>
            <a:lstStyle/>
            <a:p>
              <a:endParaRPr lang="en-US" sz="1400" b="1">
                <a:latin typeface="Arial" pitchFamily="34" charset="0"/>
                <a:cs typeface="Arial" pitchFamily="34" charset="0"/>
              </a:endParaRPr>
            </a:p>
          </p:txBody>
        </p:sp>
        <p:grpSp>
          <p:nvGrpSpPr>
            <p:cNvPr id="859" name="Group 158"/>
            <p:cNvGrpSpPr>
              <a:grpSpLocks noChangeAspect="1"/>
            </p:cNvGrpSpPr>
            <p:nvPr/>
          </p:nvGrpSpPr>
          <p:grpSpPr bwMode="auto">
            <a:xfrm flipH="1">
              <a:off x="2412000" y="5274028"/>
              <a:ext cx="411161" cy="494972"/>
              <a:chOff x="5" y="2480"/>
              <a:chExt cx="237" cy="430"/>
            </a:xfrm>
          </p:grpSpPr>
          <p:grpSp>
            <p:nvGrpSpPr>
              <p:cNvPr id="942" name="Group 159"/>
              <p:cNvGrpSpPr>
                <a:grpSpLocks noChangeAspect="1"/>
              </p:cNvGrpSpPr>
              <p:nvPr/>
            </p:nvGrpSpPr>
            <p:grpSpPr bwMode="auto">
              <a:xfrm>
                <a:off x="5" y="2521"/>
                <a:ext cx="145" cy="389"/>
                <a:chOff x="5" y="2521"/>
                <a:chExt cx="145" cy="389"/>
              </a:xfrm>
            </p:grpSpPr>
            <p:grpSp>
              <p:nvGrpSpPr>
                <p:cNvPr id="946" name="Group 160"/>
                <p:cNvGrpSpPr>
                  <a:grpSpLocks noChangeAspect="1"/>
                </p:cNvGrpSpPr>
                <p:nvPr/>
              </p:nvGrpSpPr>
              <p:grpSpPr bwMode="auto">
                <a:xfrm>
                  <a:off x="7" y="2654"/>
                  <a:ext cx="143" cy="256"/>
                  <a:chOff x="7" y="2654"/>
                  <a:chExt cx="143" cy="256"/>
                </a:xfrm>
              </p:grpSpPr>
              <p:grpSp>
                <p:nvGrpSpPr>
                  <p:cNvPr id="954" name="Group 161"/>
                  <p:cNvGrpSpPr>
                    <a:grpSpLocks noChangeAspect="1"/>
                  </p:cNvGrpSpPr>
                  <p:nvPr/>
                </p:nvGrpSpPr>
                <p:grpSpPr bwMode="auto">
                  <a:xfrm>
                    <a:off x="7" y="2661"/>
                    <a:ext cx="93" cy="247"/>
                    <a:chOff x="7" y="2661"/>
                    <a:chExt cx="93" cy="247"/>
                  </a:xfrm>
                </p:grpSpPr>
                <p:sp>
                  <p:nvSpPr>
                    <p:cNvPr id="962"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3"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4"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5"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6"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7"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8"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grpSp>
              <p:sp>
                <p:nvSpPr>
                  <p:cNvPr id="955"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56"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57"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58"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59"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0"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1"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grpSp>
            <p:grpSp>
              <p:nvGrpSpPr>
                <p:cNvPr id="947" name="Group 176"/>
                <p:cNvGrpSpPr>
                  <a:grpSpLocks noChangeAspect="1"/>
                </p:cNvGrpSpPr>
                <p:nvPr/>
              </p:nvGrpSpPr>
              <p:grpSpPr bwMode="auto">
                <a:xfrm>
                  <a:off x="5" y="2533"/>
                  <a:ext cx="141" cy="374"/>
                  <a:chOff x="5" y="2533"/>
                  <a:chExt cx="141" cy="374"/>
                </a:xfrm>
              </p:grpSpPr>
              <p:sp>
                <p:nvSpPr>
                  <p:cNvPr id="949"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950"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951"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952"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953"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grpSp>
            <p:sp>
              <p:nvSpPr>
                <p:cNvPr id="948"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400" b="1">
                    <a:latin typeface="Arial" pitchFamily="34" charset="0"/>
                    <a:cs typeface="Arial" pitchFamily="34" charset="0"/>
                  </a:endParaRPr>
                </a:p>
              </p:txBody>
            </p:sp>
          </p:grpSp>
          <p:sp>
            <p:nvSpPr>
              <p:cNvPr id="943"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44"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45"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400" b="1">
                  <a:latin typeface="Arial" pitchFamily="34" charset="0"/>
                  <a:cs typeface="Arial" pitchFamily="34" charset="0"/>
                </a:endParaRPr>
              </a:p>
            </p:txBody>
          </p:sp>
        </p:grpSp>
        <p:sp>
          <p:nvSpPr>
            <p:cNvPr id="941" name="Rectangle 187"/>
            <p:cNvSpPr>
              <a:spLocks noChangeArrowheads="1"/>
            </p:cNvSpPr>
            <p:nvPr/>
          </p:nvSpPr>
          <p:spPr bwMode="auto">
            <a:xfrm>
              <a:off x="2142000" y="500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400" b="1" dirty="0" smtClean="0">
                  <a:latin typeface="Arial" pitchFamily="34" charset="0"/>
                  <a:cs typeface="Arial" pitchFamily="34" charset="0"/>
                </a:rPr>
                <a:t>Access</a:t>
              </a:r>
              <a:endParaRPr lang="en-US" sz="1400" b="1" dirty="0">
                <a:latin typeface="Arial" pitchFamily="34" charset="0"/>
                <a:cs typeface="Arial" pitchFamily="34" charset="0"/>
              </a:endParaRPr>
            </a:p>
          </p:txBody>
        </p:sp>
      </p:grpSp>
      <p:grpSp>
        <p:nvGrpSpPr>
          <p:cNvPr id="969" name="Group 968"/>
          <p:cNvGrpSpPr/>
          <p:nvPr/>
        </p:nvGrpSpPr>
        <p:grpSpPr>
          <a:xfrm>
            <a:off x="6642000" y="4959000"/>
            <a:ext cx="765000" cy="765000"/>
            <a:chOff x="5382000" y="5004000"/>
            <a:chExt cx="810000" cy="855000"/>
          </a:xfrm>
        </p:grpSpPr>
        <p:sp>
          <p:nvSpPr>
            <p:cNvPr id="970" name="Rounded Rectangle 969"/>
            <p:cNvSpPr/>
            <p:nvPr/>
          </p:nvSpPr>
          <p:spPr bwMode="auto">
            <a:xfrm>
              <a:off x="5382000" y="5004000"/>
              <a:ext cx="810000" cy="8550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charset="0"/>
              </a:endParaRPr>
            </a:p>
          </p:txBody>
        </p:sp>
        <p:grpSp>
          <p:nvGrpSpPr>
            <p:cNvPr id="971" name="Group 61"/>
            <p:cNvGrpSpPr/>
            <p:nvPr/>
          </p:nvGrpSpPr>
          <p:grpSpPr>
            <a:xfrm>
              <a:off x="5492400" y="5273656"/>
              <a:ext cx="609600" cy="450344"/>
              <a:chOff x="6324600" y="1828800"/>
              <a:chExt cx="917575" cy="677862"/>
            </a:xfrm>
          </p:grpSpPr>
          <p:grpSp>
            <p:nvGrpSpPr>
              <p:cNvPr id="973" name="Group 10"/>
              <p:cNvGrpSpPr>
                <a:grpSpLocks/>
              </p:cNvGrpSpPr>
              <p:nvPr/>
            </p:nvGrpSpPr>
            <p:grpSpPr bwMode="auto">
              <a:xfrm>
                <a:off x="6972300" y="1828800"/>
                <a:ext cx="269875" cy="460375"/>
                <a:chOff x="4120" y="2308"/>
                <a:chExt cx="305" cy="415"/>
              </a:xfrm>
            </p:grpSpPr>
            <p:sp>
              <p:nvSpPr>
                <p:cNvPr id="1010"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400"/>
                </a:p>
              </p:txBody>
            </p:sp>
            <p:sp>
              <p:nvSpPr>
                <p:cNvPr id="1011"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400"/>
                </a:p>
              </p:txBody>
            </p:sp>
            <p:sp>
              <p:nvSpPr>
                <p:cNvPr id="1012"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400"/>
                </a:p>
              </p:txBody>
            </p:sp>
            <p:grpSp>
              <p:nvGrpSpPr>
                <p:cNvPr id="1013" name="Group 14"/>
                <p:cNvGrpSpPr>
                  <a:grpSpLocks/>
                </p:cNvGrpSpPr>
                <p:nvPr/>
              </p:nvGrpSpPr>
              <p:grpSpPr bwMode="auto">
                <a:xfrm flipH="1">
                  <a:off x="4164" y="2500"/>
                  <a:ext cx="152" cy="109"/>
                  <a:chOff x="3216" y="2784"/>
                  <a:chExt cx="192" cy="144"/>
                </a:xfrm>
              </p:grpSpPr>
              <p:sp>
                <p:nvSpPr>
                  <p:cNvPr id="1017"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400"/>
                  </a:p>
                </p:txBody>
              </p:sp>
              <p:sp>
                <p:nvSpPr>
                  <p:cNvPr id="1018"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400"/>
                  </a:p>
                </p:txBody>
              </p:sp>
              <p:sp>
                <p:nvSpPr>
                  <p:cNvPr id="1019"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400"/>
                  </a:p>
                </p:txBody>
              </p:sp>
              <p:sp>
                <p:nvSpPr>
                  <p:cNvPr id="1020"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400"/>
                  </a:p>
                </p:txBody>
              </p:sp>
            </p:grpSp>
            <p:sp>
              <p:nvSpPr>
                <p:cNvPr id="1014"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400"/>
                </a:p>
              </p:txBody>
            </p:sp>
            <p:sp>
              <p:nvSpPr>
                <p:cNvPr id="1015"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400"/>
                </a:p>
              </p:txBody>
            </p:sp>
            <p:sp>
              <p:nvSpPr>
                <p:cNvPr id="1016"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400"/>
                </a:p>
              </p:txBody>
            </p:sp>
          </p:grpSp>
          <p:grpSp>
            <p:nvGrpSpPr>
              <p:cNvPr id="974" name="Group 22"/>
              <p:cNvGrpSpPr>
                <a:grpSpLocks/>
              </p:cNvGrpSpPr>
              <p:nvPr/>
            </p:nvGrpSpPr>
            <p:grpSpPr bwMode="auto">
              <a:xfrm>
                <a:off x="6756400" y="1901825"/>
                <a:ext cx="269875" cy="460375"/>
                <a:chOff x="4120" y="2308"/>
                <a:chExt cx="305" cy="415"/>
              </a:xfrm>
            </p:grpSpPr>
            <p:sp>
              <p:nvSpPr>
                <p:cNvPr id="999"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400"/>
                </a:p>
              </p:txBody>
            </p:sp>
            <p:sp>
              <p:nvSpPr>
                <p:cNvPr id="1000"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400"/>
                </a:p>
              </p:txBody>
            </p:sp>
            <p:sp>
              <p:nvSpPr>
                <p:cNvPr id="1001"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400"/>
                </a:p>
              </p:txBody>
            </p:sp>
            <p:grpSp>
              <p:nvGrpSpPr>
                <p:cNvPr id="1002" name="Group 26"/>
                <p:cNvGrpSpPr>
                  <a:grpSpLocks/>
                </p:cNvGrpSpPr>
                <p:nvPr/>
              </p:nvGrpSpPr>
              <p:grpSpPr bwMode="auto">
                <a:xfrm flipH="1">
                  <a:off x="4164" y="2500"/>
                  <a:ext cx="152" cy="109"/>
                  <a:chOff x="3216" y="2784"/>
                  <a:chExt cx="192" cy="144"/>
                </a:xfrm>
              </p:grpSpPr>
              <p:sp>
                <p:nvSpPr>
                  <p:cNvPr id="1006"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400"/>
                  </a:p>
                </p:txBody>
              </p:sp>
              <p:sp>
                <p:nvSpPr>
                  <p:cNvPr id="1007"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400"/>
                  </a:p>
                </p:txBody>
              </p:sp>
              <p:sp>
                <p:nvSpPr>
                  <p:cNvPr id="1008"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400"/>
                  </a:p>
                </p:txBody>
              </p:sp>
              <p:sp>
                <p:nvSpPr>
                  <p:cNvPr id="1009"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400"/>
                  </a:p>
                </p:txBody>
              </p:sp>
            </p:grpSp>
            <p:sp>
              <p:nvSpPr>
                <p:cNvPr id="1003"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400"/>
                </a:p>
              </p:txBody>
            </p:sp>
            <p:sp>
              <p:nvSpPr>
                <p:cNvPr id="1004"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400"/>
                </a:p>
              </p:txBody>
            </p:sp>
            <p:sp>
              <p:nvSpPr>
                <p:cNvPr id="1005"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400"/>
                </a:p>
              </p:txBody>
            </p:sp>
          </p:grpSp>
          <p:grpSp>
            <p:nvGrpSpPr>
              <p:cNvPr id="975" name="Group 34"/>
              <p:cNvGrpSpPr>
                <a:grpSpLocks/>
              </p:cNvGrpSpPr>
              <p:nvPr/>
            </p:nvGrpSpPr>
            <p:grpSpPr bwMode="auto">
              <a:xfrm>
                <a:off x="6540500" y="1973262"/>
                <a:ext cx="269875" cy="460375"/>
                <a:chOff x="4120" y="2308"/>
                <a:chExt cx="305" cy="415"/>
              </a:xfrm>
            </p:grpSpPr>
            <p:sp>
              <p:nvSpPr>
                <p:cNvPr id="988"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400"/>
                </a:p>
              </p:txBody>
            </p:sp>
            <p:sp>
              <p:nvSpPr>
                <p:cNvPr id="989"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400"/>
                </a:p>
              </p:txBody>
            </p:sp>
            <p:sp>
              <p:nvSpPr>
                <p:cNvPr id="990"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400"/>
                </a:p>
              </p:txBody>
            </p:sp>
            <p:grpSp>
              <p:nvGrpSpPr>
                <p:cNvPr id="991" name="Group 38"/>
                <p:cNvGrpSpPr>
                  <a:grpSpLocks/>
                </p:cNvGrpSpPr>
                <p:nvPr/>
              </p:nvGrpSpPr>
              <p:grpSpPr bwMode="auto">
                <a:xfrm flipH="1">
                  <a:off x="4164" y="2500"/>
                  <a:ext cx="152" cy="109"/>
                  <a:chOff x="3216" y="2784"/>
                  <a:chExt cx="192" cy="144"/>
                </a:xfrm>
              </p:grpSpPr>
              <p:sp>
                <p:nvSpPr>
                  <p:cNvPr id="995"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400"/>
                  </a:p>
                </p:txBody>
              </p:sp>
              <p:sp>
                <p:nvSpPr>
                  <p:cNvPr id="996"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400"/>
                  </a:p>
                </p:txBody>
              </p:sp>
              <p:sp>
                <p:nvSpPr>
                  <p:cNvPr id="997"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400"/>
                  </a:p>
                </p:txBody>
              </p:sp>
              <p:sp>
                <p:nvSpPr>
                  <p:cNvPr id="998"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400"/>
                  </a:p>
                </p:txBody>
              </p:sp>
            </p:grpSp>
            <p:sp>
              <p:nvSpPr>
                <p:cNvPr id="992"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400"/>
                </a:p>
              </p:txBody>
            </p:sp>
            <p:sp>
              <p:nvSpPr>
                <p:cNvPr id="993"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400"/>
                </a:p>
              </p:txBody>
            </p:sp>
            <p:sp>
              <p:nvSpPr>
                <p:cNvPr id="994"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400"/>
                </a:p>
              </p:txBody>
            </p:sp>
          </p:grpSp>
          <p:grpSp>
            <p:nvGrpSpPr>
              <p:cNvPr id="976" name="Group 618"/>
              <p:cNvGrpSpPr>
                <a:grpSpLocks/>
              </p:cNvGrpSpPr>
              <p:nvPr/>
            </p:nvGrpSpPr>
            <p:grpSpPr bwMode="auto">
              <a:xfrm>
                <a:off x="6324600" y="2046287"/>
                <a:ext cx="269875" cy="460375"/>
                <a:chOff x="4120" y="2308"/>
                <a:chExt cx="305" cy="415"/>
              </a:xfrm>
            </p:grpSpPr>
            <p:sp>
              <p:nvSpPr>
                <p:cNvPr id="977"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400"/>
                </a:p>
              </p:txBody>
            </p:sp>
            <p:sp>
              <p:nvSpPr>
                <p:cNvPr id="978"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400"/>
                </a:p>
              </p:txBody>
            </p:sp>
            <p:sp>
              <p:nvSpPr>
                <p:cNvPr id="979"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400"/>
                </a:p>
              </p:txBody>
            </p:sp>
            <p:grpSp>
              <p:nvGrpSpPr>
                <p:cNvPr id="980" name="Group 622"/>
                <p:cNvGrpSpPr>
                  <a:grpSpLocks/>
                </p:cNvGrpSpPr>
                <p:nvPr/>
              </p:nvGrpSpPr>
              <p:grpSpPr bwMode="auto">
                <a:xfrm flipH="1">
                  <a:off x="4164" y="2500"/>
                  <a:ext cx="152" cy="109"/>
                  <a:chOff x="3216" y="2784"/>
                  <a:chExt cx="192" cy="144"/>
                </a:xfrm>
              </p:grpSpPr>
              <p:sp>
                <p:nvSpPr>
                  <p:cNvPr id="984"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400"/>
                  </a:p>
                </p:txBody>
              </p:sp>
              <p:sp>
                <p:nvSpPr>
                  <p:cNvPr id="985"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400"/>
                  </a:p>
                </p:txBody>
              </p:sp>
              <p:sp>
                <p:nvSpPr>
                  <p:cNvPr id="986"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400"/>
                  </a:p>
                </p:txBody>
              </p:sp>
              <p:sp>
                <p:nvSpPr>
                  <p:cNvPr id="987"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400"/>
                  </a:p>
                </p:txBody>
              </p:sp>
            </p:grpSp>
            <p:sp>
              <p:nvSpPr>
                <p:cNvPr id="981"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400"/>
                </a:p>
              </p:txBody>
            </p:sp>
            <p:sp>
              <p:nvSpPr>
                <p:cNvPr id="982"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400"/>
                </a:p>
              </p:txBody>
            </p:sp>
            <p:sp>
              <p:nvSpPr>
                <p:cNvPr id="983"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400"/>
                </a:p>
              </p:txBody>
            </p:sp>
          </p:grpSp>
        </p:grpSp>
        <p:sp>
          <p:nvSpPr>
            <p:cNvPr id="972" name="Rectangle 187"/>
            <p:cNvSpPr>
              <a:spLocks noChangeArrowheads="1"/>
            </p:cNvSpPr>
            <p:nvPr/>
          </p:nvSpPr>
          <p:spPr bwMode="auto">
            <a:xfrm>
              <a:off x="5382000" y="500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400" b="1" dirty="0">
                  <a:latin typeface="Arial" pitchFamily="34" charset="0"/>
                  <a:cs typeface="Arial" pitchFamily="34" charset="0"/>
                </a:rPr>
                <a:t>Service</a:t>
              </a:r>
              <a:endParaRPr lang="en-US" sz="1400" b="1" dirty="0">
                <a:latin typeface="Arial" pitchFamily="34" charset="0"/>
                <a:cs typeface="Arial" pitchFamily="34" charset="0"/>
              </a:endParaRPr>
            </a:p>
          </p:txBody>
        </p:sp>
      </p:grpSp>
      <p:grpSp>
        <p:nvGrpSpPr>
          <p:cNvPr id="1021" name="Group 1020"/>
          <p:cNvGrpSpPr/>
          <p:nvPr/>
        </p:nvGrpSpPr>
        <p:grpSpPr>
          <a:xfrm>
            <a:off x="5742000" y="4959000"/>
            <a:ext cx="765000" cy="778752"/>
            <a:chOff x="3942000" y="5004000"/>
            <a:chExt cx="858600" cy="855000"/>
          </a:xfrm>
        </p:grpSpPr>
        <p:sp>
          <p:nvSpPr>
            <p:cNvPr id="1022" name="AutoShape 154"/>
            <p:cNvSpPr>
              <a:spLocks noChangeArrowheads="1"/>
            </p:cNvSpPr>
            <p:nvPr/>
          </p:nvSpPr>
          <p:spPr bwMode="auto">
            <a:xfrm>
              <a:off x="3942000" y="5004000"/>
              <a:ext cx="855000" cy="855000"/>
            </a:xfrm>
            <a:prstGeom prst="flowChartAlternateProcess">
              <a:avLst/>
            </a:prstGeom>
            <a:solidFill>
              <a:srgbClr val="8BB2FF"/>
            </a:solidFill>
            <a:ln w="9525">
              <a:noFill/>
              <a:miter lim="800000"/>
              <a:headEnd/>
              <a:tailEnd/>
            </a:ln>
            <a:effectLst/>
          </p:spPr>
          <p:txBody>
            <a:bodyPr wrap="none" lIns="0" tIns="0" anchor="ctr"/>
            <a:lstStyle/>
            <a:p>
              <a:endParaRPr lang="en-US" sz="1400" b="1">
                <a:latin typeface="Arial" pitchFamily="34" charset="0"/>
                <a:cs typeface="Arial" pitchFamily="34" charset="0"/>
              </a:endParaRPr>
            </a:p>
          </p:txBody>
        </p:sp>
        <p:pic>
          <p:nvPicPr>
            <p:cNvPr id="1023" name="Picture 157"/>
            <p:cNvPicPr>
              <a:picLocks noChangeArrowheads="1"/>
            </p:cNvPicPr>
            <p:nvPr/>
          </p:nvPicPr>
          <p:blipFill>
            <a:blip r:embed="rId8"/>
            <a:srcRect/>
            <a:stretch>
              <a:fillRect/>
            </a:stretch>
          </p:blipFill>
          <p:spPr bwMode="auto">
            <a:xfrm>
              <a:off x="4219575" y="5603962"/>
              <a:ext cx="352425" cy="223838"/>
            </a:xfrm>
            <a:prstGeom prst="rect">
              <a:avLst/>
            </a:prstGeom>
            <a:noFill/>
            <a:ln w="12700">
              <a:noFill/>
              <a:miter lim="800000"/>
              <a:headEnd/>
              <a:tailEnd/>
            </a:ln>
            <a:effectLst/>
          </p:spPr>
        </p:pic>
        <p:sp>
          <p:nvSpPr>
            <p:cNvPr id="1024" name="Rectangle 188"/>
            <p:cNvSpPr>
              <a:spLocks noChangeArrowheads="1"/>
            </p:cNvSpPr>
            <p:nvPr/>
          </p:nvSpPr>
          <p:spPr bwMode="auto">
            <a:xfrm>
              <a:off x="3944937" y="5004000"/>
              <a:ext cx="855663" cy="823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400" b="1" dirty="0" smtClean="0">
                  <a:latin typeface="Arial" pitchFamily="34" charset="0"/>
                  <a:cs typeface="Arial" pitchFamily="34" charset="0"/>
                </a:rPr>
                <a:t>Ctrl</a:t>
              </a:r>
              <a:endParaRPr lang="en-US" sz="1400" b="1" dirty="0">
                <a:latin typeface="Arial" pitchFamily="34" charset="0"/>
                <a:cs typeface="Arial" pitchFamily="34" charset="0"/>
              </a:endParaRPr>
            </a:p>
          </p:txBody>
        </p:sp>
        <p:grpSp>
          <p:nvGrpSpPr>
            <p:cNvPr id="1025" name="Group 107"/>
            <p:cNvGrpSpPr/>
            <p:nvPr/>
          </p:nvGrpSpPr>
          <p:grpSpPr>
            <a:xfrm>
              <a:off x="4091910" y="5189706"/>
              <a:ext cx="532437" cy="381000"/>
              <a:chOff x="7481888" y="3079208"/>
              <a:chExt cx="595312" cy="425992"/>
            </a:xfrm>
          </p:grpSpPr>
          <p:sp>
            <p:nvSpPr>
              <p:cNvPr id="1026"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sz="1400"/>
              </a:p>
            </p:txBody>
          </p:sp>
          <p:sp>
            <p:nvSpPr>
              <p:cNvPr id="1027"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400">
                  <a:ea typeface="ＭＳ Ｐゴシック" pitchFamily="34" charset="-128"/>
                </a:endParaRPr>
              </a:p>
            </p:txBody>
          </p:sp>
          <p:grpSp>
            <p:nvGrpSpPr>
              <p:cNvPr id="1028" name="Group 122"/>
              <p:cNvGrpSpPr>
                <a:grpSpLocks/>
              </p:cNvGrpSpPr>
              <p:nvPr/>
            </p:nvGrpSpPr>
            <p:grpSpPr bwMode="auto">
              <a:xfrm>
                <a:off x="7848751" y="3079208"/>
                <a:ext cx="228449" cy="389708"/>
                <a:chOff x="4120" y="2308"/>
                <a:chExt cx="305" cy="415"/>
              </a:xfrm>
            </p:grpSpPr>
            <p:sp>
              <p:nvSpPr>
                <p:cNvPr id="1029"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400"/>
                </a:p>
              </p:txBody>
            </p:sp>
            <p:sp>
              <p:nvSpPr>
                <p:cNvPr id="1030"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400"/>
                </a:p>
              </p:txBody>
            </p:sp>
            <p:sp>
              <p:nvSpPr>
                <p:cNvPr id="1031"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400"/>
                </a:p>
              </p:txBody>
            </p:sp>
            <p:grpSp>
              <p:nvGrpSpPr>
                <p:cNvPr id="1032" name="Group 126"/>
                <p:cNvGrpSpPr>
                  <a:grpSpLocks/>
                </p:cNvGrpSpPr>
                <p:nvPr/>
              </p:nvGrpSpPr>
              <p:grpSpPr bwMode="auto">
                <a:xfrm flipH="1">
                  <a:off x="4164" y="2500"/>
                  <a:ext cx="152" cy="109"/>
                  <a:chOff x="3216" y="2784"/>
                  <a:chExt cx="192" cy="144"/>
                </a:xfrm>
              </p:grpSpPr>
              <p:sp>
                <p:nvSpPr>
                  <p:cNvPr id="1036"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400"/>
                  </a:p>
                </p:txBody>
              </p:sp>
              <p:sp>
                <p:nvSpPr>
                  <p:cNvPr id="1037"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400"/>
                  </a:p>
                </p:txBody>
              </p:sp>
              <p:sp>
                <p:nvSpPr>
                  <p:cNvPr id="1038"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400"/>
                  </a:p>
                </p:txBody>
              </p:sp>
              <p:sp>
                <p:nvSpPr>
                  <p:cNvPr id="1039"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400"/>
                  </a:p>
                </p:txBody>
              </p:sp>
            </p:grpSp>
            <p:sp>
              <p:nvSpPr>
                <p:cNvPr id="1033"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400"/>
                </a:p>
              </p:txBody>
            </p:sp>
            <p:sp>
              <p:nvSpPr>
                <p:cNvPr id="1034"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400"/>
                </a:p>
              </p:txBody>
            </p:sp>
            <p:sp>
              <p:nvSpPr>
                <p:cNvPr id="1035"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400"/>
                </a:p>
              </p:txBody>
            </p:sp>
          </p:grpSp>
        </p:grpSp>
      </p:grpSp>
      <p:grpSp>
        <p:nvGrpSpPr>
          <p:cNvPr id="1040" name="Group 1039"/>
          <p:cNvGrpSpPr/>
          <p:nvPr/>
        </p:nvGrpSpPr>
        <p:grpSpPr>
          <a:xfrm>
            <a:off x="4707000" y="4959001"/>
            <a:ext cx="765001" cy="764999"/>
            <a:chOff x="6281995" y="5454001"/>
            <a:chExt cx="827923" cy="869399"/>
          </a:xfrm>
        </p:grpSpPr>
        <p:sp>
          <p:nvSpPr>
            <p:cNvPr id="1041" name="AutoShape 154"/>
            <p:cNvSpPr>
              <a:spLocks noChangeArrowheads="1"/>
            </p:cNvSpPr>
            <p:nvPr/>
          </p:nvSpPr>
          <p:spPr bwMode="auto">
            <a:xfrm>
              <a:off x="6281995" y="5454001"/>
              <a:ext cx="827923" cy="855001"/>
            </a:xfrm>
            <a:prstGeom prst="flowChartAlternateProcess">
              <a:avLst/>
            </a:prstGeom>
            <a:solidFill>
              <a:srgbClr val="A7E8FF"/>
            </a:solidFill>
            <a:ln w="9525">
              <a:noFill/>
              <a:miter lim="800000"/>
              <a:headEnd/>
              <a:tailEnd/>
            </a:ln>
            <a:effectLst/>
          </p:spPr>
          <p:txBody>
            <a:bodyPr wrap="none" lIns="0" tIns="0" anchor="ctr"/>
            <a:lstStyle/>
            <a:p>
              <a:endParaRPr lang="en-US" sz="1400" b="1">
                <a:latin typeface="Arial" pitchFamily="34" charset="0"/>
                <a:cs typeface="Arial" pitchFamily="34" charset="0"/>
              </a:endParaRPr>
            </a:p>
          </p:txBody>
        </p:sp>
        <p:sp>
          <p:nvSpPr>
            <p:cNvPr id="1042" name="Rectangle 187"/>
            <p:cNvSpPr>
              <a:spLocks noChangeArrowheads="1"/>
            </p:cNvSpPr>
            <p:nvPr/>
          </p:nvSpPr>
          <p:spPr bwMode="auto">
            <a:xfrm>
              <a:off x="6295737" y="5485200"/>
              <a:ext cx="796263"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400" b="1" dirty="0" smtClean="0">
                  <a:latin typeface="Arial" pitchFamily="34" charset="0"/>
                  <a:cs typeface="Arial" pitchFamily="34" charset="0"/>
                </a:rPr>
                <a:t>Access</a:t>
              </a:r>
              <a:endParaRPr lang="en-US" sz="1400" b="1" dirty="0">
                <a:latin typeface="Arial" pitchFamily="34" charset="0"/>
                <a:cs typeface="Arial" pitchFamily="34" charset="0"/>
              </a:endParaRPr>
            </a:p>
          </p:txBody>
        </p:sp>
        <p:pic>
          <p:nvPicPr>
            <p:cNvPr id="1043" name="Picture 1042" descr="Wireless Gateway.png"/>
            <p:cNvPicPr>
              <a:picLocks noChangeAspect="1"/>
            </p:cNvPicPr>
            <p:nvPr/>
          </p:nvPicPr>
          <p:blipFill>
            <a:blip r:embed="rId9" cstate="print"/>
            <a:stretch>
              <a:fillRect/>
            </a:stretch>
          </p:blipFill>
          <p:spPr>
            <a:xfrm>
              <a:off x="6524685" y="5700293"/>
              <a:ext cx="180020" cy="158267"/>
            </a:xfrm>
            <a:prstGeom prst="rect">
              <a:avLst/>
            </a:prstGeom>
          </p:spPr>
        </p:pic>
        <p:pic>
          <p:nvPicPr>
            <p:cNvPr id="1044" name="Picture 1043" descr="Wireless Gateway.png"/>
            <p:cNvPicPr>
              <a:picLocks noChangeAspect="1"/>
            </p:cNvPicPr>
            <p:nvPr/>
          </p:nvPicPr>
          <p:blipFill>
            <a:blip r:embed="rId9" cstate="print"/>
            <a:stretch>
              <a:fillRect/>
            </a:stretch>
          </p:blipFill>
          <p:spPr>
            <a:xfrm>
              <a:off x="6822000" y="5813555"/>
              <a:ext cx="270030" cy="237401"/>
            </a:xfrm>
            <a:prstGeom prst="rect">
              <a:avLst/>
            </a:prstGeom>
          </p:spPr>
        </p:pic>
        <p:pic>
          <p:nvPicPr>
            <p:cNvPr id="1045" name="Picture 1044" descr="Wireless Gateway.png"/>
            <p:cNvPicPr>
              <a:picLocks noChangeAspect="1"/>
            </p:cNvPicPr>
            <p:nvPr/>
          </p:nvPicPr>
          <p:blipFill>
            <a:blip r:embed="rId9" cstate="print"/>
            <a:stretch>
              <a:fillRect/>
            </a:stretch>
          </p:blipFill>
          <p:spPr>
            <a:xfrm>
              <a:off x="6350518" y="5858561"/>
              <a:ext cx="461164" cy="405440"/>
            </a:xfrm>
            <a:prstGeom prst="rect">
              <a:avLst/>
            </a:prstGeom>
          </p:spPr>
        </p:pic>
      </p:grpSp>
      <p:grpSp>
        <p:nvGrpSpPr>
          <p:cNvPr id="1046" name="Group 1045"/>
          <p:cNvGrpSpPr/>
          <p:nvPr/>
        </p:nvGrpSpPr>
        <p:grpSpPr>
          <a:xfrm>
            <a:off x="7182000" y="5827752"/>
            <a:ext cx="778950" cy="751248"/>
            <a:chOff x="4392000" y="5454000"/>
            <a:chExt cx="854999" cy="855000"/>
          </a:xfrm>
        </p:grpSpPr>
        <p:sp>
          <p:nvSpPr>
            <p:cNvPr id="1047" name="AutoShape 154"/>
            <p:cNvSpPr>
              <a:spLocks noChangeArrowheads="1"/>
            </p:cNvSpPr>
            <p:nvPr/>
          </p:nvSpPr>
          <p:spPr bwMode="auto">
            <a:xfrm>
              <a:off x="4392000" y="5454000"/>
              <a:ext cx="854999" cy="8550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400" b="1">
                <a:latin typeface="Arial" pitchFamily="34" charset="0"/>
                <a:cs typeface="Arial" pitchFamily="34" charset="0"/>
              </a:endParaRPr>
            </a:p>
          </p:txBody>
        </p:sp>
        <p:grpSp>
          <p:nvGrpSpPr>
            <p:cNvPr id="1048" name="Group 158"/>
            <p:cNvGrpSpPr>
              <a:grpSpLocks noChangeAspect="1"/>
            </p:cNvGrpSpPr>
            <p:nvPr/>
          </p:nvGrpSpPr>
          <p:grpSpPr bwMode="auto">
            <a:xfrm flipH="1">
              <a:off x="4679923" y="5724028"/>
              <a:ext cx="411161" cy="494972"/>
              <a:chOff x="5" y="2480"/>
              <a:chExt cx="237" cy="430"/>
            </a:xfrm>
          </p:grpSpPr>
          <p:grpSp>
            <p:nvGrpSpPr>
              <p:cNvPr id="1050" name="Group 159"/>
              <p:cNvGrpSpPr>
                <a:grpSpLocks noChangeAspect="1"/>
              </p:cNvGrpSpPr>
              <p:nvPr/>
            </p:nvGrpSpPr>
            <p:grpSpPr bwMode="auto">
              <a:xfrm>
                <a:off x="5" y="2521"/>
                <a:ext cx="145" cy="389"/>
                <a:chOff x="5" y="2521"/>
                <a:chExt cx="145" cy="389"/>
              </a:xfrm>
            </p:grpSpPr>
            <p:grpSp>
              <p:nvGrpSpPr>
                <p:cNvPr id="1054" name="Group 160"/>
                <p:cNvGrpSpPr>
                  <a:grpSpLocks noChangeAspect="1"/>
                </p:cNvGrpSpPr>
                <p:nvPr/>
              </p:nvGrpSpPr>
              <p:grpSpPr bwMode="auto">
                <a:xfrm>
                  <a:off x="7" y="2654"/>
                  <a:ext cx="143" cy="256"/>
                  <a:chOff x="7" y="2654"/>
                  <a:chExt cx="143" cy="256"/>
                </a:xfrm>
              </p:grpSpPr>
              <p:grpSp>
                <p:nvGrpSpPr>
                  <p:cNvPr id="1062" name="Group 161"/>
                  <p:cNvGrpSpPr>
                    <a:grpSpLocks noChangeAspect="1"/>
                  </p:cNvGrpSpPr>
                  <p:nvPr/>
                </p:nvGrpSpPr>
                <p:grpSpPr bwMode="auto">
                  <a:xfrm>
                    <a:off x="7" y="2661"/>
                    <a:ext cx="93" cy="247"/>
                    <a:chOff x="7" y="2661"/>
                    <a:chExt cx="93" cy="247"/>
                  </a:xfrm>
                </p:grpSpPr>
                <p:sp>
                  <p:nvSpPr>
                    <p:cNvPr id="1070"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71"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72"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73"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74"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75"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76"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grpSp>
              <p:sp>
                <p:nvSpPr>
                  <p:cNvPr id="1063"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64"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65"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66"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67"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68"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69"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grpSp>
            <p:grpSp>
              <p:nvGrpSpPr>
                <p:cNvPr id="1055" name="Group 176"/>
                <p:cNvGrpSpPr>
                  <a:grpSpLocks noChangeAspect="1"/>
                </p:cNvGrpSpPr>
                <p:nvPr/>
              </p:nvGrpSpPr>
              <p:grpSpPr bwMode="auto">
                <a:xfrm>
                  <a:off x="5" y="2533"/>
                  <a:ext cx="141" cy="374"/>
                  <a:chOff x="5" y="2533"/>
                  <a:chExt cx="141" cy="374"/>
                </a:xfrm>
              </p:grpSpPr>
              <p:sp>
                <p:nvSpPr>
                  <p:cNvPr id="1057"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1058"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1059"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1060"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1061"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grpSp>
            <p:sp>
              <p:nvSpPr>
                <p:cNvPr id="1056"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400" b="1">
                    <a:latin typeface="Arial" pitchFamily="34" charset="0"/>
                    <a:cs typeface="Arial" pitchFamily="34" charset="0"/>
                  </a:endParaRPr>
                </a:p>
              </p:txBody>
            </p:sp>
          </p:grpSp>
          <p:sp>
            <p:nvSpPr>
              <p:cNvPr id="1051"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52"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53"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400" b="1">
                  <a:latin typeface="Arial" pitchFamily="34" charset="0"/>
                  <a:cs typeface="Arial" pitchFamily="34" charset="0"/>
                </a:endParaRPr>
              </a:p>
            </p:txBody>
          </p:sp>
        </p:grpSp>
        <p:sp>
          <p:nvSpPr>
            <p:cNvPr id="1049" name="Rectangle 187"/>
            <p:cNvSpPr>
              <a:spLocks noChangeArrowheads="1"/>
            </p:cNvSpPr>
            <p:nvPr/>
          </p:nvSpPr>
          <p:spPr bwMode="auto">
            <a:xfrm>
              <a:off x="4409923" y="545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400" b="1" dirty="0" smtClean="0">
                  <a:latin typeface="Arial" pitchFamily="34" charset="0"/>
                  <a:cs typeface="Arial" pitchFamily="34" charset="0"/>
                </a:rPr>
                <a:t>Access</a:t>
              </a:r>
              <a:endParaRPr lang="en-US" sz="1400" b="1" dirty="0">
                <a:latin typeface="Arial" pitchFamily="34" charset="0"/>
                <a:cs typeface="Arial" pitchFamily="34" charset="0"/>
              </a:endParaRPr>
            </a:p>
          </p:txBody>
        </p:sp>
      </p:grpSp>
      <p:cxnSp>
        <p:nvCxnSpPr>
          <p:cNvPr id="1077" name="Straight Connector 1076"/>
          <p:cNvCxnSpPr>
            <a:stCxn id="853" idx="1"/>
            <a:endCxn id="1091" idx="3"/>
          </p:cNvCxnSpPr>
          <p:nvPr/>
        </p:nvCxnSpPr>
        <p:spPr bwMode="auto">
          <a:xfrm flipH="1" flipV="1">
            <a:off x="2187003" y="6182748"/>
            <a:ext cx="2519997" cy="20628"/>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078" name="Straight Connector 1077"/>
          <p:cNvCxnSpPr>
            <a:stCxn id="1041" idx="1"/>
            <a:endCxn id="1088" idx="3"/>
          </p:cNvCxnSpPr>
          <p:nvPr/>
        </p:nvCxnSpPr>
        <p:spPr bwMode="auto">
          <a:xfrm flipH="1" flipV="1">
            <a:off x="4372912" y="5327542"/>
            <a:ext cx="334088" cy="7624"/>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079" name="Straight Connector 1078"/>
          <p:cNvCxnSpPr>
            <a:stCxn id="1047" idx="1"/>
            <a:endCxn id="1022" idx="2"/>
          </p:cNvCxnSpPr>
          <p:nvPr/>
        </p:nvCxnSpPr>
        <p:spPr bwMode="auto">
          <a:xfrm flipH="1" flipV="1">
            <a:off x="6122896" y="5737752"/>
            <a:ext cx="1059104" cy="465624"/>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080" name="Straight Connector 1079"/>
          <p:cNvCxnSpPr>
            <a:stCxn id="853" idx="3"/>
            <a:endCxn id="1022" idx="2"/>
          </p:cNvCxnSpPr>
          <p:nvPr/>
        </p:nvCxnSpPr>
        <p:spPr bwMode="auto">
          <a:xfrm flipV="1">
            <a:off x="5481646" y="5737752"/>
            <a:ext cx="641250" cy="465624"/>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081" name="Straight Connector 1080"/>
          <p:cNvCxnSpPr>
            <a:stCxn id="1136" idx="2"/>
            <a:endCxn id="1047" idx="3"/>
          </p:cNvCxnSpPr>
          <p:nvPr/>
        </p:nvCxnSpPr>
        <p:spPr bwMode="auto">
          <a:xfrm flipH="1">
            <a:off x="7960950" y="5692752"/>
            <a:ext cx="321946" cy="510624"/>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082" name="Straight Connector 1081"/>
          <p:cNvCxnSpPr>
            <a:stCxn id="1022" idx="1"/>
            <a:endCxn id="1041" idx="3"/>
          </p:cNvCxnSpPr>
          <p:nvPr/>
        </p:nvCxnSpPr>
        <p:spPr bwMode="auto">
          <a:xfrm flipH="1" flipV="1">
            <a:off x="5472001" y="5335166"/>
            <a:ext cx="269999" cy="1321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1083" name="Group 1082"/>
          <p:cNvGrpSpPr/>
          <p:nvPr/>
        </p:nvGrpSpPr>
        <p:grpSpPr>
          <a:xfrm>
            <a:off x="5607000" y="5917752"/>
            <a:ext cx="549170" cy="307777"/>
            <a:chOff x="3443957" y="5083115"/>
            <a:chExt cx="539120" cy="310886"/>
          </a:xfrm>
        </p:grpSpPr>
        <p:sp>
          <p:nvSpPr>
            <p:cNvPr id="1084" name="Oval 1083"/>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charset="0"/>
              </a:endParaRPr>
            </a:p>
          </p:txBody>
        </p:sp>
        <p:sp>
          <p:nvSpPr>
            <p:cNvPr id="1085" name="TextBox 1084"/>
            <p:cNvSpPr txBox="1"/>
            <p:nvPr/>
          </p:nvSpPr>
          <p:spPr>
            <a:xfrm>
              <a:off x="3576485" y="5083115"/>
              <a:ext cx="406592" cy="310886"/>
            </a:xfrm>
            <a:prstGeom prst="rect">
              <a:avLst/>
            </a:prstGeom>
            <a:noFill/>
          </p:spPr>
          <p:txBody>
            <a:bodyPr wrap="none" rtlCol="0">
              <a:spAutoFit/>
            </a:bodyPr>
            <a:lstStyle/>
            <a:p>
              <a:r>
                <a:rPr lang="en-US" sz="1400" b="1" dirty="0" smtClean="0">
                  <a:latin typeface="Arial" pitchFamily="34" charset="0"/>
                  <a:cs typeface="Arial" pitchFamily="34" charset="0"/>
                </a:rPr>
                <a:t>R3</a:t>
              </a:r>
              <a:endParaRPr lang="en-US" sz="1400" b="1" dirty="0">
                <a:latin typeface="Arial" pitchFamily="34" charset="0"/>
                <a:cs typeface="Arial" pitchFamily="34" charset="0"/>
              </a:endParaRPr>
            </a:p>
          </p:txBody>
        </p:sp>
      </p:grpSp>
      <p:grpSp>
        <p:nvGrpSpPr>
          <p:cNvPr id="1086" name="Group 1085"/>
          <p:cNvGrpSpPr/>
          <p:nvPr/>
        </p:nvGrpSpPr>
        <p:grpSpPr>
          <a:xfrm>
            <a:off x="3582000" y="4959000"/>
            <a:ext cx="790912" cy="765000"/>
            <a:chOff x="4257000" y="1899000"/>
            <a:chExt cx="566676" cy="564300"/>
          </a:xfrm>
        </p:grpSpPr>
        <p:sp>
          <p:nvSpPr>
            <p:cNvPr id="1087" name="AutoShape 154"/>
            <p:cNvSpPr>
              <a:spLocks noChangeArrowheads="1"/>
            </p:cNvSpPr>
            <p:nvPr/>
          </p:nvSpPr>
          <p:spPr bwMode="auto">
            <a:xfrm>
              <a:off x="4257000" y="1899000"/>
              <a:ext cx="564300" cy="564300"/>
            </a:xfrm>
            <a:prstGeom prst="flowChartAlternateProcess">
              <a:avLst/>
            </a:prstGeom>
            <a:solidFill>
              <a:srgbClr val="8BB2FF"/>
            </a:solidFill>
            <a:ln w="9525">
              <a:noFill/>
              <a:miter lim="800000"/>
              <a:headEnd/>
              <a:tailEnd/>
            </a:ln>
            <a:effectLst/>
          </p:spPr>
          <p:txBody>
            <a:bodyPr wrap="none" lIns="0" tIns="0" anchor="ctr"/>
            <a:lstStyle/>
            <a:p>
              <a:endParaRPr lang="en-US" sz="1400" b="1">
                <a:latin typeface="Arial" pitchFamily="34" charset="0"/>
                <a:cs typeface="Arial" pitchFamily="34" charset="0"/>
              </a:endParaRPr>
            </a:p>
          </p:txBody>
        </p:sp>
        <p:sp>
          <p:nvSpPr>
            <p:cNvPr id="1088" name="Rectangle 188"/>
            <p:cNvSpPr>
              <a:spLocks noChangeArrowheads="1"/>
            </p:cNvSpPr>
            <p:nvPr/>
          </p:nvSpPr>
          <p:spPr bwMode="auto">
            <a:xfrm>
              <a:off x="4258938" y="1899000"/>
              <a:ext cx="564738" cy="543708"/>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400" b="1" dirty="0">
                  <a:latin typeface="Arial" pitchFamily="34" charset="0"/>
                  <a:cs typeface="Arial" pitchFamily="34" charset="0"/>
                </a:rPr>
                <a:t>Terminal</a:t>
              </a:r>
              <a:endParaRPr lang="en-US" sz="1400" b="1" dirty="0">
                <a:latin typeface="Arial" pitchFamily="34" charset="0"/>
                <a:cs typeface="Arial" pitchFamily="34" charset="0"/>
              </a:endParaRPr>
            </a:p>
          </p:txBody>
        </p:sp>
        <p:pic>
          <p:nvPicPr>
            <p:cNvPr id="1089" name="Picture 1088" descr="MC900439836.PNG"/>
            <p:cNvPicPr>
              <a:picLocks noChangeAspect="1"/>
            </p:cNvPicPr>
            <p:nvPr/>
          </p:nvPicPr>
          <p:blipFill>
            <a:blip r:embed="rId10"/>
            <a:stretch>
              <a:fillRect/>
            </a:stretch>
          </p:blipFill>
          <p:spPr>
            <a:xfrm>
              <a:off x="4392000" y="2079000"/>
              <a:ext cx="315000" cy="315000"/>
            </a:xfrm>
            <a:prstGeom prst="rect">
              <a:avLst/>
            </a:prstGeom>
          </p:spPr>
        </p:pic>
      </p:grpSp>
      <p:grpSp>
        <p:nvGrpSpPr>
          <p:cNvPr id="1090" name="Group 1089"/>
          <p:cNvGrpSpPr/>
          <p:nvPr/>
        </p:nvGrpSpPr>
        <p:grpSpPr>
          <a:xfrm>
            <a:off x="432000" y="5634000"/>
            <a:ext cx="1755003" cy="1021248"/>
            <a:chOff x="297000" y="3333168"/>
            <a:chExt cx="1170000" cy="680832"/>
          </a:xfrm>
        </p:grpSpPr>
        <p:sp>
          <p:nvSpPr>
            <p:cNvPr id="1091" name="AutoShape 153"/>
            <p:cNvSpPr>
              <a:spLocks noChangeArrowheads="1"/>
            </p:cNvSpPr>
            <p:nvPr/>
          </p:nvSpPr>
          <p:spPr bwMode="auto">
            <a:xfrm>
              <a:off x="297000" y="3384000"/>
              <a:ext cx="1170000" cy="630000"/>
            </a:xfrm>
            <a:prstGeom prst="flowChartAlternateProcess">
              <a:avLst/>
            </a:prstGeom>
            <a:solidFill>
              <a:schemeClr val="accent1"/>
            </a:solidFill>
            <a:ln w="9525">
              <a:noFill/>
              <a:miter lim="800000"/>
              <a:headEnd/>
              <a:tailEnd/>
            </a:ln>
            <a:effectLst/>
          </p:spPr>
          <p:txBody>
            <a:bodyPr wrap="none" lIns="0" tIns="0" rIns="0" bIns="0" anchor="t" anchorCtr="1"/>
            <a:lstStyle/>
            <a:p>
              <a:endParaRPr lang="en-US" sz="1400" b="1" dirty="0">
                <a:latin typeface="Arial" pitchFamily="34" charset="0"/>
                <a:cs typeface="Arial" pitchFamily="34" charset="0"/>
              </a:endParaRPr>
            </a:p>
          </p:txBody>
        </p:sp>
        <p:pic>
          <p:nvPicPr>
            <p:cNvPr id="1092" name="Picture 1116" descr="Bil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00" y="3462870"/>
              <a:ext cx="1099196" cy="55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93" name="Group 1092"/>
            <p:cNvGrpSpPr>
              <a:grpSpLocks noChangeAspect="1"/>
            </p:cNvGrpSpPr>
            <p:nvPr/>
          </p:nvGrpSpPr>
          <p:grpSpPr>
            <a:xfrm>
              <a:off x="364500" y="3564002"/>
              <a:ext cx="1012500" cy="315000"/>
              <a:chOff x="477000" y="1764002"/>
              <a:chExt cx="2025000" cy="629998"/>
            </a:xfrm>
          </p:grpSpPr>
          <p:grpSp>
            <p:nvGrpSpPr>
              <p:cNvPr id="1095" name="Group 1094"/>
              <p:cNvGrpSpPr/>
              <p:nvPr/>
            </p:nvGrpSpPr>
            <p:grpSpPr>
              <a:xfrm>
                <a:off x="477000" y="1809000"/>
                <a:ext cx="585000" cy="585000"/>
                <a:chOff x="5652000" y="1899000"/>
                <a:chExt cx="585000" cy="585000"/>
              </a:xfrm>
            </p:grpSpPr>
            <p:sp>
              <p:nvSpPr>
                <p:cNvPr id="1133" name="AutoShape 153"/>
                <p:cNvSpPr>
                  <a:spLocks noChangeArrowheads="1"/>
                </p:cNvSpPr>
                <p:nvPr/>
              </p:nvSpPr>
              <p:spPr bwMode="auto">
                <a:xfrm>
                  <a:off x="5652000" y="1899000"/>
                  <a:ext cx="585000" cy="5850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800" b="1" dirty="0" smtClean="0">
                      <a:latin typeface="Arial" pitchFamily="34" charset="0"/>
                      <a:cs typeface="Arial" pitchFamily="34" charset="0"/>
                    </a:rPr>
                    <a:t>Terminal</a:t>
                  </a:r>
                  <a:endParaRPr lang="en-US" sz="800" b="1" dirty="0">
                    <a:latin typeface="Arial" pitchFamily="34" charset="0"/>
                    <a:cs typeface="Arial" pitchFamily="34" charset="0"/>
                  </a:endParaRPr>
                </a:p>
              </p:txBody>
            </p:sp>
            <p:pic>
              <p:nvPicPr>
                <p:cNvPr id="1134" name="Picture 1133" descr="MC900439836.PNG"/>
                <p:cNvPicPr>
                  <a:picLocks noChangeAspect="1"/>
                </p:cNvPicPr>
                <p:nvPr/>
              </p:nvPicPr>
              <p:blipFill>
                <a:blip r:embed="rId10"/>
                <a:stretch>
                  <a:fillRect/>
                </a:stretch>
              </p:blipFill>
              <p:spPr>
                <a:xfrm>
                  <a:off x="5787000" y="2124000"/>
                  <a:ext cx="315000" cy="315000"/>
                </a:xfrm>
                <a:prstGeom prst="rect">
                  <a:avLst/>
                </a:prstGeom>
              </p:spPr>
            </p:pic>
          </p:grpSp>
          <p:grpSp>
            <p:nvGrpSpPr>
              <p:cNvPr id="1096" name="Group 1095"/>
              <p:cNvGrpSpPr/>
              <p:nvPr/>
            </p:nvGrpSpPr>
            <p:grpSpPr>
              <a:xfrm>
                <a:off x="1242000" y="1809000"/>
                <a:ext cx="534600" cy="573804"/>
                <a:chOff x="6192000" y="5454000"/>
                <a:chExt cx="810000" cy="869400"/>
              </a:xfrm>
            </p:grpSpPr>
            <p:sp>
              <p:nvSpPr>
                <p:cNvPr id="1128" name="AutoShape 154"/>
                <p:cNvSpPr>
                  <a:spLocks noChangeArrowheads="1"/>
                </p:cNvSpPr>
                <p:nvPr/>
              </p:nvSpPr>
              <p:spPr bwMode="auto">
                <a:xfrm>
                  <a:off x="6192000" y="5454000"/>
                  <a:ext cx="810000" cy="855000"/>
                </a:xfrm>
                <a:prstGeom prst="flowChartAlternateProcess">
                  <a:avLst/>
                </a:prstGeom>
                <a:gradFill flip="none" rotWithShape="1">
                  <a:gsLst>
                    <a:gs pos="0">
                      <a:schemeClr val="accent5">
                        <a:lumMod val="60000"/>
                        <a:lumOff val="40000"/>
                      </a:schemeClr>
                    </a:gs>
                    <a:gs pos="100000">
                      <a:schemeClr val="accent5">
                        <a:lumMod val="20000"/>
                        <a:lumOff val="80000"/>
                      </a:schemeClr>
                    </a:gs>
                  </a:gsLst>
                  <a:lin ang="2700000" scaled="0"/>
                  <a:tileRect/>
                </a:gradFill>
                <a:ln w="9525">
                  <a:noFill/>
                  <a:miter lim="800000"/>
                  <a:headEnd/>
                  <a:tailEnd/>
                </a:ln>
                <a:effectLst/>
              </p:spPr>
              <p:txBody>
                <a:bodyPr wrap="none" lIns="0" tIns="0" anchor="ctr"/>
                <a:lstStyle/>
                <a:p>
                  <a:endParaRPr lang="en-US" sz="800" b="1">
                    <a:latin typeface="Arial" pitchFamily="34" charset="0"/>
                    <a:cs typeface="Arial" pitchFamily="34" charset="0"/>
                  </a:endParaRPr>
                </a:p>
              </p:txBody>
            </p:sp>
            <p:sp>
              <p:nvSpPr>
                <p:cNvPr id="1129" name="Rectangle 187"/>
                <p:cNvSpPr>
                  <a:spLocks noChangeArrowheads="1"/>
                </p:cNvSpPr>
                <p:nvPr/>
              </p:nvSpPr>
              <p:spPr bwMode="auto">
                <a:xfrm>
                  <a:off x="6205737" y="5485200"/>
                  <a:ext cx="796263"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800" b="1" dirty="0" smtClean="0">
                      <a:latin typeface="Arial" pitchFamily="34" charset="0"/>
                      <a:cs typeface="Arial" pitchFamily="34" charset="0"/>
                    </a:rPr>
                    <a:t>Access</a:t>
                  </a:r>
                  <a:endParaRPr lang="en-US" sz="800" b="1" dirty="0">
                    <a:latin typeface="Arial" pitchFamily="34" charset="0"/>
                    <a:cs typeface="Arial" pitchFamily="34" charset="0"/>
                  </a:endParaRPr>
                </a:p>
              </p:txBody>
            </p:sp>
            <p:pic>
              <p:nvPicPr>
                <p:cNvPr id="1130" name="Picture 1129" descr="Wireless Gateway.png"/>
                <p:cNvPicPr>
                  <a:picLocks noChangeAspect="1"/>
                </p:cNvPicPr>
                <p:nvPr/>
              </p:nvPicPr>
              <p:blipFill>
                <a:blip r:embed="rId9" cstate="print"/>
                <a:stretch>
                  <a:fillRect/>
                </a:stretch>
              </p:blipFill>
              <p:spPr>
                <a:xfrm>
                  <a:off x="6434685" y="5700293"/>
                  <a:ext cx="180020" cy="158267"/>
                </a:xfrm>
                <a:prstGeom prst="rect">
                  <a:avLst/>
                </a:prstGeom>
              </p:spPr>
            </p:pic>
            <p:pic>
              <p:nvPicPr>
                <p:cNvPr id="1131" name="Picture 1130" descr="Wireless Gateway.png"/>
                <p:cNvPicPr>
                  <a:picLocks noChangeAspect="1"/>
                </p:cNvPicPr>
                <p:nvPr/>
              </p:nvPicPr>
              <p:blipFill>
                <a:blip r:embed="rId9" cstate="print"/>
                <a:stretch>
                  <a:fillRect/>
                </a:stretch>
              </p:blipFill>
              <p:spPr>
                <a:xfrm>
                  <a:off x="6732000" y="5859000"/>
                  <a:ext cx="218339" cy="191956"/>
                </a:xfrm>
                <a:prstGeom prst="rect">
                  <a:avLst/>
                </a:prstGeom>
              </p:spPr>
            </p:pic>
            <p:pic>
              <p:nvPicPr>
                <p:cNvPr id="1132" name="Picture 1131" descr="Wireless Gateway.png"/>
                <p:cNvPicPr>
                  <a:picLocks noChangeAspect="1"/>
                </p:cNvPicPr>
                <p:nvPr/>
              </p:nvPicPr>
              <p:blipFill>
                <a:blip r:embed="rId9" cstate="print"/>
                <a:stretch>
                  <a:fillRect/>
                </a:stretch>
              </p:blipFill>
              <p:spPr>
                <a:xfrm>
                  <a:off x="6327000" y="5949000"/>
                  <a:ext cx="270030" cy="237401"/>
                </a:xfrm>
                <a:prstGeom prst="rect">
                  <a:avLst/>
                </a:prstGeom>
              </p:spPr>
            </p:pic>
          </p:grpSp>
          <p:grpSp>
            <p:nvGrpSpPr>
              <p:cNvPr id="1097" name="Group 1096"/>
              <p:cNvGrpSpPr/>
              <p:nvPr/>
            </p:nvGrpSpPr>
            <p:grpSpPr>
              <a:xfrm>
                <a:off x="1935324" y="1809000"/>
                <a:ext cx="566676" cy="564300"/>
                <a:chOff x="3942000" y="5004000"/>
                <a:chExt cx="858600" cy="855000"/>
              </a:xfrm>
            </p:grpSpPr>
            <p:sp>
              <p:nvSpPr>
                <p:cNvPr id="1110" name="AutoShape 154"/>
                <p:cNvSpPr>
                  <a:spLocks noChangeArrowheads="1"/>
                </p:cNvSpPr>
                <p:nvPr/>
              </p:nvSpPr>
              <p:spPr bwMode="auto">
                <a:xfrm>
                  <a:off x="3942000" y="5004000"/>
                  <a:ext cx="855000" cy="855000"/>
                </a:xfrm>
                <a:prstGeom prst="flowChartAlternateProcess">
                  <a:avLst/>
                </a:prstGeom>
                <a:solidFill>
                  <a:srgbClr val="8BB2FF"/>
                </a:solidFill>
                <a:ln w="9525">
                  <a:noFill/>
                  <a:miter lim="800000"/>
                  <a:headEnd/>
                  <a:tailEnd/>
                </a:ln>
                <a:effectLst/>
              </p:spPr>
              <p:txBody>
                <a:bodyPr wrap="none" lIns="0" tIns="0" anchor="ctr"/>
                <a:lstStyle/>
                <a:p>
                  <a:endParaRPr lang="en-US" sz="800" b="1">
                    <a:latin typeface="Arial" pitchFamily="34" charset="0"/>
                    <a:cs typeface="Arial" pitchFamily="34" charset="0"/>
                  </a:endParaRPr>
                </a:p>
              </p:txBody>
            </p:sp>
            <p:pic>
              <p:nvPicPr>
                <p:cNvPr id="1111" name="Picture 157"/>
                <p:cNvPicPr>
                  <a:picLocks noChangeArrowheads="1"/>
                </p:cNvPicPr>
                <p:nvPr/>
              </p:nvPicPr>
              <p:blipFill>
                <a:blip r:embed="rId8"/>
                <a:srcRect/>
                <a:stretch>
                  <a:fillRect/>
                </a:stretch>
              </p:blipFill>
              <p:spPr bwMode="auto">
                <a:xfrm>
                  <a:off x="4219575" y="5603962"/>
                  <a:ext cx="352425" cy="223838"/>
                </a:xfrm>
                <a:prstGeom prst="rect">
                  <a:avLst/>
                </a:prstGeom>
                <a:noFill/>
                <a:ln w="12700">
                  <a:noFill/>
                  <a:miter lim="800000"/>
                  <a:headEnd/>
                  <a:tailEnd/>
                </a:ln>
                <a:effectLst/>
              </p:spPr>
            </p:pic>
            <p:sp>
              <p:nvSpPr>
                <p:cNvPr id="1112" name="Rectangle 188"/>
                <p:cNvSpPr>
                  <a:spLocks noChangeArrowheads="1"/>
                </p:cNvSpPr>
                <p:nvPr/>
              </p:nvSpPr>
              <p:spPr bwMode="auto">
                <a:xfrm>
                  <a:off x="3944937" y="5004000"/>
                  <a:ext cx="855663" cy="823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800" b="1" dirty="0" smtClean="0">
                      <a:latin typeface="Arial" pitchFamily="34" charset="0"/>
                      <a:cs typeface="Arial" pitchFamily="34" charset="0"/>
                    </a:rPr>
                    <a:t>Ctrl</a:t>
                  </a:r>
                  <a:endParaRPr lang="en-US" sz="800" b="1" dirty="0">
                    <a:latin typeface="Arial" pitchFamily="34" charset="0"/>
                    <a:cs typeface="Arial" pitchFamily="34" charset="0"/>
                  </a:endParaRPr>
                </a:p>
              </p:txBody>
            </p:sp>
            <p:grpSp>
              <p:nvGrpSpPr>
                <p:cNvPr id="1113" name="Group 107"/>
                <p:cNvGrpSpPr/>
                <p:nvPr/>
              </p:nvGrpSpPr>
              <p:grpSpPr>
                <a:xfrm>
                  <a:off x="4091910" y="5189706"/>
                  <a:ext cx="532437" cy="381000"/>
                  <a:chOff x="7481888" y="3079208"/>
                  <a:chExt cx="595312" cy="425992"/>
                </a:xfrm>
              </p:grpSpPr>
              <p:sp>
                <p:nvSpPr>
                  <p:cNvPr id="1114"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sz="800"/>
                  </a:p>
                </p:txBody>
              </p:sp>
              <p:sp>
                <p:nvSpPr>
                  <p:cNvPr id="1115"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800">
                      <a:ea typeface="ＭＳ Ｐゴシック" pitchFamily="34" charset="-128"/>
                    </a:endParaRPr>
                  </a:p>
                </p:txBody>
              </p:sp>
              <p:grpSp>
                <p:nvGrpSpPr>
                  <p:cNvPr id="1116" name="Group 122"/>
                  <p:cNvGrpSpPr>
                    <a:grpSpLocks/>
                  </p:cNvGrpSpPr>
                  <p:nvPr/>
                </p:nvGrpSpPr>
                <p:grpSpPr bwMode="auto">
                  <a:xfrm>
                    <a:off x="7848751" y="3079208"/>
                    <a:ext cx="228449" cy="389708"/>
                    <a:chOff x="4120" y="2308"/>
                    <a:chExt cx="305" cy="415"/>
                  </a:xfrm>
                </p:grpSpPr>
                <p:sp>
                  <p:nvSpPr>
                    <p:cNvPr id="1117"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800"/>
                    </a:p>
                  </p:txBody>
                </p:sp>
                <p:sp>
                  <p:nvSpPr>
                    <p:cNvPr id="1118"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800"/>
                    </a:p>
                  </p:txBody>
                </p:sp>
                <p:sp>
                  <p:nvSpPr>
                    <p:cNvPr id="1119"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800"/>
                    </a:p>
                  </p:txBody>
                </p:sp>
                <p:grpSp>
                  <p:nvGrpSpPr>
                    <p:cNvPr id="1120" name="Group 126"/>
                    <p:cNvGrpSpPr>
                      <a:grpSpLocks/>
                    </p:cNvGrpSpPr>
                    <p:nvPr/>
                  </p:nvGrpSpPr>
                  <p:grpSpPr bwMode="auto">
                    <a:xfrm flipH="1">
                      <a:off x="4164" y="2500"/>
                      <a:ext cx="152" cy="109"/>
                      <a:chOff x="3216" y="2784"/>
                      <a:chExt cx="192" cy="144"/>
                    </a:xfrm>
                  </p:grpSpPr>
                  <p:sp>
                    <p:nvSpPr>
                      <p:cNvPr id="1124"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800"/>
                      </a:p>
                    </p:txBody>
                  </p:sp>
                  <p:sp>
                    <p:nvSpPr>
                      <p:cNvPr id="1125"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800"/>
                      </a:p>
                    </p:txBody>
                  </p:sp>
                  <p:sp>
                    <p:nvSpPr>
                      <p:cNvPr id="1126"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800"/>
                      </a:p>
                    </p:txBody>
                  </p:sp>
                  <p:sp>
                    <p:nvSpPr>
                      <p:cNvPr id="1127"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800"/>
                      </a:p>
                    </p:txBody>
                  </p:sp>
                </p:grpSp>
                <p:sp>
                  <p:nvSpPr>
                    <p:cNvPr id="1121"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800"/>
                    </a:p>
                  </p:txBody>
                </p:sp>
                <p:sp>
                  <p:nvSpPr>
                    <p:cNvPr id="1122"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800"/>
                    </a:p>
                  </p:txBody>
                </p:sp>
                <p:sp>
                  <p:nvSpPr>
                    <p:cNvPr id="1123"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800"/>
                    </a:p>
                  </p:txBody>
                </p:sp>
              </p:grpSp>
            </p:grpSp>
          </p:grpSp>
          <p:grpSp>
            <p:nvGrpSpPr>
              <p:cNvPr id="1098" name="Group 1097"/>
              <p:cNvGrpSpPr/>
              <p:nvPr/>
            </p:nvGrpSpPr>
            <p:grpSpPr>
              <a:xfrm>
                <a:off x="972000" y="1989002"/>
                <a:ext cx="409990" cy="294330"/>
                <a:chOff x="3921862" y="4350446"/>
                <a:chExt cx="621198" cy="445954"/>
              </a:xfrm>
            </p:grpSpPr>
            <p:sp>
              <p:nvSpPr>
                <p:cNvPr id="1108" name="Oval 1107"/>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Times New Roman" charset="0"/>
                  </a:endParaRPr>
                </a:p>
              </p:txBody>
            </p:sp>
            <p:sp>
              <p:nvSpPr>
                <p:cNvPr id="1109" name="TextBox 1108"/>
                <p:cNvSpPr txBox="1"/>
                <p:nvPr/>
              </p:nvSpPr>
              <p:spPr>
                <a:xfrm>
                  <a:off x="3921862" y="4350446"/>
                  <a:ext cx="621198" cy="435239"/>
                </a:xfrm>
                <a:prstGeom prst="rect">
                  <a:avLst/>
                </a:prstGeom>
                <a:noFill/>
              </p:spPr>
              <p:txBody>
                <a:bodyPr wrap="square" rtlCol="0">
                  <a:spAutoFit/>
                </a:bodyPr>
                <a:lstStyle/>
                <a:p>
                  <a:r>
                    <a:rPr lang="en-US" sz="800" b="1" dirty="0" smtClean="0">
                      <a:latin typeface="Arial" pitchFamily="34" charset="0"/>
                      <a:cs typeface="Arial" pitchFamily="34" charset="0"/>
                    </a:rPr>
                    <a:t>R1</a:t>
                  </a:r>
                  <a:endParaRPr lang="en-US" sz="800" b="1" dirty="0">
                    <a:latin typeface="Arial" pitchFamily="34" charset="0"/>
                    <a:cs typeface="Arial" pitchFamily="34" charset="0"/>
                  </a:endParaRPr>
                </a:p>
              </p:txBody>
            </p:sp>
          </p:grpSp>
          <p:grpSp>
            <p:nvGrpSpPr>
              <p:cNvPr id="1099" name="Group 1098"/>
              <p:cNvGrpSpPr/>
              <p:nvPr/>
            </p:nvGrpSpPr>
            <p:grpSpPr>
              <a:xfrm>
                <a:off x="972000" y="1764002"/>
                <a:ext cx="409990" cy="294330"/>
                <a:chOff x="3921862" y="4350446"/>
                <a:chExt cx="621198" cy="445954"/>
              </a:xfrm>
            </p:grpSpPr>
            <p:sp>
              <p:nvSpPr>
                <p:cNvPr id="1106" name="Oval 1105"/>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Times New Roman" charset="0"/>
                  </a:endParaRPr>
                </a:p>
              </p:txBody>
            </p:sp>
            <p:sp>
              <p:nvSpPr>
                <p:cNvPr id="1107" name="TextBox 1106"/>
                <p:cNvSpPr txBox="1"/>
                <p:nvPr/>
              </p:nvSpPr>
              <p:spPr>
                <a:xfrm>
                  <a:off x="3921862" y="4350446"/>
                  <a:ext cx="621198" cy="435239"/>
                </a:xfrm>
                <a:prstGeom prst="rect">
                  <a:avLst/>
                </a:prstGeom>
                <a:noFill/>
              </p:spPr>
              <p:txBody>
                <a:bodyPr wrap="square" rtlCol="0">
                  <a:spAutoFit/>
                </a:bodyPr>
                <a:lstStyle/>
                <a:p>
                  <a:r>
                    <a:rPr lang="en-US" sz="800" b="1" dirty="0" smtClean="0">
                      <a:latin typeface="Arial" pitchFamily="34" charset="0"/>
                      <a:cs typeface="Arial" pitchFamily="34" charset="0"/>
                    </a:rPr>
                    <a:t>R2</a:t>
                  </a:r>
                  <a:endParaRPr lang="en-US" sz="800" b="1" dirty="0">
                    <a:latin typeface="Arial" pitchFamily="34" charset="0"/>
                    <a:cs typeface="Arial" pitchFamily="34" charset="0"/>
                  </a:endParaRPr>
                </a:p>
              </p:txBody>
            </p:sp>
          </p:grpSp>
          <p:grpSp>
            <p:nvGrpSpPr>
              <p:cNvPr id="1100" name="Group 1099"/>
              <p:cNvGrpSpPr/>
              <p:nvPr/>
            </p:nvGrpSpPr>
            <p:grpSpPr>
              <a:xfrm>
                <a:off x="1678543" y="1944002"/>
                <a:ext cx="409990" cy="294330"/>
                <a:chOff x="3921862" y="4350446"/>
                <a:chExt cx="621198" cy="445954"/>
              </a:xfrm>
            </p:grpSpPr>
            <p:sp>
              <p:nvSpPr>
                <p:cNvPr id="1104" name="Oval 1103"/>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Times New Roman" charset="0"/>
                  </a:endParaRPr>
                </a:p>
              </p:txBody>
            </p:sp>
            <p:sp>
              <p:nvSpPr>
                <p:cNvPr id="1105" name="TextBox 1104"/>
                <p:cNvSpPr txBox="1"/>
                <p:nvPr/>
              </p:nvSpPr>
              <p:spPr>
                <a:xfrm>
                  <a:off x="3921862" y="4350446"/>
                  <a:ext cx="621198" cy="435239"/>
                </a:xfrm>
                <a:prstGeom prst="rect">
                  <a:avLst/>
                </a:prstGeom>
                <a:noFill/>
              </p:spPr>
              <p:txBody>
                <a:bodyPr wrap="square" rtlCol="0">
                  <a:spAutoFit/>
                </a:bodyPr>
                <a:lstStyle/>
                <a:p>
                  <a:r>
                    <a:rPr lang="en-US" sz="800" b="1" dirty="0" smtClean="0">
                      <a:latin typeface="Arial" pitchFamily="34" charset="0"/>
                      <a:cs typeface="Arial" pitchFamily="34" charset="0"/>
                    </a:rPr>
                    <a:t>R3</a:t>
                  </a:r>
                  <a:endParaRPr lang="en-US" sz="800" b="1" dirty="0">
                    <a:latin typeface="Arial" pitchFamily="34" charset="0"/>
                    <a:cs typeface="Arial" pitchFamily="34" charset="0"/>
                  </a:endParaRPr>
                </a:p>
              </p:txBody>
            </p:sp>
          </p:grpSp>
          <p:cxnSp>
            <p:nvCxnSpPr>
              <p:cNvPr id="1101" name="Straight Connector 1100"/>
              <p:cNvCxnSpPr/>
              <p:nvPr/>
            </p:nvCxnSpPr>
            <p:spPr bwMode="auto">
              <a:xfrm>
                <a:off x="1782000" y="2188599"/>
                <a:ext cx="166372"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102" name="Straight Connector 1101"/>
              <p:cNvCxnSpPr/>
              <p:nvPr/>
            </p:nvCxnSpPr>
            <p:spPr bwMode="auto">
              <a:xfrm>
                <a:off x="1062000" y="2239401"/>
                <a:ext cx="166372"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103" name="Straight Connector 1102"/>
              <p:cNvCxnSpPr/>
              <p:nvPr/>
            </p:nvCxnSpPr>
            <p:spPr bwMode="auto">
              <a:xfrm>
                <a:off x="1058694" y="2005934"/>
                <a:ext cx="8676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sp>
          <p:nvSpPr>
            <p:cNvPr id="1094" name="Rectangle 1093"/>
            <p:cNvSpPr/>
            <p:nvPr/>
          </p:nvSpPr>
          <p:spPr>
            <a:xfrm>
              <a:off x="522000" y="3333168"/>
              <a:ext cx="613094" cy="205185"/>
            </a:xfrm>
            <a:prstGeom prst="rect">
              <a:avLst/>
            </a:prstGeom>
          </p:spPr>
          <p:txBody>
            <a:bodyPr wrap="none">
              <a:spAutoFit/>
            </a:bodyPr>
            <a:lstStyle/>
            <a:p>
              <a:r>
                <a:rPr lang="en-US" sz="1400" b="1" dirty="0">
                  <a:latin typeface="Arial" pitchFamily="34" charset="0"/>
                  <a:cs typeface="Arial" pitchFamily="34" charset="0"/>
                </a:rPr>
                <a:t>Terminal</a:t>
              </a:r>
            </a:p>
          </p:txBody>
        </p:sp>
      </p:grpSp>
      <p:grpSp>
        <p:nvGrpSpPr>
          <p:cNvPr id="1135" name="Group 1134"/>
          <p:cNvGrpSpPr/>
          <p:nvPr/>
        </p:nvGrpSpPr>
        <p:grpSpPr>
          <a:xfrm>
            <a:off x="7902000" y="4914000"/>
            <a:ext cx="765000" cy="778752"/>
            <a:chOff x="4257000" y="1899000"/>
            <a:chExt cx="566676" cy="564300"/>
          </a:xfrm>
        </p:grpSpPr>
        <p:sp>
          <p:nvSpPr>
            <p:cNvPr id="1136" name="AutoShape 154"/>
            <p:cNvSpPr>
              <a:spLocks noChangeArrowheads="1"/>
            </p:cNvSpPr>
            <p:nvPr/>
          </p:nvSpPr>
          <p:spPr bwMode="auto">
            <a:xfrm>
              <a:off x="4257000" y="1899000"/>
              <a:ext cx="564300" cy="564300"/>
            </a:xfrm>
            <a:prstGeom prst="flowChartAlternateProcess">
              <a:avLst/>
            </a:prstGeom>
            <a:solidFill>
              <a:srgbClr val="8BB2FF"/>
            </a:solidFill>
            <a:ln w="9525">
              <a:noFill/>
              <a:miter lim="800000"/>
              <a:headEnd/>
              <a:tailEnd/>
            </a:ln>
            <a:effectLst/>
          </p:spPr>
          <p:txBody>
            <a:bodyPr wrap="none" lIns="0" tIns="0" anchor="ctr"/>
            <a:lstStyle/>
            <a:p>
              <a:endParaRPr lang="en-US" sz="1400" b="1">
                <a:latin typeface="Arial" pitchFamily="34" charset="0"/>
                <a:cs typeface="Arial" pitchFamily="34" charset="0"/>
              </a:endParaRPr>
            </a:p>
          </p:txBody>
        </p:sp>
        <p:sp>
          <p:nvSpPr>
            <p:cNvPr id="1137" name="Rectangle 188"/>
            <p:cNvSpPr>
              <a:spLocks noChangeArrowheads="1"/>
            </p:cNvSpPr>
            <p:nvPr/>
          </p:nvSpPr>
          <p:spPr bwMode="auto">
            <a:xfrm>
              <a:off x="4258938" y="1899000"/>
              <a:ext cx="564738" cy="543708"/>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400" b="1" dirty="0">
                  <a:latin typeface="Arial" pitchFamily="34" charset="0"/>
                  <a:cs typeface="Arial" pitchFamily="34" charset="0"/>
                </a:rPr>
                <a:t>Terminal</a:t>
              </a:r>
              <a:endParaRPr lang="en-US" sz="1400" b="1" dirty="0">
                <a:latin typeface="Arial" pitchFamily="34" charset="0"/>
                <a:cs typeface="Arial" pitchFamily="34" charset="0"/>
              </a:endParaRPr>
            </a:p>
          </p:txBody>
        </p:sp>
        <p:pic>
          <p:nvPicPr>
            <p:cNvPr id="1138" name="Picture 1137" descr="MC900439836.PNG"/>
            <p:cNvPicPr>
              <a:picLocks noChangeAspect="1"/>
            </p:cNvPicPr>
            <p:nvPr/>
          </p:nvPicPr>
          <p:blipFill>
            <a:blip r:embed="rId10"/>
            <a:stretch>
              <a:fillRect/>
            </a:stretch>
          </p:blipFill>
          <p:spPr>
            <a:xfrm>
              <a:off x="4392000" y="2079000"/>
              <a:ext cx="315000" cy="315000"/>
            </a:xfrm>
            <a:prstGeom prst="rect">
              <a:avLst/>
            </a:prstGeom>
          </p:spPr>
        </p:pic>
      </p:grpSp>
      <p:cxnSp>
        <p:nvCxnSpPr>
          <p:cNvPr id="1139" name="Straight Connector 1138"/>
          <p:cNvCxnSpPr>
            <a:stCxn id="970" idx="1"/>
            <a:endCxn id="1022" idx="3"/>
          </p:cNvCxnSpPr>
          <p:nvPr/>
        </p:nvCxnSpPr>
        <p:spPr bwMode="auto">
          <a:xfrm flipH="1">
            <a:off x="6503792" y="5341500"/>
            <a:ext cx="138208" cy="6876"/>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1140" name="Group 1139"/>
          <p:cNvGrpSpPr/>
          <p:nvPr/>
        </p:nvGrpSpPr>
        <p:grpSpPr>
          <a:xfrm>
            <a:off x="7902000" y="5634000"/>
            <a:ext cx="414171" cy="441503"/>
            <a:chOff x="3990042" y="4350439"/>
            <a:chExt cx="418354" cy="445961"/>
          </a:xfrm>
        </p:grpSpPr>
        <p:sp>
          <p:nvSpPr>
            <p:cNvPr id="1141" name="Oval 1140"/>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charset="0"/>
              </a:endParaRPr>
            </a:p>
          </p:txBody>
        </p:sp>
        <p:sp>
          <p:nvSpPr>
            <p:cNvPr id="1142" name="TextBox 1141"/>
            <p:cNvSpPr txBox="1"/>
            <p:nvPr/>
          </p:nvSpPr>
          <p:spPr>
            <a:xfrm>
              <a:off x="3990042" y="4350439"/>
              <a:ext cx="418354" cy="310885"/>
            </a:xfrm>
            <a:prstGeom prst="rect">
              <a:avLst/>
            </a:prstGeom>
            <a:noFill/>
          </p:spPr>
          <p:txBody>
            <a:bodyPr wrap="none" rtlCol="0">
              <a:spAutoFit/>
            </a:bodyPr>
            <a:lstStyle/>
            <a:p>
              <a:r>
                <a:rPr lang="en-US" sz="1400" b="1" dirty="0" smtClean="0">
                  <a:latin typeface="Arial" pitchFamily="34" charset="0"/>
                  <a:cs typeface="Arial" pitchFamily="34" charset="0"/>
                </a:rPr>
                <a:t>R1</a:t>
              </a:r>
              <a:endParaRPr lang="en-US" sz="1400" b="1" dirty="0">
                <a:latin typeface="Arial" pitchFamily="34" charset="0"/>
                <a:cs typeface="Arial" pitchFamily="34" charset="0"/>
              </a:endParaRPr>
            </a:p>
          </p:txBody>
        </p:sp>
      </p:grpSp>
      <p:grpSp>
        <p:nvGrpSpPr>
          <p:cNvPr id="1143" name="Group 1142"/>
          <p:cNvGrpSpPr/>
          <p:nvPr/>
        </p:nvGrpSpPr>
        <p:grpSpPr>
          <a:xfrm>
            <a:off x="4382829" y="4999775"/>
            <a:ext cx="414171" cy="409225"/>
            <a:chOff x="3979898" y="4316760"/>
            <a:chExt cx="418354" cy="413358"/>
          </a:xfrm>
        </p:grpSpPr>
        <p:sp>
          <p:nvSpPr>
            <p:cNvPr id="1144" name="Oval 1143"/>
            <p:cNvSpPr/>
            <p:nvPr/>
          </p:nvSpPr>
          <p:spPr bwMode="auto">
            <a:xfrm>
              <a:off x="4080952" y="4577718"/>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charset="0"/>
              </a:endParaRPr>
            </a:p>
          </p:txBody>
        </p:sp>
        <p:sp>
          <p:nvSpPr>
            <p:cNvPr id="1145" name="TextBox 1144"/>
            <p:cNvSpPr txBox="1"/>
            <p:nvPr/>
          </p:nvSpPr>
          <p:spPr>
            <a:xfrm>
              <a:off x="3979898" y="4316760"/>
              <a:ext cx="418354" cy="310885"/>
            </a:xfrm>
            <a:prstGeom prst="rect">
              <a:avLst/>
            </a:prstGeom>
            <a:noFill/>
          </p:spPr>
          <p:txBody>
            <a:bodyPr wrap="none" rtlCol="0">
              <a:spAutoFit/>
            </a:bodyPr>
            <a:lstStyle/>
            <a:p>
              <a:r>
                <a:rPr lang="en-US" sz="1400" b="1" dirty="0" smtClean="0">
                  <a:latin typeface="Arial" pitchFamily="34" charset="0"/>
                  <a:cs typeface="Arial" pitchFamily="34" charset="0"/>
                </a:rPr>
                <a:t>R1</a:t>
              </a:r>
              <a:endParaRPr lang="en-US" sz="1400" b="1" dirty="0">
                <a:latin typeface="Arial" pitchFamily="34" charset="0"/>
                <a:cs typeface="Arial" pitchFamily="34" charset="0"/>
              </a:endParaRPr>
            </a:p>
          </p:txBody>
        </p:sp>
      </p:grpSp>
      <p:grpSp>
        <p:nvGrpSpPr>
          <p:cNvPr id="1146" name="Group 1145"/>
          <p:cNvGrpSpPr/>
          <p:nvPr/>
        </p:nvGrpSpPr>
        <p:grpSpPr>
          <a:xfrm>
            <a:off x="3807000" y="5827392"/>
            <a:ext cx="414171" cy="441495"/>
            <a:chOff x="3990043" y="4350446"/>
            <a:chExt cx="418354" cy="445954"/>
          </a:xfrm>
        </p:grpSpPr>
        <p:sp>
          <p:nvSpPr>
            <p:cNvPr id="1147" name="Oval 1146"/>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charset="0"/>
              </a:endParaRPr>
            </a:p>
          </p:txBody>
        </p:sp>
        <p:sp>
          <p:nvSpPr>
            <p:cNvPr id="1148" name="TextBox 1147"/>
            <p:cNvSpPr txBox="1"/>
            <p:nvPr/>
          </p:nvSpPr>
          <p:spPr>
            <a:xfrm>
              <a:off x="3990043" y="4350446"/>
              <a:ext cx="418354" cy="310885"/>
            </a:xfrm>
            <a:prstGeom prst="rect">
              <a:avLst/>
            </a:prstGeom>
            <a:noFill/>
          </p:spPr>
          <p:txBody>
            <a:bodyPr wrap="none" rtlCol="0">
              <a:spAutoFit/>
            </a:bodyPr>
            <a:lstStyle/>
            <a:p>
              <a:r>
                <a:rPr lang="en-US" sz="1400" b="1" dirty="0" smtClean="0">
                  <a:latin typeface="Arial" pitchFamily="34" charset="0"/>
                  <a:cs typeface="Arial" pitchFamily="34" charset="0"/>
                </a:rPr>
                <a:t>R1</a:t>
              </a:r>
              <a:endParaRPr lang="en-US" sz="1400" b="1" dirty="0">
                <a:latin typeface="Arial" pitchFamily="34" charset="0"/>
                <a:cs typeface="Arial" pitchFamily="34" charset="0"/>
              </a:endParaRPr>
            </a:p>
          </p:txBody>
        </p:sp>
      </p:grpSp>
      <p:grpSp>
        <p:nvGrpSpPr>
          <p:cNvPr id="1149" name="Group 1148"/>
          <p:cNvGrpSpPr/>
          <p:nvPr/>
        </p:nvGrpSpPr>
        <p:grpSpPr>
          <a:xfrm>
            <a:off x="6396757" y="5917752"/>
            <a:ext cx="515243" cy="307777"/>
            <a:chOff x="3090544" y="5083115"/>
            <a:chExt cx="505813" cy="310886"/>
          </a:xfrm>
        </p:grpSpPr>
        <p:sp>
          <p:nvSpPr>
            <p:cNvPr id="1150" name="Oval 1149"/>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charset="0"/>
              </a:endParaRPr>
            </a:p>
          </p:txBody>
        </p:sp>
        <p:sp>
          <p:nvSpPr>
            <p:cNvPr id="1151" name="TextBox 1150"/>
            <p:cNvSpPr txBox="1"/>
            <p:nvPr/>
          </p:nvSpPr>
          <p:spPr>
            <a:xfrm>
              <a:off x="3090544" y="5083115"/>
              <a:ext cx="406592" cy="310886"/>
            </a:xfrm>
            <a:prstGeom prst="rect">
              <a:avLst/>
            </a:prstGeom>
            <a:noFill/>
          </p:spPr>
          <p:txBody>
            <a:bodyPr wrap="none" rtlCol="0">
              <a:spAutoFit/>
            </a:bodyPr>
            <a:lstStyle/>
            <a:p>
              <a:r>
                <a:rPr lang="en-US" sz="1400" b="1" dirty="0" smtClean="0">
                  <a:latin typeface="Arial" pitchFamily="34" charset="0"/>
                  <a:cs typeface="Arial" pitchFamily="34" charset="0"/>
                </a:rPr>
                <a:t>R3</a:t>
              </a:r>
              <a:endParaRPr lang="en-US" sz="1400" b="1" dirty="0">
                <a:latin typeface="Arial" pitchFamily="34" charset="0"/>
                <a:cs typeface="Arial" pitchFamily="34" charset="0"/>
              </a:endParaRPr>
            </a:p>
          </p:txBody>
        </p:sp>
      </p:grpSp>
      <p:grpSp>
        <p:nvGrpSpPr>
          <p:cNvPr id="1152" name="Group 1151"/>
          <p:cNvGrpSpPr/>
          <p:nvPr/>
        </p:nvGrpSpPr>
        <p:grpSpPr>
          <a:xfrm>
            <a:off x="5428598" y="4967505"/>
            <a:ext cx="414171" cy="441495"/>
            <a:chOff x="3990043" y="4350446"/>
            <a:chExt cx="418355" cy="445954"/>
          </a:xfrm>
        </p:grpSpPr>
        <p:sp>
          <p:nvSpPr>
            <p:cNvPr id="1153" name="Oval 1152"/>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charset="0"/>
              </a:endParaRPr>
            </a:p>
          </p:txBody>
        </p:sp>
        <p:sp>
          <p:nvSpPr>
            <p:cNvPr id="1154" name="TextBox 1153"/>
            <p:cNvSpPr txBox="1"/>
            <p:nvPr/>
          </p:nvSpPr>
          <p:spPr>
            <a:xfrm>
              <a:off x="3990043" y="4350446"/>
              <a:ext cx="418355" cy="310885"/>
            </a:xfrm>
            <a:prstGeom prst="rect">
              <a:avLst/>
            </a:prstGeom>
            <a:noFill/>
          </p:spPr>
          <p:txBody>
            <a:bodyPr wrap="none" rtlCol="0">
              <a:spAutoFit/>
            </a:bodyPr>
            <a:lstStyle/>
            <a:p>
              <a:r>
                <a:rPr lang="en-US" sz="1400" b="1" dirty="0" smtClean="0">
                  <a:latin typeface="Arial" pitchFamily="34" charset="0"/>
                  <a:cs typeface="Arial" pitchFamily="34" charset="0"/>
                </a:rPr>
                <a:t>R3</a:t>
              </a:r>
              <a:endParaRPr lang="en-US" sz="1400" b="1" dirty="0">
                <a:latin typeface="Arial" pitchFamily="34" charset="0"/>
                <a:cs typeface="Arial" pitchFamily="34" charset="0"/>
              </a:endParaRPr>
            </a:p>
          </p:txBody>
        </p:sp>
      </p:grpSp>
      <p:sp>
        <p:nvSpPr>
          <p:cNvPr id="549" name="Freeform 294"/>
          <p:cNvSpPr>
            <a:spLocks/>
          </p:cNvSpPr>
          <p:nvPr/>
        </p:nvSpPr>
        <p:spPr bwMode="auto">
          <a:xfrm>
            <a:off x="3586844" y="3047709"/>
            <a:ext cx="290947" cy="129644"/>
          </a:xfrm>
          <a:custGeom>
            <a:avLst/>
            <a:gdLst>
              <a:gd name="T0" fmla="*/ 0 w 145"/>
              <a:gd name="T1" fmla="*/ 2147483647 h 89"/>
              <a:gd name="T2" fmla="*/ 2147483647 w 145"/>
              <a:gd name="T3" fmla="*/ 0 h 89"/>
              <a:gd name="T4" fmla="*/ 2147483647 w 145"/>
              <a:gd name="T5" fmla="*/ 0 h 89"/>
              <a:gd name="T6" fmla="*/ 2147483647 w 145"/>
              <a:gd name="T7" fmla="*/ 2147483647 h 89"/>
              <a:gd name="T8" fmla="*/ 0 w 145"/>
              <a:gd name="T9" fmla="*/ 2147483647 h 89"/>
              <a:gd name="T10" fmla="*/ 0 60000 65536"/>
              <a:gd name="T11" fmla="*/ 0 60000 65536"/>
              <a:gd name="T12" fmla="*/ 0 60000 65536"/>
              <a:gd name="T13" fmla="*/ 0 60000 65536"/>
              <a:gd name="T14" fmla="*/ 0 60000 65536"/>
              <a:gd name="T15" fmla="*/ 0 w 145"/>
              <a:gd name="T16" fmla="*/ 0 h 89"/>
              <a:gd name="T17" fmla="*/ 145 w 145"/>
              <a:gd name="T18" fmla="*/ 89 h 89"/>
            </a:gdLst>
            <a:ahLst/>
            <a:cxnLst>
              <a:cxn ang="T10">
                <a:pos x="T0" y="T1"/>
              </a:cxn>
              <a:cxn ang="T11">
                <a:pos x="T2" y="T3"/>
              </a:cxn>
              <a:cxn ang="T12">
                <a:pos x="T4" y="T5"/>
              </a:cxn>
              <a:cxn ang="T13">
                <a:pos x="T6" y="T7"/>
              </a:cxn>
              <a:cxn ang="T14">
                <a:pos x="T8" y="T9"/>
              </a:cxn>
            </a:cxnLst>
            <a:rect l="T15" t="T16" r="T17" b="T18"/>
            <a:pathLst>
              <a:path w="145" h="89">
                <a:moveTo>
                  <a:pt x="0" y="89"/>
                </a:moveTo>
                <a:lnTo>
                  <a:pt x="37" y="0"/>
                </a:lnTo>
                <a:lnTo>
                  <a:pt x="109" y="0"/>
                </a:lnTo>
                <a:lnTo>
                  <a:pt x="145" y="89"/>
                </a:lnTo>
                <a:lnTo>
                  <a:pt x="0" y="89"/>
                </a:lnTo>
                <a:close/>
              </a:path>
            </a:pathLst>
          </a:custGeom>
          <a:solidFill>
            <a:srgbClr val="0033CC"/>
          </a:solidFill>
          <a:ln w="4763" cap="rnd">
            <a:solidFill>
              <a:srgbClr val="000000"/>
            </a:solidFill>
            <a:round/>
            <a:headEnd/>
            <a:tailEnd/>
          </a:ln>
        </p:spPr>
        <p:txBody>
          <a:bodyPr/>
          <a:lstStyle/>
          <a:p>
            <a:endParaRPr lang="en-US">
              <a:latin typeface="+mn-lt"/>
            </a:endParaRPr>
          </a:p>
        </p:txBody>
      </p:sp>
      <p:sp>
        <p:nvSpPr>
          <p:cNvPr id="550" name="Rectangle 295"/>
          <p:cNvSpPr>
            <a:spLocks noChangeArrowheads="1"/>
          </p:cNvSpPr>
          <p:nvPr/>
        </p:nvSpPr>
        <p:spPr bwMode="auto">
          <a:xfrm>
            <a:off x="3664247" y="3047235"/>
            <a:ext cx="1603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dirty="0">
                <a:solidFill>
                  <a:srgbClr val="FFFFFF"/>
                </a:solidFill>
                <a:latin typeface="+mn-lt"/>
              </a:rPr>
              <a:t>5.9</a:t>
            </a:r>
            <a:endParaRPr lang="en-US" sz="900" dirty="0">
              <a:latin typeface="+mn-lt"/>
            </a:endParaRPr>
          </a:p>
        </p:txBody>
      </p:sp>
      <p:sp>
        <p:nvSpPr>
          <p:cNvPr id="551" name="Freeform 266"/>
          <p:cNvSpPr>
            <a:spLocks/>
          </p:cNvSpPr>
          <p:nvPr/>
        </p:nvSpPr>
        <p:spPr bwMode="auto">
          <a:xfrm>
            <a:off x="3088702" y="3390441"/>
            <a:ext cx="472399" cy="505897"/>
          </a:xfrm>
          <a:custGeom>
            <a:avLst/>
            <a:gdLst>
              <a:gd name="T0" fmla="*/ 0 w 344"/>
              <a:gd name="T1" fmla="*/ 0 h 176"/>
              <a:gd name="T2" fmla="*/ 2147483647 w 344"/>
              <a:gd name="T3" fmla="*/ 0 h 176"/>
              <a:gd name="T4" fmla="*/ 0 w 344"/>
              <a:gd name="T5" fmla="*/ 2147483647 h 176"/>
              <a:gd name="T6" fmla="*/ 0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0" y="0"/>
                </a:moveTo>
                <a:lnTo>
                  <a:pt x="344" y="0"/>
                </a:lnTo>
                <a:lnTo>
                  <a:pt x="0" y="176"/>
                </a:lnTo>
                <a:lnTo>
                  <a:pt x="0" y="0"/>
                </a:lnTo>
                <a:close/>
              </a:path>
            </a:pathLst>
          </a:custGeom>
          <a:solidFill>
            <a:srgbClr val="10AA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n-lt"/>
            </a:endParaRPr>
          </a:p>
        </p:txBody>
      </p:sp>
      <p:sp>
        <p:nvSpPr>
          <p:cNvPr id="552" name="Freeform 267"/>
          <p:cNvSpPr>
            <a:spLocks/>
          </p:cNvSpPr>
          <p:nvPr/>
        </p:nvSpPr>
        <p:spPr bwMode="auto">
          <a:xfrm>
            <a:off x="3088702" y="3390441"/>
            <a:ext cx="472399" cy="505897"/>
          </a:xfrm>
          <a:custGeom>
            <a:avLst/>
            <a:gdLst>
              <a:gd name="T0" fmla="*/ 0 w 344"/>
              <a:gd name="T1" fmla="*/ 0 h 176"/>
              <a:gd name="T2" fmla="*/ 2147483647 w 344"/>
              <a:gd name="T3" fmla="*/ 0 h 176"/>
              <a:gd name="T4" fmla="*/ 0 w 344"/>
              <a:gd name="T5" fmla="*/ 2147483647 h 176"/>
              <a:gd name="T6" fmla="*/ 0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0" y="0"/>
                </a:moveTo>
                <a:lnTo>
                  <a:pt x="344" y="0"/>
                </a:lnTo>
                <a:lnTo>
                  <a:pt x="0" y="176"/>
                </a:lnTo>
                <a:lnTo>
                  <a:pt x="0" y="0"/>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553" name="Freeform 269"/>
          <p:cNvSpPr>
            <a:spLocks/>
          </p:cNvSpPr>
          <p:nvPr/>
        </p:nvSpPr>
        <p:spPr bwMode="auto">
          <a:xfrm>
            <a:off x="3766017" y="3390441"/>
            <a:ext cx="473964" cy="505897"/>
          </a:xfrm>
          <a:custGeom>
            <a:avLst/>
            <a:gdLst>
              <a:gd name="T0" fmla="*/ 2147483647 w 344"/>
              <a:gd name="T1" fmla="*/ 0 h 176"/>
              <a:gd name="T2" fmla="*/ 0 w 344"/>
              <a:gd name="T3" fmla="*/ 0 h 176"/>
              <a:gd name="T4" fmla="*/ 2147483647 w 344"/>
              <a:gd name="T5" fmla="*/ 2147483647 h 176"/>
              <a:gd name="T6" fmla="*/ 2147483647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344" y="0"/>
                </a:moveTo>
                <a:lnTo>
                  <a:pt x="0" y="0"/>
                </a:lnTo>
                <a:lnTo>
                  <a:pt x="344" y="176"/>
                </a:lnTo>
                <a:lnTo>
                  <a:pt x="344" y="0"/>
                </a:lnTo>
                <a:close/>
              </a:path>
            </a:pathLst>
          </a:custGeom>
          <a:solidFill>
            <a:srgbClr val="10AA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n-lt"/>
            </a:endParaRPr>
          </a:p>
        </p:txBody>
      </p:sp>
      <p:sp>
        <p:nvSpPr>
          <p:cNvPr id="554" name="Freeform 270"/>
          <p:cNvSpPr>
            <a:spLocks/>
          </p:cNvSpPr>
          <p:nvPr/>
        </p:nvSpPr>
        <p:spPr bwMode="auto">
          <a:xfrm>
            <a:off x="3766017" y="3390441"/>
            <a:ext cx="473964" cy="505897"/>
          </a:xfrm>
          <a:custGeom>
            <a:avLst/>
            <a:gdLst>
              <a:gd name="T0" fmla="*/ 2147483647 w 344"/>
              <a:gd name="T1" fmla="*/ 0 h 176"/>
              <a:gd name="T2" fmla="*/ 0 w 344"/>
              <a:gd name="T3" fmla="*/ 0 h 176"/>
              <a:gd name="T4" fmla="*/ 2147483647 w 344"/>
              <a:gd name="T5" fmla="*/ 2147483647 h 176"/>
              <a:gd name="T6" fmla="*/ 2147483647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344" y="0"/>
                </a:moveTo>
                <a:lnTo>
                  <a:pt x="0" y="0"/>
                </a:lnTo>
                <a:lnTo>
                  <a:pt x="344" y="176"/>
                </a:lnTo>
                <a:lnTo>
                  <a:pt x="344" y="0"/>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555" name="Freeform 272"/>
          <p:cNvSpPr>
            <a:spLocks/>
          </p:cNvSpPr>
          <p:nvPr/>
        </p:nvSpPr>
        <p:spPr bwMode="auto">
          <a:xfrm>
            <a:off x="3088702" y="3390441"/>
            <a:ext cx="1151279" cy="941336"/>
          </a:xfrm>
          <a:custGeom>
            <a:avLst/>
            <a:gdLst>
              <a:gd name="T0" fmla="*/ 0 w 836"/>
              <a:gd name="T1" fmla="*/ 2147483647 h 326"/>
              <a:gd name="T2" fmla="*/ 0 w 836"/>
              <a:gd name="T3" fmla="*/ 2147483647 h 326"/>
              <a:gd name="T4" fmla="*/ 2147483647 w 836"/>
              <a:gd name="T5" fmla="*/ 2147483647 h 326"/>
              <a:gd name="T6" fmla="*/ 2147483647 w 836"/>
              <a:gd name="T7" fmla="*/ 2147483647 h 326"/>
              <a:gd name="T8" fmla="*/ 2147483647 w 836"/>
              <a:gd name="T9" fmla="*/ 0 h 326"/>
              <a:gd name="T10" fmla="*/ 2147483647 w 836"/>
              <a:gd name="T11" fmla="*/ 0 h 326"/>
              <a:gd name="T12" fmla="*/ 0 w 836"/>
              <a:gd name="T13" fmla="*/ 2147483647 h 326"/>
              <a:gd name="T14" fmla="*/ 0 60000 65536"/>
              <a:gd name="T15" fmla="*/ 0 60000 65536"/>
              <a:gd name="T16" fmla="*/ 0 60000 65536"/>
              <a:gd name="T17" fmla="*/ 0 60000 65536"/>
              <a:gd name="T18" fmla="*/ 0 60000 65536"/>
              <a:gd name="T19" fmla="*/ 0 60000 65536"/>
              <a:gd name="T20" fmla="*/ 0 60000 65536"/>
              <a:gd name="T21" fmla="*/ 0 w 836"/>
              <a:gd name="T22" fmla="*/ 0 h 326"/>
              <a:gd name="T23" fmla="*/ 836 w 836"/>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326">
                <a:moveTo>
                  <a:pt x="0" y="175"/>
                </a:moveTo>
                <a:lnTo>
                  <a:pt x="0" y="326"/>
                </a:lnTo>
                <a:lnTo>
                  <a:pt x="836" y="326"/>
                </a:lnTo>
                <a:lnTo>
                  <a:pt x="836" y="175"/>
                </a:lnTo>
                <a:lnTo>
                  <a:pt x="492" y="0"/>
                </a:lnTo>
                <a:lnTo>
                  <a:pt x="344" y="0"/>
                </a:lnTo>
                <a:lnTo>
                  <a:pt x="0" y="175"/>
                </a:lnTo>
                <a:close/>
              </a:path>
            </a:pathLst>
          </a:custGeom>
          <a:solidFill>
            <a:srgbClr val="CFC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n-lt"/>
            </a:endParaRPr>
          </a:p>
        </p:txBody>
      </p:sp>
      <p:sp>
        <p:nvSpPr>
          <p:cNvPr id="556" name="Freeform 273"/>
          <p:cNvSpPr>
            <a:spLocks/>
          </p:cNvSpPr>
          <p:nvPr/>
        </p:nvSpPr>
        <p:spPr bwMode="auto">
          <a:xfrm>
            <a:off x="3088702" y="3390441"/>
            <a:ext cx="1151279" cy="941336"/>
          </a:xfrm>
          <a:custGeom>
            <a:avLst/>
            <a:gdLst>
              <a:gd name="T0" fmla="*/ 0 w 836"/>
              <a:gd name="T1" fmla="*/ 2147483647 h 326"/>
              <a:gd name="T2" fmla="*/ 0 w 836"/>
              <a:gd name="T3" fmla="*/ 2147483647 h 326"/>
              <a:gd name="T4" fmla="*/ 2147483647 w 836"/>
              <a:gd name="T5" fmla="*/ 2147483647 h 326"/>
              <a:gd name="T6" fmla="*/ 2147483647 w 836"/>
              <a:gd name="T7" fmla="*/ 2147483647 h 326"/>
              <a:gd name="T8" fmla="*/ 2147483647 w 836"/>
              <a:gd name="T9" fmla="*/ 0 h 326"/>
              <a:gd name="T10" fmla="*/ 2147483647 w 836"/>
              <a:gd name="T11" fmla="*/ 0 h 326"/>
              <a:gd name="T12" fmla="*/ 0 w 836"/>
              <a:gd name="T13" fmla="*/ 2147483647 h 326"/>
              <a:gd name="T14" fmla="*/ 0 60000 65536"/>
              <a:gd name="T15" fmla="*/ 0 60000 65536"/>
              <a:gd name="T16" fmla="*/ 0 60000 65536"/>
              <a:gd name="T17" fmla="*/ 0 60000 65536"/>
              <a:gd name="T18" fmla="*/ 0 60000 65536"/>
              <a:gd name="T19" fmla="*/ 0 60000 65536"/>
              <a:gd name="T20" fmla="*/ 0 60000 65536"/>
              <a:gd name="T21" fmla="*/ 0 w 836"/>
              <a:gd name="T22" fmla="*/ 0 h 326"/>
              <a:gd name="T23" fmla="*/ 836 w 836"/>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326">
                <a:moveTo>
                  <a:pt x="0" y="175"/>
                </a:moveTo>
                <a:lnTo>
                  <a:pt x="0" y="326"/>
                </a:lnTo>
                <a:lnTo>
                  <a:pt x="836" y="326"/>
                </a:lnTo>
                <a:lnTo>
                  <a:pt x="836" y="175"/>
                </a:lnTo>
                <a:lnTo>
                  <a:pt x="492" y="0"/>
                </a:lnTo>
                <a:lnTo>
                  <a:pt x="344" y="0"/>
                </a:lnTo>
                <a:lnTo>
                  <a:pt x="0" y="175"/>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557" name="Line 274"/>
          <p:cNvSpPr>
            <a:spLocks noChangeShapeType="1"/>
          </p:cNvSpPr>
          <p:nvPr/>
        </p:nvSpPr>
        <p:spPr bwMode="auto">
          <a:xfrm flipV="1">
            <a:off x="3088702" y="3390441"/>
            <a:ext cx="456758" cy="505897"/>
          </a:xfrm>
          <a:prstGeom prst="line">
            <a:avLst/>
          </a:prstGeom>
          <a:noFill/>
          <a:ln w="19050">
            <a:solidFill>
              <a:srgbClr val="FFD3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58" name="Line 275"/>
          <p:cNvSpPr>
            <a:spLocks noChangeShapeType="1"/>
          </p:cNvSpPr>
          <p:nvPr/>
        </p:nvSpPr>
        <p:spPr bwMode="auto">
          <a:xfrm flipH="1" flipV="1">
            <a:off x="3766017" y="3390441"/>
            <a:ext cx="473964" cy="505897"/>
          </a:xfrm>
          <a:prstGeom prst="line">
            <a:avLst/>
          </a:prstGeom>
          <a:noFill/>
          <a:ln w="19050">
            <a:solidFill>
              <a:srgbClr val="FFD3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59" name="Freeform 276"/>
          <p:cNvSpPr>
            <a:spLocks noEditPoints="1"/>
          </p:cNvSpPr>
          <p:nvPr/>
        </p:nvSpPr>
        <p:spPr bwMode="auto">
          <a:xfrm>
            <a:off x="3418756" y="3381986"/>
            <a:ext cx="200223" cy="958246"/>
          </a:xfrm>
          <a:custGeom>
            <a:avLst/>
            <a:gdLst>
              <a:gd name="T0" fmla="*/ 0 w 146"/>
              <a:gd name="T1" fmla="*/ 2147483647 h 331"/>
              <a:gd name="T2" fmla="*/ 2147483647 w 146"/>
              <a:gd name="T3" fmla="*/ 2147483647 h 331"/>
              <a:gd name="T4" fmla="*/ 2147483647 w 146"/>
              <a:gd name="T5" fmla="*/ 2147483647 h 331"/>
              <a:gd name="T6" fmla="*/ 2147483647 w 146"/>
              <a:gd name="T7" fmla="*/ 2147483647 h 331"/>
              <a:gd name="T8" fmla="*/ 0 w 146"/>
              <a:gd name="T9" fmla="*/ 2147483647 h 331"/>
              <a:gd name="T10" fmla="*/ 2147483647 w 146"/>
              <a:gd name="T11" fmla="*/ 2147483647 h 331"/>
              <a:gd name="T12" fmla="*/ 2147483647 w 146"/>
              <a:gd name="T13" fmla="*/ 2147483647 h 331"/>
              <a:gd name="T14" fmla="*/ 2147483647 w 146"/>
              <a:gd name="T15" fmla="*/ 2147483647 h 331"/>
              <a:gd name="T16" fmla="*/ 2147483647 w 146"/>
              <a:gd name="T17" fmla="*/ 2147483647 h 331"/>
              <a:gd name="T18" fmla="*/ 2147483647 w 146"/>
              <a:gd name="T19" fmla="*/ 2147483647 h 331"/>
              <a:gd name="T20" fmla="*/ 2147483647 w 146"/>
              <a:gd name="T21" fmla="*/ 2147483647 h 331"/>
              <a:gd name="T22" fmla="*/ 2147483647 w 146"/>
              <a:gd name="T23" fmla="*/ 2147483647 h 331"/>
              <a:gd name="T24" fmla="*/ 2147483647 w 146"/>
              <a:gd name="T25" fmla="*/ 2147483647 h 331"/>
              <a:gd name="T26" fmla="*/ 2147483647 w 146"/>
              <a:gd name="T27" fmla="*/ 2147483647 h 331"/>
              <a:gd name="T28" fmla="*/ 2147483647 w 146"/>
              <a:gd name="T29" fmla="*/ 2147483647 h 331"/>
              <a:gd name="T30" fmla="*/ 2147483647 w 146"/>
              <a:gd name="T31" fmla="*/ 2147483647 h 331"/>
              <a:gd name="T32" fmla="*/ 2147483647 w 146"/>
              <a:gd name="T33" fmla="*/ 2147483647 h 331"/>
              <a:gd name="T34" fmla="*/ 2147483647 w 146"/>
              <a:gd name="T35" fmla="*/ 2147483647 h 331"/>
              <a:gd name="T36" fmla="*/ 2147483647 w 146"/>
              <a:gd name="T37" fmla="*/ 2147483647 h 331"/>
              <a:gd name="T38" fmla="*/ 2147483647 w 146"/>
              <a:gd name="T39" fmla="*/ 2147483647 h 331"/>
              <a:gd name="T40" fmla="*/ 2147483647 w 146"/>
              <a:gd name="T41" fmla="*/ 2147483647 h 331"/>
              <a:gd name="T42" fmla="*/ 2147483647 w 146"/>
              <a:gd name="T43" fmla="*/ 0 h 331"/>
              <a:gd name="T44" fmla="*/ 2147483647 w 146"/>
              <a:gd name="T45" fmla="*/ 2147483647 h 331"/>
              <a:gd name="T46" fmla="*/ 2147483647 w 146"/>
              <a:gd name="T47" fmla="*/ 2147483647 h 331"/>
              <a:gd name="T48" fmla="*/ 2147483647 w 146"/>
              <a:gd name="T49" fmla="*/ 2147483647 h 3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331"/>
              <a:gd name="T77" fmla="*/ 146 w 146"/>
              <a:gd name="T78" fmla="*/ 331 h 3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331">
                <a:moveTo>
                  <a:pt x="0" y="326"/>
                </a:moveTo>
                <a:lnTo>
                  <a:pt x="18" y="283"/>
                </a:lnTo>
                <a:lnTo>
                  <a:pt x="29" y="287"/>
                </a:lnTo>
                <a:lnTo>
                  <a:pt x="11" y="331"/>
                </a:lnTo>
                <a:lnTo>
                  <a:pt x="0" y="326"/>
                </a:lnTo>
                <a:close/>
                <a:moveTo>
                  <a:pt x="32" y="250"/>
                </a:moveTo>
                <a:lnTo>
                  <a:pt x="50" y="206"/>
                </a:lnTo>
                <a:lnTo>
                  <a:pt x="60" y="211"/>
                </a:lnTo>
                <a:lnTo>
                  <a:pt x="42" y="254"/>
                </a:lnTo>
                <a:lnTo>
                  <a:pt x="32" y="250"/>
                </a:lnTo>
                <a:close/>
                <a:moveTo>
                  <a:pt x="63" y="174"/>
                </a:moveTo>
                <a:lnTo>
                  <a:pt x="81" y="130"/>
                </a:lnTo>
                <a:lnTo>
                  <a:pt x="92" y="134"/>
                </a:lnTo>
                <a:lnTo>
                  <a:pt x="74" y="178"/>
                </a:lnTo>
                <a:lnTo>
                  <a:pt x="63" y="174"/>
                </a:lnTo>
                <a:close/>
                <a:moveTo>
                  <a:pt x="95" y="97"/>
                </a:moveTo>
                <a:lnTo>
                  <a:pt x="113" y="54"/>
                </a:lnTo>
                <a:lnTo>
                  <a:pt x="124" y="58"/>
                </a:lnTo>
                <a:lnTo>
                  <a:pt x="106" y="102"/>
                </a:lnTo>
                <a:lnTo>
                  <a:pt x="95" y="97"/>
                </a:lnTo>
                <a:close/>
                <a:moveTo>
                  <a:pt x="126" y="21"/>
                </a:moveTo>
                <a:lnTo>
                  <a:pt x="135" y="0"/>
                </a:lnTo>
                <a:lnTo>
                  <a:pt x="146" y="4"/>
                </a:lnTo>
                <a:lnTo>
                  <a:pt x="137" y="26"/>
                </a:lnTo>
                <a:lnTo>
                  <a:pt x="126" y="21"/>
                </a:lnTo>
                <a:close/>
              </a:path>
            </a:pathLst>
          </a:custGeom>
          <a:solidFill>
            <a:srgbClr val="FFD300"/>
          </a:solidFill>
          <a:ln w="1588">
            <a:solidFill>
              <a:srgbClr val="FFD300"/>
            </a:solidFill>
            <a:bevel/>
            <a:headEnd/>
            <a:tailEnd/>
          </a:ln>
        </p:spPr>
        <p:txBody>
          <a:bodyPr/>
          <a:lstStyle/>
          <a:p>
            <a:endParaRPr lang="en-US">
              <a:latin typeface="+mn-lt"/>
            </a:endParaRPr>
          </a:p>
        </p:txBody>
      </p:sp>
      <p:sp>
        <p:nvSpPr>
          <p:cNvPr id="560" name="Freeform 277"/>
          <p:cNvSpPr>
            <a:spLocks noEditPoints="1"/>
          </p:cNvSpPr>
          <p:nvPr/>
        </p:nvSpPr>
        <p:spPr bwMode="auto">
          <a:xfrm>
            <a:off x="3672163" y="3381986"/>
            <a:ext cx="183016" cy="954018"/>
          </a:xfrm>
          <a:custGeom>
            <a:avLst/>
            <a:gdLst>
              <a:gd name="T0" fmla="*/ 2147483647 w 133"/>
              <a:gd name="T1" fmla="*/ 2147483647 h 330"/>
              <a:gd name="T2" fmla="*/ 2147483647 w 133"/>
              <a:gd name="T3" fmla="*/ 2147483647 h 330"/>
              <a:gd name="T4" fmla="*/ 2147483647 w 133"/>
              <a:gd name="T5" fmla="*/ 2147483647 h 330"/>
              <a:gd name="T6" fmla="*/ 2147483647 w 133"/>
              <a:gd name="T7" fmla="*/ 2147483647 h 330"/>
              <a:gd name="T8" fmla="*/ 2147483647 w 133"/>
              <a:gd name="T9" fmla="*/ 2147483647 h 330"/>
              <a:gd name="T10" fmla="*/ 2147483647 w 133"/>
              <a:gd name="T11" fmla="*/ 2147483647 h 330"/>
              <a:gd name="T12" fmla="*/ 2147483647 w 133"/>
              <a:gd name="T13" fmla="*/ 2147483647 h 330"/>
              <a:gd name="T14" fmla="*/ 2147483647 w 133"/>
              <a:gd name="T15" fmla="*/ 2147483647 h 330"/>
              <a:gd name="T16" fmla="*/ 2147483647 w 133"/>
              <a:gd name="T17" fmla="*/ 2147483647 h 330"/>
              <a:gd name="T18" fmla="*/ 2147483647 w 133"/>
              <a:gd name="T19" fmla="*/ 2147483647 h 330"/>
              <a:gd name="T20" fmla="*/ 2147483647 w 133"/>
              <a:gd name="T21" fmla="*/ 2147483647 h 330"/>
              <a:gd name="T22" fmla="*/ 2147483647 w 133"/>
              <a:gd name="T23" fmla="*/ 2147483647 h 330"/>
              <a:gd name="T24" fmla="*/ 2147483647 w 133"/>
              <a:gd name="T25" fmla="*/ 2147483647 h 330"/>
              <a:gd name="T26" fmla="*/ 2147483647 w 133"/>
              <a:gd name="T27" fmla="*/ 2147483647 h 330"/>
              <a:gd name="T28" fmla="*/ 2147483647 w 133"/>
              <a:gd name="T29" fmla="*/ 2147483647 h 330"/>
              <a:gd name="T30" fmla="*/ 2147483647 w 133"/>
              <a:gd name="T31" fmla="*/ 2147483647 h 330"/>
              <a:gd name="T32" fmla="*/ 2147483647 w 133"/>
              <a:gd name="T33" fmla="*/ 2147483647 h 330"/>
              <a:gd name="T34" fmla="*/ 2147483647 w 133"/>
              <a:gd name="T35" fmla="*/ 2147483647 h 330"/>
              <a:gd name="T36" fmla="*/ 2147483647 w 133"/>
              <a:gd name="T37" fmla="*/ 2147483647 h 330"/>
              <a:gd name="T38" fmla="*/ 2147483647 w 133"/>
              <a:gd name="T39" fmla="*/ 2147483647 h 330"/>
              <a:gd name="T40" fmla="*/ 2147483647 w 133"/>
              <a:gd name="T41" fmla="*/ 2147483647 h 330"/>
              <a:gd name="T42" fmla="*/ 0 w 133"/>
              <a:gd name="T43" fmla="*/ 2147483647 h 330"/>
              <a:gd name="T44" fmla="*/ 2147483647 w 133"/>
              <a:gd name="T45" fmla="*/ 0 h 330"/>
              <a:gd name="T46" fmla="*/ 2147483647 w 133"/>
              <a:gd name="T47" fmla="*/ 2147483647 h 330"/>
              <a:gd name="T48" fmla="*/ 2147483647 w 133"/>
              <a:gd name="T49" fmla="*/ 2147483647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
              <a:gd name="T76" fmla="*/ 0 h 330"/>
              <a:gd name="T77" fmla="*/ 133 w 133"/>
              <a:gd name="T78" fmla="*/ 330 h 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 h="330">
                <a:moveTo>
                  <a:pt x="122" y="330"/>
                </a:moveTo>
                <a:lnTo>
                  <a:pt x="105" y="286"/>
                </a:lnTo>
                <a:lnTo>
                  <a:pt x="117" y="282"/>
                </a:lnTo>
                <a:lnTo>
                  <a:pt x="133" y="326"/>
                </a:lnTo>
                <a:lnTo>
                  <a:pt x="122" y="330"/>
                </a:lnTo>
                <a:close/>
                <a:moveTo>
                  <a:pt x="93" y="253"/>
                </a:moveTo>
                <a:lnTo>
                  <a:pt x="76" y="209"/>
                </a:lnTo>
                <a:lnTo>
                  <a:pt x="88" y="205"/>
                </a:lnTo>
                <a:lnTo>
                  <a:pt x="104" y="249"/>
                </a:lnTo>
                <a:lnTo>
                  <a:pt x="93" y="253"/>
                </a:lnTo>
                <a:close/>
                <a:moveTo>
                  <a:pt x="64" y="176"/>
                </a:moveTo>
                <a:lnTo>
                  <a:pt x="47" y="132"/>
                </a:lnTo>
                <a:lnTo>
                  <a:pt x="59" y="128"/>
                </a:lnTo>
                <a:lnTo>
                  <a:pt x="75" y="172"/>
                </a:lnTo>
                <a:lnTo>
                  <a:pt x="64" y="176"/>
                </a:lnTo>
                <a:close/>
                <a:moveTo>
                  <a:pt x="35" y="99"/>
                </a:moveTo>
                <a:lnTo>
                  <a:pt x="19" y="54"/>
                </a:lnTo>
                <a:lnTo>
                  <a:pt x="30" y="50"/>
                </a:lnTo>
                <a:lnTo>
                  <a:pt x="46" y="94"/>
                </a:lnTo>
                <a:lnTo>
                  <a:pt x="35" y="99"/>
                </a:lnTo>
                <a:close/>
                <a:moveTo>
                  <a:pt x="6" y="21"/>
                </a:moveTo>
                <a:lnTo>
                  <a:pt x="0" y="4"/>
                </a:lnTo>
                <a:lnTo>
                  <a:pt x="11" y="0"/>
                </a:lnTo>
                <a:lnTo>
                  <a:pt x="17" y="17"/>
                </a:lnTo>
                <a:lnTo>
                  <a:pt x="6" y="21"/>
                </a:lnTo>
                <a:close/>
              </a:path>
            </a:pathLst>
          </a:custGeom>
          <a:solidFill>
            <a:srgbClr val="FFD300"/>
          </a:solidFill>
          <a:ln w="1588">
            <a:solidFill>
              <a:srgbClr val="FFD300"/>
            </a:solidFill>
            <a:bevel/>
            <a:headEnd/>
            <a:tailEnd/>
          </a:ln>
        </p:spPr>
        <p:txBody>
          <a:bodyPr/>
          <a:lstStyle/>
          <a:p>
            <a:endParaRPr lang="en-US">
              <a:latin typeface="+mn-lt"/>
            </a:endParaRPr>
          </a:p>
        </p:txBody>
      </p:sp>
      <p:sp>
        <p:nvSpPr>
          <p:cNvPr id="561" name="Freeform 278"/>
          <p:cNvSpPr>
            <a:spLocks noEditPoints="1"/>
          </p:cNvSpPr>
          <p:nvPr/>
        </p:nvSpPr>
        <p:spPr bwMode="auto">
          <a:xfrm>
            <a:off x="3798867" y="3770921"/>
            <a:ext cx="328490" cy="491806"/>
          </a:xfrm>
          <a:custGeom>
            <a:avLst/>
            <a:gdLst>
              <a:gd name="T0" fmla="*/ 2147483647 w 237"/>
              <a:gd name="T1" fmla="*/ 0 h 171"/>
              <a:gd name="T2" fmla="*/ 2147483647 w 237"/>
              <a:gd name="T3" fmla="*/ 2147483647 h 171"/>
              <a:gd name="T4" fmla="*/ 2147483647 w 237"/>
              <a:gd name="T5" fmla="*/ 2147483647 h 171"/>
              <a:gd name="T6" fmla="*/ 2147483647 w 237"/>
              <a:gd name="T7" fmla="*/ 2147483647 h 171"/>
              <a:gd name="T8" fmla="*/ 2147483647 w 237"/>
              <a:gd name="T9" fmla="*/ 2147483647 h 171"/>
              <a:gd name="T10" fmla="*/ 2147483647 w 237"/>
              <a:gd name="T11" fmla="*/ 2147483647 h 171"/>
              <a:gd name="T12" fmla="*/ 2147483647 w 237"/>
              <a:gd name="T13" fmla="*/ 2147483647 h 171"/>
              <a:gd name="T14" fmla="*/ 2147483647 w 237"/>
              <a:gd name="T15" fmla="*/ 2147483647 h 171"/>
              <a:gd name="T16" fmla="*/ 2147483647 w 237"/>
              <a:gd name="T17" fmla="*/ 2147483647 h 171"/>
              <a:gd name="T18" fmla="*/ 2147483647 w 237"/>
              <a:gd name="T19" fmla="*/ 2147483647 h 171"/>
              <a:gd name="T20" fmla="*/ 2147483647 w 237"/>
              <a:gd name="T21" fmla="*/ 2147483647 h 171"/>
              <a:gd name="T22" fmla="*/ 2147483647 w 237"/>
              <a:gd name="T23" fmla="*/ 2147483647 h 171"/>
              <a:gd name="T24" fmla="*/ 2147483647 w 237"/>
              <a:gd name="T25" fmla="*/ 2147483647 h 171"/>
              <a:gd name="T26" fmla="*/ 2147483647 w 237"/>
              <a:gd name="T27" fmla="*/ 2147483647 h 171"/>
              <a:gd name="T28" fmla="*/ 2147483647 w 237"/>
              <a:gd name="T29" fmla="*/ 2147483647 h 171"/>
              <a:gd name="T30" fmla="*/ 2147483647 w 237"/>
              <a:gd name="T31" fmla="*/ 2147483647 h 171"/>
              <a:gd name="T32" fmla="*/ 2147483647 w 237"/>
              <a:gd name="T33" fmla="*/ 2147483647 h 171"/>
              <a:gd name="T34" fmla="*/ 2147483647 w 237"/>
              <a:gd name="T35" fmla="*/ 2147483647 h 171"/>
              <a:gd name="T36" fmla="*/ 2147483647 w 237"/>
              <a:gd name="T37" fmla="*/ 2147483647 h 171"/>
              <a:gd name="T38" fmla="*/ 2147483647 w 237"/>
              <a:gd name="T39" fmla="*/ 2147483647 h 171"/>
              <a:gd name="T40" fmla="*/ 2147483647 w 237"/>
              <a:gd name="T41" fmla="*/ 2147483647 h 171"/>
              <a:gd name="T42" fmla="*/ 2147483647 w 237"/>
              <a:gd name="T43" fmla="*/ 2147483647 h 171"/>
              <a:gd name="T44" fmla="*/ 2147483647 w 237"/>
              <a:gd name="T45" fmla="*/ 2147483647 h 171"/>
              <a:gd name="T46" fmla="*/ 2147483647 w 237"/>
              <a:gd name="T47" fmla="*/ 2147483647 h 171"/>
              <a:gd name="T48" fmla="*/ 2147483647 w 237"/>
              <a:gd name="T49" fmla="*/ 2147483647 h 171"/>
              <a:gd name="T50" fmla="*/ 2147483647 w 237"/>
              <a:gd name="T51" fmla="*/ 2147483647 h 171"/>
              <a:gd name="T52" fmla="*/ 2147483647 w 237"/>
              <a:gd name="T53" fmla="*/ 2147483647 h 171"/>
              <a:gd name="T54" fmla="*/ 2147483647 w 237"/>
              <a:gd name="T55" fmla="*/ 2147483647 h 171"/>
              <a:gd name="T56" fmla="*/ 2147483647 w 237"/>
              <a:gd name="T57" fmla="*/ 2147483647 h 171"/>
              <a:gd name="T58" fmla="*/ 2147483647 w 237"/>
              <a:gd name="T59" fmla="*/ 2147483647 h 171"/>
              <a:gd name="T60" fmla="*/ 2147483647 w 237"/>
              <a:gd name="T61" fmla="*/ 2147483647 h 171"/>
              <a:gd name="T62" fmla="*/ 2147483647 w 237"/>
              <a:gd name="T63" fmla="*/ 2147483647 h 171"/>
              <a:gd name="T64" fmla="*/ 2147483647 w 237"/>
              <a:gd name="T65" fmla="*/ 2147483647 h 171"/>
              <a:gd name="T66" fmla="*/ 2147483647 w 237"/>
              <a:gd name="T67" fmla="*/ 2147483647 h 171"/>
              <a:gd name="T68" fmla="*/ 2147483647 w 237"/>
              <a:gd name="T69" fmla="*/ 2147483647 h 171"/>
              <a:gd name="T70" fmla="*/ 2147483647 w 237"/>
              <a:gd name="T71" fmla="*/ 2147483647 h 171"/>
              <a:gd name="T72" fmla="*/ 2147483647 w 237"/>
              <a:gd name="T73" fmla="*/ 2147483647 h 171"/>
              <a:gd name="T74" fmla="*/ 2147483647 w 237"/>
              <a:gd name="T75" fmla="*/ 2147483647 h 171"/>
              <a:gd name="T76" fmla="*/ 2147483647 w 237"/>
              <a:gd name="T77" fmla="*/ 2147483647 h 171"/>
              <a:gd name="T78" fmla="*/ 2147483647 w 237"/>
              <a:gd name="T79" fmla="*/ 2147483647 h 171"/>
              <a:gd name="T80" fmla="*/ 2147483647 w 237"/>
              <a:gd name="T81" fmla="*/ 2147483647 h 171"/>
              <a:gd name="T82" fmla="*/ 2147483647 w 237"/>
              <a:gd name="T83" fmla="*/ 2147483647 h 171"/>
              <a:gd name="T84" fmla="*/ 2147483647 w 237"/>
              <a:gd name="T85" fmla="*/ 2147483647 h 171"/>
              <a:gd name="T86" fmla="*/ 2147483647 w 237"/>
              <a:gd name="T87" fmla="*/ 2147483647 h 171"/>
              <a:gd name="T88" fmla="*/ 2147483647 w 237"/>
              <a:gd name="T89" fmla="*/ 2147483647 h 171"/>
              <a:gd name="T90" fmla="*/ 2147483647 w 237"/>
              <a:gd name="T91" fmla="*/ 2147483647 h 171"/>
              <a:gd name="T92" fmla="*/ 2147483647 w 237"/>
              <a:gd name="T93" fmla="*/ 2147483647 h 171"/>
              <a:gd name="T94" fmla="*/ 2147483647 w 237"/>
              <a:gd name="T95" fmla="*/ 2147483647 h 171"/>
              <a:gd name="T96" fmla="*/ 2147483647 w 237"/>
              <a:gd name="T97" fmla="*/ 2147483647 h 171"/>
              <a:gd name="T98" fmla="*/ 2147483647 w 237"/>
              <a:gd name="T99" fmla="*/ 2147483647 h 171"/>
              <a:gd name="T100" fmla="*/ 2147483647 w 237"/>
              <a:gd name="T101" fmla="*/ 2147483647 h 171"/>
              <a:gd name="T102" fmla="*/ 2147483647 w 237"/>
              <a:gd name="T103" fmla="*/ 2147483647 h 171"/>
              <a:gd name="T104" fmla="*/ 2147483647 w 237"/>
              <a:gd name="T105" fmla="*/ 2147483647 h 171"/>
              <a:gd name="T106" fmla="*/ 2147483647 w 237"/>
              <a:gd name="T107" fmla="*/ 2147483647 h 171"/>
              <a:gd name="T108" fmla="*/ 2147483647 w 237"/>
              <a:gd name="T109" fmla="*/ 2147483647 h 171"/>
              <a:gd name="T110" fmla="*/ 2147483647 w 237"/>
              <a:gd name="T111" fmla="*/ 2147483647 h 171"/>
              <a:gd name="T112" fmla="*/ 2147483647 w 237"/>
              <a:gd name="T113" fmla="*/ 2147483647 h 1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7"/>
              <a:gd name="T172" fmla="*/ 0 h 171"/>
              <a:gd name="T173" fmla="*/ 237 w 237"/>
              <a:gd name="T174" fmla="*/ 171 h 1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7" h="171">
                <a:moveTo>
                  <a:pt x="124" y="9"/>
                </a:moveTo>
                <a:lnTo>
                  <a:pt x="118" y="9"/>
                </a:lnTo>
                <a:lnTo>
                  <a:pt x="115" y="9"/>
                </a:lnTo>
                <a:lnTo>
                  <a:pt x="115" y="0"/>
                </a:lnTo>
                <a:lnTo>
                  <a:pt x="118" y="0"/>
                </a:lnTo>
                <a:lnTo>
                  <a:pt x="124" y="0"/>
                </a:lnTo>
                <a:lnTo>
                  <a:pt x="124" y="9"/>
                </a:lnTo>
                <a:close/>
                <a:moveTo>
                  <a:pt x="107" y="9"/>
                </a:moveTo>
                <a:lnTo>
                  <a:pt x="101" y="10"/>
                </a:lnTo>
                <a:lnTo>
                  <a:pt x="98" y="10"/>
                </a:lnTo>
                <a:lnTo>
                  <a:pt x="97" y="1"/>
                </a:lnTo>
                <a:lnTo>
                  <a:pt x="101" y="1"/>
                </a:lnTo>
                <a:lnTo>
                  <a:pt x="106" y="0"/>
                </a:lnTo>
                <a:lnTo>
                  <a:pt x="107" y="9"/>
                </a:lnTo>
                <a:close/>
                <a:moveTo>
                  <a:pt x="90" y="11"/>
                </a:moveTo>
                <a:lnTo>
                  <a:pt x="85" y="12"/>
                </a:lnTo>
                <a:lnTo>
                  <a:pt x="81" y="13"/>
                </a:lnTo>
                <a:lnTo>
                  <a:pt x="79" y="5"/>
                </a:lnTo>
                <a:lnTo>
                  <a:pt x="84" y="4"/>
                </a:lnTo>
                <a:lnTo>
                  <a:pt x="88" y="3"/>
                </a:lnTo>
                <a:lnTo>
                  <a:pt x="90" y="11"/>
                </a:lnTo>
                <a:close/>
                <a:moveTo>
                  <a:pt x="73" y="16"/>
                </a:moveTo>
                <a:lnTo>
                  <a:pt x="66" y="18"/>
                </a:lnTo>
                <a:lnTo>
                  <a:pt x="65" y="18"/>
                </a:lnTo>
                <a:lnTo>
                  <a:pt x="62" y="10"/>
                </a:lnTo>
                <a:lnTo>
                  <a:pt x="63" y="10"/>
                </a:lnTo>
                <a:lnTo>
                  <a:pt x="70" y="7"/>
                </a:lnTo>
                <a:lnTo>
                  <a:pt x="73" y="16"/>
                </a:lnTo>
                <a:close/>
                <a:moveTo>
                  <a:pt x="57" y="22"/>
                </a:moveTo>
                <a:lnTo>
                  <a:pt x="57" y="22"/>
                </a:lnTo>
                <a:lnTo>
                  <a:pt x="50" y="26"/>
                </a:lnTo>
                <a:lnTo>
                  <a:pt x="46" y="18"/>
                </a:lnTo>
                <a:lnTo>
                  <a:pt x="53" y="14"/>
                </a:lnTo>
                <a:lnTo>
                  <a:pt x="54" y="14"/>
                </a:lnTo>
                <a:lnTo>
                  <a:pt x="57" y="22"/>
                </a:lnTo>
                <a:close/>
                <a:moveTo>
                  <a:pt x="43" y="30"/>
                </a:moveTo>
                <a:lnTo>
                  <a:pt x="40" y="32"/>
                </a:lnTo>
                <a:lnTo>
                  <a:pt x="37" y="34"/>
                </a:lnTo>
                <a:lnTo>
                  <a:pt x="36" y="35"/>
                </a:lnTo>
                <a:lnTo>
                  <a:pt x="30" y="28"/>
                </a:lnTo>
                <a:lnTo>
                  <a:pt x="31" y="27"/>
                </a:lnTo>
                <a:lnTo>
                  <a:pt x="35" y="24"/>
                </a:lnTo>
                <a:lnTo>
                  <a:pt x="38" y="23"/>
                </a:lnTo>
                <a:lnTo>
                  <a:pt x="43" y="30"/>
                </a:lnTo>
                <a:close/>
                <a:moveTo>
                  <a:pt x="29" y="41"/>
                </a:moveTo>
                <a:lnTo>
                  <a:pt x="27" y="43"/>
                </a:lnTo>
                <a:lnTo>
                  <a:pt x="24" y="46"/>
                </a:lnTo>
                <a:lnTo>
                  <a:pt x="24" y="47"/>
                </a:lnTo>
                <a:lnTo>
                  <a:pt x="17" y="41"/>
                </a:lnTo>
                <a:lnTo>
                  <a:pt x="18" y="40"/>
                </a:lnTo>
                <a:lnTo>
                  <a:pt x="21" y="37"/>
                </a:lnTo>
                <a:lnTo>
                  <a:pt x="23" y="35"/>
                </a:lnTo>
                <a:lnTo>
                  <a:pt x="29" y="41"/>
                </a:lnTo>
                <a:close/>
                <a:moveTo>
                  <a:pt x="19" y="54"/>
                </a:moveTo>
                <a:lnTo>
                  <a:pt x="17" y="56"/>
                </a:lnTo>
                <a:lnTo>
                  <a:pt x="15" y="60"/>
                </a:lnTo>
                <a:lnTo>
                  <a:pt x="15" y="61"/>
                </a:lnTo>
                <a:lnTo>
                  <a:pt x="7" y="57"/>
                </a:lnTo>
                <a:lnTo>
                  <a:pt x="8" y="55"/>
                </a:lnTo>
                <a:lnTo>
                  <a:pt x="10" y="51"/>
                </a:lnTo>
                <a:lnTo>
                  <a:pt x="11" y="49"/>
                </a:lnTo>
                <a:lnTo>
                  <a:pt x="19" y="54"/>
                </a:lnTo>
                <a:close/>
                <a:moveTo>
                  <a:pt x="12" y="69"/>
                </a:moveTo>
                <a:lnTo>
                  <a:pt x="11" y="70"/>
                </a:lnTo>
                <a:lnTo>
                  <a:pt x="10" y="74"/>
                </a:lnTo>
                <a:lnTo>
                  <a:pt x="10" y="77"/>
                </a:lnTo>
                <a:lnTo>
                  <a:pt x="1" y="75"/>
                </a:lnTo>
                <a:lnTo>
                  <a:pt x="2" y="72"/>
                </a:lnTo>
                <a:lnTo>
                  <a:pt x="3" y="68"/>
                </a:lnTo>
                <a:lnTo>
                  <a:pt x="3" y="66"/>
                </a:lnTo>
                <a:lnTo>
                  <a:pt x="12" y="69"/>
                </a:lnTo>
                <a:close/>
                <a:moveTo>
                  <a:pt x="9" y="85"/>
                </a:moveTo>
                <a:lnTo>
                  <a:pt x="9" y="85"/>
                </a:lnTo>
                <a:lnTo>
                  <a:pt x="9" y="89"/>
                </a:lnTo>
                <a:lnTo>
                  <a:pt x="10" y="93"/>
                </a:lnTo>
                <a:lnTo>
                  <a:pt x="1" y="94"/>
                </a:lnTo>
                <a:lnTo>
                  <a:pt x="0" y="90"/>
                </a:lnTo>
                <a:lnTo>
                  <a:pt x="0" y="85"/>
                </a:lnTo>
                <a:lnTo>
                  <a:pt x="0" y="84"/>
                </a:lnTo>
                <a:lnTo>
                  <a:pt x="9" y="85"/>
                </a:lnTo>
                <a:close/>
                <a:moveTo>
                  <a:pt x="11" y="101"/>
                </a:moveTo>
                <a:lnTo>
                  <a:pt x="12" y="104"/>
                </a:lnTo>
                <a:lnTo>
                  <a:pt x="14" y="108"/>
                </a:lnTo>
                <a:lnTo>
                  <a:pt x="6" y="112"/>
                </a:lnTo>
                <a:lnTo>
                  <a:pt x="6" y="111"/>
                </a:lnTo>
                <a:lnTo>
                  <a:pt x="4" y="107"/>
                </a:lnTo>
                <a:lnTo>
                  <a:pt x="3" y="103"/>
                </a:lnTo>
                <a:lnTo>
                  <a:pt x="11" y="101"/>
                </a:lnTo>
                <a:close/>
                <a:moveTo>
                  <a:pt x="18" y="116"/>
                </a:moveTo>
                <a:lnTo>
                  <a:pt x="20" y="118"/>
                </a:lnTo>
                <a:lnTo>
                  <a:pt x="22" y="121"/>
                </a:lnTo>
                <a:lnTo>
                  <a:pt x="23" y="123"/>
                </a:lnTo>
                <a:lnTo>
                  <a:pt x="16" y="128"/>
                </a:lnTo>
                <a:lnTo>
                  <a:pt x="15" y="127"/>
                </a:lnTo>
                <a:lnTo>
                  <a:pt x="12" y="123"/>
                </a:lnTo>
                <a:lnTo>
                  <a:pt x="11" y="120"/>
                </a:lnTo>
                <a:lnTo>
                  <a:pt x="18" y="116"/>
                </a:lnTo>
                <a:close/>
                <a:moveTo>
                  <a:pt x="28" y="129"/>
                </a:moveTo>
                <a:lnTo>
                  <a:pt x="30" y="131"/>
                </a:lnTo>
                <a:lnTo>
                  <a:pt x="34" y="134"/>
                </a:lnTo>
                <a:lnTo>
                  <a:pt x="35" y="134"/>
                </a:lnTo>
                <a:lnTo>
                  <a:pt x="29" y="141"/>
                </a:lnTo>
                <a:lnTo>
                  <a:pt x="28" y="140"/>
                </a:lnTo>
                <a:lnTo>
                  <a:pt x="24" y="137"/>
                </a:lnTo>
                <a:lnTo>
                  <a:pt x="22" y="135"/>
                </a:lnTo>
                <a:lnTo>
                  <a:pt x="28" y="129"/>
                </a:lnTo>
                <a:close/>
                <a:moveTo>
                  <a:pt x="41" y="140"/>
                </a:moveTo>
                <a:lnTo>
                  <a:pt x="44" y="142"/>
                </a:lnTo>
                <a:lnTo>
                  <a:pt x="48" y="144"/>
                </a:lnTo>
                <a:lnTo>
                  <a:pt x="44" y="152"/>
                </a:lnTo>
                <a:lnTo>
                  <a:pt x="39" y="149"/>
                </a:lnTo>
                <a:lnTo>
                  <a:pt x="36" y="147"/>
                </a:lnTo>
                <a:lnTo>
                  <a:pt x="41" y="140"/>
                </a:lnTo>
                <a:close/>
                <a:moveTo>
                  <a:pt x="56" y="148"/>
                </a:moveTo>
                <a:lnTo>
                  <a:pt x="57" y="149"/>
                </a:lnTo>
                <a:lnTo>
                  <a:pt x="64" y="152"/>
                </a:lnTo>
                <a:lnTo>
                  <a:pt x="60" y="160"/>
                </a:lnTo>
                <a:lnTo>
                  <a:pt x="53" y="156"/>
                </a:lnTo>
                <a:lnTo>
                  <a:pt x="52" y="156"/>
                </a:lnTo>
                <a:lnTo>
                  <a:pt x="56" y="148"/>
                </a:lnTo>
                <a:close/>
                <a:moveTo>
                  <a:pt x="72" y="155"/>
                </a:moveTo>
                <a:lnTo>
                  <a:pt x="76" y="156"/>
                </a:lnTo>
                <a:lnTo>
                  <a:pt x="80" y="157"/>
                </a:lnTo>
                <a:lnTo>
                  <a:pt x="78" y="166"/>
                </a:lnTo>
                <a:lnTo>
                  <a:pt x="73" y="164"/>
                </a:lnTo>
                <a:lnTo>
                  <a:pt x="69" y="163"/>
                </a:lnTo>
                <a:lnTo>
                  <a:pt x="72" y="155"/>
                </a:lnTo>
                <a:close/>
                <a:moveTo>
                  <a:pt x="88" y="159"/>
                </a:moveTo>
                <a:lnTo>
                  <a:pt x="91" y="159"/>
                </a:lnTo>
                <a:lnTo>
                  <a:pt x="96" y="160"/>
                </a:lnTo>
                <a:lnTo>
                  <a:pt x="97" y="160"/>
                </a:lnTo>
                <a:lnTo>
                  <a:pt x="96" y="169"/>
                </a:lnTo>
                <a:lnTo>
                  <a:pt x="95" y="169"/>
                </a:lnTo>
                <a:lnTo>
                  <a:pt x="89" y="168"/>
                </a:lnTo>
                <a:lnTo>
                  <a:pt x="87" y="168"/>
                </a:lnTo>
                <a:lnTo>
                  <a:pt x="88" y="159"/>
                </a:lnTo>
                <a:close/>
                <a:moveTo>
                  <a:pt x="105" y="161"/>
                </a:moveTo>
                <a:lnTo>
                  <a:pt x="107" y="162"/>
                </a:lnTo>
                <a:lnTo>
                  <a:pt x="113" y="162"/>
                </a:lnTo>
                <a:lnTo>
                  <a:pt x="114" y="162"/>
                </a:lnTo>
                <a:lnTo>
                  <a:pt x="114" y="171"/>
                </a:lnTo>
                <a:lnTo>
                  <a:pt x="112" y="171"/>
                </a:lnTo>
                <a:lnTo>
                  <a:pt x="106" y="170"/>
                </a:lnTo>
                <a:lnTo>
                  <a:pt x="105" y="170"/>
                </a:lnTo>
                <a:lnTo>
                  <a:pt x="105" y="161"/>
                </a:lnTo>
                <a:close/>
                <a:moveTo>
                  <a:pt x="123" y="162"/>
                </a:moveTo>
                <a:lnTo>
                  <a:pt x="124" y="162"/>
                </a:lnTo>
                <a:lnTo>
                  <a:pt x="130" y="162"/>
                </a:lnTo>
                <a:lnTo>
                  <a:pt x="131" y="161"/>
                </a:lnTo>
                <a:lnTo>
                  <a:pt x="132" y="170"/>
                </a:lnTo>
                <a:lnTo>
                  <a:pt x="130" y="170"/>
                </a:lnTo>
                <a:lnTo>
                  <a:pt x="124" y="171"/>
                </a:lnTo>
                <a:lnTo>
                  <a:pt x="123" y="171"/>
                </a:lnTo>
                <a:lnTo>
                  <a:pt x="123" y="162"/>
                </a:lnTo>
                <a:close/>
                <a:moveTo>
                  <a:pt x="140" y="160"/>
                </a:moveTo>
                <a:lnTo>
                  <a:pt x="141" y="160"/>
                </a:lnTo>
                <a:lnTo>
                  <a:pt x="146" y="159"/>
                </a:lnTo>
                <a:lnTo>
                  <a:pt x="148" y="159"/>
                </a:lnTo>
                <a:lnTo>
                  <a:pt x="150" y="168"/>
                </a:lnTo>
                <a:lnTo>
                  <a:pt x="148" y="168"/>
                </a:lnTo>
                <a:lnTo>
                  <a:pt x="142" y="169"/>
                </a:lnTo>
                <a:lnTo>
                  <a:pt x="141" y="169"/>
                </a:lnTo>
                <a:lnTo>
                  <a:pt x="140" y="160"/>
                </a:lnTo>
                <a:close/>
                <a:moveTo>
                  <a:pt x="157" y="157"/>
                </a:moveTo>
                <a:lnTo>
                  <a:pt x="161" y="156"/>
                </a:lnTo>
                <a:lnTo>
                  <a:pt x="165" y="155"/>
                </a:lnTo>
                <a:lnTo>
                  <a:pt x="168" y="163"/>
                </a:lnTo>
                <a:lnTo>
                  <a:pt x="164" y="164"/>
                </a:lnTo>
                <a:lnTo>
                  <a:pt x="159" y="166"/>
                </a:lnTo>
                <a:lnTo>
                  <a:pt x="157" y="157"/>
                </a:lnTo>
                <a:close/>
                <a:moveTo>
                  <a:pt x="173" y="152"/>
                </a:moveTo>
                <a:lnTo>
                  <a:pt x="180" y="148"/>
                </a:lnTo>
                <a:lnTo>
                  <a:pt x="181" y="148"/>
                </a:lnTo>
                <a:lnTo>
                  <a:pt x="185" y="156"/>
                </a:lnTo>
                <a:lnTo>
                  <a:pt x="184" y="157"/>
                </a:lnTo>
                <a:lnTo>
                  <a:pt x="176" y="160"/>
                </a:lnTo>
                <a:lnTo>
                  <a:pt x="173" y="152"/>
                </a:lnTo>
                <a:close/>
                <a:moveTo>
                  <a:pt x="188" y="144"/>
                </a:moveTo>
                <a:lnTo>
                  <a:pt x="189" y="144"/>
                </a:lnTo>
                <a:lnTo>
                  <a:pt x="193" y="142"/>
                </a:lnTo>
                <a:lnTo>
                  <a:pt x="195" y="140"/>
                </a:lnTo>
                <a:lnTo>
                  <a:pt x="200" y="147"/>
                </a:lnTo>
                <a:lnTo>
                  <a:pt x="197" y="149"/>
                </a:lnTo>
                <a:lnTo>
                  <a:pt x="193" y="152"/>
                </a:lnTo>
                <a:lnTo>
                  <a:pt x="192" y="152"/>
                </a:lnTo>
                <a:lnTo>
                  <a:pt x="188" y="144"/>
                </a:lnTo>
                <a:close/>
                <a:moveTo>
                  <a:pt x="202" y="135"/>
                </a:moveTo>
                <a:lnTo>
                  <a:pt x="203" y="133"/>
                </a:lnTo>
                <a:lnTo>
                  <a:pt x="207" y="130"/>
                </a:lnTo>
                <a:lnTo>
                  <a:pt x="208" y="129"/>
                </a:lnTo>
                <a:lnTo>
                  <a:pt x="215" y="135"/>
                </a:lnTo>
                <a:lnTo>
                  <a:pt x="213" y="137"/>
                </a:lnTo>
                <a:lnTo>
                  <a:pt x="209" y="140"/>
                </a:lnTo>
                <a:lnTo>
                  <a:pt x="208" y="141"/>
                </a:lnTo>
                <a:lnTo>
                  <a:pt x="202" y="135"/>
                </a:lnTo>
                <a:close/>
                <a:moveTo>
                  <a:pt x="214" y="123"/>
                </a:moveTo>
                <a:lnTo>
                  <a:pt x="215" y="121"/>
                </a:lnTo>
                <a:lnTo>
                  <a:pt x="217" y="118"/>
                </a:lnTo>
                <a:lnTo>
                  <a:pt x="219" y="116"/>
                </a:lnTo>
                <a:lnTo>
                  <a:pt x="226" y="121"/>
                </a:lnTo>
                <a:lnTo>
                  <a:pt x="224" y="123"/>
                </a:lnTo>
                <a:lnTo>
                  <a:pt x="222" y="127"/>
                </a:lnTo>
                <a:lnTo>
                  <a:pt x="221" y="128"/>
                </a:lnTo>
                <a:lnTo>
                  <a:pt x="214" y="123"/>
                </a:lnTo>
                <a:close/>
                <a:moveTo>
                  <a:pt x="223" y="108"/>
                </a:moveTo>
                <a:lnTo>
                  <a:pt x="223" y="107"/>
                </a:lnTo>
                <a:lnTo>
                  <a:pt x="224" y="104"/>
                </a:lnTo>
                <a:lnTo>
                  <a:pt x="225" y="101"/>
                </a:lnTo>
                <a:lnTo>
                  <a:pt x="234" y="103"/>
                </a:lnTo>
                <a:lnTo>
                  <a:pt x="233" y="107"/>
                </a:lnTo>
                <a:lnTo>
                  <a:pt x="231" y="111"/>
                </a:lnTo>
                <a:lnTo>
                  <a:pt x="231" y="112"/>
                </a:lnTo>
                <a:lnTo>
                  <a:pt x="223" y="108"/>
                </a:lnTo>
                <a:close/>
                <a:moveTo>
                  <a:pt x="227" y="93"/>
                </a:moveTo>
                <a:lnTo>
                  <a:pt x="228" y="89"/>
                </a:lnTo>
                <a:lnTo>
                  <a:pt x="228" y="85"/>
                </a:lnTo>
                <a:lnTo>
                  <a:pt x="237" y="85"/>
                </a:lnTo>
                <a:lnTo>
                  <a:pt x="236" y="90"/>
                </a:lnTo>
                <a:lnTo>
                  <a:pt x="236" y="94"/>
                </a:lnTo>
                <a:lnTo>
                  <a:pt x="227" y="93"/>
                </a:lnTo>
                <a:close/>
                <a:moveTo>
                  <a:pt x="227" y="77"/>
                </a:moveTo>
                <a:lnTo>
                  <a:pt x="227" y="74"/>
                </a:lnTo>
                <a:lnTo>
                  <a:pt x="226" y="70"/>
                </a:lnTo>
                <a:lnTo>
                  <a:pt x="225" y="69"/>
                </a:lnTo>
                <a:lnTo>
                  <a:pt x="233" y="66"/>
                </a:lnTo>
                <a:lnTo>
                  <a:pt x="234" y="68"/>
                </a:lnTo>
                <a:lnTo>
                  <a:pt x="235" y="72"/>
                </a:lnTo>
                <a:lnTo>
                  <a:pt x="236" y="75"/>
                </a:lnTo>
                <a:lnTo>
                  <a:pt x="227" y="77"/>
                </a:lnTo>
                <a:close/>
                <a:moveTo>
                  <a:pt x="222" y="61"/>
                </a:moveTo>
                <a:lnTo>
                  <a:pt x="221" y="59"/>
                </a:lnTo>
                <a:lnTo>
                  <a:pt x="219" y="56"/>
                </a:lnTo>
                <a:lnTo>
                  <a:pt x="218" y="54"/>
                </a:lnTo>
                <a:lnTo>
                  <a:pt x="225" y="49"/>
                </a:lnTo>
                <a:lnTo>
                  <a:pt x="227" y="52"/>
                </a:lnTo>
                <a:lnTo>
                  <a:pt x="229" y="55"/>
                </a:lnTo>
                <a:lnTo>
                  <a:pt x="230" y="57"/>
                </a:lnTo>
                <a:lnTo>
                  <a:pt x="222" y="61"/>
                </a:lnTo>
                <a:close/>
                <a:moveTo>
                  <a:pt x="213" y="47"/>
                </a:moveTo>
                <a:lnTo>
                  <a:pt x="212" y="46"/>
                </a:lnTo>
                <a:lnTo>
                  <a:pt x="209" y="43"/>
                </a:lnTo>
                <a:lnTo>
                  <a:pt x="207" y="41"/>
                </a:lnTo>
                <a:lnTo>
                  <a:pt x="214" y="35"/>
                </a:lnTo>
                <a:lnTo>
                  <a:pt x="216" y="37"/>
                </a:lnTo>
                <a:lnTo>
                  <a:pt x="219" y="41"/>
                </a:lnTo>
                <a:lnTo>
                  <a:pt x="220" y="41"/>
                </a:lnTo>
                <a:lnTo>
                  <a:pt x="213" y="47"/>
                </a:lnTo>
                <a:close/>
                <a:moveTo>
                  <a:pt x="201" y="35"/>
                </a:moveTo>
                <a:lnTo>
                  <a:pt x="200" y="34"/>
                </a:lnTo>
                <a:lnTo>
                  <a:pt x="196" y="31"/>
                </a:lnTo>
                <a:lnTo>
                  <a:pt x="194" y="30"/>
                </a:lnTo>
                <a:lnTo>
                  <a:pt x="199" y="23"/>
                </a:lnTo>
                <a:lnTo>
                  <a:pt x="201" y="24"/>
                </a:lnTo>
                <a:lnTo>
                  <a:pt x="205" y="27"/>
                </a:lnTo>
                <a:lnTo>
                  <a:pt x="207" y="28"/>
                </a:lnTo>
                <a:lnTo>
                  <a:pt x="201" y="35"/>
                </a:lnTo>
                <a:close/>
                <a:moveTo>
                  <a:pt x="187" y="26"/>
                </a:moveTo>
                <a:lnTo>
                  <a:pt x="180" y="22"/>
                </a:lnTo>
                <a:lnTo>
                  <a:pt x="183" y="14"/>
                </a:lnTo>
                <a:lnTo>
                  <a:pt x="184" y="14"/>
                </a:lnTo>
                <a:lnTo>
                  <a:pt x="191" y="18"/>
                </a:lnTo>
                <a:lnTo>
                  <a:pt x="187" y="26"/>
                </a:lnTo>
                <a:close/>
                <a:moveTo>
                  <a:pt x="172" y="18"/>
                </a:moveTo>
                <a:lnTo>
                  <a:pt x="171" y="18"/>
                </a:lnTo>
                <a:lnTo>
                  <a:pt x="164" y="16"/>
                </a:lnTo>
                <a:lnTo>
                  <a:pt x="166" y="7"/>
                </a:lnTo>
                <a:lnTo>
                  <a:pt x="174" y="10"/>
                </a:lnTo>
                <a:lnTo>
                  <a:pt x="175" y="10"/>
                </a:lnTo>
                <a:lnTo>
                  <a:pt x="172" y="18"/>
                </a:lnTo>
                <a:close/>
                <a:moveTo>
                  <a:pt x="155" y="13"/>
                </a:moveTo>
                <a:lnTo>
                  <a:pt x="151" y="12"/>
                </a:lnTo>
                <a:lnTo>
                  <a:pt x="147" y="11"/>
                </a:lnTo>
                <a:lnTo>
                  <a:pt x="149" y="3"/>
                </a:lnTo>
                <a:lnTo>
                  <a:pt x="153" y="4"/>
                </a:lnTo>
                <a:lnTo>
                  <a:pt x="158" y="5"/>
                </a:lnTo>
                <a:lnTo>
                  <a:pt x="155" y="13"/>
                </a:lnTo>
                <a:close/>
                <a:moveTo>
                  <a:pt x="139" y="10"/>
                </a:moveTo>
                <a:lnTo>
                  <a:pt x="135" y="9"/>
                </a:lnTo>
                <a:lnTo>
                  <a:pt x="130" y="9"/>
                </a:lnTo>
                <a:lnTo>
                  <a:pt x="131" y="0"/>
                </a:lnTo>
                <a:lnTo>
                  <a:pt x="136" y="1"/>
                </a:lnTo>
                <a:lnTo>
                  <a:pt x="140" y="1"/>
                </a:lnTo>
                <a:lnTo>
                  <a:pt x="139" y="10"/>
                </a:lnTo>
                <a:close/>
              </a:path>
            </a:pathLst>
          </a:custGeom>
          <a:solidFill>
            <a:srgbClr val="FF1C0B"/>
          </a:solidFill>
          <a:ln w="1588">
            <a:solidFill>
              <a:srgbClr val="FF1C0B"/>
            </a:solidFill>
            <a:bevel/>
            <a:headEnd/>
            <a:tailEnd/>
          </a:ln>
        </p:spPr>
        <p:txBody>
          <a:bodyPr/>
          <a:lstStyle/>
          <a:p>
            <a:endParaRPr lang="en-US">
              <a:latin typeface="+mn-lt"/>
            </a:endParaRPr>
          </a:p>
        </p:txBody>
      </p:sp>
      <p:grpSp>
        <p:nvGrpSpPr>
          <p:cNvPr id="12" name="Group 298"/>
          <p:cNvGrpSpPr>
            <a:grpSpLocks/>
          </p:cNvGrpSpPr>
          <p:nvPr/>
        </p:nvGrpSpPr>
        <p:grpSpPr bwMode="auto">
          <a:xfrm>
            <a:off x="3891157" y="3942841"/>
            <a:ext cx="162681" cy="167694"/>
            <a:chOff x="3650" y="3662"/>
            <a:chExt cx="118" cy="58"/>
          </a:xfrm>
        </p:grpSpPr>
        <p:sp>
          <p:nvSpPr>
            <p:cNvPr id="563" name="Rectangle 299"/>
            <p:cNvSpPr>
              <a:spLocks noChangeArrowheads="1"/>
            </p:cNvSpPr>
            <p:nvPr/>
          </p:nvSpPr>
          <p:spPr bwMode="auto">
            <a:xfrm>
              <a:off x="3650" y="3662"/>
              <a:ext cx="118" cy="58"/>
            </a:xfrm>
            <a:prstGeom prst="rect">
              <a:avLst/>
            </a:prstGeom>
            <a:solidFill>
              <a:srgbClr val="00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564" name="Rectangle 300"/>
            <p:cNvSpPr>
              <a:spLocks noChangeArrowheads="1"/>
            </p:cNvSpPr>
            <p:nvPr/>
          </p:nvSpPr>
          <p:spPr bwMode="auto">
            <a:xfrm>
              <a:off x="3650" y="3662"/>
              <a:ext cx="118" cy="58"/>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grpSp>
      <p:sp>
        <p:nvSpPr>
          <p:cNvPr id="565" name="Rectangle 301"/>
          <p:cNvSpPr>
            <a:spLocks noChangeArrowheads="1"/>
          </p:cNvSpPr>
          <p:nvPr/>
        </p:nvSpPr>
        <p:spPr bwMode="auto">
          <a:xfrm>
            <a:off x="3883336" y="3951296"/>
            <a:ext cx="17633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500" b="1">
                <a:solidFill>
                  <a:srgbClr val="FFFF99"/>
                </a:solidFill>
                <a:latin typeface="+mn-lt"/>
              </a:rPr>
              <a:t>SENS</a:t>
            </a:r>
            <a:endParaRPr lang="en-US" sz="1600">
              <a:latin typeface="+mn-lt"/>
            </a:endParaRPr>
          </a:p>
        </p:txBody>
      </p:sp>
      <p:grpSp>
        <p:nvGrpSpPr>
          <p:cNvPr id="13" name="Group 302"/>
          <p:cNvGrpSpPr>
            <a:grpSpLocks/>
          </p:cNvGrpSpPr>
          <p:nvPr/>
        </p:nvGrpSpPr>
        <p:grpSpPr bwMode="auto">
          <a:xfrm>
            <a:off x="3623671" y="3945660"/>
            <a:ext cx="162681" cy="164875"/>
            <a:chOff x="3457" y="3663"/>
            <a:chExt cx="118" cy="57"/>
          </a:xfrm>
        </p:grpSpPr>
        <p:sp>
          <p:nvSpPr>
            <p:cNvPr id="567" name="Rectangle 303"/>
            <p:cNvSpPr>
              <a:spLocks noChangeArrowheads="1"/>
            </p:cNvSpPr>
            <p:nvPr/>
          </p:nvSpPr>
          <p:spPr bwMode="auto">
            <a:xfrm>
              <a:off x="3457" y="3663"/>
              <a:ext cx="118" cy="57"/>
            </a:xfrm>
            <a:prstGeom prst="rect">
              <a:avLst/>
            </a:prstGeom>
            <a:solidFill>
              <a:srgbClr val="00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568" name="Rectangle 304"/>
            <p:cNvSpPr>
              <a:spLocks noChangeArrowheads="1"/>
            </p:cNvSpPr>
            <p:nvPr/>
          </p:nvSpPr>
          <p:spPr bwMode="auto">
            <a:xfrm>
              <a:off x="3457" y="3663"/>
              <a:ext cx="118" cy="57"/>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grpSp>
      <p:sp>
        <p:nvSpPr>
          <p:cNvPr id="569" name="Rectangle 305"/>
          <p:cNvSpPr>
            <a:spLocks noChangeArrowheads="1"/>
          </p:cNvSpPr>
          <p:nvPr/>
        </p:nvSpPr>
        <p:spPr bwMode="auto">
          <a:xfrm>
            <a:off x="3650263" y="3954114"/>
            <a:ext cx="110608"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500" b="1">
                <a:solidFill>
                  <a:srgbClr val="FFFF99"/>
                </a:solidFill>
                <a:latin typeface="+mn-lt"/>
              </a:rPr>
              <a:t>Ctrl</a:t>
            </a:r>
            <a:endParaRPr lang="en-US" sz="1600">
              <a:latin typeface="+mn-lt"/>
            </a:endParaRPr>
          </a:p>
        </p:txBody>
      </p:sp>
      <p:sp>
        <p:nvSpPr>
          <p:cNvPr id="570" name="Freeform 306"/>
          <p:cNvSpPr>
            <a:spLocks noEditPoints="1"/>
          </p:cNvSpPr>
          <p:nvPr/>
        </p:nvSpPr>
        <p:spPr bwMode="auto">
          <a:xfrm>
            <a:off x="3942776" y="3620138"/>
            <a:ext cx="46928" cy="322703"/>
          </a:xfrm>
          <a:custGeom>
            <a:avLst/>
            <a:gdLst>
              <a:gd name="T0" fmla="*/ 2147483647 w 35"/>
              <a:gd name="T1" fmla="*/ 2147483647 h 111"/>
              <a:gd name="T2" fmla="*/ 2147483647 w 35"/>
              <a:gd name="T3" fmla="*/ 2147483647 h 111"/>
              <a:gd name="T4" fmla="*/ 2147483647 w 35"/>
              <a:gd name="T5" fmla="*/ 2147483647 h 111"/>
              <a:gd name="T6" fmla="*/ 2147483647 w 35"/>
              <a:gd name="T7" fmla="*/ 2147483647 h 111"/>
              <a:gd name="T8" fmla="*/ 2147483647 w 35"/>
              <a:gd name="T9" fmla="*/ 2147483647 h 111"/>
              <a:gd name="T10" fmla="*/ 2147483647 w 35"/>
              <a:gd name="T11" fmla="*/ 2147483647 h 111"/>
              <a:gd name="T12" fmla="*/ 2147483647 w 35"/>
              <a:gd name="T13" fmla="*/ 2147483647 h 111"/>
              <a:gd name="T14" fmla="*/ 0 w 35"/>
              <a:gd name="T15" fmla="*/ 2147483647 h 111"/>
              <a:gd name="T16" fmla="*/ 2147483647 w 35"/>
              <a:gd name="T17" fmla="*/ 2147483647 h 111"/>
              <a:gd name="T18" fmla="*/ 0 w 35"/>
              <a:gd name="T19" fmla="*/ 2147483647 h 111"/>
              <a:gd name="T20" fmla="*/ 2147483647 w 35"/>
              <a:gd name="T21" fmla="*/ 0 h 111"/>
              <a:gd name="T22" fmla="*/ 2147483647 w 35"/>
              <a:gd name="T23" fmla="*/ 2147483647 h 111"/>
              <a:gd name="T24" fmla="*/ 0 w 35"/>
              <a:gd name="T25" fmla="*/ 2147483647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1"/>
              <a:gd name="T41" fmla="*/ 35 w 35"/>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1">
                <a:moveTo>
                  <a:pt x="12" y="82"/>
                </a:moveTo>
                <a:lnTo>
                  <a:pt x="12" y="29"/>
                </a:lnTo>
                <a:lnTo>
                  <a:pt x="23" y="29"/>
                </a:lnTo>
                <a:lnTo>
                  <a:pt x="23" y="82"/>
                </a:lnTo>
                <a:lnTo>
                  <a:pt x="12" y="82"/>
                </a:lnTo>
                <a:close/>
                <a:moveTo>
                  <a:pt x="35" y="76"/>
                </a:moveTo>
                <a:lnTo>
                  <a:pt x="18" y="111"/>
                </a:lnTo>
                <a:lnTo>
                  <a:pt x="0" y="76"/>
                </a:lnTo>
                <a:lnTo>
                  <a:pt x="35" y="76"/>
                </a:lnTo>
                <a:close/>
                <a:moveTo>
                  <a:pt x="0" y="35"/>
                </a:moveTo>
                <a:lnTo>
                  <a:pt x="18" y="0"/>
                </a:lnTo>
                <a:lnTo>
                  <a:pt x="35" y="35"/>
                </a:lnTo>
                <a:lnTo>
                  <a:pt x="0" y="35"/>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71" name="Freeform 307"/>
          <p:cNvSpPr>
            <a:spLocks noEditPoints="1"/>
          </p:cNvSpPr>
          <p:nvPr/>
        </p:nvSpPr>
        <p:spPr bwMode="auto">
          <a:xfrm>
            <a:off x="3684677" y="3620138"/>
            <a:ext cx="50055" cy="326931"/>
          </a:xfrm>
          <a:custGeom>
            <a:avLst/>
            <a:gdLst>
              <a:gd name="T0" fmla="*/ 2147483647 w 36"/>
              <a:gd name="T1" fmla="*/ 2147483647 h 112"/>
              <a:gd name="T2" fmla="*/ 2147483647 w 36"/>
              <a:gd name="T3" fmla="*/ 2147483647 h 112"/>
              <a:gd name="T4" fmla="*/ 2147483647 w 36"/>
              <a:gd name="T5" fmla="*/ 2147483647 h 112"/>
              <a:gd name="T6" fmla="*/ 2147483647 w 36"/>
              <a:gd name="T7" fmla="*/ 2147483647 h 112"/>
              <a:gd name="T8" fmla="*/ 2147483647 w 36"/>
              <a:gd name="T9" fmla="*/ 2147483647 h 112"/>
              <a:gd name="T10" fmla="*/ 2147483647 w 36"/>
              <a:gd name="T11" fmla="*/ 2147483647 h 112"/>
              <a:gd name="T12" fmla="*/ 2147483647 w 36"/>
              <a:gd name="T13" fmla="*/ 2147483647 h 112"/>
              <a:gd name="T14" fmla="*/ 0 w 36"/>
              <a:gd name="T15" fmla="*/ 2147483647 h 112"/>
              <a:gd name="T16" fmla="*/ 2147483647 w 36"/>
              <a:gd name="T17" fmla="*/ 2147483647 h 112"/>
              <a:gd name="T18" fmla="*/ 0 w 36"/>
              <a:gd name="T19" fmla="*/ 2147483647 h 112"/>
              <a:gd name="T20" fmla="*/ 2147483647 w 36"/>
              <a:gd name="T21" fmla="*/ 0 h 112"/>
              <a:gd name="T22" fmla="*/ 2147483647 w 36"/>
              <a:gd name="T23" fmla="*/ 2147483647 h 112"/>
              <a:gd name="T24" fmla="*/ 0 w 36"/>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12"/>
              <a:gd name="T41" fmla="*/ 36 w 36"/>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12">
                <a:moveTo>
                  <a:pt x="12" y="82"/>
                </a:moveTo>
                <a:lnTo>
                  <a:pt x="12" y="30"/>
                </a:lnTo>
                <a:lnTo>
                  <a:pt x="24" y="30"/>
                </a:lnTo>
                <a:lnTo>
                  <a:pt x="24" y="82"/>
                </a:lnTo>
                <a:lnTo>
                  <a:pt x="12" y="82"/>
                </a:lnTo>
                <a:close/>
                <a:moveTo>
                  <a:pt x="36" y="76"/>
                </a:moveTo>
                <a:lnTo>
                  <a:pt x="18" y="112"/>
                </a:lnTo>
                <a:lnTo>
                  <a:pt x="0" y="76"/>
                </a:lnTo>
                <a:lnTo>
                  <a:pt x="36" y="76"/>
                </a:lnTo>
                <a:close/>
                <a:moveTo>
                  <a:pt x="0" y="36"/>
                </a:moveTo>
                <a:lnTo>
                  <a:pt x="18" y="0"/>
                </a:lnTo>
                <a:lnTo>
                  <a:pt x="36" y="36"/>
                </a:lnTo>
                <a:lnTo>
                  <a:pt x="0" y="36"/>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72" name="Freeform 308"/>
          <p:cNvSpPr>
            <a:spLocks noEditPoints="1"/>
          </p:cNvSpPr>
          <p:nvPr/>
        </p:nvSpPr>
        <p:spPr bwMode="auto">
          <a:xfrm>
            <a:off x="3263897" y="3591954"/>
            <a:ext cx="1021448" cy="81733"/>
          </a:xfrm>
          <a:custGeom>
            <a:avLst/>
            <a:gdLst>
              <a:gd name="T0" fmla="*/ 2147483647 w 740"/>
              <a:gd name="T1" fmla="*/ 2147483647 h 29"/>
              <a:gd name="T2" fmla="*/ 2147483647 w 740"/>
              <a:gd name="T3" fmla="*/ 2147483647 h 29"/>
              <a:gd name="T4" fmla="*/ 2147483647 w 740"/>
              <a:gd name="T5" fmla="*/ 2147483647 h 29"/>
              <a:gd name="T6" fmla="*/ 2147483647 w 740"/>
              <a:gd name="T7" fmla="*/ 2147483647 h 29"/>
              <a:gd name="T8" fmla="*/ 2147483647 w 740"/>
              <a:gd name="T9" fmla="*/ 2147483647 h 29"/>
              <a:gd name="T10" fmla="*/ 2147483647 w 740"/>
              <a:gd name="T11" fmla="*/ 2147483647 h 29"/>
              <a:gd name="T12" fmla="*/ 0 w 740"/>
              <a:gd name="T13" fmla="*/ 2147483647 h 29"/>
              <a:gd name="T14" fmla="*/ 2147483647 w 740"/>
              <a:gd name="T15" fmla="*/ 0 h 29"/>
              <a:gd name="T16" fmla="*/ 2147483647 w 740"/>
              <a:gd name="T17" fmla="*/ 2147483647 h 29"/>
              <a:gd name="T18" fmla="*/ 2147483647 w 740"/>
              <a:gd name="T19" fmla="*/ 0 h 29"/>
              <a:gd name="T20" fmla="*/ 2147483647 w 740"/>
              <a:gd name="T21" fmla="*/ 2147483647 h 29"/>
              <a:gd name="T22" fmla="*/ 2147483647 w 740"/>
              <a:gd name="T23" fmla="*/ 2147483647 h 29"/>
              <a:gd name="T24" fmla="*/ 2147483647 w 740"/>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0"/>
              <a:gd name="T40" fmla="*/ 0 h 29"/>
              <a:gd name="T41" fmla="*/ 740 w 740"/>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0" h="29">
                <a:moveTo>
                  <a:pt x="24" y="10"/>
                </a:moveTo>
                <a:lnTo>
                  <a:pt x="715" y="10"/>
                </a:lnTo>
                <a:lnTo>
                  <a:pt x="715" y="19"/>
                </a:lnTo>
                <a:lnTo>
                  <a:pt x="24" y="19"/>
                </a:lnTo>
                <a:lnTo>
                  <a:pt x="24" y="10"/>
                </a:lnTo>
                <a:close/>
                <a:moveTo>
                  <a:pt x="29" y="29"/>
                </a:moveTo>
                <a:lnTo>
                  <a:pt x="0" y="15"/>
                </a:lnTo>
                <a:lnTo>
                  <a:pt x="29" y="0"/>
                </a:lnTo>
                <a:lnTo>
                  <a:pt x="29" y="29"/>
                </a:lnTo>
                <a:close/>
                <a:moveTo>
                  <a:pt x="711" y="0"/>
                </a:moveTo>
                <a:lnTo>
                  <a:pt x="740" y="15"/>
                </a:lnTo>
                <a:lnTo>
                  <a:pt x="711" y="29"/>
                </a:lnTo>
                <a:lnTo>
                  <a:pt x="711" y="0"/>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73" name="Freeform 325"/>
          <p:cNvSpPr>
            <a:spLocks/>
          </p:cNvSpPr>
          <p:nvPr/>
        </p:nvSpPr>
        <p:spPr bwMode="auto">
          <a:xfrm>
            <a:off x="3088702" y="3390441"/>
            <a:ext cx="472399" cy="505897"/>
          </a:xfrm>
          <a:custGeom>
            <a:avLst/>
            <a:gdLst>
              <a:gd name="T0" fmla="*/ 0 w 344"/>
              <a:gd name="T1" fmla="*/ 0 h 176"/>
              <a:gd name="T2" fmla="*/ 2147483647 w 344"/>
              <a:gd name="T3" fmla="*/ 0 h 176"/>
              <a:gd name="T4" fmla="*/ 0 w 344"/>
              <a:gd name="T5" fmla="*/ 2147483647 h 176"/>
              <a:gd name="T6" fmla="*/ 0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0" y="0"/>
                </a:moveTo>
                <a:lnTo>
                  <a:pt x="344" y="0"/>
                </a:lnTo>
                <a:lnTo>
                  <a:pt x="0" y="176"/>
                </a:lnTo>
                <a:lnTo>
                  <a:pt x="0" y="0"/>
                </a:lnTo>
                <a:close/>
              </a:path>
            </a:pathLst>
          </a:custGeom>
          <a:solidFill>
            <a:srgbClr val="10AA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n-lt"/>
            </a:endParaRPr>
          </a:p>
        </p:txBody>
      </p:sp>
      <p:sp>
        <p:nvSpPr>
          <p:cNvPr id="574" name="Freeform 326"/>
          <p:cNvSpPr>
            <a:spLocks/>
          </p:cNvSpPr>
          <p:nvPr/>
        </p:nvSpPr>
        <p:spPr bwMode="auto">
          <a:xfrm>
            <a:off x="3088702" y="3390441"/>
            <a:ext cx="472399" cy="505897"/>
          </a:xfrm>
          <a:custGeom>
            <a:avLst/>
            <a:gdLst>
              <a:gd name="T0" fmla="*/ 0 w 344"/>
              <a:gd name="T1" fmla="*/ 0 h 176"/>
              <a:gd name="T2" fmla="*/ 2147483647 w 344"/>
              <a:gd name="T3" fmla="*/ 0 h 176"/>
              <a:gd name="T4" fmla="*/ 0 w 344"/>
              <a:gd name="T5" fmla="*/ 2147483647 h 176"/>
              <a:gd name="T6" fmla="*/ 0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0" y="0"/>
                </a:moveTo>
                <a:lnTo>
                  <a:pt x="344" y="0"/>
                </a:lnTo>
                <a:lnTo>
                  <a:pt x="0" y="176"/>
                </a:lnTo>
                <a:lnTo>
                  <a:pt x="0" y="0"/>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575" name="Freeform 328"/>
          <p:cNvSpPr>
            <a:spLocks/>
          </p:cNvSpPr>
          <p:nvPr/>
        </p:nvSpPr>
        <p:spPr bwMode="auto">
          <a:xfrm>
            <a:off x="3766017" y="3390441"/>
            <a:ext cx="473964" cy="505897"/>
          </a:xfrm>
          <a:custGeom>
            <a:avLst/>
            <a:gdLst>
              <a:gd name="T0" fmla="*/ 2147483647 w 344"/>
              <a:gd name="T1" fmla="*/ 0 h 176"/>
              <a:gd name="T2" fmla="*/ 0 w 344"/>
              <a:gd name="T3" fmla="*/ 0 h 176"/>
              <a:gd name="T4" fmla="*/ 2147483647 w 344"/>
              <a:gd name="T5" fmla="*/ 2147483647 h 176"/>
              <a:gd name="T6" fmla="*/ 2147483647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344" y="0"/>
                </a:moveTo>
                <a:lnTo>
                  <a:pt x="0" y="0"/>
                </a:lnTo>
                <a:lnTo>
                  <a:pt x="344" y="176"/>
                </a:lnTo>
                <a:lnTo>
                  <a:pt x="344" y="0"/>
                </a:lnTo>
                <a:close/>
              </a:path>
            </a:pathLst>
          </a:custGeom>
          <a:solidFill>
            <a:srgbClr val="10AA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n-lt"/>
            </a:endParaRPr>
          </a:p>
        </p:txBody>
      </p:sp>
      <p:sp>
        <p:nvSpPr>
          <p:cNvPr id="576" name="Freeform 329"/>
          <p:cNvSpPr>
            <a:spLocks/>
          </p:cNvSpPr>
          <p:nvPr/>
        </p:nvSpPr>
        <p:spPr bwMode="auto">
          <a:xfrm>
            <a:off x="3766017" y="3390441"/>
            <a:ext cx="473964" cy="505897"/>
          </a:xfrm>
          <a:custGeom>
            <a:avLst/>
            <a:gdLst>
              <a:gd name="T0" fmla="*/ 2147483647 w 344"/>
              <a:gd name="T1" fmla="*/ 0 h 176"/>
              <a:gd name="T2" fmla="*/ 0 w 344"/>
              <a:gd name="T3" fmla="*/ 0 h 176"/>
              <a:gd name="T4" fmla="*/ 2147483647 w 344"/>
              <a:gd name="T5" fmla="*/ 2147483647 h 176"/>
              <a:gd name="T6" fmla="*/ 2147483647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344" y="0"/>
                </a:moveTo>
                <a:lnTo>
                  <a:pt x="0" y="0"/>
                </a:lnTo>
                <a:lnTo>
                  <a:pt x="344" y="176"/>
                </a:lnTo>
                <a:lnTo>
                  <a:pt x="344" y="0"/>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577" name="Freeform 331"/>
          <p:cNvSpPr>
            <a:spLocks/>
          </p:cNvSpPr>
          <p:nvPr/>
        </p:nvSpPr>
        <p:spPr bwMode="auto">
          <a:xfrm>
            <a:off x="3088702" y="3390441"/>
            <a:ext cx="1151279" cy="941336"/>
          </a:xfrm>
          <a:custGeom>
            <a:avLst/>
            <a:gdLst>
              <a:gd name="T0" fmla="*/ 0 w 836"/>
              <a:gd name="T1" fmla="*/ 2147483647 h 326"/>
              <a:gd name="T2" fmla="*/ 0 w 836"/>
              <a:gd name="T3" fmla="*/ 2147483647 h 326"/>
              <a:gd name="T4" fmla="*/ 2147483647 w 836"/>
              <a:gd name="T5" fmla="*/ 2147483647 h 326"/>
              <a:gd name="T6" fmla="*/ 2147483647 w 836"/>
              <a:gd name="T7" fmla="*/ 2147483647 h 326"/>
              <a:gd name="T8" fmla="*/ 2147483647 w 836"/>
              <a:gd name="T9" fmla="*/ 0 h 326"/>
              <a:gd name="T10" fmla="*/ 2147483647 w 836"/>
              <a:gd name="T11" fmla="*/ 0 h 326"/>
              <a:gd name="T12" fmla="*/ 0 w 836"/>
              <a:gd name="T13" fmla="*/ 2147483647 h 326"/>
              <a:gd name="T14" fmla="*/ 0 60000 65536"/>
              <a:gd name="T15" fmla="*/ 0 60000 65536"/>
              <a:gd name="T16" fmla="*/ 0 60000 65536"/>
              <a:gd name="T17" fmla="*/ 0 60000 65536"/>
              <a:gd name="T18" fmla="*/ 0 60000 65536"/>
              <a:gd name="T19" fmla="*/ 0 60000 65536"/>
              <a:gd name="T20" fmla="*/ 0 60000 65536"/>
              <a:gd name="T21" fmla="*/ 0 w 836"/>
              <a:gd name="T22" fmla="*/ 0 h 326"/>
              <a:gd name="T23" fmla="*/ 836 w 836"/>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326">
                <a:moveTo>
                  <a:pt x="0" y="175"/>
                </a:moveTo>
                <a:lnTo>
                  <a:pt x="0" y="326"/>
                </a:lnTo>
                <a:lnTo>
                  <a:pt x="836" y="326"/>
                </a:lnTo>
                <a:lnTo>
                  <a:pt x="836" y="175"/>
                </a:lnTo>
                <a:lnTo>
                  <a:pt x="492" y="0"/>
                </a:lnTo>
                <a:lnTo>
                  <a:pt x="344" y="0"/>
                </a:lnTo>
                <a:lnTo>
                  <a:pt x="0" y="175"/>
                </a:lnTo>
                <a:close/>
              </a:path>
            </a:pathLst>
          </a:custGeom>
          <a:solidFill>
            <a:srgbClr val="CFC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n-lt"/>
            </a:endParaRPr>
          </a:p>
        </p:txBody>
      </p:sp>
      <p:sp>
        <p:nvSpPr>
          <p:cNvPr id="578" name="Freeform 332"/>
          <p:cNvSpPr>
            <a:spLocks/>
          </p:cNvSpPr>
          <p:nvPr/>
        </p:nvSpPr>
        <p:spPr bwMode="auto">
          <a:xfrm>
            <a:off x="3088702" y="3390441"/>
            <a:ext cx="1151279" cy="941336"/>
          </a:xfrm>
          <a:custGeom>
            <a:avLst/>
            <a:gdLst>
              <a:gd name="T0" fmla="*/ 0 w 836"/>
              <a:gd name="T1" fmla="*/ 2147483647 h 326"/>
              <a:gd name="T2" fmla="*/ 0 w 836"/>
              <a:gd name="T3" fmla="*/ 2147483647 h 326"/>
              <a:gd name="T4" fmla="*/ 2147483647 w 836"/>
              <a:gd name="T5" fmla="*/ 2147483647 h 326"/>
              <a:gd name="T6" fmla="*/ 2147483647 w 836"/>
              <a:gd name="T7" fmla="*/ 2147483647 h 326"/>
              <a:gd name="T8" fmla="*/ 2147483647 w 836"/>
              <a:gd name="T9" fmla="*/ 0 h 326"/>
              <a:gd name="T10" fmla="*/ 2147483647 w 836"/>
              <a:gd name="T11" fmla="*/ 0 h 326"/>
              <a:gd name="T12" fmla="*/ 0 w 836"/>
              <a:gd name="T13" fmla="*/ 2147483647 h 326"/>
              <a:gd name="T14" fmla="*/ 0 60000 65536"/>
              <a:gd name="T15" fmla="*/ 0 60000 65536"/>
              <a:gd name="T16" fmla="*/ 0 60000 65536"/>
              <a:gd name="T17" fmla="*/ 0 60000 65536"/>
              <a:gd name="T18" fmla="*/ 0 60000 65536"/>
              <a:gd name="T19" fmla="*/ 0 60000 65536"/>
              <a:gd name="T20" fmla="*/ 0 60000 65536"/>
              <a:gd name="T21" fmla="*/ 0 w 836"/>
              <a:gd name="T22" fmla="*/ 0 h 326"/>
              <a:gd name="T23" fmla="*/ 836 w 836"/>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326">
                <a:moveTo>
                  <a:pt x="0" y="175"/>
                </a:moveTo>
                <a:lnTo>
                  <a:pt x="0" y="326"/>
                </a:lnTo>
                <a:lnTo>
                  <a:pt x="836" y="326"/>
                </a:lnTo>
                <a:lnTo>
                  <a:pt x="836" y="175"/>
                </a:lnTo>
                <a:lnTo>
                  <a:pt x="492" y="0"/>
                </a:lnTo>
                <a:lnTo>
                  <a:pt x="344" y="0"/>
                </a:lnTo>
                <a:lnTo>
                  <a:pt x="0" y="175"/>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579" name="Line 333"/>
          <p:cNvSpPr>
            <a:spLocks noChangeShapeType="1"/>
          </p:cNvSpPr>
          <p:nvPr/>
        </p:nvSpPr>
        <p:spPr bwMode="auto">
          <a:xfrm flipV="1">
            <a:off x="3088702" y="3390441"/>
            <a:ext cx="456758" cy="505897"/>
          </a:xfrm>
          <a:prstGeom prst="line">
            <a:avLst/>
          </a:prstGeom>
          <a:noFill/>
          <a:ln w="19050">
            <a:solidFill>
              <a:srgbClr val="FFD3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80" name="Line 334"/>
          <p:cNvSpPr>
            <a:spLocks noChangeShapeType="1"/>
          </p:cNvSpPr>
          <p:nvPr/>
        </p:nvSpPr>
        <p:spPr bwMode="auto">
          <a:xfrm flipH="1" flipV="1">
            <a:off x="3832880" y="3365734"/>
            <a:ext cx="473964" cy="505897"/>
          </a:xfrm>
          <a:prstGeom prst="line">
            <a:avLst/>
          </a:prstGeom>
          <a:noFill/>
          <a:ln w="19050">
            <a:solidFill>
              <a:srgbClr val="FFD3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81" name="Freeform 335"/>
          <p:cNvSpPr>
            <a:spLocks noEditPoints="1"/>
          </p:cNvSpPr>
          <p:nvPr/>
        </p:nvSpPr>
        <p:spPr bwMode="auto">
          <a:xfrm>
            <a:off x="3292054" y="3381986"/>
            <a:ext cx="326926" cy="830011"/>
          </a:xfrm>
          <a:custGeom>
            <a:avLst/>
            <a:gdLst>
              <a:gd name="T0" fmla="*/ 0 w 146"/>
              <a:gd name="T1" fmla="*/ 2147483647 h 331"/>
              <a:gd name="T2" fmla="*/ 2147483647 w 146"/>
              <a:gd name="T3" fmla="*/ 2147483647 h 331"/>
              <a:gd name="T4" fmla="*/ 2147483647 w 146"/>
              <a:gd name="T5" fmla="*/ 2147483647 h 331"/>
              <a:gd name="T6" fmla="*/ 2147483647 w 146"/>
              <a:gd name="T7" fmla="*/ 2147483647 h 331"/>
              <a:gd name="T8" fmla="*/ 0 w 146"/>
              <a:gd name="T9" fmla="*/ 2147483647 h 331"/>
              <a:gd name="T10" fmla="*/ 2147483647 w 146"/>
              <a:gd name="T11" fmla="*/ 2147483647 h 331"/>
              <a:gd name="T12" fmla="*/ 2147483647 w 146"/>
              <a:gd name="T13" fmla="*/ 2147483647 h 331"/>
              <a:gd name="T14" fmla="*/ 2147483647 w 146"/>
              <a:gd name="T15" fmla="*/ 2147483647 h 331"/>
              <a:gd name="T16" fmla="*/ 2147483647 w 146"/>
              <a:gd name="T17" fmla="*/ 2147483647 h 331"/>
              <a:gd name="T18" fmla="*/ 2147483647 w 146"/>
              <a:gd name="T19" fmla="*/ 2147483647 h 331"/>
              <a:gd name="T20" fmla="*/ 2147483647 w 146"/>
              <a:gd name="T21" fmla="*/ 2147483647 h 331"/>
              <a:gd name="T22" fmla="*/ 2147483647 w 146"/>
              <a:gd name="T23" fmla="*/ 2147483647 h 331"/>
              <a:gd name="T24" fmla="*/ 2147483647 w 146"/>
              <a:gd name="T25" fmla="*/ 2147483647 h 331"/>
              <a:gd name="T26" fmla="*/ 2147483647 w 146"/>
              <a:gd name="T27" fmla="*/ 2147483647 h 331"/>
              <a:gd name="T28" fmla="*/ 2147483647 w 146"/>
              <a:gd name="T29" fmla="*/ 2147483647 h 331"/>
              <a:gd name="T30" fmla="*/ 2147483647 w 146"/>
              <a:gd name="T31" fmla="*/ 2147483647 h 331"/>
              <a:gd name="T32" fmla="*/ 2147483647 w 146"/>
              <a:gd name="T33" fmla="*/ 2147483647 h 331"/>
              <a:gd name="T34" fmla="*/ 2147483647 w 146"/>
              <a:gd name="T35" fmla="*/ 2147483647 h 331"/>
              <a:gd name="T36" fmla="*/ 2147483647 w 146"/>
              <a:gd name="T37" fmla="*/ 2147483647 h 331"/>
              <a:gd name="T38" fmla="*/ 2147483647 w 146"/>
              <a:gd name="T39" fmla="*/ 2147483647 h 331"/>
              <a:gd name="T40" fmla="*/ 2147483647 w 146"/>
              <a:gd name="T41" fmla="*/ 2147483647 h 331"/>
              <a:gd name="T42" fmla="*/ 2147483647 w 146"/>
              <a:gd name="T43" fmla="*/ 0 h 331"/>
              <a:gd name="T44" fmla="*/ 2147483647 w 146"/>
              <a:gd name="T45" fmla="*/ 2147483647 h 331"/>
              <a:gd name="T46" fmla="*/ 2147483647 w 146"/>
              <a:gd name="T47" fmla="*/ 2147483647 h 331"/>
              <a:gd name="T48" fmla="*/ 2147483647 w 146"/>
              <a:gd name="T49" fmla="*/ 2147483647 h 3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331"/>
              <a:gd name="T77" fmla="*/ 146 w 146"/>
              <a:gd name="T78" fmla="*/ 331 h 3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331">
                <a:moveTo>
                  <a:pt x="0" y="326"/>
                </a:moveTo>
                <a:lnTo>
                  <a:pt x="18" y="283"/>
                </a:lnTo>
                <a:lnTo>
                  <a:pt x="29" y="287"/>
                </a:lnTo>
                <a:lnTo>
                  <a:pt x="11" y="331"/>
                </a:lnTo>
                <a:lnTo>
                  <a:pt x="0" y="326"/>
                </a:lnTo>
                <a:close/>
                <a:moveTo>
                  <a:pt x="32" y="250"/>
                </a:moveTo>
                <a:lnTo>
                  <a:pt x="50" y="206"/>
                </a:lnTo>
                <a:lnTo>
                  <a:pt x="60" y="211"/>
                </a:lnTo>
                <a:lnTo>
                  <a:pt x="42" y="254"/>
                </a:lnTo>
                <a:lnTo>
                  <a:pt x="32" y="250"/>
                </a:lnTo>
                <a:close/>
                <a:moveTo>
                  <a:pt x="63" y="174"/>
                </a:moveTo>
                <a:lnTo>
                  <a:pt x="81" y="130"/>
                </a:lnTo>
                <a:lnTo>
                  <a:pt x="92" y="134"/>
                </a:lnTo>
                <a:lnTo>
                  <a:pt x="74" y="178"/>
                </a:lnTo>
                <a:lnTo>
                  <a:pt x="63" y="174"/>
                </a:lnTo>
                <a:close/>
                <a:moveTo>
                  <a:pt x="95" y="97"/>
                </a:moveTo>
                <a:lnTo>
                  <a:pt x="113" y="54"/>
                </a:lnTo>
                <a:lnTo>
                  <a:pt x="124" y="58"/>
                </a:lnTo>
                <a:lnTo>
                  <a:pt x="106" y="102"/>
                </a:lnTo>
                <a:lnTo>
                  <a:pt x="95" y="97"/>
                </a:lnTo>
                <a:close/>
                <a:moveTo>
                  <a:pt x="126" y="21"/>
                </a:moveTo>
                <a:lnTo>
                  <a:pt x="135" y="0"/>
                </a:lnTo>
                <a:lnTo>
                  <a:pt x="146" y="4"/>
                </a:lnTo>
                <a:lnTo>
                  <a:pt x="137" y="26"/>
                </a:lnTo>
                <a:lnTo>
                  <a:pt x="126" y="21"/>
                </a:lnTo>
                <a:close/>
              </a:path>
            </a:pathLst>
          </a:custGeom>
          <a:solidFill>
            <a:srgbClr val="FFD300"/>
          </a:solidFill>
          <a:ln w="1588">
            <a:solidFill>
              <a:srgbClr val="FFD300"/>
            </a:solidFill>
            <a:bevel/>
            <a:headEnd/>
            <a:tailEnd/>
          </a:ln>
        </p:spPr>
        <p:txBody>
          <a:bodyPr/>
          <a:lstStyle/>
          <a:p>
            <a:endParaRPr lang="en-US">
              <a:latin typeface="+mn-lt"/>
            </a:endParaRPr>
          </a:p>
        </p:txBody>
      </p:sp>
      <p:sp>
        <p:nvSpPr>
          <p:cNvPr id="582" name="Freeform 336"/>
          <p:cNvSpPr>
            <a:spLocks noEditPoints="1"/>
          </p:cNvSpPr>
          <p:nvPr/>
        </p:nvSpPr>
        <p:spPr bwMode="auto">
          <a:xfrm>
            <a:off x="3672163" y="3381986"/>
            <a:ext cx="328490" cy="894832"/>
          </a:xfrm>
          <a:custGeom>
            <a:avLst/>
            <a:gdLst>
              <a:gd name="T0" fmla="*/ 2147483647 w 133"/>
              <a:gd name="T1" fmla="*/ 2147483647 h 330"/>
              <a:gd name="T2" fmla="*/ 2147483647 w 133"/>
              <a:gd name="T3" fmla="*/ 2147483647 h 330"/>
              <a:gd name="T4" fmla="*/ 2147483647 w 133"/>
              <a:gd name="T5" fmla="*/ 2147483647 h 330"/>
              <a:gd name="T6" fmla="*/ 2147483647 w 133"/>
              <a:gd name="T7" fmla="*/ 2147483647 h 330"/>
              <a:gd name="T8" fmla="*/ 2147483647 w 133"/>
              <a:gd name="T9" fmla="*/ 2147483647 h 330"/>
              <a:gd name="T10" fmla="*/ 2147483647 w 133"/>
              <a:gd name="T11" fmla="*/ 2147483647 h 330"/>
              <a:gd name="T12" fmla="*/ 2147483647 w 133"/>
              <a:gd name="T13" fmla="*/ 2147483647 h 330"/>
              <a:gd name="T14" fmla="*/ 2147483647 w 133"/>
              <a:gd name="T15" fmla="*/ 2147483647 h 330"/>
              <a:gd name="T16" fmla="*/ 2147483647 w 133"/>
              <a:gd name="T17" fmla="*/ 2147483647 h 330"/>
              <a:gd name="T18" fmla="*/ 2147483647 w 133"/>
              <a:gd name="T19" fmla="*/ 2147483647 h 330"/>
              <a:gd name="T20" fmla="*/ 2147483647 w 133"/>
              <a:gd name="T21" fmla="*/ 2147483647 h 330"/>
              <a:gd name="T22" fmla="*/ 2147483647 w 133"/>
              <a:gd name="T23" fmla="*/ 2147483647 h 330"/>
              <a:gd name="T24" fmla="*/ 2147483647 w 133"/>
              <a:gd name="T25" fmla="*/ 2147483647 h 330"/>
              <a:gd name="T26" fmla="*/ 2147483647 w 133"/>
              <a:gd name="T27" fmla="*/ 2147483647 h 330"/>
              <a:gd name="T28" fmla="*/ 2147483647 w 133"/>
              <a:gd name="T29" fmla="*/ 2147483647 h 330"/>
              <a:gd name="T30" fmla="*/ 2147483647 w 133"/>
              <a:gd name="T31" fmla="*/ 2147483647 h 330"/>
              <a:gd name="T32" fmla="*/ 2147483647 w 133"/>
              <a:gd name="T33" fmla="*/ 2147483647 h 330"/>
              <a:gd name="T34" fmla="*/ 2147483647 w 133"/>
              <a:gd name="T35" fmla="*/ 2147483647 h 330"/>
              <a:gd name="T36" fmla="*/ 2147483647 w 133"/>
              <a:gd name="T37" fmla="*/ 2147483647 h 330"/>
              <a:gd name="T38" fmla="*/ 2147483647 w 133"/>
              <a:gd name="T39" fmla="*/ 2147483647 h 330"/>
              <a:gd name="T40" fmla="*/ 2147483647 w 133"/>
              <a:gd name="T41" fmla="*/ 2147483647 h 330"/>
              <a:gd name="T42" fmla="*/ 0 w 133"/>
              <a:gd name="T43" fmla="*/ 2147483647 h 330"/>
              <a:gd name="T44" fmla="*/ 2147483647 w 133"/>
              <a:gd name="T45" fmla="*/ 0 h 330"/>
              <a:gd name="T46" fmla="*/ 2147483647 w 133"/>
              <a:gd name="T47" fmla="*/ 2147483647 h 330"/>
              <a:gd name="T48" fmla="*/ 2147483647 w 133"/>
              <a:gd name="T49" fmla="*/ 2147483647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
              <a:gd name="T76" fmla="*/ 0 h 330"/>
              <a:gd name="T77" fmla="*/ 133 w 133"/>
              <a:gd name="T78" fmla="*/ 330 h 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 h="330">
                <a:moveTo>
                  <a:pt x="122" y="330"/>
                </a:moveTo>
                <a:lnTo>
                  <a:pt x="105" y="286"/>
                </a:lnTo>
                <a:lnTo>
                  <a:pt x="117" y="282"/>
                </a:lnTo>
                <a:lnTo>
                  <a:pt x="133" y="326"/>
                </a:lnTo>
                <a:lnTo>
                  <a:pt x="122" y="330"/>
                </a:lnTo>
                <a:close/>
                <a:moveTo>
                  <a:pt x="93" y="253"/>
                </a:moveTo>
                <a:lnTo>
                  <a:pt x="76" y="209"/>
                </a:lnTo>
                <a:lnTo>
                  <a:pt x="88" y="205"/>
                </a:lnTo>
                <a:lnTo>
                  <a:pt x="104" y="249"/>
                </a:lnTo>
                <a:lnTo>
                  <a:pt x="93" y="253"/>
                </a:lnTo>
                <a:close/>
                <a:moveTo>
                  <a:pt x="64" y="176"/>
                </a:moveTo>
                <a:lnTo>
                  <a:pt x="47" y="132"/>
                </a:lnTo>
                <a:lnTo>
                  <a:pt x="59" y="128"/>
                </a:lnTo>
                <a:lnTo>
                  <a:pt x="75" y="172"/>
                </a:lnTo>
                <a:lnTo>
                  <a:pt x="64" y="176"/>
                </a:lnTo>
                <a:close/>
                <a:moveTo>
                  <a:pt x="35" y="99"/>
                </a:moveTo>
                <a:lnTo>
                  <a:pt x="19" y="54"/>
                </a:lnTo>
                <a:lnTo>
                  <a:pt x="30" y="50"/>
                </a:lnTo>
                <a:lnTo>
                  <a:pt x="46" y="94"/>
                </a:lnTo>
                <a:lnTo>
                  <a:pt x="35" y="99"/>
                </a:lnTo>
                <a:close/>
                <a:moveTo>
                  <a:pt x="6" y="21"/>
                </a:moveTo>
                <a:lnTo>
                  <a:pt x="0" y="4"/>
                </a:lnTo>
                <a:lnTo>
                  <a:pt x="11" y="0"/>
                </a:lnTo>
                <a:lnTo>
                  <a:pt x="17" y="17"/>
                </a:lnTo>
                <a:lnTo>
                  <a:pt x="6" y="21"/>
                </a:lnTo>
                <a:close/>
              </a:path>
            </a:pathLst>
          </a:custGeom>
          <a:solidFill>
            <a:srgbClr val="FFD300"/>
          </a:solidFill>
          <a:ln w="1588">
            <a:solidFill>
              <a:srgbClr val="FFD300"/>
            </a:solidFill>
            <a:bevel/>
            <a:headEnd/>
            <a:tailEnd/>
          </a:ln>
        </p:spPr>
        <p:txBody>
          <a:bodyPr/>
          <a:lstStyle/>
          <a:p>
            <a:endParaRPr lang="en-US">
              <a:latin typeface="+mn-lt"/>
            </a:endParaRPr>
          </a:p>
        </p:txBody>
      </p:sp>
      <p:sp>
        <p:nvSpPr>
          <p:cNvPr id="583" name="Freeform 372"/>
          <p:cNvSpPr>
            <a:spLocks noEditPoints="1"/>
          </p:cNvSpPr>
          <p:nvPr/>
        </p:nvSpPr>
        <p:spPr bwMode="auto">
          <a:xfrm>
            <a:off x="3149707" y="3956933"/>
            <a:ext cx="1418764" cy="64823"/>
          </a:xfrm>
          <a:custGeom>
            <a:avLst/>
            <a:gdLst>
              <a:gd name="T0" fmla="*/ 2147483647 w 740"/>
              <a:gd name="T1" fmla="*/ 2147483647 h 29"/>
              <a:gd name="T2" fmla="*/ 2147483647 w 740"/>
              <a:gd name="T3" fmla="*/ 2147483647 h 29"/>
              <a:gd name="T4" fmla="*/ 2147483647 w 740"/>
              <a:gd name="T5" fmla="*/ 2147483647 h 29"/>
              <a:gd name="T6" fmla="*/ 2147483647 w 740"/>
              <a:gd name="T7" fmla="*/ 2147483647 h 29"/>
              <a:gd name="T8" fmla="*/ 2147483647 w 740"/>
              <a:gd name="T9" fmla="*/ 2147483647 h 29"/>
              <a:gd name="T10" fmla="*/ 2147483647 w 740"/>
              <a:gd name="T11" fmla="*/ 2147483647 h 29"/>
              <a:gd name="T12" fmla="*/ 0 w 740"/>
              <a:gd name="T13" fmla="*/ 2147483647 h 29"/>
              <a:gd name="T14" fmla="*/ 2147483647 w 740"/>
              <a:gd name="T15" fmla="*/ 0 h 29"/>
              <a:gd name="T16" fmla="*/ 2147483647 w 740"/>
              <a:gd name="T17" fmla="*/ 2147483647 h 29"/>
              <a:gd name="T18" fmla="*/ 2147483647 w 740"/>
              <a:gd name="T19" fmla="*/ 0 h 29"/>
              <a:gd name="T20" fmla="*/ 2147483647 w 740"/>
              <a:gd name="T21" fmla="*/ 2147483647 h 29"/>
              <a:gd name="T22" fmla="*/ 2147483647 w 740"/>
              <a:gd name="T23" fmla="*/ 2147483647 h 29"/>
              <a:gd name="T24" fmla="*/ 2147483647 w 740"/>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0"/>
              <a:gd name="T40" fmla="*/ 0 h 29"/>
              <a:gd name="T41" fmla="*/ 740 w 740"/>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0" h="29">
                <a:moveTo>
                  <a:pt x="24" y="10"/>
                </a:moveTo>
                <a:lnTo>
                  <a:pt x="715" y="10"/>
                </a:lnTo>
                <a:lnTo>
                  <a:pt x="715" y="19"/>
                </a:lnTo>
                <a:lnTo>
                  <a:pt x="24" y="19"/>
                </a:lnTo>
                <a:lnTo>
                  <a:pt x="24" y="10"/>
                </a:lnTo>
                <a:close/>
                <a:moveTo>
                  <a:pt x="29" y="29"/>
                </a:moveTo>
                <a:lnTo>
                  <a:pt x="0" y="15"/>
                </a:lnTo>
                <a:lnTo>
                  <a:pt x="29" y="0"/>
                </a:lnTo>
                <a:lnTo>
                  <a:pt x="29" y="29"/>
                </a:lnTo>
                <a:close/>
                <a:moveTo>
                  <a:pt x="711" y="0"/>
                </a:moveTo>
                <a:lnTo>
                  <a:pt x="740" y="15"/>
                </a:lnTo>
                <a:lnTo>
                  <a:pt x="711" y="29"/>
                </a:lnTo>
                <a:lnTo>
                  <a:pt x="711" y="0"/>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841" name="Line 1123"/>
          <p:cNvSpPr>
            <a:spLocks noChangeShapeType="1"/>
          </p:cNvSpPr>
          <p:nvPr/>
        </p:nvSpPr>
        <p:spPr bwMode="auto">
          <a:xfrm>
            <a:off x="3575180" y="4021755"/>
            <a:ext cx="0" cy="12682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180000" tIns="180000" rIns="180000" bIns="180000" anchor="ctr">
            <a:spAutoFit/>
          </a:bodyPr>
          <a:lstStyle/>
          <a:p>
            <a:endParaRPr lang="en-US">
              <a:latin typeface="+mn-lt"/>
            </a:endParaRPr>
          </a:p>
        </p:txBody>
      </p:sp>
      <p:sp>
        <p:nvSpPr>
          <p:cNvPr id="842" name="Line 1124"/>
          <p:cNvSpPr>
            <a:spLocks noChangeShapeType="1"/>
          </p:cNvSpPr>
          <p:nvPr/>
        </p:nvSpPr>
        <p:spPr bwMode="auto">
          <a:xfrm>
            <a:off x="4142998" y="4021755"/>
            <a:ext cx="0" cy="12682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180000" tIns="180000" rIns="180000" bIns="180000" anchor="ctr">
            <a:spAutoFit/>
          </a:bodyPr>
          <a:lstStyle/>
          <a:p>
            <a:endParaRPr lang="en-US">
              <a:latin typeface="+mn-lt"/>
            </a:endParaRPr>
          </a:p>
        </p:txBody>
      </p:sp>
      <p:sp>
        <p:nvSpPr>
          <p:cNvPr id="843" name="Text Box 1125"/>
          <p:cNvSpPr txBox="1">
            <a:spLocks noChangeArrowheads="1"/>
          </p:cNvSpPr>
          <p:nvPr/>
        </p:nvSpPr>
        <p:spPr bwMode="auto">
          <a:xfrm>
            <a:off x="3360457" y="4140558"/>
            <a:ext cx="854969" cy="21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36000" tIns="36000" rIns="36000" bIns="360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de-DE" sz="900" b="1" dirty="0">
                <a:latin typeface="+mn-lt"/>
              </a:rPr>
              <a:t>Loop </a:t>
            </a:r>
            <a:r>
              <a:rPr lang="de-DE" sz="900" b="1" dirty="0" err="1">
                <a:latin typeface="+mn-lt"/>
              </a:rPr>
              <a:t>Detector</a:t>
            </a:r>
            <a:endParaRPr lang="en-US" sz="900" b="1" dirty="0">
              <a:latin typeface="+mn-lt"/>
            </a:endParaRPr>
          </a:p>
        </p:txBody>
      </p:sp>
      <p:sp>
        <p:nvSpPr>
          <p:cNvPr id="5" name="Rectangle 4"/>
          <p:cNvSpPr/>
          <p:nvPr/>
        </p:nvSpPr>
        <p:spPr>
          <a:xfrm>
            <a:off x="252000" y="4589668"/>
            <a:ext cx="6426271" cy="369332"/>
          </a:xfrm>
          <a:prstGeom prst="rect">
            <a:avLst/>
          </a:prstGeom>
        </p:spPr>
        <p:txBody>
          <a:bodyPr wrap="none">
            <a:spAutoFit/>
          </a:bodyPr>
          <a:lstStyle/>
          <a:p>
            <a:r>
              <a:rPr lang="en-US" sz="1800" b="1" dirty="0">
                <a:solidFill>
                  <a:schemeClr val="accent6">
                    <a:lumMod val="75000"/>
                  </a:schemeClr>
                </a:solidFill>
                <a:latin typeface="+mn-lt"/>
              </a:rPr>
              <a:t>ITS Network Technology &amp; Protocols Standards Mapping</a:t>
            </a:r>
          </a:p>
        </p:txBody>
      </p:sp>
    </p:spTree>
    <p:extLst>
      <p:ext uri="{BB962C8B-B14F-4D97-AF65-F5344CB8AC3E}">
        <p14:creationId xmlns:p14="http://schemas.microsoft.com/office/powerpoint/2010/main" val="34609102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Potential gaps to existing IEEE 802 standards</a:t>
            </a:r>
            <a:endParaRPr lang="en-US" dirty="0"/>
          </a:p>
        </p:txBody>
      </p:sp>
      <p:sp>
        <p:nvSpPr>
          <p:cNvPr id="3" name="Text Placeholder 2"/>
          <p:cNvSpPr>
            <a:spLocks noGrp="1"/>
          </p:cNvSpPr>
          <p:nvPr>
            <p:ph type="body" idx="1"/>
          </p:nvPr>
        </p:nvSpPr>
        <p:spPr/>
        <p:txBody>
          <a:bodyPr/>
          <a:lstStyle/>
          <a:p>
            <a:r>
              <a:rPr lang="en-US" dirty="0" smtClean="0"/>
              <a:t>IEEE 802 OmniRAN Results and Proposals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Example use cases </a:t>
            </a:r>
            <a:br>
              <a:rPr lang="en-US" smtClean="0"/>
            </a:br>
            <a:r>
              <a:rPr lang="en-US" smtClean="0"/>
              <a:t>investigated for gap analysis</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3GPP Trusted WLAN Access to EPC </a:t>
            </a:r>
          </a:p>
          <a:p>
            <a:pPr lvl="1"/>
            <a:r>
              <a:rPr lang="en-US" dirty="0"/>
              <a:t>TS 23.402 V11.6.0 (2013-03)</a:t>
            </a:r>
            <a:br>
              <a:rPr lang="en-US" dirty="0"/>
            </a:br>
            <a:endParaRPr lang="en-US" dirty="0"/>
          </a:p>
          <a:p>
            <a:r>
              <a:rPr lang="en-US" dirty="0" err="1" smtClean="0"/>
              <a:t>ZigBee</a:t>
            </a:r>
            <a:r>
              <a:rPr lang="en-US" dirty="0" smtClean="0"/>
              <a:t> SEP2 Smart Grid Use Case </a:t>
            </a:r>
          </a:p>
          <a:p>
            <a:pPr lvl="1"/>
            <a:r>
              <a:rPr lang="hu-HU" dirty="0"/>
              <a:t>ZigBee docs-09-5449-33-0zse</a:t>
            </a:r>
          </a:p>
          <a:p>
            <a:pPr marL="457200" lvl="1" indent="0">
              <a:buNone/>
            </a:pPr>
            <a:endParaRPr lang="en-US" dirty="0" smtClean="0"/>
          </a:p>
          <a:p>
            <a:r>
              <a:rPr lang="en-US" dirty="0" smtClean="0"/>
              <a:t>SDN-based OmniRAN Use Case</a:t>
            </a:r>
          </a:p>
          <a:p>
            <a:endParaRPr lang="en-US" dirty="0"/>
          </a:p>
          <a:p>
            <a:r>
              <a:rPr lang="en-US" dirty="0"/>
              <a:t>Wi-Fi Hotspot Roaming Use Case</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ToC</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Motivation</a:t>
            </a:r>
          </a:p>
          <a:p>
            <a:r>
              <a:rPr lang="en-US" dirty="0" smtClean="0"/>
              <a:t>OmniRAN within the scope of IEEE 802</a:t>
            </a:r>
          </a:p>
          <a:p>
            <a:pPr lvl="1"/>
            <a:r>
              <a:rPr lang="en-US" dirty="0" smtClean="0"/>
              <a:t>Definition of IEEE 802 specific control attributes</a:t>
            </a:r>
          </a:p>
          <a:p>
            <a:r>
              <a:rPr lang="en-US" dirty="0" smtClean="0"/>
              <a:t>Common Network Reference Model</a:t>
            </a:r>
          </a:p>
          <a:p>
            <a:r>
              <a:rPr lang="en-US" dirty="0"/>
              <a:t>Potential g</a:t>
            </a:r>
            <a:r>
              <a:rPr lang="en-US" dirty="0" smtClean="0"/>
              <a:t>aps to existing IEEE 802 standards</a:t>
            </a:r>
          </a:p>
          <a:p>
            <a:pPr lvl="1"/>
            <a:r>
              <a:rPr lang="en-US" dirty="0" smtClean="0"/>
              <a:t>Investigated use cases</a:t>
            </a:r>
          </a:p>
          <a:p>
            <a:pPr lvl="2"/>
            <a:r>
              <a:rPr lang="en-US" dirty="0" smtClean="0"/>
              <a:t>3GPP Trusted WLAN Access to EPC (3GPP </a:t>
            </a:r>
            <a:r>
              <a:rPr lang="en-US" dirty="0" err="1" smtClean="0"/>
              <a:t>SaMOG</a:t>
            </a:r>
            <a:r>
              <a:rPr lang="en-US" dirty="0" smtClean="0"/>
              <a:t> </a:t>
            </a:r>
            <a:r>
              <a:rPr lang="en-US" dirty="0" err="1" smtClean="0"/>
              <a:t>Rel</a:t>
            </a:r>
            <a:r>
              <a:rPr lang="en-US" dirty="0" smtClean="0"/>
              <a:t> 11)</a:t>
            </a:r>
          </a:p>
          <a:p>
            <a:pPr lvl="2"/>
            <a:r>
              <a:rPr lang="en-US" dirty="0" err="1" smtClean="0"/>
              <a:t>ZigBee</a:t>
            </a:r>
            <a:r>
              <a:rPr lang="en-US" dirty="0" smtClean="0"/>
              <a:t> Smart Energy Profile 2 (ZigBee SEP2)</a:t>
            </a:r>
          </a:p>
          <a:p>
            <a:pPr lvl="2"/>
            <a:r>
              <a:rPr lang="en-US" dirty="0" smtClean="0"/>
              <a:t>Software Defined Networking (SDN)</a:t>
            </a:r>
          </a:p>
          <a:p>
            <a:pPr lvl="2"/>
            <a:r>
              <a:rPr lang="en-US" dirty="0"/>
              <a:t>Wi-Fi roaming</a:t>
            </a:r>
            <a:endParaRPr lang="en-US" dirty="0" smtClean="0"/>
          </a:p>
          <a:p>
            <a:r>
              <a:rPr lang="en-US" dirty="0" smtClean="0"/>
              <a:t>Necessary specification work within IEEE 802</a:t>
            </a:r>
          </a:p>
          <a:p>
            <a:r>
              <a:rPr lang="en-US" dirty="0" smtClean="0"/>
              <a:t>Conclusion</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3GPP Trusted WLAN Access to EPC </a:t>
            </a:r>
            <a:br>
              <a:rPr lang="en-US" dirty="0" smtClean="0"/>
            </a:br>
            <a:r>
              <a:rPr lang="en-US" dirty="0" smtClean="0"/>
              <a:t>TS 23.402 V11.6.0 (2013-03)</a:t>
            </a:r>
            <a:endParaRPr lang="en-US" dirty="0"/>
          </a:p>
        </p:txBody>
      </p:sp>
      <p:sp>
        <p:nvSpPr>
          <p:cNvPr id="3" name="Content Placeholder 2"/>
          <p:cNvSpPr>
            <a:spLocks noGrp="1"/>
          </p:cNvSpPr>
          <p:nvPr>
            <p:ph idx="1"/>
          </p:nvPr>
        </p:nvSpPr>
        <p:spPr>
          <a:xfrm>
            <a:off x="457200" y="1600200"/>
            <a:ext cx="8229600" cy="2503875"/>
          </a:xfrm>
        </p:spPr>
        <p:txBody>
          <a:bodyPr>
            <a:normAutofit fontScale="55000" lnSpcReduction="20000"/>
          </a:bodyPr>
          <a:lstStyle/>
          <a:p>
            <a:r>
              <a:rPr lang="en-US" dirty="0"/>
              <a:t>Support for non-seamless WLAN offload (NSWO) or single PDN connection selected by the network without IP address preservation</a:t>
            </a:r>
          </a:p>
          <a:p>
            <a:r>
              <a:rPr lang="en-US" dirty="0"/>
              <a:t>S2a bearer creation and deletion based on EAP and AAA signaling</a:t>
            </a:r>
          </a:p>
          <a:p>
            <a:pPr lvl="1"/>
            <a:r>
              <a:rPr lang="en-US" dirty="0"/>
              <a:t>Emulating link state signaling of WLAN Access Network</a:t>
            </a:r>
          </a:p>
          <a:p>
            <a:r>
              <a:rPr lang="en-US" dirty="0"/>
              <a:t>Definition of a WLAN Access Network, a Trusted WLAN AAA Proxy (TWAP) and a Trusted WLAN Access Gateway (TWAG)</a:t>
            </a:r>
          </a:p>
          <a:p>
            <a:r>
              <a:rPr lang="en-US" dirty="0"/>
              <a:t>Requiring a point-to-point link between UE and TWAG across WLAN Access Network</a:t>
            </a:r>
          </a:p>
          <a:p>
            <a:r>
              <a:rPr lang="en-US" dirty="0"/>
              <a:t>Reference Model:</a:t>
            </a:r>
          </a:p>
          <a:p>
            <a:endParaRPr lang="en-US" dirty="0"/>
          </a:p>
          <a:p>
            <a:endParaRPr lang="en-US" dirty="0"/>
          </a:p>
          <a:p>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58973182"/>
              </p:ext>
            </p:extLst>
          </p:nvPr>
        </p:nvGraphicFramePr>
        <p:xfrm>
          <a:off x="2141730" y="3390265"/>
          <a:ext cx="4635270" cy="3144079"/>
        </p:xfrm>
        <a:graphic>
          <a:graphicData uri="http://schemas.openxmlformats.org/presentationml/2006/ole">
            <mc:AlternateContent xmlns:mc="http://schemas.openxmlformats.org/markup-compatibility/2006">
              <mc:Choice xmlns:v="urn:schemas-microsoft-com:vml" Requires="v">
                <p:oleObj spid="_x0000_s39965" name="Picture" r:id="rId3" imgW="3263760" imgH="2212560" progId="Word.Picture.8">
                  <p:embed/>
                </p:oleObj>
              </mc:Choice>
              <mc:Fallback>
                <p:oleObj name="Picture" r:id="rId3" imgW="3263760" imgH="2212560" progId="Word.Picture.8">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1730" y="3390265"/>
                        <a:ext cx="4635270" cy="31440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60300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10"/>
          <p:cNvGrpSpPr/>
          <p:nvPr/>
        </p:nvGrpSpPr>
        <p:grpSpPr>
          <a:xfrm>
            <a:off x="1994015" y="4779340"/>
            <a:ext cx="1000125" cy="990600"/>
            <a:chOff x="2124075" y="4419600"/>
            <a:chExt cx="1000125" cy="990600"/>
          </a:xfrm>
        </p:grpSpPr>
        <p:sp>
          <p:nvSpPr>
            <p:cNvPr id="74"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75"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76" name="Picture 75" descr="Wireless Gateway.png"/>
            <p:cNvPicPr>
              <a:picLocks noChangeAspect="1"/>
            </p:cNvPicPr>
            <p:nvPr/>
          </p:nvPicPr>
          <p:blipFill>
            <a:blip r:embed="rId3" cstate="print"/>
            <a:stretch>
              <a:fillRect/>
            </a:stretch>
          </p:blipFill>
          <p:spPr>
            <a:xfrm>
              <a:off x="2411760" y="4710893"/>
              <a:ext cx="180020" cy="158267"/>
            </a:xfrm>
            <a:prstGeom prst="rect">
              <a:avLst/>
            </a:prstGeom>
          </p:spPr>
        </p:pic>
        <p:pic>
          <p:nvPicPr>
            <p:cNvPr id="77" name="Picture 76" descr="Wireless Gateway.png"/>
            <p:cNvPicPr>
              <a:picLocks noChangeAspect="1"/>
            </p:cNvPicPr>
            <p:nvPr/>
          </p:nvPicPr>
          <p:blipFill>
            <a:blip r:embed="rId3" cstate="print"/>
            <a:stretch>
              <a:fillRect/>
            </a:stretch>
          </p:blipFill>
          <p:spPr>
            <a:xfrm>
              <a:off x="2726795" y="4824155"/>
              <a:ext cx="270030" cy="237401"/>
            </a:xfrm>
            <a:prstGeom prst="rect">
              <a:avLst/>
            </a:prstGeom>
          </p:spPr>
        </p:pic>
        <p:pic>
          <p:nvPicPr>
            <p:cNvPr id="78" name="Picture 77" descr="Wireless Gateway.png"/>
            <p:cNvPicPr>
              <a:picLocks noChangeAspect="1"/>
            </p:cNvPicPr>
            <p:nvPr/>
          </p:nvPicPr>
          <p:blipFill>
            <a:blip r:embed="rId3" cstate="print"/>
            <a:stretch>
              <a:fillRect/>
            </a:stretch>
          </p:blipFill>
          <p:spPr>
            <a:xfrm>
              <a:off x="2186735" y="4869160"/>
              <a:ext cx="512022" cy="450153"/>
            </a:xfrm>
            <a:prstGeom prst="rect">
              <a:avLst/>
            </a:prstGeom>
          </p:spPr>
        </p:pic>
      </p:grpSp>
      <p:sp>
        <p:nvSpPr>
          <p:cNvPr id="2" name="Title 1"/>
          <p:cNvSpPr>
            <a:spLocks noGrp="1"/>
          </p:cNvSpPr>
          <p:nvPr>
            <p:ph type="title"/>
          </p:nvPr>
        </p:nvSpPr>
        <p:spPr/>
        <p:txBody>
          <a:bodyPr/>
          <a:lstStyle/>
          <a:p>
            <a:r>
              <a:rPr lang="en-US" dirty="0" smtClean="0"/>
              <a:t>3GPP Trusted WLAN Access to EPC </a:t>
            </a:r>
            <a:br>
              <a:rPr lang="en-US" dirty="0" smtClean="0"/>
            </a:br>
            <a:r>
              <a:rPr lang="en-US" dirty="0" smtClean="0"/>
              <a:t>OmniRAN Reference Point mapping</a:t>
            </a:r>
            <a:endParaRPr lang="en-US" dirty="0"/>
          </a:p>
        </p:txBody>
      </p:sp>
      <p:cxnSp>
        <p:nvCxnSpPr>
          <p:cNvPr id="230" name="Straight Connector 229"/>
          <p:cNvCxnSpPr>
            <a:stCxn id="244" idx="3"/>
          </p:cNvCxnSpPr>
          <p:nvPr/>
        </p:nvCxnSpPr>
        <p:spPr bwMode="auto">
          <a:xfrm>
            <a:off x="1241630" y="5387671"/>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4" name="Group 230"/>
          <p:cNvGrpSpPr/>
          <p:nvPr/>
        </p:nvGrpSpPr>
        <p:grpSpPr>
          <a:xfrm>
            <a:off x="1394030" y="5312740"/>
            <a:ext cx="479618" cy="457200"/>
            <a:chOff x="1524000" y="2209800"/>
            <a:chExt cx="479618" cy="457200"/>
          </a:xfrm>
        </p:grpSpPr>
        <p:sp>
          <p:nvSpPr>
            <p:cNvPr id="232" name="Oval 231"/>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33" name="TextBox 23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234" name="Straight Connector 233"/>
          <p:cNvCxnSpPr/>
          <p:nvPr/>
        </p:nvCxnSpPr>
        <p:spPr bwMode="auto">
          <a:xfrm>
            <a:off x="2994230" y="5409410"/>
            <a:ext cx="166729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5" name="Group 234"/>
          <p:cNvGrpSpPr/>
          <p:nvPr/>
        </p:nvGrpSpPr>
        <p:grpSpPr>
          <a:xfrm>
            <a:off x="3148708" y="5340330"/>
            <a:ext cx="479618" cy="461425"/>
            <a:chOff x="3276600" y="2156671"/>
            <a:chExt cx="479618" cy="461425"/>
          </a:xfrm>
        </p:grpSpPr>
        <p:sp>
          <p:nvSpPr>
            <p:cNvPr id="236" name="Oval 235"/>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37" name="TextBox 236"/>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grpSp>
        <p:nvGrpSpPr>
          <p:cNvPr id="6" name="Group 242"/>
          <p:cNvGrpSpPr/>
          <p:nvPr/>
        </p:nvGrpSpPr>
        <p:grpSpPr>
          <a:xfrm>
            <a:off x="251030" y="4836490"/>
            <a:ext cx="990600" cy="990600"/>
            <a:chOff x="381000" y="1962150"/>
            <a:chExt cx="990600" cy="990600"/>
          </a:xfrm>
        </p:grpSpPr>
        <p:sp>
          <p:nvSpPr>
            <p:cNvPr id="244"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45" name="Picture 244" descr="MC900439836.PNG"/>
            <p:cNvPicPr>
              <a:picLocks noChangeAspect="1"/>
            </p:cNvPicPr>
            <p:nvPr/>
          </p:nvPicPr>
          <p:blipFill>
            <a:blip r:embed="rId4"/>
            <a:stretch>
              <a:fillRect/>
            </a:stretch>
          </p:blipFill>
          <p:spPr>
            <a:xfrm>
              <a:off x="609600" y="2286000"/>
              <a:ext cx="533400" cy="533400"/>
            </a:xfrm>
            <a:prstGeom prst="rect">
              <a:avLst/>
            </a:prstGeom>
          </p:spPr>
        </p:pic>
      </p:grpSp>
      <p:sp>
        <p:nvSpPr>
          <p:cNvPr id="247" name="Oval 246"/>
          <p:cNvSpPr/>
          <p:nvPr/>
        </p:nvSpPr>
        <p:spPr bwMode="auto">
          <a:xfrm>
            <a:off x="3284240" y="508414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48" name="TextBox 247"/>
          <p:cNvSpPr txBox="1"/>
          <p:nvPr/>
        </p:nvSpPr>
        <p:spPr>
          <a:xfrm>
            <a:off x="3131840" y="477934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249" name="Straight Connector 248"/>
          <p:cNvCxnSpPr/>
          <p:nvPr/>
        </p:nvCxnSpPr>
        <p:spPr bwMode="auto">
          <a:xfrm>
            <a:off x="1241630" y="5146634"/>
            <a:ext cx="341989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aphicFrame>
        <p:nvGraphicFramePr>
          <p:cNvPr id="69" name="Object 68"/>
          <p:cNvGraphicFramePr>
            <a:graphicFrameLocks noChangeAspect="1"/>
          </p:cNvGraphicFramePr>
          <p:nvPr>
            <p:extLst>
              <p:ext uri="{D42A27DB-BD31-4B8C-83A1-F6EECF244321}">
                <p14:modId xmlns:p14="http://schemas.microsoft.com/office/powerpoint/2010/main" val="4141335378"/>
              </p:ext>
            </p:extLst>
          </p:nvPr>
        </p:nvGraphicFramePr>
        <p:xfrm>
          <a:off x="1331640" y="1493975"/>
          <a:ext cx="4659175" cy="3160294"/>
        </p:xfrm>
        <a:graphic>
          <a:graphicData uri="http://schemas.openxmlformats.org/presentationml/2006/ole">
            <mc:AlternateContent xmlns:mc="http://schemas.openxmlformats.org/markup-compatibility/2006">
              <mc:Choice xmlns:v="urn:schemas-microsoft-com:vml" Requires="v">
                <p:oleObj spid="_x0000_s41007" name="Picture" r:id="rId5" imgW="3263760" imgH="2212560" progId="Word.Picture.8">
                  <p:embed/>
                </p:oleObj>
              </mc:Choice>
              <mc:Fallback>
                <p:oleObj name="Picture" r:id="rId5" imgW="3263760" imgH="2212560" progId="Word.Picture.8">
                  <p:embed/>
                  <p:pic>
                    <p:nvPicPr>
                      <p:cNvPr id="0"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1493975"/>
                        <a:ext cx="4659175" cy="31602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9" name="AutoShape 154"/>
          <p:cNvSpPr>
            <a:spLocks noChangeArrowheads="1"/>
          </p:cNvSpPr>
          <p:nvPr/>
        </p:nvSpPr>
        <p:spPr bwMode="auto">
          <a:xfrm>
            <a:off x="3761910" y="4836490"/>
            <a:ext cx="162018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160" name="Picture 157"/>
          <p:cNvPicPr>
            <a:picLocks noChangeArrowheads="1"/>
          </p:cNvPicPr>
          <p:nvPr/>
        </p:nvPicPr>
        <p:blipFill>
          <a:blip r:embed="rId7"/>
          <a:srcRect/>
          <a:stretch>
            <a:fillRect/>
          </a:stretch>
        </p:blipFill>
        <p:spPr bwMode="auto">
          <a:xfrm>
            <a:off x="4396020" y="5527052"/>
            <a:ext cx="352425" cy="223838"/>
          </a:xfrm>
          <a:prstGeom prst="rect">
            <a:avLst/>
          </a:prstGeom>
          <a:noFill/>
          <a:ln w="12700">
            <a:noFill/>
            <a:miter lim="800000"/>
            <a:headEnd/>
            <a:tailEnd/>
          </a:ln>
          <a:effectLst/>
        </p:spPr>
      </p:pic>
      <p:sp>
        <p:nvSpPr>
          <p:cNvPr id="161" name="Rectangle 188"/>
          <p:cNvSpPr>
            <a:spLocks noChangeArrowheads="1"/>
          </p:cNvSpPr>
          <p:nvPr/>
        </p:nvSpPr>
        <p:spPr bwMode="auto">
          <a:xfrm>
            <a:off x="4121382" y="488411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7" name="Group 161"/>
          <p:cNvGrpSpPr/>
          <p:nvPr/>
        </p:nvGrpSpPr>
        <p:grpSpPr>
          <a:xfrm>
            <a:off x="4268355" y="5112796"/>
            <a:ext cx="532437" cy="381000"/>
            <a:chOff x="7481888" y="3079208"/>
            <a:chExt cx="595312" cy="425992"/>
          </a:xfrm>
        </p:grpSpPr>
        <p:sp>
          <p:nvSpPr>
            <p:cNvPr id="163"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164"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8" name="Group 122"/>
            <p:cNvGrpSpPr>
              <a:grpSpLocks/>
            </p:cNvGrpSpPr>
            <p:nvPr/>
          </p:nvGrpSpPr>
          <p:grpSpPr bwMode="auto">
            <a:xfrm>
              <a:off x="7848751" y="3079208"/>
              <a:ext cx="228449" cy="389708"/>
              <a:chOff x="4120" y="2308"/>
              <a:chExt cx="305" cy="415"/>
            </a:xfrm>
          </p:grpSpPr>
          <p:sp>
            <p:nvSpPr>
              <p:cNvPr id="16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6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6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9" name="Group 126"/>
              <p:cNvGrpSpPr>
                <a:grpSpLocks/>
              </p:cNvGrpSpPr>
              <p:nvPr/>
            </p:nvGrpSpPr>
            <p:grpSpPr bwMode="auto">
              <a:xfrm flipH="1">
                <a:off x="4164" y="2500"/>
                <a:ext cx="152" cy="109"/>
                <a:chOff x="3216" y="2784"/>
                <a:chExt cx="192" cy="144"/>
              </a:xfrm>
            </p:grpSpPr>
            <p:sp>
              <p:nvSpPr>
                <p:cNvPr id="17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7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7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7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7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7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7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sp>
        <p:nvSpPr>
          <p:cNvPr id="19" name="Content Placeholder 18"/>
          <p:cNvSpPr>
            <a:spLocks noGrp="1"/>
          </p:cNvSpPr>
          <p:nvPr>
            <p:ph sz="half" idx="2"/>
          </p:nvPr>
        </p:nvSpPr>
        <p:spPr>
          <a:xfrm>
            <a:off x="5697125" y="1988840"/>
            <a:ext cx="2989674" cy="4545505"/>
          </a:xfrm>
          <a:solidFill>
            <a:schemeClr val="bg1"/>
          </a:solidFill>
        </p:spPr>
        <p:txBody>
          <a:bodyPr>
            <a:normAutofit fontScale="77500" lnSpcReduction="20000"/>
          </a:bodyPr>
          <a:lstStyle/>
          <a:p>
            <a:r>
              <a:rPr lang="en-US" dirty="0"/>
              <a:t>R1 maps directly to the SWw reference point of 3GPP</a:t>
            </a:r>
          </a:p>
          <a:p>
            <a:r>
              <a:rPr lang="en-US" dirty="0"/>
              <a:t>R2 and R3 would provide specified interfaces for Trusted WLAN AAA Proxy and Trusted WLAN Access Gateway, which are not addressed by 3GPP by definition</a:t>
            </a:r>
          </a:p>
          <a:p>
            <a:r>
              <a:rPr lang="en-US" dirty="0"/>
              <a:t>3GPP does not provide details for direct Internet access.</a:t>
            </a:r>
            <a:endParaRPr lang="en-US"/>
          </a:p>
        </p:txBody>
      </p:sp>
      <p:sp>
        <p:nvSpPr>
          <p:cNvPr id="80" name="Rounded Rectangle 79"/>
          <p:cNvSpPr/>
          <p:nvPr/>
        </p:nvSpPr>
        <p:spPr bwMode="auto">
          <a:xfrm>
            <a:off x="4076945" y="5949240"/>
            <a:ext cx="990600" cy="71976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Times New Roman" charset="0"/>
            </a:endParaRPr>
          </a:p>
        </p:txBody>
      </p:sp>
      <p:graphicFrame>
        <p:nvGraphicFramePr>
          <p:cNvPr id="82" name="Object 15">
            <a:hlinkClick r:id="" action="ppaction://ole?verb=0"/>
          </p:cNvPr>
          <p:cNvGraphicFramePr>
            <a:graphicFrameLocks/>
          </p:cNvGraphicFramePr>
          <p:nvPr>
            <p:extLst>
              <p:ext uri="{D42A27DB-BD31-4B8C-83A1-F6EECF244321}">
                <p14:modId xmlns:p14="http://schemas.microsoft.com/office/powerpoint/2010/main" val="3018622822"/>
              </p:ext>
            </p:extLst>
          </p:nvPr>
        </p:nvGraphicFramePr>
        <p:xfrm>
          <a:off x="4121950" y="6039000"/>
          <a:ext cx="945105" cy="540060"/>
        </p:xfrm>
        <a:graphic>
          <a:graphicData uri="http://schemas.openxmlformats.org/presentationml/2006/ole">
            <mc:AlternateContent xmlns:mc="http://schemas.openxmlformats.org/markup-compatibility/2006">
              <mc:Choice xmlns:v="urn:schemas-microsoft-com:vml" Requires="v">
                <p:oleObj spid="_x0000_s41008" name="Clip" r:id="rId8" imgW="5757415" imgH="3221332" progId="">
                  <p:embed/>
                </p:oleObj>
              </mc:Choice>
              <mc:Fallback>
                <p:oleObj name="Clip" r:id="rId8" imgW="5757415" imgH="3221332" progId="">
                  <p:embed/>
                  <p:pic>
                    <p:nvPicPr>
                      <p:cNvPr id="0" name="Picture 4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1950" y="6039000"/>
                        <a:ext cx="945105" cy="540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 name="Text Box 16"/>
          <p:cNvSpPr txBox="1">
            <a:spLocks noChangeArrowheads="1"/>
          </p:cNvSpPr>
          <p:nvPr/>
        </p:nvSpPr>
        <p:spPr bwMode="auto">
          <a:xfrm>
            <a:off x="4266580" y="6129010"/>
            <a:ext cx="800475"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cxnSp>
        <p:nvCxnSpPr>
          <p:cNvPr id="158" name="Straight Connector 157"/>
          <p:cNvCxnSpPr>
            <a:stCxn id="159" idx="2"/>
            <a:endCxn id="80" idx="0"/>
          </p:cNvCxnSpPr>
          <p:nvPr/>
        </p:nvCxnSpPr>
        <p:spPr bwMode="auto">
          <a:xfrm>
            <a:off x="4572000" y="5827090"/>
            <a:ext cx="245" cy="122150"/>
          </a:xfrm>
          <a:prstGeom prst="line">
            <a:avLst/>
          </a:prstGeom>
          <a:solidFill>
            <a:schemeClr val="accent1"/>
          </a:solidFill>
          <a:ln w="19050" cap="flat" cmpd="sng" algn="ctr">
            <a:solidFill>
              <a:schemeClr val="tx1"/>
            </a:solidFill>
            <a:prstDash val="solid"/>
            <a:round/>
            <a:headEnd type="none" w="sm" len="sm"/>
            <a:tailEnd type="none" w="sm" len="sm"/>
          </a:ln>
          <a:effectLst/>
        </p:spPr>
      </p:cxn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81" name="Rectangle 129"/>
          <p:cNvSpPr>
            <a:spLocks noGrp="1" noChangeArrowheads="1"/>
          </p:cNvSpPr>
          <p:nvPr>
            <p:ph type="title"/>
          </p:nvPr>
        </p:nvSpPr>
        <p:spPr>
          <a:prstGeom prst="rect">
            <a:avLst/>
          </a:prstGeom>
        </p:spPr>
        <p:txBody>
          <a:bodyPr/>
          <a:lstStyle/>
          <a:p>
            <a:r>
              <a:rPr lang="en-US" sz="2800" dirty="0" smtClean="0"/>
              <a:t>GAP#1</a:t>
            </a:r>
            <a:r>
              <a:rPr lang="en-US" sz="2800" dirty="0"/>
              <a:t>: Support for point-to-point links </a:t>
            </a:r>
            <a:br>
              <a:rPr lang="en-US" sz="2800" dirty="0"/>
            </a:br>
            <a:r>
              <a:rPr lang="en-US" sz="2800" dirty="0"/>
              <a:t>in bridged networks</a:t>
            </a:r>
            <a:endParaRPr lang="en-US" altLang="zh-CN" sz="3200" dirty="0">
              <a:latin typeface="Arial" charset="0"/>
              <a:ea typeface="宋体" charset="0"/>
              <a:cs typeface="宋体" charset="0"/>
            </a:endParaRPr>
          </a:p>
        </p:txBody>
      </p:sp>
      <p:sp>
        <p:nvSpPr>
          <p:cNvPr id="4" name="Content Placeholder 3"/>
          <p:cNvSpPr>
            <a:spLocks noGrp="1"/>
          </p:cNvSpPr>
          <p:nvPr>
            <p:ph idx="1"/>
          </p:nvPr>
        </p:nvSpPr>
        <p:spPr>
          <a:xfrm>
            <a:off x="457200" y="4599000"/>
            <a:ext cx="8229600" cy="1980000"/>
          </a:xfrm>
        </p:spPr>
        <p:txBody>
          <a:bodyPr>
            <a:normAutofit fontScale="47500" lnSpcReduction="20000"/>
          </a:bodyPr>
          <a:lstStyle/>
          <a:p>
            <a:r>
              <a:rPr lang="en-US"/>
              <a:t>For security and operational reasons, real access networks require a point-to-point link between terminal and access router</a:t>
            </a:r>
          </a:p>
          <a:p>
            <a:r>
              <a:rPr lang="en-US"/>
              <a:t>The point-to-point link has to be maintained when the terminal is moving from one access point to another access point</a:t>
            </a:r>
          </a:p>
          <a:p>
            <a:pPr lvl="1"/>
            <a:r>
              <a:rPr lang="en-US"/>
              <a:t>Mobility support; the link has to be re-located</a:t>
            </a:r>
          </a:p>
          <a:p>
            <a:r>
              <a:rPr lang="en-US"/>
              <a:t>IEEE 802.1 seems to miss support point-to-point links across a bridged infrastructure</a:t>
            </a:r>
          </a:p>
          <a:p>
            <a:pPr lvl="1"/>
            <a:r>
              <a:rPr lang="en-US"/>
              <a:t>Real access networks deploy instead Ethernet over GRE over IP over Ethernet to emulate the desired point-to-point link behavior</a:t>
            </a:r>
          </a:p>
          <a:p>
            <a:pPr lvl="1"/>
            <a:r>
              <a:rPr lang="en-US"/>
              <a:t>Required L2 behavior is realized by transport of L2 over L3</a:t>
            </a:r>
          </a:p>
        </p:txBody>
      </p:sp>
      <p:sp>
        <p:nvSpPr>
          <p:cNvPr id="125955" name="Line 3"/>
          <p:cNvSpPr>
            <a:spLocks noChangeShapeType="1"/>
          </p:cNvSpPr>
          <p:nvPr/>
        </p:nvSpPr>
        <p:spPr bwMode="auto">
          <a:xfrm>
            <a:off x="1665288" y="1673650"/>
            <a:ext cx="0" cy="279035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5958" name="Line 6"/>
          <p:cNvSpPr>
            <a:spLocks noChangeShapeType="1"/>
          </p:cNvSpPr>
          <p:nvPr/>
        </p:nvSpPr>
        <p:spPr bwMode="auto">
          <a:xfrm>
            <a:off x="1349374" y="2019724"/>
            <a:ext cx="54276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5959" name="Line 7"/>
          <p:cNvSpPr>
            <a:spLocks noChangeShapeType="1"/>
          </p:cNvSpPr>
          <p:nvPr/>
        </p:nvSpPr>
        <p:spPr bwMode="auto">
          <a:xfrm>
            <a:off x="854075" y="3050649"/>
            <a:ext cx="1711325"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5960" name="Line 8"/>
          <p:cNvSpPr>
            <a:spLocks noChangeShapeType="1"/>
          </p:cNvSpPr>
          <p:nvPr/>
        </p:nvSpPr>
        <p:spPr bwMode="auto">
          <a:xfrm>
            <a:off x="5562300" y="3051612"/>
            <a:ext cx="17113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5962" name="Line 10"/>
          <p:cNvSpPr>
            <a:spLocks noChangeShapeType="1"/>
          </p:cNvSpPr>
          <p:nvPr/>
        </p:nvSpPr>
        <p:spPr bwMode="auto">
          <a:xfrm>
            <a:off x="2565400" y="3050024"/>
            <a:ext cx="2501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5963" name="Rectangle 11"/>
          <p:cNvSpPr>
            <a:spLocks noChangeArrowheads="1"/>
          </p:cNvSpPr>
          <p:nvPr/>
        </p:nvSpPr>
        <p:spPr bwMode="auto">
          <a:xfrm>
            <a:off x="854075" y="1749849"/>
            <a:ext cx="495300" cy="4048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800">
                <a:latin typeface="+mn-lt"/>
                <a:ea typeface="宋体" charset="0"/>
                <a:cs typeface="宋体" charset="0"/>
              </a:rPr>
              <a:t>STA</a:t>
            </a:r>
            <a:endParaRPr lang="en-US" altLang="zh-CN" sz="1800">
              <a:solidFill>
                <a:schemeClr val="tx1"/>
              </a:solidFill>
              <a:latin typeface="+mn-lt"/>
              <a:ea typeface="宋体" charset="0"/>
              <a:cs typeface="宋体" charset="0"/>
            </a:endParaRPr>
          </a:p>
        </p:txBody>
      </p:sp>
      <p:sp>
        <p:nvSpPr>
          <p:cNvPr id="125964" name="Rectangle 12"/>
          <p:cNvSpPr>
            <a:spLocks noChangeArrowheads="1"/>
          </p:cNvSpPr>
          <p:nvPr/>
        </p:nvSpPr>
        <p:spPr bwMode="auto">
          <a:xfrm>
            <a:off x="2024062" y="1703812"/>
            <a:ext cx="4077937" cy="495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1"/>
          <a:lstStyle/>
          <a:p>
            <a:pPr algn="ctr" eaLnBrk="0" hangingPunct="0"/>
            <a:endParaRPr lang="en-US" altLang="zh-CN" i="1">
              <a:solidFill>
                <a:schemeClr val="tx1"/>
              </a:solidFill>
              <a:latin typeface="+mn-lt"/>
              <a:ea typeface="宋体" charset="0"/>
              <a:cs typeface="宋体" charset="0"/>
            </a:endParaRPr>
          </a:p>
        </p:txBody>
      </p:sp>
      <p:sp>
        <p:nvSpPr>
          <p:cNvPr id="125971" name="Rectangle 19"/>
          <p:cNvSpPr>
            <a:spLocks noChangeArrowheads="1"/>
          </p:cNvSpPr>
          <p:nvPr/>
        </p:nvSpPr>
        <p:spPr bwMode="auto">
          <a:xfrm>
            <a:off x="6778325" y="1749849"/>
            <a:ext cx="1241450" cy="4048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800">
                <a:solidFill>
                  <a:schemeClr val="tx1"/>
                </a:solidFill>
                <a:latin typeface="+mn-lt"/>
                <a:ea typeface="宋体" charset="0"/>
                <a:cs typeface="宋体" charset="0"/>
              </a:rPr>
              <a:t>Ctrl/Core</a:t>
            </a:r>
          </a:p>
        </p:txBody>
      </p:sp>
      <p:sp>
        <p:nvSpPr>
          <p:cNvPr id="125973" name="Rectangle 21"/>
          <p:cNvSpPr>
            <a:spLocks noChangeArrowheads="1"/>
          </p:cNvSpPr>
          <p:nvPr/>
        </p:nvSpPr>
        <p:spPr bwMode="auto">
          <a:xfrm>
            <a:off x="5067000" y="1749849"/>
            <a:ext cx="990600" cy="4048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800">
                <a:solidFill>
                  <a:schemeClr val="tx1"/>
                </a:solidFill>
                <a:latin typeface="+mn-lt"/>
                <a:ea typeface="宋体" charset="0"/>
                <a:cs typeface="宋体" charset="0"/>
              </a:rPr>
              <a:t>GW</a:t>
            </a:r>
          </a:p>
        </p:txBody>
      </p:sp>
      <p:sp>
        <p:nvSpPr>
          <p:cNvPr id="125974" name="Rectangle 22"/>
          <p:cNvSpPr>
            <a:spLocks noChangeArrowheads="1"/>
          </p:cNvSpPr>
          <p:nvPr/>
        </p:nvSpPr>
        <p:spPr bwMode="auto">
          <a:xfrm>
            <a:off x="2070100" y="1749849"/>
            <a:ext cx="990600" cy="4048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800">
                <a:solidFill>
                  <a:schemeClr val="tx1"/>
                </a:solidFill>
                <a:latin typeface="+mn-lt"/>
                <a:ea typeface="宋体" charset="0"/>
                <a:cs typeface="宋体" charset="0"/>
              </a:rPr>
              <a:t>AP/BS</a:t>
            </a:r>
          </a:p>
        </p:txBody>
      </p:sp>
      <p:sp>
        <p:nvSpPr>
          <p:cNvPr id="125988" name="Rectangle 36"/>
          <p:cNvSpPr>
            <a:spLocks noChangeArrowheads="1"/>
          </p:cNvSpPr>
          <p:nvPr/>
        </p:nvSpPr>
        <p:spPr bwMode="auto">
          <a:xfrm>
            <a:off x="854075" y="2915711"/>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5989" name="Rectangle 37"/>
          <p:cNvSpPr>
            <a:spLocks noChangeArrowheads="1"/>
          </p:cNvSpPr>
          <p:nvPr/>
        </p:nvSpPr>
        <p:spPr bwMode="auto">
          <a:xfrm>
            <a:off x="2070100" y="2915711"/>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5990" name="Rectangle 38"/>
          <p:cNvSpPr>
            <a:spLocks noChangeArrowheads="1"/>
          </p:cNvSpPr>
          <p:nvPr/>
        </p:nvSpPr>
        <p:spPr bwMode="auto">
          <a:xfrm>
            <a:off x="2565400" y="291508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5991" name="Rectangle 39"/>
          <p:cNvSpPr>
            <a:spLocks noChangeArrowheads="1"/>
          </p:cNvSpPr>
          <p:nvPr/>
        </p:nvSpPr>
        <p:spPr bwMode="auto">
          <a:xfrm>
            <a:off x="5067000" y="291508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5992" name="Rectangle 40"/>
          <p:cNvSpPr>
            <a:spLocks noChangeArrowheads="1"/>
          </p:cNvSpPr>
          <p:nvPr/>
        </p:nvSpPr>
        <p:spPr bwMode="auto">
          <a:xfrm>
            <a:off x="5562300" y="2916674"/>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5993" name="Rectangle 41"/>
          <p:cNvSpPr>
            <a:spLocks noChangeArrowheads="1"/>
          </p:cNvSpPr>
          <p:nvPr/>
        </p:nvSpPr>
        <p:spPr bwMode="auto">
          <a:xfrm>
            <a:off x="6778325" y="2916674"/>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5996" name="Rectangle 44"/>
          <p:cNvSpPr>
            <a:spLocks noChangeArrowheads="1"/>
          </p:cNvSpPr>
          <p:nvPr/>
        </p:nvSpPr>
        <p:spPr bwMode="auto">
          <a:xfrm>
            <a:off x="854075" y="2779186"/>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5997" name="Rectangle 45"/>
          <p:cNvSpPr>
            <a:spLocks noChangeArrowheads="1"/>
          </p:cNvSpPr>
          <p:nvPr/>
        </p:nvSpPr>
        <p:spPr bwMode="auto">
          <a:xfrm>
            <a:off x="2070100" y="2779186"/>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5998" name="Rectangle 46"/>
          <p:cNvSpPr>
            <a:spLocks noChangeArrowheads="1"/>
          </p:cNvSpPr>
          <p:nvPr/>
        </p:nvSpPr>
        <p:spPr bwMode="auto">
          <a:xfrm>
            <a:off x="2565400" y="277856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5999" name="Rectangle 47"/>
          <p:cNvSpPr>
            <a:spLocks noChangeArrowheads="1"/>
          </p:cNvSpPr>
          <p:nvPr/>
        </p:nvSpPr>
        <p:spPr bwMode="auto">
          <a:xfrm>
            <a:off x="5067000" y="277856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6000" name="Rectangle 48"/>
          <p:cNvSpPr>
            <a:spLocks noChangeArrowheads="1"/>
          </p:cNvSpPr>
          <p:nvPr/>
        </p:nvSpPr>
        <p:spPr bwMode="auto">
          <a:xfrm>
            <a:off x="5562300" y="278014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6001" name="Rectangle 49"/>
          <p:cNvSpPr>
            <a:spLocks noChangeArrowheads="1"/>
          </p:cNvSpPr>
          <p:nvPr/>
        </p:nvSpPr>
        <p:spPr bwMode="auto">
          <a:xfrm>
            <a:off x="6778325" y="278014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6004" name="Rectangle 52"/>
          <p:cNvSpPr>
            <a:spLocks noChangeArrowheads="1"/>
          </p:cNvSpPr>
          <p:nvPr/>
        </p:nvSpPr>
        <p:spPr bwMode="auto">
          <a:xfrm>
            <a:off x="854075" y="2644249"/>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IP</a:t>
            </a:r>
          </a:p>
        </p:txBody>
      </p:sp>
      <p:sp>
        <p:nvSpPr>
          <p:cNvPr id="126009" name="Rectangle 57"/>
          <p:cNvSpPr>
            <a:spLocks noChangeArrowheads="1"/>
          </p:cNvSpPr>
          <p:nvPr/>
        </p:nvSpPr>
        <p:spPr bwMode="auto">
          <a:xfrm>
            <a:off x="6778325" y="26452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IP</a:t>
            </a:r>
          </a:p>
        </p:txBody>
      </p:sp>
      <p:sp>
        <p:nvSpPr>
          <p:cNvPr id="126027" name="Text Box 75"/>
          <p:cNvSpPr txBox="1">
            <a:spLocks noChangeArrowheads="1"/>
          </p:cNvSpPr>
          <p:nvPr/>
        </p:nvSpPr>
        <p:spPr bwMode="auto">
          <a:xfrm>
            <a:off x="539750" y="2331199"/>
            <a:ext cx="312287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tLang="zh-CN">
                <a:solidFill>
                  <a:schemeClr val="tx1"/>
                </a:solidFill>
                <a:latin typeface="+mn-lt"/>
                <a:ea typeface="宋体" charset="0"/>
                <a:cs typeface="宋体" charset="0"/>
              </a:rPr>
              <a:t>Access Link Model – the networking theory </a:t>
            </a:r>
          </a:p>
        </p:txBody>
      </p:sp>
      <p:sp>
        <p:nvSpPr>
          <p:cNvPr id="126028" name="Text Box 76"/>
          <p:cNvSpPr txBox="1">
            <a:spLocks noChangeArrowheads="1"/>
          </p:cNvSpPr>
          <p:nvPr/>
        </p:nvSpPr>
        <p:spPr bwMode="auto">
          <a:xfrm>
            <a:off x="1487296" y="1524424"/>
            <a:ext cx="38138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altLang="zh-CN">
                <a:solidFill>
                  <a:schemeClr val="tx1"/>
                </a:solidFill>
                <a:latin typeface="+mn-lt"/>
                <a:ea typeface="宋体" charset="0"/>
                <a:cs typeface="宋体" charset="0"/>
              </a:rPr>
              <a:t>R1</a:t>
            </a:r>
          </a:p>
        </p:txBody>
      </p:sp>
      <p:sp>
        <p:nvSpPr>
          <p:cNvPr id="126029" name="Text Box 77"/>
          <p:cNvSpPr txBox="1">
            <a:spLocks noChangeArrowheads="1"/>
          </p:cNvSpPr>
          <p:nvPr/>
        </p:nvSpPr>
        <p:spPr bwMode="auto">
          <a:xfrm>
            <a:off x="6239971" y="1524424"/>
            <a:ext cx="38138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altLang="zh-CN">
                <a:solidFill>
                  <a:schemeClr val="tx1"/>
                </a:solidFill>
                <a:latin typeface="+mn-lt"/>
                <a:ea typeface="宋体" charset="0"/>
                <a:cs typeface="宋体" charset="0"/>
              </a:rPr>
              <a:t>R3</a:t>
            </a:r>
          </a:p>
        </p:txBody>
      </p:sp>
      <p:sp>
        <p:nvSpPr>
          <p:cNvPr id="126031" name="Line 79"/>
          <p:cNvSpPr>
            <a:spLocks noChangeShapeType="1"/>
          </p:cNvSpPr>
          <p:nvPr/>
        </p:nvSpPr>
        <p:spPr bwMode="auto">
          <a:xfrm>
            <a:off x="6417963" y="1719688"/>
            <a:ext cx="0" cy="274431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6035" name="Line 83"/>
          <p:cNvSpPr>
            <a:spLocks noChangeShapeType="1"/>
          </p:cNvSpPr>
          <p:nvPr/>
        </p:nvSpPr>
        <p:spPr bwMode="auto">
          <a:xfrm>
            <a:off x="854075" y="3971649"/>
            <a:ext cx="1711325" cy="0"/>
          </a:xfrm>
          <a:prstGeom prst="line">
            <a:avLst/>
          </a:prstGeom>
          <a:noFill/>
          <a:ln w="28575">
            <a:solidFill>
              <a:schemeClr val="tx1"/>
            </a:solidFill>
            <a:prstDash val="sysDot"/>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6037" name="Line 85"/>
          <p:cNvSpPr>
            <a:spLocks noChangeShapeType="1"/>
          </p:cNvSpPr>
          <p:nvPr/>
        </p:nvSpPr>
        <p:spPr bwMode="auto">
          <a:xfrm>
            <a:off x="2565400" y="4373999"/>
            <a:ext cx="2996600" cy="0"/>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6038" name="Rectangle 86"/>
          <p:cNvSpPr>
            <a:spLocks noChangeArrowheads="1"/>
          </p:cNvSpPr>
          <p:nvPr/>
        </p:nvSpPr>
        <p:spPr bwMode="auto">
          <a:xfrm>
            <a:off x="854075" y="38367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6039" name="Rectangle 87"/>
          <p:cNvSpPr>
            <a:spLocks noChangeArrowheads="1"/>
          </p:cNvSpPr>
          <p:nvPr/>
        </p:nvSpPr>
        <p:spPr bwMode="auto">
          <a:xfrm>
            <a:off x="2070100" y="38367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6040" name="Rectangle 88"/>
          <p:cNvSpPr>
            <a:spLocks noChangeArrowheads="1"/>
          </p:cNvSpPr>
          <p:nvPr/>
        </p:nvSpPr>
        <p:spPr bwMode="auto">
          <a:xfrm>
            <a:off x="2565400" y="423906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6041" name="Rectangle 89"/>
          <p:cNvSpPr>
            <a:spLocks noChangeArrowheads="1"/>
          </p:cNvSpPr>
          <p:nvPr/>
        </p:nvSpPr>
        <p:spPr bwMode="auto">
          <a:xfrm>
            <a:off x="5067000" y="423906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6044" name="Rectangle 92"/>
          <p:cNvSpPr>
            <a:spLocks noChangeArrowheads="1"/>
          </p:cNvSpPr>
          <p:nvPr/>
        </p:nvSpPr>
        <p:spPr bwMode="auto">
          <a:xfrm>
            <a:off x="854075" y="370018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6045" name="Rectangle 93"/>
          <p:cNvSpPr>
            <a:spLocks noChangeArrowheads="1"/>
          </p:cNvSpPr>
          <p:nvPr/>
        </p:nvSpPr>
        <p:spPr bwMode="auto">
          <a:xfrm>
            <a:off x="2070100" y="370018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6046" name="Rectangle 94"/>
          <p:cNvSpPr>
            <a:spLocks noChangeArrowheads="1"/>
          </p:cNvSpPr>
          <p:nvPr/>
        </p:nvSpPr>
        <p:spPr bwMode="auto">
          <a:xfrm>
            <a:off x="2565400" y="410253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ETH</a:t>
            </a:r>
            <a:endParaRPr lang="en-US" altLang="zh-CN" sz="1000">
              <a:solidFill>
                <a:schemeClr val="tx1"/>
              </a:solidFill>
              <a:latin typeface="+mn-lt"/>
              <a:ea typeface="宋体" charset="0"/>
              <a:cs typeface="宋体" charset="0"/>
            </a:endParaRPr>
          </a:p>
        </p:txBody>
      </p:sp>
      <p:sp>
        <p:nvSpPr>
          <p:cNvPr id="126047" name="Rectangle 95"/>
          <p:cNvSpPr>
            <a:spLocks noChangeArrowheads="1"/>
          </p:cNvSpPr>
          <p:nvPr/>
        </p:nvSpPr>
        <p:spPr bwMode="auto">
          <a:xfrm>
            <a:off x="5067000" y="410253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ETH</a:t>
            </a:r>
            <a:endParaRPr lang="en-US" altLang="zh-CN" sz="1000">
              <a:solidFill>
                <a:schemeClr val="tx1"/>
              </a:solidFill>
              <a:latin typeface="+mn-lt"/>
              <a:ea typeface="宋体" charset="0"/>
              <a:cs typeface="宋体" charset="0"/>
            </a:endParaRPr>
          </a:p>
        </p:txBody>
      </p:sp>
      <p:sp>
        <p:nvSpPr>
          <p:cNvPr id="126050" name="Rectangle 98"/>
          <p:cNvSpPr>
            <a:spLocks noChangeArrowheads="1"/>
          </p:cNvSpPr>
          <p:nvPr/>
        </p:nvSpPr>
        <p:spPr bwMode="auto">
          <a:xfrm>
            <a:off x="854075" y="356524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IP</a:t>
            </a:r>
          </a:p>
        </p:txBody>
      </p:sp>
      <p:sp>
        <p:nvSpPr>
          <p:cNvPr id="126052" name="Rectangle 100"/>
          <p:cNvSpPr>
            <a:spLocks noChangeArrowheads="1"/>
          </p:cNvSpPr>
          <p:nvPr/>
        </p:nvSpPr>
        <p:spPr bwMode="auto">
          <a:xfrm>
            <a:off x="2565400" y="396759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IP</a:t>
            </a:r>
          </a:p>
        </p:txBody>
      </p:sp>
      <p:sp>
        <p:nvSpPr>
          <p:cNvPr id="126053" name="Rectangle 101"/>
          <p:cNvSpPr>
            <a:spLocks noChangeArrowheads="1"/>
          </p:cNvSpPr>
          <p:nvPr/>
        </p:nvSpPr>
        <p:spPr bwMode="auto">
          <a:xfrm>
            <a:off x="5067000" y="396759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IP</a:t>
            </a:r>
          </a:p>
        </p:txBody>
      </p:sp>
      <p:sp>
        <p:nvSpPr>
          <p:cNvPr id="126054" name="Rectangle 102"/>
          <p:cNvSpPr>
            <a:spLocks noChangeArrowheads="1"/>
          </p:cNvSpPr>
          <p:nvPr/>
        </p:nvSpPr>
        <p:spPr bwMode="auto">
          <a:xfrm>
            <a:off x="2565400" y="383424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GRE</a:t>
            </a:r>
          </a:p>
        </p:txBody>
      </p:sp>
      <p:sp>
        <p:nvSpPr>
          <p:cNvPr id="126055" name="Rectangle 103"/>
          <p:cNvSpPr>
            <a:spLocks noChangeArrowheads="1"/>
          </p:cNvSpPr>
          <p:nvPr/>
        </p:nvSpPr>
        <p:spPr bwMode="auto">
          <a:xfrm>
            <a:off x="5067000" y="383424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GRE</a:t>
            </a:r>
          </a:p>
        </p:txBody>
      </p:sp>
      <p:sp>
        <p:nvSpPr>
          <p:cNvPr id="126058" name="Rectangle 106"/>
          <p:cNvSpPr>
            <a:spLocks noChangeArrowheads="1"/>
          </p:cNvSpPr>
          <p:nvPr/>
        </p:nvSpPr>
        <p:spPr bwMode="auto">
          <a:xfrm>
            <a:off x="2565400" y="36993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ETH</a:t>
            </a:r>
          </a:p>
        </p:txBody>
      </p:sp>
      <p:sp>
        <p:nvSpPr>
          <p:cNvPr id="126059" name="Rectangle 107"/>
          <p:cNvSpPr>
            <a:spLocks noChangeArrowheads="1"/>
          </p:cNvSpPr>
          <p:nvPr/>
        </p:nvSpPr>
        <p:spPr bwMode="auto">
          <a:xfrm>
            <a:off x="5067000" y="36993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ETH</a:t>
            </a:r>
          </a:p>
        </p:txBody>
      </p:sp>
      <p:sp>
        <p:nvSpPr>
          <p:cNvPr id="126060" name="Text Box 108"/>
          <p:cNvSpPr txBox="1">
            <a:spLocks noChangeArrowheads="1"/>
          </p:cNvSpPr>
          <p:nvPr/>
        </p:nvSpPr>
        <p:spPr bwMode="auto">
          <a:xfrm>
            <a:off x="584200" y="3272274"/>
            <a:ext cx="2943133"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tLang="zh-CN">
                <a:latin typeface="+mn-lt"/>
                <a:ea typeface="宋体" charset="0"/>
                <a:cs typeface="宋体" charset="0"/>
              </a:rPr>
              <a:t>Access Link Model – real world Ethernet</a:t>
            </a:r>
            <a:endParaRPr lang="en-US" altLang="zh-CN">
              <a:solidFill>
                <a:schemeClr val="tx1"/>
              </a:solidFill>
              <a:latin typeface="+mn-lt"/>
              <a:ea typeface="宋体" charset="0"/>
              <a:cs typeface="宋体" charset="0"/>
            </a:endParaRPr>
          </a:p>
        </p:txBody>
      </p:sp>
      <p:sp>
        <p:nvSpPr>
          <p:cNvPr id="126061" name="Line 109"/>
          <p:cNvSpPr>
            <a:spLocks noChangeShapeType="1"/>
          </p:cNvSpPr>
          <p:nvPr/>
        </p:nvSpPr>
        <p:spPr bwMode="auto">
          <a:xfrm>
            <a:off x="5554363" y="3971649"/>
            <a:ext cx="17113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6062" name="Rectangle 110"/>
          <p:cNvSpPr>
            <a:spLocks noChangeArrowheads="1"/>
          </p:cNvSpPr>
          <p:nvPr/>
        </p:nvSpPr>
        <p:spPr bwMode="auto">
          <a:xfrm>
            <a:off x="5554363" y="38367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6063" name="Rectangle 111"/>
          <p:cNvSpPr>
            <a:spLocks noChangeArrowheads="1"/>
          </p:cNvSpPr>
          <p:nvPr/>
        </p:nvSpPr>
        <p:spPr bwMode="auto">
          <a:xfrm>
            <a:off x="6770388" y="38367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6064" name="Rectangle 112"/>
          <p:cNvSpPr>
            <a:spLocks noChangeArrowheads="1"/>
          </p:cNvSpPr>
          <p:nvPr/>
        </p:nvSpPr>
        <p:spPr bwMode="auto">
          <a:xfrm>
            <a:off x="5554363" y="370018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ETH</a:t>
            </a:r>
            <a:endParaRPr lang="en-US" altLang="zh-CN" sz="1000">
              <a:solidFill>
                <a:schemeClr val="tx1"/>
              </a:solidFill>
              <a:latin typeface="+mn-lt"/>
              <a:ea typeface="宋体" charset="0"/>
              <a:cs typeface="宋体" charset="0"/>
            </a:endParaRPr>
          </a:p>
        </p:txBody>
      </p:sp>
      <p:sp>
        <p:nvSpPr>
          <p:cNvPr id="126065" name="Rectangle 113"/>
          <p:cNvSpPr>
            <a:spLocks noChangeArrowheads="1"/>
          </p:cNvSpPr>
          <p:nvPr/>
        </p:nvSpPr>
        <p:spPr bwMode="auto">
          <a:xfrm>
            <a:off x="6770388" y="370018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ETH</a:t>
            </a:r>
            <a:endParaRPr lang="en-US" altLang="zh-CN" sz="1000">
              <a:solidFill>
                <a:schemeClr val="tx1"/>
              </a:solidFill>
              <a:latin typeface="+mn-lt"/>
              <a:ea typeface="宋体" charset="0"/>
              <a:cs typeface="宋体" charset="0"/>
            </a:endParaRPr>
          </a:p>
        </p:txBody>
      </p:sp>
      <p:sp>
        <p:nvSpPr>
          <p:cNvPr id="126072" name="Rectangle 120"/>
          <p:cNvSpPr>
            <a:spLocks noChangeArrowheads="1"/>
          </p:cNvSpPr>
          <p:nvPr/>
        </p:nvSpPr>
        <p:spPr bwMode="auto">
          <a:xfrm>
            <a:off x="6768800" y="356524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IP</a:t>
            </a:r>
          </a:p>
        </p:txBody>
      </p:sp>
      <p:pic>
        <p:nvPicPr>
          <p:cNvPr id="117" name="Picture 372" descr="switch"/>
          <p:cNvPicPr>
            <a:picLocks noChangeAspect="1" noChangeArrowheads="1"/>
          </p:cNvPicPr>
          <p:nvPr/>
        </p:nvPicPr>
        <p:blipFill>
          <a:blip r:embed="rId3"/>
          <a:srcRect/>
          <a:stretch>
            <a:fillRect/>
          </a:stretch>
        </p:blipFill>
        <p:spPr bwMode="auto">
          <a:xfrm>
            <a:off x="3798763" y="1898999"/>
            <a:ext cx="503237" cy="252412"/>
          </a:xfrm>
          <a:prstGeom prst="rect">
            <a:avLst/>
          </a:prstGeom>
          <a:noFill/>
        </p:spPr>
      </p:pic>
      <p:sp>
        <p:nvSpPr>
          <p:cNvPr id="119" name="Rectangle 39"/>
          <p:cNvSpPr>
            <a:spLocks noChangeArrowheads="1"/>
          </p:cNvSpPr>
          <p:nvPr/>
        </p:nvSpPr>
        <p:spPr bwMode="auto">
          <a:xfrm>
            <a:off x="3582000" y="2917724"/>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0" name="Rectangle 40"/>
          <p:cNvSpPr>
            <a:spLocks noChangeArrowheads="1"/>
          </p:cNvSpPr>
          <p:nvPr/>
        </p:nvSpPr>
        <p:spPr bwMode="auto">
          <a:xfrm>
            <a:off x="4077300" y="2919311"/>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1" name="Rectangle 47"/>
          <p:cNvSpPr>
            <a:spLocks noChangeArrowheads="1"/>
          </p:cNvSpPr>
          <p:nvPr/>
        </p:nvSpPr>
        <p:spPr bwMode="auto">
          <a:xfrm>
            <a:off x="3582000" y="2781199"/>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DLL</a:t>
            </a:r>
          </a:p>
        </p:txBody>
      </p:sp>
      <p:sp>
        <p:nvSpPr>
          <p:cNvPr id="122" name="Rectangle 48"/>
          <p:cNvSpPr>
            <a:spLocks noChangeArrowheads="1"/>
          </p:cNvSpPr>
          <p:nvPr/>
        </p:nvSpPr>
        <p:spPr bwMode="auto">
          <a:xfrm>
            <a:off x="4077300" y="2782786"/>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3" name="Rectangle 39"/>
          <p:cNvSpPr>
            <a:spLocks noChangeArrowheads="1"/>
          </p:cNvSpPr>
          <p:nvPr/>
        </p:nvSpPr>
        <p:spPr bwMode="auto">
          <a:xfrm>
            <a:off x="3581700" y="42323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4" name="Rectangle 40"/>
          <p:cNvSpPr>
            <a:spLocks noChangeArrowheads="1"/>
          </p:cNvSpPr>
          <p:nvPr/>
        </p:nvSpPr>
        <p:spPr bwMode="auto">
          <a:xfrm>
            <a:off x="4077000" y="423389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5" name="Rectangle 47"/>
          <p:cNvSpPr>
            <a:spLocks noChangeArrowheads="1"/>
          </p:cNvSpPr>
          <p:nvPr/>
        </p:nvSpPr>
        <p:spPr bwMode="auto">
          <a:xfrm>
            <a:off x="3581700" y="409578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ETH</a:t>
            </a:r>
            <a:endParaRPr lang="en-US" altLang="zh-CN" sz="1000">
              <a:solidFill>
                <a:schemeClr val="tx1"/>
              </a:solidFill>
              <a:latin typeface="+mn-lt"/>
              <a:ea typeface="宋体" charset="0"/>
              <a:cs typeface="宋体" charset="0"/>
            </a:endParaRPr>
          </a:p>
        </p:txBody>
      </p:sp>
      <p:sp>
        <p:nvSpPr>
          <p:cNvPr id="126" name="Rectangle 48"/>
          <p:cNvSpPr>
            <a:spLocks noChangeArrowheads="1"/>
          </p:cNvSpPr>
          <p:nvPr/>
        </p:nvSpPr>
        <p:spPr bwMode="auto">
          <a:xfrm>
            <a:off x="4077000" y="4097374"/>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ETH</a:t>
            </a:r>
            <a:endParaRPr lang="en-US" altLang="zh-CN" sz="1000">
              <a:solidFill>
                <a:schemeClr val="tx1"/>
              </a:solidFill>
              <a:latin typeface="+mn-lt"/>
              <a:ea typeface="宋体" charset="0"/>
              <a:cs typeface="宋体"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000" y="274638"/>
            <a:ext cx="8595000" cy="1143000"/>
          </a:xfrm>
        </p:spPr>
        <p:txBody>
          <a:bodyPr/>
          <a:lstStyle/>
          <a:p>
            <a:pPr lvl="1"/>
            <a:r>
              <a:rPr lang="en-US" dirty="0" smtClean="0">
                <a:latin typeface="+mj-lt"/>
              </a:rPr>
              <a:t>GAP#1: </a:t>
            </a:r>
            <a:br>
              <a:rPr lang="en-US" dirty="0" smtClean="0">
                <a:latin typeface="+mj-lt"/>
              </a:rPr>
            </a:br>
            <a:r>
              <a:rPr lang="en-US" dirty="0" smtClean="0">
                <a:latin typeface="+mj-lt"/>
              </a:rPr>
              <a:t>Required functionality in IEEE 802.1</a:t>
            </a:r>
          </a:p>
        </p:txBody>
      </p:sp>
      <p:sp>
        <p:nvSpPr>
          <p:cNvPr id="5" name="Content Placeholder 4"/>
          <p:cNvSpPr>
            <a:spLocks noGrp="1"/>
          </p:cNvSpPr>
          <p:nvPr>
            <p:ph idx="1"/>
          </p:nvPr>
        </p:nvSpPr>
        <p:spPr/>
        <p:txBody>
          <a:bodyPr>
            <a:normAutofit fontScale="70000" lnSpcReduction="20000"/>
          </a:bodyPr>
          <a:lstStyle/>
          <a:p>
            <a:r>
              <a:rPr lang="en-US" dirty="0" smtClean="0"/>
              <a:t>Setting up and maintaining a point-to-point access link across a bridged infrastructure</a:t>
            </a:r>
          </a:p>
          <a:p>
            <a:pPr lvl="1"/>
            <a:r>
              <a:rPr lang="en-US" dirty="0" smtClean="0"/>
              <a:t>Initializing the point-to-point link under AAA based access control</a:t>
            </a:r>
          </a:p>
          <a:p>
            <a:pPr lvl="1"/>
            <a:r>
              <a:rPr lang="en-US" dirty="0" smtClean="0"/>
              <a:t>Maintaining the point-to-point link when STA roams to another AP</a:t>
            </a:r>
          </a:p>
          <a:p>
            <a:r>
              <a:rPr lang="en-US" dirty="0" smtClean="0"/>
              <a:t>Link state signaling at the edge of the bridged infrastructure</a:t>
            </a:r>
          </a:p>
          <a:p>
            <a:pPr lvl="1"/>
            <a:r>
              <a:rPr lang="en-US" dirty="0"/>
              <a:t>E.g.: 3GPP expects an trigger for setting up S2a context when point-to-point link in IEEE 802 is established</a:t>
            </a:r>
            <a:br>
              <a:rPr lang="en-US" dirty="0"/>
            </a:br>
            <a:endParaRPr lang="en-US" dirty="0"/>
          </a:p>
          <a:p>
            <a:r>
              <a:rPr lang="en-US" dirty="0"/>
              <a:t>BTW: Provider Backbone Bridging (MAC in MAC) within the access network may be a solution</a:t>
            </a:r>
          </a:p>
          <a:p>
            <a:pPr lvl="1"/>
            <a:r>
              <a:rPr lang="en-US" dirty="0"/>
              <a:t>unfortunately it is designed for provider backbones</a:t>
            </a:r>
          </a:p>
          <a:p>
            <a:pPr lvl="1"/>
            <a:r>
              <a:rPr lang="en-US" dirty="0"/>
              <a:t>missing solution for dynamic VLAN assignment may be another issue</a:t>
            </a:r>
          </a:p>
          <a:p>
            <a:pPr lvl="1"/>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ZigBee</a:t>
            </a:r>
            <a:r>
              <a:rPr lang="en-US" dirty="0" smtClean="0"/>
              <a:t> SEP2 Smart Grid Application</a:t>
            </a:r>
            <a:br>
              <a:rPr lang="en-US" dirty="0" smtClean="0"/>
            </a:br>
            <a:r>
              <a:rPr lang="en-US" dirty="0" smtClean="0"/>
              <a:t>SEP2 </a:t>
            </a:r>
            <a:r>
              <a:rPr lang="en-US" dirty="0"/>
              <a:t>Communication Infrastructure</a:t>
            </a:r>
          </a:p>
        </p:txBody>
      </p:sp>
      <p:sp>
        <p:nvSpPr>
          <p:cNvPr id="3" name="Content Placeholder 2"/>
          <p:cNvSpPr>
            <a:spLocks noGrp="1"/>
          </p:cNvSpPr>
          <p:nvPr>
            <p:ph idx="1"/>
          </p:nvPr>
        </p:nvSpPr>
        <p:spPr>
          <a:xfrm>
            <a:off x="457200" y="1600200"/>
            <a:ext cx="8229600" cy="4798800"/>
          </a:xfrm>
        </p:spPr>
        <p:txBody>
          <a:bodyPr>
            <a:normAutofit fontScale="70000" lnSpcReduction="20000"/>
          </a:bodyPr>
          <a:lstStyle/>
          <a:p>
            <a:r>
              <a:rPr lang="en-US"/>
              <a:t>SEP2 defines a Smart Energy Profile Network by which a variety of devices can communicate with the Energy Services Interface</a:t>
            </a:r>
          </a:p>
          <a:p>
            <a:pPr lvl="1"/>
            <a:r>
              <a:rPr lang="en-US"/>
              <a:t>Technical Requirements specified by </a:t>
            </a:r>
            <a:br>
              <a:rPr lang="en-US"/>
            </a:br>
            <a:r>
              <a:rPr lang="hu-HU" b="1"/>
              <a:t>ZigBee docs-09-5449-33-0zse</a:t>
            </a:r>
            <a:endParaRPr lang="en-US"/>
          </a:p>
          <a:p>
            <a:r>
              <a:rPr lang="en-US"/>
              <a:t>The network consists of</a:t>
            </a:r>
          </a:p>
          <a:p>
            <a:pPr lvl="1"/>
            <a:r>
              <a:rPr lang="en-US"/>
              <a:t>Local access infrastructure (HAN) with</a:t>
            </a:r>
          </a:p>
          <a:p>
            <a:pPr lvl="2"/>
            <a:r>
              <a:rPr lang="en-US"/>
              <a:t>Network Access Server</a:t>
            </a:r>
          </a:p>
          <a:p>
            <a:pPr lvl="2"/>
            <a:r>
              <a:rPr lang="en-US"/>
              <a:t>Network Authentication Server</a:t>
            </a:r>
          </a:p>
          <a:p>
            <a:pPr lvl="1"/>
            <a:r>
              <a:rPr lang="en-US"/>
              <a:t>Application Trust Center</a:t>
            </a:r>
          </a:p>
          <a:p>
            <a:pPr lvl="1"/>
            <a:r>
              <a:rPr lang="en-US"/>
              <a:t>Energy Services Interface </a:t>
            </a:r>
            <a:br>
              <a:rPr lang="en-US"/>
            </a:br>
            <a:r>
              <a:rPr lang="en-US"/>
              <a:t>to energy provider</a:t>
            </a:r>
          </a:p>
          <a:p>
            <a:r>
              <a:rPr lang="en-US"/>
              <a:t>Local access infrastructure can </a:t>
            </a:r>
            <a:br>
              <a:rPr lang="en-US"/>
            </a:br>
            <a:r>
              <a:rPr lang="en-US"/>
              <a:t>be based on any technology </a:t>
            </a:r>
            <a:br>
              <a:rPr lang="en-US"/>
            </a:br>
            <a:r>
              <a:rPr lang="en-US"/>
              <a:t>enabling IP connectivity to the </a:t>
            </a:r>
            <a:br>
              <a:rPr lang="en-US"/>
            </a:br>
            <a:r>
              <a:rPr lang="en-US"/>
              <a:t>Application Trust Center and ESI.</a:t>
            </a:r>
          </a:p>
        </p:txBody>
      </p:sp>
      <p:sp>
        <p:nvSpPr>
          <p:cNvPr id="4" name="Cloud 3"/>
          <p:cNvSpPr/>
          <p:nvPr/>
        </p:nvSpPr>
        <p:spPr bwMode="auto">
          <a:xfrm>
            <a:off x="5832139" y="3474005"/>
            <a:ext cx="2115235" cy="2115235"/>
          </a:xfrm>
          <a:prstGeom prst="cloud">
            <a:avLst/>
          </a:prstGeom>
          <a:solidFill>
            <a:schemeClr val="accent1"/>
          </a:solidFill>
          <a:ln w="12700" cap="flat" cmpd="sng" algn="ctr">
            <a:solidFill>
              <a:schemeClr val="tx1"/>
            </a:solidFill>
            <a:prstDash val="solid"/>
            <a:round/>
            <a:headEnd type="none" w="sm" len="sm"/>
            <a:tailEnd type="none" w="sm" len="sm"/>
          </a:ln>
          <a:effectLst/>
        </p:spPr>
        <p:txBody>
          <a:bodyPr anchor="ctr" anchorCtr="0"/>
          <a:lstStyle/>
          <a:p>
            <a:pPr algn="ctr"/>
            <a:r>
              <a:rPr lang="en-US" sz="3200">
                <a:latin typeface="+mn-lt"/>
              </a:rPr>
              <a:t>HAN</a:t>
            </a:r>
          </a:p>
        </p:txBody>
      </p:sp>
      <p:pic>
        <p:nvPicPr>
          <p:cNvPr id="6" name="Picture 5" descr="MC900310906.W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055" y="4599130"/>
            <a:ext cx="467176" cy="522545"/>
          </a:xfrm>
          <a:prstGeom prst="rect">
            <a:avLst/>
          </a:prstGeom>
        </p:spPr>
      </p:pic>
      <p:pic>
        <p:nvPicPr>
          <p:cNvPr id="7" name="Picture 6" descr="MC90043163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7075" y="5184195"/>
            <a:ext cx="773705" cy="773705"/>
          </a:xfrm>
          <a:prstGeom prst="rect">
            <a:avLst/>
          </a:prstGeom>
        </p:spPr>
      </p:pic>
      <p:pic>
        <p:nvPicPr>
          <p:cNvPr id="8" name="Picture 7" descr="MC900389842.W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90" y="3113965"/>
            <a:ext cx="496107" cy="471651"/>
          </a:xfrm>
          <a:prstGeom prst="rect">
            <a:avLst/>
          </a:prstGeom>
        </p:spPr>
      </p:pic>
      <p:pic>
        <p:nvPicPr>
          <p:cNvPr id="10" name="Picture 9" descr="MC90044145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7025" y="3744035"/>
            <a:ext cx="818710" cy="818710"/>
          </a:xfrm>
          <a:prstGeom prst="rect">
            <a:avLst/>
          </a:prstGeom>
        </p:spPr>
      </p:pic>
      <p:graphicFrame>
        <p:nvGraphicFramePr>
          <p:cNvPr id="11" name="Object 100"/>
          <p:cNvGraphicFramePr>
            <a:graphicFrameLocks noChangeAspect="1"/>
          </p:cNvGraphicFramePr>
          <p:nvPr>
            <p:extLst>
              <p:ext uri="{D42A27DB-BD31-4B8C-83A1-F6EECF244321}">
                <p14:modId xmlns:p14="http://schemas.microsoft.com/office/powerpoint/2010/main" val="2189855826"/>
              </p:ext>
            </p:extLst>
          </p:nvPr>
        </p:nvGraphicFramePr>
        <p:xfrm>
          <a:off x="8064678" y="2798929"/>
          <a:ext cx="780087" cy="585065"/>
        </p:xfrm>
        <a:graphic>
          <a:graphicData uri="http://schemas.openxmlformats.org/presentationml/2006/ole">
            <mc:AlternateContent xmlns:mc="http://schemas.openxmlformats.org/markup-compatibility/2006">
              <mc:Choice xmlns:v="urn:schemas-microsoft-com:vml" Requires="v">
                <p:oleObj spid="_x0000_s42013" name="Clip" r:id="rId7" imgW="5896800" imgH="1864800" progId="">
                  <p:embed/>
                </p:oleObj>
              </mc:Choice>
              <mc:Fallback>
                <p:oleObj name="Clip" r:id="rId7" imgW="5896800" imgH="1864800" progId="">
                  <p:embed/>
                  <p:pic>
                    <p:nvPicPr>
                      <p:cNvPr id="0"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4678" y="2798929"/>
                        <a:ext cx="780087" cy="5850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122"/>
          <p:cNvGrpSpPr>
            <a:grpSpLocks/>
          </p:cNvGrpSpPr>
          <p:nvPr/>
        </p:nvGrpSpPr>
        <p:grpSpPr bwMode="auto">
          <a:xfrm>
            <a:off x="7317304" y="3654025"/>
            <a:ext cx="269875" cy="390062"/>
            <a:chOff x="4120" y="2308"/>
            <a:chExt cx="305" cy="415"/>
          </a:xfrm>
        </p:grpSpPr>
        <p:sp>
          <p:nvSpPr>
            <p:cNvPr id="13"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4"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5"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9" name="Group 126"/>
            <p:cNvGrpSpPr>
              <a:grpSpLocks/>
            </p:cNvGrpSpPr>
            <p:nvPr/>
          </p:nvGrpSpPr>
          <p:grpSpPr bwMode="auto">
            <a:xfrm flipH="1">
              <a:off x="4164" y="2500"/>
              <a:ext cx="152" cy="109"/>
              <a:chOff x="3216" y="2784"/>
              <a:chExt cx="192" cy="144"/>
            </a:xfrm>
          </p:grpSpPr>
          <p:sp>
            <p:nvSpPr>
              <p:cNvPr id="20"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2"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3"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7"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8"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9"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4" name="AutoShape 22"/>
          <p:cNvSpPr>
            <a:spLocks noChangeArrowheads="1"/>
          </p:cNvSpPr>
          <p:nvPr/>
        </p:nvSpPr>
        <p:spPr bwMode="auto">
          <a:xfrm>
            <a:off x="7497325" y="3872492"/>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25" name="TextBox 24"/>
          <p:cNvSpPr txBox="1"/>
          <p:nvPr/>
        </p:nvSpPr>
        <p:spPr>
          <a:xfrm>
            <a:off x="6327195" y="3699030"/>
            <a:ext cx="1172817"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Authentication </a:t>
            </a:r>
            <a:br>
              <a:rPr lang="en-US" dirty="0">
                <a:latin typeface="+mn-lt"/>
              </a:rPr>
            </a:br>
            <a:r>
              <a:rPr lang="en-US" dirty="0">
                <a:latin typeface="+mn-lt"/>
              </a:rPr>
              <a:t>Server</a:t>
            </a:r>
          </a:p>
        </p:txBody>
      </p:sp>
      <p:grpSp>
        <p:nvGrpSpPr>
          <p:cNvPr id="12" name="Group 122"/>
          <p:cNvGrpSpPr>
            <a:grpSpLocks/>
          </p:cNvGrpSpPr>
          <p:nvPr/>
        </p:nvGrpSpPr>
        <p:grpSpPr bwMode="auto">
          <a:xfrm>
            <a:off x="7227295" y="2393885"/>
            <a:ext cx="269875" cy="390062"/>
            <a:chOff x="4120" y="2308"/>
            <a:chExt cx="305" cy="415"/>
          </a:xfrm>
        </p:grpSpPr>
        <p:sp>
          <p:nvSpPr>
            <p:cNvPr id="27"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8"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9"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6" name="Group 126"/>
            <p:cNvGrpSpPr>
              <a:grpSpLocks/>
            </p:cNvGrpSpPr>
            <p:nvPr/>
          </p:nvGrpSpPr>
          <p:grpSpPr bwMode="auto">
            <a:xfrm flipH="1">
              <a:off x="4164" y="2500"/>
              <a:ext cx="152" cy="109"/>
              <a:chOff x="3216" y="2784"/>
              <a:chExt cx="192" cy="144"/>
            </a:xfrm>
          </p:grpSpPr>
          <p:sp>
            <p:nvSpPr>
              <p:cNvPr id="34"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5"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6"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7"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1"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2"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3"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38" name="AutoShape 22"/>
          <p:cNvSpPr>
            <a:spLocks noChangeArrowheads="1"/>
          </p:cNvSpPr>
          <p:nvPr/>
        </p:nvSpPr>
        <p:spPr bwMode="auto">
          <a:xfrm>
            <a:off x="7407316" y="2612352"/>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39" name="TextBox 38"/>
          <p:cNvSpPr txBox="1"/>
          <p:nvPr/>
        </p:nvSpPr>
        <p:spPr>
          <a:xfrm>
            <a:off x="6777245" y="2742310"/>
            <a:ext cx="1043876" cy="461665"/>
          </a:xfrm>
          <a:prstGeom prst="rect">
            <a:avLst/>
          </a:prstGeom>
          <a:noFill/>
        </p:spPr>
        <p:txBody>
          <a:bodyPr wrap="none" rtlCol="0">
            <a:spAutoFit/>
          </a:bodyPr>
          <a:lstStyle/>
          <a:p>
            <a:r>
              <a:rPr lang="en-US" dirty="0">
                <a:latin typeface="+mn-lt"/>
              </a:rPr>
              <a:t>Application</a:t>
            </a:r>
            <a:br>
              <a:rPr lang="en-US" dirty="0">
                <a:latin typeface="+mn-lt"/>
              </a:rPr>
            </a:br>
            <a:r>
              <a:rPr lang="en-US" dirty="0">
                <a:latin typeface="+mn-lt"/>
              </a:rPr>
              <a:t>Trust Server</a:t>
            </a:r>
          </a:p>
        </p:txBody>
      </p:sp>
      <p:grpSp>
        <p:nvGrpSpPr>
          <p:cNvPr id="26" name="Group 122"/>
          <p:cNvGrpSpPr>
            <a:grpSpLocks/>
          </p:cNvGrpSpPr>
          <p:nvPr/>
        </p:nvGrpSpPr>
        <p:grpSpPr bwMode="auto">
          <a:xfrm>
            <a:off x="7452320" y="4329100"/>
            <a:ext cx="269875" cy="390062"/>
            <a:chOff x="4120" y="2308"/>
            <a:chExt cx="305" cy="415"/>
          </a:xfrm>
        </p:grpSpPr>
        <p:sp>
          <p:nvSpPr>
            <p:cNvPr id="4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4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4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30" name="Group 126"/>
            <p:cNvGrpSpPr>
              <a:grpSpLocks/>
            </p:cNvGrpSpPr>
            <p:nvPr/>
          </p:nvGrpSpPr>
          <p:grpSpPr bwMode="auto">
            <a:xfrm flipH="1">
              <a:off x="4164" y="2500"/>
              <a:ext cx="152" cy="109"/>
              <a:chOff x="3216" y="2784"/>
              <a:chExt cx="192" cy="144"/>
            </a:xfrm>
          </p:grpSpPr>
          <p:sp>
            <p:nvSpPr>
              <p:cNvPr id="4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5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5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5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4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4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4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pic>
        <p:nvPicPr>
          <p:cNvPr id="40" name="Picture 157"/>
          <p:cNvPicPr>
            <a:picLocks noChangeArrowheads="1"/>
          </p:cNvPicPr>
          <p:nvPr/>
        </p:nvPicPr>
        <p:blipFill>
          <a:blip r:embed="rId9"/>
          <a:srcRect/>
          <a:stretch>
            <a:fillRect/>
          </a:stretch>
        </p:blipFill>
        <p:spPr bwMode="auto">
          <a:xfrm>
            <a:off x="7549945" y="4554125"/>
            <a:ext cx="352425" cy="223838"/>
          </a:xfrm>
          <a:prstGeom prst="rect">
            <a:avLst/>
          </a:prstGeom>
          <a:noFill/>
          <a:ln w="12700">
            <a:noFill/>
            <a:miter lim="800000"/>
            <a:headEnd/>
            <a:tailEnd/>
          </a:ln>
          <a:effectLst/>
        </p:spPr>
      </p:pic>
      <p:sp>
        <p:nvSpPr>
          <p:cNvPr id="53" name="TextBox 52"/>
          <p:cNvSpPr txBox="1"/>
          <p:nvPr/>
        </p:nvSpPr>
        <p:spPr>
          <a:xfrm>
            <a:off x="6883292" y="4627874"/>
            <a:ext cx="749048"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Access </a:t>
            </a:r>
            <a:br>
              <a:rPr lang="en-US" dirty="0">
                <a:latin typeface="+mn-lt"/>
              </a:rPr>
            </a:br>
            <a:r>
              <a:rPr lang="en-US" dirty="0">
                <a:latin typeface="+mn-lt"/>
              </a:rPr>
              <a:t>Server</a:t>
            </a:r>
          </a:p>
        </p:txBody>
      </p:sp>
      <p:sp>
        <p:nvSpPr>
          <p:cNvPr id="54" name="TextBox 53"/>
          <p:cNvSpPr txBox="1"/>
          <p:nvPr/>
        </p:nvSpPr>
        <p:spPr>
          <a:xfrm>
            <a:off x="8242080" y="2573905"/>
            <a:ext cx="515385" cy="338554"/>
          </a:xfrm>
          <a:prstGeom prst="rect">
            <a:avLst/>
          </a:prstGeom>
          <a:noFill/>
        </p:spPr>
        <p:txBody>
          <a:bodyPr wrap="none" rtlCol="0">
            <a:spAutoFit/>
          </a:bodyPr>
          <a:lstStyle/>
          <a:p>
            <a:r>
              <a:rPr lang="en-US" sz="1600" dirty="0">
                <a:latin typeface="+mn-lt"/>
              </a:rPr>
              <a:t>ESI</a:t>
            </a:r>
          </a:p>
        </p:txBody>
      </p:sp>
      <p:cxnSp>
        <p:nvCxnSpPr>
          <p:cNvPr id="56" name="Straight Connector 55"/>
          <p:cNvCxnSpPr/>
          <p:nvPr/>
        </p:nvCxnSpPr>
        <p:spPr bwMode="auto">
          <a:xfrm>
            <a:off x="5787135" y="3519010"/>
            <a:ext cx="360040" cy="22502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57" name="Straight Connector 56"/>
          <p:cNvCxnSpPr/>
          <p:nvPr/>
        </p:nvCxnSpPr>
        <p:spPr bwMode="auto">
          <a:xfrm>
            <a:off x="5337085" y="4149080"/>
            <a:ext cx="540060" cy="18002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60" name="Straight Connector 59"/>
          <p:cNvCxnSpPr/>
          <p:nvPr/>
        </p:nvCxnSpPr>
        <p:spPr bwMode="auto">
          <a:xfrm flipV="1">
            <a:off x="5517105" y="4734145"/>
            <a:ext cx="360040" cy="4500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62" name="Straight Connector 61"/>
          <p:cNvCxnSpPr/>
          <p:nvPr/>
        </p:nvCxnSpPr>
        <p:spPr bwMode="auto">
          <a:xfrm flipV="1">
            <a:off x="5787135" y="5364216"/>
            <a:ext cx="450050" cy="225024"/>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65" name="Straight Connector 64"/>
          <p:cNvCxnSpPr/>
          <p:nvPr/>
        </p:nvCxnSpPr>
        <p:spPr bwMode="auto">
          <a:xfrm flipH="1">
            <a:off x="7767355" y="3203975"/>
            <a:ext cx="720080" cy="1260140"/>
          </a:xfrm>
          <a:prstGeom prst="line">
            <a:avLst/>
          </a:prstGeom>
          <a:solidFill>
            <a:schemeClr val="accent1"/>
          </a:solidFill>
          <a:ln w="28575" cap="flat" cmpd="sng" algn="ctr">
            <a:solidFill>
              <a:schemeClr val="tx1"/>
            </a:solidFill>
            <a:prstDash val="solid"/>
            <a:round/>
            <a:headEnd type="none" w="sm" len="sm"/>
            <a:tailEnd type="none" w="sm" len="sm"/>
          </a:ln>
          <a:effectLst/>
        </p:spPr>
      </p:cxnSp>
      <p:sp>
        <p:nvSpPr>
          <p:cNvPr id="72" name="Freeform 71"/>
          <p:cNvSpPr/>
          <p:nvPr/>
        </p:nvSpPr>
        <p:spPr>
          <a:xfrm>
            <a:off x="7542329" y="2798930"/>
            <a:ext cx="590847" cy="1491250"/>
          </a:xfrm>
          <a:custGeom>
            <a:avLst/>
            <a:gdLst>
              <a:gd name="connsiteX0" fmla="*/ 0 w 408253"/>
              <a:gd name="connsiteY0" fmla="*/ 0 h 1434506"/>
              <a:gd name="connsiteX1" fmla="*/ 399802 w 408253"/>
              <a:gd name="connsiteY1" fmla="*/ 517363 h 1434506"/>
              <a:gd name="connsiteX2" fmla="*/ 282213 w 408253"/>
              <a:gd name="connsiteY2" fmla="*/ 1434506 h 1434506"/>
              <a:gd name="connsiteX0" fmla="*/ 0 w 402434"/>
              <a:gd name="connsiteY0" fmla="*/ 0 h 1721843"/>
              <a:gd name="connsiteX1" fmla="*/ 399802 w 402434"/>
              <a:gd name="connsiteY1" fmla="*/ 517363 h 1721843"/>
              <a:gd name="connsiteX2" fmla="*/ 183750 w 402434"/>
              <a:gd name="connsiteY2" fmla="*/ 1721843 h 1721843"/>
              <a:gd name="connsiteX0" fmla="*/ 0 w 459404"/>
              <a:gd name="connsiteY0" fmla="*/ 0 h 1721843"/>
              <a:gd name="connsiteX1" fmla="*/ 457238 w 459404"/>
              <a:gd name="connsiteY1" fmla="*/ 642292 h 1721843"/>
              <a:gd name="connsiteX2" fmla="*/ 183750 w 459404"/>
              <a:gd name="connsiteY2" fmla="*/ 1721843 h 1721843"/>
              <a:gd name="connsiteX0" fmla="*/ 0 w 410561"/>
              <a:gd name="connsiteY0" fmla="*/ 0 h 1721843"/>
              <a:gd name="connsiteX1" fmla="*/ 408007 w 410561"/>
              <a:gd name="connsiteY1" fmla="*/ 642292 h 1721843"/>
              <a:gd name="connsiteX2" fmla="*/ 183750 w 410561"/>
              <a:gd name="connsiteY2" fmla="*/ 1721843 h 1721843"/>
              <a:gd name="connsiteX0" fmla="*/ 0 w 411918"/>
              <a:gd name="connsiteY0" fmla="*/ 0 h 1721843"/>
              <a:gd name="connsiteX1" fmla="*/ 408007 w 411918"/>
              <a:gd name="connsiteY1" fmla="*/ 642292 h 1721843"/>
              <a:gd name="connsiteX2" fmla="*/ 183750 w 411918"/>
              <a:gd name="connsiteY2" fmla="*/ 1721843 h 1721843"/>
              <a:gd name="connsiteX0" fmla="*/ 0 w 413687"/>
              <a:gd name="connsiteY0" fmla="*/ 0 h 1584422"/>
              <a:gd name="connsiteX1" fmla="*/ 408007 w 413687"/>
              <a:gd name="connsiteY1" fmla="*/ 642292 h 1584422"/>
              <a:gd name="connsiteX2" fmla="*/ 249392 w 413687"/>
              <a:gd name="connsiteY2" fmla="*/ 1584422 h 1584422"/>
              <a:gd name="connsiteX0" fmla="*/ 0 w 412288"/>
              <a:gd name="connsiteY0" fmla="*/ 0 h 1584422"/>
              <a:gd name="connsiteX1" fmla="*/ 408007 w 412288"/>
              <a:gd name="connsiteY1" fmla="*/ 642292 h 1584422"/>
              <a:gd name="connsiteX2" fmla="*/ 224776 w 412288"/>
              <a:gd name="connsiteY2" fmla="*/ 1584422 h 1584422"/>
            </a:gdLst>
            <a:ahLst/>
            <a:cxnLst>
              <a:cxn ang="0">
                <a:pos x="connsiteX0" y="connsiteY0"/>
              </a:cxn>
              <a:cxn ang="0">
                <a:pos x="connsiteX1" y="connsiteY1"/>
              </a:cxn>
              <a:cxn ang="0">
                <a:pos x="connsiteX2" y="connsiteY2"/>
              </a:cxn>
            </a:cxnLst>
            <a:rect l="l" t="t" r="r" b="b"/>
            <a:pathLst>
              <a:path w="412288" h="1584422">
                <a:moveTo>
                  <a:pt x="0" y="0"/>
                </a:moveTo>
                <a:cubicBezTo>
                  <a:pt x="176383" y="139139"/>
                  <a:pt x="370544" y="378222"/>
                  <a:pt x="408007" y="642292"/>
                </a:cubicBezTo>
                <a:cubicBezTo>
                  <a:pt x="445470" y="906362"/>
                  <a:pt x="224776" y="1584422"/>
                  <a:pt x="224776" y="1584422"/>
                </a:cubicBezTo>
              </a:path>
            </a:pathLst>
          </a:custGeom>
          <a:ln>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94986058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ZigBee</a:t>
            </a:r>
            <a:r>
              <a:rPr lang="en-US" dirty="0" smtClean="0"/>
              <a:t> SEP2 Smart Grid Application </a:t>
            </a:r>
            <a:br>
              <a:rPr lang="en-US" dirty="0" smtClean="0"/>
            </a:br>
            <a:r>
              <a:rPr lang="en-US" dirty="0" smtClean="0"/>
              <a:t>OmniRAN Reference </a:t>
            </a:r>
            <a:r>
              <a:rPr lang="en-US" dirty="0"/>
              <a:t>Point Mapping</a:t>
            </a:r>
          </a:p>
        </p:txBody>
      </p:sp>
      <p:sp>
        <p:nvSpPr>
          <p:cNvPr id="3" name="Content Placeholder 2"/>
          <p:cNvSpPr>
            <a:spLocks noGrp="1"/>
          </p:cNvSpPr>
          <p:nvPr>
            <p:ph idx="1"/>
          </p:nvPr>
        </p:nvSpPr>
        <p:spPr>
          <a:xfrm>
            <a:off x="457199" y="1600200"/>
            <a:ext cx="3664751" cy="4709119"/>
          </a:xfrm>
        </p:spPr>
        <p:txBody>
          <a:bodyPr>
            <a:normAutofit fontScale="55000" lnSpcReduction="20000"/>
          </a:bodyPr>
          <a:lstStyle/>
          <a:p>
            <a:r>
              <a:rPr lang="en-US"/>
              <a:t>OmniRAN is applicable to the local access infrastructure providing IP connectivity to ESI and Application Trust Server</a:t>
            </a:r>
          </a:p>
          <a:p>
            <a:r>
              <a:rPr lang="en-US"/>
              <a:t>HAN represents the functions contained in Access and Core function blocks of OmniRAN</a:t>
            </a:r>
          </a:p>
          <a:p>
            <a:r>
              <a:rPr lang="en-US"/>
              <a:t>R3 allows for easy integration of different link layer technologies with common Network Authentication Server and Network Access Server</a:t>
            </a:r>
          </a:p>
          <a:p>
            <a:r>
              <a:rPr lang="en-US"/>
              <a:t>R2 provides access authentication for any link technology represented by R1</a:t>
            </a:r>
          </a:p>
        </p:txBody>
      </p:sp>
      <p:grpSp>
        <p:nvGrpSpPr>
          <p:cNvPr id="4" name="Group 122"/>
          <p:cNvGrpSpPr/>
          <p:nvPr/>
        </p:nvGrpSpPr>
        <p:grpSpPr>
          <a:xfrm>
            <a:off x="6575285" y="5453735"/>
            <a:ext cx="990600" cy="990600"/>
            <a:chOff x="7315200" y="2819400"/>
            <a:chExt cx="990600" cy="990600"/>
          </a:xfrm>
        </p:grpSpPr>
        <p:sp>
          <p:nvSpPr>
            <p:cNvPr id="170"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171"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172"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5" name="Group 107"/>
            <p:cNvGrpSpPr/>
            <p:nvPr/>
          </p:nvGrpSpPr>
          <p:grpSpPr>
            <a:xfrm>
              <a:off x="7520910" y="3095706"/>
              <a:ext cx="532437" cy="381000"/>
              <a:chOff x="7481888" y="3079208"/>
              <a:chExt cx="595312" cy="425992"/>
            </a:xfrm>
          </p:grpSpPr>
          <p:sp>
            <p:nvSpPr>
              <p:cNvPr id="174"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175"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6" name="Group 122"/>
              <p:cNvGrpSpPr>
                <a:grpSpLocks/>
              </p:cNvGrpSpPr>
              <p:nvPr/>
            </p:nvGrpSpPr>
            <p:grpSpPr bwMode="auto">
              <a:xfrm>
                <a:off x="7848751" y="3079208"/>
                <a:ext cx="228449" cy="389708"/>
                <a:chOff x="4120" y="2308"/>
                <a:chExt cx="305" cy="415"/>
              </a:xfrm>
            </p:grpSpPr>
            <p:sp>
              <p:nvSpPr>
                <p:cNvPr id="177"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178"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179"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7" name="Group 126"/>
                <p:cNvGrpSpPr>
                  <a:grpSpLocks/>
                </p:cNvGrpSpPr>
                <p:nvPr/>
              </p:nvGrpSpPr>
              <p:grpSpPr bwMode="auto">
                <a:xfrm flipH="1">
                  <a:off x="4164" y="2500"/>
                  <a:ext cx="152" cy="109"/>
                  <a:chOff x="3216" y="2784"/>
                  <a:chExt cx="192" cy="144"/>
                </a:xfrm>
              </p:grpSpPr>
              <p:sp>
                <p:nvSpPr>
                  <p:cNvPr id="184"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185"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186"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187"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181"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182"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183"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8" name="Group 582"/>
          <p:cNvGrpSpPr/>
          <p:nvPr/>
        </p:nvGrpSpPr>
        <p:grpSpPr>
          <a:xfrm>
            <a:off x="7946885" y="5453735"/>
            <a:ext cx="990600" cy="990600"/>
            <a:chOff x="5257800" y="1733550"/>
            <a:chExt cx="990600" cy="990600"/>
          </a:xfrm>
        </p:grpSpPr>
        <p:sp>
          <p:nvSpPr>
            <p:cNvPr id="189" name="Rounded Rectangle 188"/>
            <p:cNvSpPr/>
            <p:nvPr/>
          </p:nvSpPr>
          <p:spPr bwMode="auto">
            <a:xfrm>
              <a:off x="5257800" y="173355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9" name="Group 61"/>
            <p:cNvGrpSpPr/>
            <p:nvPr/>
          </p:nvGrpSpPr>
          <p:grpSpPr>
            <a:xfrm>
              <a:off x="5410201" y="1816606"/>
              <a:ext cx="609600" cy="450344"/>
              <a:chOff x="6324600" y="1828800"/>
              <a:chExt cx="917575" cy="677862"/>
            </a:xfrm>
          </p:grpSpPr>
          <p:grpSp>
            <p:nvGrpSpPr>
              <p:cNvPr id="10" name="Group 10"/>
              <p:cNvGrpSpPr>
                <a:grpSpLocks/>
              </p:cNvGrpSpPr>
              <p:nvPr/>
            </p:nvGrpSpPr>
            <p:grpSpPr bwMode="auto">
              <a:xfrm>
                <a:off x="6972300" y="1828800"/>
                <a:ext cx="269875" cy="460375"/>
                <a:chOff x="4120" y="2308"/>
                <a:chExt cx="305" cy="415"/>
              </a:xfrm>
            </p:grpSpPr>
            <p:sp>
              <p:nvSpPr>
                <p:cNvPr id="228"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29"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30"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1" name="Group 14"/>
                <p:cNvGrpSpPr>
                  <a:grpSpLocks/>
                </p:cNvGrpSpPr>
                <p:nvPr/>
              </p:nvGrpSpPr>
              <p:grpSpPr bwMode="auto">
                <a:xfrm flipH="1">
                  <a:off x="4164" y="2500"/>
                  <a:ext cx="152" cy="109"/>
                  <a:chOff x="3216" y="2784"/>
                  <a:chExt cx="192" cy="144"/>
                </a:xfrm>
              </p:grpSpPr>
              <p:sp>
                <p:nvSpPr>
                  <p:cNvPr id="235"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36"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37"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38"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32"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33"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34"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2" name="Group 22"/>
              <p:cNvGrpSpPr>
                <a:grpSpLocks/>
              </p:cNvGrpSpPr>
              <p:nvPr/>
            </p:nvGrpSpPr>
            <p:grpSpPr bwMode="auto">
              <a:xfrm>
                <a:off x="6756400" y="1901825"/>
                <a:ext cx="269875" cy="460375"/>
                <a:chOff x="4120" y="2308"/>
                <a:chExt cx="305" cy="415"/>
              </a:xfrm>
            </p:grpSpPr>
            <p:sp>
              <p:nvSpPr>
                <p:cNvPr id="217"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18"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19"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3" name="Group 26"/>
                <p:cNvGrpSpPr>
                  <a:grpSpLocks/>
                </p:cNvGrpSpPr>
                <p:nvPr/>
              </p:nvGrpSpPr>
              <p:grpSpPr bwMode="auto">
                <a:xfrm flipH="1">
                  <a:off x="4164" y="2500"/>
                  <a:ext cx="152" cy="109"/>
                  <a:chOff x="3216" y="2784"/>
                  <a:chExt cx="192" cy="144"/>
                </a:xfrm>
              </p:grpSpPr>
              <p:sp>
                <p:nvSpPr>
                  <p:cNvPr id="224"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25"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26"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27"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21"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22"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23"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4" name="Group 34"/>
              <p:cNvGrpSpPr>
                <a:grpSpLocks/>
              </p:cNvGrpSpPr>
              <p:nvPr/>
            </p:nvGrpSpPr>
            <p:grpSpPr bwMode="auto">
              <a:xfrm>
                <a:off x="6540500" y="1973262"/>
                <a:ext cx="269875" cy="460375"/>
                <a:chOff x="4120" y="2308"/>
                <a:chExt cx="305" cy="415"/>
              </a:xfrm>
            </p:grpSpPr>
            <p:sp>
              <p:nvSpPr>
                <p:cNvPr id="206"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07"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08"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5" name="Group 38"/>
                <p:cNvGrpSpPr>
                  <a:grpSpLocks/>
                </p:cNvGrpSpPr>
                <p:nvPr/>
              </p:nvGrpSpPr>
              <p:grpSpPr bwMode="auto">
                <a:xfrm flipH="1">
                  <a:off x="4164" y="2500"/>
                  <a:ext cx="152" cy="109"/>
                  <a:chOff x="3216" y="2784"/>
                  <a:chExt cx="192" cy="144"/>
                </a:xfrm>
              </p:grpSpPr>
              <p:sp>
                <p:nvSpPr>
                  <p:cNvPr id="213"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14"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15"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16"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10"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11"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12"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6" name="Group 618"/>
              <p:cNvGrpSpPr>
                <a:grpSpLocks/>
              </p:cNvGrpSpPr>
              <p:nvPr/>
            </p:nvGrpSpPr>
            <p:grpSpPr bwMode="auto">
              <a:xfrm>
                <a:off x="6324600" y="2046287"/>
                <a:ext cx="269875" cy="460375"/>
                <a:chOff x="4120" y="2308"/>
                <a:chExt cx="305" cy="415"/>
              </a:xfrm>
            </p:grpSpPr>
            <p:sp>
              <p:nvSpPr>
                <p:cNvPr id="195"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196"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197"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7" name="Group 622"/>
                <p:cNvGrpSpPr>
                  <a:grpSpLocks/>
                </p:cNvGrpSpPr>
                <p:nvPr/>
              </p:nvGrpSpPr>
              <p:grpSpPr bwMode="auto">
                <a:xfrm flipH="1">
                  <a:off x="4164" y="2500"/>
                  <a:ext cx="152" cy="109"/>
                  <a:chOff x="3216" y="2784"/>
                  <a:chExt cx="192" cy="144"/>
                </a:xfrm>
              </p:grpSpPr>
              <p:sp>
                <p:nvSpPr>
                  <p:cNvPr id="202"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03"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04"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05"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199"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00"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01"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pSp>
      <p:cxnSp>
        <p:nvCxnSpPr>
          <p:cNvPr id="239" name="Straight Connector 238"/>
          <p:cNvCxnSpPr>
            <a:stCxn id="249" idx="3"/>
          </p:cNvCxnSpPr>
          <p:nvPr/>
        </p:nvCxnSpPr>
        <p:spPr bwMode="auto">
          <a:xfrm>
            <a:off x="4060685" y="6004916"/>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18" name="Group 95"/>
          <p:cNvGrpSpPr/>
          <p:nvPr/>
        </p:nvGrpSpPr>
        <p:grpSpPr>
          <a:xfrm>
            <a:off x="4213085" y="5929985"/>
            <a:ext cx="479618" cy="457200"/>
            <a:chOff x="1524000" y="2209800"/>
            <a:chExt cx="479618" cy="457200"/>
          </a:xfrm>
        </p:grpSpPr>
        <p:sp>
          <p:nvSpPr>
            <p:cNvPr id="241" name="Oval 240"/>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42" name="TextBox 241"/>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243" name="Straight Connector 242"/>
          <p:cNvCxnSpPr>
            <a:endCxn id="170" idx="1"/>
          </p:cNvCxnSpPr>
          <p:nvPr/>
        </p:nvCxnSpPr>
        <p:spPr bwMode="auto">
          <a:xfrm>
            <a:off x="5813285" y="5949035"/>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19" name="Group 40"/>
          <p:cNvGrpSpPr/>
          <p:nvPr/>
        </p:nvGrpSpPr>
        <p:grpSpPr>
          <a:xfrm>
            <a:off x="5965685" y="5876856"/>
            <a:ext cx="479618" cy="461425"/>
            <a:chOff x="3276600" y="2156671"/>
            <a:chExt cx="479618" cy="461425"/>
          </a:xfrm>
        </p:grpSpPr>
        <p:sp>
          <p:nvSpPr>
            <p:cNvPr id="245" name="Oval 244"/>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46" name="TextBox 245"/>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247" name="Straight Connector 246"/>
          <p:cNvCxnSpPr>
            <a:stCxn id="170" idx="3"/>
            <a:endCxn id="189" idx="1"/>
          </p:cNvCxnSpPr>
          <p:nvPr/>
        </p:nvCxnSpPr>
        <p:spPr bwMode="auto">
          <a:xfrm>
            <a:off x="7565885" y="5949035"/>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0" name="Group 294"/>
          <p:cNvGrpSpPr/>
          <p:nvPr/>
        </p:nvGrpSpPr>
        <p:grpSpPr>
          <a:xfrm>
            <a:off x="3070085" y="5453735"/>
            <a:ext cx="990600" cy="990600"/>
            <a:chOff x="381000" y="1962150"/>
            <a:chExt cx="990600" cy="990600"/>
          </a:xfrm>
        </p:grpSpPr>
        <p:sp>
          <p:nvSpPr>
            <p:cNvPr id="249"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50" name="Picture 249" descr="MC900439836.PNG"/>
            <p:cNvPicPr>
              <a:picLocks noChangeAspect="1"/>
            </p:cNvPicPr>
            <p:nvPr/>
          </p:nvPicPr>
          <p:blipFill>
            <a:blip r:embed="rId4"/>
            <a:stretch>
              <a:fillRect/>
            </a:stretch>
          </p:blipFill>
          <p:spPr>
            <a:xfrm>
              <a:off x="609600" y="2286000"/>
              <a:ext cx="533400" cy="533400"/>
            </a:xfrm>
            <a:prstGeom prst="rect">
              <a:avLst/>
            </a:prstGeom>
          </p:spPr>
        </p:pic>
      </p:grpSp>
      <p:grpSp>
        <p:nvGrpSpPr>
          <p:cNvPr id="21" name="Group 4"/>
          <p:cNvGrpSpPr/>
          <p:nvPr/>
        </p:nvGrpSpPr>
        <p:grpSpPr>
          <a:xfrm>
            <a:off x="4060685" y="5396585"/>
            <a:ext cx="2514600" cy="457200"/>
            <a:chOff x="1371600" y="1676400"/>
            <a:chExt cx="2514600" cy="457200"/>
          </a:xfrm>
        </p:grpSpPr>
        <p:sp>
          <p:nvSpPr>
            <p:cNvPr id="252" name="Oval 251"/>
            <p:cNvSpPr/>
            <p:nvPr/>
          </p:nvSpPr>
          <p:spPr bwMode="auto">
            <a:xfrm>
              <a:off x="1666875" y="19812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53" name="TextBox 252"/>
            <p:cNvSpPr txBox="1"/>
            <p:nvPr/>
          </p:nvSpPr>
          <p:spPr>
            <a:xfrm>
              <a:off x="1514475" y="16764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254" name="Straight Connector 253"/>
            <p:cNvCxnSpPr/>
            <p:nvPr/>
          </p:nvCxnSpPr>
          <p:spPr bwMode="auto">
            <a:xfrm>
              <a:off x="1371600" y="2043694"/>
              <a:ext cx="251460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sp>
        <p:nvSpPr>
          <p:cNvPr id="255" name="Oval 254"/>
          <p:cNvSpPr/>
          <p:nvPr/>
        </p:nvSpPr>
        <p:spPr bwMode="auto">
          <a:xfrm>
            <a:off x="6169078" y="5415403"/>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nvGrpSpPr>
          <p:cNvPr id="22" name="Group 174"/>
          <p:cNvGrpSpPr/>
          <p:nvPr/>
        </p:nvGrpSpPr>
        <p:grpSpPr>
          <a:xfrm>
            <a:off x="4797025" y="4414605"/>
            <a:ext cx="1000125" cy="990600"/>
            <a:chOff x="2286000" y="3352800"/>
            <a:chExt cx="1000125" cy="990600"/>
          </a:xfrm>
        </p:grpSpPr>
        <p:sp>
          <p:nvSpPr>
            <p:cNvPr id="257" name="AutoShape 154"/>
            <p:cNvSpPr>
              <a:spLocks noChangeArrowheads="1"/>
            </p:cNvSpPr>
            <p:nvPr/>
          </p:nvSpPr>
          <p:spPr bwMode="auto">
            <a:xfrm>
              <a:off x="2286000" y="3352800"/>
              <a:ext cx="1000125" cy="9906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23" name="Group 158"/>
            <p:cNvGrpSpPr>
              <a:grpSpLocks noChangeAspect="1"/>
            </p:cNvGrpSpPr>
            <p:nvPr/>
          </p:nvGrpSpPr>
          <p:grpSpPr bwMode="auto">
            <a:xfrm flipH="1">
              <a:off x="2666999" y="3726073"/>
              <a:ext cx="411161" cy="494972"/>
              <a:chOff x="5" y="2480"/>
              <a:chExt cx="237" cy="430"/>
            </a:xfrm>
          </p:grpSpPr>
          <p:grpSp>
            <p:nvGrpSpPr>
              <p:cNvPr id="24" name="Group 159"/>
              <p:cNvGrpSpPr>
                <a:grpSpLocks noChangeAspect="1"/>
              </p:cNvGrpSpPr>
              <p:nvPr/>
            </p:nvGrpSpPr>
            <p:grpSpPr bwMode="auto">
              <a:xfrm>
                <a:off x="5" y="2521"/>
                <a:ext cx="145" cy="389"/>
                <a:chOff x="5" y="2521"/>
                <a:chExt cx="145" cy="389"/>
              </a:xfrm>
            </p:grpSpPr>
            <p:grpSp>
              <p:nvGrpSpPr>
                <p:cNvPr id="25" name="Group 160"/>
                <p:cNvGrpSpPr>
                  <a:grpSpLocks noChangeAspect="1"/>
                </p:cNvGrpSpPr>
                <p:nvPr/>
              </p:nvGrpSpPr>
              <p:grpSpPr bwMode="auto">
                <a:xfrm>
                  <a:off x="7" y="2654"/>
                  <a:ext cx="143" cy="256"/>
                  <a:chOff x="7" y="2654"/>
                  <a:chExt cx="143" cy="256"/>
                </a:xfrm>
              </p:grpSpPr>
              <p:grpSp>
                <p:nvGrpSpPr>
                  <p:cNvPr id="26" name="Group 161"/>
                  <p:cNvGrpSpPr>
                    <a:grpSpLocks noChangeAspect="1"/>
                  </p:cNvGrpSpPr>
                  <p:nvPr/>
                </p:nvGrpSpPr>
                <p:grpSpPr bwMode="auto">
                  <a:xfrm>
                    <a:off x="7" y="2661"/>
                    <a:ext cx="93" cy="247"/>
                    <a:chOff x="7" y="2661"/>
                    <a:chExt cx="93" cy="247"/>
                  </a:xfrm>
                </p:grpSpPr>
                <p:sp>
                  <p:nvSpPr>
                    <p:cNvPr id="280"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1"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2"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3"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4"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5"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6"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73"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4"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5"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6"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7"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8"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9"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27" name="Group 176"/>
                <p:cNvGrpSpPr>
                  <a:grpSpLocks noChangeAspect="1"/>
                </p:cNvGrpSpPr>
                <p:nvPr/>
              </p:nvGrpSpPr>
              <p:grpSpPr bwMode="auto">
                <a:xfrm>
                  <a:off x="5" y="2533"/>
                  <a:ext cx="141" cy="374"/>
                  <a:chOff x="5" y="2533"/>
                  <a:chExt cx="141" cy="374"/>
                </a:xfrm>
              </p:grpSpPr>
              <p:sp>
                <p:nvSpPr>
                  <p:cNvPr id="267"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68"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69"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70"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71"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66"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261"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2"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3"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59" name="Rectangle 187"/>
            <p:cNvSpPr>
              <a:spLocks noChangeArrowheads="1"/>
            </p:cNvSpPr>
            <p:nvPr/>
          </p:nvSpPr>
          <p:spPr bwMode="auto">
            <a:xfrm>
              <a:off x="2344737" y="34290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cxnSp>
        <p:nvCxnSpPr>
          <p:cNvPr id="287" name="Straight Connector 286"/>
          <p:cNvCxnSpPr>
            <a:stCxn id="257" idx="3"/>
            <a:endCxn id="170" idx="1"/>
          </p:cNvCxnSpPr>
          <p:nvPr/>
        </p:nvCxnSpPr>
        <p:spPr bwMode="auto">
          <a:xfrm>
            <a:off x="5797150" y="4909905"/>
            <a:ext cx="778135" cy="103913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88" name="TextBox 287"/>
          <p:cNvSpPr txBox="1"/>
          <p:nvPr/>
        </p:nvSpPr>
        <p:spPr>
          <a:xfrm>
            <a:off x="5767118" y="5314705"/>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nvGrpSpPr>
          <p:cNvPr id="28" name="Group 310"/>
          <p:cNvGrpSpPr/>
          <p:nvPr/>
        </p:nvGrpSpPr>
        <p:grpSpPr>
          <a:xfrm>
            <a:off x="4808497" y="5449720"/>
            <a:ext cx="1000125" cy="990600"/>
            <a:chOff x="2124075" y="4419600"/>
            <a:chExt cx="1000125" cy="990600"/>
          </a:xfrm>
        </p:grpSpPr>
        <p:sp>
          <p:nvSpPr>
            <p:cNvPr id="290"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291"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292" name="Picture 291" descr="Wireless Gateway.png"/>
            <p:cNvPicPr>
              <a:picLocks noChangeAspect="1"/>
            </p:cNvPicPr>
            <p:nvPr/>
          </p:nvPicPr>
          <p:blipFill>
            <a:blip r:embed="rId5" cstate="print"/>
            <a:stretch>
              <a:fillRect/>
            </a:stretch>
          </p:blipFill>
          <p:spPr>
            <a:xfrm>
              <a:off x="2411760" y="4710893"/>
              <a:ext cx="180020" cy="158267"/>
            </a:xfrm>
            <a:prstGeom prst="rect">
              <a:avLst/>
            </a:prstGeom>
          </p:spPr>
        </p:pic>
        <p:pic>
          <p:nvPicPr>
            <p:cNvPr id="293" name="Picture 292" descr="Wireless Gateway.png"/>
            <p:cNvPicPr>
              <a:picLocks noChangeAspect="1"/>
            </p:cNvPicPr>
            <p:nvPr/>
          </p:nvPicPr>
          <p:blipFill>
            <a:blip r:embed="rId5" cstate="print"/>
            <a:stretch>
              <a:fillRect/>
            </a:stretch>
          </p:blipFill>
          <p:spPr>
            <a:xfrm>
              <a:off x="2726795" y="4824155"/>
              <a:ext cx="270030" cy="237401"/>
            </a:xfrm>
            <a:prstGeom prst="rect">
              <a:avLst/>
            </a:prstGeom>
          </p:spPr>
        </p:pic>
        <p:pic>
          <p:nvPicPr>
            <p:cNvPr id="294" name="Picture 293" descr="Wireless Gateway.png"/>
            <p:cNvPicPr>
              <a:picLocks noChangeAspect="1"/>
            </p:cNvPicPr>
            <p:nvPr/>
          </p:nvPicPr>
          <p:blipFill>
            <a:blip r:embed="rId5" cstate="print"/>
            <a:stretch>
              <a:fillRect/>
            </a:stretch>
          </p:blipFill>
          <p:spPr>
            <a:xfrm>
              <a:off x="2186735" y="4869160"/>
              <a:ext cx="512022" cy="450153"/>
            </a:xfrm>
            <a:prstGeom prst="rect">
              <a:avLst/>
            </a:prstGeom>
          </p:spPr>
        </p:pic>
      </p:grpSp>
      <p:sp>
        <p:nvSpPr>
          <p:cNvPr id="295" name="Cloud 294"/>
          <p:cNvSpPr/>
          <p:nvPr/>
        </p:nvSpPr>
        <p:spPr bwMode="auto">
          <a:xfrm>
            <a:off x="4782022" y="1988840"/>
            <a:ext cx="2565286" cy="2115235"/>
          </a:xfrm>
          <a:prstGeom prst="cloud">
            <a:avLst/>
          </a:prstGeom>
          <a:solidFill>
            <a:schemeClr val="accent1"/>
          </a:solidFill>
          <a:ln w="12700" cap="flat" cmpd="sng" algn="ctr">
            <a:solidFill>
              <a:schemeClr val="tx1"/>
            </a:solidFill>
            <a:prstDash val="solid"/>
            <a:round/>
            <a:headEnd type="none" w="sm" len="sm"/>
            <a:tailEnd type="none" w="sm" len="sm"/>
          </a:ln>
          <a:effectLst/>
        </p:spPr>
        <p:txBody>
          <a:bodyPr anchor="ctr" anchorCtr="0"/>
          <a:lstStyle/>
          <a:p>
            <a:pPr algn="ctr"/>
            <a:r>
              <a:rPr lang="en-US" sz="3200">
                <a:latin typeface="+mn-lt"/>
              </a:rPr>
              <a:t>HAN</a:t>
            </a:r>
          </a:p>
        </p:txBody>
      </p:sp>
      <p:pic>
        <p:nvPicPr>
          <p:cNvPr id="296" name="Picture 295" descr="MC900310906.WM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6938" y="3113965"/>
            <a:ext cx="467176" cy="522545"/>
          </a:xfrm>
          <a:prstGeom prst="rect">
            <a:avLst/>
          </a:prstGeom>
        </p:spPr>
      </p:pic>
      <p:pic>
        <p:nvPicPr>
          <p:cNvPr id="298" name="Picture 297" descr="MC900389842.WM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1973" y="1628800"/>
            <a:ext cx="496107" cy="471651"/>
          </a:xfrm>
          <a:prstGeom prst="rect">
            <a:avLst/>
          </a:prstGeom>
        </p:spPr>
      </p:pic>
      <p:pic>
        <p:nvPicPr>
          <p:cNvPr id="299" name="Picture 298" descr="MC900441450.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46908" y="2258870"/>
            <a:ext cx="818710" cy="818710"/>
          </a:xfrm>
          <a:prstGeom prst="rect">
            <a:avLst/>
          </a:prstGeom>
        </p:spPr>
      </p:pic>
      <p:graphicFrame>
        <p:nvGraphicFramePr>
          <p:cNvPr id="300" name="Object 100"/>
          <p:cNvGraphicFramePr>
            <a:graphicFrameLocks noChangeAspect="1"/>
          </p:cNvGraphicFramePr>
          <p:nvPr>
            <p:extLst>
              <p:ext uri="{D42A27DB-BD31-4B8C-83A1-F6EECF244321}">
                <p14:modId xmlns:p14="http://schemas.microsoft.com/office/powerpoint/2010/main" val="2711435391"/>
              </p:ext>
            </p:extLst>
          </p:nvPr>
        </p:nvGraphicFramePr>
        <p:xfrm>
          <a:off x="8022383" y="2663915"/>
          <a:ext cx="780087" cy="585065"/>
        </p:xfrm>
        <a:graphic>
          <a:graphicData uri="http://schemas.openxmlformats.org/presentationml/2006/ole">
            <mc:AlternateContent xmlns:mc="http://schemas.openxmlformats.org/markup-compatibility/2006">
              <mc:Choice xmlns:v="urn:schemas-microsoft-com:vml" Requires="v">
                <p:oleObj spid="_x0000_s43037" name="Clip" r:id="rId9" imgW="5896800" imgH="1864800" progId="">
                  <p:embed/>
                </p:oleObj>
              </mc:Choice>
              <mc:Fallback>
                <p:oleObj name="Clip" r:id="rId9" imgW="5896800" imgH="1864800" progId="">
                  <p:embed/>
                  <p:pic>
                    <p:nvPicPr>
                      <p:cNvPr id="0" name="Picture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22383" y="2663915"/>
                        <a:ext cx="780087" cy="5850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9" name="Group 122"/>
          <p:cNvGrpSpPr>
            <a:grpSpLocks/>
          </p:cNvGrpSpPr>
          <p:nvPr/>
        </p:nvGrpSpPr>
        <p:grpSpPr bwMode="auto">
          <a:xfrm>
            <a:off x="6672232" y="2168860"/>
            <a:ext cx="269875" cy="390062"/>
            <a:chOff x="4120" y="2308"/>
            <a:chExt cx="305" cy="415"/>
          </a:xfrm>
        </p:grpSpPr>
        <p:sp>
          <p:nvSpPr>
            <p:cNvPr id="30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30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30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30" name="Group 126"/>
            <p:cNvGrpSpPr>
              <a:grpSpLocks/>
            </p:cNvGrpSpPr>
            <p:nvPr/>
          </p:nvGrpSpPr>
          <p:grpSpPr bwMode="auto">
            <a:xfrm flipH="1">
              <a:off x="4164" y="2500"/>
              <a:ext cx="152" cy="109"/>
              <a:chOff x="3216" y="2784"/>
              <a:chExt cx="192" cy="144"/>
            </a:xfrm>
          </p:grpSpPr>
          <p:sp>
            <p:nvSpPr>
              <p:cNvPr id="30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1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1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1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0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0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0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313" name="AutoShape 22"/>
          <p:cNvSpPr>
            <a:spLocks noChangeArrowheads="1"/>
          </p:cNvSpPr>
          <p:nvPr/>
        </p:nvSpPr>
        <p:spPr bwMode="auto">
          <a:xfrm>
            <a:off x="6852253" y="2387327"/>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314" name="TextBox 313"/>
          <p:cNvSpPr txBox="1"/>
          <p:nvPr/>
        </p:nvSpPr>
        <p:spPr>
          <a:xfrm>
            <a:off x="5682123" y="2213865"/>
            <a:ext cx="1172817"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Authentication </a:t>
            </a:r>
            <a:br>
              <a:rPr lang="en-US" dirty="0">
                <a:latin typeface="+mn-lt"/>
              </a:rPr>
            </a:br>
            <a:r>
              <a:rPr lang="en-US" dirty="0">
                <a:latin typeface="+mn-lt"/>
              </a:rPr>
              <a:t>Server</a:t>
            </a:r>
          </a:p>
        </p:txBody>
      </p:sp>
      <p:grpSp>
        <p:nvGrpSpPr>
          <p:cNvPr id="31" name="Group 122"/>
          <p:cNvGrpSpPr>
            <a:grpSpLocks/>
          </p:cNvGrpSpPr>
          <p:nvPr/>
        </p:nvGrpSpPr>
        <p:grpSpPr bwMode="auto">
          <a:xfrm>
            <a:off x="8157398" y="1853825"/>
            <a:ext cx="269875" cy="390062"/>
            <a:chOff x="4120" y="2308"/>
            <a:chExt cx="305" cy="415"/>
          </a:xfrm>
        </p:grpSpPr>
        <p:sp>
          <p:nvSpPr>
            <p:cNvPr id="31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31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31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31" name="Group 126"/>
            <p:cNvGrpSpPr>
              <a:grpSpLocks/>
            </p:cNvGrpSpPr>
            <p:nvPr/>
          </p:nvGrpSpPr>
          <p:grpSpPr bwMode="auto">
            <a:xfrm flipH="1">
              <a:off x="4164" y="2500"/>
              <a:ext cx="152" cy="109"/>
              <a:chOff x="3216" y="2784"/>
              <a:chExt cx="192" cy="144"/>
            </a:xfrm>
          </p:grpSpPr>
          <p:sp>
            <p:nvSpPr>
              <p:cNvPr id="32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2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2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2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2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2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2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327" name="AutoShape 22"/>
          <p:cNvSpPr>
            <a:spLocks noChangeArrowheads="1"/>
          </p:cNvSpPr>
          <p:nvPr/>
        </p:nvSpPr>
        <p:spPr bwMode="auto">
          <a:xfrm>
            <a:off x="8337419" y="2072292"/>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328" name="TextBox 327"/>
          <p:cNvSpPr txBox="1"/>
          <p:nvPr/>
        </p:nvSpPr>
        <p:spPr>
          <a:xfrm>
            <a:off x="7707348" y="2202250"/>
            <a:ext cx="1043876" cy="461665"/>
          </a:xfrm>
          <a:prstGeom prst="rect">
            <a:avLst/>
          </a:prstGeom>
          <a:noFill/>
        </p:spPr>
        <p:txBody>
          <a:bodyPr wrap="none" rtlCol="0">
            <a:spAutoFit/>
          </a:bodyPr>
          <a:lstStyle/>
          <a:p>
            <a:r>
              <a:rPr lang="en-US" dirty="0">
                <a:latin typeface="+mn-lt"/>
              </a:rPr>
              <a:t>Application</a:t>
            </a:r>
            <a:br>
              <a:rPr lang="en-US" dirty="0">
                <a:latin typeface="+mn-lt"/>
              </a:rPr>
            </a:br>
            <a:r>
              <a:rPr lang="en-US" dirty="0">
                <a:latin typeface="+mn-lt"/>
              </a:rPr>
              <a:t>Trust Server</a:t>
            </a:r>
          </a:p>
        </p:txBody>
      </p:sp>
      <p:grpSp>
        <p:nvGrpSpPr>
          <p:cNvPr id="240" name="Group 122"/>
          <p:cNvGrpSpPr>
            <a:grpSpLocks/>
          </p:cNvGrpSpPr>
          <p:nvPr/>
        </p:nvGrpSpPr>
        <p:grpSpPr bwMode="auto">
          <a:xfrm>
            <a:off x="6807248" y="2843935"/>
            <a:ext cx="269875" cy="390062"/>
            <a:chOff x="4120" y="2308"/>
            <a:chExt cx="305" cy="415"/>
          </a:xfrm>
        </p:grpSpPr>
        <p:sp>
          <p:nvSpPr>
            <p:cNvPr id="330"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331"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332"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44" name="Group 126"/>
            <p:cNvGrpSpPr>
              <a:grpSpLocks/>
            </p:cNvGrpSpPr>
            <p:nvPr/>
          </p:nvGrpSpPr>
          <p:grpSpPr bwMode="auto">
            <a:xfrm flipH="1">
              <a:off x="4164" y="2500"/>
              <a:ext cx="152" cy="109"/>
              <a:chOff x="3216" y="2784"/>
              <a:chExt cx="192" cy="144"/>
            </a:xfrm>
          </p:grpSpPr>
          <p:sp>
            <p:nvSpPr>
              <p:cNvPr id="337"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38"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39"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40"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34"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35"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36"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pic>
        <p:nvPicPr>
          <p:cNvPr id="341" name="Picture 157"/>
          <p:cNvPicPr>
            <a:picLocks noChangeArrowheads="1"/>
          </p:cNvPicPr>
          <p:nvPr/>
        </p:nvPicPr>
        <p:blipFill>
          <a:blip r:embed="rId3"/>
          <a:srcRect/>
          <a:stretch>
            <a:fillRect/>
          </a:stretch>
        </p:blipFill>
        <p:spPr bwMode="auto">
          <a:xfrm>
            <a:off x="6904873" y="3068960"/>
            <a:ext cx="352425" cy="223838"/>
          </a:xfrm>
          <a:prstGeom prst="rect">
            <a:avLst/>
          </a:prstGeom>
          <a:noFill/>
          <a:ln w="12700">
            <a:noFill/>
            <a:miter lim="800000"/>
            <a:headEnd/>
            <a:tailEnd/>
          </a:ln>
          <a:effectLst/>
        </p:spPr>
      </p:pic>
      <p:sp>
        <p:nvSpPr>
          <p:cNvPr id="342" name="TextBox 341"/>
          <p:cNvSpPr txBox="1"/>
          <p:nvPr/>
        </p:nvSpPr>
        <p:spPr>
          <a:xfrm>
            <a:off x="6238220" y="3142709"/>
            <a:ext cx="749048"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Access </a:t>
            </a:r>
            <a:br>
              <a:rPr lang="en-US" dirty="0">
                <a:latin typeface="+mn-lt"/>
              </a:rPr>
            </a:br>
            <a:r>
              <a:rPr lang="en-US" dirty="0">
                <a:latin typeface="+mn-lt"/>
              </a:rPr>
              <a:t>Server</a:t>
            </a:r>
          </a:p>
        </p:txBody>
      </p:sp>
      <p:sp>
        <p:nvSpPr>
          <p:cNvPr id="343" name="TextBox 342"/>
          <p:cNvSpPr txBox="1"/>
          <p:nvPr/>
        </p:nvSpPr>
        <p:spPr>
          <a:xfrm>
            <a:off x="7752353" y="2978950"/>
            <a:ext cx="515385" cy="338554"/>
          </a:xfrm>
          <a:prstGeom prst="rect">
            <a:avLst/>
          </a:prstGeom>
          <a:noFill/>
        </p:spPr>
        <p:txBody>
          <a:bodyPr wrap="none" rtlCol="0">
            <a:spAutoFit/>
          </a:bodyPr>
          <a:lstStyle/>
          <a:p>
            <a:r>
              <a:rPr lang="en-US" sz="1600" dirty="0">
                <a:latin typeface="+mn-lt"/>
              </a:rPr>
              <a:t>ESI</a:t>
            </a:r>
          </a:p>
        </p:txBody>
      </p:sp>
      <p:cxnSp>
        <p:nvCxnSpPr>
          <p:cNvPr id="344" name="Straight Connector 343"/>
          <p:cNvCxnSpPr/>
          <p:nvPr/>
        </p:nvCxnSpPr>
        <p:spPr bwMode="auto">
          <a:xfrm>
            <a:off x="4737018" y="2033845"/>
            <a:ext cx="360040" cy="22502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45" name="Straight Connector 344"/>
          <p:cNvCxnSpPr/>
          <p:nvPr/>
        </p:nvCxnSpPr>
        <p:spPr bwMode="auto">
          <a:xfrm>
            <a:off x="4286968" y="2663915"/>
            <a:ext cx="540060" cy="18002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46" name="Straight Connector 345"/>
          <p:cNvCxnSpPr/>
          <p:nvPr/>
        </p:nvCxnSpPr>
        <p:spPr bwMode="auto">
          <a:xfrm flipV="1">
            <a:off x="4466988" y="3248980"/>
            <a:ext cx="360040" cy="4500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48" name="Straight Connector 347"/>
          <p:cNvCxnSpPr/>
          <p:nvPr/>
        </p:nvCxnSpPr>
        <p:spPr bwMode="auto">
          <a:xfrm flipH="1">
            <a:off x="7302303" y="2978950"/>
            <a:ext cx="810091" cy="0"/>
          </a:xfrm>
          <a:prstGeom prst="line">
            <a:avLst/>
          </a:prstGeom>
          <a:solidFill>
            <a:schemeClr val="accent1"/>
          </a:solidFill>
          <a:ln w="28575" cap="flat" cmpd="sng" algn="ctr">
            <a:solidFill>
              <a:schemeClr val="tx1"/>
            </a:solidFill>
            <a:prstDash val="solid"/>
            <a:round/>
            <a:headEnd type="none" w="sm" len="sm"/>
            <a:tailEnd type="none" w="sm" len="sm"/>
          </a:ln>
          <a:effectLst/>
        </p:spPr>
      </p:cxnSp>
      <p:sp>
        <p:nvSpPr>
          <p:cNvPr id="349" name="Freeform 348"/>
          <p:cNvSpPr/>
          <p:nvPr/>
        </p:nvSpPr>
        <p:spPr>
          <a:xfrm>
            <a:off x="7212293" y="2234556"/>
            <a:ext cx="1036056" cy="750480"/>
          </a:xfrm>
          <a:custGeom>
            <a:avLst/>
            <a:gdLst>
              <a:gd name="connsiteX0" fmla="*/ 0 w 408253"/>
              <a:gd name="connsiteY0" fmla="*/ 0 h 1434506"/>
              <a:gd name="connsiteX1" fmla="*/ 399802 w 408253"/>
              <a:gd name="connsiteY1" fmla="*/ 517363 h 1434506"/>
              <a:gd name="connsiteX2" fmla="*/ 282213 w 408253"/>
              <a:gd name="connsiteY2" fmla="*/ 1434506 h 1434506"/>
              <a:gd name="connsiteX0" fmla="*/ 0 w 402434"/>
              <a:gd name="connsiteY0" fmla="*/ 0 h 1721843"/>
              <a:gd name="connsiteX1" fmla="*/ 399802 w 402434"/>
              <a:gd name="connsiteY1" fmla="*/ 517363 h 1721843"/>
              <a:gd name="connsiteX2" fmla="*/ 183750 w 402434"/>
              <a:gd name="connsiteY2" fmla="*/ 1721843 h 1721843"/>
              <a:gd name="connsiteX0" fmla="*/ 0 w 459404"/>
              <a:gd name="connsiteY0" fmla="*/ 0 h 1721843"/>
              <a:gd name="connsiteX1" fmla="*/ 457238 w 459404"/>
              <a:gd name="connsiteY1" fmla="*/ 642292 h 1721843"/>
              <a:gd name="connsiteX2" fmla="*/ 183750 w 459404"/>
              <a:gd name="connsiteY2" fmla="*/ 1721843 h 1721843"/>
              <a:gd name="connsiteX0" fmla="*/ 0 w 410561"/>
              <a:gd name="connsiteY0" fmla="*/ 0 h 1721843"/>
              <a:gd name="connsiteX1" fmla="*/ 408007 w 410561"/>
              <a:gd name="connsiteY1" fmla="*/ 642292 h 1721843"/>
              <a:gd name="connsiteX2" fmla="*/ 183750 w 410561"/>
              <a:gd name="connsiteY2" fmla="*/ 1721843 h 1721843"/>
              <a:gd name="connsiteX0" fmla="*/ 0 w 411918"/>
              <a:gd name="connsiteY0" fmla="*/ 0 h 1721843"/>
              <a:gd name="connsiteX1" fmla="*/ 408007 w 411918"/>
              <a:gd name="connsiteY1" fmla="*/ 642292 h 1721843"/>
              <a:gd name="connsiteX2" fmla="*/ 183750 w 411918"/>
              <a:gd name="connsiteY2" fmla="*/ 1721843 h 1721843"/>
              <a:gd name="connsiteX0" fmla="*/ 0 w 413687"/>
              <a:gd name="connsiteY0" fmla="*/ 0 h 1584422"/>
              <a:gd name="connsiteX1" fmla="*/ 408007 w 413687"/>
              <a:gd name="connsiteY1" fmla="*/ 642292 h 1584422"/>
              <a:gd name="connsiteX2" fmla="*/ 249392 w 413687"/>
              <a:gd name="connsiteY2" fmla="*/ 1584422 h 1584422"/>
              <a:gd name="connsiteX0" fmla="*/ 0 w 412288"/>
              <a:gd name="connsiteY0" fmla="*/ 0 h 1584422"/>
              <a:gd name="connsiteX1" fmla="*/ 408007 w 412288"/>
              <a:gd name="connsiteY1" fmla="*/ 642292 h 1584422"/>
              <a:gd name="connsiteX2" fmla="*/ 224776 w 412288"/>
              <a:gd name="connsiteY2" fmla="*/ 1584422 h 1584422"/>
              <a:gd name="connsiteX0" fmla="*/ 1063448 w 1086698"/>
              <a:gd name="connsiteY0" fmla="*/ 171290 h 968659"/>
              <a:gd name="connsiteX1" fmla="*/ 183231 w 1086698"/>
              <a:gd name="connsiteY1" fmla="*/ 26529 h 968659"/>
              <a:gd name="connsiteX2" fmla="*/ 0 w 1086698"/>
              <a:gd name="connsiteY2" fmla="*/ 968659 h 968659"/>
              <a:gd name="connsiteX0" fmla="*/ 1063448 w 1104641"/>
              <a:gd name="connsiteY0" fmla="*/ 0 h 797369"/>
              <a:gd name="connsiteX1" fmla="*/ 626315 w 1104641"/>
              <a:gd name="connsiteY1" fmla="*/ 642292 h 797369"/>
              <a:gd name="connsiteX2" fmla="*/ 0 w 1104641"/>
              <a:gd name="connsiteY2" fmla="*/ 797369 h 797369"/>
              <a:gd name="connsiteX0" fmla="*/ 1063448 w 1063448"/>
              <a:gd name="connsiteY0" fmla="*/ 0 h 797369"/>
              <a:gd name="connsiteX1" fmla="*/ 626315 w 1063448"/>
              <a:gd name="connsiteY1" fmla="*/ 642292 h 797369"/>
              <a:gd name="connsiteX2" fmla="*/ 0 w 1063448"/>
              <a:gd name="connsiteY2" fmla="*/ 797369 h 797369"/>
            </a:gdLst>
            <a:ahLst/>
            <a:cxnLst>
              <a:cxn ang="0">
                <a:pos x="connsiteX0" y="connsiteY0"/>
              </a:cxn>
              <a:cxn ang="0">
                <a:pos x="connsiteX1" y="connsiteY1"/>
              </a:cxn>
              <a:cxn ang="0">
                <a:pos x="connsiteX2" y="connsiteY2"/>
              </a:cxn>
            </a:cxnLst>
            <a:rect l="l" t="t" r="r" b="b"/>
            <a:pathLst>
              <a:path w="1063448" h="797369">
                <a:moveTo>
                  <a:pt x="1063448" y="0"/>
                </a:moveTo>
                <a:cubicBezTo>
                  <a:pt x="870595" y="364012"/>
                  <a:pt x="803556" y="509397"/>
                  <a:pt x="626315" y="642292"/>
                </a:cubicBezTo>
                <a:cubicBezTo>
                  <a:pt x="449074" y="775187"/>
                  <a:pt x="0" y="797369"/>
                  <a:pt x="0" y="797369"/>
                </a:cubicBezTo>
              </a:path>
            </a:pathLst>
          </a:custGeom>
          <a:ln>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1263842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GAP#2: Network-ID and service indication in wired Ethernet</a:t>
            </a:r>
          </a:p>
        </p:txBody>
      </p:sp>
      <p:sp>
        <p:nvSpPr>
          <p:cNvPr id="5" name="Content Placeholder 4"/>
          <p:cNvSpPr>
            <a:spLocks noGrp="1"/>
          </p:cNvSpPr>
          <p:nvPr>
            <p:ph idx="1"/>
          </p:nvPr>
        </p:nvSpPr>
        <p:spPr/>
        <p:txBody>
          <a:bodyPr/>
          <a:lstStyle/>
          <a:p>
            <a:r>
              <a:rPr lang="en-US" dirty="0" err="1" smtClean="0"/>
              <a:t>ZigBee</a:t>
            </a:r>
            <a:r>
              <a:rPr lang="en-US" dirty="0" smtClean="0"/>
              <a:t> SEP2 requires support for network discovery and selection functions.</a:t>
            </a:r>
          </a:p>
          <a:p>
            <a:r>
              <a:rPr lang="en-US" dirty="0" smtClean="0"/>
              <a:t>IEEE 802.3 explicitly mentioned as technology candidate does not provide network advertisement, network discovery and network selection functions like the IEEE 802 wireless interfaces.</a:t>
            </a:r>
          </a:p>
          <a:p>
            <a:pPr marL="0" indent="0">
              <a:buNone/>
            </a:pPr>
            <a:endParaRPr lang="en-US" dirty="0" smtClean="0"/>
          </a:p>
          <a:p>
            <a:endParaRPr lang="en-US" dirty="0"/>
          </a:p>
        </p:txBody>
      </p:sp>
    </p:spTree>
    <p:extLst>
      <p:ext uri="{BB962C8B-B14F-4D97-AF65-F5344CB8AC3E}">
        <p14:creationId xmlns:p14="http://schemas.microsoft.com/office/powerpoint/2010/main" val="2597821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haul_multiple_RA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87" y="819000"/>
            <a:ext cx="6211013" cy="6019800"/>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t>SDN-based </a:t>
            </a:r>
            <a:r>
              <a:rPr lang="en-US" dirty="0" err="1" smtClean="0"/>
              <a:t>OmniRAN</a:t>
            </a:r>
            <a:r>
              <a:rPr lang="en-US" dirty="0" smtClean="0"/>
              <a:t> Use Cases Scenario</a:t>
            </a:r>
            <a:endParaRPr lang="en-US" dirty="0"/>
          </a:p>
        </p:txBody>
      </p:sp>
      <p:cxnSp>
        <p:nvCxnSpPr>
          <p:cNvPr id="5" name="Straight Arrow Connector 4"/>
          <p:cNvCxnSpPr/>
          <p:nvPr/>
        </p:nvCxnSpPr>
        <p:spPr>
          <a:xfrm flipH="1">
            <a:off x="2819400" y="2895600"/>
            <a:ext cx="1518780" cy="45720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rot="10800000" flipV="1">
            <a:off x="2743200" y="3048000"/>
            <a:ext cx="1609344" cy="1341122"/>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rot="16200000" flipH="1">
            <a:off x="4111752" y="3508249"/>
            <a:ext cx="768099" cy="2"/>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5967000" y="1970055"/>
            <a:ext cx="3088300" cy="2308324"/>
          </a:xfrm>
          <a:prstGeom prst="rect">
            <a:avLst/>
          </a:prstGeom>
          <a:noFill/>
        </p:spPr>
        <p:txBody>
          <a:bodyPr wrap="square" rtlCol="0">
            <a:spAutoFit/>
          </a:bodyPr>
          <a:lstStyle/>
          <a:p>
            <a:pPr>
              <a:buFont typeface="Arial" pitchFamily="34" charset="0"/>
              <a:buChar char="•"/>
            </a:pPr>
            <a:r>
              <a:rPr lang="en-US" dirty="0" smtClean="0">
                <a:solidFill>
                  <a:schemeClr val="tx2"/>
                </a:solidFill>
                <a:latin typeface="Arial Black" pitchFamily="34" charset="0"/>
              </a:rPr>
              <a:t> Centrally controlled configuration, from Core to Terminal, of heterogeneous IEEE 802 links</a:t>
            </a:r>
          </a:p>
          <a:p>
            <a:pPr>
              <a:buFont typeface="Arial" pitchFamily="34" charset="0"/>
              <a:buChar char="•"/>
            </a:pPr>
            <a:endParaRPr lang="en-US" dirty="0" smtClean="0">
              <a:solidFill>
                <a:schemeClr val="tx2"/>
              </a:solidFill>
              <a:latin typeface="Arial Black" pitchFamily="34" charset="0"/>
            </a:endParaRPr>
          </a:p>
          <a:p>
            <a:pPr>
              <a:buFont typeface="Arial" pitchFamily="34" charset="0"/>
              <a:buChar char="•"/>
            </a:pPr>
            <a:r>
              <a:rPr lang="en-US" dirty="0" smtClean="0">
                <a:solidFill>
                  <a:schemeClr val="tx2"/>
                </a:solidFill>
                <a:latin typeface="Arial Black" pitchFamily="34" charset="0"/>
              </a:rPr>
              <a:t> Dynamic creation of data paths with dynamic reconfiguration and mapping to the terminal at  flow granularity</a:t>
            </a:r>
          </a:p>
          <a:p>
            <a:pPr>
              <a:buFont typeface="Arial" pitchFamily="34" charset="0"/>
              <a:buChar char="•"/>
            </a:pPr>
            <a:endParaRPr lang="en-US" dirty="0" smtClean="0">
              <a:solidFill>
                <a:schemeClr val="tx2"/>
              </a:solidFill>
              <a:latin typeface="Arial Black" pitchFamily="34" charset="0"/>
            </a:endParaRPr>
          </a:p>
          <a:p>
            <a:pPr>
              <a:buFont typeface="Arial" pitchFamily="34" charset="0"/>
              <a:buChar char="•"/>
            </a:pPr>
            <a:r>
              <a:rPr lang="en-US" dirty="0" smtClean="0">
                <a:solidFill>
                  <a:schemeClr val="tx2"/>
                </a:solidFill>
                <a:latin typeface="Arial Black" pitchFamily="34" charset="0"/>
              </a:rPr>
              <a:t> Clean separation of data and control planes</a:t>
            </a:r>
            <a:endParaRPr lang="en-US" dirty="0">
              <a:solidFill>
                <a:schemeClr val="tx2"/>
              </a:solidFill>
              <a:latin typeface="Arial Black" pitchFamily="34" charset="0"/>
            </a:endParaRPr>
          </a:p>
        </p:txBody>
      </p:sp>
      <p:sp>
        <p:nvSpPr>
          <p:cNvPr id="24" name="Left Brace 23"/>
          <p:cNvSpPr/>
          <p:nvPr/>
        </p:nvSpPr>
        <p:spPr>
          <a:xfrm>
            <a:off x="5598500" y="1564990"/>
            <a:ext cx="300624" cy="31949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2009421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Rounded Rectangle 240"/>
          <p:cNvSpPr/>
          <p:nvPr/>
        </p:nvSpPr>
        <p:spPr>
          <a:xfrm>
            <a:off x="5673272" y="1496350"/>
            <a:ext cx="1641928" cy="4678284"/>
          </a:xfrm>
          <a:prstGeom prst="roundRect">
            <a:avLst/>
          </a:prstGeom>
          <a:solidFill>
            <a:schemeClr val="bg1">
              <a:lumMod val="9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84" name="Straight Connector 483"/>
          <p:cNvCxnSpPr/>
          <p:nvPr/>
        </p:nvCxnSpPr>
        <p:spPr>
          <a:xfrm rot="16200000" flipV="1">
            <a:off x="6515102" y="4648199"/>
            <a:ext cx="609599" cy="2"/>
          </a:xfrm>
          <a:prstGeom prst="line">
            <a:avLst/>
          </a:prstGeom>
          <a:ln>
            <a:solidFill>
              <a:srgbClr val="FF6600"/>
            </a:solidFill>
          </a:ln>
        </p:spPr>
        <p:style>
          <a:lnRef idx="2">
            <a:schemeClr val="dk1"/>
          </a:lnRef>
          <a:fillRef idx="0">
            <a:schemeClr val="dk1"/>
          </a:fillRef>
          <a:effectRef idx="1">
            <a:schemeClr val="dk1"/>
          </a:effectRef>
          <a:fontRef idx="minor">
            <a:schemeClr val="tx1"/>
          </a:fontRef>
        </p:style>
      </p:cxnSp>
      <p:cxnSp>
        <p:nvCxnSpPr>
          <p:cNvPr id="231" name="Straight Connector 230"/>
          <p:cNvCxnSpPr>
            <a:endCxn id="49" idx="1"/>
          </p:cNvCxnSpPr>
          <p:nvPr/>
        </p:nvCxnSpPr>
        <p:spPr>
          <a:xfrm>
            <a:off x="7202750" y="3504163"/>
            <a:ext cx="493450" cy="6345"/>
          </a:xfrm>
          <a:prstGeom prst="line">
            <a:avLst/>
          </a:prstGeom>
        </p:spPr>
        <p:style>
          <a:lnRef idx="2">
            <a:schemeClr val="accent1"/>
          </a:lnRef>
          <a:fillRef idx="0">
            <a:schemeClr val="accent1"/>
          </a:fillRef>
          <a:effectRef idx="1">
            <a:schemeClr val="accent1"/>
          </a:effectRef>
          <a:fontRef idx="minor">
            <a:schemeClr val="tx1"/>
          </a:fontRef>
        </p:style>
      </p:cxnSp>
      <p:sp>
        <p:nvSpPr>
          <p:cNvPr id="216" name="Rounded Rectangle 215"/>
          <p:cNvSpPr/>
          <p:nvPr/>
        </p:nvSpPr>
        <p:spPr>
          <a:xfrm>
            <a:off x="1739048" y="1449000"/>
            <a:ext cx="3524413" cy="4802765"/>
          </a:xfrm>
          <a:prstGeom prst="roundRect">
            <a:avLst/>
          </a:prstGeom>
          <a:solidFill>
            <a:schemeClr val="bg1">
              <a:lumMod val="9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3"/>
          <p:cNvGrpSpPr/>
          <p:nvPr/>
        </p:nvGrpSpPr>
        <p:grpSpPr>
          <a:xfrm>
            <a:off x="50800" y="3416300"/>
            <a:ext cx="990600" cy="990600"/>
            <a:chOff x="381000" y="1962150"/>
            <a:chExt cx="990600" cy="990600"/>
          </a:xfrm>
        </p:grpSpPr>
        <p:sp>
          <p:nvSpPr>
            <p:cNvPr id="5"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6" name="Picture 5" descr="MC900439836.PNG"/>
            <p:cNvPicPr>
              <a:picLocks noChangeAspect="1"/>
            </p:cNvPicPr>
            <p:nvPr/>
          </p:nvPicPr>
          <p:blipFill>
            <a:blip r:embed="rId4"/>
            <a:stretch>
              <a:fillRect/>
            </a:stretch>
          </p:blipFill>
          <p:spPr>
            <a:xfrm>
              <a:off x="609600" y="2286000"/>
              <a:ext cx="533400" cy="533400"/>
            </a:xfrm>
            <a:prstGeom prst="rect">
              <a:avLst/>
            </a:prstGeom>
          </p:spPr>
        </p:pic>
      </p:grpSp>
      <p:cxnSp>
        <p:nvCxnSpPr>
          <p:cNvPr id="478" name="Straight Connector 477"/>
          <p:cNvCxnSpPr/>
          <p:nvPr/>
        </p:nvCxnSpPr>
        <p:spPr>
          <a:xfrm rot="16200000" flipV="1">
            <a:off x="6515102" y="3352799"/>
            <a:ext cx="609599" cy="2"/>
          </a:xfrm>
          <a:prstGeom prst="line">
            <a:avLst/>
          </a:prstGeom>
          <a:ln>
            <a:solidFill>
              <a:srgbClr val="FF6600"/>
            </a:solidFill>
          </a:ln>
        </p:spPr>
        <p:style>
          <a:lnRef idx="2">
            <a:schemeClr val="dk1"/>
          </a:lnRef>
          <a:fillRef idx="0">
            <a:schemeClr val="dk1"/>
          </a:fillRef>
          <a:effectRef idx="1">
            <a:schemeClr val="dk1"/>
          </a:effectRef>
          <a:fontRef idx="minor">
            <a:schemeClr val="tx1"/>
          </a:fontRef>
        </p:style>
      </p:cxnSp>
      <p:grpSp>
        <p:nvGrpSpPr>
          <p:cNvPr id="3" name="Group 40"/>
          <p:cNvGrpSpPr/>
          <p:nvPr/>
        </p:nvGrpSpPr>
        <p:grpSpPr>
          <a:xfrm>
            <a:off x="7696200" y="3015208"/>
            <a:ext cx="990600" cy="990600"/>
            <a:chOff x="5257800" y="4419600"/>
            <a:chExt cx="990600" cy="990600"/>
          </a:xfrm>
        </p:grpSpPr>
        <p:sp>
          <p:nvSpPr>
            <p:cNvPr id="49" name="Rounded Rectangle 48"/>
            <p:cNvSpPr/>
            <p:nvPr/>
          </p:nvSpPr>
          <p:spPr bwMode="auto">
            <a:xfrm>
              <a:off x="5257800" y="441960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4" name="Group 61"/>
            <p:cNvGrpSpPr/>
            <p:nvPr/>
          </p:nvGrpSpPr>
          <p:grpSpPr>
            <a:xfrm>
              <a:off x="5410201" y="4502656"/>
              <a:ext cx="609600" cy="450344"/>
              <a:chOff x="6324600" y="1828800"/>
              <a:chExt cx="917575" cy="677862"/>
            </a:xfrm>
          </p:grpSpPr>
          <p:grpSp>
            <p:nvGrpSpPr>
              <p:cNvPr id="7" name="Group 10"/>
              <p:cNvGrpSpPr>
                <a:grpSpLocks/>
              </p:cNvGrpSpPr>
              <p:nvPr/>
            </p:nvGrpSpPr>
            <p:grpSpPr bwMode="auto">
              <a:xfrm>
                <a:off x="6972300" y="1828800"/>
                <a:ext cx="269875" cy="460375"/>
                <a:chOff x="4120" y="2308"/>
                <a:chExt cx="305" cy="415"/>
              </a:xfrm>
            </p:grpSpPr>
            <p:sp>
              <p:nvSpPr>
                <p:cNvPr id="90"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91"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92"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8" name="Group 14"/>
                <p:cNvGrpSpPr>
                  <a:grpSpLocks/>
                </p:cNvGrpSpPr>
                <p:nvPr/>
              </p:nvGrpSpPr>
              <p:grpSpPr bwMode="auto">
                <a:xfrm flipH="1">
                  <a:off x="4164" y="2500"/>
                  <a:ext cx="152" cy="109"/>
                  <a:chOff x="3216" y="2784"/>
                  <a:chExt cx="192" cy="144"/>
                </a:xfrm>
              </p:grpSpPr>
              <p:sp>
                <p:nvSpPr>
                  <p:cNvPr id="97"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98"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99"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100"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94"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95"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96"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9" name="Group 22"/>
              <p:cNvGrpSpPr>
                <a:grpSpLocks/>
              </p:cNvGrpSpPr>
              <p:nvPr/>
            </p:nvGrpSpPr>
            <p:grpSpPr bwMode="auto">
              <a:xfrm>
                <a:off x="6756400" y="1901825"/>
                <a:ext cx="269875" cy="460375"/>
                <a:chOff x="4120" y="2308"/>
                <a:chExt cx="305" cy="415"/>
              </a:xfrm>
            </p:grpSpPr>
            <p:sp>
              <p:nvSpPr>
                <p:cNvPr id="79"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80"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81"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0" name="Group 26"/>
                <p:cNvGrpSpPr>
                  <a:grpSpLocks/>
                </p:cNvGrpSpPr>
                <p:nvPr/>
              </p:nvGrpSpPr>
              <p:grpSpPr bwMode="auto">
                <a:xfrm flipH="1">
                  <a:off x="4164" y="2500"/>
                  <a:ext cx="152" cy="109"/>
                  <a:chOff x="3216" y="2784"/>
                  <a:chExt cx="192" cy="144"/>
                </a:xfrm>
              </p:grpSpPr>
              <p:sp>
                <p:nvSpPr>
                  <p:cNvPr id="86"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87"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88"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89"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83"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84"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85"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1" name="Group 34"/>
              <p:cNvGrpSpPr>
                <a:grpSpLocks/>
              </p:cNvGrpSpPr>
              <p:nvPr/>
            </p:nvGrpSpPr>
            <p:grpSpPr bwMode="auto">
              <a:xfrm>
                <a:off x="6540500" y="1973262"/>
                <a:ext cx="269875" cy="460375"/>
                <a:chOff x="4120" y="2308"/>
                <a:chExt cx="305" cy="415"/>
              </a:xfrm>
            </p:grpSpPr>
            <p:sp>
              <p:nvSpPr>
                <p:cNvPr id="68"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69"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70"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2" name="Group 38"/>
                <p:cNvGrpSpPr>
                  <a:grpSpLocks/>
                </p:cNvGrpSpPr>
                <p:nvPr/>
              </p:nvGrpSpPr>
              <p:grpSpPr bwMode="auto">
                <a:xfrm flipH="1">
                  <a:off x="4164" y="2500"/>
                  <a:ext cx="152" cy="109"/>
                  <a:chOff x="3216" y="2784"/>
                  <a:chExt cx="192" cy="144"/>
                </a:xfrm>
              </p:grpSpPr>
              <p:sp>
                <p:nvSpPr>
                  <p:cNvPr id="75"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76"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77"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78"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72"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73"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74"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3" name="Group 618"/>
              <p:cNvGrpSpPr>
                <a:grpSpLocks/>
              </p:cNvGrpSpPr>
              <p:nvPr/>
            </p:nvGrpSpPr>
            <p:grpSpPr bwMode="auto">
              <a:xfrm>
                <a:off x="6324600" y="2046287"/>
                <a:ext cx="269875" cy="460375"/>
                <a:chOff x="4120" y="2308"/>
                <a:chExt cx="305" cy="415"/>
              </a:xfrm>
            </p:grpSpPr>
            <p:sp>
              <p:nvSpPr>
                <p:cNvPr id="57"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58"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59"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4" name="Group 622"/>
                <p:cNvGrpSpPr>
                  <a:grpSpLocks/>
                </p:cNvGrpSpPr>
                <p:nvPr/>
              </p:nvGrpSpPr>
              <p:grpSpPr bwMode="auto">
                <a:xfrm flipH="1">
                  <a:off x="4164" y="2500"/>
                  <a:ext cx="152" cy="109"/>
                  <a:chOff x="3216" y="2784"/>
                  <a:chExt cx="192" cy="144"/>
                </a:xfrm>
              </p:grpSpPr>
              <p:sp>
                <p:nvSpPr>
                  <p:cNvPr id="64"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65"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66"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67"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61"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62"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63"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aphicFrame>
          <p:nvGraphicFramePr>
            <p:cNvPr id="51" name="Object 15">
              <a:hlinkClick r:id="" action="ppaction://ole?verb=0"/>
            </p:cNvPr>
            <p:cNvGraphicFramePr>
              <a:graphicFrameLocks/>
            </p:cNvGraphicFramePr>
            <p:nvPr/>
          </p:nvGraphicFramePr>
          <p:xfrm>
            <a:off x="5341951" y="4939236"/>
            <a:ext cx="798445" cy="429931"/>
          </p:xfrm>
          <a:graphic>
            <a:graphicData uri="http://schemas.openxmlformats.org/presentationml/2006/ole">
              <mc:AlternateContent xmlns:mc="http://schemas.openxmlformats.org/markup-compatibility/2006">
                <mc:Choice xmlns:v="urn:schemas-microsoft-com:vml" Requires="v">
                  <p:oleObj spid="_x0000_s1032" name="Clip" r:id="rId5" imgW="5757415" imgH="3221332" progId="">
                    <p:embed/>
                  </p:oleObj>
                </mc:Choice>
                <mc:Fallback>
                  <p:oleObj name="Clip" r:id="rId5" imgW="5757415" imgH="3221332" progId="">
                    <p:embed/>
                    <p:pic>
                      <p:nvPicPr>
                        <p:cNvPr id="0" name="Picture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1951" y="4939236"/>
                          <a:ext cx="798445" cy="42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52" name="Text Box 16"/>
            <p:cNvSpPr txBox="1">
              <a:spLocks noChangeArrowheads="1"/>
            </p:cNvSpPr>
            <p:nvPr/>
          </p:nvSpPr>
          <p:spPr bwMode="auto">
            <a:xfrm>
              <a:off x="5428250" y="500144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420" name="Straight Connector 419"/>
          <p:cNvCxnSpPr>
            <a:stCxn id="278" idx="1"/>
          </p:cNvCxnSpPr>
          <p:nvPr/>
        </p:nvCxnSpPr>
        <p:spPr>
          <a:xfrm rot="10800000">
            <a:off x="5029201" y="4343401"/>
            <a:ext cx="1098287" cy="679397"/>
          </a:xfrm>
          <a:prstGeom prst="line">
            <a:avLst/>
          </a:prstGeom>
          <a:ln>
            <a:solidFill>
              <a:srgbClr val="0000FF"/>
            </a:solidFill>
          </a:ln>
        </p:spPr>
        <p:style>
          <a:lnRef idx="2">
            <a:schemeClr val="dk1"/>
          </a:lnRef>
          <a:fillRef idx="0">
            <a:schemeClr val="dk1"/>
          </a:fillRef>
          <a:effectRef idx="1">
            <a:schemeClr val="dk1"/>
          </a:effectRef>
          <a:fontRef idx="minor">
            <a:schemeClr val="tx1"/>
          </a:fontRef>
        </p:style>
      </p:cxnSp>
      <p:sp>
        <p:nvSpPr>
          <p:cNvPr id="244" name="TextBox 243"/>
          <p:cNvSpPr txBox="1"/>
          <p:nvPr/>
        </p:nvSpPr>
        <p:spPr>
          <a:xfrm>
            <a:off x="5695043" y="5820201"/>
            <a:ext cx="1598385" cy="276999"/>
          </a:xfrm>
          <a:prstGeom prst="rect">
            <a:avLst/>
          </a:prstGeom>
          <a:noFill/>
        </p:spPr>
        <p:txBody>
          <a:bodyPr wrap="square" rtlCol="0">
            <a:spAutoFit/>
          </a:bodyPr>
          <a:lstStyle/>
          <a:p>
            <a:pPr algn="ctr"/>
            <a:r>
              <a:rPr lang="en-US" sz="1200" b="1" dirty="0" smtClean="0"/>
              <a:t>Core Network(s)</a:t>
            </a:r>
            <a:endParaRPr lang="en-US" sz="1200" b="1" dirty="0"/>
          </a:p>
        </p:txBody>
      </p:sp>
      <p:sp>
        <p:nvSpPr>
          <p:cNvPr id="247" name="Title 246"/>
          <p:cNvSpPr>
            <a:spLocks noGrp="1"/>
          </p:cNvSpPr>
          <p:nvPr>
            <p:ph type="title"/>
          </p:nvPr>
        </p:nvSpPr>
        <p:spPr>
          <a:xfrm>
            <a:off x="154546" y="361950"/>
            <a:ext cx="8731877" cy="616976"/>
          </a:xfrm>
        </p:spPr>
        <p:txBody>
          <a:bodyPr>
            <a:noAutofit/>
          </a:bodyPr>
          <a:lstStyle/>
          <a:p>
            <a:r>
              <a:rPr lang="en-US" sz="2800" dirty="0" smtClean="0"/>
              <a:t>SDN-based OmniRAN Use Cases</a:t>
            </a:r>
            <a:br>
              <a:rPr lang="en-US" sz="2800" dirty="0" smtClean="0"/>
            </a:br>
            <a:r>
              <a:rPr lang="en-US" sz="2800" dirty="0" smtClean="0"/>
              <a:t>Reference Point Mappings</a:t>
            </a:r>
            <a:endParaRPr lang="en-US" sz="2800" dirty="0"/>
          </a:p>
        </p:txBody>
      </p:sp>
      <p:grpSp>
        <p:nvGrpSpPr>
          <p:cNvPr id="15" name="Group 274"/>
          <p:cNvGrpSpPr/>
          <p:nvPr/>
        </p:nvGrpSpPr>
        <p:grpSpPr>
          <a:xfrm>
            <a:off x="6056050" y="4870397"/>
            <a:ext cx="990600" cy="997003"/>
            <a:chOff x="5245100" y="2133600"/>
            <a:chExt cx="990600" cy="997003"/>
          </a:xfrm>
        </p:grpSpPr>
        <p:sp>
          <p:nvSpPr>
            <p:cNvPr id="276" name="AutoShape 154"/>
            <p:cNvSpPr>
              <a:spLocks noChangeArrowheads="1"/>
            </p:cNvSpPr>
            <p:nvPr/>
          </p:nvSpPr>
          <p:spPr bwMode="auto">
            <a:xfrm>
              <a:off x="5245100" y="2140003"/>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sp>
          <p:nvSpPr>
            <p:cNvPr id="278" name="Rectangle 188"/>
            <p:cNvSpPr>
              <a:spLocks noChangeArrowheads="1"/>
            </p:cNvSpPr>
            <p:nvPr/>
          </p:nvSpPr>
          <p:spPr bwMode="auto">
            <a:xfrm>
              <a:off x="5316537" y="2133600"/>
              <a:ext cx="855663" cy="304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100" b="1" dirty="0" smtClean="0">
                  <a:latin typeface="Arial" pitchFamily="34" charset="0"/>
                  <a:cs typeface="Arial" pitchFamily="34" charset="0"/>
                </a:rPr>
                <a:t>Core</a:t>
              </a:r>
            </a:p>
            <a:p>
              <a:pPr algn="ctr" eaLnBrk="0" hangingPunct="0">
                <a:lnSpc>
                  <a:spcPct val="90000"/>
                </a:lnSpc>
                <a:spcBef>
                  <a:spcPct val="0"/>
                </a:spcBef>
              </a:pPr>
              <a:r>
                <a:rPr lang="de-DE" sz="1100" b="1" dirty="0" smtClean="0">
                  <a:latin typeface="Arial" pitchFamily="34" charset="0"/>
                  <a:cs typeface="Arial" pitchFamily="34" charset="0"/>
                </a:rPr>
                <a:t>Operator C</a:t>
              </a:r>
              <a:endParaRPr lang="en-US" sz="1100" b="1" dirty="0">
                <a:latin typeface="Arial" pitchFamily="34" charset="0"/>
                <a:cs typeface="Arial" pitchFamily="34" charset="0"/>
              </a:endParaRPr>
            </a:p>
          </p:txBody>
        </p:sp>
        <p:grpSp>
          <p:nvGrpSpPr>
            <p:cNvPr id="16" name="Group 191"/>
            <p:cNvGrpSpPr/>
            <p:nvPr/>
          </p:nvGrpSpPr>
          <p:grpSpPr>
            <a:xfrm>
              <a:off x="5450810" y="2438399"/>
              <a:ext cx="568990" cy="358909"/>
              <a:chOff x="7481888" y="3079208"/>
              <a:chExt cx="595312" cy="425992"/>
            </a:xfrm>
          </p:grpSpPr>
          <p:sp>
            <p:nvSpPr>
              <p:cNvPr id="280"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281"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17" name="Group 122"/>
              <p:cNvGrpSpPr>
                <a:grpSpLocks/>
              </p:cNvGrpSpPr>
              <p:nvPr/>
            </p:nvGrpSpPr>
            <p:grpSpPr bwMode="auto">
              <a:xfrm>
                <a:off x="7848751" y="3079208"/>
                <a:ext cx="228449" cy="389708"/>
                <a:chOff x="4120" y="2308"/>
                <a:chExt cx="305" cy="415"/>
              </a:xfrm>
            </p:grpSpPr>
            <p:sp>
              <p:nvSpPr>
                <p:cNvPr id="283"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284"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285"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18" name="Group 126"/>
                <p:cNvGrpSpPr>
                  <a:grpSpLocks/>
                </p:cNvGrpSpPr>
                <p:nvPr/>
              </p:nvGrpSpPr>
              <p:grpSpPr bwMode="auto">
                <a:xfrm flipH="1">
                  <a:off x="4164" y="2500"/>
                  <a:ext cx="152" cy="109"/>
                  <a:chOff x="3216" y="2784"/>
                  <a:chExt cx="192" cy="144"/>
                </a:xfrm>
              </p:grpSpPr>
              <p:sp>
                <p:nvSpPr>
                  <p:cNvPr id="290"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291"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292"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293"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287"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288"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289"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pic>
          <p:nvPicPr>
            <p:cNvPr id="277" name="Picture 157"/>
            <p:cNvPicPr>
              <a:picLocks noChangeArrowheads="1"/>
            </p:cNvPicPr>
            <p:nvPr/>
          </p:nvPicPr>
          <p:blipFill>
            <a:blip r:embed="rId7"/>
            <a:srcRect/>
            <a:stretch>
              <a:fillRect/>
            </a:stretch>
          </p:blipFill>
          <p:spPr bwMode="auto">
            <a:xfrm>
              <a:off x="5578475" y="2830565"/>
              <a:ext cx="352425" cy="223838"/>
            </a:xfrm>
            <a:prstGeom prst="rect">
              <a:avLst/>
            </a:prstGeom>
            <a:noFill/>
            <a:ln w="12700">
              <a:noFill/>
              <a:miter lim="800000"/>
              <a:headEnd/>
              <a:tailEnd/>
            </a:ln>
            <a:effectLst/>
          </p:spPr>
        </p:pic>
      </p:grpSp>
      <p:sp>
        <p:nvSpPr>
          <p:cNvPr id="217" name="TextBox 216"/>
          <p:cNvSpPr txBox="1"/>
          <p:nvPr/>
        </p:nvSpPr>
        <p:spPr>
          <a:xfrm>
            <a:off x="3368898" y="5787935"/>
            <a:ext cx="1660302" cy="276999"/>
          </a:xfrm>
          <a:prstGeom prst="rect">
            <a:avLst/>
          </a:prstGeom>
          <a:noFill/>
        </p:spPr>
        <p:txBody>
          <a:bodyPr wrap="square" rtlCol="0">
            <a:spAutoFit/>
          </a:bodyPr>
          <a:lstStyle/>
          <a:p>
            <a:pPr algn="ctr"/>
            <a:r>
              <a:rPr lang="en-US" sz="1200" b="1" dirty="0" smtClean="0"/>
              <a:t>Access Network</a:t>
            </a:r>
            <a:endParaRPr lang="en-US" sz="1200" b="1" dirty="0"/>
          </a:p>
        </p:txBody>
      </p:sp>
      <p:grpSp>
        <p:nvGrpSpPr>
          <p:cNvPr id="19" name="Group 325"/>
          <p:cNvGrpSpPr/>
          <p:nvPr/>
        </p:nvGrpSpPr>
        <p:grpSpPr>
          <a:xfrm>
            <a:off x="3963716" y="2362200"/>
            <a:ext cx="1000125" cy="1219200"/>
            <a:chOff x="7315200" y="3886200"/>
            <a:chExt cx="1000125" cy="990600"/>
          </a:xfrm>
          <a:solidFill>
            <a:schemeClr val="bg1">
              <a:lumMod val="85000"/>
            </a:schemeClr>
          </a:solidFill>
        </p:grpSpPr>
        <p:sp>
          <p:nvSpPr>
            <p:cNvPr id="219" name="AutoShape 154"/>
            <p:cNvSpPr>
              <a:spLocks noChangeArrowheads="1"/>
            </p:cNvSpPr>
            <p:nvPr/>
          </p:nvSpPr>
          <p:spPr bwMode="auto">
            <a:xfrm>
              <a:off x="7315200" y="3886200"/>
              <a:ext cx="1000125" cy="990600"/>
            </a:xfrm>
            <a:prstGeom prst="flowChartAlternateProcess">
              <a:avLst/>
            </a:prstGeom>
            <a:grp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sp>
          <p:nvSpPr>
            <p:cNvPr id="220" name="Rectangle 187"/>
            <p:cNvSpPr>
              <a:spLocks noChangeArrowheads="1"/>
            </p:cNvSpPr>
            <p:nvPr/>
          </p:nvSpPr>
          <p:spPr bwMode="auto">
            <a:xfrm>
              <a:off x="7373937" y="3962400"/>
              <a:ext cx="863600" cy="838200"/>
            </a:xfrm>
            <a:prstGeom prst="rect">
              <a:avLst/>
            </a:prstGeom>
            <a:grp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err="1" smtClean="0">
                  <a:latin typeface="Arial" pitchFamily="34" charset="0"/>
                  <a:cs typeface="Arial" pitchFamily="34" charset="0"/>
                </a:rPr>
                <a:t>Backhaul</a:t>
              </a:r>
              <a:endParaRPr lang="en-US" sz="1600" b="1" dirty="0">
                <a:latin typeface="Arial" pitchFamily="34" charset="0"/>
                <a:cs typeface="Arial" pitchFamily="34" charset="0"/>
              </a:endParaRPr>
            </a:p>
          </p:txBody>
        </p:sp>
      </p:grpSp>
      <p:grpSp>
        <p:nvGrpSpPr>
          <p:cNvPr id="20" name="Group 328"/>
          <p:cNvGrpSpPr/>
          <p:nvPr/>
        </p:nvGrpSpPr>
        <p:grpSpPr>
          <a:xfrm>
            <a:off x="3979305" y="3048000"/>
            <a:ext cx="938479" cy="343703"/>
            <a:chOff x="173867" y="4114800"/>
            <a:chExt cx="938479" cy="343703"/>
          </a:xfrm>
        </p:grpSpPr>
        <p:sp>
          <p:nvSpPr>
            <p:cNvPr id="222" name="Oval 221"/>
            <p:cNvSpPr/>
            <p:nvPr/>
          </p:nvSpPr>
          <p:spPr>
            <a:xfrm>
              <a:off x="310392" y="4114800"/>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3" name="Oval 222"/>
            <p:cNvSpPr/>
            <p:nvPr/>
          </p:nvSpPr>
          <p:spPr>
            <a:xfrm>
              <a:off x="554820" y="4114801"/>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4" name="Oval 223"/>
            <p:cNvSpPr/>
            <p:nvPr/>
          </p:nvSpPr>
          <p:spPr>
            <a:xfrm>
              <a:off x="813311" y="4114801"/>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5" name="Oval 224"/>
            <p:cNvSpPr/>
            <p:nvPr/>
          </p:nvSpPr>
          <p:spPr>
            <a:xfrm>
              <a:off x="173867" y="4288512"/>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6" name="Oval 225"/>
            <p:cNvSpPr/>
            <p:nvPr/>
          </p:nvSpPr>
          <p:spPr>
            <a:xfrm>
              <a:off x="434217" y="4403945"/>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7" name="Oval 226"/>
            <p:cNvSpPr/>
            <p:nvPr/>
          </p:nvSpPr>
          <p:spPr>
            <a:xfrm>
              <a:off x="729492" y="4412773"/>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8" name="Oval 227"/>
            <p:cNvSpPr/>
            <p:nvPr/>
          </p:nvSpPr>
          <p:spPr>
            <a:xfrm>
              <a:off x="999367" y="4412784"/>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9" name="Oval 228"/>
            <p:cNvSpPr/>
            <p:nvPr/>
          </p:nvSpPr>
          <p:spPr>
            <a:xfrm>
              <a:off x="1066627" y="4265652"/>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0" name="Straight Connector 229"/>
            <p:cNvCxnSpPr>
              <a:stCxn id="225" idx="7"/>
              <a:endCxn id="222" idx="3"/>
            </p:cNvCxnSpPr>
            <p:nvPr/>
          </p:nvCxnSpPr>
          <p:spPr>
            <a:xfrm flipV="1">
              <a:off x="212891" y="4153824"/>
              <a:ext cx="104196" cy="141383"/>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p:cNvCxnSpPr>
              <a:stCxn id="222" idx="6"/>
              <a:endCxn id="223" idx="2"/>
            </p:cNvCxnSpPr>
            <p:nvPr/>
          </p:nvCxnSpPr>
          <p:spPr>
            <a:xfrm>
              <a:off x="356111" y="4137660"/>
              <a:ext cx="198709" cy="1"/>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p:nvCxnSpPr>
          <p:spPr>
            <a:xfrm>
              <a:off x="607865" y="4137661"/>
              <a:ext cx="198709" cy="1"/>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p:cNvCxnSpPr>
              <a:endCxn id="229" idx="1"/>
            </p:cNvCxnSpPr>
            <p:nvPr/>
          </p:nvCxnSpPr>
          <p:spPr>
            <a:xfrm>
              <a:off x="859619" y="4140452"/>
              <a:ext cx="213703" cy="131895"/>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p:cNvCxnSpPr>
              <a:stCxn id="229" idx="3"/>
              <a:endCxn id="228" idx="0"/>
            </p:cNvCxnSpPr>
            <p:nvPr/>
          </p:nvCxnSpPr>
          <p:spPr>
            <a:xfrm flipH="1">
              <a:off x="1022227" y="4304676"/>
              <a:ext cx="51095" cy="108108"/>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a:stCxn id="228" idx="2"/>
            </p:cNvCxnSpPr>
            <p:nvPr/>
          </p:nvCxnSpPr>
          <p:spPr>
            <a:xfrm flipH="1" flipV="1">
              <a:off x="781027" y="4434481"/>
              <a:ext cx="218340" cy="1163"/>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p:cNvCxnSpPr>
              <a:stCxn id="227" idx="2"/>
              <a:endCxn id="226" idx="6"/>
            </p:cNvCxnSpPr>
            <p:nvPr/>
          </p:nvCxnSpPr>
          <p:spPr>
            <a:xfrm flipH="1" flipV="1">
              <a:off x="479936" y="4426805"/>
              <a:ext cx="249556" cy="8828"/>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p:cNvCxnSpPr>
              <a:stCxn id="226" idx="2"/>
            </p:cNvCxnSpPr>
            <p:nvPr/>
          </p:nvCxnSpPr>
          <p:spPr>
            <a:xfrm flipH="1" flipV="1">
              <a:off x="231334" y="4325404"/>
              <a:ext cx="202883" cy="101401"/>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a:stCxn id="223" idx="3"/>
              <a:endCxn id="225" idx="7"/>
            </p:cNvCxnSpPr>
            <p:nvPr/>
          </p:nvCxnSpPr>
          <p:spPr>
            <a:xfrm flipH="1">
              <a:off x="212891" y="4153825"/>
              <a:ext cx="348624" cy="141382"/>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p:cNvCxnSpPr>
              <a:stCxn id="228" idx="1"/>
            </p:cNvCxnSpPr>
            <p:nvPr/>
          </p:nvCxnSpPr>
          <p:spPr>
            <a:xfrm flipH="1" flipV="1">
              <a:off x="223294" y="4295206"/>
              <a:ext cx="782768" cy="124273"/>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p:cNvCxnSpPr>
              <a:stCxn id="228" idx="1"/>
            </p:cNvCxnSpPr>
            <p:nvPr/>
          </p:nvCxnSpPr>
          <p:spPr>
            <a:xfrm flipH="1" flipV="1">
              <a:off x="356111" y="4153825"/>
              <a:ext cx="649951" cy="265654"/>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a:stCxn id="226" idx="1"/>
              <a:endCxn id="222" idx="5"/>
            </p:cNvCxnSpPr>
            <p:nvPr/>
          </p:nvCxnSpPr>
          <p:spPr>
            <a:xfrm flipH="1" flipV="1">
              <a:off x="349416" y="4153824"/>
              <a:ext cx="91496" cy="256816"/>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p:cNvCxnSpPr>
              <a:stCxn id="228" idx="1"/>
            </p:cNvCxnSpPr>
            <p:nvPr/>
          </p:nvCxnSpPr>
          <p:spPr>
            <a:xfrm flipH="1" flipV="1">
              <a:off x="593312" y="4160104"/>
              <a:ext cx="412750" cy="259375"/>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a:stCxn id="227" idx="1"/>
              <a:endCxn id="223" idx="5"/>
            </p:cNvCxnSpPr>
            <p:nvPr/>
          </p:nvCxnSpPr>
          <p:spPr>
            <a:xfrm flipH="1" flipV="1">
              <a:off x="593844" y="4153825"/>
              <a:ext cx="142343" cy="265643"/>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p:cNvCxnSpPr>
              <a:stCxn id="226" idx="7"/>
              <a:endCxn id="223" idx="4"/>
            </p:cNvCxnSpPr>
            <p:nvPr/>
          </p:nvCxnSpPr>
          <p:spPr>
            <a:xfrm flipV="1">
              <a:off x="473241" y="4160520"/>
              <a:ext cx="104439" cy="250120"/>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p:cNvCxnSpPr>
              <a:stCxn id="226" idx="0"/>
            </p:cNvCxnSpPr>
            <p:nvPr/>
          </p:nvCxnSpPr>
          <p:spPr>
            <a:xfrm flipV="1">
              <a:off x="457077" y="4153824"/>
              <a:ext cx="356234" cy="250121"/>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p:cNvCxnSpPr>
              <a:stCxn id="227" idx="0"/>
              <a:endCxn id="224" idx="3"/>
            </p:cNvCxnSpPr>
            <p:nvPr/>
          </p:nvCxnSpPr>
          <p:spPr>
            <a:xfrm flipV="1">
              <a:off x="752352" y="4153825"/>
              <a:ext cx="67654" cy="258948"/>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p:cNvCxnSpPr>
              <a:stCxn id="228" idx="1"/>
              <a:endCxn id="224" idx="4"/>
            </p:cNvCxnSpPr>
            <p:nvPr/>
          </p:nvCxnSpPr>
          <p:spPr>
            <a:xfrm flipH="1" flipV="1">
              <a:off x="836171" y="4160520"/>
              <a:ext cx="169891" cy="258959"/>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a:stCxn id="229" idx="2"/>
              <a:endCxn id="223" idx="6"/>
            </p:cNvCxnSpPr>
            <p:nvPr/>
          </p:nvCxnSpPr>
          <p:spPr>
            <a:xfrm flipH="1" flipV="1">
              <a:off x="600539" y="4137661"/>
              <a:ext cx="466088" cy="150851"/>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p:cNvCxnSpPr>
              <a:stCxn id="229" idx="3"/>
              <a:endCxn id="226" idx="7"/>
            </p:cNvCxnSpPr>
            <p:nvPr/>
          </p:nvCxnSpPr>
          <p:spPr>
            <a:xfrm flipH="1">
              <a:off x="473241" y="4304676"/>
              <a:ext cx="600081" cy="105964"/>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a:endCxn id="227" idx="7"/>
            </p:cNvCxnSpPr>
            <p:nvPr/>
          </p:nvCxnSpPr>
          <p:spPr>
            <a:xfrm flipH="1">
              <a:off x="768516" y="4304676"/>
              <a:ext cx="298112" cy="114792"/>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p:cNvCxnSpPr>
              <a:endCxn id="225" idx="6"/>
            </p:cNvCxnSpPr>
            <p:nvPr/>
          </p:nvCxnSpPr>
          <p:spPr>
            <a:xfrm flipH="1">
              <a:off x="219586" y="4288512"/>
              <a:ext cx="846703" cy="22860"/>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263" name="Straight Connector 262"/>
          <p:cNvCxnSpPr/>
          <p:nvPr/>
        </p:nvCxnSpPr>
        <p:spPr>
          <a:xfrm>
            <a:off x="3135600" y="2390820"/>
            <a:ext cx="828116" cy="768539"/>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rot="5400000" flipH="1" flipV="1">
            <a:off x="2494738" y="3788822"/>
            <a:ext cx="2098440" cy="839516"/>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nvGrpSpPr>
          <p:cNvPr id="21" name="Group 363"/>
          <p:cNvGrpSpPr/>
          <p:nvPr/>
        </p:nvGrpSpPr>
        <p:grpSpPr>
          <a:xfrm>
            <a:off x="3963716" y="4581926"/>
            <a:ext cx="1000125" cy="990600"/>
            <a:chOff x="7315200" y="3886200"/>
            <a:chExt cx="1000125" cy="990600"/>
          </a:xfrm>
          <a:gradFill>
            <a:gsLst>
              <a:gs pos="0">
                <a:srgbClr val="03D4A8"/>
              </a:gs>
              <a:gs pos="25000">
                <a:srgbClr val="21D6E0"/>
              </a:gs>
              <a:gs pos="75000">
                <a:srgbClr val="0087E6"/>
              </a:gs>
              <a:gs pos="100000">
                <a:srgbClr val="005CBF"/>
              </a:gs>
            </a:gsLst>
            <a:lin ang="5400000" scaled="0"/>
          </a:gradFill>
        </p:grpSpPr>
        <p:sp>
          <p:nvSpPr>
            <p:cNvPr id="282" name="AutoShape 154"/>
            <p:cNvSpPr>
              <a:spLocks noChangeArrowheads="1"/>
            </p:cNvSpPr>
            <p:nvPr/>
          </p:nvSpPr>
          <p:spPr bwMode="auto">
            <a:xfrm>
              <a:off x="7315200" y="3886200"/>
              <a:ext cx="1000125" cy="990600"/>
            </a:xfrm>
            <a:prstGeom prst="flowChartAlternateProcess">
              <a:avLst/>
            </a:prstGeom>
            <a:grp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sp>
          <p:nvSpPr>
            <p:cNvPr id="286" name="Rectangle 187"/>
            <p:cNvSpPr>
              <a:spLocks noChangeArrowheads="1"/>
            </p:cNvSpPr>
            <p:nvPr/>
          </p:nvSpPr>
          <p:spPr bwMode="auto">
            <a:xfrm>
              <a:off x="7373937" y="3962400"/>
              <a:ext cx="863600" cy="838200"/>
            </a:xfrm>
            <a:prstGeom prst="rect">
              <a:avLst/>
            </a:prstGeom>
            <a:grp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SDN</a:t>
              </a:r>
            </a:p>
            <a:p>
              <a:pPr algn="ctr" eaLnBrk="0" hangingPunct="0">
                <a:lnSpc>
                  <a:spcPct val="90000"/>
                </a:lnSpc>
                <a:spcBef>
                  <a:spcPct val="0"/>
                </a:spcBef>
              </a:pPr>
              <a:r>
                <a:rPr lang="de-DE" sz="1600" b="1" dirty="0" smtClean="0">
                  <a:latin typeface="Arial" pitchFamily="34" charset="0"/>
                  <a:cs typeface="Arial" pitchFamily="34" charset="0"/>
                </a:rPr>
                <a:t>Controller</a:t>
              </a:r>
              <a:endParaRPr lang="en-US" sz="1600" b="1" dirty="0">
                <a:latin typeface="Arial" pitchFamily="34" charset="0"/>
                <a:cs typeface="Arial" pitchFamily="34" charset="0"/>
              </a:endParaRPr>
            </a:p>
          </p:txBody>
        </p:sp>
      </p:grpSp>
      <p:pic>
        <p:nvPicPr>
          <p:cNvPr id="298" name="Picture 297" descr="MC90043160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22936" y="5047515"/>
            <a:ext cx="558346" cy="558346"/>
          </a:xfrm>
          <a:prstGeom prst="rect">
            <a:avLst/>
          </a:prstGeom>
        </p:spPr>
      </p:pic>
      <p:cxnSp>
        <p:nvCxnSpPr>
          <p:cNvPr id="299" name="Straight Connector 298"/>
          <p:cNvCxnSpPr/>
          <p:nvPr/>
        </p:nvCxnSpPr>
        <p:spPr>
          <a:xfrm rot="16200000" flipV="1">
            <a:off x="2268465" y="3381974"/>
            <a:ext cx="2561425" cy="829079"/>
          </a:xfrm>
          <a:prstGeom prst="line">
            <a:avLst/>
          </a:prstGeom>
          <a:ln>
            <a:solidFill>
              <a:srgbClr val="9900FF"/>
            </a:solidFill>
            <a:prstDash val="dash"/>
          </a:ln>
        </p:spPr>
        <p:style>
          <a:lnRef idx="2">
            <a:schemeClr val="accent1"/>
          </a:lnRef>
          <a:fillRef idx="0">
            <a:schemeClr val="accent1"/>
          </a:fillRef>
          <a:effectRef idx="1">
            <a:schemeClr val="accent1"/>
          </a:effectRef>
          <a:fontRef idx="minor">
            <a:schemeClr val="tx1"/>
          </a:fontRef>
        </p:style>
      </p:cxnSp>
      <p:sp>
        <p:nvSpPr>
          <p:cNvPr id="304" name="TextBox 303"/>
          <p:cNvSpPr txBox="1"/>
          <p:nvPr/>
        </p:nvSpPr>
        <p:spPr>
          <a:xfrm>
            <a:off x="3323569" y="6402209"/>
            <a:ext cx="849913" cy="276999"/>
          </a:xfrm>
          <a:prstGeom prst="rect">
            <a:avLst/>
          </a:prstGeom>
          <a:noFill/>
        </p:spPr>
        <p:txBody>
          <a:bodyPr wrap="none" rtlCol="0">
            <a:spAutoFit/>
          </a:bodyPr>
          <a:lstStyle/>
          <a:p>
            <a:r>
              <a:rPr lang="en-US" dirty="0" smtClean="0">
                <a:latin typeface="+mn-lt"/>
              </a:rPr>
              <a:t>Data path</a:t>
            </a:r>
            <a:endParaRPr lang="en-US" dirty="0">
              <a:latin typeface="+mn-lt"/>
            </a:endParaRPr>
          </a:p>
        </p:txBody>
      </p:sp>
      <p:sp>
        <p:nvSpPr>
          <p:cNvPr id="305" name="TextBox 304"/>
          <p:cNvSpPr txBox="1"/>
          <p:nvPr/>
        </p:nvSpPr>
        <p:spPr>
          <a:xfrm>
            <a:off x="5761969" y="6400800"/>
            <a:ext cx="1019831" cy="276999"/>
          </a:xfrm>
          <a:prstGeom prst="rect">
            <a:avLst/>
          </a:prstGeom>
          <a:noFill/>
        </p:spPr>
        <p:txBody>
          <a:bodyPr wrap="none" rtlCol="0">
            <a:spAutoFit/>
          </a:bodyPr>
          <a:lstStyle/>
          <a:p>
            <a:r>
              <a:rPr lang="en-US" dirty="0" smtClean="0">
                <a:latin typeface="+mn-lt"/>
              </a:rPr>
              <a:t>Control path</a:t>
            </a:r>
            <a:endParaRPr lang="en-US" dirty="0">
              <a:latin typeface="+mn-lt"/>
            </a:endParaRPr>
          </a:p>
        </p:txBody>
      </p:sp>
      <p:sp>
        <p:nvSpPr>
          <p:cNvPr id="340" name="AutoShape 154"/>
          <p:cNvSpPr>
            <a:spLocks noChangeArrowheads="1"/>
          </p:cNvSpPr>
          <p:nvPr/>
        </p:nvSpPr>
        <p:spPr bwMode="auto">
          <a:xfrm>
            <a:off x="1828800" y="49530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22" name="Group 158"/>
          <p:cNvGrpSpPr>
            <a:grpSpLocks noChangeAspect="1"/>
          </p:cNvGrpSpPr>
          <p:nvPr/>
        </p:nvGrpSpPr>
        <p:grpSpPr bwMode="auto">
          <a:xfrm flipH="1">
            <a:off x="2209799" y="5372428"/>
            <a:ext cx="411161" cy="494972"/>
            <a:chOff x="5" y="2480"/>
            <a:chExt cx="237" cy="430"/>
          </a:xfrm>
        </p:grpSpPr>
        <p:grpSp>
          <p:nvGrpSpPr>
            <p:cNvPr id="23" name="Group 159"/>
            <p:cNvGrpSpPr>
              <a:grpSpLocks noChangeAspect="1"/>
            </p:cNvGrpSpPr>
            <p:nvPr/>
          </p:nvGrpSpPr>
          <p:grpSpPr bwMode="auto">
            <a:xfrm>
              <a:off x="5" y="2521"/>
              <a:ext cx="145" cy="389"/>
              <a:chOff x="5" y="2521"/>
              <a:chExt cx="145" cy="389"/>
            </a:xfrm>
          </p:grpSpPr>
          <p:grpSp>
            <p:nvGrpSpPr>
              <p:cNvPr id="24" name="Group 160"/>
              <p:cNvGrpSpPr>
                <a:grpSpLocks noChangeAspect="1"/>
              </p:cNvGrpSpPr>
              <p:nvPr/>
            </p:nvGrpSpPr>
            <p:grpSpPr bwMode="auto">
              <a:xfrm>
                <a:off x="7" y="2654"/>
                <a:ext cx="143" cy="256"/>
                <a:chOff x="7" y="2654"/>
                <a:chExt cx="143" cy="256"/>
              </a:xfrm>
            </p:grpSpPr>
            <p:grpSp>
              <p:nvGrpSpPr>
                <p:cNvPr id="25" name="Group 161"/>
                <p:cNvGrpSpPr>
                  <a:grpSpLocks noChangeAspect="1"/>
                </p:cNvGrpSpPr>
                <p:nvPr/>
              </p:nvGrpSpPr>
              <p:grpSpPr bwMode="auto">
                <a:xfrm>
                  <a:off x="7" y="2661"/>
                  <a:ext cx="93" cy="247"/>
                  <a:chOff x="7" y="2661"/>
                  <a:chExt cx="93" cy="247"/>
                </a:xfrm>
              </p:grpSpPr>
              <p:sp>
                <p:nvSpPr>
                  <p:cNvPr id="363"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4"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5"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6"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7"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8"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9"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56"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57"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58"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59"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0"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1"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2"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26" name="Group 176"/>
              <p:cNvGrpSpPr>
                <a:grpSpLocks noChangeAspect="1"/>
              </p:cNvGrpSpPr>
              <p:nvPr/>
            </p:nvGrpSpPr>
            <p:grpSpPr bwMode="auto">
              <a:xfrm>
                <a:off x="5" y="2533"/>
                <a:ext cx="141" cy="374"/>
                <a:chOff x="5" y="2533"/>
                <a:chExt cx="141" cy="374"/>
              </a:xfrm>
            </p:grpSpPr>
            <p:sp>
              <p:nvSpPr>
                <p:cNvPr id="350"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51"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52"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53"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54"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49"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344"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45"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46"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42" name="Rectangle 187"/>
          <p:cNvSpPr>
            <a:spLocks noChangeArrowheads="1"/>
          </p:cNvSpPr>
          <p:nvPr/>
        </p:nvSpPr>
        <p:spPr bwMode="auto">
          <a:xfrm>
            <a:off x="1887537" y="50292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 3</a:t>
            </a:r>
            <a:endParaRPr lang="en-US" sz="1600" b="1" dirty="0">
              <a:latin typeface="Arial" pitchFamily="34" charset="0"/>
              <a:cs typeface="Arial" pitchFamily="34" charset="0"/>
            </a:endParaRPr>
          </a:p>
        </p:txBody>
      </p:sp>
      <p:sp>
        <p:nvSpPr>
          <p:cNvPr id="411" name="Rounded Rectangle 410"/>
          <p:cNvSpPr/>
          <p:nvPr/>
        </p:nvSpPr>
        <p:spPr>
          <a:xfrm rot="16200000">
            <a:off x="2474117" y="2414321"/>
            <a:ext cx="1000125" cy="288685"/>
          </a:xfrm>
          <a:prstGeom prst="roundRect">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rPr>
              <a:t>Access</a:t>
            </a:r>
            <a:r>
              <a:rPr lang="en-US" sz="1050" dirty="0" smtClean="0">
                <a:solidFill>
                  <a:srgbClr val="000000"/>
                </a:solidFill>
              </a:rPr>
              <a:t> Abstraction</a:t>
            </a:r>
            <a:endParaRPr lang="en-US" sz="1050" dirty="0">
              <a:solidFill>
                <a:srgbClr val="000000"/>
              </a:solidFill>
            </a:endParaRPr>
          </a:p>
        </p:txBody>
      </p:sp>
      <p:sp>
        <p:nvSpPr>
          <p:cNvPr id="415" name="Rounded Rectangle 414"/>
          <p:cNvSpPr/>
          <p:nvPr/>
        </p:nvSpPr>
        <p:spPr>
          <a:xfrm rot="16200000">
            <a:off x="2474117" y="5289671"/>
            <a:ext cx="1000125" cy="288685"/>
          </a:xfrm>
          <a:prstGeom prst="roundRect">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rPr>
              <a:t>Access</a:t>
            </a:r>
            <a:r>
              <a:rPr lang="en-US" sz="1050" dirty="0" smtClean="0">
                <a:solidFill>
                  <a:srgbClr val="000000"/>
                </a:solidFill>
              </a:rPr>
              <a:t> Abstraction</a:t>
            </a:r>
            <a:endParaRPr lang="en-US" sz="1050" dirty="0">
              <a:solidFill>
                <a:srgbClr val="000000"/>
              </a:solidFill>
            </a:endParaRPr>
          </a:p>
        </p:txBody>
      </p:sp>
      <p:sp>
        <p:nvSpPr>
          <p:cNvPr id="417" name="TextBox 416"/>
          <p:cNvSpPr txBox="1"/>
          <p:nvPr/>
        </p:nvSpPr>
        <p:spPr>
          <a:xfrm>
            <a:off x="7315200" y="4114800"/>
            <a:ext cx="1752600" cy="2123658"/>
          </a:xfrm>
          <a:prstGeom prst="rect">
            <a:avLst/>
          </a:prstGeom>
          <a:noFill/>
        </p:spPr>
        <p:txBody>
          <a:bodyPr wrap="square" rtlCol="0">
            <a:spAutoFit/>
          </a:bodyPr>
          <a:lstStyle/>
          <a:p>
            <a:pPr>
              <a:buFont typeface="Arial" pitchFamily="34" charset="0"/>
              <a:buChar char="•"/>
            </a:pPr>
            <a:r>
              <a:rPr lang="en-US" dirty="0" smtClean="0">
                <a:solidFill>
                  <a:schemeClr val="tx2"/>
                </a:solidFill>
                <a:latin typeface="Arial Black" pitchFamily="34" charset="0"/>
              </a:rPr>
              <a:t> Multiple Cores sharing Access Network</a:t>
            </a:r>
          </a:p>
          <a:p>
            <a:pPr>
              <a:buFont typeface="Arial" pitchFamily="34" charset="0"/>
              <a:buChar char="•"/>
            </a:pPr>
            <a:endParaRPr lang="en-US" dirty="0" smtClean="0">
              <a:solidFill>
                <a:schemeClr val="tx2"/>
              </a:solidFill>
              <a:latin typeface="Arial Black" pitchFamily="34" charset="0"/>
            </a:endParaRPr>
          </a:p>
          <a:p>
            <a:pPr>
              <a:buFont typeface="Arial" pitchFamily="34" charset="0"/>
              <a:buChar char="•"/>
            </a:pPr>
            <a:r>
              <a:rPr lang="en-US" dirty="0" smtClean="0">
                <a:solidFill>
                  <a:schemeClr val="tx2"/>
                </a:solidFill>
                <a:latin typeface="Arial Black" pitchFamily="34" charset="0"/>
              </a:rPr>
              <a:t> Access Abstraction</a:t>
            </a:r>
          </a:p>
          <a:p>
            <a:pPr>
              <a:buFont typeface="Arial" pitchFamily="34" charset="0"/>
              <a:buChar char="•"/>
            </a:pPr>
            <a:endParaRPr lang="en-US" dirty="0" smtClean="0">
              <a:solidFill>
                <a:schemeClr val="tx2"/>
              </a:solidFill>
              <a:latin typeface="Arial Black" pitchFamily="34" charset="0"/>
            </a:endParaRPr>
          </a:p>
          <a:p>
            <a:pPr>
              <a:buFont typeface="Arial" pitchFamily="34" charset="0"/>
              <a:buChar char="•"/>
            </a:pPr>
            <a:r>
              <a:rPr lang="en-US" dirty="0" smtClean="0">
                <a:solidFill>
                  <a:schemeClr val="tx2"/>
                </a:solidFill>
                <a:latin typeface="Arial Black" pitchFamily="34" charset="0"/>
              </a:rPr>
              <a:t> Data and Control plane separation</a:t>
            </a:r>
          </a:p>
          <a:p>
            <a:pPr>
              <a:buFont typeface="Arial" pitchFamily="34" charset="0"/>
              <a:buChar char="•"/>
            </a:pPr>
            <a:endParaRPr lang="en-US" dirty="0" smtClean="0">
              <a:solidFill>
                <a:schemeClr val="tx2"/>
              </a:solidFill>
              <a:latin typeface="Arial Black" pitchFamily="34" charset="0"/>
            </a:endParaRPr>
          </a:p>
          <a:p>
            <a:pPr>
              <a:buFont typeface="Arial" pitchFamily="34" charset="0"/>
              <a:buChar char="•"/>
            </a:pPr>
            <a:r>
              <a:rPr lang="en-US" dirty="0" smtClean="0">
                <a:solidFill>
                  <a:schemeClr val="tx2"/>
                </a:solidFill>
                <a:latin typeface="Arial Black" pitchFamily="34" charset="0"/>
              </a:rPr>
              <a:t> Central control </a:t>
            </a:r>
          </a:p>
        </p:txBody>
      </p:sp>
      <p:cxnSp>
        <p:nvCxnSpPr>
          <p:cNvPr id="279" name="Straight Connector 278"/>
          <p:cNvCxnSpPr/>
          <p:nvPr/>
        </p:nvCxnSpPr>
        <p:spPr>
          <a:xfrm>
            <a:off x="1295400" y="3886001"/>
            <a:ext cx="506186" cy="19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rot="16200000" flipV="1">
            <a:off x="3048659" y="4190342"/>
            <a:ext cx="990601" cy="839518"/>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rot="10800000">
            <a:off x="1295400" y="4343400"/>
            <a:ext cx="2667000" cy="838200"/>
          </a:xfrm>
          <a:prstGeom prst="line">
            <a:avLst/>
          </a:prstGeom>
          <a:ln>
            <a:solidFill>
              <a:srgbClr val="FF0000"/>
            </a:solidFill>
            <a:prstDash val="dash"/>
          </a:ln>
        </p:spPr>
        <p:style>
          <a:lnRef idx="2">
            <a:schemeClr val="dk1"/>
          </a:lnRef>
          <a:fillRef idx="0">
            <a:schemeClr val="dk1"/>
          </a:fillRef>
          <a:effectRef idx="1">
            <a:schemeClr val="dk1"/>
          </a:effectRef>
          <a:fontRef idx="minor">
            <a:schemeClr val="tx1"/>
          </a:fontRef>
        </p:style>
      </p:cxnSp>
      <p:sp>
        <p:nvSpPr>
          <p:cNvPr id="296" name="TextBox 295"/>
          <p:cNvSpPr txBox="1"/>
          <p:nvPr/>
        </p:nvSpPr>
        <p:spPr>
          <a:xfrm>
            <a:off x="1320801" y="3572933"/>
            <a:ext cx="381384" cy="276999"/>
          </a:xfrm>
          <a:prstGeom prst="rect">
            <a:avLst/>
          </a:prstGeom>
          <a:noFill/>
        </p:spPr>
        <p:txBody>
          <a:bodyPr wrap="none" rtlCol="0">
            <a:spAutoFit/>
          </a:bodyPr>
          <a:lstStyle/>
          <a:p>
            <a:r>
              <a:rPr lang="en-US" b="1" dirty="0" smtClean="0">
                <a:solidFill>
                  <a:srgbClr val="FF0000"/>
                </a:solidFill>
                <a:latin typeface="Arial"/>
              </a:rPr>
              <a:t>R1</a:t>
            </a:r>
            <a:endParaRPr lang="en-US" b="1" dirty="0">
              <a:solidFill>
                <a:srgbClr val="FF0000"/>
              </a:solidFill>
              <a:latin typeface="Arial"/>
            </a:endParaRPr>
          </a:p>
        </p:txBody>
      </p:sp>
      <p:cxnSp>
        <p:nvCxnSpPr>
          <p:cNvPr id="312" name="Straight Connector 311"/>
          <p:cNvCxnSpPr/>
          <p:nvPr/>
        </p:nvCxnSpPr>
        <p:spPr>
          <a:xfrm rot="16200000" flipV="1">
            <a:off x="2895600" y="4038600"/>
            <a:ext cx="1295400" cy="838200"/>
          </a:xfrm>
          <a:prstGeom prst="line">
            <a:avLst/>
          </a:prstGeom>
          <a:ln>
            <a:solidFill>
              <a:srgbClr val="00C040"/>
            </a:solidFill>
            <a:prstDash val="dash"/>
          </a:ln>
        </p:spPr>
        <p:style>
          <a:lnRef idx="2">
            <a:schemeClr val="accent1"/>
          </a:lnRef>
          <a:fillRef idx="0">
            <a:schemeClr val="accent1"/>
          </a:fillRef>
          <a:effectRef idx="1">
            <a:schemeClr val="accent1"/>
          </a:effectRef>
          <a:fontRef idx="minor">
            <a:schemeClr val="tx1"/>
          </a:fontRef>
        </p:style>
      </p:cxnSp>
      <p:sp>
        <p:nvSpPr>
          <p:cNvPr id="316" name="TextBox 315"/>
          <p:cNvSpPr txBox="1"/>
          <p:nvPr/>
        </p:nvSpPr>
        <p:spPr>
          <a:xfrm>
            <a:off x="5257416" y="2667000"/>
            <a:ext cx="381384" cy="276999"/>
          </a:xfrm>
          <a:prstGeom prst="rect">
            <a:avLst/>
          </a:prstGeom>
          <a:noFill/>
        </p:spPr>
        <p:txBody>
          <a:bodyPr wrap="none" rtlCol="0">
            <a:spAutoFit/>
          </a:bodyPr>
          <a:lstStyle/>
          <a:p>
            <a:r>
              <a:rPr lang="en-US" b="1" dirty="0" smtClean="0">
                <a:solidFill>
                  <a:srgbClr val="00C040"/>
                </a:solidFill>
                <a:latin typeface="Arial"/>
              </a:rPr>
              <a:t>R3</a:t>
            </a:r>
            <a:endParaRPr lang="en-US" b="1" dirty="0">
              <a:solidFill>
                <a:srgbClr val="00C040"/>
              </a:solidFill>
              <a:latin typeface="Arial"/>
            </a:endParaRPr>
          </a:p>
        </p:txBody>
      </p:sp>
      <p:cxnSp>
        <p:nvCxnSpPr>
          <p:cNvPr id="317" name="Straight Connector 316"/>
          <p:cNvCxnSpPr/>
          <p:nvPr/>
        </p:nvCxnSpPr>
        <p:spPr>
          <a:xfrm rot="5400000" flipH="1" flipV="1">
            <a:off x="4000146" y="4107572"/>
            <a:ext cx="927267" cy="1588"/>
          </a:xfrm>
          <a:prstGeom prst="line">
            <a:avLst/>
          </a:prstGeom>
          <a:ln>
            <a:solidFill>
              <a:srgbClr val="00C040"/>
            </a:solidFill>
            <a:prstDash val="dash"/>
          </a:ln>
        </p:spPr>
        <p:style>
          <a:lnRef idx="2">
            <a:schemeClr val="dk1"/>
          </a:lnRef>
          <a:fillRef idx="0">
            <a:schemeClr val="dk1"/>
          </a:fillRef>
          <a:effectRef idx="1">
            <a:schemeClr val="dk1"/>
          </a:effectRef>
          <a:fontRef idx="minor">
            <a:schemeClr val="tx1"/>
          </a:fontRef>
        </p:style>
      </p:cxnSp>
      <p:cxnSp>
        <p:nvCxnSpPr>
          <p:cNvPr id="308" name="Straight Connector 307"/>
          <p:cNvCxnSpPr>
            <a:endCxn id="219" idx="1"/>
          </p:cNvCxnSpPr>
          <p:nvPr/>
        </p:nvCxnSpPr>
        <p:spPr>
          <a:xfrm flipV="1">
            <a:off x="3145125" y="2971800"/>
            <a:ext cx="818591" cy="735212"/>
          </a:xfrm>
          <a:prstGeom prst="line">
            <a:avLst/>
          </a:prstGeom>
          <a:ln>
            <a:solidFill>
              <a:srgbClr val="00C040"/>
            </a:solidFill>
          </a:ln>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p:nvCxnSpPr>
        <p:spPr>
          <a:xfrm>
            <a:off x="4953000" y="5105400"/>
            <a:ext cx="1143000" cy="1588"/>
          </a:xfrm>
          <a:prstGeom prst="line">
            <a:avLst/>
          </a:prstGeom>
          <a:ln>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sp>
        <p:nvSpPr>
          <p:cNvPr id="416" name="TextBox 415"/>
          <p:cNvSpPr txBox="1"/>
          <p:nvPr/>
        </p:nvSpPr>
        <p:spPr>
          <a:xfrm>
            <a:off x="3848100" y="3784600"/>
            <a:ext cx="381384" cy="276999"/>
          </a:xfrm>
          <a:prstGeom prst="rect">
            <a:avLst/>
          </a:prstGeom>
          <a:noFill/>
          <a:ln>
            <a:noFill/>
          </a:ln>
        </p:spPr>
        <p:txBody>
          <a:bodyPr wrap="none" rtlCol="0">
            <a:spAutoFit/>
          </a:bodyPr>
          <a:lstStyle/>
          <a:p>
            <a:r>
              <a:rPr lang="en-US" b="1" dirty="0" smtClean="0">
                <a:solidFill>
                  <a:srgbClr val="0000FF"/>
                </a:solidFill>
                <a:latin typeface="Arial"/>
              </a:rPr>
              <a:t>R2</a:t>
            </a:r>
            <a:endParaRPr lang="en-US" b="1" dirty="0">
              <a:solidFill>
                <a:srgbClr val="0000FF"/>
              </a:solidFill>
              <a:latin typeface="Arial"/>
            </a:endParaRPr>
          </a:p>
        </p:txBody>
      </p:sp>
      <p:cxnSp>
        <p:nvCxnSpPr>
          <p:cNvPr id="419" name="Straight Connector 418"/>
          <p:cNvCxnSpPr/>
          <p:nvPr/>
        </p:nvCxnSpPr>
        <p:spPr>
          <a:xfrm rot="10800000">
            <a:off x="1295402" y="4114800"/>
            <a:ext cx="4724398" cy="1588"/>
          </a:xfrm>
          <a:prstGeom prst="line">
            <a:avLst/>
          </a:prstGeom>
          <a:ln>
            <a:solidFill>
              <a:srgbClr val="0000FF"/>
            </a:solidFill>
          </a:ln>
        </p:spPr>
        <p:style>
          <a:lnRef idx="2">
            <a:schemeClr val="dk1"/>
          </a:lnRef>
          <a:fillRef idx="0">
            <a:schemeClr val="dk1"/>
          </a:fillRef>
          <a:effectRef idx="1">
            <a:schemeClr val="dk1"/>
          </a:effectRef>
          <a:fontRef idx="minor">
            <a:schemeClr val="tx1"/>
          </a:fontRef>
        </p:style>
      </p:cxnSp>
      <p:grpSp>
        <p:nvGrpSpPr>
          <p:cNvPr id="27" name="Group 420"/>
          <p:cNvGrpSpPr/>
          <p:nvPr/>
        </p:nvGrpSpPr>
        <p:grpSpPr>
          <a:xfrm>
            <a:off x="4695297" y="3873504"/>
            <a:ext cx="410103" cy="492007"/>
            <a:chOff x="4682892" y="3097754"/>
            <a:chExt cx="410103" cy="492007"/>
          </a:xfrm>
        </p:grpSpPr>
        <p:sp>
          <p:nvSpPr>
            <p:cNvPr id="422" name="AutoShape 22"/>
            <p:cNvSpPr>
              <a:spLocks noChangeArrowheads="1"/>
            </p:cNvSpPr>
            <p:nvPr/>
          </p:nvSpPr>
          <p:spPr bwMode="auto">
            <a:xfrm>
              <a:off x="4682892" y="3097754"/>
              <a:ext cx="410103" cy="492007"/>
            </a:xfrm>
            <a:prstGeom prst="can">
              <a:avLst>
                <a:gd name="adj" fmla="val 25000"/>
              </a:avLst>
            </a:prstGeom>
            <a:solidFill>
              <a:srgbClr val="6699FF"/>
            </a:solidFill>
            <a:ln w="9525">
              <a:solidFill>
                <a:srgbClr val="0000FF"/>
              </a:solidFill>
              <a:round/>
              <a:headEnd/>
              <a:tailEnd/>
            </a:ln>
            <a:effectLst/>
          </p:spPr>
          <p:txBody>
            <a:bodyPr wrap="none" anchor="ctr"/>
            <a:lstStyle/>
            <a:p>
              <a:pPr algn="ctr" eaLnBrk="0" hangingPunct="0">
                <a:lnSpc>
                  <a:spcPct val="100000"/>
                </a:lnSpc>
                <a:spcBef>
                  <a:spcPct val="0"/>
                </a:spcBef>
                <a:buFontTx/>
                <a:buNone/>
              </a:pPr>
              <a:endParaRPr lang="en-US" sz="1600">
                <a:solidFill>
                  <a:srgbClr val="0000FF"/>
                </a:solidFill>
                <a:ea typeface="ＭＳ Ｐゴシック" pitchFamily="34" charset="-128"/>
              </a:endParaRPr>
            </a:p>
          </p:txBody>
        </p:sp>
        <p:sp>
          <p:nvSpPr>
            <p:cNvPr id="423" name="Rectangle 187"/>
            <p:cNvSpPr>
              <a:spLocks noChangeArrowheads="1"/>
            </p:cNvSpPr>
            <p:nvPr/>
          </p:nvSpPr>
          <p:spPr bwMode="auto">
            <a:xfrm>
              <a:off x="4712008" y="3243018"/>
              <a:ext cx="351019" cy="224748"/>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solidFill>
                    <a:srgbClr val="0000FF"/>
                  </a:solidFill>
                  <a:latin typeface="Arial" pitchFamily="34" charset="0"/>
                  <a:cs typeface="Arial" pitchFamily="34" charset="0"/>
                </a:rPr>
                <a:t>AAA</a:t>
              </a:r>
              <a:endParaRPr lang="en-US" sz="1600" b="1" dirty="0">
                <a:solidFill>
                  <a:srgbClr val="0000FF"/>
                </a:solidFill>
                <a:latin typeface="Arial" pitchFamily="34" charset="0"/>
                <a:cs typeface="Arial" pitchFamily="34" charset="0"/>
              </a:endParaRPr>
            </a:p>
          </p:txBody>
        </p:sp>
      </p:grpSp>
      <p:cxnSp>
        <p:nvCxnSpPr>
          <p:cNvPr id="424" name="Straight Connector 423"/>
          <p:cNvCxnSpPr/>
          <p:nvPr/>
        </p:nvCxnSpPr>
        <p:spPr>
          <a:xfrm rot="10800000" flipV="1">
            <a:off x="5105400" y="3200400"/>
            <a:ext cx="990600" cy="762000"/>
          </a:xfrm>
          <a:prstGeom prst="line">
            <a:avLst/>
          </a:prstGeom>
          <a:ln>
            <a:solidFill>
              <a:srgbClr val="0000FF"/>
            </a:solidFill>
          </a:ln>
        </p:spPr>
        <p:style>
          <a:lnRef idx="2">
            <a:schemeClr val="dk1"/>
          </a:lnRef>
          <a:fillRef idx="0">
            <a:schemeClr val="dk1"/>
          </a:fillRef>
          <a:effectRef idx="1">
            <a:schemeClr val="dk1"/>
          </a:effectRef>
          <a:fontRef idx="minor">
            <a:schemeClr val="tx1"/>
          </a:fontRef>
        </p:style>
      </p:cxnSp>
      <p:cxnSp>
        <p:nvCxnSpPr>
          <p:cNvPr id="425" name="Straight Connector 424"/>
          <p:cNvCxnSpPr/>
          <p:nvPr/>
        </p:nvCxnSpPr>
        <p:spPr>
          <a:xfrm rot="5400000" flipH="1" flipV="1">
            <a:off x="4747231" y="4418883"/>
            <a:ext cx="206487" cy="99749"/>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grpSp>
        <p:nvGrpSpPr>
          <p:cNvPr id="28" name="Group 255"/>
          <p:cNvGrpSpPr/>
          <p:nvPr/>
        </p:nvGrpSpPr>
        <p:grpSpPr>
          <a:xfrm>
            <a:off x="6028397" y="3574997"/>
            <a:ext cx="990600" cy="997003"/>
            <a:chOff x="5245100" y="2133600"/>
            <a:chExt cx="990600" cy="997003"/>
          </a:xfrm>
        </p:grpSpPr>
        <p:sp>
          <p:nvSpPr>
            <p:cNvPr id="257" name="AutoShape 154"/>
            <p:cNvSpPr>
              <a:spLocks noChangeArrowheads="1"/>
            </p:cNvSpPr>
            <p:nvPr/>
          </p:nvSpPr>
          <p:spPr bwMode="auto">
            <a:xfrm>
              <a:off x="5245100" y="2140003"/>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258" name="Picture 157"/>
            <p:cNvPicPr>
              <a:picLocks noChangeArrowheads="1"/>
            </p:cNvPicPr>
            <p:nvPr/>
          </p:nvPicPr>
          <p:blipFill>
            <a:blip r:embed="rId7"/>
            <a:srcRect/>
            <a:stretch>
              <a:fillRect/>
            </a:stretch>
          </p:blipFill>
          <p:spPr bwMode="auto">
            <a:xfrm>
              <a:off x="5578475" y="2830565"/>
              <a:ext cx="352425" cy="223838"/>
            </a:xfrm>
            <a:prstGeom prst="rect">
              <a:avLst/>
            </a:prstGeom>
            <a:noFill/>
            <a:ln w="12700">
              <a:noFill/>
              <a:miter lim="800000"/>
              <a:headEnd/>
              <a:tailEnd/>
            </a:ln>
            <a:effectLst/>
          </p:spPr>
        </p:pic>
        <p:sp>
          <p:nvSpPr>
            <p:cNvPr id="259" name="Rectangle 188"/>
            <p:cNvSpPr>
              <a:spLocks noChangeArrowheads="1"/>
            </p:cNvSpPr>
            <p:nvPr/>
          </p:nvSpPr>
          <p:spPr bwMode="auto">
            <a:xfrm>
              <a:off x="5316537" y="2133600"/>
              <a:ext cx="855663" cy="304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100" b="1" dirty="0" smtClean="0">
                  <a:latin typeface="Arial" pitchFamily="34" charset="0"/>
                  <a:cs typeface="Arial" pitchFamily="34" charset="0"/>
                </a:rPr>
                <a:t>Core</a:t>
              </a:r>
            </a:p>
            <a:p>
              <a:pPr algn="ctr" eaLnBrk="0" hangingPunct="0">
                <a:lnSpc>
                  <a:spcPct val="90000"/>
                </a:lnSpc>
                <a:spcBef>
                  <a:spcPct val="0"/>
                </a:spcBef>
              </a:pPr>
              <a:r>
                <a:rPr lang="de-DE" sz="1100" b="1" dirty="0" smtClean="0">
                  <a:latin typeface="Arial" pitchFamily="34" charset="0"/>
                  <a:cs typeface="Arial" pitchFamily="34" charset="0"/>
                </a:rPr>
                <a:t>Operator B</a:t>
              </a:r>
              <a:endParaRPr lang="en-US" sz="1100" b="1" dirty="0">
                <a:latin typeface="Arial" pitchFamily="34" charset="0"/>
                <a:cs typeface="Arial" pitchFamily="34" charset="0"/>
              </a:endParaRPr>
            </a:p>
          </p:txBody>
        </p:sp>
        <p:grpSp>
          <p:nvGrpSpPr>
            <p:cNvPr id="29" name="Group 191"/>
            <p:cNvGrpSpPr/>
            <p:nvPr/>
          </p:nvGrpSpPr>
          <p:grpSpPr>
            <a:xfrm>
              <a:off x="5450810" y="2438399"/>
              <a:ext cx="568990" cy="358909"/>
              <a:chOff x="7481888" y="3079208"/>
              <a:chExt cx="595312" cy="425992"/>
            </a:xfrm>
          </p:grpSpPr>
          <p:sp>
            <p:nvSpPr>
              <p:cNvPr id="261"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262"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30" name="Group 122"/>
              <p:cNvGrpSpPr>
                <a:grpSpLocks/>
              </p:cNvGrpSpPr>
              <p:nvPr/>
            </p:nvGrpSpPr>
            <p:grpSpPr bwMode="auto">
              <a:xfrm>
                <a:off x="7848751" y="3079208"/>
                <a:ext cx="228449" cy="389708"/>
                <a:chOff x="4120" y="2308"/>
                <a:chExt cx="305" cy="415"/>
              </a:xfrm>
            </p:grpSpPr>
            <p:sp>
              <p:nvSpPr>
                <p:cNvPr id="264"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265"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266"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31" name="Group 126"/>
                <p:cNvGrpSpPr>
                  <a:grpSpLocks/>
                </p:cNvGrpSpPr>
                <p:nvPr/>
              </p:nvGrpSpPr>
              <p:grpSpPr bwMode="auto">
                <a:xfrm flipH="1">
                  <a:off x="4164" y="2500"/>
                  <a:ext cx="152" cy="109"/>
                  <a:chOff x="3216" y="2784"/>
                  <a:chExt cx="192" cy="144"/>
                </a:xfrm>
              </p:grpSpPr>
              <p:sp>
                <p:nvSpPr>
                  <p:cNvPr id="271"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272"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273"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274"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268"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269"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270"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sp>
        <p:nvSpPr>
          <p:cNvPr id="430" name="Oval 429"/>
          <p:cNvSpPr/>
          <p:nvPr/>
        </p:nvSpPr>
        <p:spPr>
          <a:xfrm>
            <a:off x="3962400" y="4038600"/>
            <a:ext cx="152400" cy="152400"/>
          </a:xfrm>
          <a:prstGeom prst="ellipse">
            <a:avLst/>
          </a:prstGeom>
          <a:gradFill>
            <a:gsLst>
              <a:gs pos="0">
                <a:srgbClr val="0000FF"/>
              </a:gs>
              <a:gs pos="100000">
                <a:schemeClr val="dk1">
                  <a:tint val="50000"/>
                  <a:shade val="100000"/>
                  <a:satMod val="350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nvGrpSpPr>
          <p:cNvPr id="32" name="Group 44"/>
          <p:cNvGrpSpPr/>
          <p:nvPr/>
        </p:nvGrpSpPr>
        <p:grpSpPr>
          <a:xfrm>
            <a:off x="6015697" y="2286000"/>
            <a:ext cx="990600" cy="997003"/>
            <a:chOff x="5245100" y="2133600"/>
            <a:chExt cx="990600" cy="997003"/>
          </a:xfrm>
        </p:grpSpPr>
        <p:sp>
          <p:nvSpPr>
            <p:cNvPr id="189" name="AutoShape 154"/>
            <p:cNvSpPr>
              <a:spLocks noChangeArrowheads="1"/>
            </p:cNvSpPr>
            <p:nvPr/>
          </p:nvSpPr>
          <p:spPr bwMode="auto">
            <a:xfrm>
              <a:off x="5245100" y="2140003"/>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190" name="Picture 157"/>
            <p:cNvPicPr>
              <a:picLocks noChangeArrowheads="1"/>
            </p:cNvPicPr>
            <p:nvPr/>
          </p:nvPicPr>
          <p:blipFill>
            <a:blip r:embed="rId7"/>
            <a:srcRect/>
            <a:stretch>
              <a:fillRect/>
            </a:stretch>
          </p:blipFill>
          <p:spPr bwMode="auto">
            <a:xfrm>
              <a:off x="5578475" y="2830565"/>
              <a:ext cx="352425" cy="223838"/>
            </a:xfrm>
            <a:prstGeom prst="rect">
              <a:avLst/>
            </a:prstGeom>
            <a:noFill/>
            <a:ln w="12700">
              <a:noFill/>
              <a:miter lim="800000"/>
              <a:headEnd/>
              <a:tailEnd/>
            </a:ln>
            <a:effectLst/>
          </p:spPr>
        </p:pic>
        <p:sp>
          <p:nvSpPr>
            <p:cNvPr id="191" name="Rectangle 188"/>
            <p:cNvSpPr>
              <a:spLocks noChangeArrowheads="1"/>
            </p:cNvSpPr>
            <p:nvPr/>
          </p:nvSpPr>
          <p:spPr bwMode="auto">
            <a:xfrm>
              <a:off x="5316537" y="2133600"/>
              <a:ext cx="855663" cy="304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100" b="1" dirty="0" smtClean="0">
                  <a:latin typeface="Arial" pitchFamily="34" charset="0"/>
                  <a:cs typeface="Arial" pitchFamily="34" charset="0"/>
                </a:rPr>
                <a:t>Core</a:t>
              </a:r>
            </a:p>
            <a:p>
              <a:pPr algn="ctr" eaLnBrk="0" hangingPunct="0">
                <a:lnSpc>
                  <a:spcPct val="90000"/>
                </a:lnSpc>
                <a:spcBef>
                  <a:spcPct val="0"/>
                </a:spcBef>
              </a:pPr>
              <a:r>
                <a:rPr lang="de-DE" sz="1100" b="1" dirty="0" smtClean="0">
                  <a:latin typeface="Arial" pitchFamily="34" charset="0"/>
                  <a:cs typeface="Arial" pitchFamily="34" charset="0"/>
                </a:rPr>
                <a:t>Operator A</a:t>
              </a:r>
              <a:endParaRPr lang="en-US" sz="1100" b="1" dirty="0">
                <a:latin typeface="Arial" pitchFamily="34" charset="0"/>
                <a:cs typeface="Arial" pitchFamily="34" charset="0"/>
              </a:endParaRPr>
            </a:p>
          </p:txBody>
        </p:sp>
        <p:grpSp>
          <p:nvGrpSpPr>
            <p:cNvPr id="33" name="Group 191"/>
            <p:cNvGrpSpPr/>
            <p:nvPr/>
          </p:nvGrpSpPr>
          <p:grpSpPr>
            <a:xfrm>
              <a:off x="5450810" y="2438399"/>
              <a:ext cx="568990" cy="358909"/>
              <a:chOff x="7481888" y="3079208"/>
              <a:chExt cx="595312" cy="425992"/>
            </a:xfrm>
          </p:grpSpPr>
          <p:sp>
            <p:nvSpPr>
              <p:cNvPr id="193"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194"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34" name="Group 122"/>
              <p:cNvGrpSpPr>
                <a:grpSpLocks/>
              </p:cNvGrpSpPr>
              <p:nvPr/>
            </p:nvGrpSpPr>
            <p:grpSpPr bwMode="auto">
              <a:xfrm>
                <a:off x="7848751" y="3079208"/>
                <a:ext cx="228449" cy="389708"/>
                <a:chOff x="4120" y="2308"/>
                <a:chExt cx="305" cy="415"/>
              </a:xfrm>
            </p:grpSpPr>
            <p:sp>
              <p:nvSpPr>
                <p:cNvPr id="19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19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19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35" name="Group 126"/>
                <p:cNvGrpSpPr>
                  <a:grpSpLocks/>
                </p:cNvGrpSpPr>
                <p:nvPr/>
              </p:nvGrpSpPr>
              <p:grpSpPr bwMode="auto">
                <a:xfrm flipH="1">
                  <a:off x="4164" y="2500"/>
                  <a:ext cx="152" cy="109"/>
                  <a:chOff x="3216" y="2784"/>
                  <a:chExt cx="192" cy="144"/>
                </a:xfrm>
              </p:grpSpPr>
              <p:sp>
                <p:nvSpPr>
                  <p:cNvPr id="20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20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20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20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20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20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20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sp>
        <p:nvSpPr>
          <p:cNvPr id="377" name="Oval 376"/>
          <p:cNvSpPr/>
          <p:nvPr/>
        </p:nvSpPr>
        <p:spPr>
          <a:xfrm>
            <a:off x="1447800" y="3810000"/>
            <a:ext cx="152400" cy="152400"/>
          </a:xfrm>
          <a:prstGeom prst="ellipse">
            <a:avLst/>
          </a:prstGeom>
          <a:gradFill>
            <a:gsLst>
              <a:gs pos="0">
                <a:srgbClr val="FF0000"/>
              </a:gs>
              <a:gs pos="100000">
                <a:schemeClr val="dk1">
                  <a:tint val="50000"/>
                  <a:shade val="100000"/>
                  <a:satMod val="350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18" name="Rounded Rectangle 417"/>
          <p:cNvSpPr/>
          <p:nvPr/>
        </p:nvSpPr>
        <p:spPr>
          <a:xfrm rot="16200000">
            <a:off x="663695" y="3775195"/>
            <a:ext cx="1000125" cy="288685"/>
          </a:xfrm>
          <a:prstGeom prst="roundRect">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rPr>
              <a:t>Access</a:t>
            </a:r>
            <a:r>
              <a:rPr lang="en-US" sz="1050" dirty="0" smtClean="0">
                <a:solidFill>
                  <a:srgbClr val="000000"/>
                </a:solidFill>
              </a:rPr>
              <a:t> Abstraction</a:t>
            </a:r>
            <a:endParaRPr lang="en-US" sz="1050" dirty="0">
              <a:solidFill>
                <a:srgbClr val="000000"/>
              </a:solidFill>
            </a:endParaRPr>
          </a:p>
        </p:txBody>
      </p:sp>
      <p:cxnSp>
        <p:nvCxnSpPr>
          <p:cNvPr id="451" name="Straight Connector 450"/>
          <p:cNvCxnSpPr/>
          <p:nvPr/>
        </p:nvCxnSpPr>
        <p:spPr>
          <a:xfrm rot="16200000" flipV="1">
            <a:off x="1981202" y="3200399"/>
            <a:ext cx="609599" cy="2"/>
          </a:xfrm>
          <a:prstGeom prst="line">
            <a:avLst/>
          </a:prstGeom>
          <a:ln>
            <a:solidFill>
              <a:srgbClr val="9900FF"/>
            </a:solidFill>
          </a:ln>
        </p:spPr>
        <p:style>
          <a:lnRef idx="2">
            <a:schemeClr val="dk1"/>
          </a:lnRef>
          <a:fillRef idx="0">
            <a:schemeClr val="dk1"/>
          </a:fillRef>
          <a:effectRef idx="1">
            <a:schemeClr val="dk1"/>
          </a:effectRef>
          <a:fontRef idx="minor">
            <a:schemeClr val="tx1"/>
          </a:fontRef>
        </p:style>
      </p:cxnSp>
      <p:cxnSp>
        <p:nvCxnSpPr>
          <p:cNvPr id="441" name="Straight Connector 440"/>
          <p:cNvCxnSpPr/>
          <p:nvPr/>
        </p:nvCxnSpPr>
        <p:spPr>
          <a:xfrm rot="16200000" flipV="1">
            <a:off x="3124202" y="4343401"/>
            <a:ext cx="838200" cy="838197"/>
          </a:xfrm>
          <a:prstGeom prst="line">
            <a:avLst/>
          </a:prstGeom>
          <a:ln>
            <a:solidFill>
              <a:srgbClr val="9900FF"/>
            </a:solidFill>
            <a:prstDash val="dash"/>
          </a:ln>
        </p:spPr>
        <p:style>
          <a:lnRef idx="2">
            <a:schemeClr val="accent1"/>
          </a:lnRef>
          <a:fillRef idx="0">
            <a:schemeClr val="accent1"/>
          </a:fillRef>
          <a:effectRef idx="1">
            <a:schemeClr val="accent1"/>
          </a:effectRef>
          <a:fontRef idx="minor">
            <a:schemeClr val="tx1"/>
          </a:fontRef>
        </p:style>
      </p:cxnSp>
      <p:grpSp>
        <p:nvGrpSpPr>
          <p:cNvPr id="36" name="Group 226"/>
          <p:cNvGrpSpPr/>
          <p:nvPr/>
        </p:nvGrpSpPr>
        <p:grpSpPr>
          <a:xfrm>
            <a:off x="1828800" y="2058600"/>
            <a:ext cx="1000125" cy="990600"/>
            <a:chOff x="7315200" y="3886200"/>
            <a:chExt cx="1000125" cy="990600"/>
          </a:xfrm>
        </p:grpSpPr>
        <p:sp>
          <p:nvSpPr>
            <p:cNvPr id="309" name="AutoShape 154"/>
            <p:cNvSpPr>
              <a:spLocks noChangeArrowheads="1"/>
            </p:cNvSpPr>
            <p:nvPr/>
          </p:nvSpPr>
          <p:spPr bwMode="auto">
            <a:xfrm>
              <a:off x="7315200" y="38862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37" name="Group 158"/>
            <p:cNvGrpSpPr>
              <a:grpSpLocks noChangeAspect="1"/>
            </p:cNvGrpSpPr>
            <p:nvPr/>
          </p:nvGrpSpPr>
          <p:grpSpPr bwMode="auto">
            <a:xfrm flipH="1">
              <a:off x="7696199" y="4259473"/>
              <a:ext cx="411161" cy="494972"/>
              <a:chOff x="5" y="2480"/>
              <a:chExt cx="237" cy="430"/>
            </a:xfrm>
          </p:grpSpPr>
          <p:grpSp>
            <p:nvGrpSpPr>
              <p:cNvPr id="38" name="Group 159"/>
              <p:cNvGrpSpPr>
                <a:grpSpLocks noChangeAspect="1"/>
              </p:cNvGrpSpPr>
              <p:nvPr/>
            </p:nvGrpSpPr>
            <p:grpSpPr bwMode="auto">
              <a:xfrm>
                <a:off x="5" y="2521"/>
                <a:ext cx="145" cy="389"/>
                <a:chOff x="5" y="2521"/>
                <a:chExt cx="145" cy="389"/>
              </a:xfrm>
            </p:grpSpPr>
            <p:grpSp>
              <p:nvGrpSpPr>
                <p:cNvPr id="39" name="Group 160"/>
                <p:cNvGrpSpPr>
                  <a:grpSpLocks noChangeAspect="1"/>
                </p:cNvGrpSpPr>
                <p:nvPr/>
              </p:nvGrpSpPr>
              <p:grpSpPr bwMode="auto">
                <a:xfrm>
                  <a:off x="7" y="2654"/>
                  <a:ext cx="143" cy="256"/>
                  <a:chOff x="7" y="2654"/>
                  <a:chExt cx="143" cy="256"/>
                </a:xfrm>
              </p:grpSpPr>
              <p:grpSp>
                <p:nvGrpSpPr>
                  <p:cNvPr id="40" name="Group 161"/>
                  <p:cNvGrpSpPr>
                    <a:grpSpLocks noChangeAspect="1"/>
                  </p:cNvGrpSpPr>
                  <p:nvPr/>
                </p:nvGrpSpPr>
                <p:grpSpPr bwMode="auto">
                  <a:xfrm>
                    <a:off x="7" y="2661"/>
                    <a:ext cx="93" cy="247"/>
                    <a:chOff x="7" y="2661"/>
                    <a:chExt cx="93" cy="247"/>
                  </a:xfrm>
                </p:grpSpPr>
                <p:sp>
                  <p:nvSpPr>
                    <p:cNvPr id="332"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3"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4"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5"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6"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7"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8"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25"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26"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27"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28"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29"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0"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1"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41" name="Group 176"/>
                <p:cNvGrpSpPr>
                  <a:grpSpLocks noChangeAspect="1"/>
                </p:cNvGrpSpPr>
                <p:nvPr/>
              </p:nvGrpSpPr>
              <p:grpSpPr bwMode="auto">
                <a:xfrm>
                  <a:off x="5" y="2533"/>
                  <a:ext cx="141" cy="374"/>
                  <a:chOff x="5" y="2533"/>
                  <a:chExt cx="141" cy="374"/>
                </a:xfrm>
              </p:grpSpPr>
              <p:sp>
                <p:nvSpPr>
                  <p:cNvPr id="319"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20"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21"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22"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23"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18"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313"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4"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5"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11" name="Rectangle 187"/>
            <p:cNvSpPr>
              <a:spLocks noChangeArrowheads="1"/>
            </p:cNvSpPr>
            <p:nvPr/>
          </p:nvSpPr>
          <p:spPr bwMode="auto">
            <a:xfrm>
              <a:off x="7373937" y="39624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 1</a:t>
              </a:r>
              <a:endParaRPr lang="en-US" sz="1600" b="1" dirty="0">
                <a:latin typeface="Arial" pitchFamily="34" charset="0"/>
                <a:cs typeface="Arial" pitchFamily="34" charset="0"/>
              </a:endParaRPr>
            </a:p>
          </p:txBody>
        </p:sp>
      </p:grpSp>
      <p:sp>
        <p:nvSpPr>
          <p:cNvPr id="410" name="AutoShape 154"/>
          <p:cNvSpPr>
            <a:spLocks noChangeArrowheads="1"/>
          </p:cNvSpPr>
          <p:nvPr/>
        </p:nvSpPr>
        <p:spPr bwMode="auto">
          <a:xfrm>
            <a:off x="1837362" y="3440881"/>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sp>
        <p:nvSpPr>
          <p:cNvPr id="371" name="Rectangle 187"/>
          <p:cNvSpPr>
            <a:spLocks noChangeArrowheads="1"/>
          </p:cNvSpPr>
          <p:nvPr/>
        </p:nvSpPr>
        <p:spPr bwMode="auto">
          <a:xfrm>
            <a:off x="1897062" y="352545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 2</a:t>
            </a:r>
            <a:endParaRPr lang="en-US" sz="1600" b="1" dirty="0">
              <a:latin typeface="Arial" pitchFamily="34" charset="0"/>
              <a:cs typeface="Arial" pitchFamily="34" charset="0"/>
            </a:endParaRPr>
          </a:p>
        </p:txBody>
      </p:sp>
      <p:grpSp>
        <p:nvGrpSpPr>
          <p:cNvPr id="42" name="Group 158"/>
          <p:cNvGrpSpPr>
            <a:grpSpLocks noChangeAspect="1"/>
          </p:cNvGrpSpPr>
          <p:nvPr/>
        </p:nvGrpSpPr>
        <p:grpSpPr bwMode="auto">
          <a:xfrm flipH="1">
            <a:off x="2219324" y="3822523"/>
            <a:ext cx="411161" cy="494972"/>
            <a:chOff x="5" y="2480"/>
            <a:chExt cx="237" cy="430"/>
          </a:xfrm>
        </p:grpSpPr>
        <p:grpSp>
          <p:nvGrpSpPr>
            <p:cNvPr id="43" name="Group 159"/>
            <p:cNvGrpSpPr>
              <a:grpSpLocks noChangeAspect="1"/>
            </p:cNvGrpSpPr>
            <p:nvPr/>
          </p:nvGrpSpPr>
          <p:grpSpPr bwMode="auto">
            <a:xfrm>
              <a:off x="5" y="2521"/>
              <a:ext cx="145" cy="389"/>
              <a:chOff x="5" y="2521"/>
              <a:chExt cx="145" cy="389"/>
            </a:xfrm>
          </p:grpSpPr>
          <p:grpSp>
            <p:nvGrpSpPr>
              <p:cNvPr id="44" name="Group 300"/>
              <p:cNvGrpSpPr>
                <a:grpSpLocks noChangeAspect="1"/>
              </p:cNvGrpSpPr>
              <p:nvPr/>
            </p:nvGrpSpPr>
            <p:grpSpPr bwMode="auto">
              <a:xfrm>
                <a:off x="7" y="2654"/>
                <a:ext cx="143" cy="256"/>
                <a:chOff x="7" y="2654"/>
                <a:chExt cx="143" cy="256"/>
              </a:xfrm>
            </p:grpSpPr>
            <p:grpSp>
              <p:nvGrpSpPr>
                <p:cNvPr id="45" name="Group 161"/>
                <p:cNvGrpSpPr>
                  <a:grpSpLocks noChangeAspect="1"/>
                </p:cNvGrpSpPr>
                <p:nvPr/>
              </p:nvGrpSpPr>
              <p:grpSpPr bwMode="auto">
                <a:xfrm>
                  <a:off x="7" y="2661"/>
                  <a:ext cx="93" cy="247"/>
                  <a:chOff x="7" y="2661"/>
                  <a:chExt cx="93" cy="247"/>
                </a:xfrm>
              </p:grpSpPr>
              <p:sp>
                <p:nvSpPr>
                  <p:cNvPr id="393"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4"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5"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6"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7"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8"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9"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86"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87"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88"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89"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0"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1"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2"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46" name="Group 176"/>
              <p:cNvGrpSpPr>
                <a:grpSpLocks noChangeAspect="1"/>
              </p:cNvGrpSpPr>
              <p:nvPr/>
            </p:nvGrpSpPr>
            <p:grpSpPr bwMode="auto">
              <a:xfrm>
                <a:off x="5" y="2533"/>
                <a:ext cx="141" cy="374"/>
                <a:chOff x="5" y="2533"/>
                <a:chExt cx="141" cy="374"/>
              </a:xfrm>
            </p:grpSpPr>
            <p:sp>
              <p:nvSpPr>
                <p:cNvPr id="380"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81"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82"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83"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84"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79"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374"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75"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76"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455" name="TextBox 454"/>
          <p:cNvSpPr txBox="1"/>
          <p:nvPr/>
        </p:nvSpPr>
        <p:spPr>
          <a:xfrm>
            <a:off x="2323716" y="3124200"/>
            <a:ext cx="381384" cy="276999"/>
          </a:xfrm>
          <a:prstGeom prst="rect">
            <a:avLst/>
          </a:prstGeom>
          <a:noFill/>
        </p:spPr>
        <p:txBody>
          <a:bodyPr wrap="none" rtlCol="0">
            <a:spAutoFit/>
          </a:bodyPr>
          <a:lstStyle/>
          <a:p>
            <a:r>
              <a:rPr lang="en-US" b="1" dirty="0" smtClean="0">
                <a:solidFill>
                  <a:srgbClr val="9900FF"/>
                </a:solidFill>
                <a:latin typeface="Arial"/>
              </a:rPr>
              <a:t>R4</a:t>
            </a:r>
            <a:endParaRPr lang="en-US" b="1" dirty="0">
              <a:solidFill>
                <a:srgbClr val="9900FF"/>
              </a:solidFill>
              <a:latin typeface="Arial"/>
            </a:endParaRPr>
          </a:p>
        </p:txBody>
      </p:sp>
      <p:sp>
        <p:nvSpPr>
          <p:cNvPr id="456" name="Oval 455"/>
          <p:cNvSpPr/>
          <p:nvPr/>
        </p:nvSpPr>
        <p:spPr>
          <a:xfrm>
            <a:off x="2209800" y="3187700"/>
            <a:ext cx="152400" cy="152400"/>
          </a:xfrm>
          <a:prstGeom prst="ellipse">
            <a:avLst/>
          </a:prstGeom>
          <a:gradFill>
            <a:gsLst>
              <a:gs pos="0">
                <a:srgbClr val="9900FF"/>
              </a:gs>
              <a:gs pos="100000">
                <a:schemeClr val="dk1">
                  <a:tint val="50000"/>
                  <a:shade val="100000"/>
                  <a:satMod val="350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472" name="Straight Connector 471"/>
          <p:cNvCxnSpPr/>
          <p:nvPr/>
        </p:nvCxnSpPr>
        <p:spPr>
          <a:xfrm flipV="1">
            <a:off x="3962400" y="2971800"/>
            <a:ext cx="2057400" cy="12700"/>
          </a:xfrm>
          <a:prstGeom prst="line">
            <a:avLst/>
          </a:prstGeom>
          <a:ln>
            <a:solidFill>
              <a:srgbClr val="00C040"/>
            </a:solidFill>
          </a:ln>
        </p:spPr>
        <p:style>
          <a:lnRef idx="2">
            <a:schemeClr val="accent1"/>
          </a:lnRef>
          <a:fillRef idx="0">
            <a:schemeClr val="accent1"/>
          </a:fillRef>
          <a:effectRef idx="1">
            <a:schemeClr val="accent1"/>
          </a:effectRef>
          <a:fontRef idx="minor">
            <a:schemeClr val="tx1"/>
          </a:fontRef>
        </p:style>
      </p:cxnSp>
      <p:sp>
        <p:nvSpPr>
          <p:cNvPr id="372" name="Oval 371"/>
          <p:cNvSpPr/>
          <p:nvPr/>
        </p:nvSpPr>
        <p:spPr>
          <a:xfrm>
            <a:off x="5359227" y="2939765"/>
            <a:ext cx="152400" cy="152400"/>
          </a:xfrm>
          <a:prstGeom prst="ellipse">
            <a:avLst/>
          </a:prstGeom>
          <a:gradFill>
            <a:gsLst>
              <a:gs pos="0">
                <a:srgbClr val="00C040"/>
              </a:gs>
              <a:gs pos="100000">
                <a:schemeClr val="dk1">
                  <a:tint val="50000"/>
                  <a:shade val="100000"/>
                  <a:satMod val="350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79" name="TextBox 478"/>
          <p:cNvSpPr txBox="1"/>
          <p:nvPr/>
        </p:nvSpPr>
        <p:spPr>
          <a:xfrm>
            <a:off x="6857616" y="3276600"/>
            <a:ext cx="381384" cy="276999"/>
          </a:xfrm>
          <a:prstGeom prst="rect">
            <a:avLst/>
          </a:prstGeom>
          <a:noFill/>
        </p:spPr>
        <p:txBody>
          <a:bodyPr wrap="none" rtlCol="0">
            <a:spAutoFit/>
          </a:bodyPr>
          <a:lstStyle/>
          <a:p>
            <a:r>
              <a:rPr lang="en-US" b="1" dirty="0" smtClean="0">
                <a:solidFill>
                  <a:schemeClr val="accent6"/>
                </a:solidFill>
                <a:latin typeface="Arial"/>
              </a:rPr>
              <a:t>R5</a:t>
            </a:r>
            <a:endParaRPr lang="en-US" b="1" dirty="0">
              <a:solidFill>
                <a:schemeClr val="accent6"/>
              </a:solidFill>
              <a:latin typeface="Arial"/>
            </a:endParaRPr>
          </a:p>
        </p:txBody>
      </p:sp>
      <p:sp>
        <p:nvSpPr>
          <p:cNvPr id="480" name="Oval 479"/>
          <p:cNvSpPr/>
          <p:nvPr/>
        </p:nvSpPr>
        <p:spPr>
          <a:xfrm>
            <a:off x="6743700" y="3340100"/>
            <a:ext cx="152400" cy="152400"/>
          </a:xfrm>
          <a:prstGeom prst="ellipse">
            <a:avLst/>
          </a:prstGeom>
          <a:gradFill>
            <a:gsLst>
              <a:gs pos="0">
                <a:srgbClr val="FF6600"/>
              </a:gs>
              <a:gs pos="100000">
                <a:schemeClr val="dk1">
                  <a:tint val="50000"/>
                  <a:shade val="100000"/>
                  <a:satMod val="350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85" name="TextBox 484"/>
          <p:cNvSpPr txBox="1"/>
          <p:nvPr/>
        </p:nvSpPr>
        <p:spPr>
          <a:xfrm>
            <a:off x="6857616" y="4599801"/>
            <a:ext cx="381384" cy="276999"/>
          </a:xfrm>
          <a:prstGeom prst="rect">
            <a:avLst/>
          </a:prstGeom>
          <a:noFill/>
        </p:spPr>
        <p:txBody>
          <a:bodyPr wrap="none" rtlCol="0">
            <a:spAutoFit/>
          </a:bodyPr>
          <a:lstStyle/>
          <a:p>
            <a:r>
              <a:rPr lang="en-US" b="1" dirty="0" smtClean="0">
                <a:solidFill>
                  <a:schemeClr val="accent6"/>
                </a:solidFill>
                <a:latin typeface="Arial"/>
              </a:rPr>
              <a:t>R5</a:t>
            </a:r>
            <a:endParaRPr lang="en-US" b="1" dirty="0">
              <a:solidFill>
                <a:schemeClr val="accent6"/>
              </a:solidFill>
              <a:latin typeface="Arial"/>
            </a:endParaRPr>
          </a:p>
        </p:txBody>
      </p:sp>
      <p:sp>
        <p:nvSpPr>
          <p:cNvPr id="486" name="Oval 485"/>
          <p:cNvSpPr/>
          <p:nvPr/>
        </p:nvSpPr>
        <p:spPr>
          <a:xfrm>
            <a:off x="6743700" y="4663301"/>
            <a:ext cx="152400" cy="152400"/>
          </a:xfrm>
          <a:prstGeom prst="ellipse">
            <a:avLst/>
          </a:prstGeom>
          <a:gradFill>
            <a:gsLst>
              <a:gs pos="0">
                <a:srgbClr val="FF6600"/>
              </a:gs>
              <a:gs pos="100000">
                <a:schemeClr val="dk1">
                  <a:tint val="50000"/>
                  <a:shade val="100000"/>
                  <a:satMod val="350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500" name="Straight Connector 499"/>
          <p:cNvCxnSpPr/>
          <p:nvPr/>
        </p:nvCxnSpPr>
        <p:spPr>
          <a:xfrm>
            <a:off x="4621804" y="6540748"/>
            <a:ext cx="1143000" cy="1588"/>
          </a:xfrm>
          <a:prstGeom prst="line">
            <a:avLst/>
          </a:prstGeom>
          <a:ln>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501" name="Straight Connector 500"/>
          <p:cNvCxnSpPr/>
          <p:nvPr/>
        </p:nvCxnSpPr>
        <p:spPr>
          <a:xfrm>
            <a:off x="2209800" y="6553200"/>
            <a:ext cx="1143000" cy="1588"/>
          </a:xfrm>
          <a:prstGeom prst="line">
            <a:avLst/>
          </a:prstGeom>
          <a:ln>
            <a:solidFill>
              <a:schemeClr val="bg1">
                <a:lumMod val="85000"/>
              </a:schemeClr>
            </a:solidFill>
            <a:prstDash val="solid"/>
          </a:ln>
        </p:spPr>
        <p:style>
          <a:lnRef idx="2">
            <a:schemeClr val="accent1"/>
          </a:lnRef>
          <a:fillRef idx="0">
            <a:schemeClr val="accent1"/>
          </a:fillRef>
          <a:effectRef idx="1">
            <a:schemeClr val="accent1"/>
          </a:effectRef>
          <a:fontRef idx="minor">
            <a:schemeClr val="tx1"/>
          </a:fontRef>
        </p:style>
      </p:cxnSp>
      <p:sp>
        <p:nvSpPr>
          <p:cNvPr id="413" name="Rounded Rectangle 412"/>
          <p:cNvSpPr/>
          <p:nvPr/>
        </p:nvSpPr>
        <p:spPr>
          <a:xfrm rot="16200000">
            <a:off x="2474117" y="3785921"/>
            <a:ext cx="1000125" cy="288685"/>
          </a:xfrm>
          <a:prstGeom prst="roundRect">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rPr>
              <a:t>Access</a:t>
            </a:r>
            <a:r>
              <a:rPr lang="en-US" sz="1050" dirty="0" smtClean="0">
                <a:solidFill>
                  <a:srgbClr val="000000"/>
                </a:solidFill>
              </a:rPr>
              <a:t> Abstraction</a:t>
            </a:r>
            <a:endParaRPr lang="en-US" sz="1050" dirty="0">
              <a:solidFill>
                <a:srgbClr val="000000"/>
              </a:solidFill>
            </a:endParaRPr>
          </a:p>
        </p:txBody>
      </p:sp>
      <p:sp>
        <p:nvSpPr>
          <p:cNvPr id="297" name="Rounded Rectangle 296"/>
          <p:cNvSpPr/>
          <p:nvPr/>
        </p:nvSpPr>
        <p:spPr>
          <a:xfrm>
            <a:off x="3952875" y="3505200"/>
            <a:ext cx="1000125" cy="288685"/>
          </a:xfrm>
          <a:prstGeom prst="roundRect">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rPr>
              <a:t>Backhaul</a:t>
            </a:r>
            <a:r>
              <a:rPr lang="en-US" sz="1050" dirty="0" smtClean="0">
                <a:solidFill>
                  <a:srgbClr val="000000"/>
                </a:solidFill>
              </a:rPr>
              <a:t> Abstraction</a:t>
            </a:r>
            <a:endParaRPr lang="en-US" sz="1050" dirty="0">
              <a:solidFill>
                <a:srgbClr val="000000"/>
              </a:solidFill>
            </a:endParaRPr>
          </a:p>
        </p:txBody>
      </p:sp>
    </p:spTree>
    <p:extLst>
      <p:ext uri="{BB962C8B-B14F-4D97-AF65-F5344CB8AC3E}">
        <p14:creationId xmlns:p14="http://schemas.microsoft.com/office/powerpoint/2010/main" val="231107521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Functional Requirements</a:t>
            </a:r>
            <a:endParaRPr lang="en-US" dirty="0"/>
          </a:p>
        </p:txBody>
      </p:sp>
      <p:sp>
        <p:nvSpPr>
          <p:cNvPr id="3" name="Content Placeholder 2"/>
          <p:cNvSpPr>
            <a:spLocks noGrp="1"/>
          </p:cNvSpPr>
          <p:nvPr>
            <p:ph idx="1"/>
          </p:nvPr>
        </p:nvSpPr>
        <p:spPr>
          <a:xfrm>
            <a:off x="457200" y="1404000"/>
            <a:ext cx="8229600" cy="4722163"/>
          </a:xfrm>
        </p:spPr>
        <p:txBody>
          <a:bodyPr>
            <a:normAutofit fontScale="62500" lnSpcReduction="20000"/>
          </a:bodyPr>
          <a:lstStyle/>
          <a:p>
            <a:r>
              <a:rPr lang="en-US" dirty="0" smtClean="0"/>
              <a:t>R1: Access link</a:t>
            </a:r>
          </a:p>
          <a:p>
            <a:pPr lvl="1"/>
            <a:r>
              <a:rPr lang="en-US" dirty="0" smtClean="0"/>
              <a:t>SDN-based configuration/interaction between infrastructure and Terminal</a:t>
            </a:r>
          </a:p>
          <a:p>
            <a:pPr lvl="2"/>
            <a:r>
              <a:rPr lang="en-US" dirty="0" smtClean="0"/>
              <a:t>Remote configuration/management mechanisms for 802 radio links, including terminal and access network side. </a:t>
            </a:r>
          </a:p>
          <a:p>
            <a:pPr lvl="2"/>
            <a:r>
              <a:rPr lang="en-US" dirty="0" smtClean="0"/>
              <a:t>SDN-based configuration of 802 links, including QoS, setup, teardown, packet classification</a:t>
            </a:r>
          </a:p>
          <a:p>
            <a:pPr lvl="2"/>
            <a:r>
              <a:rPr lang="en-US" dirty="0" smtClean="0"/>
              <a:t>User plane management of the multiple-interfaced Terminal (e.g. generic 802-based logical interface to present to L3)</a:t>
            </a:r>
          </a:p>
          <a:p>
            <a:pPr lvl="2"/>
            <a:endParaRPr lang="en-US" dirty="0" smtClean="0"/>
          </a:p>
          <a:p>
            <a:r>
              <a:rPr lang="en-US" dirty="0" smtClean="0"/>
              <a:t>R2: User &amp; terminal authentication, subscription &amp; terminal management</a:t>
            </a:r>
          </a:p>
          <a:p>
            <a:pPr lvl="1"/>
            <a:r>
              <a:rPr lang="en-US" dirty="0" smtClean="0"/>
              <a:t>Control path from Terminal to the corresponding Core operator</a:t>
            </a:r>
          </a:p>
          <a:p>
            <a:pPr lvl="2"/>
            <a:r>
              <a:rPr lang="en-US" dirty="0" smtClean="0"/>
              <a:t>Setting up control path between Terminal and AAA Proxy server</a:t>
            </a:r>
          </a:p>
          <a:p>
            <a:pPr lvl="2"/>
            <a:r>
              <a:rPr lang="en-US" dirty="0" smtClean="0"/>
              <a:t>Setting up control path between AAA Proxy server and AAA server of corresponding operator</a:t>
            </a:r>
          </a:p>
          <a:p>
            <a:pPr lvl="2"/>
            <a:r>
              <a:rPr lang="en-US" dirty="0" smtClean="0"/>
              <a:t>Identification and mapping of user’s traffic data paths/flows</a:t>
            </a:r>
          </a:p>
          <a:p>
            <a:pPr lvl="2"/>
            <a:r>
              <a:rPr lang="en-US" dirty="0" smtClean="0"/>
              <a:t>Dynamic modification of control path (e.g. SDN-based actions based on packet content)</a:t>
            </a:r>
          </a:p>
          <a:p>
            <a:pPr lvl="2"/>
            <a:r>
              <a:rPr lang="en-US" dirty="0" smtClean="0"/>
              <a:t>Per-user radio statistics for terminal management</a:t>
            </a:r>
          </a:p>
          <a:p>
            <a:pPr lvl="1"/>
            <a:endParaRPr lang="en-US" dirty="0" smtClean="0"/>
          </a:p>
        </p:txBody>
      </p:sp>
    </p:spTree>
    <p:extLst>
      <p:ext uri="{BB962C8B-B14F-4D97-AF65-F5344CB8AC3E}">
        <p14:creationId xmlns:p14="http://schemas.microsoft.com/office/powerpoint/2010/main" val="32086152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Text Placeholder 2"/>
          <p:cNvSpPr>
            <a:spLocks noGrp="1"/>
          </p:cNvSpPr>
          <p:nvPr>
            <p:ph type="body" idx="1"/>
          </p:nvPr>
        </p:nvSpPr>
        <p:spPr/>
        <p:txBody>
          <a:bodyPr/>
          <a:lstStyle/>
          <a:p>
            <a:r>
              <a:rPr lang="en-US" dirty="0" smtClean="0"/>
              <a:t>IEEE 802 OmniRAN Results and Proposals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Requirements, cont.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R3: User data connection, service management</a:t>
            </a:r>
          </a:p>
          <a:p>
            <a:pPr lvl="1"/>
            <a:r>
              <a:rPr lang="en-US" dirty="0" smtClean="0"/>
              <a:t>SDN controller configuring user data path (end-to-end forwarding) and mobility update, real-time flow-based counter monitoring, queue control, link connection control, heterogeneous access network control</a:t>
            </a:r>
          </a:p>
          <a:p>
            <a:pPr lvl="2"/>
            <a:r>
              <a:rPr lang="en-US" dirty="0" smtClean="0"/>
              <a:t>Southbound interface for configuration/management of heterogeneous 802 links in the backhaul</a:t>
            </a:r>
          </a:p>
          <a:p>
            <a:pPr lvl="2"/>
            <a:r>
              <a:rPr lang="en-US" dirty="0" smtClean="0"/>
              <a:t>Generalized data plane with common behavior for 802 technologies</a:t>
            </a:r>
          </a:p>
          <a:p>
            <a:pPr lvl="2"/>
            <a:r>
              <a:rPr lang="en-US" dirty="0" smtClean="0"/>
              <a:t>Provisioning of data paths across heterogeneous 802 links with QoS support</a:t>
            </a:r>
          </a:p>
          <a:p>
            <a:pPr lvl="2"/>
            <a:r>
              <a:rPr lang="en-US" dirty="0" smtClean="0"/>
              <a:t>Per-user counters for accounting</a:t>
            </a:r>
          </a:p>
          <a:p>
            <a:pPr lvl="2"/>
            <a:endParaRPr lang="en-US" dirty="0" smtClean="0"/>
          </a:p>
          <a:p>
            <a:r>
              <a:rPr lang="en-US" dirty="0" smtClean="0"/>
              <a:t>R4: Inter-access network coordination and cooperation, fast inter-technology handover</a:t>
            </a:r>
          </a:p>
          <a:p>
            <a:pPr lvl="1"/>
            <a:r>
              <a:rPr lang="en-US" dirty="0" smtClean="0"/>
              <a:t>SDN-based forwarding state updates across different access networks</a:t>
            </a:r>
          </a:p>
          <a:p>
            <a:pPr lvl="2"/>
            <a:r>
              <a:rPr lang="en-US" dirty="0" smtClean="0"/>
              <a:t>SDN-based reconfiguration of data path</a:t>
            </a:r>
          </a:p>
          <a:p>
            <a:pPr lvl="2"/>
            <a:endParaRPr lang="en-US" dirty="0" smtClean="0"/>
          </a:p>
          <a:p>
            <a:r>
              <a:rPr lang="en-US" dirty="0" smtClean="0"/>
              <a:t>R5: Inter-operator roaming control interface</a:t>
            </a:r>
          </a:p>
          <a:p>
            <a:pPr lvl="1"/>
            <a:r>
              <a:rPr lang="en-US" dirty="0" smtClean="0"/>
              <a:t>Inter-operator roaming outside access network</a:t>
            </a:r>
          </a:p>
          <a:p>
            <a:pPr lvl="2"/>
            <a:r>
              <a:rPr lang="en-US" dirty="0" smtClean="0"/>
              <a:t>Subscription information exchange between service operators</a:t>
            </a:r>
          </a:p>
          <a:p>
            <a:pPr lvl="1"/>
            <a:endParaRPr lang="en-US" dirty="0" smtClean="0"/>
          </a:p>
          <a:p>
            <a:pPr lvl="1"/>
            <a:endParaRPr lang="en-US" dirty="0" smtClean="0"/>
          </a:p>
        </p:txBody>
      </p:sp>
    </p:spTree>
    <p:extLst>
      <p:ext uri="{BB962C8B-B14F-4D97-AF65-F5344CB8AC3E}">
        <p14:creationId xmlns:p14="http://schemas.microsoft.com/office/powerpoint/2010/main" val="320861523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GAP#3</a:t>
            </a:r>
            <a:r>
              <a:rPr lang="en-US" dirty="0"/>
              <a:t>: Control </a:t>
            </a:r>
            <a:r>
              <a:rPr lang="en-US" dirty="0" smtClean="0"/>
              <a:t>Interfaces </a:t>
            </a:r>
            <a:r>
              <a:rPr lang="en-US" dirty="0"/>
              <a:t>for SDN</a:t>
            </a:r>
          </a:p>
        </p:txBody>
      </p:sp>
      <p:sp>
        <p:nvSpPr>
          <p:cNvPr id="5" name="Content Placeholder 4"/>
          <p:cNvSpPr>
            <a:spLocks noGrp="1"/>
          </p:cNvSpPr>
          <p:nvPr>
            <p:ph idx="1"/>
          </p:nvPr>
        </p:nvSpPr>
        <p:spPr/>
        <p:txBody>
          <a:bodyPr>
            <a:noAutofit/>
          </a:bodyPr>
          <a:lstStyle/>
          <a:p>
            <a:r>
              <a:rPr lang="en-US" sz="2000" dirty="0" smtClean="0"/>
              <a:t>Control of data forwarding plane, common to 802 technologies</a:t>
            </a:r>
          </a:p>
          <a:p>
            <a:pPr lvl="1"/>
            <a:r>
              <a:rPr lang="en-US" sz="1800" dirty="0" smtClean="0"/>
              <a:t>Southbound interface enabling the communication between the 802 technologies and the central controller (e.g. access abstraction)</a:t>
            </a:r>
          </a:p>
          <a:p>
            <a:pPr lvl="1"/>
            <a:r>
              <a:rPr lang="en-US" sz="1800" dirty="0" smtClean="0"/>
              <a:t>Clearly defined interfaces, SAPs and behaviors</a:t>
            </a:r>
          </a:p>
          <a:p>
            <a:pPr lvl="1"/>
            <a:r>
              <a:rPr lang="en-US" sz="1800" dirty="0" smtClean="0"/>
              <a:t>Ability to modify data path based on arbitrary but bounded selection parameters</a:t>
            </a:r>
          </a:p>
          <a:p>
            <a:pPr lvl="2"/>
            <a:r>
              <a:rPr lang="en-US" sz="1400" dirty="0" smtClean="0"/>
              <a:t>Packet classification mechanisms based on templates (á la </a:t>
            </a:r>
            <a:r>
              <a:rPr lang="en-US" sz="1400" dirty="0" err="1" smtClean="0"/>
              <a:t>OpenFlow</a:t>
            </a:r>
            <a:r>
              <a:rPr lang="en-US" sz="1400" dirty="0" smtClean="0"/>
              <a:t>)</a:t>
            </a:r>
          </a:p>
          <a:p>
            <a:pPr lvl="2"/>
            <a:r>
              <a:rPr lang="en-US" sz="1400" dirty="0" smtClean="0"/>
              <a:t>End-to-end packet flow and </a:t>
            </a:r>
            <a:r>
              <a:rPr lang="en-US" sz="1400" dirty="0" err="1" smtClean="0"/>
              <a:t>QoS</a:t>
            </a:r>
            <a:endParaRPr lang="en-US" sz="1400" dirty="0" smtClean="0"/>
          </a:p>
          <a:p>
            <a:r>
              <a:rPr lang="en-US" sz="2000" dirty="0" smtClean="0"/>
              <a:t>Radio configuration mechanism for access and backhaul links</a:t>
            </a:r>
          </a:p>
          <a:p>
            <a:pPr lvl="1"/>
            <a:r>
              <a:rPr lang="en-US" sz="1800" dirty="0" smtClean="0"/>
              <a:t>With defined metrics and reporting</a:t>
            </a:r>
          </a:p>
          <a:p>
            <a:r>
              <a:rPr lang="en-US" sz="2000" dirty="0" smtClean="0"/>
              <a:t>Data plane management of the multiple-interface Terminal</a:t>
            </a:r>
          </a:p>
          <a:p>
            <a:pPr lvl="1"/>
            <a:r>
              <a:rPr lang="en-US" sz="1800" dirty="0" smtClean="0"/>
              <a:t>Notion of 802 logical interface facing L3</a:t>
            </a:r>
          </a:p>
          <a:p>
            <a:r>
              <a:rPr lang="en-US" sz="2000" dirty="0" smtClean="0"/>
              <a:t>Generic 802 access authorization and attachment</a:t>
            </a:r>
          </a:p>
          <a:p>
            <a:endParaRPr lang="en-US" sz="2000" dirty="0" smtClean="0"/>
          </a:p>
          <a:p>
            <a:endParaRPr lang="en-US" sz="2000" dirty="0"/>
          </a:p>
        </p:txBody>
      </p:sp>
    </p:spTree>
    <p:extLst>
      <p:ext uri="{BB962C8B-B14F-4D97-AF65-F5344CB8AC3E}">
        <p14:creationId xmlns:p14="http://schemas.microsoft.com/office/powerpoint/2010/main" val="125402988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Content Placeholder 584"/>
          <p:cNvSpPr>
            <a:spLocks noGrp="1"/>
          </p:cNvSpPr>
          <p:nvPr>
            <p:ph idx="1"/>
          </p:nvPr>
        </p:nvSpPr>
        <p:spPr/>
        <p:txBody>
          <a:bodyPr>
            <a:normAutofit fontScale="6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Roaming is a well know functionality in cellular networks allowing us to use our cellular phones worldwide without hassle.</a:t>
            </a:r>
          </a:p>
          <a:p>
            <a:r>
              <a:rPr lang="en-US" dirty="0"/>
              <a:t>Roaming among Wi-Fi hotspots belonging to different operators is seen a prerequisite to further develop Wi-Fi access service to a cellular like experience</a:t>
            </a:r>
          </a:p>
        </p:txBody>
      </p:sp>
      <p:sp>
        <p:nvSpPr>
          <p:cNvPr id="2" name="Title 1"/>
          <p:cNvSpPr>
            <a:spLocks noGrp="1"/>
          </p:cNvSpPr>
          <p:nvPr>
            <p:ph type="title"/>
          </p:nvPr>
        </p:nvSpPr>
        <p:spPr/>
        <p:txBody>
          <a:bodyPr/>
          <a:lstStyle/>
          <a:p>
            <a:r>
              <a:rPr lang="en-US" dirty="0" smtClean="0"/>
              <a:t>Wi-Fi Hotspot Roaming Use case</a:t>
            </a:r>
            <a:endParaRPr lang="en-US" dirty="0"/>
          </a:p>
        </p:txBody>
      </p:sp>
      <p:grpSp>
        <p:nvGrpSpPr>
          <p:cNvPr id="587" name="Group 586"/>
          <p:cNvGrpSpPr/>
          <p:nvPr/>
        </p:nvGrpSpPr>
        <p:grpSpPr>
          <a:xfrm>
            <a:off x="1414990" y="1606684"/>
            <a:ext cx="5992325" cy="2902436"/>
            <a:chOff x="881590" y="1728512"/>
            <a:chExt cx="7273127" cy="3522804"/>
          </a:xfrm>
        </p:grpSpPr>
        <p:grpSp>
          <p:nvGrpSpPr>
            <p:cNvPr id="582" name="Group 581"/>
            <p:cNvGrpSpPr/>
            <p:nvPr/>
          </p:nvGrpSpPr>
          <p:grpSpPr>
            <a:xfrm>
              <a:off x="2248590" y="4011211"/>
              <a:ext cx="1424862" cy="1007478"/>
              <a:chOff x="2158580" y="3509282"/>
              <a:chExt cx="1424862" cy="1007478"/>
            </a:xfrm>
          </p:grpSpPr>
          <p:grpSp>
            <p:nvGrpSpPr>
              <p:cNvPr id="514" name="Group 31"/>
              <p:cNvGrpSpPr>
                <a:grpSpLocks/>
              </p:cNvGrpSpPr>
              <p:nvPr/>
            </p:nvGrpSpPr>
            <p:grpSpPr bwMode="auto">
              <a:xfrm flipH="1">
                <a:off x="2158580" y="3509282"/>
                <a:ext cx="1362059" cy="1007478"/>
                <a:chOff x="3168" y="2208"/>
                <a:chExt cx="1296" cy="768"/>
              </a:xfrm>
            </p:grpSpPr>
            <p:grpSp>
              <p:nvGrpSpPr>
                <p:cNvPr id="534" name="Group 32"/>
                <p:cNvGrpSpPr>
                  <a:grpSpLocks/>
                </p:cNvGrpSpPr>
                <p:nvPr/>
              </p:nvGrpSpPr>
              <p:grpSpPr bwMode="auto">
                <a:xfrm>
                  <a:off x="3168" y="2208"/>
                  <a:ext cx="1296" cy="768"/>
                  <a:chOff x="3168" y="2208"/>
                  <a:chExt cx="1296" cy="768"/>
                </a:xfrm>
              </p:grpSpPr>
              <p:sp>
                <p:nvSpPr>
                  <p:cNvPr id="545" name="Oval 33"/>
                  <p:cNvSpPr>
                    <a:spLocks noChangeArrowheads="1"/>
                  </p:cNvSpPr>
                  <p:nvPr/>
                </p:nvSpPr>
                <p:spPr bwMode="auto">
                  <a:xfrm>
                    <a:off x="3168" y="2352"/>
                    <a:ext cx="576" cy="480"/>
                  </a:xfrm>
                  <a:prstGeom prst="ellipse">
                    <a:avLst/>
                  </a:prstGeom>
                  <a:solidFill>
                    <a:srgbClr val="B5B5DB"/>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46" name="Oval 34"/>
                  <p:cNvSpPr>
                    <a:spLocks noChangeArrowheads="1"/>
                  </p:cNvSpPr>
                  <p:nvPr/>
                </p:nvSpPr>
                <p:spPr bwMode="auto">
                  <a:xfrm>
                    <a:off x="3408" y="2400"/>
                    <a:ext cx="432" cy="576"/>
                  </a:xfrm>
                  <a:prstGeom prst="ellipse">
                    <a:avLst/>
                  </a:prstGeom>
                  <a:solidFill>
                    <a:srgbClr val="B5B5DB"/>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47" name="Oval 35"/>
                  <p:cNvSpPr>
                    <a:spLocks noChangeArrowheads="1"/>
                  </p:cNvSpPr>
                  <p:nvPr/>
                </p:nvSpPr>
                <p:spPr bwMode="auto">
                  <a:xfrm>
                    <a:off x="3360" y="2256"/>
                    <a:ext cx="384" cy="576"/>
                  </a:xfrm>
                  <a:prstGeom prst="ellipse">
                    <a:avLst/>
                  </a:prstGeom>
                  <a:solidFill>
                    <a:srgbClr val="B5B5DB"/>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48" name="Oval 36"/>
                  <p:cNvSpPr>
                    <a:spLocks noChangeArrowheads="1"/>
                  </p:cNvSpPr>
                  <p:nvPr/>
                </p:nvSpPr>
                <p:spPr bwMode="auto">
                  <a:xfrm>
                    <a:off x="3456" y="2304"/>
                    <a:ext cx="576" cy="336"/>
                  </a:xfrm>
                  <a:prstGeom prst="ellipse">
                    <a:avLst/>
                  </a:prstGeom>
                  <a:solidFill>
                    <a:srgbClr val="B5B5DB"/>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49" name="Oval 37"/>
                  <p:cNvSpPr>
                    <a:spLocks noChangeArrowheads="1"/>
                  </p:cNvSpPr>
                  <p:nvPr/>
                </p:nvSpPr>
                <p:spPr bwMode="auto">
                  <a:xfrm>
                    <a:off x="3600" y="2352"/>
                    <a:ext cx="384" cy="576"/>
                  </a:xfrm>
                  <a:prstGeom prst="ellipse">
                    <a:avLst/>
                  </a:prstGeom>
                  <a:solidFill>
                    <a:srgbClr val="B5B5DB"/>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50" name="Oval 38"/>
                  <p:cNvSpPr>
                    <a:spLocks noChangeArrowheads="1"/>
                  </p:cNvSpPr>
                  <p:nvPr/>
                </p:nvSpPr>
                <p:spPr bwMode="auto">
                  <a:xfrm>
                    <a:off x="3696" y="2448"/>
                    <a:ext cx="576" cy="432"/>
                  </a:xfrm>
                  <a:prstGeom prst="ellipse">
                    <a:avLst/>
                  </a:prstGeom>
                  <a:solidFill>
                    <a:srgbClr val="B5B5DB"/>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51" name="Oval 39"/>
                  <p:cNvSpPr>
                    <a:spLocks noChangeArrowheads="1"/>
                  </p:cNvSpPr>
                  <p:nvPr/>
                </p:nvSpPr>
                <p:spPr bwMode="auto">
                  <a:xfrm>
                    <a:off x="3744" y="2208"/>
                    <a:ext cx="432" cy="576"/>
                  </a:xfrm>
                  <a:prstGeom prst="ellipse">
                    <a:avLst/>
                  </a:prstGeom>
                  <a:solidFill>
                    <a:srgbClr val="B5B5DB"/>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52" name="Oval 40"/>
                  <p:cNvSpPr>
                    <a:spLocks noChangeArrowheads="1"/>
                  </p:cNvSpPr>
                  <p:nvPr/>
                </p:nvSpPr>
                <p:spPr bwMode="auto">
                  <a:xfrm>
                    <a:off x="3888" y="2304"/>
                    <a:ext cx="576" cy="432"/>
                  </a:xfrm>
                  <a:prstGeom prst="ellipse">
                    <a:avLst/>
                  </a:prstGeom>
                  <a:solidFill>
                    <a:srgbClr val="B5B5DB"/>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53" name="Oval 41"/>
                  <p:cNvSpPr>
                    <a:spLocks noChangeArrowheads="1"/>
                  </p:cNvSpPr>
                  <p:nvPr/>
                </p:nvSpPr>
                <p:spPr bwMode="auto">
                  <a:xfrm>
                    <a:off x="3936" y="2400"/>
                    <a:ext cx="480" cy="576"/>
                  </a:xfrm>
                  <a:prstGeom prst="ellipse">
                    <a:avLst/>
                  </a:prstGeom>
                  <a:solidFill>
                    <a:srgbClr val="B5B5DB"/>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535" name="Group 42"/>
                <p:cNvGrpSpPr>
                  <a:grpSpLocks/>
                </p:cNvGrpSpPr>
                <p:nvPr/>
              </p:nvGrpSpPr>
              <p:grpSpPr bwMode="auto">
                <a:xfrm>
                  <a:off x="3216" y="2304"/>
                  <a:ext cx="1152" cy="576"/>
                  <a:chOff x="3168" y="2208"/>
                  <a:chExt cx="1296" cy="768"/>
                </a:xfrm>
              </p:grpSpPr>
              <p:sp>
                <p:nvSpPr>
                  <p:cNvPr id="536" name="Oval 43"/>
                  <p:cNvSpPr>
                    <a:spLocks noChangeArrowheads="1"/>
                  </p:cNvSpPr>
                  <p:nvPr/>
                </p:nvSpPr>
                <p:spPr bwMode="auto">
                  <a:xfrm>
                    <a:off x="3168" y="2352"/>
                    <a:ext cx="576" cy="480"/>
                  </a:xfrm>
                  <a:prstGeom prst="ellipse">
                    <a:avLst/>
                  </a:prstGeom>
                  <a:solidFill>
                    <a:srgbClr val="B5B5D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37" name="Oval 44"/>
                  <p:cNvSpPr>
                    <a:spLocks noChangeArrowheads="1"/>
                  </p:cNvSpPr>
                  <p:nvPr/>
                </p:nvSpPr>
                <p:spPr bwMode="auto">
                  <a:xfrm>
                    <a:off x="3408" y="2400"/>
                    <a:ext cx="432" cy="576"/>
                  </a:xfrm>
                  <a:prstGeom prst="ellipse">
                    <a:avLst/>
                  </a:prstGeom>
                  <a:solidFill>
                    <a:srgbClr val="B5B5D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38" name="Oval 45"/>
                  <p:cNvSpPr>
                    <a:spLocks noChangeArrowheads="1"/>
                  </p:cNvSpPr>
                  <p:nvPr/>
                </p:nvSpPr>
                <p:spPr bwMode="auto">
                  <a:xfrm>
                    <a:off x="3360" y="2256"/>
                    <a:ext cx="384" cy="576"/>
                  </a:xfrm>
                  <a:prstGeom prst="ellipse">
                    <a:avLst/>
                  </a:prstGeom>
                  <a:solidFill>
                    <a:srgbClr val="B5B5D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39" name="Oval 46"/>
                  <p:cNvSpPr>
                    <a:spLocks noChangeArrowheads="1"/>
                  </p:cNvSpPr>
                  <p:nvPr/>
                </p:nvSpPr>
                <p:spPr bwMode="auto">
                  <a:xfrm>
                    <a:off x="3456" y="2304"/>
                    <a:ext cx="576" cy="336"/>
                  </a:xfrm>
                  <a:prstGeom prst="ellipse">
                    <a:avLst/>
                  </a:prstGeom>
                  <a:solidFill>
                    <a:srgbClr val="B5B5D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40" name="Oval 47"/>
                  <p:cNvSpPr>
                    <a:spLocks noChangeArrowheads="1"/>
                  </p:cNvSpPr>
                  <p:nvPr/>
                </p:nvSpPr>
                <p:spPr bwMode="auto">
                  <a:xfrm>
                    <a:off x="3600" y="2352"/>
                    <a:ext cx="384" cy="576"/>
                  </a:xfrm>
                  <a:prstGeom prst="ellipse">
                    <a:avLst/>
                  </a:prstGeom>
                  <a:solidFill>
                    <a:srgbClr val="B5B5D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41" name="Oval 48"/>
                  <p:cNvSpPr>
                    <a:spLocks noChangeArrowheads="1"/>
                  </p:cNvSpPr>
                  <p:nvPr/>
                </p:nvSpPr>
                <p:spPr bwMode="auto">
                  <a:xfrm>
                    <a:off x="3696" y="2448"/>
                    <a:ext cx="576" cy="432"/>
                  </a:xfrm>
                  <a:prstGeom prst="ellipse">
                    <a:avLst/>
                  </a:prstGeom>
                  <a:solidFill>
                    <a:srgbClr val="B5B5D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42" name="Oval 49"/>
                  <p:cNvSpPr>
                    <a:spLocks noChangeArrowheads="1"/>
                  </p:cNvSpPr>
                  <p:nvPr/>
                </p:nvSpPr>
                <p:spPr bwMode="auto">
                  <a:xfrm>
                    <a:off x="3744" y="2208"/>
                    <a:ext cx="432" cy="576"/>
                  </a:xfrm>
                  <a:prstGeom prst="ellipse">
                    <a:avLst/>
                  </a:prstGeom>
                  <a:solidFill>
                    <a:srgbClr val="B5B5D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43" name="Oval 50"/>
                  <p:cNvSpPr>
                    <a:spLocks noChangeArrowheads="1"/>
                  </p:cNvSpPr>
                  <p:nvPr/>
                </p:nvSpPr>
                <p:spPr bwMode="auto">
                  <a:xfrm>
                    <a:off x="3888" y="2304"/>
                    <a:ext cx="576" cy="432"/>
                  </a:xfrm>
                  <a:prstGeom prst="ellipse">
                    <a:avLst/>
                  </a:prstGeom>
                  <a:solidFill>
                    <a:srgbClr val="B5B5D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44" name="Oval 51"/>
                  <p:cNvSpPr>
                    <a:spLocks noChangeArrowheads="1"/>
                  </p:cNvSpPr>
                  <p:nvPr/>
                </p:nvSpPr>
                <p:spPr bwMode="auto">
                  <a:xfrm>
                    <a:off x="3936" y="2400"/>
                    <a:ext cx="480" cy="576"/>
                  </a:xfrm>
                  <a:prstGeom prst="ellipse">
                    <a:avLst/>
                  </a:prstGeom>
                  <a:solidFill>
                    <a:srgbClr val="B5B5D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sp>
            <p:nvSpPr>
              <p:cNvPr id="515" name="Line 52"/>
              <p:cNvSpPr>
                <a:spLocks noChangeShapeType="1"/>
              </p:cNvSpPr>
              <p:nvPr/>
            </p:nvSpPr>
            <p:spPr bwMode="auto">
              <a:xfrm flipV="1">
                <a:off x="2452973" y="4011713"/>
                <a:ext cx="502431" cy="25121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16" name="Line 53"/>
              <p:cNvSpPr>
                <a:spLocks noChangeShapeType="1"/>
              </p:cNvSpPr>
              <p:nvPr/>
            </p:nvSpPr>
            <p:spPr bwMode="auto">
              <a:xfrm flipH="1" flipV="1">
                <a:off x="2704188" y="3634890"/>
                <a:ext cx="251215" cy="3768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17" name="Line 54"/>
              <p:cNvSpPr>
                <a:spLocks noChangeShapeType="1"/>
              </p:cNvSpPr>
              <p:nvPr/>
            </p:nvSpPr>
            <p:spPr bwMode="auto">
              <a:xfrm>
                <a:off x="2955404" y="4043114"/>
                <a:ext cx="56523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18" name="AutoShape 55"/>
              <p:cNvSpPr>
                <a:spLocks noChangeArrowheads="1"/>
              </p:cNvSpPr>
              <p:nvPr/>
            </p:nvSpPr>
            <p:spPr bwMode="auto">
              <a:xfrm>
                <a:off x="2829796" y="3948909"/>
                <a:ext cx="231589" cy="125608"/>
              </a:xfrm>
              <a:prstGeom prst="cube">
                <a:avLst>
                  <a:gd name="adj" fmla="val 43750"/>
                </a:avLst>
              </a:prstGeom>
              <a:solidFill>
                <a:srgbClr val="6666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nvGrpSpPr>
              <p:cNvPr id="522" name="Group 59"/>
              <p:cNvGrpSpPr>
                <a:grpSpLocks/>
              </p:cNvGrpSpPr>
              <p:nvPr/>
            </p:nvGrpSpPr>
            <p:grpSpPr bwMode="auto">
              <a:xfrm>
                <a:off x="3269423" y="3691654"/>
                <a:ext cx="314019" cy="502431"/>
                <a:chOff x="3088" y="1702"/>
                <a:chExt cx="305" cy="415"/>
              </a:xfrm>
            </p:grpSpPr>
            <p:sp>
              <p:nvSpPr>
                <p:cNvPr id="523" name="Freeform 60"/>
                <p:cNvSpPr>
                  <a:spLocks/>
                </p:cNvSpPr>
                <p:nvPr/>
              </p:nvSpPr>
              <p:spPr bwMode="auto">
                <a:xfrm flipH="1">
                  <a:off x="3346" y="1702"/>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Lst>
                  <a:ahLst/>
                  <a:cxnLst>
                    <a:cxn ang="0">
                      <a:pos x="T0" y="T1"/>
                    </a:cxn>
                    <a:cxn ang="0">
                      <a:pos x="T2" y="T3"/>
                    </a:cxn>
                    <a:cxn ang="0">
                      <a:pos x="T4" y="T5"/>
                    </a:cxn>
                    <a:cxn ang="0">
                      <a:pos x="T6" y="T7"/>
                    </a:cxn>
                    <a:cxn ang="0">
                      <a:pos x="T8" y="T9"/>
                    </a:cxn>
                  </a:cxnLst>
                  <a:rect l="0" t="0" r="r" b="b"/>
                  <a:pathLst>
                    <a:path w="90" h="546">
                      <a:moveTo>
                        <a:pt x="90" y="546"/>
                      </a:moveTo>
                      <a:lnTo>
                        <a:pt x="0" y="432"/>
                      </a:lnTo>
                      <a:lnTo>
                        <a:pt x="0" y="0"/>
                      </a:lnTo>
                      <a:lnTo>
                        <a:pt x="84" y="42"/>
                      </a:lnTo>
                      <a:lnTo>
                        <a:pt x="90" y="546"/>
                      </a:lnTo>
                      <a:close/>
                    </a:path>
                  </a:pathLst>
                </a:custGeom>
                <a:solidFill>
                  <a:srgbClr val="006699"/>
                </a:solidFill>
                <a:ln>
                  <a:noFill/>
                </a:ln>
                <a:effectLst/>
                <a:extLst>
                  <a:ext uri="{91240B29-F687-4f45-9708-019B960494DF}">
                    <a14:hiddenLine xmlns:a14="http://schemas.microsoft.com/office/drawing/2010/main" w="1588" cap="flat" cmpd="sng">
                      <a:solidFill>
                        <a:srgbClr val="AAE6FF"/>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US" sz="1400" dirty="0">
                    <a:latin typeface="+mn-lt"/>
                  </a:endParaRPr>
                </a:p>
              </p:txBody>
            </p:sp>
            <p:sp>
              <p:nvSpPr>
                <p:cNvPr id="524" name="Rectangle 61"/>
                <p:cNvSpPr>
                  <a:spLocks noChangeArrowheads="1"/>
                </p:cNvSpPr>
                <p:nvPr/>
              </p:nvSpPr>
              <p:spPr bwMode="auto">
                <a:xfrm flipH="1">
                  <a:off x="3095" y="1734"/>
                  <a:ext cx="255" cy="383"/>
                </a:xfrm>
                <a:prstGeom prst="rect">
                  <a:avLst/>
                </a:prstGeom>
                <a:solidFill>
                  <a:srgbClr val="0078AA"/>
                </a:solidFill>
                <a:ln>
                  <a:noFill/>
                </a:ln>
                <a:effectLst/>
                <a:extLst>
                  <a:ext uri="{91240B29-F687-4f45-9708-019B960494DF}">
                    <a14:hiddenLine xmlns:a14="http://schemas.microsoft.com/office/drawing/2010/main" w="1588">
                      <a:solidFill>
                        <a:srgbClr val="AAE6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1400" dirty="0">
                    <a:latin typeface="+mn-lt"/>
                  </a:endParaRPr>
                </a:p>
              </p:txBody>
            </p:sp>
            <p:sp>
              <p:nvSpPr>
                <p:cNvPr id="525" name="Oval 62"/>
                <p:cNvSpPr>
                  <a:spLocks noChangeArrowheads="1"/>
                </p:cNvSpPr>
                <p:nvPr/>
              </p:nvSpPr>
              <p:spPr bwMode="auto">
                <a:xfrm flipH="1">
                  <a:off x="3246" y="1784"/>
                  <a:ext cx="37" cy="36"/>
                </a:xfrm>
                <a:prstGeom prst="ellipse">
                  <a:avLst/>
                </a:prstGeom>
                <a:solidFill>
                  <a:srgbClr val="FFC9C9"/>
                </a:solidFill>
                <a:ln>
                  <a:noFill/>
                </a:ln>
                <a:effectLst/>
                <a:extLst>
                  <a:ext uri="{91240B29-F687-4f45-9708-019B960494DF}">
                    <a14:hiddenLine xmlns:a14="http://schemas.microsoft.com/office/drawing/2010/main" w="12700">
                      <a:solidFill>
                        <a:srgbClr val="FF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nvGrpSpPr>
                <p:cNvPr id="526" name="Group 63"/>
                <p:cNvGrpSpPr>
                  <a:grpSpLocks/>
                </p:cNvGrpSpPr>
                <p:nvPr/>
              </p:nvGrpSpPr>
              <p:grpSpPr bwMode="auto">
                <a:xfrm flipH="1">
                  <a:off x="3132" y="1894"/>
                  <a:ext cx="152" cy="109"/>
                  <a:chOff x="3216" y="2784"/>
                  <a:chExt cx="192" cy="144"/>
                </a:xfrm>
              </p:grpSpPr>
              <p:sp>
                <p:nvSpPr>
                  <p:cNvPr id="530" name="Line 64"/>
                  <p:cNvSpPr>
                    <a:spLocks noChangeShapeType="1"/>
                  </p:cNvSpPr>
                  <p:nvPr/>
                </p:nvSpPr>
                <p:spPr bwMode="auto">
                  <a:xfrm>
                    <a:off x="3216" y="2784"/>
                    <a:ext cx="192" cy="0"/>
                  </a:xfrm>
                  <a:prstGeom prst="line">
                    <a:avLst/>
                  </a:prstGeom>
                  <a:noFill/>
                  <a:ln w="1270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31" name="Line 65"/>
                  <p:cNvSpPr>
                    <a:spLocks noChangeShapeType="1"/>
                  </p:cNvSpPr>
                  <p:nvPr/>
                </p:nvSpPr>
                <p:spPr bwMode="auto">
                  <a:xfrm>
                    <a:off x="3216" y="2832"/>
                    <a:ext cx="192" cy="0"/>
                  </a:xfrm>
                  <a:prstGeom prst="line">
                    <a:avLst/>
                  </a:prstGeom>
                  <a:noFill/>
                  <a:ln w="1270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32" name="Line 66"/>
                  <p:cNvSpPr>
                    <a:spLocks noChangeShapeType="1"/>
                  </p:cNvSpPr>
                  <p:nvPr/>
                </p:nvSpPr>
                <p:spPr bwMode="auto">
                  <a:xfrm>
                    <a:off x="3216" y="2880"/>
                    <a:ext cx="192" cy="0"/>
                  </a:xfrm>
                  <a:prstGeom prst="line">
                    <a:avLst/>
                  </a:prstGeom>
                  <a:noFill/>
                  <a:ln w="1270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33" name="Line 67"/>
                  <p:cNvSpPr>
                    <a:spLocks noChangeShapeType="1"/>
                  </p:cNvSpPr>
                  <p:nvPr/>
                </p:nvSpPr>
                <p:spPr bwMode="auto">
                  <a:xfrm>
                    <a:off x="3216" y="2928"/>
                    <a:ext cx="192" cy="0"/>
                  </a:xfrm>
                  <a:prstGeom prst="line">
                    <a:avLst/>
                  </a:prstGeom>
                  <a:noFill/>
                  <a:ln w="1270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527" name="Freeform 68"/>
                <p:cNvSpPr>
                  <a:spLocks/>
                </p:cNvSpPr>
                <p:nvPr/>
              </p:nvSpPr>
              <p:spPr bwMode="auto">
                <a:xfrm>
                  <a:off x="3088" y="1705"/>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Lst>
                  <a:ahLst/>
                  <a:cxnLst>
                    <a:cxn ang="0">
                      <a:pos x="T0" y="T1"/>
                    </a:cxn>
                    <a:cxn ang="0">
                      <a:pos x="T2" y="T3"/>
                    </a:cxn>
                    <a:cxn ang="0">
                      <a:pos x="T4" y="T5"/>
                    </a:cxn>
                    <a:cxn ang="0">
                      <a:pos x="T6" y="T7"/>
                    </a:cxn>
                    <a:cxn ang="0">
                      <a:pos x="T8" y="T9"/>
                    </a:cxn>
                  </a:cxnLst>
                  <a:rect l="0" t="0" r="r" b="b"/>
                  <a:pathLst>
                    <a:path w="301" h="35">
                      <a:moveTo>
                        <a:pt x="259" y="35"/>
                      </a:moveTo>
                      <a:lnTo>
                        <a:pt x="0" y="35"/>
                      </a:lnTo>
                      <a:lnTo>
                        <a:pt x="81" y="0"/>
                      </a:lnTo>
                      <a:lnTo>
                        <a:pt x="301" y="0"/>
                      </a:lnTo>
                      <a:lnTo>
                        <a:pt x="259" y="35"/>
                      </a:lnTo>
                      <a:close/>
                    </a:path>
                  </a:pathLst>
                </a:custGeom>
                <a:solidFill>
                  <a:srgbClr val="00B4FF"/>
                </a:solidFill>
                <a:ln>
                  <a:noFill/>
                </a:ln>
                <a:effectLst/>
                <a:extLst>
                  <a:ext uri="{91240B29-F687-4f45-9708-019B960494DF}">
                    <a14:hiddenLine xmlns:a14="http://schemas.microsoft.com/office/drawing/2010/main" w="1588" cap="flat" cmpd="sng">
                      <a:solidFill>
                        <a:srgbClr val="AAE6FF"/>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US" sz="1400" dirty="0">
                    <a:latin typeface="+mn-lt"/>
                  </a:endParaRPr>
                </a:p>
              </p:txBody>
            </p:sp>
            <p:sp>
              <p:nvSpPr>
                <p:cNvPr id="528" name="Oval 69"/>
                <p:cNvSpPr>
                  <a:spLocks noChangeArrowheads="1"/>
                </p:cNvSpPr>
                <p:nvPr/>
              </p:nvSpPr>
              <p:spPr bwMode="auto">
                <a:xfrm flipH="1">
                  <a:off x="3138" y="1780"/>
                  <a:ext cx="37" cy="36"/>
                </a:xfrm>
                <a:prstGeom prst="ellipse">
                  <a:avLst/>
                </a:prstGeom>
                <a:solidFill>
                  <a:srgbClr val="FFC9C9"/>
                </a:solidFill>
                <a:ln>
                  <a:noFill/>
                </a:ln>
                <a:effectLst/>
                <a:extLst>
                  <a:ext uri="{91240B29-F687-4f45-9708-019B960494DF}">
                    <a14:hiddenLine xmlns:a14="http://schemas.microsoft.com/office/drawing/2010/main" w="12700">
                      <a:solidFill>
                        <a:srgbClr val="FF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29" name="Oval 70"/>
                <p:cNvSpPr>
                  <a:spLocks noChangeArrowheads="1"/>
                </p:cNvSpPr>
                <p:nvPr/>
              </p:nvSpPr>
              <p:spPr bwMode="auto">
                <a:xfrm flipH="1">
                  <a:off x="3192" y="1780"/>
                  <a:ext cx="37" cy="36"/>
                </a:xfrm>
                <a:prstGeom prst="ellipse">
                  <a:avLst/>
                </a:prstGeom>
                <a:solidFill>
                  <a:srgbClr val="CCFF33"/>
                </a:solidFill>
                <a:ln>
                  <a:noFill/>
                </a:ln>
                <a:effectLst/>
                <a:extLst>
                  <a:ext uri="{91240B29-F687-4f45-9708-019B960494DF}">
                    <a14:hiddenLine xmlns:a14="http://schemas.microsoft.com/office/drawing/2010/main" w="12700">
                      <a:solidFill>
                        <a:srgbClr val="FF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pic>
          <p:nvPicPr>
            <p:cNvPr id="5" name="Picture 2" descr="BL01004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723" y="1929526"/>
              <a:ext cx="1004861" cy="70654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4"/>
            <p:cNvGrpSpPr>
              <a:grpSpLocks/>
            </p:cNvGrpSpPr>
            <p:nvPr/>
          </p:nvGrpSpPr>
          <p:grpSpPr bwMode="auto">
            <a:xfrm rot="5400000">
              <a:off x="4132704" y="3071770"/>
              <a:ext cx="1381684" cy="1632899"/>
              <a:chOff x="4651" y="1968"/>
              <a:chExt cx="1132" cy="1529"/>
            </a:xfrm>
          </p:grpSpPr>
          <p:grpSp>
            <p:nvGrpSpPr>
              <p:cNvPr id="554" name="Group 5"/>
              <p:cNvGrpSpPr>
                <a:grpSpLocks/>
              </p:cNvGrpSpPr>
              <p:nvPr/>
            </p:nvGrpSpPr>
            <p:grpSpPr bwMode="auto">
              <a:xfrm rot="16200000" flipH="1">
                <a:off x="4452" y="2167"/>
                <a:ext cx="1529" cy="1132"/>
                <a:chOff x="3168" y="2208"/>
                <a:chExt cx="1296" cy="768"/>
              </a:xfrm>
            </p:grpSpPr>
            <p:sp>
              <p:nvSpPr>
                <p:cNvPr id="565" name="Oval 6"/>
                <p:cNvSpPr>
                  <a:spLocks noChangeArrowheads="1"/>
                </p:cNvSpPr>
                <p:nvPr/>
              </p:nvSpPr>
              <p:spPr bwMode="auto">
                <a:xfrm>
                  <a:off x="3168" y="2352"/>
                  <a:ext cx="576" cy="480"/>
                </a:xfrm>
                <a:prstGeom prst="ellipse">
                  <a:avLst/>
                </a:prstGeom>
                <a:solidFill>
                  <a:srgbClr val="9DD6D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66" name="Oval 7"/>
                <p:cNvSpPr>
                  <a:spLocks noChangeArrowheads="1"/>
                </p:cNvSpPr>
                <p:nvPr/>
              </p:nvSpPr>
              <p:spPr bwMode="auto">
                <a:xfrm>
                  <a:off x="3408" y="2400"/>
                  <a:ext cx="432" cy="576"/>
                </a:xfrm>
                <a:prstGeom prst="ellipse">
                  <a:avLst/>
                </a:prstGeom>
                <a:solidFill>
                  <a:srgbClr val="9DD6D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67" name="Oval 8"/>
                <p:cNvSpPr>
                  <a:spLocks noChangeArrowheads="1"/>
                </p:cNvSpPr>
                <p:nvPr/>
              </p:nvSpPr>
              <p:spPr bwMode="auto">
                <a:xfrm>
                  <a:off x="3360" y="2256"/>
                  <a:ext cx="384" cy="576"/>
                </a:xfrm>
                <a:prstGeom prst="ellipse">
                  <a:avLst/>
                </a:prstGeom>
                <a:solidFill>
                  <a:srgbClr val="9DD6D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68" name="Oval 9"/>
                <p:cNvSpPr>
                  <a:spLocks noChangeArrowheads="1"/>
                </p:cNvSpPr>
                <p:nvPr/>
              </p:nvSpPr>
              <p:spPr bwMode="auto">
                <a:xfrm>
                  <a:off x="3456" y="2304"/>
                  <a:ext cx="576" cy="336"/>
                </a:xfrm>
                <a:prstGeom prst="ellipse">
                  <a:avLst/>
                </a:prstGeom>
                <a:solidFill>
                  <a:srgbClr val="9DD6D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69" name="Oval 10"/>
                <p:cNvSpPr>
                  <a:spLocks noChangeArrowheads="1"/>
                </p:cNvSpPr>
                <p:nvPr/>
              </p:nvSpPr>
              <p:spPr bwMode="auto">
                <a:xfrm>
                  <a:off x="3600" y="2352"/>
                  <a:ext cx="384" cy="576"/>
                </a:xfrm>
                <a:prstGeom prst="ellipse">
                  <a:avLst/>
                </a:prstGeom>
                <a:solidFill>
                  <a:srgbClr val="9DD6D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70" name="Oval 11"/>
                <p:cNvSpPr>
                  <a:spLocks noChangeArrowheads="1"/>
                </p:cNvSpPr>
                <p:nvPr/>
              </p:nvSpPr>
              <p:spPr bwMode="auto">
                <a:xfrm>
                  <a:off x="3696" y="2448"/>
                  <a:ext cx="576" cy="432"/>
                </a:xfrm>
                <a:prstGeom prst="ellipse">
                  <a:avLst/>
                </a:prstGeom>
                <a:solidFill>
                  <a:srgbClr val="9DD6D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71" name="Oval 12"/>
                <p:cNvSpPr>
                  <a:spLocks noChangeArrowheads="1"/>
                </p:cNvSpPr>
                <p:nvPr/>
              </p:nvSpPr>
              <p:spPr bwMode="auto">
                <a:xfrm>
                  <a:off x="3744" y="2208"/>
                  <a:ext cx="432" cy="576"/>
                </a:xfrm>
                <a:prstGeom prst="ellipse">
                  <a:avLst/>
                </a:prstGeom>
                <a:solidFill>
                  <a:srgbClr val="9DD6D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72" name="Oval 13"/>
                <p:cNvSpPr>
                  <a:spLocks noChangeArrowheads="1"/>
                </p:cNvSpPr>
                <p:nvPr/>
              </p:nvSpPr>
              <p:spPr bwMode="auto">
                <a:xfrm>
                  <a:off x="3888" y="2304"/>
                  <a:ext cx="576" cy="432"/>
                </a:xfrm>
                <a:prstGeom prst="ellipse">
                  <a:avLst/>
                </a:prstGeom>
                <a:solidFill>
                  <a:srgbClr val="9DD6D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73" name="Oval 14"/>
                <p:cNvSpPr>
                  <a:spLocks noChangeArrowheads="1"/>
                </p:cNvSpPr>
                <p:nvPr/>
              </p:nvSpPr>
              <p:spPr bwMode="auto">
                <a:xfrm>
                  <a:off x="3936" y="2400"/>
                  <a:ext cx="480" cy="576"/>
                </a:xfrm>
                <a:prstGeom prst="ellipse">
                  <a:avLst/>
                </a:prstGeom>
                <a:solidFill>
                  <a:srgbClr val="9DD6D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555" name="Group 15"/>
              <p:cNvGrpSpPr>
                <a:grpSpLocks/>
              </p:cNvGrpSpPr>
              <p:nvPr/>
            </p:nvGrpSpPr>
            <p:grpSpPr bwMode="auto">
              <a:xfrm rot="16200000" flipH="1">
                <a:off x="4537" y="2279"/>
                <a:ext cx="1359" cy="849"/>
                <a:chOff x="3168" y="2208"/>
                <a:chExt cx="1296" cy="768"/>
              </a:xfrm>
            </p:grpSpPr>
            <p:sp>
              <p:nvSpPr>
                <p:cNvPr id="556" name="Oval 16"/>
                <p:cNvSpPr>
                  <a:spLocks noChangeArrowheads="1"/>
                </p:cNvSpPr>
                <p:nvPr/>
              </p:nvSpPr>
              <p:spPr bwMode="auto">
                <a:xfrm>
                  <a:off x="3168" y="2352"/>
                  <a:ext cx="576" cy="480"/>
                </a:xfrm>
                <a:prstGeom prst="ellipse">
                  <a:avLst/>
                </a:prstGeom>
                <a:solidFill>
                  <a:srgbClr val="9DD6D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57" name="Oval 17"/>
                <p:cNvSpPr>
                  <a:spLocks noChangeArrowheads="1"/>
                </p:cNvSpPr>
                <p:nvPr/>
              </p:nvSpPr>
              <p:spPr bwMode="auto">
                <a:xfrm>
                  <a:off x="3408" y="2400"/>
                  <a:ext cx="432" cy="576"/>
                </a:xfrm>
                <a:prstGeom prst="ellipse">
                  <a:avLst/>
                </a:prstGeom>
                <a:solidFill>
                  <a:srgbClr val="9DD6D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58" name="Oval 18"/>
                <p:cNvSpPr>
                  <a:spLocks noChangeArrowheads="1"/>
                </p:cNvSpPr>
                <p:nvPr/>
              </p:nvSpPr>
              <p:spPr bwMode="auto">
                <a:xfrm>
                  <a:off x="3360" y="2256"/>
                  <a:ext cx="384" cy="576"/>
                </a:xfrm>
                <a:prstGeom prst="ellipse">
                  <a:avLst/>
                </a:prstGeom>
                <a:solidFill>
                  <a:srgbClr val="9DD6D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59" name="Oval 19"/>
                <p:cNvSpPr>
                  <a:spLocks noChangeArrowheads="1"/>
                </p:cNvSpPr>
                <p:nvPr/>
              </p:nvSpPr>
              <p:spPr bwMode="auto">
                <a:xfrm>
                  <a:off x="3456" y="2304"/>
                  <a:ext cx="576" cy="336"/>
                </a:xfrm>
                <a:prstGeom prst="ellipse">
                  <a:avLst/>
                </a:prstGeom>
                <a:solidFill>
                  <a:srgbClr val="9DD6D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60" name="Oval 20"/>
                <p:cNvSpPr>
                  <a:spLocks noChangeArrowheads="1"/>
                </p:cNvSpPr>
                <p:nvPr/>
              </p:nvSpPr>
              <p:spPr bwMode="auto">
                <a:xfrm>
                  <a:off x="3600" y="2352"/>
                  <a:ext cx="384" cy="576"/>
                </a:xfrm>
                <a:prstGeom prst="ellipse">
                  <a:avLst/>
                </a:prstGeom>
                <a:solidFill>
                  <a:srgbClr val="9DD6D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61" name="Oval 21"/>
                <p:cNvSpPr>
                  <a:spLocks noChangeArrowheads="1"/>
                </p:cNvSpPr>
                <p:nvPr/>
              </p:nvSpPr>
              <p:spPr bwMode="auto">
                <a:xfrm>
                  <a:off x="3696" y="2448"/>
                  <a:ext cx="576" cy="432"/>
                </a:xfrm>
                <a:prstGeom prst="ellipse">
                  <a:avLst/>
                </a:prstGeom>
                <a:solidFill>
                  <a:srgbClr val="9DD6D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62" name="Oval 22"/>
                <p:cNvSpPr>
                  <a:spLocks noChangeArrowheads="1"/>
                </p:cNvSpPr>
                <p:nvPr/>
              </p:nvSpPr>
              <p:spPr bwMode="auto">
                <a:xfrm>
                  <a:off x="3744" y="2208"/>
                  <a:ext cx="432" cy="576"/>
                </a:xfrm>
                <a:prstGeom prst="ellipse">
                  <a:avLst/>
                </a:prstGeom>
                <a:solidFill>
                  <a:srgbClr val="9DD6D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63" name="Oval 23"/>
                <p:cNvSpPr>
                  <a:spLocks noChangeArrowheads="1"/>
                </p:cNvSpPr>
                <p:nvPr/>
              </p:nvSpPr>
              <p:spPr bwMode="auto">
                <a:xfrm>
                  <a:off x="3888" y="2304"/>
                  <a:ext cx="576" cy="432"/>
                </a:xfrm>
                <a:prstGeom prst="ellipse">
                  <a:avLst/>
                </a:prstGeom>
                <a:solidFill>
                  <a:srgbClr val="9DD6D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64" name="Oval 24"/>
                <p:cNvSpPr>
                  <a:spLocks noChangeArrowheads="1"/>
                </p:cNvSpPr>
                <p:nvPr/>
              </p:nvSpPr>
              <p:spPr bwMode="auto">
                <a:xfrm>
                  <a:off x="3936" y="2400"/>
                  <a:ext cx="480" cy="576"/>
                </a:xfrm>
                <a:prstGeom prst="ellipse">
                  <a:avLst/>
                </a:prstGeom>
                <a:solidFill>
                  <a:srgbClr val="9DD6D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sp>
          <p:nvSpPr>
            <p:cNvPr id="7" name="Oval 25"/>
            <p:cNvSpPr>
              <a:spLocks noChangeArrowheads="1"/>
            </p:cNvSpPr>
            <p:nvPr/>
          </p:nvSpPr>
          <p:spPr bwMode="auto">
            <a:xfrm>
              <a:off x="4383919" y="3699809"/>
              <a:ext cx="842618" cy="34411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pic>
          <p:nvPicPr>
            <p:cNvPr id="9"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891" y="3924856"/>
              <a:ext cx="289160" cy="18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sp>
          <p:nvSpPr>
            <p:cNvPr id="13" name="Rectangle 71"/>
            <p:cNvSpPr>
              <a:spLocks noChangeArrowheads="1"/>
            </p:cNvSpPr>
            <p:nvPr/>
          </p:nvSpPr>
          <p:spPr bwMode="auto">
            <a:xfrm>
              <a:off x="2369954" y="2363012"/>
              <a:ext cx="13019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pPr>
              <a:r>
                <a:rPr lang="en-GB" sz="1400" dirty="0">
                  <a:solidFill>
                    <a:schemeClr val="tx1"/>
                  </a:solidFill>
                  <a:latin typeface="+mn-lt"/>
                </a:rPr>
                <a:t>Wireless ISPs</a:t>
              </a:r>
              <a:endParaRPr lang="de-DE" sz="1400" dirty="0">
                <a:solidFill>
                  <a:schemeClr val="tx1"/>
                </a:solidFill>
                <a:latin typeface="+mn-lt"/>
              </a:endParaRPr>
            </a:p>
          </p:txBody>
        </p:sp>
        <p:grpSp>
          <p:nvGrpSpPr>
            <p:cNvPr id="14" name="Group 72"/>
            <p:cNvGrpSpPr>
              <a:grpSpLocks/>
            </p:cNvGrpSpPr>
            <p:nvPr/>
          </p:nvGrpSpPr>
          <p:grpSpPr bwMode="auto">
            <a:xfrm>
              <a:off x="6625232" y="2443732"/>
              <a:ext cx="1401311" cy="1623741"/>
              <a:chOff x="4161" y="2295"/>
              <a:chExt cx="1071" cy="1241"/>
            </a:xfrm>
          </p:grpSpPr>
          <p:grpSp>
            <p:nvGrpSpPr>
              <p:cNvPr id="308" name="Group 73"/>
              <p:cNvGrpSpPr>
                <a:grpSpLocks/>
              </p:cNvGrpSpPr>
              <p:nvPr/>
            </p:nvGrpSpPr>
            <p:grpSpPr bwMode="auto">
              <a:xfrm rot="18542789" flipH="1">
                <a:off x="4015" y="2490"/>
                <a:ext cx="1241" cy="852"/>
                <a:chOff x="3168" y="2208"/>
                <a:chExt cx="1296" cy="768"/>
              </a:xfrm>
            </p:grpSpPr>
            <p:sp>
              <p:nvSpPr>
                <p:cNvPr id="505" name="Oval 74"/>
                <p:cNvSpPr>
                  <a:spLocks noChangeArrowheads="1"/>
                </p:cNvSpPr>
                <p:nvPr/>
              </p:nvSpPr>
              <p:spPr bwMode="auto">
                <a:xfrm>
                  <a:off x="3168" y="2352"/>
                  <a:ext cx="576" cy="480"/>
                </a:xfrm>
                <a:prstGeom prst="ellipse">
                  <a:avLst/>
                </a:prstGeom>
                <a:solidFill>
                  <a:srgbClr val="CCFFCC"/>
                </a:solidFill>
                <a:ln w="9525">
                  <a:solidFill>
                    <a:srgbClr val="FFD5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06" name="Oval 75"/>
                <p:cNvSpPr>
                  <a:spLocks noChangeArrowheads="1"/>
                </p:cNvSpPr>
                <p:nvPr/>
              </p:nvSpPr>
              <p:spPr bwMode="auto">
                <a:xfrm>
                  <a:off x="3408" y="2400"/>
                  <a:ext cx="432" cy="576"/>
                </a:xfrm>
                <a:prstGeom prst="ellipse">
                  <a:avLst/>
                </a:prstGeom>
                <a:solidFill>
                  <a:srgbClr val="CCFFCC"/>
                </a:solidFill>
                <a:ln w="9525">
                  <a:solidFill>
                    <a:srgbClr val="FFD5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07" name="Oval 76"/>
                <p:cNvSpPr>
                  <a:spLocks noChangeArrowheads="1"/>
                </p:cNvSpPr>
                <p:nvPr/>
              </p:nvSpPr>
              <p:spPr bwMode="auto">
                <a:xfrm>
                  <a:off x="3360" y="2256"/>
                  <a:ext cx="384" cy="576"/>
                </a:xfrm>
                <a:prstGeom prst="ellipse">
                  <a:avLst/>
                </a:prstGeom>
                <a:solidFill>
                  <a:srgbClr val="CCFFCC"/>
                </a:solidFill>
                <a:ln w="9525">
                  <a:solidFill>
                    <a:srgbClr val="FFD5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08" name="Oval 77"/>
                <p:cNvSpPr>
                  <a:spLocks noChangeArrowheads="1"/>
                </p:cNvSpPr>
                <p:nvPr/>
              </p:nvSpPr>
              <p:spPr bwMode="auto">
                <a:xfrm>
                  <a:off x="3456" y="2304"/>
                  <a:ext cx="576" cy="336"/>
                </a:xfrm>
                <a:prstGeom prst="ellipse">
                  <a:avLst/>
                </a:prstGeom>
                <a:solidFill>
                  <a:srgbClr val="CCFFCC"/>
                </a:solidFill>
                <a:ln w="9525">
                  <a:solidFill>
                    <a:srgbClr val="FFD5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09" name="Oval 78"/>
                <p:cNvSpPr>
                  <a:spLocks noChangeArrowheads="1"/>
                </p:cNvSpPr>
                <p:nvPr/>
              </p:nvSpPr>
              <p:spPr bwMode="auto">
                <a:xfrm>
                  <a:off x="3600" y="2352"/>
                  <a:ext cx="384" cy="576"/>
                </a:xfrm>
                <a:prstGeom prst="ellipse">
                  <a:avLst/>
                </a:prstGeom>
                <a:solidFill>
                  <a:srgbClr val="CCFFCC"/>
                </a:solidFill>
                <a:ln w="9525">
                  <a:solidFill>
                    <a:srgbClr val="FFD5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10" name="Oval 79"/>
                <p:cNvSpPr>
                  <a:spLocks noChangeArrowheads="1"/>
                </p:cNvSpPr>
                <p:nvPr/>
              </p:nvSpPr>
              <p:spPr bwMode="auto">
                <a:xfrm>
                  <a:off x="3696" y="2448"/>
                  <a:ext cx="576" cy="432"/>
                </a:xfrm>
                <a:prstGeom prst="ellipse">
                  <a:avLst/>
                </a:prstGeom>
                <a:solidFill>
                  <a:srgbClr val="CCFFCC"/>
                </a:solidFill>
                <a:ln w="9525">
                  <a:solidFill>
                    <a:srgbClr val="FFD5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11" name="Oval 80"/>
                <p:cNvSpPr>
                  <a:spLocks noChangeArrowheads="1"/>
                </p:cNvSpPr>
                <p:nvPr/>
              </p:nvSpPr>
              <p:spPr bwMode="auto">
                <a:xfrm>
                  <a:off x="3744" y="2208"/>
                  <a:ext cx="432" cy="576"/>
                </a:xfrm>
                <a:prstGeom prst="ellipse">
                  <a:avLst/>
                </a:prstGeom>
                <a:solidFill>
                  <a:srgbClr val="CCFFCC"/>
                </a:solidFill>
                <a:ln w="9525">
                  <a:solidFill>
                    <a:srgbClr val="FFD5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12" name="Oval 81"/>
                <p:cNvSpPr>
                  <a:spLocks noChangeArrowheads="1"/>
                </p:cNvSpPr>
                <p:nvPr/>
              </p:nvSpPr>
              <p:spPr bwMode="auto">
                <a:xfrm>
                  <a:off x="3888" y="2304"/>
                  <a:ext cx="576" cy="432"/>
                </a:xfrm>
                <a:prstGeom prst="ellipse">
                  <a:avLst/>
                </a:prstGeom>
                <a:solidFill>
                  <a:srgbClr val="CCFFCC"/>
                </a:solidFill>
                <a:ln w="9525">
                  <a:solidFill>
                    <a:srgbClr val="FFD5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13" name="Oval 82"/>
                <p:cNvSpPr>
                  <a:spLocks noChangeArrowheads="1"/>
                </p:cNvSpPr>
                <p:nvPr/>
              </p:nvSpPr>
              <p:spPr bwMode="auto">
                <a:xfrm>
                  <a:off x="3936" y="2400"/>
                  <a:ext cx="480" cy="576"/>
                </a:xfrm>
                <a:prstGeom prst="ellipse">
                  <a:avLst/>
                </a:prstGeom>
                <a:solidFill>
                  <a:srgbClr val="CCFFCC"/>
                </a:solidFill>
                <a:ln w="9525">
                  <a:solidFill>
                    <a:srgbClr val="FFD5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309" name="Group 83"/>
              <p:cNvGrpSpPr>
                <a:grpSpLocks/>
              </p:cNvGrpSpPr>
              <p:nvPr/>
            </p:nvGrpSpPr>
            <p:grpSpPr bwMode="auto">
              <a:xfrm rot="18542789" flipH="1">
                <a:off x="4244" y="2555"/>
                <a:ext cx="1206" cy="720"/>
                <a:chOff x="3168" y="2208"/>
                <a:chExt cx="1296" cy="768"/>
              </a:xfrm>
            </p:grpSpPr>
            <p:sp>
              <p:nvSpPr>
                <p:cNvPr id="496" name="Oval 84"/>
                <p:cNvSpPr>
                  <a:spLocks noChangeArrowheads="1"/>
                </p:cNvSpPr>
                <p:nvPr/>
              </p:nvSpPr>
              <p:spPr bwMode="auto">
                <a:xfrm>
                  <a:off x="3168" y="2352"/>
                  <a:ext cx="576" cy="480"/>
                </a:xfrm>
                <a:prstGeom prst="ellipse">
                  <a:avLst/>
                </a:prstGeom>
                <a:solidFill>
                  <a:srgbClr val="CC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97" name="Oval 85"/>
                <p:cNvSpPr>
                  <a:spLocks noChangeArrowheads="1"/>
                </p:cNvSpPr>
                <p:nvPr/>
              </p:nvSpPr>
              <p:spPr bwMode="auto">
                <a:xfrm>
                  <a:off x="3408" y="2400"/>
                  <a:ext cx="432" cy="576"/>
                </a:xfrm>
                <a:prstGeom prst="ellipse">
                  <a:avLst/>
                </a:prstGeom>
                <a:solidFill>
                  <a:srgbClr val="CC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98" name="Oval 86"/>
                <p:cNvSpPr>
                  <a:spLocks noChangeArrowheads="1"/>
                </p:cNvSpPr>
                <p:nvPr/>
              </p:nvSpPr>
              <p:spPr bwMode="auto">
                <a:xfrm>
                  <a:off x="3360" y="2256"/>
                  <a:ext cx="384" cy="576"/>
                </a:xfrm>
                <a:prstGeom prst="ellipse">
                  <a:avLst/>
                </a:prstGeom>
                <a:solidFill>
                  <a:srgbClr val="CC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99" name="Oval 87"/>
                <p:cNvSpPr>
                  <a:spLocks noChangeArrowheads="1"/>
                </p:cNvSpPr>
                <p:nvPr/>
              </p:nvSpPr>
              <p:spPr bwMode="auto">
                <a:xfrm>
                  <a:off x="3456" y="2304"/>
                  <a:ext cx="576" cy="336"/>
                </a:xfrm>
                <a:prstGeom prst="ellipse">
                  <a:avLst/>
                </a:prstGeom>
                <a:solidFill>
                  <a:srgbClr val="CC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00" name="Oval 88"/>
                <p:cNvSpPr>
                  <a:spLocks noChangeArrowheads="1"/>
                </p:cNvSpPr>
                <p:nvPr/>
              </p:nvSpPr>
              <p:spPr bwMode="auto">
                <a:xfrm>
                  <a:off x="3600" y="2352"/>
                  <a:ext cx="384" cy="576"/>
                </a:xfrm>
                <a:prstGeom prst="ellipse">
                  <a:avLst/>
                </a:prstGeom>
                <a:solidFill>
                  <a:srgbClr val="CC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01" name="Oval 89"/>
                <p:cNvSpPr>
                  <a:spLocks noChangeArrowheads="1"/>
                </p:cNvSpPr>
                <p:nvPr/>
              </p:nvSpPr>
              <p:spPr bwMode="auto">
                <a:xfrm>
                  <a:off x="3696" y="2448"/>
                  <a:ext cx="576" cy="432"/>
                </a:xfrm>
                <a:prstGeom prst="ellipse">
                  <a:avLst/>
                </a:prstGeom>
                <a:solidFill>
                  <a:srgbClr val="CC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02" name="Oval 90"/>
                <p:cNvSpPr>
                  <a:spLocks noChangeArrowheads="1"/>
                </p:cNvSpPr>
                <p:nvPr/>
              </p:nvSpPr>
              <p:spPr bwMode="auto">
                <a:xfrm>
                  <a:off x="3744" y="2208"/>
                  <a:ext cx="432" cy="576"/>
                </a:xfrm>
                <a:prstGeom prst="ellipse">
                  <a:avLst/>
                </a:prstGeom>
                <a:solidFill>
                  <a:srgbClr val="CC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03" name="Oval 91"/>
                <p:cNvSpPr>
                  <a:spLocks noChangeArrowheads="1"/>
                </p:cNvSpPr>
                <p:nvPr/>
              </p:nvSpPr>
              <p:spPr bwMode="auto">
                <a:xfrm>
                  <a:off x="3888" y="2304"/>
                  <a:ext cx="576" cy="432"/>
                </a:xfrm>
                <a:prstGeom prst="ellipse">
                  <a:avLst/>
                </a:prstGeom>
                <a:solidFill>
                  <a:srgbClr val="CC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04" name="Oval 92"/>
                <p:cNvSpPr>
                  <a:spLocks noChangeArrowheads="1"/>
                </p:cNvSpPr>
                <p:nvPr/>
              </p:nvSpPr>
              <p:spPr bwMode="auto">
                <a:xfrm>
                  <a:off x="3936" y="2400"/>
                  <a:ext cx="480" cy="576"/>
                </a:xfrm>
                <a:prstGeom prst="ellipse">
                  <a:avLst/>
                </a:prstGeom>
                <a:solidFill>
                  <a:srgbClr val="CC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310" name="Group 93"/>
              <p:cNvGrpSpPr>
                <a:grpSpLocks/>
              </p:cNvGrpSpPr>
              <p:nvPr/>
            </p:nvGrpSpPr>
            <p:grpSpPr bwMode="auto">
              <a:xfrm>
                <a:off x="4750" y="2928"/>
                <a:ext cx="146" cy="454"/>
                <a:chOff x="1008" y="2648"/>
                <a:chExt cx="400" cy="904"/>
              </a:xfrm>
            </p:grpSpPr>
            <p:grpSp>
              <p:nvGrpSpPr>
                <p:cNvPr id="462" name="Group 94"/>
                <p:cNvGrpSpPr>
                  <a:grpSpLocks/>
                </p:cNvGrpSpPr>
                <p:nvPr/>
              </p:nvGrpSpPr>
              <p:grpSpPr bwMode="auto">
                <a:xfrm>
                  <a:off x="1064" y="2832"/>
                  <a:ext cx="344" cy="696"/>
                  <a:chOff x="1064" y="2832"/>
                  <a:chExt cx="344" cy="696"/>
                </a:xfrm>
              </p:grpSpPr>
              <p:sp>
                <p:nvSpPr>
                  <p:cNvPr id="484" name="Line 95"/>
                  <p:cNvSpPr>
                    <a:spLocks noChangeShapeType="1"/>
                  </p:cNvSpPr>
                  <p:nvPr/>
                </p:nvSpPr>
                <p:spPr bwMode="auto">
                  <a:xfrm flipV="1">
                    <a:off x="1064" y="2832"/>
                    <a:ext cx="112" cy="688"/>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85" name="Line 96"/>
                  <p:cNvSpPr>
                    <a:spLocks noChangeShapeType="1"/>
                  </p:cNvSpPr>
                  <p:nvPr/>
                </p:nvSpPr>
                <p:spPr bwMode="auto">
                  <a:xfrm>
                    <a:off x="1176" y="2832"/>
                    <a:ext cx="152"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86" name="Line 97"/>
                  <p:cNvSpPr>
                    <a:spLocks noChangeShapeType="1"/>
                  </p:cNvSpPr>
                  <p:nvPr/>
                </p:nvSpPr>
                <p:spPr bwMode="auto">
                  <a:xfrm>
                    <a:off x="1328" y="2840"/>
                    <a:ext cx="80" cy="688"/>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87" name="Line 98"/>
                  <p:cNvSpPr>
                    <a:spLocks noChangeShapeType="1"/>
                  </p:cNvSpPr>
                  <p:nvPr/>
                </p:nvSpPr>
                <p:spPr bwMode="auto">
                  <a:xfrm>
                    <a:off x="1152" y="3008"/>
                    <a:ext cx="200"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88" name="Line 99"/>
                  <p:cNvSpPr>
                    <a:spLocks noChangeShapeType="1"/>
                  </p:cNvSpPr>
                  <p:nvPr/>
                </p:nvSpPr>
                <p:spPr bwMode="auto">
                  <a:xfrm>
                    <a:off x="1120" y="3224"/>
                    <a:ext cx="248"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89" name="Line 100"/>
                  <p:cNvSpPr>
                    <a:spLocks noChangeShapeType="1"/>
                  </p:cNvSpPr>
                  <p:nvPr/>
                </p:nvSpPr>
                <p:spPr bwMode="auto">
                  <a:xfrm>
                    <a:off x="1072" y="3424"/>
                    <a:ext cx="320"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90" name="Line 101"/>
                  <p:cNvSpPr>
                    <a:spLocks noChangeShapeType="1"/>
                  </p:cNvSpPr>
                  <p:nvPr/>
                </p:nvSpPr>
                <p:spPr bwMode="auto">
                  <a:xfrm flipV="1">
                    <a:off x="1152" y="2840"/>
                    <a:ext cx="168" cy="152"/>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91" name="Line 102"/>
                  <p:cNvSpPr>
                    <a:spLocks noChangeShapeType="1"/>
                  </p:cNvSpPr>
                  <p:nvPr/>
                </p:nvSpPr>
                <p:spPr bwMode="auto">
                  <a:xfrm>
                    <a:off x="1168" y="2832"/>
                    <a:ext cx="176" cy="168"/>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92" name="Line 103"/>
                  <p:cNvSpPr>
                    <a:spLocks noChangeShapeType="1"/>
                  </p:cNvSpPr>
                  <p:nvPr/>
                </p:nvSpPr>
                <p:spPr bwMode="auto">
                  <a:xfrm flipV="1">
                    <a:off x="1128" y="3024"/>
                    <a:ext cx="224" cy="192"/>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93" name="Line 104"/>
                  <p:cNvSpPr>
                    <a:spLocks noChangeShapeType="1"/>
                  </p:cNvSpPr>
                  <p:nvPr/>
                </p:nvSpPr>
                <p:spPr bwMode="auto">
                  <a:xfrm>
                    <a:off x="1152" y="3000"/>
                    <a:ext cx="216" cy="224"/>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94" name="Line 105"/>
                  <p:cNvSpPr>
                    <a:spLocks noChangeShapeType="1"/>
                  </p:cNvSpPr>
                  <p:nvPr/>
                </p:nvSpPr>
                <p:spPr bwMode="auto">
                  <a:xfrm flipV="1">
                    <a:off x="1088" y="3224"/>
                    <a:ext cx="280" cy="20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95" name="Line 106"/>
                  <p:cNvSpPr>
                    <a:spLocks noChangeShapeType="1"/>
                  </p:cNvSpPr>
                  <p:nvPr/>
                </p:nvSpPr>
                <p:spPr bwMode="auto">
                  <a:xfrm>
                    <a:off x="1104" y="3232"/>
                    <a:ext cx="288" cy="184"/>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463" name="Group 107"/>
                <p:cNvGrpSpPr>
                  <a:grpSpLocks/>
                </p:cNvGrpSpPr>
                <p:nvPr/>
              </p:nvGrpSpPr>
              <p:grpSpPr bwMode="auto">
                <a:xfrm>
                  <a:off x="1008" y="2856"/>
                  <a:ext cx="344" cy="696"/>
                  <a:chOff x="1064" y="2832"/>
                  <a:chExt cx="344" cy="696"/>
                </a:xfrm>
              </p:grpSpPr>
              <p:sp>
                <p:nvSpPr>
                  <p:cNvPr id="472" name="Line 108"/>
                  <p:cNvSpPr>
                    <a:spLocks noChangeShapeType="1"/>
                  </p:cNvSpPr>
                  <p:nvPr/>
                </p:nvSpPr>
                <p:spPr bwMode="auto">
                  <a:xfrm flipV="1">
                    <a:off x="1064" y="2832"/>
                    <a:ext cx="112" cy="688"/>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73" name="Line 109"/>
                  <p:cNvSpPr>
                    <a:spLocks noChangeShapeType="1"/>
                  </p:cNvSpPr>
                  <p:nvPr/>
                </p:nvSpPr>
                <p:spPr bwMode="auto">
                  <a:xfrm>
                    <a:off x="1176" y="2832"/>
                    <a:ext cx="152"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74" name="Line 110"/>
                  <p:cNvSpPr>
                    <a:spLocks noChangeShapeType="1"/>
                  </p:cNvSpPr>
                  <p:nvPr/>
                </p:nvSpPr>
                <p:spPr bwMode="auto">
                  <a:xfrm>
                    <a:off x="1328" y="2840"/>
                    <a:ext cx="80" cy="688"/>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75" name="Line 111"/>
                  <p:cNvSpPr>
                    <a:spLocks noChangeShapeType="1"/>
                  </p:cNvSpPr>
                  <p:nvPr/>
                </p:nvSpPr>
                <p:spPr bwMode="auto">
                  <a:xfrm>
                    <a:off x="1152" y="3008"/>
                    <a:ext cx="200"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76" name="Line 112"/>
                  <p:cNvSpPr>
                    <a:spLocks noChangeShapeType="1"/>
                  </p:cNvSpPr>
                  <p:nvPr/>
                </p:nvSpPr>
                <p:spPr bwMode="auto">
                  <a:xfrm>
                    <a:off x="1120" y="3224"/>
                    <a:ext cx="248"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77" name="Line 113"/>
                  <p:cNvSpPr>
                    <a:spLocks noChangeShapeType="1"/>
                  </p:cNvSpPr>
                  <p:nvPr/>
                </p:nvSpPr>
                <p:spPr bwMode="auto">
                  <a:xfrm>
                    <a:off x="1072" y="3424"/>
                    <a:ext cx="320"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78" name="Line 114"/>
                  <p:cNvSpPr>
                    <a:spLocks noChangeShapeType="1"/>
                  </p:cNvSpPr>
                  <p:nvPr/>
                </p:nvSpPr>
                <p:spPr bwMode="auto">
                  <a:xfrm flipV="1">
                    <a:off x="1152" y="2840"/>
                    <a:ext cx="168" cy="152"/>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79" name="Line 115"/>
                  <p:cNvSpPr>
                    <a:spLocks noChangeShapeType="1"/>
                  </p:cNvSpPr>
                  <p:nvPr/>
                </p:nvSpPr>
                <p:spPr bwMode="auto">
                  <a:xfrm>
                    <a:off x="1168" y="2832"/>
                    <a:ext cx="176" cy="168"/>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80" name="Line 116"/>
                  <p:cNvSpPr>
                    <a:spLocks noChangeShapeType="1"/>
                  </p:cNvSpPr>
                  <p:nvPr/>
                </p:nvSpPr>
                <p:spPr bwMode="auto">
                  <a:xfrm flipV="1">
                    <a:off x="1128" y="3024"/>
                    <a:ext cx="224" cy="192"/>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81" name="Line 117"/>
                  <p:cNvSpPr>
                    <a:spLocks noChangeShapeType="1"/>
                  </p:cNvSpPr>
                  <p:nvPr/>
                </p:nvSpPr>
                <p:spPr bwMode="auto">
                  <a:xfrm>
                    <a:off x="1152" y="3000"/>
                    <a:ext cx="216" cy="224"/>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82" name="Line 118"/>
                  <p:cNvSpPr>
                    <a:spLocks noChangeShapeType="1"/>
                  </p:cNvSpPr>
                  <p:nvPr/>
                </p:nvSpPr>
                <p:spPr bwMode="auto">
                  <a:xfrm flipV="1">
                    <a:off x="1088" y="3224"/>
                    <a:ext cx="280" cy="20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83" name="Line 119"/>
                  <p:cNvSpPr>
                    <a:spLocks noChangeShapeType="1"/>
                  </p:cNvSpPr>
                  <p:nvPr/>
                </p:nvSpPr>
                <p:spPr bwMode="auto">
                  <a:xfrm>
                    <a:off x="1104" y="3232"/>
                    <a:ext cx="288" cy="184"/>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464" name="Line 120"/>
                <p:cNvSpPr>
                  <a:spLocks noChangeShapeType="1"/>
                </p:cNvSpPr>
                <p:nvPr/>
              </p:nvSpPr>
              <p:spPr bwMode="auto">
                <a:xfrm flipV="1">
                  <a:off x="1272" y="2832"/>
                  <a:ext cx="56" cy="24"/>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65" name="Line 121"/>
                <p:cNvSpPr>
                  <a:spLocks noChangeShapeType="1"/>
                </p:cNvSpPr>
                <p:nvPr/>
              </p:nvSpPr>
              <p:spPr bwMode="auto">
                <a:xfrm flipV="1">
                  <a:off x="1288" y="3008"/>
                  <a:ext cx="72" cy="16"/>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66" name="Line 122"/>
                <p:cNvSpPr>
                  <a:spLocks noChangeShapeType="1"/>
                </p:cNvSpPr>
                <p:nvPr/>
              </p:nvSpPr>
              <p:spPr bwMode="auto">
                <a:xfrm flipV="1">
                  <a:off x="1128" y="2840"/>
                  <a:ext cx="40" cy="16"/>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67" name="Line 123"/>
                <p:cNvSpPr>
                  <a:spLocks noChangeShapeType="1"/>
                </p:cNvSpPr>
                <p:nvPr/>
              </p:nvSpPr>
              <p:spPr bwMode="auto">
                <a:xfrm flipV="1">
                  <a:off x="1336" y="3208"/>
                  <a:ext cx="48" cy="32"/>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68" name="Line 124"/>
                <p:cNvSpPr>
                  <a:spLocks noChangeShapeType="1"/>
                </p:cNvSpPr>
                <p:nvPr/>
              </p:nvSpPr>
              <p:spPr bwMode="auto">
                <a:xfrm flipV="1">
                  <a:off x="1336" y="3416"/>
                  <a:ext cx="64" cy="32"/>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69" name="Line 125"/>
                <p:cNvSpPr>
                  <a:spLocks noChangeShapeType="1"/>
                </p:cNvSpPr>
                <p:nvPr/>
              </p:nvSpPr>
              <p:spPr bwMode="auto">
                <a:xfrm>
                  <a:off x="1112" y="2656"/>
                  <a:ext cx="0" cy="192"/>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70" name="Line 126"/>
                <p:cNvSpPr>
                  <a:spLocks noChangeShapeType="1"/>
                </p:cNvSpPr>
                <p:nvPr/>
              </p:nvSpPr>
              <p:spPr bwMode="auto">
                <a:xfrm>
                  <a:off x="1232" y="2688"/>
                  <a:ext cx="0" cy="248"/>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71" name="Line 127"/>
                <p:cNvSpPr>
                  <a:spLocks noChangeShapeType="1"/>
                </p:cNvSpPr>
                <p:nvPr/>
              </p:nvSpPr>
              <p:spPr bwMode="auto">
                <a:xfrm>
                  <a:off x="1328" y="2648"/>
                  <a:ext cx="0" cy="208"/>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311" name="Group 128"/>
              <p:cNvGrpSpPr>
                <a:grpSpLocks/>
              </p:cNvGrpSpPr>
              <p:nvPr/>
            </p:nvGrpSpPr>
            <p:grpSpPr bwMode="auto">
              <a:xfrm>
                <a:off x="4992" y="2611"/>
                <a:ext cx="98" cy="358"/>
                <a:chOff x="1008" y="2648"/>
                <a:chExt cx="400" cy="904"/>
              </a:xfrm>
            </p:grpSpPr>
            <p:grpSp>
              <p:nvGrpSpPr>
                <p:cNvPr id="428" name="Group 129"/>
                <p:cNvGrpSpPr>
                  <a:grpSpLocks/>
                </p:cNvGrpSpPr>
                <p:nvPr/>
              </p:nvGrpSpPr>
              <p:grpSpPr bwMode="auto">
                <a:xfrm>
                  <a:off x="1064" y="2832"/>
                  <a:ext cx="344" cy="696"/>
                  <a:chOff x="1064" y="2832"/>
                  <a:chExt cx="344" cy="696"/>
                </a:xfrm>
              </p:grpSpPr>
              <p:sp>
                <p:nvSpPr>
                  <p:cNvPr id="450" name="Line 130"/>
                  <p:cNvSpPr>
                    <a:spLocks noChangeShapeType="1"/>
                  </p:cNvSpPr>
                  <p:nvPr/>
                </p:nvSpPr>
                <p:spPr bwMode="auto">
                  <a:xfrm flipV="1">
                    <a:off x="1064" y="2832"/>
                    <a:ext cx="112" cy="688"/>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51" name="Line 131"/>
                  <p:cNvSpPr>
                    <a:spLocks noChangeShapeType="1"/>
                  </p:cNvSpPr>
                  <p:nvPr/>
                </p:nvSpPr>
                <p:spPr bwMode="auto">
                  <a:xfrm>
                    <a:off x="1176" y="2832"/>
                    <a:ext cx="152"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52" name="Line 132"/>
                  <p:cNvSpPr>
                    <a:spLocks noChangeShapeType="1"/>
                  </p:cNvSpPr>
                  <p:nvPr/>
                </p:nvSpPr>
                <p:spPr bwMode="auto">
                  <a:xfrm>
                    <a:off x="1328" y="2840"/>
                    <a:ext cx="80" cy="688"/>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53" name="Line 133"/>
                  <p:cNvSpPr>
                    <a:spLocks noChangeShapeType="1"/>
                  </p:cNvSpPr>
                  <p:nvPr/>
                </p:nvSpPr>
                <p:spPr bwMode="auto">
                  <a:xfrm>
                    <a:off x="1152" y="3008"/>
                    <a:ext cx="200"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54" name="Line 134"/>
                  <p:cNvSpPr>
                    <a:spLocks noChangeShapeType="1"/>
                  </p:cNvSpPr>
                  <p:nvPr/>
                </p:nvSpPr>
                <p:spPr bwMode="auto">
                  <a:xfrm>
                    <a:off x="1120" y="3224"/>
                    <a:ext cx="248"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55" name="Line 135"/>
                  <p:cNvSpPr>
                    <a:spLocks noChangeShapeType="1"/>
                  </p:cNvSpPr>
                  <p:nvPr/>
                </p:nvSpPr>
                <p:spPr bwMode="auto">
                  <a:xfrm>
                    <a:off x="1072" y="3424"/>
                    <a:ext cx="320"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56" name="Line 136"/>
                  <p:cNvSpPr>
                    <a:spLocks noChangeShapeType="1"/>
                  </p:cNvSpPr>
                  <p:nvPr/>
                </p:nvSpPr>
                <p:spPr bwMode="auto">
                  <a:xfrm flipV="1">
                    <a:off x="1152" y="2840"/>
                    <a:ext cx="168" cy="152"/>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57" name="Line 137"/>
                  <p:cNvSpPr>
                    <a:spLocks noChangeShapeType="1"/>
                  </p:cNvSpPr>
                  <p:nvPr/>
                </p:nvSpPr>
                <p:spPr bwMode="auto">
                  <a:xfrm>
                    <a:off x="1168" y="2832"/>
                    <a:ext cx="176" cy="168"/>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58" name="Line 138"/>
                  <p:cNvSpPr>
                    <a:spLocks noChangeShapeType="1"/>
                  </p:cNvSpPr>
                  <p:nvPr/>
                </p:nvSpPr>
                <p:spPr bwMode="auto">
                  <a:xfrm flipV="1">
                    <a:off x="1128" y="3024"/>
                    <a:ext cx="224" cy="192"/>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59" name="Line 139"/>
                  <p:cNvSpPr>
                    <a:spLocks noChangeShapeType="1"/>
                  </p:cNvSpPr>
                  <p:nvPr/>
                </p:nvSpPr>
                <p:spPr bwMode="auto">
                  <a:xfrm>
                    <a:off x="1152" y="3000"/>
                    <a:ext cx="216" cy="224"/>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60" name="Line 140"/>
                  <p:cNvSpPr>
                    <a:spLocks noChangeShapeType="1"/>
                  </p:cNvSpPr>
                  <p:nvPr/>
                </p:nvSpPr>
                <p:spPr bwMode="auto">
                  <a:xfrm flipV="1">
                    <a:off x="1088" y="3224"/>
                    <a:ext cx="280" cy="20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61" name="Line 141"/>
                  <p:cNvSpPr>
                    <a:spLocks noChangeShapeType="1"/>
                  </p:cNvSpPr>
                  <p:nvPr/>
                </p:nvSpPr>
                <p:spPr bwMode="auto">
                  <a:xfrm>
                    <a:off x="1104" y="3232"/>
                    <a:ext cx="288" cy="184"/>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429" name="Group 142"/>
                <p:cNvGrpSpPr>
                  <a:grpSpLocks/>
                </p:cNvGrpSpPr>
                <p:nvPr/>
              </p:nvGrpSpPr>
              <p:grpSpPr bwMode="auto">
                <a:xfrm>
                  <a:off x="1008" y="2856"/>
                  <a:ext cx="344" cy="696"/>
                  <a:chOff x="1064" y="2832"/>
                  <a:chExt cx="344" cy="696"/>
                </a:xfrm>
              </p:grpSpPr>
              <p:sp>
                <p:nvSpPr>
                  <p:cNvPr id="438" name="Line 143"/>
                  <p:cNvSpPr>
                    <a:spLocks noChangeShapeType="1"/>
                  </p:cNvSpPr>
                  <p:nvPr/>
                </p:nvSpPr>
                <p:spPr bwMode="auto">
                  <a:xfrm flipV="1">
                    <a:off x="1064" y="2832"/>
                    <a:ext cx="112" cy="688"/>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39" name="Line 144"/>
                  <p:cNvSpPr>
                    <a:spLocks noChangeShapeType="1"/>
                  </p:cNvSpPr>
                  <p:nvPr/>
                </p:nvSpPr>
                <p:spPr bwMode="auto">
                  <a:xfrm>
                    <a:off x="1176" y="2832"/>
                    <a:ext cx="152"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40" name="Line 145"/>
                  <p:cNvSpPr>
                    <a:spLocks noChangeShapeType="1"/>
                  </p:cNvSpPr>
                  <p:nvPr/>
                </p:nvSpPr>
                <p:spPr bwMode="auto">
                  <a:xfrm>
                    <a:off x="1328" y="2840"/>
                    <a:ext cx="80" cy="688"/>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41" name="Line 146"/>
                  <p:cNvSpPr>
                    <a:spLocks noChangeShapeType="1"/>
                  </p:cNvSpPr>
                  <p:nvPr/>
                </p:nvSpPr>
                <p:spPr bwMode="auto">
                  <a:xfrm>
                    <a:off x="1152" y="3008"/>
                    <a:ext cx="200"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42" name="Line 147"/>
                  <p:cNvSpPr>
                    <a:spLocks noChangeShapeType="1"/>
                  </p:cNvSpPr>
                  <p:nvPr/>
                </p:nvSpPr>
                <p:spPr bwMode="auto">
                  <a:xfrm>
                    <a:off x="1120" y="3224"/>
                    <a:ext cx="248"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43" name="Line 148"/>
                  <p:cNvSpPr>
                    <a:spLocks noChangeShapeType="1"/>
                  </p:cNvSpPr>
                  <p:nvPr/>
                </p:nvSpPr>
                <p:spPr bwMode="auto">
                  <a:xfrm>
                    <a:off x="1072" y="3424"/>
                    <a:ext cx="320"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44" name="Line 149"/>
                  <p:cNvSpPr>
                    <a:spLocks noChangeShapeType="1"/>
                  </p:cNvSpPr>
                  <p:nvPr/>
                </p:nvSpPr>
                <p:spPr bwMode="auto">
                  <a:xfrm flipV="1">
                    <a:off x="1152" y="2840"/>
                    <a:ext cx="168" cy="152"/>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45" name="Line 150"/>
                  <p:cNvSpPr>
                    <a:spLocks noChangeShapeType="1"/>
                  </p:cNvSpPr>
                  <p:nvPr/>
                </p:nvSpPr>
                <p:spPr bwMode="auto">
                  <a:xfrm>
                    <a:off x="1168" y="2832"/>
                    <a:ext cx="176" cy="168"/>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46" name="Line 151"/>
                  <p:cNvSpPr>
                    <a:spLocks noChangeShapeType="1"/>
                  </p:cNvSpPr>
                  <p:nvPr/>
                </p:nvSpPr>
                <p:spPr bwMode="auto">
                  <a:xfrm flipV="1">
                    <a:off x="1128" y="3024"/>
                    <a:ext cx="224" cy="192"/>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47" name="Line 152"/>
                  <p:cNvSpPr>
                    <a:spLocks noChangeShapeType="1"/>
                  </p:cNvSpPr>
                  <p:nvPr/>
                </p:nvSpPr>
                <p:spPr bwMode="auto">
                  <a:xfrm>
                    <a:off x="1152" y="3000"/>
                    <a:ext cx="216" cy="224"/>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48" name="Line 153"/>
                  <p:cNvSpPr>
                    <a:spLocks noChangeShapeType="1"/>
                  </p:cNvSpPr>
                  <p:nvPr/>
                </p:nvSpPr>
                <p:spPr bwMode="auto">
                  <a:xfrm flipV="1">
                    <a:off x="1088" y="3224"/>
                    <a:ext cx="280" cy="20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49" name="Line 154"/>
                  <p:cNvSpPr>
                    <a:spLocks noChangeShapeType="1"/>
                  </p:cNvSpPr>
                  <p:nvPr/>
                </p:nvSpPr>
                <p:spPr bwMode="auto">
                  <a:xfrm>
                    <a:off x="1104" y="3232"/>
                    <a:ext cx="288" cy="184"/>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430" name="Line 155"/>
                <p:cNvSpPr>
                  <a:spLocks noChangeShapeType="1"/>
                </p:cNvSpPr>
                <p:nvPr/>
              </p:nvSpPr>
              <p:spPr bwMode="auto">
                <a:xfrm flipV="1">
                  <a:off x="1272" y="2832"/>
                  <a:ext cx="56" cy="24"/>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31" name="Line 156"/>
                <p:cNvSpPr>
                  <a:spLocks noChangeShapeType="1"/>
                </p:cNvSpPr>
                <p:nvPr/>
              </p:nvSpPr>
              <p:spPr bwMode="auto">
                <a:xfrm flipV="1">
                  <a:off x="1288" y="3008"/>
                  <a:ext cx="72" cy="16"/>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32" name="Line 157"/>
                <p:cNvSpPr>
                  <a:spLocks noChangeShapeType="1"/>
                </p:cNvSpPr>
                <p:nvPr/>
              </p:nvSpPr>
              <p:spPr bwMode="auto">
                <a:xfrm flipV="1">
                  <a:off x="1128" y="2840"/>
                  <a:ext cx="40" cy="16"/>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33" name="Line 158"/>
                <p:cNvSpPr>
                  <a:spLocks noChangeShapeType="1"/>
                </p:cNvSpPr>
                <p:nvPr/>
              </p:nvSpPr>
              <p:spPr bwMode="auto">
                <a:xfrm flipV="1">
                  <a:off x="1336" y="3208"/>
                  <a:ext cx="48" cy="32"/>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34" name="Line 159"/>
                <p:cNvSpPr>
                  <a:spLocks noChangeShapeType="1"/>
                </p:cNvSpPr>
                <p:nvPr/>
              </p:nvSpPr>
              <p:spPr bwMode="auto">
                <a:xfrm flipV="1">
                  <a:off x="1336" y="3416"/>
                  <a:ext cx="64" cy="32"/>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35" name="Line 160"/>
                <p:cNvSpPr>
                  <a:spLocks noChangeShapeType="1"/>
                </p:cNvSpPr>
                <p:nvPr/>
              </p:nvSpPr>
              <p:spPr bwMode="auto">
                <a:xfrm>
                  <a:off x="1112" y="2656"/>
                  <a:ext cx="0" cy="192"/>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36" name="Line 161"/>
                <p:cNvSpPr>
                  <a:spLocks noChangeShapeType="1"/>
                </p:cNvSpPr>
                <p:nvPr/>
              </p:nvSpPr>
              <p:spPr bwMode="auto">
                <a:xfrm>
                  <a:off x="1232" y="2688"/>
                  <a:ext cx="0" cy="248"/>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37" name="Line 162"/>
                <p:cNvSpPr>
                  <a:spLocks noChangeShapeType="1"/>
                </p:cNvSpPr>
                <p:nvPr/>
              </p:nvSpPr>
              <p:spPr bwMode="auto">
                <a:xfrm>
                  <a:off x="1328" y="2648"/>
                  <a:ext cx="0" cy="208"/>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312" name="Group 163"/>
              <p:cNvGrpSpPr>
                <a:grpSpLocks/>
              </p:cNvGrpSpPr>
              <p:nvPr/>
            </p:nvGrpSpPr>
            <p:grpSpPr bwMode="auto">
              <a:xfrm>
                <a:off x="5170" y="2371"/>
                <a:ext cx="62" cy="198"/>
                <a:chOff x="1008" y="2648"/>
                <a:chExt cx="400" cy="904"/>
              </a:xfrm>
            </p:grpSpPr>
            <p:grpSp>
              <p:nvGrpSpPr>
                <p:cNvPr id="394" name="Group 164"/>
                <p:cNvGrpSpPr>
                  <a:grpSpLocks/>
                </p:cNvGrpSpPr>
                <p:nvPr/>
              </p:nvGrpSpPr>
              <p:grpSpPr bwMode="auto">
                <a:xfrm>
                  <a:off x="1064" y="2832"/>
                  <a:ext cx="344" cy="696"/>
                  <a:chOff x="1064" y="2832"/>
                  <a:chExt cx="344" cy="696"/>
                </a:xfrm>
              </p:grpSpPr>
              <p:sp>
                <p:nvSpPr>
                  <p:cNvPr id="416" name="Line 165"/>
                  <p:cNvSpPr>
                    <a:spLocks noChangeShapeType="1"/>
                  </p:cNvSpPr>
                  <p:nvPr/>
                </p:nvSpPr>
                <p:spPr bwMode="auto">
                  <a:xfrm flipV="1">
                    <a:off x="1064" y="2832"/>
                    <a:ext cx="112" cy="688"/>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17" name="Line 166"/>
                  <p:cNvSpPr>
                    <a:spLocks noChangeShapeType="1"/>
                  </p:cNvSpPr>
                  <p:nvPr/>
                </p:nvSpPr>
                <p:spPr bwMode="auto">
                  <a:xfrm>
                    <a:off x="1176" y="2832"/>
                    <a:ext cx="152"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18" name="Line 167"/>
                  <p:cNvSpPr>
                    <a:spLocks noChangeShapeType="1"/>
                  </p:cNvSpPr>
                  <p:nvPr/>
                </p:nvSpPr>
                <p:spPr bwMode="auto">
                  <a:xfrm>
                    <a:off x="1328" y="2840"/>
                    <a:ext cx="80" cy="688"/>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19" name="Line 168"/>
                  <p:cNvSpPr>
                    <a:spLocks noChangeShapeType="1"/>
                  </p:cNvSpPr>
                  <p:nvPr/>
                </p:nvSpPr>
                <p:spPr bwMode="auto">
                  <a:xfrm>
                    <a:off x="1152" y="3008"/>
                    <a:ext cx="200"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20" name="Line 169"/>
                  <p:cNvSpPr>
                    <a:spLocks noChangeShapeType="1"/>
                  </p:cNvSpPr>
                  <p:nvPr/>
                </p:nvSpPr>
                <p:spPr bwMode="auto">
                  <a:xfrm>
                    <a:off x="1120" y="3224"/>
                    <a:ext cx="248"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21" name="Line 170"/>
                  <p:cNvSpPr>
                    <a:spLocks noChangeShapeType="1"/>
                  </p:cNvSpPr>
                  <p:nvPr/>
                </p:nvSpPr>
                <p:spPr bwMode="auto">
                  <a:xfrm>
                    <a:off x="1072" y="3424"/>
                    <a:ext cx="320"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22" name="Line 171"/>
                  <p:cNvSpPr>
                    <a:spLocks noChangeShapeType="1"/>
                  </p:cNvSpPr>
                  <p:nvPr/>
                </p:nvSpPr>
                <p:spPr bwMode="auto">
                  <a:xfrm flipV="1">
                    <a:off x="1152" y="2840"/>
                    <a:ext cx="168" cy="152"/>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23" name="Line 172"/>
                  <p:cNvSpPr>
                    <a:spLocks noChangeShapeType="1"/>
                  </p:cNvSpPr>
                  <p:nvPr/>
                </p:nvSpPr>
                <p:spPr bwMode="auto">
                  <a:xfrm>
                    <a:off x="1168" y="2832"/>
                    <a:ext cx="176" cy="168"/>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24" name="Line 173"/>
                  <p:cNvSpPr>
                    <a:spLocks noChangeShapeType="1"/>
                  </p:cNvSpPr>
                  <p:nvPr/>
                </p:nvSpPr>
                <p:spPr bwMode="auto">
                  <a:xfrm flipV="1">
                    <a:off x="1128" y="3024"/>
                    <a:ext cx="224" cy="192"/>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25" name="Line 174"/>
                  <p:cNvSpPr>
                    <a:spLocks noChangeShapeType="1"/>
                  </p:cNvSpPr>
                  <p:nvPr/>
                </p:nvSpPr>
                <p:spPr bwMode="auto">
                  <a:xfrm>
                    <a:off x="1152" y="3000"/>
                    <a:ext cx="216" cy="224"/>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26" name="Line 175"/>
                  <p:cNvSpPr>
                    <a:spLocks noChangeShapeType="1"/>
                  </p:cNvSpPr>
                  <p:nvPr/>
                </p:nvSpPr>
                <p:spPr bwMode="auto">
                  <a:xfrm flipV="1">
                    <a:off x="1088" y="3224"/>
                    <a:ext cx="280" cy="20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27" name="Line 176"/>
                  <p:cNvSpPr>
                    <a:spLocks noChangeShapeType="1"/>
                  </p:cNvSpPr>
                  <p:nvPr/>
                </p:nvSpPr>
                <p:spPr bwMode="auto">
                  <a:xfrm>
                    <a:off x="1104" y="3232"/>
                    <a:ext cx="288" cy="184"/>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395" name="Group 177"/>
                <p:cNvGrpSpPr>
                  <a:grpSpLocks/>
                </p:cNvGrpSpPr>
                <p:nvPr/>
              </p:nvGrpSpPr>
              <p:grpSpPr bwMode="auto">
                <a:xfrm>
                  <a:off x="1008" y="2856"/>
                  <a:ext cx="344" cy="696"/>
                  <a:chOff x="1064" y="2832"/>
                  <a:chExt cx="344" cy="696"/>
                </a:xfrm>
              </p:grpSpPr>
              <p:sp>
                <p:nvSpPr>
                  <p:cNvPr id="404" name="Line 178"/>
                  <p:cNvSpPr>
                    <a:spLocks noChangeShapeType="1"/>
                  </p:cNvSpPr>
                  <p:nvPr/>
                </p:nvSpPr>
                <p:spPr bwMode="auto">
                  <a:xfrm flipV="1">
                    <a:off x="1064" y="2832"/>
                    <a:ext cx="112" cy="688"/>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05" name="Line 179"/>
                  <p:cNvSpPr>
                    <a:spLocks noChangeShapeType="1"/>
                  </p:cNvSpPr>
                  <p:nvPr/>
                </p:nvSpPr>
                <p:spPr bwMode="auto">
                  <a:xfrm>
                    <a:off x="1176" y="2832"/>
                    <a:ext cx="152"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06" name="Line 180"/>
                  <p:cNvSpPr>
                    <a:spLocks noChangeShapeType="1"/>
                  </p:cNvSpPr>
                  <p:nvPr/>
                </p:nvSpPr>
                <p:spPr bwMode="auto">
                  <a:xfrm>
                    <a:off x="1328" y="2840"/>
                    <a:ext cx="80" cy="688"/>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07" name="Line 181"/>
                  <p:cNvSpPr>
                    <a:spLocks noChangeShapeType="1"/>
                  </p:cNvSpPr>
                  <p:nvPr/>
                </p:nvSpPr>
                <p:spPr bwMode="auto">
                  <a:xfrm>
                    <a:off x="1152" y="3008"/>
                    <a:ext cx="200"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08" name="Line 182"/>
                  <p:cNvSpPr>
                    <a:spLocks noChangeShapeType="1"/>
                  </p:cNvSpPr>
                  <p:nvPr/>
                </p:nvSpPr>
                <p:spPr bwMode="auto">
                  <a:xfrm>
                    <a:off x="1120" y="3224"/>
                    <a:ext cx="248"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09" name="Line 183"/>
                  <p:cNvSpPr>
                    <a:spLocks noChangeShapeType="1"/>
                  </p:cNvSpPr>
                  <p:nvPr/>
                </p:nvSpPr>
                <p:spPr bwMode="auto">
                  <a:xfrm>
                    <a:off x="1072" y="3424"/>
                    <a:ext cx="320"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10" name="Line 184"/>
                  <p:cNvSpPr>
                    <a:spLocks noChangeShapeType="1"/>
                  </p:cNvSpPr>
                  <p:nvPr/>
                </p:nvSpPr>
                <p:spPr bwMode="auto">
                  <a:xfrm flipV="1">
                    <a:off x="1152" y="2840"/>
                    <a:ext cx="168" cy="152"/>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11" name="Line 185"/>
                  <p:cNvSpPr>
                    <a:spLocks noChangeShapeType="1"/>
                  </p:cNvSpPr>
                  <p:nvPr/>
                </p:nvSpPr>
                <p:spPr bwMode="auto">
                  <a:xfrm>
                    <a:off x="1168" y="2832"/>
                    <a:ext cx="176" cy="168"/>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12" name="Line 186"/>
                  <p:cNvSpPr>
                    <a:spLocks noChangeShapeType="1"/>
                  </p:cNvSpPr>
                  <p:nvPr/>
                </p:nvSpPr>
                <p:spPr bwMode="auto">
                  <a:xfrm flipV="1">
                    <a:off x="1128" y="3024"/>
                    <a:ext cx="224" cy="192"/>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13" name="Line 187"/>
                  <p:cNvSpPr>
                    <a:spLocks noChangeShapeType="1"/>
                  </p:cNvSpPr>
                  <p:nvPr/>
                </p:nvSpPr>
                <p:spPr bwMode="auto">
                  <a:xfrm>
                    <a:off x="1152" y="3000"/>
                    <a:ext cx="216" cy="224"/>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14" name="Line 188"/>
                  <p:cNvSpPr>
                    <a:spLocks noChangeShapeType="1"/>
                  </p:cNvSpPr>
                  <p:nvPr/>
                </p:nvSpPr>
                <p:spPr bwMode="auto">
                  <a:xfrm flipV="1">
                    <a:off x="1088" y="3224"/>
                    <a:ext cx="280" cy="20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15" name="Line 189"/>
                  <p:cNvSpPr>
                    <a:spLocks noChangeShapeType="1"/>
                  </p:cNvSpPr>
                  <p:nvPr/>
                </p:nvSpPr>
                <p:spPr bwMode="auto">
                  <a:xfrm>
                    <a:off x="1104" y="3232"/>
                    <a:ext cx="288" cy="184"/>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396" name="Line 190"/>
                <p:cNvSpPr>
                  <a:spLocks noChangeShapeType="1"/>
                </p:cNvSpPr>
                <p:nvPr/>
              </p:nvSpPr>
              <p:spPr bwMode="auto">
                <a:xfrm flipV="1">
                  <a:off x="1272" y="2832"/>
                  <a:ext cx="56" cy="24"/>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97" name="Line 191"/>
                <p:cNvSpPr>
                  <a:spLocks noChangeShapeType="1"/>
                </p:cNvSpPr>
                <p:nvPr/>
              </p:nvSpPr>
              <p:spPr bwMode="auto">
                <a:xfrm flipV="1">
                  <a:off x="1288" y="3008"/>
                  <a:ext cx="72" cy="16"/>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98" name="Line 192"/>
                <p:cNvSpPr>
                  <a:spLocks noChangeShapeType="1"/>
                </p:cNvSpPr>
                <p:nvPr/>
              </p:nvSpPr>
              <p:spPr bwMode="auto">
                <a:xfrm flipV="1">
                  <a:off x="1128" y="2840"/>
                  <a:ext cx="40" cy="16"/>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99" name="Line 193"/>
                <p:cNvSpPr>
                  <a:spLocks noChangeShapeType="1"/>
                </p:cNvSpPr>
                <p:nvPr/>
              </p:nvSpPr>
              <p:spPr bwMode="auto">
                <a:xfrm flipV="1">
                  <a:off x="1336" y="3208"/>
                  <a:ext cx="48" cy="32"/>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00" name="Line 194"/>
                <p:cNvSpPr>
                  <a:spLocks noChangeShapeType="1"/>
                </p:cNvSpPr>
                <p:nvPr/>
              </p:nvSpPr>
              <p:spPr bwMode="auto">
                <a:xfrm flipV="1">
                  <a:off x="1336" y="3416"/>
                  <a:ext cx="64" cy="32"/>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01" name="Line 195"/>
                <p:cNvSpPr>
                  <a:spLocks noChangeShapeType="1"/>
                </p:cNvSpPr>
                <p:nvPr/>
              </p:nvSpPr>
              <p:spPr bwMode="auto">
                <a:xfrm>
                  <a:off x="1112" y="2656"/>
                  <a:ext cx="0" cy="192"/>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02" name="Line 196"/>
                <p:cNvSpPr>
                  <a:spLocks noChangeShapeType="1"/>
                </p:cNvSpPr>
                <p:nvPr/>
              </p:nvSpPr>
              <p:spPr bwMode="auto">
                <a:xfrm>
                  <a:off x="1232" y="2688"/>
                  <a:ext cx="0" cy="248"/>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03" name="Line 197"/>
                <p:cNvSpPr>
                  <a:spLocks noChangeShapeType="1"/>
                </p:cNvSpPr>
                <p:nvPr/>
              </p:nvSpPr>
              <p:spPr bwMode="auto">
                <a:xfrm>
                  <a:off x="1328" y="2648"/>
                  <a:ext cx="0" cy="208"/>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313" name="Group 198"/>
              <p:cNvGrpSpPr>
                <a:grpSpLocks/>
              </p:cNvGrpSpPr>
              <p:nvPr/>
            </p:nvGrpSpPr>
            <p:grpSpPr bwMode="auto">
              <a:xfrm>
                <a:off x="4161" y="3043"/>
                <a:ext cx="207" cy="293"/>
                <a:chOff x="4120" y="2308"/>
                <a:chExt cx="305" cy="415"/>
              </a:xfrm>
            </p:grpSpPr>
            <p:sp>
              <p:nvSpPr>
                <p:cNvPr id="383" name="Freeform 199"/>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Lst>
                  <a:ahLst/>
                  <a:cxnLst>
                    <a:cxn ang="0">
                      <a:pos x="T0" y="T1"/>
                    </a:cxn>
                    <a:cxn ang="0">
                      <a:pos x="T2" y="T3"/>
                    </a:cxn>
                    <a:cxn ang="0">
                      <a:pos x="T4" y="T5"/>
                    </a:cxn>
                    <a:cxn ang="0">
                      <a:pos x="T6" y="T7"/>
                    </a:cxn>
                    <a:cxn ang="0">
                      <a:pos x="T8" y="T9"/>
                    </a:cxn>
                  </a:cxnLst>
                  <a:rect l="0" t="0" r="r" b="b"/>
                  <a:pathLst>
                    <a:path w="90" h="546">
                      <a:moveTo>
                        <a:pt x="90" y="546"/>
                      </a:moveTo>
                      <a:lnTo>
                        <a:pt x="0" y="432"/>
                      </a:lnTo>
                      <a:lnTo>
                        <a:pt x="0" y="0"/>
                      </a:lnTo>
                      <a:lnTo>
                        <a:pt x="84" y="42"/>
                      </a:lnTo>
                      <a:lnTo>
                        <a:pt x="90" y="546"/>
                      </a:lnTo>
                      <a:close/>
                    </a:path>
                  </a:pathLst>
                </a:custGeom>
                <a:solidFill>
                  <a:srgbClr val="006699"/>
                </a:solidFill>
                <a:ln>
                  <a:noFill/>
                </a:ln>
                <a:effectLst/>
                <a:extLst>
                  <a:ext uri="{91240B29-F687-4f45-9708-019B960494DF}">
                    <a14:hiddenLine xmlns:a14="http://schemas.microsoft.com/office/drawing/2010/main" w="1588" cap="flat" cmpd="sng">
                      <a:solidFill>
                        <a:srgbClr val="AAE6FF"/>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US" sz="1400" dirty="0">
                    <a:latin typeface="+mn-lt"/>
                  </a:endParaRPr>
                </a:p>
              </p:txBody>
            </p:sp>
            <p:sp>
              <p:nvSpPr>
                <p:cNvPr id="384" name="Rectangle 200"/>
                <p:cNvSpPr>
                  <a:spLocks noChangeArrowheads="1"/>
                </p:cNvSpPr>
                <p:nvPr/>
              </p:nvSpPr>
              <p:spPr bwMode="auto">
                <a:xfrm flipH="1">
                  <a:off x="4127" y="2340"/>
                  <a:ext cx="255" cy="383"/>
                </a:xfrm>
                <a:prstGeom prst="rect">
                  <a:avLst/>
                </a:prstGeom>
                <a:solidFill>
                  <a:srgbClr val="0078AA"/>
                </a:solidFill>
                <a:ln>
                  <a:noFill/>
                </a:ln>
                <a:effectLst/>
                <a:extLst>
                  <a:ext uri="{91240B29-F687-4f45-9708-019B960494DF}">
                    <a14:hiddenLine xmlns:a14="http://schemas.microsoft.com/office/drawing/2010/main" w="1588">
                      <a:solidFill>
                        <a:srgbClr val="AAE6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1400" dirty="0">
                    <a:latin typeface="+mn-lt"/>
                  </a:endParaRPr>
                </a:p>
              </p:txBody>
            </p:sp>
            <p:sp>
              <p:nvSpPr>
                <p:cNvPr id="385" name="Oval 201"/>
                <p:cNvSpPr>
                  <a:spLocks noChangeArrowheads="1"/>
                </p:cNvSpPr>
                <p:nvPr/>
              </p:nvSpPr>
              <p:spPr bwMode="auto">
                <a:xfrm flipH="1">
                  <a:off x="4278" y="2390"/>
                  <a:ext cx="37" cy="36"/>
                </a:xfrm>
                <a:prstGeom prst="ellipse">
                  <a:avLst/>
                </a:prstGeom>
                <a:solidFill>
                  <a:srgbClr val="FFC9C9"/>
                </a:solidFill>
                <a:ln>
                  <a:noFill/>
                </a:ln>
                <a:effectLst/>
                <a:extLst>
                  <a:ext uri="{91240B29-F687-4f45-9708-019B960494DF}">
                    <a14:hiddenLine xmlns:a14="http://schemas.microsoft.com/office/drawing/2010/main" w="12700">
                      <a:solidFill>
                        <a:srgbClr val="FF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nvGrpSpPr>
                <p:cNvPr id="386" name="Group 202"/>
                <p:cNvGrpSpPr>
                  <a:grpSpLocks/>
                </p:cNvGrpSpPr>
                <p:nvPr/>
              </p:nvGrpSpPr>
              <p:grpSpPr bwMode="auto">
                <a:xfrm flipH="1">
                  <a:off x="4164" y="2500"/>
                  <a:ext cx="152" cy="109"/>
                  <a:chOff x="3216" y="2784"/>
                  <a:chExt cx="192" cy="144"/>
                </a:xfrm>
              </p:grpSpPr>
              <p:sp>
                <p:nvSpPr>
                  <p:cNvPr id="390" name="Line 203"/>
                  <p:cNvSpPr>
                    <a:spLocks noChangeShapeType="1"/>
                  </p:cNvSpPr>
                  <p:nvPr/>
                </p:nvSpPr>
                <p:spPr bwMode="auto">
                  <a:xfrm>
                    <a:off x="3216" y="2784"/>
                    <a:ext cx="192" cy="0"/>
                  </a:xfrm>
                  <a:prstGeom prst="line">
                    <a:avLst/>
                  </a:prstGeom>
                  <a:noFill/>
                  <a:ln w="1270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91" name="Line 204"/>
                  <p:cNvSpPr>
                    <a:spLocks noChangeShapeType="1"/>
                  </p:cNvSpPr>
                  <p:nvPr/>
                </p:nvSpPr>
                <p:spPr bwMode="auto">
                  <a:xfrm>
                    <a:off x="3216" y="2832"/>
                    <a:ext cx="192" cy="0"/>
                  </a:xfrm>
                  <a:prstGeom prst="line">
                    <a:avLst/>
                  </a:prstGeom>
                  <a:noFill/>
                  <a:ln w="1270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92" name="Line 205"/>
                  <p:cNvSpPr>
                    <a:spLocks noChangeShapeType="1"/>
                  </p:cNvSpPr>
                  <p:nvPr/>
                </p:nvSpPr>
                <p:spPr bwMode="auto">
                  <a:xfrm>
                    <a:off x="3216" y="2880"/>
                    <a:ext cx="192" cy="0"/>
                  </a:xfrm>
                  <a:prstGeom prst="line">
                    <a:avLst/>
                  </a:prstGeom>
                  <a:noFill/>
                  <a:ln w="1270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93" name="Line 206"/>
                  <p:cNvSpPr>
                    <a:spLocks noChangeShapeType="1"/>
                  </p:cNvSpPr>
                  <p:nvPr/>
                </p:nvSpPr>
                <p:spPr bwMode="auto">
                  <a:xfrm>
                    <a:off x="3216" y="2928"/>
                    <a:ext cx="192" cy="0"/>
                  </a:xfrm>
                  <a:prstGeom prst="line">
                    <a:avLst/>
                  </a:prstGeom>
                  <a:noFill/>
                  <a:ln w="1270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387" name="Freeform 207"/>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Lst>
                  <a:ahLst/>
                  <a:cxnLst>
                    <a:cxn ang="0">
                      <a:pos x="T0" y="T1"/>
                    </a:cxn>
                    <a:cxn ang="0">
                      <a:pos x="T2" y="T3"/>
                    </a:cxn>
                    <a:cxn ang="0">
                      <a:pos x="T4" y="T5"/>
                    </a:cxn>
                    <a:cxn ang="0">
                      <a:pos x="T6" y="T7"/>
                    </a:cxn>
                    <a:cxn ang="0">
                      <a:pos x="T8" y="T9"/>
                    </a:cxn>
                  </a:cxnLst>
                  <a:rect l="0" t="0" r="r" b="b"/>
                  <a:pathLst>
                    <a:path w="301" h="35">
                      <a:moveTo>
                        <a:pt x="259" y="35"/>
                      </a:moveTo>
                      <a:lnTo>
                        <a:pt x="0" y="35"/>
                      </a:lnTo>
                      <a:lnTo>
                        <a:pt x="81" y="0"/>
                      </a:lnTo>
                      <a:lnTo>
                        <a:pt x="301" y="0"/>
                      </a:lnTo>
                      <a:lnTo>
                        <a:pt x="259" y="35"/>
                      </a:lnTo>
                      <a:close/>
                    </a:path>
                  </a:pathLst>
                </a:custGeom>
                <a:solidFill>
                  <a:srgbClr val="00B4FF"/>
                </a:solidFill>
                <a:ln>
                  <a:noFill/>
                </a:ln>
                <a:effectLst/>
                <a:extLst>
                  <a:ext uri="{91240B29-F687-4f45-9708-019B960494DF}">
                    <a14:hiddenLine xmlns:a14="http://schemas.microsoft.com/office/drawing/2010/main" w="1588" cap="flat" cmpd="sng">
                      <a:solidFill>
                        <a:srgbClr val="AAE6FF"/>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US" sz="1400" dirty="0">
                    <a:latin typeface="+mn-lt"/>
                  </a:endParaRPr>
                </a:p>
              </p:txBody>
            </p:sp>
            <p:sp>
              <p:nvSpPr>
                <p:cNvPr id="388" name="Oval 208"/>
                <p:cNvSpPr>
                  <a:spLocks noChangeArrowheads="1"/>
                </p:cNvSpPr>
                <p:nvPr/>
              </p:nvSpPr>
              <p:spPr bwMode="auto">
                <a:xfrm flipH="1">
                  <a:off x="4170" y="2386"/>
                  <a:ext cx="37" cy="36"/>
                </a:xfrm>
                <a:prstGeom prst="ellipse">
                  <a:avLst/>
                </a:prstGeom>
                <a:solidFill>
                  <a:srgbClr val="FFC9C9"/>
                </a:solidFill>
                <a:ln>
                  <a:noFill/>
                </a:ln>
                <a:effectLst/>
                <a:extLst>
                  <a:ext uri="{91240B29-F687-4f45-9708-019B960494DF}">
                    <a14:hiddenLine xmlns:a14="http://schemas.microsoft.com/office/drawing/2010/main" w="12700">
                      <a:solidFill>
                        <a:srgbClr val="FF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89" name="Oval 209"/>
                <p:cNvSpPr>
                  <a:spLocks noChangeArrowheads="1"/>
                </p:cNvSpPr>
                <p:nvPr/>
              </p:nvSpPr>
              <p:spPr bwMode="auto">
                <a:xfrm flipH="1">
                  <a:off x="4224" y="2386"/>
                  <a:ext cx="37" cy="36"/>
                </a:xfrm>
                <a:prstGeom prst="ellipse">
                  <a:avLst/>
                </a:prstGeom>
                <a:solidFill>
                  <a:srgbClr val="CCFF33"/>
                </a:solidFill>
                <a:ln>
                  <a:noFill/>
                </a:ln>
                <a:effectLst/>
                <a:extLst>
                  <a:ext uri="{91240B29-F687-4f45-9708-019B960494DF}">
                    <a14:hiddenLine xmlns:a14="http://schemas.microsoft.com/office/drawing/2010/main" w="12700">
                      <a:solidFill>
                        <a:srgbClr val="FF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314" name="Group 210"/>
              <p:cNvGrpSpPr>
                <a:grpSpLocks/>
              </p:cNvGrpSpPr>
              <p:nvPr/>
            </p:nvGrpSpPr>
            <p:grpSpPr bwMode="auto">
              <a:xfrm>
                <a:off x="4424" y="2880"/>
                <a:ext cx="328" cy="344"/>
                <a:chOff x="1970" y="2277"/>
                <a:chExt cx="493" cy="732"/>
              </a:xfrm>
            </p:grpSpPr>
            <p:grpSp>
              <p:nvGrpSpPr>
                <p:cNvPr id="353" name="Group 211"/>
                <p:cNvGrpSpPr>
                  <a:grpSpLocks/>
                </p:cNvGrpSpPr>
                <p:nvPr/>
              </p:nvGrpSpPr>
              <p:grpSpPr bwMode="auto">
                <a:xfrm>
                  <a:off x="1970" y="2337"/>
                  <a:ext cx="413" cy="672"/>
                  <a:chOff x="2651" y="2304"/>
                  <a:chExt cx="413" cy="672"/>
                </a:xfrm>
              </p:grpSpPr>
              <p:sp>
                <p:nvSpPr>
                  <p:cNvPr id="356" name="Rectangle 212"/>
                  <p:cNvSpPr>
                    <a:spLocks noChangeArrowheads="1"/>
                  </p:cNvSpPr>
                  <p:nvPr/>
                </p:nvSpPr>
                <p:spPr bwMode="auto">
                  <a:xfrm>
                    <a:off x="2651" y="2304"/>
                    <a:ext cx="413" cy="672"/>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grpSp>
                <p:nvGrpSpPr>
                  <p:cNvPr id="357" name="Group 213"/>
                  <p:cNvGrpSpPr>
                    <a:grpSpLocks/>
                  </p:cNvGrpSpPr>
                  <p:nvPr/>
                </p:nvGrpSpPr>
                <p:grpSpPr bwMode="auto">
                  <a:xfrm>
                    <a:off x="2688" y="2556"/>
                    <a:ext cx="336" cy="192"/>
                    <a:chOff x="2688" y="2352"/>
                    <a:chExt cx="336" cy="192"/>
                  </a:xfrm>
                </p:grpSpPr>
                <p:sp>
                  <p:nvSpPr>
                    <p:cNvPr id="379" name="Line 214"/>
                    <p:cNvSpPr>
                      <a:spLocks noChangeShapeType="1"/>
                    </p:cNvSpPr>
                    <p:nvPr/>
                  </p:nvSpPr>
                  <p:spPr bwMode="auto">
                    <a:xfrm>
                      <a:off x="2688" y="2352"/>
                      <a:ext cx="336"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80" name="Line 215"/>
                    <p:cNvSpPr>
                      <a:spLocks noChangeShapeType="1"/>
                    </p:cNvSpPr>
                    <p:nvPr/>
                  </p:nvSpPr>
                  <p:spPr bwMode="auto">
                    <a:xfrm>
                      <a:off x="2688" y="2352"/>
                      <a:ext cx="0" cy="19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81" name="Line 216"/>
                    <p:cNvSpPr>
                      <a:spLocks noChangeShapeType="1"/>
                    </p:cNvSpPr>
                    <p:nvPr/>
                  </p:nvSpPr>
                  <p:spPr bwMode="auto">
                    <a:xfrm>
                      <a:off x="2688" y="2544"/>
                      <a:ext cx="336" cy="0"/>
                    </a:xfrm>
                    <a:prstGeom prst="line">
                      <a:avLst/>
                    </a:prstGeom>
                    <a:noFill/>
                    <a:ln w="9525">
                      <a:solidFill>
                        <a:srgbClr val="F8F8F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82" name="Line 217"/>
                    <p:cNvSpPr>
                      <a:spLocks noChangeShapeType="1"/>
                    </p:cNvSpPr>
                    <p:nvPr/>
                  </p:nvSpPr>
                  <p:spPr bwMode="auto">
                    <a:xfrm>
                      <a:off x="3024" y="2352"/>
                      <a:ext cx="0" cy="192"/>
                    </a:xfrm>
                    <a:prstGeom prst="line">
                      <a:avLst/>
                    </a:prstGeom>
                    <a:noFill/>
                    <a:ln w="9525">
                      <a:solidFill>
                        <a:srgbClr val="F8F8F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grpSp>
              <p:sp>
                <p:nvSpPr>
                  <p:cNvPr id="358" name="Line 218"/>
                  <p:cNvSpPr>
                    <a:spLocks noChangeShapeType="1"/>
                  </p:cNvSpPr>
                  <p:nvPr/>
                </p:nvSpPr>
                <p:spPr bwMode="auto">
                  <a:xfrm>
                    <a:off x="2857" y="2355"/>
                    <a:ext cx="0" cy="185"/>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59" name="Line 219"/>
                  <p:cNvSpPr>
                    <a:spLocks noChangeShapeType="1"/>
                  </p:cNvSpPr>
                  <p:nvPr/>
                </p:nvSpPr>
                <p:spPr bwMode="auto">
                  <a:xfrm>
                    <a:off x="2909" y="2357"/>
                    <a:ext cx="0" cy="185"/>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60" name="Line 220"/>
                  <p:cNvSpPr>
                    <a:spLocks noChangeShapeType="1"/>
                  </p:cNvSpPr>
                  <p:nvPr/>
                </p:nvSpPr>
                <p:spPr bwMode="auto">
                  <a:xfrm>
                    <a:off x="2963" y="2357"/>
                    <a:ext cx="0" cy="182"/>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61" name="Line 221"/>
                  <p:cNvSpPr>
                    <a:spLocks noChangeShapeType="1"/>
                  </p:cNvSpPr>
                  <p:nvPr/>
                </p:nvSpPr>
                <p:spPr bwMode="auto">
                  <a:xfrm>
                    <a:off x="2801" y="2356"/>
                    <a:ext cx="0" cy="185"/>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62" name="Line 222"/>
                  <p:cNvSpPr>
                    <a:spLocks noChangeShapeType="1"/>
                  </p:cNvSpPr>
                  <p:nvPr/>
                </p:nvSpPr>
                <p:spPr bwMode="auto">
                  <a:xfrm>
                    <a:off x="2747" y="2356"/>
                    <a:ext cx="0" cy="185"/>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grpSp>
                <p:nvGrpSpPr>
                  <p:cNvPr id="363" name="Group 223"/>
                  <p:cNvGrpSpPr>
                    <a:grpSpLocks/>
                  </p:cNvGrpSpPr>
                  <p:nvPr/>
                </p:nvGrpSpPr>
                <p:grpSpPr bwMode="auto">
                  <a:xfrm>
                    <a:off x="2688" y="2352"/>
                    <a:ext cx="336" cy="192"/>
                    <a:chOff x="2688" y="2352"/>
                    <a:chExt cx="336" cy="192"/>
                  </a:xfrm>
                </p:grpSpPr>
                <p:sp>
                  <p:nvSpPr>
                    <p:cNvPr id="375" name="Line 224"/>
                    <p:cNvSpPr>
                      <a:spLocks noChangeShapeType="1"/>
                    </p:cNvSpPr>
                    <p:nvPr/>
                  </p:nvSpPr>
                  <p:spPr bwMode="auto">
                    <a:xfrm>
                      <a:off x="2688" y="2352"/>
                      <a:ext cx="336"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76" name="Line 225"/>
                    <p:cNvSpPr>
                      <a:spLocks noChangeShapeType="1"/>
                    </p:cNvSpPr>
                    <p:nvPr/>
                  </p:nvSpPr>
                  <p:spPr bwMode="auto">
                    <a:xfrm>
                      <a:off x="2688" y="2352"/>
                      <a:ext cx="0" cy="19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77" name="Line 226"/>
                    <p:cNvSpPr>
                      <a:spLocks noChangeShapeType="1"/>
                    </p:cNvSpPr>
                    <p:nvPr/>
                  </p:nvSpPr>
                  <p:spPr bwMode="auto">
                    <a:xfrm>
                      <a:off x="2688" y="2544"/>
                      <a:ext cx="336" cy="0"/>
                    </a:xfrm>
                    <a:prstGeom prst="line">
                      <a:avLst/>
                    </a:prstGeom>
                    <a:noFill/>
                    <a:ln w="9525">
                      <a:solidFill>
                        <a:srgbClr val="F8F8F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78" name="Line 227"/>
                    <p:cNvSpPr>
                      <a:spLocks noChangeShapeType="1"/>
                    </p:cNvSpPr>
                    <p:nvPr/>
                  </p:nvSpPr>
                  <p:spPr bwMode="auto">
                    <a:xfrm>
                      <a:off x="3024" y="2352"/>
                      <a:ext cx="0" cy="192"/>
                    </a:xfrm>
                    <a:prstGeom prst="line">
                      <a:avLst/>
                    </a:prstGeom>
                    <a:noFill/>
                    <a:ln w="9525">
                      <a:solidFill>
                        <a:srgbClr val="F8F8F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grpSp>
              <p:sp>
                <p:nvSpPr>
                  <p:cNvPr id="364" name="Line 228"/>
                  <p:cNvSpPr>
                    <a:spLocks noChangeShapeType="1"/>
                  </p:cNvSpPr>
                  <p:nvPr/>
                </p:nvSpPr>
                <p:spPr bwMode="auto">
                  <a:xfrm>
                    <a:off x="2932" y="2562"/>
                    <a:ext cx="0" cy="185"/>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65" name="Line 229"/>
                  <p:cNvSpPr>
                    <a:spLocks noChangeShapeType="1"/>
                  </p:cNvSpPr>
                  <p:nvPr/>
                </p:nvSpPr>
                <p:spPr bwMode="auto">
                  <a:xfrm>
                    <a:off x="2864" y="2760"/>
                    <a:ext cx="0" cy="185"/>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66" name="Line 230"/>
                  <p:cNvSpPr>
                    <a:spLocks noChangeShapeType="1"/>
                  </p:cNvSpPr>
                  <p:nvPr/>
                </p:nvSpPr>
                <p:spPr bwMode="auto">
                  <a:xfrm>
                    <a:off x="2916" y="2762"/>
                    <a:ext cx="0" cy="185"/>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67" name="Line 231"/>
                  <p:cNvSpPr>
                    <a:spLocks noChangeShapeType="1"/>
                  </p:cNvSpPr>
                  <p:nvPr/>
                </p:nvSpPr>
                <p:spPr bwMode="auto">
                  <a:xfrm>
                    <a:off x="2970" y="2762"/>
                    <a:ext cx="0" cy="182"/>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68" name="Line 232"/>
                  <p:cNvSpPr>
                    <a:spLocks noChangeShapeType="1"/>
                  </p:cNvSpPr>
                  <p:nvPr/>
                </p:nvSpPr>
                <p:spPr bwMode="auto">
                  <a:xfrm>
                    <a:off x="2808" y="2761"/>
                    <a:ext cx="0" cy="185"/>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69" name="Line 233"/>
                  <p:cNvSpPr>
                    <a:spLocks noChangeShapeType="1"/>
                  </p:cNvSpPr>
                  <p:nvPr/>
                </p:nvSpPr>
                <p:spPr bwMode="auto">
                  <a:xfrm>
                    <a:off x="2754" y="2761"/>
                    <a:ext cx="0" cy="185"/>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grpSp>
                <p:nvGrpSpPr>
                  <p:cNvPr id="370" name="Group 234"/>
                  <p:cNvGrpSpPr>
                    <a:grpSpLocks/>
                  </p:cNvGrpSpPr>
                  <p:nvPr/>
                </p:nvGrpSpPr>
                <p:grpSpPr bwMode="auto">
                  <a:xfrm>
                    <a:off x="2688" y="2757"/>
                    <a:ext cx="336" cy="192"/>
                    <a:chOff x="2688" y="2352"/>
                    <a:chExt cx="336" cy="192"/>
                  </a:xfrm>
                </p:grpSpPr>
                <p:sp>
                  <p:nvSpPr>
                    <p:cNvPr id="371" name="Line 235"/>
                    <p:cNvSpPr>
                      <a:spLocks noChangeShapeType="1"/>
                    </p:cNvSpPr>
                    <p:nvPr/>
                  </p:nvSpPr>
                  <p:spPr bwMode="auto">
                    <a:xfrm>
                      <a:off x="2688" y="2352"/>
                      <a:ext cx="336"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72" name="Line 236"/>
                    <p:cNvSpPr>
                      <a:spLocks noChangeShapeType="1"/>
                    </p:cNvSpPr>
                    <p:nvPr/>
                  </p:nvSpPr>
                  <p:spPr bwMode="auto">
                    <a:xfrm>
                      <a:off x="2688" y="2352"/>
                      <a:ext cx="0" cy="19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73" name="Line 237"/>
                    <p:cNvSpPr>
                      <a:spLocks noChangeShapeType="1"/>
                    </p:cNvSpPr>
                    <p:nvPr/>
                  </p:nvSpPr>
                  <p:spPr bwMode="auto">
                    <a:xfrm>
                      <a:off x="2688" y="2544"/>
                      <a:ext cx="336" cy="0"/>
                    </a:xfrm>
                    <a:prstGeom prst="line">
                      <a:avLst/>
                    </a:prstGeom>
                    <a:noFill/>
                    <a:ln w="9525">
                      <a:solidFill>
                        <a:srgbClr val="F8F8F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74" name="Line 238"/>
                    <p:cNvSpPr>
                      <a:spLocks noChangeShapeType="1"/>
                    </p:cNvSpPr>
                    <p:nvPr/>
                  </p:nvSpPr>
                  <p:spPr bwMode="auto">
                    <a:xfrm>
                      <a:off x="3024" y="2352"/>
                      <a:ext cx="0" cy="192"/>
                    </a:xfrm>
                    <a:prstGeom prst="line">
                      <a:avLst/>
                    </a:prstGeom>
                    <a:noFill/>
                    <a:ln w="9525">
                      <a:solidFill>
                        <a:srgbClr val="F8F8F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grpSp>
            </p:grpSp>
            <p:sp>
              <p:nvSpPr>
                <p:cNvPr id="354" name="Freeform 239"/>
                <p:cNvSpPr>
                  <a:spLocks/>
                </p:cNvSpPr>
                <p:nvPr/>
              </p:nvSpPr>
              <p:spPr bwMode="auto">
                <a:xfrm>
                  <a:off x="1977" y="2277"/>
                  <a:ext cx="486" cy="60"/>
                </a:xfrm>
                <a:custGeom>
                  <a:avLst/>
                  <a:gdLst>
                    <a:gd name="T0" fmla="*/ 0 w 486"/>
                    <a:gd name="T1" fmla="*/ 60 h 60"/>
                    <a:gd name="T2" fmla="*/ 402 w 486"/>
                    <a:gd name="T3" fmla="*/ 60 h 60"/>
                    <a:gd name="T4" fmla="*/ 486 w 486"/>
                    <a:gd name="T5" fmla="*/ 0 h 60"/>
                    <a:gd name="T6" fmla="*/ 144 w 486"/>
                    <a:gd name="T7" fmla="*/ 0 h 60"/>
                    <a:gd name="T8" fmla="*/ 0 w 486"/>
                    <a:gd name="T9" fmla="*/ 60 h 60"/>
                  </a:gdLst>
                  <a:ahLst/>
                  <a:cxnLst>
                    <a:cxn ang="0">
                      <a:pos x="T0" y="T1"/>
                    </a:cxn>
                    <a:cxn ang="0">
                      <a:pos x="T2" y="T3"/>
                    </a:cxn>
                    <a:cxn ang="0">
                      <a:pos x="T4" y="T5"/>
                    </a:cxn>
                    <a:cxn ang="0">
                      <a:pos x="T6" y="T7"/>
                    </a:cxn>
                    <a:cxn ang="0">
                      <a:pos x="T8" y="T9"/>
                    </a:cxn>
                  </a:cxnLst>
                  <a:rect l="0" t="0" r="r" b="b"/>
                  <a:pathLst>
                    <a:path w="486" h="60">
                      <a:moveTo>
                        <a:pt x="0" y="60"/>
                      </a:moveTo>
                      <a:lnTo>
                        <a:pt x="402" y="60"/>
                      </a:lnTo>
                      <a:lnTo>
                        <a:pt x="486" y="0"/>
                      </a:lnTo>
                      <a:lnTo>
                        <a:pt x="144" y="0"/>
                      </a:lnTo>
                      <a:lnTo>
                        <a:pt x="0" y="60"/>
                      </a:lnTo>
                      <a:close/>
                    </a:path>
                  </a:pathLst>
                </a:custGeom>
                <a:solidFill>
                  <a:srgbClr val="B2B2B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55" name="Freeform 240"/>
                <p:cNvSpPr>
                  <a:spLocks/>
                </p:cNvSpPr>
                <p:nvPr/>
              </p:nvSpPr>
              <p:spPr bwMode="auto">
                <a:xfrm>
                  <a:off x="2382" y="2277"/>
                  <a:ext cx="75" cy="723"/>
                </a:xfrm>
                <a:custGeom>
                  <a:avLst/>
                  <a:gdLst>
                    <a:gd name="T0" fmla="*/ 0 w 75"/>
                    <a:gd name="T1" fmla="*/ 723 h 723"/>
                    <a:gd name="T2" fmla="*/ 0 w 75"/>
                    <a:gd name="T3" fmla="*/ 57 h 723"/>
                    <a:gd name="T4" fmla="*/ 75 w 75"/>
                    <a:gd name="T5" fmla="*/ 0 h 723"/>
                    <a:gd name="T6" fmla="*/ 75 w 75"/>
                    <a:gd name="T7" fmla="*/ 606 h 723"/>
                    <a:gd name="T8" fmla="*/ 0 w 75"/>
                    <a:gd name="T9" fmla="*/ 723 h 723"/>
                  </a:gdLst>
                  <a:ahLst/>
                  <a:cxnLst>
                    <a:cxn ang="0">
                      <a:pos x="T0" y="T1"/>
                    </a:cxn>
                    <a:cxn ang="0">
                      <a:pos x="T2" y="T3"/>
                    </a:cxn>
                    <a:cxn ang="0">
                      <a:pos x="T4" y="T5"/>
                    </a:cxn>
                    <a:cxn ang="0">
                      <a:pos x="T6" y="T7"/>
                    </a:cxn>
                    <a:cxn ang="0">
                      <a:pos x="T8" y="T9"/>
                    </a:cxn>
                  </a:cxnLst>
                  <a:rect l="0" t="0" r="r" b="b"/>
                  <a:pathLst>
                    <a:path w="75" h="723">
                      <a:moveTo>
                        <a:pt x="0" y="723"/>
                      </a:moveTo>
                      <a:lnTo>
                        <a:pt x="0" y="57"/>
                      </a:lnTo>
                      <a:lnTo>
                        <a:pt x="75" y="0"/>
                      </a:lnTo>
                      <a:lnTo>
                        <a:pt x="75" y="606"/>
                      </a:lnTo>
                      <a:lnTo>
                        <a:pt x="0" y="723"/>
                      </a:lnTo>
                      <a:close/>
                    </a:path>
                  </a:pathLst>
                </a:cu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grpSp>
          <p:sp>
            <p:nvSpPr>
              <p:cNvPr id="315" name="Text Box 241"/>
              <p:cNvSpPr txBox="1">
                <a:spLocks noChangeArrowheads="1"/>
              </p:cNvSpPr>
              <p:nvPr/>
            </p:nvSpPr>
            <p:spPr bwMode="auto">
              <a:xfrm>
                <a:off x="4484" y="2984"/>
                <a:ext cx="198"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a:lnSpc>
                    <a:spcPct val="100000"/>
                  </a:lnSpc>
                </a:pPr>
                <a:r>
                  <a:rPr lang="en-GB" sz="1400" b="1" dirty="0">
                    <a:solidFill>
                      <a:schemeClr val="tx1"/>
                    </a:solidFill>
                    <a:latin typeface="+mn-lt"/>
                  </a:rPr>
                  <a:t>AC</a:t>
                </a:r>
                <a:endParaRPr lang="de-DE" sz="1400" dirty="0">
                  <a:solidFill>
                    <a:schemeClr val="tx1"/>
                  </a:solidFill>
                  <a:latin typeface="+mn-lt"/>
                </a:endParaRPr>
              </a:p>
            </p:txBody>
          </p:sp>
          <p:grpSp>
            <p:nvGrpSpPr>
              <p:cNvPr id="317" name="Group 243"/>
              <p:cNvGrpSpPr>
                <a:grpSpLocks/>
              </p:cNvGrpSpPr>
              <p:nvPr/>
            </p:nvGrpSpPr>
            <p:grpSpPr bwMode="auto">
              <a:xfrm>
                <a:off x="4560" y="2323"/>
                <a:ext cx="62" cy="198"/>
                <a:chOff x="1008" y="2648"/>
                <a:chExt cx="400" cy="904"/>
              </a:xfrm>
            </p:grpSpPr>
            <p:grpSp>
              <p:nvGrpSpPr>
                <p:cNvPr id="319" name="Group 244"/>
                <p:cNvGrpSpPr>
                  <a:grpSpLocks/>
                </p:cNvGrpSpPr>
                <p:nvPr/>
              </p:nvGrpSpPr>
              <p:grpSpPr bwMode="auto">
                <a:xfrm>
                  <a:off x="1064" y="2832"/>
                  <a:ext cx="344" cy="696"/>
                  <a:chOff x="1064" y="2832"/>
                  <a:chExt cx="344" cy="696"/>
                </a:xfrm>
              </p:grpSpPr>
              <p:sp>
                <p:nvSpPr>
                  <p:cNvPr id="341" name="Line 245"/>
                  <p:cNvSpPr>
                    <a:spLocks noChangeShapeType="1"/>
                  </p:cNvSpPr>
                  <p:nvPr/>
                </p:nvSpPr>
                <p:spPr bwMode="auto">
                  <a:xfrm flipV="1">
                    <a:off x="1064" y="2832"/>
                    <a:ext cx="112" cy="688"/>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42" name="Line 246"/>
                  <p:cNvSpPr>
                    <a:spLocks noChangeShapeType="1"/>
                  </p:cNvSpPr>
                  <p:nvPr/>
                </p:nvSpPr>
                <p:spPr bwMode="auto">
                  <a:xfrm>
                    <a:off x="1176" y="2832"/>
                    <a:ext cx="152"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43" name="Line 247"/>
                  <p:cNvSpPr>
                    <a:spLocks noChangeShapeType="1"/>
                  </p:cNvSpPr>
                  <p:nvPr/>
                </p:nvSpPr>
                <p:spPr bwMode="auto">
                  <a:xfrm>
                    <a:off x="1328" y="2840"/>
                    <a:ext cx="80" cy="688"/>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44" name="Line 248"/>
                  <p:cNvSpPr>
                    <a:spLocks noChangeShapeType="1"/>
                  </p:cNvSpPr>
                  <p:nvPr/>
                </p:nvSpPr>
                <p:spPr bwMode="auto">
                  <a:xfrm>
                    <a:off x="1152" y="3008"/>
                    <a:ext cx="200"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45" name="Line 249"/>
                  <p:cNvSpPr>
                    <a:spLocks noChangeShapeType="1"/>
                  </p:cNvSpPr>
                  <p:nvPr/>
                </p:nvSpPr>
                <p:spPr bwMode="auto">
                  <a:xfrm>
                    <a:off x="1120" y="3224"/>
                    <a:ext cx="248"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46" name="Line 250"/>
                  <p:cNvSpPr>
                    <a:spLocks noChangeShapeType="1"/>
                  </p:cNvSpPr>
                  <p:nvPr/>
                </p:nvSpPr>
                <p:spPr bwMode="auto">
                  <a:xfrm>
                    <a:off x="1072" y="3424"/>
                    <a:ext cx="320"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47" name="Line 251"/>
                  <p:cNvSpPr>
                    <a:spLocks noChangeShapeType="1"/>
                  </p:cNvSpPr>
                  <p:nvPr/>
                </p:nvSpPr>
                <p:spPr bwMode="auto">
                  <a:xfrm flipV="1">
                    <a:off x="1152" y="2840"/>
                    <a:ext cx="168" cy="152"/>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48" name="Line 252"/>
                  <p:cNvSpPr>
                    <a:spLocks noChangeShapeType="1"/>
                  </p:cNvSpPr>
                  <p:nvPr/>
                </p:nvSpPr>
                <p:spPr bwMode="auto">
                  <a:xfrm>
                    <a:off x="1168" y="2832"/>
                    <a:ext cx="176" cy="168"/>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49" name="Line 253"/>
                  <p:cNvSpPr>
                    <a:spLocks noChangeShapeType="1"/>
                  </p:cNvSpPr>
                  <p:nvPr/>
                </p:nvSpPr>
                <p:spPr bwMode="auto">
                  <a:xfrm flipV="1">
                    <a:off x="1128" y="3024"/>
                    <a:ext cx="224" cy="192"/>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50" name="Line 254"/>
                  <p:cNvSpPr>
                    <a:spLocks noChangeShapeType="1"/>
                  </p:cNvSpPr>
                  <p:nvPr/>
                </p:nvSpPr>
                <p:spPr bwMode="auto">
                  <a:xfrm>
                    <a:off x="1152" y="3000"/>
                    <a:ext cx="216" cy="224"/>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51" name="Line 255"/>
                  <p:cNvSpPr>
                    <a:spLocks noChangeShapeType="1"/>
                  </p:cNvSpPr>
                  <p:nvPr/>
                </p:nvSpPr>
                <p:spPr bwMode="auto">
                  <a:xfrm flipV="1">
                    <a:off x="1088" y="3224"/>
                    <a:ext cx="280" cy="20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52" name="Line 256"/>
                  <p:cNvSpPr>
                    <a:spLocks noChangeShapeType="1"/>
                  </p:cNvSpPr>
                  <p:nvPr/>
                </p:nvSpPr>
                <p:spPr bwMode="auto">
                  <a:xfrm>
                    <a:off x="1104" y="3232"/>
                    <a:ext cx="288" cy="184"/>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320" name="Group 257"/>
                <p:cNvGrpSpPr>
                  <a:grpSpLocks/>
                </p:cNvGrpSpPr>
                <p:nvPr/>
              </p:nvGrpSpPr>
              <p:grpSpPr bwMode="auto">
                <a:xfrm>
                  <a:off x="1008" y="2856"/>
                  <a:ext cx="344" cy="696"/>
                  <a:chOff x="1064" y="2832"/>
                  <a:chExt cx="344" cy="696"/>
                </a:xfrm>
              </p:grpSpPr>
              <p:sp>
                <p:nvSpPr>
                  <p:cNvPr id="329" name="Line 258"/>
                  <p:cNvSpPr>
                    <a:spLocks noChangeShapeType="1"/>
                  </p:cNvSpPr>
                  <p:nvPr/>
                </p:nvSpPr>
                <p:spPr bwMode="auto">
                  <a:xfrm flipV="1">
                    <a:off x="1064" y="2832"/>
                    <a:ext cx="112" cy="688"/>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30" name="Line 259"/>
                  <p:cNvSpPr>
                    <a:spLocks noChangeShapeType="1"/>
                  </p:cNvSpPr>
                  <p:nvPr/>
                </p:nvSpPr>
                <p:spPr bwMode="auto">
                  <a:xfrm>
                    <a:off x="1176" y="2832"/>
                    <a:ext cx="152"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31" name="Line 260"/>
                  <p:cNvSpPr>
                    <a:spLocks noChangeShapeType="1"/>
                  </p:cNvSpPr>
                  <p:nvPr/>
                </p:nvSpPr>
                <p:spPr bwMode="auto">
                  <a:xfrm>
                    <a:off x="1328" y="2840"/>
                    <a:ext cx="80" cy="688"/>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32" name="Line 261"/>
                  <p:cNvSpPr>
                    <a:spLocks noChangeShapeType="1"/>
                  </p:cNvSpPr>
                  <p:nvPr/>
                </p:nvSpPr>
                <p:spPr bwMode="auto">
                  <a:xfrm>
                    <a:off x="1152" y="3008"/>
                    <a:ext cx="200"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33" name="Line 262"/>
                  <p:cNvSpPr>
                    <a:spLocks noChangeShapeType="1"/>
                  </p:cNvSpPr>
                  <p:nvPr/>
                </p:nvSpPr>
                <p:spPr bwMode="auto">
                  <a:xfrm>
                    <a:off x="1120" y="3224"/>
                    <a:ext cx="248"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34" name="Line 263"/>
                  <p:cNvSpPr>
                    <a:spLocks noChangeShapeType="1"/>
                  </p:cNvSpPr>
                  <p:nvPr/>
                </p:nvSpPr>
                <p:spPr bwMode="auto">
                  <a:xfrm>
                    <a:off x="1072" y="3424"/>
                    <a:ext cx="320"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35" name="Line 264"/>
                  <p:cNvSpPr>
                    <a:spLocks noChangeShapeType="1"/>
                  </p:cNvSpPr>
                  <p:nvPr/>
                </p:nvSpPr>
                <p:spPr bwMode="auto">
                  <a:xfrm flipV="1">
                    <a:off x="1152" y="2840"/>
                    <a:ext cx="168" cy="152"/>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36" name="Line 265"/>
                  <p:cNvSpPr>
                    <a:spLocks noChangeShapeType="1"/>
                  </p:cNvSpPr>
                  <p:nvPr/>
                </p:nvSpPr>
                <p:spPr bwMode="auto">
                  <a:xfrm>
                    <a:off x="1168" y="2832"/>
                    <a:ext cx="176" cy="168"/>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37" name="Line 266"/>
                  <p:cNvSpPr>
                    <a:spLocks noChangeShapeType="1"/>
                  </p:cNvSpPr>
                  <p:nvPr/>
                </p:nvSpPr>
                <p:spPr bwMode="auto">
                  <a:xfrm flipV="1">
                    <a:off x="1128" y="3024"/>
                    <a:ext cx="224" cy="192"/>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38" name="Line 267"/>
                  <p:cNvSpPr>
                    <a:spLocks noChangeShapeType="1"/>
                  </p:cNvSpPr>
                  <p:nvPr/>
                </p:nvSpPr>
                <p:spPr bwMode="auto">
                  <a:xfrm>
                    <a:off x="1152" y="3000"/>
                    <a:ext cx="216" cy="224"/>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39" name="Line 268"/>
                  <p:cNvSpPr>
                    <a:spLocks noChangeShapeType="1"/>
                  </p:cNvSpPr>
                  <p:nvPr/>
                </p:nvSpPr>
                <p:spPr bwMode="auto">
                  <a:xfrm flipV="1">
                    <a:off x="1088" y="3224"/>
                    <a:ext cx="280" cy="20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40" name="Line 269"/>
                  <p:cNvSpPr>
                    <a:spLocks noChangeShapeType="1"/>
                  </p:cNvSpPr>
                  <p:nvPr/>
                </p:nvSpPr>
                <p:spPr bwMode="auto">
                  <a:xfrm>
                    <a:off x="1104" y="3232"/>
                    <a:ext cx="288" cy="184"/>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321" name="Line 270"/>
                <p:cNvSpPr>
                  <a:spLocks noChangeShapeType="1"/>
                </p:cNvSpPr>
                <p:nvPr/>
              </p:nvSpPr>
              <p:spPr bwMode="auto">
                <a:xfrm flipV="1">
                  <a:off x="1272" y="2832"/>
                  <a:ext cx="56" cy="24"/>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22" name="Line 271"/>
                <p:cNvSpPr>
                  <a:spLocks noChangeShapeType="1"/>
                </p:cNvSpPr>
                <p:nvPr/>
              </p:nvSpPr>
              <p:spPr bwMode="auto">
                <a:xfrm flipV="1">
                  <a:off x="1288" y="3008"/>
                  <a:ext cx="72" cy="16"/>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23" name="Line 272"/>
                <p:cNvSpPr>
                  <a:spLocks noChangeShapeType="1"/>
                </p:cNvSpPr>
                <p:nvPr/>
              </p:nvSpPr>
              <p:spPr bwMode="auto">
                <a:xfrm flipV="1">
                  <a:off x="1128" y="2840"/>
                  <a:ext cx="40" cy="16"/>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24" name="Line 273"/>
                <p:cNvSpPr>
                  <a:spLocks noChangeShapeType="1"/>
                </p:cNvSpPr>
                <p:nvPr/>
              </p:nvSpPr>
              <p:spPr bwMode="auto">
                <a:xfrm flipV="1">
                  <a:off x="1336" y="3208"/>
                  <a:ext cx="48" cy="32"/>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25" name="Line 274"/>
                <p:cNvSpPr>
                  <a:spLocks noChangeShapeType="1"/>
                </p:cNvSpPr>
                <p:nvPr/>
              </p:nvSpPr>
              <p:spPr bwMode="auto">
                <a:xfrm flipV="1">
                  <a:off x="1336" y="3416"/>
                  <a:ext cx="64" cy="32"/>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26" name="Line 275"/>
                <p:cNvSpPr>
                  <a:spLocks noChangeShapeType="1"/>
                </p:cNvSpPr>
                <p:nvPr/>
              </p:nvSpPr>
              <p:spPr bwMode="auto">
                <a:xfrm>
                  <a:off x="1112" y="2656"/>
                  <a:ext cx="0" cy="192"/>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27" name="Line 276"/>
                <p:cNvSpPr>
                  <a:spLocks noChangeShapeType="1"/>
                </p:cNvSpPr>
                <p:nvPr/>
              </p:nvSpPr>
              <p:spPr bwMode="auto">
                <a:xfrm>
                  <a:off x="1232" y="2688"/>
                  <a:ext cx="0" cy="248"/>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28" name="Line 277"/>
                <p:cNvSpPr>
                  <a:spLocks noChangeShapeType="1"/>
                </p:cNvSpPr>
                <p:nvPr/>
              </p:nvSpPr>
              <p:spPr bwMode="auto">
                <a:xfrm>
                  <a:off x="1328" y="2648"/>
                  <a:ext cx="0" cy="208"/>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318" name="Rectangle 278"/>
              <p:cNvSpPr>
                <a:spLocks noChangeArrowheads="1"/>
              </p:cNvSpPr>
              <p:nvPr/>
            </p:nvSpPr>
            <p:spPr bwMode="auto">
              <a:xfrm>
                <a:off x="4452" y="2544"/>
                <a:ext cx="617"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lnSpc>
                    <a:spcPct val="80000"/>
                  </a:lnSpc>
                </a:pPr>
                <a:r>
                  <a:rPr lang="en-GB" sz="1400" i="1" dirty="0">
                    <a:solidFill>
                      <a:schemeClr val="tx1"/>
                    </a:solidFill>
                    <a:latin typeface="+mn-lt"/>
                  </a:rPr>
                  <a:t>3GPP2</a:t>
                </a:r>
              </a:p>
              <a:p>
                <a:pPr algn="ctr">
                  <a:lnSpc>
                    <a:spcPct val="80000"/>
                  </a:lnSpc>
                </a:pPr>
                <a:r>
                  <a:rPr lang="en-GB" sz="1400" dirty="0">
                    <a:solidFill>
                      <a:schemeClr val="tx1"/>
                    </a:solidFill>
                    <a:latin typeface="+mn-lt"/>
                  </a:rPr>
                  <a:t>MNO</a:t>
                </a:r>
                <a:endParaRPr lang="de-DE" sz="1400" dirty="0">
                  <a:solidFill>
                    <a:schemeClr val="tx1"/>
                  </a:solidFill>
                  <a:latin typeface="+mn-lt"/>
                </a:endParaRPr>
              </a:p>
            </p:txBody>
          </p:sp>
        </p:grpSp>
        <p:grpSp>
          <p:nvGrpSpPr>
            <p:cNvPr id="15" name="Group 279"/>
            <p:cNvGrpSpPr>
              <a:grpSpLocks/>
            </p:cNvGrpSpPr>
            <p:nvPr/>
          </p:nvGrpSpPr>
          <p:grpSpPr bwMode="auto">
            <a:xfrm>
              <a:off x="5557567" y="1815694"/>
              <a:ext cx="1401311" cy="1623741"/>
              <a:chOff x="3743" y="1248"/>
              <a:chExt cx="1071" cy="1241"/>
            </a:xfrm>
          </p:grpSpPr>
          <p:grpSp>
            <p:nvGrpSpPr>
              <p:cNvPr id="102" name="Group 280"/>
              <p:cNvGrpSpPr>
                <a:grpSpLocks/>
              </p:cNvGrpSpPr>
              <p:nvPr/>
            </p:nvGrpSpPr>
            <p:grpSpPr bwMode="auto">
              <a:xfrm rot="18542789" flipH="1">
                <a:off x="3597" y="1443"/>
                <a:ext cx="1241" cy="852"/>
                <a:chOff x="3168" y="2208"/>
                <a:chExt cx="1296" cy="768"/>
              </a:xfrm>
            </p:grpSpPr>
            <p:sp>
              <p:nvSpPr>
                <p:cNvPr id="299" name="Oval 281"/>
                <p:cNvSpPr>
                  <a:spLocks noChangeArrowheads="1"/>
                </p:cNvSpPr>
                <p:nvPr/>
              </p:nvSpPr>
              <p:spPr bwMode="auto">
                <a:xfrm>
                  <a:off x="3168" y="2352"/>
                  <a:ext cx="576" cy="480"/>
                </a:xfrm>
                <a:prstGeom prst="ellipse">
                  <a:avLst/>
                </a:prstGeom>
                <a:solidFill>
                  <a:srgbClr val="FFFF99"/>
                </a:solidFill>
                <a:ln>
                  <a:noFill/>
                </a:ln>
                <a:effectLst/>
                <a:extLst>
                  <a:ext uri="{91240B29-F687-4f45-9708-019B960494DF}">
                    <a14:hiddenLine xmlns:a14="http://schemas.microsoft.com/office/drawing/2010/main" w="9525">
                      <a:solidFill>
                        <a:srgbClr val="FFD5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00" name="Oval 282"/>
                <p:cNvSpPr>
                  <a:spLocks noChangeArrowheads="1"/>
                </p:cNvSpPr>
                <p:nvPr/>
              </p:nvSpPr>
              <p:spPr bwMode="auto">
                <a:xfrm>
                  <a:off x="3408" y="2400"/>
                  <a:ext cx="432" cy="576"/>
                </a:xfrm>
                <a:prstGeom prst="ellipse">
                  <a:avLst/>
                </a:prstGeom>
                <a:solidFill>
                  <a:srgbClr val="FFFF99"/>
                </a:solidFill>
                <a:ln>
                  <a:noFill/>
                </a:ln>
                <a:effectLst/>
                <a:extLst>
                  <a:ext uri="{91240B29-F687-4f45-9708-019B960494DF}">
                    <a14:hiddenLine xmlns:a14="http://schemas.microsoft.com/office/drawing/2010/main" w="9525">
                      <a:solidFill>
                        <a:srgbClr val="FFD5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01" name="Oval 283"/>
                <p:cNvSpPr>
                  <a:spLocks noChangeArrowheads="1"/>
                </p:cNvSpPr>
                <p:nvPr/>
              </p:nvSpPr>
              <p:spPr bwMode="auto">
                <a:xfrm>
                  <a:off x="3360" y="2256"/>
                  <a:ext cx="384" cy="576"/>
                </a:xfrm>
                <a:prstGeom prst="ellipse">
                  <a:avLst/>
                </a:prstGeom>
                <a:solidFill>
                  <a:srgbClr val="FFFF99"/>
                </a:solidFill>
                <a:ln>
                  <a:noFill/>
                </a:ln>
                <a:effectLst/>
                <a:extLst>
                  <a:ext uri="{91240B29-F687-4f45-9708-019B960494DF}">
                    <a14:hiddenLine xmlns:a14="http://schemas.microsoft.com/office/drawing/2010/main" w="9525">
                      <a:solidFill>
                        <a:srgbClr val="FFD5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02" name="Oval 284"/>
                <p:cNvSpPr>
                  <a:spLocks noChangeArrowheads="1"/>
                </p:cNvSpPr>
                <p:nvPr/>
              </p:nvSpPr>
              <p:spPr bwMode="auto">
                <a:xfrm>
                  <a:off x="3456" y="2304"/>
                  <a:ext cx="576" cy="336"/>
                </a:xfrm>
                <a:prstGeom prst="ellipse">
                  <a:avLst/>
                </a:prstGeom>
                <a:solidFill>
                  <a:srgbClr val="FFFF99"/>
                </a:solidFill>
                <a:ln>
                  <a:noFill/>
                </a:ln>
                <a:effectLst/>
                <a:extLst>
                  <a:ext uri="{91240B29-F687-4f45-9708-019B960494DF}">
                    <a14:hiddenLine xmlns:a14="http://schemas.microsoft.com/office/drawing/2010/main" w="9525">
                      <a:solidFill>
                        <a:srgbClr val="FFD5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03" name="Oval 285"/>
                <p:cNvSpPr>
                  <a:spLocks noChangeArrowheads="1"/>
                </p:cNvSpPr>
                <p:nvPr/>
              </p:nvSpPr>
              <p:spPr bwMode="auto">
                <a:xfrm>
                  <a:off x="3600" y="2352"/>
                  <a:ext cx="384" cy="576"/>
                </a:xfrm>
                <a:prstGeom prst="ellipse">
                  <a:avLst/>
                </a:prstGeom>
                <a:solidFill>
                  <a:srgbClr val="FFFF99"/>
                </a:solidFill>
                <a:ln>
                  <a:noFill/>
                </a:ln>
                <a:effectLst/>
                <a:extLst>
                  <a:ext uri="{91240B29-F687-4f45-9708-019B960494DF}">
                    <a14:hiddenLine xmlns:a14="http://schemas.microsoft.com/office/drawing/2010/main" w="9525">
                      <a:solidFill>
                        <a:srgbClr val="FFD5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04" name="Oval 286"/>
                <p:cNvSpPr>
                  <a:spLocks noChangeArrowheads="1"/>
                </p:cNvSpPr>
                <p:nvPr/>
              </p:nvSpPr>
              <p:spPr bwMode="auto">
                <a:xfrm>
                  <a:off x="3696" y="2448"/>
                  <a:ext cx="576" cy="432"/>
                </a:xfrm>
                <a:prstGeom prst="ellipse">
                  <a:avLst/>
                </a:prstGeom>
                <a:solidFill>
                  <a:srgbClr val="FFFF99"/>
                </a:solidFill>
                <a:ln>
                  <a:noFill/>
                </a:ln>
                <a:effectLst/>
                <a:extLst>
                  <a:ext uri="{91240B29-F687-4f45-9708-019B960494DF}">
                    <a14:hiddenLine xmlns:a14="http://schemas.microsoft.com/office/drawing/2010/main" w="9525">
                      <a:solidFill>
                        <a:srgbClr val="FFD5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05" name="Oval 287"/>
                <p:cNvSpPr>
                  <a:spLocks noChangeArrowheads="1"/>
                </p:cNvSpPr>
                <p:nvPr/>
              </p:nvSpPr>
              <p:spPr bwMode="auto">
                <a:xfrm>
                  <a:off x="3744" y="2208"/>
                  <a:ext cx="432" cy="576"/>
                </a:xfrm>
                <a:prstGeom prst="ellipse">
                  <a:avLst/>
                </a:prstGeom>
                <a:solidFill>
                  <a:srgbClr val="FFFF99"/>
                </a:solidFill>
                <a:ln>
                  <a:noFill/>
                </a:ln>
                <a:effectLst/>
                <a:extLst>
                  <a:ext uri="{91240B29-F687-4f45-9708-019B960494DF}">
                    <a14:hiddenLine xmlns:a14="http://schemas.microsoft.com/office/drawing/2010/main" w="9525">
                      <a:solidFill>
                        <a:srgbClr val="FFD5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06" name="Oval 288"/>
                <p:cNvSpPr>
                  <a:spLocks noChangeArrowheads="1"/>
                </p:cNvSpPr>
                <p:nvPr/>
              </p:nvSpPr>
              <p:spPr bwMode="auto">
                <a:xfrm>
                  <a:off x="3888" y="2304"/>
                  <a:ext cx="576" cy="432"/>
                </a:xfrm>
                <a:prstGeom prst="ellipse">
                  <a:avLst/>
                </a:prstGeom>
                <a:solidFill>
                  <a:srgbClr val="FFFF99"/>
                </a:solidFill>
                <a:ln>
                  <a:noFill/>
                </a:ln>
                <a:effectLst/>
                <a:extLst>
                  <a:ext uri="{91240B29-F687-4f45-9708-019B960494DF}">
                    <a14:hiddenLine xmlns:a14="http://schemas.microsoft.com/office/drawing/2010/main" w="9525">
                      <a:solidFill>
                        <a:srgbClr val="FFD5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07" name="Oval 289"/>
                <p:cNvSpPr>
                  <a:spLocks noChangeArrowheads="1"/>
                </p:cNvSpPr>
                <p:nvPr/>
              </p:nvSpPr>
              <p:spPr bwMode="auto">
                <a:xfrm>
                  <a:off x="3936" y="2400"/>
                  <a:ext cx="480" cy="576"/>
                </a:xfrm>
                <a:prstGeom prst="ellipse">
                  <a:avLst/>
                </a:prstGeom>
                <a:solidFill>
                  <a:srgbClr val="FFFF99"/>
                </a:solidFill>
                <a:ln>
                  <a:noFill/>
                </a:ln>
                <a:effectLst/>
                <a:extLst>
                  <a:ext uri="{91240B29-F687-4f45-9708-019B960494DF}">
                    <a14:hiddenLine xmlns:a14="http://schemas.microsoft.com/office/drawing/2010/main" w="9525">
                      <a:solidFill>
                        <a:srgbClr val="FFD5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103" name="Group 290"/>
              <p:cNvGrpSpPr>
                <a:grpSpLocks/>
              </p:cNvGrpSpPr>
              <p:nvPr/>
            </p:nvGrpSpPr>
            <p:grpSpPr bwMode="auto">
              <a:xfrm rot="18542789" flipH="1">
                <a:off x="3826" y="1508"/>
                <a:ext cx="1206" cy="720"/>
                <a:chOff x="3168" y="2208"/>
                <a:chExt cx="1296" cy="768"/>
              </a:xfrm>
            </p:grpSpPr>
            <p:sp>
              <p:nvSpPr>
                <p:cNvPr id="290" name="Oval 291"/>
                <p:cNvSpPr>
                  <a:spLocks noChangeArrowheads="1"/>
                </p:cNvSpPr>
                <p:nvPr/>
              </p:nvSpPr>
              <p:spPr bwMode="auto">
                <a:xfrm>
                  <a:off x="3168" y="2352"/>
                  <a:ext cx="576" cy="480"/>
                </a:xfrm>
                <a:prstGeom prst="ellipse">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91" name="Oval 292"/>
                <p:cNvSpPr>
                  <a:spLocks noChangeArrowheads="1"/>
                </p:cNvSpPr>
                <p:nvPr/>
              </p:nvSpPr>
              <p:spPr bwMode="auto">
                <a:xfrm>
                  <a:off x="3408" y="2400"/>
                  <a:ext cx="432" cy="576"/>
                </a:xfrm>
                <a:prstGeom prst="ellipse">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92" name="Oval 293"/>
                <p:cNvSpPr>
                  <a:spLocks noChangeArrowheads="1"/>
                </p:cNvSpPr>
                <p:nvPr/>
              </p:nvSpPr>
              <p:spPr bwMode="auto">
                <a:xfrm>
                  <a:off x="3360" y="2256"/>
                  <a:ext cx="384" cy="576"/>
                </a:xfrm>
                <a:prstGeom prst="ellipse">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93" name="Oval 294"/>
                <p:cNvSpPr>
                  <a:spLocks noChangeArrowheads="1"/>
                </p:cNvSpPr>
                <p:nvPr/>
              </p:nvSpPr>
              <p:spPr bwMode="auto">
                <a:xfrm>
                  <a:off x="3456" y="2304"/>
                  <a:ext cx="576" cy="336"/>
                </a:xfrm>
                <a:prstGeom prst="ellipse">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94" name="Oval 295"/>
                <p:cNvSpPr>
                  <a:spLocks noChangeArrowheads="1"/>
                </p:cNvSpPr>
                <p:nvPr/>
              </p:nvSpPr>
              <p:spPr bwMode="auto">
                <a:xfrm>
                  <a:off x="3600" y="2352"/>
                  <a:ext cx="384" cy="576"/>
                </a:xfrm>
                <a:prstGeom prst="ellipse">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95" name="Oval 296"/>
                <p:cNvSpPr>
                  <a:spLocks noChangeArrowheads="1"/>
                </p:cNvSpPr>
                <p:nvPr/>
              </p:nvSpPr>
              <p:spPr bwMode="auto">
                <a:xfrm>
                  <a:off x="3696" y="2448"/>
                  <a:ext cx="576" cy="432"/>
                </a:xfrm>
                <a:prstGeom prst="ellipse">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96" name="Oval 297"/>
                <p:cNvSpPr>
                  <a:spLocks noChangeArrowheads="1"/>
                </p:cNvSpPr>
                <p:nvPr/>
              </p:nvSpPr>
              <p:spPr bwMode="auto">
                <a:xfrm>
                  <a:off x="3744" y="2208"/>
                  <a:ext cx="432" cy="576"/>
                </a:xfrm>
                <a:prstGeom prst="ellipse">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97" name="Oval 298"/>
                <p:cNvSpPr>
                  <a:spLocks noChangeArrowheads="1"/>
                </p:cNvSpPr>
                <p:nvPr/>
              </p:nvSpPr>
              <p:spPr bwMode="auto">
                <a:xfrm>
                  <a:off x="3888" y="2304"/>
                  <a:ext cx="576" cy="432"/>
                </a:xfrm>
                <a:prstGeom prst="ellipse">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98" name="Oval 299"/>
                <p:cNvSpPr>
                  <a:spLocks noChangeArrowheads="1"/>
                </p:cNvSpPr>
                <p:nvPr/>
              </p:nvSpPr>
              <p:spPr bwMode="auto">
                <a:xfrm>
                  <a:off x="3936" y="2400"/>
                  <a:ext cx="480" cy="576"/>
                </a:xfrm>
                <a:prstGeom prst="ellipse">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104" name="Group 300"/>
              <p:cNvGrpSpPr>
                <a:grpSpLocks/>
              </p:cNvGrpSpPr>
              <p:nvPr/>
            </p:nvGrpSpPr>
            <p:grpSpPr bwMode="auto">
              <a:xfrm>
                <a:off x="4332" y="1881"/>
                <a:ext cx="146" cy="454"/>
                <a:chOff x="1008" y="2648"/>
                <a:chExt cx="400" cy="904"/>
              </a:xfrm>
            </p:grpSpPr>
            <p:grpSp>
              <p:nvGrpSpPr>
                <p:cNvPr id="256" name="Group 301"/>
                <p:cNvGrpSpPr>
                  <a:grpSpLocks/>
                </p:cNvGrpSpPr>
                <p:nvPr/>
              </p:nvGrpSpPr>
              <p:grpSpPr bwMode="auto">
                <a:xfrm>
                  <a:off x="1064" y="2832"/>
                  <a:ext cx="344" cy="696"/>
                  <a:chOff x="1064" y="2832"/>
                  <a:chExt cx="344" cy="696"/>
                </a:xfrm>
              </p:grpSpPr>
              <p:sp>
                <p:nvSpPr>
                  <p:cNvPr id="278" name="Line 302"/>
                  <p:cNvSpPr>
                    <a:spLocks noChangeShapeType="1"/>
                  </p:cNvSpPr>
                  <p:nvPr/>
                </p:nvSpPr>
                <p:spPr bwMode="auto">
                  <a:xfrm flipV="1">
                    <a:off x="1064" y="2832"/>
                    <a:ext cx="112" cy="688"/>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79" name="Line 303"/>
                  <p:cNvSpPr>
                    <a:spLocks noChangeShapeType="1"/>
                  </p:cNvSpPr>
                  <p:nvPr/>
                </p:nvSpPr>
                <p:spPr bwMode="auto">
                  <a:xfrm>
                    <a:off x="1176" y="2832"/>
                    <a:ext cx="152"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80" name="Line 304"/>
                  <p:cNvSpPr>
                    <a:spLocks noChangeShapeType="1"/>
                  </p:cNvSpPr>
                  <p:nvPr/>
                </p:nvSpPr>
                <p:spPr bwMode="auto">
                  <a:xfrm>
                    <a:off x="1328" y="2840"/>
                    <a:ext cx="80" cy="688"/>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81" name="Line 305"/>
                  <p:cNvSpPr>
                    <a:spLocks noChangeShapeType="1"/>
                  </p:cNvSpPr>
                  <p:nvPr/>
                </p:nvSpPr>
                <p:spPr bwMode="auto">
                  <a:xfrm>
                    <a:off x="1152" y="3008"/>
                    <a:ext cx="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82" name="Line 306"/>
                  <p:cNvSpPr>
                    <a:spLocks noChangeShapeType="1"/>
                  </p:cNvSpPr>
                  <p:nvPr/>
                </p:nvSpPr>
                <p:spPr bwMode="auto">
                  <a:xfrm>
                    <a:off x="1120" y="3224"/>
                    <a:ext cx="248"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83" name="Line 307"/>
                  <p:cNvSpPr>
                    <a:spLocks noChangeShapeType="1"/>
                  </p:cNvSpPr>
                  <p:nvPr/>
                </p:nvSpPr>
                <p:spPr bwMode="auto">
                  <a:xfrm>
                    <a:off x="1072" y="3424"/>
                    <a:ext cx="32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84" name="Line 308"/>
                  <p:cNvSpPr>
                    <a:spLocks noChangeShapeType="1"/>
                  </p:cNvSpPr>
                  <p:nvPr/>
                </p:nvSpPr>
                <p:spPr bwMode="auto">
                  <a:xfrm flipV="1">
                    <a:off x="1152" y="2840"/>
                    <a:ext cx="168" cy="152"/>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85" name="Line 309"/>
                  <p:cNvSpPr>
                    <a:spLocks noChangeShapeType="1"/>
                  </p:cNvSpPr>
                  <p:nvPr/>
                </p:nvSpPr>
                <p:spPr bwMode="auto">
                  <a:xfrm>
                    <a:off x="1168" y="2832"/>
                    <a:ext cx="176" cy="168"/>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86" name="Line 310"/>
                  <p:cNvSpPr>
                    <a:spLocks noChangeShapeType="1"/>
                  </p:cNvSpPr>
                  <p:nvPr/>
                </p:nvSpPr>
                <p:spPr bwMode="auto">
                  <a:xfrm flipV="1">
                    <a:off x="1128" y="3024"/>
                    <a:ext cx="224" cy="192"/>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87" name="Line 311"/>
                  <p:cNvSpPr>
                    <a:spLocks noChangeShapeType="1"/>
                  </p:cNvSpPr>
                  <p:nvPr/>
                </p:nvSpPr>
                <p:spPr bwMode="auto">
                  <a:xfrm>
                    <a:off x="1152" y="3000"/>
                    <a:ext cx="216" cy="224"/>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88" name="Line 312"/>
                  <p:cNvSpPr>
                    <a:spLocks noChangeShapeType="1"/>
                  </p:cNvSpPr>
                  <p:nvPr/>
                </p:nvSpPr>
                <p:spPr bwMode="auto">
                  <a:xfrm flipV="1">
                    <a:off x="1088" y="3224"/>
                    <a:ext cx="280" cy="20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89" name="Line 313"/>
                  <p:cNvSpPr>
                    <a:spLocks noChangeShapeType="1"/>
                  </p:cNvSpPr>
                  <p:nvPr/>
                </p:nvSpPr>
                <p:spPr bwMode="auto">
                  <a:xfrm>
                    <a:off x="1104" y="3232"/>
                    <a:ext cx="288" cy="184"/>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257" name="Group 314"/>
                <p:cNvGrpSpPr>
                  <a:grpSpLocks/>
                </p:cNvGrpSpPr>
                <p:nvPr/>
              </p:nvGrpSpPr>
              <p:grpSpPr bwMode="auto">
                <a:xfrm>
                  <a:off x="1008" y="2856"/>
                  <a:ext cx="344" cy="696"/>
                  <a:chOff x="1064" y="2832"/>
                  <a:chExt cx="344" cy="696"/>
                </a:xfrm>
              </p:grpSpPr>
              <p:sp>
                <p:nvSpPr>
                  <p:cNvPr id="266" name="Line 315"/>
                  <p:cNvSpPr>
                    <a:spLocks noChangeShapeType="1"/>
                  </p:cNvSpPr>
                  <p:nvPr/>
                </p:nvSpPr>
                <p:spPr bwMode="auto">
                  <a:xfrm flipV="1">
                    <a:off x="1064" y="2832"/>
                    <a:ext cx="112" cy="688"/>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67" name="Line 316"/>
                  <p:cNvSpPr>
                    <a:spLocks noChangeShapeType="1"/>
                  </p:cNvSpPr>
                  <p:nvPr/>
                </p:nvSpPr>
                <p:spPr bwMode="auto">
                  <a:xfrm>
                    <a:off x="1176" y="2832"/>
                    <a:ext cx="152"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68" name="Line 317"/>
                  <p:cNvSpPr>
                    <a:spLocks noChangeShapeType="1"/>
                  </p:cNvSpPr>
                  <p:nvPr/>
                </p:nvSpPr>
                <p:spPr bwMode="auto">
                  <a:xfrm>
                    <a:off x="1328" y="2840"/>
                    <a:ext cx="80" cy="688"/>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69" name="Line 318"/>
                  <p:cNvSpPr>
                    <a:spLocks noChangeShapeType="1"/>
                  </p:cNvSpPr>
                  <p:nvPr/>
                </p:nvSpPr>
                <p:spPr bwMode="auto">
                  <a:xfrm>
                    <a:off x="1152" y="3008"/>
                    <a:ext cx="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70" name="Line 319"/>
                  <p:cNvSpPr>
                    <a:spLocks noChangeShapeType="1"/>
                  </p:cNvSpPr>
                  <p:nvPr/>
                </p:nvSpPr>
                <p:spPr bwMode="auto">
                  <a:xfrm>
                    <a:off x="1120" y="3224"/>
                    <a:ext cx="248"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71" name="Line 320"/>
                  <p:cNvSpPr>
                    <a:spLocks noChangeShapeType="1"/>
                  </p:cNvSpPr>
                  <p:nvPr/>
                </p:nvSpPr>
                <p:spPr bwMode="auto">
                  <a:xfrm>
                    <a:off x="1072" y="3424"/>
                    <a:ext cx="32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72" name="Line 321"/>
                  <p:cNvSpPr>
                    <a:spLocks noChangeShapeType="1"/>
                  </p:cNvSpPr>
                  <p:nvPr/>
                </p:nvSpPr>
                <p:spPr bwMode="auto">
                  <a:xfrm flipV="1">
                    <a:off x="1152" y="2840"/>
                    <a:ext cx="168" cy="152"/>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73" name="Line 322"/>
                  <p:cNvSpPr>
                    <a:spLocks noChangeShapeType="1"/>
                  </p:cNvSpPr>
                  <p:nvPr/>
                </p:nvSpPr>
                <p:spPr bwMode="auto">
                  <a:xfrm>
                    <a:off x="1168" y="2832"/>
                    <a:ext cx="176" cy="168"/>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74" name="Line 323"/>
                  <p:cNvSpPr>
                    <a:spLocks noChangeShapeType="1"/>
                  </p:cNvSpPr>
                  <p:nvPr/>
                </p:nvSpPr>
                <p:spPr bwMode="auto">
                  <a:xfrm flipV="1">
                    <a:off x="1128" y="3024"/>
                    <a:ext cx="224" cy="192"/>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75" name="Line 324"/>
                  <p:cNvSpPr>
                    <a:spLocks noChangeShapeType="1"/>
                  </p:cNvSpPr>
                  <p:nvPr/>
                </p:nvSpPr>
                <p:spPr bwMode="auto">
                  <a:xfrm>
                    <a:off x="1152" y="3000"/>
                    <a:ext cx="216" cy="224"/>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76" name="Line 325"/>
                  <p:cNvSpPr>
                    <a:spLocks noChangeShapeType="1"/>
                  </p:cNvSpPr>
                  <p:nvPr/>
                </p:nvSpPr>
                <p:spPr bwMode="auto">
                  <a:xfrm flipV="1">
                    <a:off x="1088" y="3224"/>
                    <a:ext cx="280" cy="20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77" name="Line 326"/>
                  <p:cNvSpPr>
                    <a:spLocks noChangeShapeType="1"/>
                  </p:cNvSpPr>
                  <p:nvPr/>
                </p:nvSpPr>
                <p:spPr bwMode="auto">
                  <a:xfrm>
                    <a:off x="1104" y="3232"/>
                    <a:ext cx="288" cy="184"/>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258" name="Line 327"/>
                <p:cNvSpPr>
                  <a:spLocks noChangeShapeType="1"/>
                </p:cNvSpPr>
                <p:nvPr/>
              </p:nvSpPr>
              <p:spPr bwMode="auto">
                <a:xfrm flipV="1">
                  <a:off x="1272" y="2832"/>
                  <a:ext cx="56" cy="24"/>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59" name="Line 328"/>
                <p:cNvSpPr>
                  <a:spLocks noChangeShapeType="1"/>
                </p:cNvSpPr>
                <p:nvPr/>
              </p:nvSpPr>
              <p:spPr bwMode="auto">
                <a:xfrm flipV="1">
                  <a:off x="1288" y="3008"/>
                  <a:ext cx="72" cy="16"/>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60" name="Line 329"/>
                <p:cNvSpPr>
                  <a:spLocks noChangeShapeType="1"/>
                </p:cNvSpPr>
                <p:nvPr/>
              </p:nvSpPr>
              <p:spPr bwMode="auto">
                <a:xfrm flipV="1">
                  <a:off x="1128" y="2840"/>
                  <a:ext cx="40" cy="16"/>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61" name="Line 330"/>
                <p:cNvSpPr>
                  <a:spLocks noChangeShapeType="1"/>
                </p:cNvSpPr>
                <p:nvPr/>
              </p:nvSpPr>
              <p:spPr bwMode="auto">
                <a:xfrm flipV="1">
                  <a:off x="1336" y="3208"/>
                  <a:ext cx="48" cy="32"/>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62" name="Line 331"/>
                <p:cNvSpPr>
                  <a:spLocks noChangeShapeType="1"/>
                </p:cNvSpPr>
                <p:nvPr/>
              </p:nvSpPr>
              <p:spPr bwMode="auto">
                <a:xfrm flipV="1">
                  <a:off x="1336" y="3416"/>
                  <a:ext cx="64" cy="32"/>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63" name="Line 332"/>
                <p:cNvSpPr>
                  <a:spLocks noChangeShapeType="1"/>
                </p:cNvSpPr>
                <p:nvPr/>
              </p:nvSpPr>
              <p:spPr bwMode="auto">
                <a:xfrm>
                  <a:off x="1112" y="2656"/>
                  <a:ext cx="0" cy="192"/>
                </a:xfrm>
                <a:prstGeom prst="line">
                  <a:avLst/>
                </a:prstGeom>
                <a:noFill/>
                <a:ln w="127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64" name="Line 333"/>
                <p:cNvSpPr>
                  <a:spLocks noChangeShapeType="1"/>
                </p:cNvSpPr>
                <p:nvPr/>
              </p:nvSpPr>
              <p:spPr bwMode="auto">
                <a:xfrm>
                  <a:off x="1232" y="2688"/>
                  <a:ext cx="0" cy="248"/>
                </a:xfrm>
                <a:prstGeom prst="line">
                  <a:avLst/>
                </a:prstGeom>
                <a:noFill/>
                <a:ln w="127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65" name="Line 334"/>
                <p:cNvSpPr>
                  <a:spLocks noChangeShapeType="1"/>
                </p:cNvSpPr>
                <p:nvPr/>
              </p:nvSpPr>
              <p:spPr bwMode="auto">
                <a:xfrm>
                  <a:off x="1328" y="2648"/>
                  <a:ext cx="0" cy="208"/>
                </a:xfrm>
                <a:prstGeom prst="line">
                  <a:avLst/>
                </a:prstGeom>
                <a:noFill/>
                <a:ln w="127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105" name="Group 335"/>
              <p:cNvGrpSpPr>
                <a:grpSpLocks/>
              </p:cNvGrpSpPr>
              <p:nvPr/>
            </p:nvGrpSpPr>
            <p:grpSpPr bwMode="auto">
              <a:xfrm>
                <a:off x="4574" y="1564"/>
                <a:ext cx="98" cy="358"/>
                <a:chOff x="1008" y="2648"/>
                <a:chExt cx="400" cy="904"/>
              </a:xfrm>
            </p:grpSpPr>
            <p:grpSp>
              <p:nvGrpSpPr>
                <p:cNvPr id="222" name="Group 336"/>
                <p:cNvGrpSpPr>
                  <a:grpSpLocks/>
                </p:cNvGrpSpPr>
                <p:nvPr/>
              </p:nvGrpSpPr>
              <p:grpSpPr bwMode="auto">
                <a:xfrm>
                  <a:off x="1064" y="2832"/>
                  <a:ext cx="344" cy="696"/>
                  <a:chOff x="1064" y="2832"/>
                  <a:chExt cx="344" cy="696"/>
                </a:xfrm>
              </p:grpSpPr>
              <p:sp>
                <p:nvSpPr>
                  <p:cNvPr id="244" name="Line 337"/>
                  <p:cNvSpPr>
                    <a:spLocks noChangeShapeType="1"/>
                  </p:cNvSpPr>
                  <p:nvPr/>
                </p:nvSpPr>
                <p:spPr bwMode="auto">
                  <a:xfrm flipV="1">
                    <a:off x="1064" y="2832"/>
                    <a:ext cx="112" cy="688"/>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45" name="Line 338"/>
                  <p:cNvSpPr>
                    <a:spLocks noChangeShapeType="1"/>
                  </p:cNvSpPr>
                  <p:nvPr/>
                </p:nvSpPr>
                <p:spPr bwMode="auto">
                  <a:xfrm>
                    <a:off x="1176" y="2832"/>
                    <a:ext cx="152"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46" name="Line 339"/>
                  <p:cNvSpPr>
                    <a:spLocks noChangeShapeType="1"/>
                  </p:cNvSpPr>
                  <p:nvPr/>
                </p:nvSpPr>
                <p:spPr bwMode="auto">
                  <a:xfrm>
                    <a:off x="1328" y="2840"/>
                    <a:ext cx="80" cy="688"/>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47" name="Line 340"/>
                  <p:cNvSpPr>
                    <a:spLocks noChangeShapeType="1"/>
                  </p:cNvSpPr>
                  <p:nvPr/>
                </p:nvSpPr>
                <p:spPr bwMode="auto">
                  <a:xfrm>
                    <a:off x="1152" y="3008"/>
                    <a:ext cx="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48" name="Line 341"/>
                  <p:cNvSpPr>
                    <a:spLocks noChangeShapeType="1"/>
                  </p:cNvSpPr>
                  <p:nvPr/>
                </p:nvSpPr>
                <p:spPr bwMode="auto">
                  <a:xfrm>
                    <a:off x="1120" y="3224"/>
                    <a:ext cx="248"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49" name="Line 342"/>
                  <p:cNvSpPr>
                    <a:spLocks noChangeShapeType="1"/>
                  </p:cNvSpPr>
                  <p:nvPr/>
                </p:nvSpPr>
                <p:spPr bwMode="auto">
                  <a:xfrm>
                    <a:off x="1072" y="3424"/>
                    <a:ext cx="32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50" name="Line 343"/>
                  <p:cNvSpPr>
                    <a:spLocks noChangeShapeType="1"/>
                  </p:cNvSpPr>
                  <p:nvPr/>
                </p:nvSpPr>
                <p:spPr bwMode="auto">
                  <a:xfrm flipV="1">
                    <a:off x="1152" y="2840"/>
                    <a:ext cx="168" cy="152"/>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51" name="Line 344"/>
                  <p:cNvSpPr>
                    <a:spLocks noChangeShapeType="1"/>
                  </p:cNvSpPr>
                  <p:nvPr/>
                </p:nvSpPr>
                <p:spPr bwMode="auto">
                  <a:xfrm>
                    <a:off x="1168" y="2832"/>
                    <a:ext cx="176" cy="168"/>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52" name="Line 345"/>
                  <p:cNvSpPr>
                    <a:spLocks noChangeShapeType="1"/>
                  </p:cNvSpPr>
                  <p:nvPr/>
                </p:nvSpPr>
                <p:spPr bwMode="auto">
                  <a:xfrm flipV="1">
                    <a:off x="1128" y="3024"/>
                    <a:ext cx="224" cy="192"/>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53" name="Line 346"/>
                  <p:cNvSpPr>
                    <a:spLocks noChangeShapeType="1"/>
                  </p:cNvSpPr>
                  <p:nvPr/>
                </p:nvSpPr>
                <p:spPr bwMode="auto">
                  <a:xfrm>
                    <a:off x="1152" y="3000"/>
                    <a:ext cx="216" cy="224"/>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54" name="Line 347"/>
                  <p:cNvSpPr>
                    <a:spLocks noChangeShapeType="1"/>
                  </p:cNvSpPr>
                  <p:nvPr/>
                </p:nvSpPr>
                <p:spPr bwMode="auto">
                  <a:xfrm flipV="1">
                    <a:off x="1088" y="3224"/>
                    <a:ext cx="280" cy="20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55" name="Line 348"/>
                  <p:cNvSpPr>
                    <a:spLocks noChangeShapeType="1"/>
                  </p:cNvSpPr>
                  <p:nvPr/>
                </p:nvSpPr>
                <p:spPr bwMode="auto">
                  <a:xfrm>
                    <a:off x="1104" y="3232"/>
                    <a:ext cx="288" cy="184"/>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223" name="Group 349"/>
                <p:cNvGrpSpPr>
                  <a:grpSpLocks/>
                </p:cNvGrpSpPr>
                <p:nvPr/>
              </p:nvGrpSpPr>
              <p:grpSpPr bwMode="auto">
                <a:xfrm>
                  <a:off x="1008" y="2856"/>
                  <a:ext cx="344" cy="696"/>
                  <a:chOff x="1064" y="2832"/>
                  <a:chExt cx="344" cy="696"/>
                </a:xfrm>
              </p:grpSpPr>
              <p:sp>
                <p:nvSpPr>
                  <p:cNvPr id="232" name="Line 350"/>
                  <p:cNvSpPr>
                    <a:spLocks noChangeShapeType="1"/>
                  </p:cNvSpPr>
                  <p:nvPr/>
                </p:nvSpPr>
                <p:spPr bwMode="auto">
                  <a:xfrm flipV="1">
                    <a:off x="1064" y="2832"/>
                    <a:ext cx="112" cy="688"/>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33" name="Line 351"/>
                  <p:cNvSpPr>
                    <a:spLocks noChangeShapeType="1"/>
                  </p:cNvSpPr>
                  <p:nvPr/>
                </p:nvSpPr>
                <p:spPr bwMode="auto">
                  <a:xfrm>
                    <a:off x="1176" y="2832"/>
                    <a:ext cx="152"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34" name="Line 352"/>
                  <p:cNvSpPr>
                    <a:spLocks noChangeShapeType="1"/>
                  </p:cNvSpPr>
                  <p:nvPr/>
                </p:nvSpPr>
                <p:spPr bwMode="auto">
                  <a:xfrm>
                    <a:off x="1328" y="2840"/>
                    <a:ext cx="80" cy="688"/>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35" name="Line 353"/>
                  <p:cNvSpPr>
                    <a:spLocks noChangeShapeType="1"/>
                  </p:cNvSpPr>
                  <p:nvPr/>
                </p:nvSpPr>
                <p:spPr bwMode="auto">
                  <a:xfrm>
                    <a:off x="1152" y="3008"/>
                    <a:ext cx="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36" name="Line 354"/>
                  <p:cNvSpPr>
                    <a:spLocks noChangeShapeType="1"/>
                  </p:cNvSpPr>
                  <p:nvPr/>
                </p:nvSpPr>
                <p:spPr bwMode="auto">
                  <a:xfrm>
                    <a:off x="1120" y="3224"/>
                    <a:ext cx="248"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37" name="Line 355"/>
                  <p:cNvSpPr>
                    <a:spLocks noChangeShapeType="1"/>
                  </p:cNvSpPr>
                  <p:nvPr/>
                </p:nvSpPr>
                <p:spPr bwMode="auto">
                  <a:xfrm>
                    <a:off x="1072" y="3424"/>
                    <a:ext cx="32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38" name="Line 356"/>
                  <p:cNvSpPr>
                    <a:spLocks noChangeShapeType="1"/>
                  </p:cNvSpPr>
                  <p:nvPr/>
                </p:nvSpPr>
                <p:spPr bwMode="auto">
                  <a:xfrm flipV="1">
                    <a:off x="1152" y="2840"/>
                    <a:ext cx="168" cy="152"/>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39" name="Line 357"/>
                  <p:cNvSpPr>
                    <a:spLocks noChangeShapeType="1"/>
                  </p:cNvSpPr>
                  <p:nvPr/>
                </p:nvSpPr>
                <p:spPr bwMode="auto">
                  <a:xfrm>
                    <a:off x="1168" y="2832"/>
                    <a:ext cx="176" cy="168"/>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40" name="Line 358"/>
                  <p:cNvSpPr>
                    <a:spLocks noChangeShapeType="1"/>
                  </p:cNvSpPr>
                  <p:nvPr/>
                </p:nvSpPr>
                <p:spPr bwMode="auto">
                  <a:xfrm flipV="1">
                    <a:off x="1128" y="3024"/>
                    <a:ext cx="224" cy="192"/>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41" name="Line 359"/>
                  <p:cNvSpPr>
                    <a:spLocks noChangeShapeType="1"/>
                  </p:cNvSpPr>
                  <p:nvPr/>
                </p:nvSpPr>
                <p:spPr bwMode="auto">
                  <a:xfrm>
                    <a:off x="1152" y="3000"/>
                    <a:ext cx="216" cy="224"/>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42" name="Line 360"/>
                  <p:cNvSpPr>
                    <a:spLocks noChangeShapeType="1"/>
                  </p:cNvSpPr>
                  <p:nvPr/>
                </p:nvSpPr>
                <p:spPr bwMode="auto">
                  <a:xfrm flipV="1">
                    <a:off x="1088" y="3224"/>
                    <a:ext cx="280" cy="20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43" name="Line 361"/>
                  <p:cNvSpPr>
                    <a:spLocks noChangeShapeType="1"/>
                  </p:cNvSpPr>
                  <p:nvPr/>
                </p:nvSpPr>
                <p:spPr bwMode="auto">
                  <a:xfrm>
                    <a:off x="1104" y="3232"/>
                    <a:ext cx="288" cy="184"/>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224" name="Line 362"/>
                <p:cNvSpPr>
                  <a:spLocks noChangeShapeType="1"/>
                </p:cNvSpPr>
                <p:nvPr/>
              </p:nvSpPr>
              <p:spPr bwMode="auto">
                <a:xfrm flipV="1">
                  <a:off x="1272" y="2832"/>
                  <a:ext cx="56" cy="24"/>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25" name="Line 363"/>
                <p:cNvSpPr>
                  <a:spLocks noChangeShapeType="1"/>
                </p:cNvSpPr>
                <p:nvPr/>
              </p:nvSpPr>
              <p:spPr bwMode="auto">
                <a:xfrm flipV="1">
                  <a:off x="1288" y="3008"/>
                  <a:ext cx="72" cy="16"/>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26" name="Line 364"/>
                <p:cNvSpPr>
                  <a:spLocks noChangeShapeType="1"/>
                </p:cNvSpPr>
                <p:nvPr/>
              </p:nvSpPr>
              <p:spPr bwMode="auto">
                <a:xfrm flipV="1">
                  <a:off x="1128" y="2840"/>
                  <a:ext cx="40" cy="16"/>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27" name="Line 365"/>
                <p:cNvSpPr>
                  <a:spLocks noChangeShapeType="1"/>
                </p:cNvSpPr>
                <p:nvPr/>
              </p:nvSpPr>
              <p:spPr bwMode="auto">
                <a:xfrm flipV="1">
                  <a:off x="1336" y="3208"/>
                  <a:ext cx="48" cy="32"/>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28" name="Line 366"/>
                <p:cNvSpPr>
                  <a:spLocks noChangeShapeType="1"/>
                </p:cNvSpPr>
                <p:nvPr/>
              </p:nvSpPr>
              <p:spPr bwMode="auto">
                <a:xfrm flipV="1">
                  <a:off x="1336" y="3416"/>
                  <a:ext cx="64" cy="32"/>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29" name="Line 367"/>
                <p:cNvSpPr>
                  <a:spLocks noChangeShapeType="1"/>
                </p:cNvSpPr>
                <p:nvPr/>
              </p:nvSpPr>
              <p:spPr bwMode="auto">
                <a:xfrm>
                  <a:off x="1112" y="2656"/>
                  <a:ext cx="0" cy="192"/>
                </a:xfrm>
                <a:prstGeom prst="line">
                  <a:avLst/>
                </a:prstGeom>
                <a:noFill/>
                <a:ln w="127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30" name="Line 368"/>
                <p:cNvSpPr>
                  <a:spLocks noChangeShapeType="1"/>
                </p:cNvSpPr>
                <p:nvPr/>
              </p:nvSpPr>
              <p:spPr bwMode="auto">
                <a:xfrm>
                  <a:off x="1232" y="2688"/>
                  <a:ext cx="0" cy="248"/>
                </a:xfrm>
                <a:prstGeom prst="line">
                  <a:avLst/>
                </a:prstGeom>
                <a:noFill/>
                <a:ln w="127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31" name="Line 369"/>
                <p:cNvSpPr>
                  <a:spLocks noChangeShapeType="1"/>
                </p:cNvSpPr>
                <p:nvPr/>
              </p:nvSpPr>
              <p:spPr bwMode="auto">
                <a:xfrm>
                  <a:off x="1328" y="2648"/>
                  <a:ext cx="0" cy="208"/>
                </a:xfrm>
                <a:prstGeom prst="line">
                  <a:avLst/>
                </a:prstGeom>
                <a:noFill/>
                <a:ln w="127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106" name="Group 370"/>
              <p:cNvGrpSpPr>
                <a:grpSpLocks/>
              </p:cNvGrpSpPr>
              <p:nvPr/>
            </p:nvGrpSpPr>
            <p:grpSpPr bwMode="auto">
              <a:xfrm>
                <a:off x="4752" y="1324"/>
                <a:ext cx="62" cy="198"/>
                <a:chOff x="1008" y="2648"/>
                <a:chExt cx="400" cy="904"/>
              </a:xfrm>
            </p:grpSpPr>
            <p:grpSp>
              <p:nvGrpSpPr>
                <p:cNvPr id="188" name="Group 371"/>
                <p:cNvGrpSpPr>
                  <a:grpSpLocks/>
                </p:cNvGrpSpPr>
                <p:nvPr/>
              </p:nvGrpSpPr>
              <p:grpSpPr bwMode="auto">
                <a:xfrm>
                  <a:off x="1064" y="2832"/>
                  <a:ext cx="344" cy="696"/>
                  <a:chOff x="1064" y="2832"/>
                  <a:chExt cx="344" cy="696"/>
                </a:xfrm>
              </p:grpSpPr>
              <p:sp>
                <p:nvSpPr>
                  <p:cNvPr id="210" name="Line 372"/>
                  <p:cNvSpPr>
                    <a:spLocks noChangeShapeType="1"/>
                  </p:cNvSpPr>
                  <p:nvPr/>
                </p:nvSpPr>
                <p:spPr bwMode="auto">
                  <a:xfrm flipV="1">
                    <a:off x="1064" y="2832"/>
                    <a:ext cx="112" cy="688"/>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11" name="Line 373"/>
                  <p:cNvSpPr>
                    <a:spLocks noChangeShapeType="1"/>
                  </p:cNvSpPr>
                  <p:nvPr/>
                </p:nvSpPr>
                <p:spPr bwMode="auto">
                  <a:xfrm>
                    <a:off x="1176" y="2832"/>
                    <a:ext cx="152"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12" name="Line 374"/>
                  <p:cNvSpPr>
                    <a:spLocks noChangeShapeType="1"/>
                  </p:cNvSpPr>
                  <p:nvPr/>
                </p:nvSpPr>
                <p:spPr bwMode="auto">
                  <a:xfrm>
                    <a:off x="1328" y="2840"/>
                    <a:ext cx="80" cy="688"/>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13" name="Line 375"/>
                  <p:cNvSpPr>
                    <a:spLocks noChangeShapeType="1"/>
                  </p:cNvSpPr>
                  <p:nvPr/>
                </p:nvSpPr>
                <p:spPr bwMode="auto">
                  <a:xfrm>
                    <a:off x="1152" y="3008"/>
                    <a:ext cx="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14" name="Line 376"/>
                  <p:cNvSpPr>
                    <a:spLocks noChangeShapeType="1"/>
                  </p:cNvSpPr>
                  <p:nvPr/>
                </p:nvSpPr>
                <p:spPr bwMode="auto">
                  <a:xfrm>
                    <a:off x="1120" y="3224"/>
                    <a:ext cx="248"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15" name="Line 377"/>
                  <p:cNvSpPr>
                    <a:spLocks noChangeShapeType="1"/>
                  </p:cNvSpPr>
                  <p:nvPr/>
                </p:nvSpPr>
                <p:spPr bwMode="auto">
                  <a:xfrm>
                    <a:off x="1072" y="3424"/>
                    <a:ext cx="32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16" name="Line 378"/>
                  <p:cNvSpPr>
                    <a:spLocks noChangeShapeType="1"/>
                  </p:cNvSpPr>
                  <p:nvPr/>
                </p:nvSpPr>
                <p:spPr bwMode="auto">
                  <a:xfrm flipV="1">
                    <a:off x="1152" y="2840"/>
                    <a:ext cx="168" cy="152"/>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17" name="Line 379"/>
                  <p:cNvSpPr>
                    <a:spLocks noChangeShapeType="1"/>
                  </p:cNvSpPr>
                  <p:nvPr/>
                </p:nvSpPr>
                <p:spPr bwMode="auto">
                  <a:xfrm>
                    <a:off x="1168" y="2832"/>
                    <a:ext cx="176" cy="168"/>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18" name="Line 380"/>
                  <p:cNvSpPr>
                    <a:spLocks noChangeShapeType="1"/>
                  </p:cNvSpPr>
                  <p:nvPr/>
                </p:nvSpPr>
                <p:spPr bwMode="auto">
                  <a:xfrm flipV="1">
                    <a:off x="1128" y="3024"/>
                    <a:ext cx="224" cy="192"/>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19" name="Line 381"/>
                  <p:cNvSpPr>
                    <a:spLocks noChangeShapeType="1"/>
                  </p:cNvSpPr>
                  <p:nvPr/>
                </p:nvSpPr>
                <p:spPr bwMode="auto">
                  <a:xfrm>
                    <a:off x="1152" y="3000"/>
                    <a:ext cx="216" cy="224"/>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20" name="Line 382"/>
                  <p:cNvSpPr>
                    <a:spLocks noChangeShapeType="1"/>
                  </p:cNvSpPr>
                  <p:nvPr/>
                </p:nvSpPr>
                <p:spPr bwMode="auto">
                  <a:xfrm flipV="1">
                    <a:off x="1088" y="3224"/>
                    <a:ext cx="280" cy="20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21" name="Line 383"/>
                  <p:cNvSpPr>
                    <a:spLocks noChangeShapeType="1"/>
                  </p:cNvSpPr>
                  <p:nvPr/>
                </p:nvSpPr>
                <p:spPr bwMode="auto">
                  <a:xfrm>
                    <a:off x="1104" y="3232"/>
                    <a:ext cx="288" cy="184"/>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189" name="Group 384"/>
                <p:cNvGrpSpPr>
                  <a:grpSpLocks/>
                </p:cNvGrpSpPr>
                <p:nvPr/>
              </p:nvGrpSpPr>
              <p:grpSpPr bwMode="auto">
                <a:xfrm>
                  <a:off x="1008" y="2856"/>
                  <a:ext cx="344" cy="696"/>
                  <a:chOff x="1064" y="2832"/>
                  <a:chExt cx="344" cy="696"/>
                </a:xfrm>
              </p:grpSpPr>
              <p:sp>
                <p:nvSpPr>
                  <p:cNvPr id="198" name="Line 385"/>
                  <p:cNvSpPr>
                    <a:spLocks noChangeShapeType="1"/>
                  </p:cNvSpPr>
                  <p:nvPr/>
                </p:nvSpPr>
                <p:spPr bwMode="auto">
                  <a:xfrm flipV="1">
                    <a:off x="1064" y="2832"/>
                    <a:ext cx="112" cy="688"/>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99" name="Line 386"/>
                  <p:cNvSpPr>
                    <a:spLocks noChangeShapeType="1"/>
                  </p:cNvSpPr>
                  <p:nvPr/>
                </p:nvSpPr>
                <p:spPr bwMode="auto">
                  <a:xfrm>
                    <a:off x="1176" y="2832"/>
                    <a:ext cx="152"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00" name="Line 387"/>
                  <p:cNvSpPr>
                    <a:spLocks noChangeShapeType="1"/>
                  </p:cNvSpPr>
                  <p:nvPr/>
                </p:nvSpPr>
                <p:spPr bwMode="auto">
                  <a:xfrm>
                    <a:off x="1328" y="2840"/>
                    <a:ext cx="80" cy="688"/>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01" name="Line 388"/>
                  <p:cNvSpPr>
                    <a:spLocks noChangeShapeType="1"/>
                  </p:cNvSpPr>
                  <p:nvPr/>
                </p:nvSpPr>
                <p:spPr bwMode="auto">
                  <a:xfrm>
                    <a:off x="1152" y="3008"/>
                    <a:ext cx="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02" name="Line 389"/>
                  <p:cNvSpPr>
                    <a:spLocks noChangeShapeType="1"/>
                  </p:cNvSpPr>
                  <p:nvPr/>
                </p:nvSpPr>
                <p:spPr bwMode="auto">
                  <a:xfrm>
                    <a:off x="1120" y="3224"/>
                    <a:ext cx="248"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03" name="Line 390"/>
                  <p:cNvSpPr>
                    <a:spLocks noChangeShapeType="1"/>
                  </p:cNvSpPr>
                  <p:nvPr/>
                </p:nvSpPr>
                <p:spPr bwMode="auto">
                  <a:xfrm>
                    <a:off x="1072" y="3424"/>
                    <a:ext cx="32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04" name="Line 391"/>
                  <p:cNvSpPr>
                    <a:spLocks noChangeShapeType="1"/>
                  </p:cNvSpPr>
                  <p:nvPr/>
                </p:nvSpPr>
                <p:spPr bwMode="auto">
                  <a:xfrm flipV="1">
                    <a:off x="1152" y="2840"/>
                    <a:ext cx="168" cy="152"/>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05" name="Line 392"/>
                  <p:cNvSpPr>
                    <a:spLocks noChangeShapeType="1"/>
                  </p:cNvSpPr>
                  <p:nvPr/>
                </p:nvSpPr>
                <p:spPr bwMode="auto">
                  <a:xfrm>
                    <a:off x="1168" y="2832"/>
                    <a:ext cx="176" cy="168"/>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06" name="Line 393"/>
                  <p:cNvSpPr>
                    <a:spLocks noChangeShapeType="1"/>
                  </p:cNvSpPr>
                  <p:nvPr/>
                </p:nvSpPr>
                <p:spPr bwMode="auto">
                  <a:xfrm flipV="1">
                    <a:off x="1128" y="3024"/>
                    <a:ext cx="224" cy="192"/>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07" name="Line 394"/>
                  <p:cNvSpPr>
                    <a:spLocks noChangeShapeType="1"/>
                  </p:cNvSpPr>
                  <p:nvPr/>
                </p:nvSpPr>
                <p:spPr bwMode="auto">
                  <a:xfrm>
                    <a:off x="1152" y="3000"/>
                    <a:ext cx="216" cy="224"/>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08" name="Line 395"/>
                  <p:cNvSpPr>
                    <a:spLocks noChangeShapeType="1"/>
                  </p:cNvSpPr>
                  <p:nvPr/>
                </p:nvSpPr>
                <p:spPr bwMode="auto">
                  <a:xfrm flipV="1">
                    <a:off x="1088" y="3224"/>
                    <a:ext cx="280" cy="20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09" name="Line 396"/>
                  <p:cNvSpPr>
                    <a:spLocks noChangeShapeType="1"/>
                  </p:cNvSpPr>
                  <p:nvPr/>
                </p:nvSpPr>
                <p:spPr bwMode="auto">
                  <a:xfrm>
                    <a:off x="1104" y="3232"/>
                    <a:ext cx="288" cy="184"/>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190" name="Line 397"/>
                <p:cNvSpPr>
                  <a:spLocks noChangeShapeType="1"/>
                </p:cNvSpPr>
                <p:nvPr/>
              </p:nvSpPr>
              <p:spPr bwMode="auto">
                <a:xfrm flipV="1">
                  <a:off x="1272" y="2832"/>
                  <a:ext cx="56" cy="24"/>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91" name="Line 398"/>
                <p:cNvSpPr>
                  <a:spLocks noChangeShapeType="1"/>
                </p:cNvSpPr>
                <p:nvPr/>
              </p:nvSpPr>
              <p:spPr bwMode="auto">
                <a:xfrm flipV="1">
                  <a:off x="1288" y="3008"/>
                  <a:ext cx="72" cy="16"/>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92" name="Line 399"/>
                <p:cNvSpPr>
                  <a:spLocks noChangeShapeType="1"/>
                </p:cNvSpPr>
                <p:nvPr/>
              </p:nvSpPr>
              <p:spPr bwMode="auto">
                <a:xfrm flipV="1">
                  <a:off x="1128" y="2840"/>
                  <a:ext cx="40" cy="16"/>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93" name="Line 400"/>
                <p:cNvSpPr>
                  <a:spLocks noChangeShapeType="1"/>
                </p:cNvSpPr>
                <p:nvPr/>
              </p:nvSpPr>
              <p:spPr bwMode="auto">
                <a:xfrm flipV="1">
                  <a:off x="1336" y="3208"/>
                  <a:ext cx="48" cy="32"/>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94" name="Line 401"/>
                <p:cNvSpPr>
                  <a:spLocks noChangeShapeType="1"/>
                </p:cNvSpPr>
                <p:nvPr/>
              </p:nvSpPr>
              <p:spPr bwMode="auto">
                <a:xfrm flipV="1">
                  <a:off x="1336" y="3416"/>
                  <a:ext cx="64" cy="32"/>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95" name="Line 402"/>
                <p:cNvSpPr>
                  <a:spLocks noChangeShapeType="1"/>
                </p:cNvSpPr>
                <p:nvPr/>
              </p:nvSpPr>
              <p:spPr bwMode="auto">
                <a:xfrm>
                  <a:off x="1112" y="2656"/>
                  <a:ext cx="0" cy="192"/>
                </a:xfrm>
                <a:prstGeom prst="line">
                  <a:avLst/>
                </a:prstGeom>
                <a:noFill/>
                <a:ln w="127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96" name="Line 403"/>
                <p:cNvSpPr>
                  <a:spLocks noChangeShapeType="1"/>
                </p:cNvSpPr>
                <p:nvPr/>
              </p:nvSpPr>
              <p:spPr bwMode="auto">
                <a:xfrm>
                  <a:off x="1232" y="2688"/>
                  <a:ext cx="0" cy="248"/>
                </a:xfrm>
                <a:prstGeom prst="line">
                  <a:avLst/>
                </a:prstGeom>
                <a:noFill/>
                <a:ln w="127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97" name="Line 404"/>
                <p:cNvSpPr>
                  <a:spLocks noChangeShapeType="1"/>
                </p:cNvSpPr>
                <p:nvPr/>
              </p:nvSpPr>
              <p:spPr bwMode="auto">
                <a:xfrm>
                  <a:off x="1328" y="2648"/>
                  <a:ext cx="0" cy="208"/>
                </a:xfrm>
                <a:prstGeom prst="line">
                  <a:avLst/>
                </a:prstGeom>
                <a:noFill/>
                <a:ln w="127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107" name="Group 405"/>
              <p:cNvGrpSpPr>
                <a:grpSpLocks/>
              </p:cNvGrpSpPr>
              <p:nvPr/>
            </p:nvGrpSpPr>
            <p:grpSpPr bwMode="auto">
              <a:xfrm>
                <a:off x="3743" y="1996"/>
                <a:ext cx="207" cy="293"/>
                <a:chOff x="4120" y="2308"/>
                <a:chExt cx="305" cy="415"/>
              </a:xfrm>
            </p:grpSpPr>
            <p:sp>
              <p:nvSpPr>
                <p:cNvPr id="177" name="Freeform 406"/>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Lst>
                  <a:ahLst/>
                  <a:cxnLst>
                    <a:cxn ang="0">
                      <a:pos x="T0" y="T1"/>
                    </a:cxn>
                    <a:cxn ang="0">
                      <a:pos x="T2" y="T3"/>
                    </a:cxn>
                    <a:cxn ang="0">
                      <a:pos x="T4" y="T5"/>
                    </a:cxn>
                    <a:cxn ang="0">
                      <a:pos x="T6" y="T7"/>
                    </a:cxn>
                    <a:cxn ang="0">
                      <a:pos x="T8" y="T9"/>
                    </a:cxn>
                  </a:cxnLst>
                  <a:rect l="0" t="0" r="r" b="b"/>
                  <a:pathLst>
                    <a:path w="90" h="546">
                      <a:moveTo>
                        <a:pt x="90" y="546"/>
                      </a:moveTo>
                      <a:lnTo>
                        <a:pt x="0" y="432"/>
                      </a:lnTo>
                      <a:lnTo>
                        <a:pt x="0" y="0"/>
                      </a:lnTo>
                      <a:lnTo>
                        <a:pt x="84" y="42"/>
                      </a:lnTo>
                      <a:lnTo>
                        <a:pt x="90" y="546"/>
                      </a:lnTo>
                      <a:close/>
                    </a:path>
                  </a:pathLst>
                </a:custGeom>
                <a:solidFill>
                  <a:srgbClr val="006699"/>
                </a:solidFill>
                <a:ln>
                  <a:noFill/>
                </a:ln>
                <a:effectLst/>
                <a:extLst>
                  <a:ext uri="{91240B29-F687-4f45-9708-019B960494DF}">
                    <a14:hiddenLine xmlns:a14="http://schemas.microsoft.com/office/drawing/2010/main" w="1588" cap="flat" cmpd="sng">
                      <a:solidFill>
                        <a:srgbClr val="AAE6FF"/>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US" sz="1400" dirty="0">
                    <a:latin typeface="+mn-lt"/>
                  </a:endParaRPr>
                </a:p>
              </p:txBody>
            </p:sp>
            <p:sp>
              <p:nvSpPr>
                <p:cNvPr id="178" name="Rectangle 407"/>
                <p:cNvSpPr>
                  <a:spLocks noChangeArrowheads="1"/>
                </p:cNvSpPr>
                <p:nvPr/>
              </p:nvSpPr>
              <p:spPr bwMode="auto">
                <a:xfrm flipH="1">
                  <a:off x="4127" y="2340"/>
                  <a:ext cx="255" cy="383"/>
                </a:xfrm>
                <a:prstGeom prst="rect">
                  <a:avLst/>
                </a:prstGeom>
                <a:solidFill>
                  <a:srgbClr val="0078AA"/>
                </a:solidFill>
                <a:ln>
                  <a:noFill/>
                </a:ln>
                <a:effectLst/>
                <a:extLst>
                  <a:ext uri="{91240B29-F687-4f45-9708-019B960494DF}">
                    <a14:hiddenLine xmlns:a14="http://schemas.microsoft.com/office/drawing/2010/main" w="1588">
                      <a:solidFill>
                        <a:srgbClr val="AAE6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1400" dirty="0">
                    <a:latin typeface="+mn-lt"/>
                  </a:endParaRPr>
                </a:p>
              </p:txBody>
            </p:sp>
            <p:sp>
              <p:nvSpPr>
                <p:cNvPr id="179" name="Oval 408"/>
                <p:cNvSpPr>
                  <a:spLocks noChangeArrowheads="1"/>
                </p:cNvSpPr>
                <p:nvPr/>
              </p:nvSpPr>
              <p:spPr bwMode="auto">
                <a:xfrm flipH="1">
                  <a:off x="4278" y="2390"/>
                  <a:ext cx="37" cy="36"/>
                </a:xfrm>
                <a:prstGeom prst="ellipse">
                  <a:avLst/>
                </a:prstGeom>
                <a:solidFill>
                  <a:srgbClr val="FFC9C9"/>
                </a:solidFill>
                <a:ln>
                  <a:noFill/>
                </a:ln>
                <a:effectLst/>
                <a:extLst>
                  <a:ext uri="{91240B29-F687-4f45-9708-019B960494DF}">
                    <a14:hiddenLine xmlns:a14="http://schemas.microsoft.com/office/drawing/2010/main" w="12700">
                      <a:solidFill>
                        <a:srgbClr val="FF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nvGrpSpPr>
                <p:cNvPr id="180" name="Group 409"/>
                <p:cNvGrpSpPr>
                  <a:grpSpLocks/>
                </p:cNvGrpSpPr>
                <p:nvPr/>
              </p:nvGrpSpPr>
              <p:grpSpPr bwMode="auto">
                <a:xfrm flipH="1">
                  <a:off x="4164" y="2500"/>
                  <a:ext cx="152" cy="109"/>
                  <a:chOff x="3216" y="2784"/>
                  <a:chExt cx="192" cy="144"/>
                </a:xfrm>
              </p:grpSpPr>
              <p:sp>
                <p:nvSpPr>
                  <p:cNvPr id="184" name="Line 410"/>
                  <p:cNvSpPr>
                    <a:spLocks noChangeShapeType="1"/>
                  </p:cNvSpPr>
                  <p:nvPr/>
                </p:nvSpPr>
                <p:spPr bwMode="auto">
                  <a:xfrm>
                    <a:off x="3216" y="2784"/>
                    <a:ext cx="192" cy="0"/>
                  </a:xfrm>
                  <a:prstGeom prst="line">
                    <a:avLst/>
                  </a:prstGeom>
                  <a:noFill/>
                  <a:ln w="1270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85" name="Line 411"/>
                  <p:cNvSpPr>
                    <a:spLocks noChangeShapeType="1"/>
                  </p:cNvSpPr>
                  <p:nvPr/>
                </p:nvSpPr>
                <p:spPr bwMode="auto">
                  <a:xfrm>
                    <a:off x="3216" y="2832"/>
                    <a:ext cx="192" cy="0"/>
                  </a:xfrm>
                  <a:prstGeom prst="line">
                    <a:avLst/>
                  </a:prstGeom>
                  <a:noFill/>
                  <a:ln w="1270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86" name="Line 412"/>
                  <p:cNvSpPr>
                    <a:spLocks noChangeShapeType="1"/>
                  </p:cNvSpPr>
                  <p:nvPr/>
                </p:nvSpPr>
                <p:spPr bwMode="auto">
                  <a:xfrm>
                    <a:off x="3216" y="2880"/>
                    <a:ext cx="192" cy="0"/>
                  </a:xfrm>
                  <a:prstGeom prst="line">
                    <a:avLst/>
                  </a:prstGeom>
                  <a:noFill/>
                  <a:ln w="1270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87" name="Line 413"/>
                  <p:cNvSpPr>
                    <a:spLocks noChangeShapeType="1"/>
                  </p:cNvSpPr>
                  <p:nvPr/>
                </p:nvSpPr>
                <p:spPr bwMode="auto">
                  <a:xfrm>
                    <a:off x="3216" y="2928"/>
                    <a:ext cx="192" cy="0"/>
                  </a:xfrm>
                  <a:prstGeom prst="line">
                    <a:avLst/>
                  </a:prstGeom>
                  <a:noFill/>
                  <a:ln w="1270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181" name="Freeform 414"/>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Lst>
                  <a:ahLst/>
                  <a:cxnLst>
                    <a:cxn ang="0">
                      <a:pos x="T0" y="T1"/>
                    </a:cxn>
                    <a:cxn ang="0">
                      <a:pos x="T2" y="T3"/>
                    </a:cxn>
                    <a:cxn ang="0">
                      <a:pos x="T4" y="T5"/>
                    </a:cxn>
                    <a:cxn ang="0">
                      <a:pos x="T6" y="T7"/>
                    </a:cxn>
                    <a:cxn ang="0">
                      <a:pos x="T8" y="T9"/>
                    </a:cxn>
                  </a:cxnLst>
                  <a:rect l="0" t="0" r="r" b="b"/>
                  <a:pathLst>
                    <a:path w="301" h="35">
                      <a:moveTo>
                        <a:pt x="259" y="35"/>
                      </a:moveTo>
                      <a:lnTo>
                        <a:pt x="0" y="35"/>
                      </a:lnTo>
                      <a:lnTo>
                        <a:pt x="81" y="0"/>
                      </a:lnTo>
                      <a:lnTo>
                        <a:pt x="301" y="0"/>
                      </a:lnTo>
                      <a:lnTo>
                        <a:pt x="259" y="35"/>
                      </a:lnTo>
                      <a:close/>
                    </a:path>
                  </a:pathLst>
                </a:custGeom>
                <a:solidFill>
                  <a:srgbClr val="00B4FF"/>
                </a:solidFill>
                <a:ln>
                  <a:noFill/>
                </a:ln>
                <a:effectLst/>
                <a:extLst>
                  <a:ext uri="{91240B29-F687-4f45-9708-019B960494DF}">
                    <a14:hiddenLine xmlns:a14="http://schemas.microsoft.com/office/drawing/2010/main" w="1588" cap="flat" cmpd="sng">
                      <a:solidFill>
                        <a:srgbClr val="AAE6FF"/>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US" sz="1400" dirty="0">
                    <a:latin typeface="+mn-lt"/>
                  </a:endParaRPr>
                </a:p>
              </p:txBody>
            </p:sp>
            <p:sp>
              <p:nvSpPr>
                <p:cNvPr id="182" name="Oval 415"/>
                <p:cNvSpPr>
                  <a:spLocks noChangeArrowheads="1"/>
                </p:cNvSpPr>
                <p:nvPr/>
              </p:nvSpPr>
              <p:spPr bwMode="auto">
                <a:xfrm flipH="1">
                  <a:off x="4170" y="2386"/>
                  <a:ext cx="37" cy="36"/>
                </a:xfrm>
                <a:prstGeom prst="ellipse">
                  <a:avLst/>
                </a:prstGeom>
                <a:solidFill>
                  <a:srgbClr val="FFC9C9"/>
                </a:solidFill>
                <a:ln>
                  <a:noFill/>
                </a:ln>
                <a:effectLst/>
                <a:extLst>
                  <a:ext uri="{91240B29-F687-4f45-9708-019B960494DF}">
                    <a14:hiddenLine xmlns:a14="http://schemas.microsoft.com/office/drawing/2010/main" w="12700">
                      <a:solidFill>
                        <a:srgbClr val="FF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83" name="Oval 416"/>
                <p:cNvSpPr>
                  <a:spLocks noChangeArrowheads="1"/>
                </p:cNvSpPr>
                <p:nvPr/>
              </p:nvSpPr>
              <p:spPr bwMode="auto">
                <a:xfrm flipH="1">
                  <a:off x="4224" y="2386"/>
                  <a:ext cx="37" cy="36"/>
                </a:xfrm>
                <a:prstGeom prst="ellipse">
                  <a:avLst/>
                </a:prstGeom>
                <a:solidFill>
                  <a:srgbClr val="CCFF33"/>
                </a:solidFill>
                <a:ln>
                  <a:noFill/>
                </a:ln>
                <a:effectLst/>
                <a:extLst>
                  <a:ext uri="{91240B29-F687-4f45-9708-019B960494DF}">
                    <a14:hiddenLine xmlns:a14="http://schemas.microsoft.com/office/drawing/2010/main" w="12700">
                      <a:solidFill>
                        <a:srgbClr val="FF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108" name="Group 417"/>
              <p:cNvGrpSpPr>
                <a:grpSpLocks/>
              </p:cNvGrpSpPr>
              <p:nvPr/>
            </p:nvGrpSpPr>
            <p:grpSpPr bwMode="auto">
              <a:xfrm>
                <a:off x="4006" y="1833"/>
                <a:ext cx="328" cy="344"/>
                <a:chOff x="1970" y="2277"/>
                <a:chExt cx="493" cy="732"/>
              </a:xfrm>
            </p:grpSpPr>
            <p:grpSp>
              <p:nvGrpSpPr>
                <p:cNvPr id="147" name="Group 418"/>
                <p:cNvGrpSpPr>
                  <a:grpSpLocks/>
                </p:cNvGrpSpPr>
                <p:nvPr/>
              </p:nvGrpSpPr>
              <p:grpSpPr bwMode="auto">
                <a:xfrm>
                  <a:off x="1970" y="2337"/>
                  <a:ext cx="413" cy="672"/>
                  <a:chOff x="2651" y="2304"/>
                  <a:chExt cx="413" cy="672"/>
                </a:xfrm>
              </p:grpSpPr>
              <p:sp>
                <p:nvSpPr>
                  <p:cNvPr id="150" name="Rectangle 419"/>
                  <p:cNvSpPr>
                    <a:spLocks noChangeArrowheads="1"/>
                  </p:cNvSpPr>
                  <p:nvPr/>
                </p:nvSpPr>
                <p:spPr bwMode="auto">
                  <a:xfrm>
                    <a:off x="2651" y="2304"/>
                    <a:ext cx="413" cy="672"/>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grpSp>
                <p:nvGrpSpPr>
                  <p:cNvPr id="151" name="Group 420"/>
                  <p:cNvGrpSpPr>
                    <a:grpSpLocks/>
                  </p:cNvGrpSpPr>
                  <p:nvPr/>
                </p:nvGrpSpPr>
                <p:grpSpPr bwMode="auto">
                  <a:xfrm>
                    <a:off x="2688" y="2556"/>
                    <a:ext cx="336" cy="192"/>
                    <a:chOff x="2688" y="2352"/>
                    <a:chExt cx="336" cy="192"/>
                  </a:xfrm>
                </p:grpSpPr>
                <p:sp>
                  <p:nvSpPr>
                    <p:cNvPr id="173" name="Line 421"/>
                    <p:cNvSpPr>
                      <a:spLocks noChangeShapeType="1"/>
                    </p:cNvSpPr>
                    <p:nvPr/>
                  </p:nvSpPr>
                  <p:spPr bwMode="auto">
                    <a:xfrm>
                      <a:off x="2688" y="2352"/>
                      <a:ext cx="336"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74" name="Line 422"/>
                    <p:cNvSpPr>
                      <a:spLocks noChangeShapeType="1"/>
                    </p:cNvSpPr>
                    <p:nvPr/>
                  </p:nvSpPr>
                  <p:spPr bwMode="auto">
                    <a:xfrm>
                      <a:off x="2688" y="2352"/>
                      <a:ext cx="0" cy="19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75" name="Line 423"/>
                    <p:cNvSpPr>
                      <a:spLocks noChangeShapeType="1"/>
                    </p:cNvSpPr>
                    <p:nvPr/>
                  </p:nvSpPr>
                  <p:spPr bwMode="auto">
                    <a:xfrm>
                      <a:off x="2688" y="2544"/>
                      <a:ext cx="336" cy="0"/>
                    </a:xfrm>
                    <a:prstGeom prst="line">
                      <a:avLst/>
                    </a:prstGeom>
                    <a:noFill/>
                    <a:ln w="9525">
                      <a:solidFill>
                        <a:srgbClr val="F8F8F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76" name="Line 424"/>
                    <p:cNvSpPr>
                      <a:spLocks noChangeShapeType="1"/>
                    </p:cNvSpPr>
                    <p:nvPr/>
                  </p:nvSpPr>
                  <p:spPr bwMode="auto">
                    <a:xfrm>
                      <a:off x="3024" y="2352"/>
                      <a:ext cx="0" cy="192"/>
                    </a:xfrm>
                    <a:prstGeom prst="line">
                      <a:avLst/>
                    </a:prstGeom>
                    <a:noFill/>
                    <a:ln w="9525">
                      <a:solidFill>
                        <a:srgbClr val="F8F8F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grpSp>
              <p:sp>
                <p:nvSpPr>
                  <p:cNvPr id="152" name="Line 425"/>
                  <p:cNvSpPr>
                    <a:spLocks noChangeShapeType="1"/>
                  </p:cNvSpPr>
                  <p:nvPr/>
                </p:nvSpPr>
                <p:spPr bwMode="auto">
                  <a:xfrm>
                    <a:off x="2857" y="2355"/>
                    <a:ext cx="0" cy="185"/>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53" name="Line 426"/>
                  <p:cNvSpPr>
                    <a:spLocks noChangeShapeType="1"/>
                  </p:cNvSpPr>
                  <p:nvPr/>
                </p:nvSpPr>
                <p:spPr bwMode="auto">
                  <a:xfrm>
                    <a:off x="2909" y="2357"/>
                    <a:ext cx="0" cy="185"/>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54" name="Line 427"/>
                  <p:cNvSpPr>
                    <a:spLocks noChangeShapeType="1"/>
                  </p:cNvSpPr>
                  <p:nvPr/>
                </p:nvSpPr>
                <p:spPr bwMode="auto">
                  <a:xfrm>
                    <a:off x="2963" y="2357"/>
                    <a:ext cx="0" cy="182"/>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55" name="Line 428"/>
                  <p:cNvSpPr>
                    <a:spLocks noChangeShapeType="1"/>
                  </p:cNvSpPr>
                  <p:nvPr/>
                </p:nvSpPr>
                <p:spPr bwMode="auto">
                  <a:xfrm>
                    <a:off x="2801" y="2356"/>
                    <a:ext cx="0" cy="185"/>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56" name="Line 429"/>
                  <p:cNvSpPr>
                    <a:spLocks noChangeShapeType="1"/>
                  </p:cNvSpPr>
                  <p:nvPr/>
                </p:nvSpPr>
                <p:spPr bwMode="auto">
                  <a:xfrm>
                    <a:off x="2747" y="2356"/>
                    <a:ext cx="0" cy="185"/>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grpSp>
                <p:nvGrpSpPr>
                  <p:cNvPr id="157" name="Group 430"/>
                  <p:cNvGrpSpPr>
                    <a:grpSpLocks/>
                  </p:cNvGrpSpPr>
                  <p:nvPr/>
                </p:nvGrpSpPr>
                <p:grpSpPr bwMode="auto">
                  <a:xfrm>
                    <a:off x="2688" y="2352"/>
                    <a:ext cx="336" cy="192"/>
                    <a:chOff x="2688" y="2352"/>
                    <a:chExt cx="336" cy="192"/>
                  </a:xfrm>
                </p:grpSpPr>
                <p:sp>
                  <p:nvSpPr>
                    <p:cNvPr id="169" name="Line 431"/>
                    <p:cNvSpPr>
                      <a:spLocks noChangeShapeType="1"/>
                    </p:cNvSpPr>
                    <p:nvPr/>
                  </p:nvSpPr>
                  <p:spPr bwMode="auto">
                    <a:xfrm>
                      <a:off x="2688" y="2352"/>
                      <a:ext cx="336"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70" name="Line 432"/>
                    <p:cNvSpPr>
                      <a:spLocks noChangeShapeType="1"/>
                    </p:cNvSpPr>
                    <p:nvPr/>
                  </p:nvSpPr>
                  <p:spPr bwMode="auto">
                    <a:xfrm>
                      <a:off x="2688" y="2352"/>
                      <a:ext cx="0" cy="19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71" name="Line 433"/>
                    <p:cNvSpPr>
                      <a:spLocks noChangeShapeType="1"/>
                    </p:cNvSpPr>
                    <p:nvPr/>
                  </p:nvSpPr>
                  <p:spPr bwMode="auto">
                    <a:xfrm>
                      <a:off x="2688" y="2544"/>
                      <a:ext cx="336" cy="0"/>
                    </a:xfrm>
                    <a:prstGeom prst="line">
                      <a:avLst/>
                    </a:prstGeom>
                    <a:noFill/>
                    <a:ln w="9525">
                      <a:solidFill>
                        <a:srgbClr val="F8F8F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72" name="Line 434"/>
                    <p:cNvSpPr>
                      <a:spLocks noChangeShapeType="1"/>
                    </p:cNvSpPr>
                    <p:nvPr/>
                  </p:nvSpPr>
                  <p:spPr bwMode="auto">
                    <a:xfrm>
                      <a:off x="3024" y="2352"/>
                      <a:ext cx="0" cy="192"/>
                    </a:xfrm>
                    <a:prstGeom prst="line">
                      <a:avLst/>
                    </a:prstGeom>
                    <a:noFill/>
                    <a:ln w="9525">
                      <a:solidFill>
                        <a:srgbClr val="F8F8F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grpSp>
              <p:sp>
                <p:nvSpPr>
                  <p:cNvPr id="158" name="Line 435"/>
                  <p:cNvSpPr>
                    <a:spLocks noChangeShapeType="1"/>
                  </p:cNvSpPr>
                  <p:nvPr/>
                </p:nvSpPr>
                <p:spPr bwMode="auto">
                  <a:xfrm>
                    <a:off x="2932" y="2562"/>
                    <a:ext cx="0" cy="185"/>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59" name="Line 436"/>
                  <p:cNvSpPr>
                    <a:spLocks noChangeShapeType="1"/>
                  </p:cNvSpPr>
                  <p:nvPr/>
                </p:nvSpPr>
                <p:spPr bwMode="auto">
                  <a:xfrm>
                    <a:off x="2864" y="2760"/>
                    <a:ext cx="0" cy="185"/>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60" name="Line 437"/>
                  <p:cNvSpPr>
                    <a:spLocks noChangeShapeType="1"/>
                  </p:cNvSpPr>
                  <p:nvPr/>
                </p:nvSpPr>
                <p:spPr bwMode="auto">
                  <a:xfrm>
                    <a:off x="2916" y="2762"/>
                    <a:ext cx="0" cy="185"/>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61" name="Line 438"/>
                  <p:cNvSpPr>
                    <a:spLocks noChangeShapeType="1"/>
                  </p:cNvSpPr>
                  <p:nvPr/>
                </p:nvSpPr>
                <p:spPr bwMode="auto">
                  <a:xfrm>
                    <a:off x="2970" y="2762"/>
                    <a:ext cx="0" cy="182"/>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62" name="Line 439"/>
                  <p:cNvSpPr>
                    <a:spLocks noChangeShapeType="1"/>
                  </p:cNvSpPr>
                  <p:nvPr/>
                </p:nvSpPr>
                <p:spPr bwMode="auto">
                  <a:xfrm>
                    <a:off x="2808" y="2761"/>
                    <a:ext cx="0" cy="185"/>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63" name="Line 440"/>
                  <p:cNvSpPr>
                    <a:spLocks noChangeShapeType="1"/>
                  </p:cNvSpPr>
                  <p:nvPr/>
                </p:nvSpPr>
                <p:spPr bwMode="auto">
                  <a:xfrm>
                    <a:off x="2754" y="2761"/>
                    <a:ext cx="0" cy="185"/>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grpSp>
                <p:nvGrpSpPr>
                  <p:cNvPr id="164" name="Group 441"/>
                  <p:cNvGrpSpPr>
                    <a:grpSpLocks/>
                  </p:cNvGrpSpPr>
                  <p:nvPr/>
                </p:nvGrpSpPr>
                <p:grpSpPr bwMode="auto">
                  <a:xfrm>
                    <a:off x="2688" y="2757"/>
                    <a:ext cx="336" cy="192"/>
                    <a:chOff x="2688" y="2352"/>
                    <a:chExt cx="336" cy="192"/>
                  </a:xfrm>
                </p:grpSpPr>
                <p:sp>
                  <p:nvSpPr>
                    <p:cNvPr id="165" name="Line 442"/>
                    <p:cNvSpPr>
                      <a:spLocks noChangeShapeType="1"/>
                    </p:cNvSpPr>
                    <p:nvPr/>
                  </p:nvSpPr>
                  <p:spPr bwMode="auto">
                    <a:xfrm>
                      <a:off x="2688" y="2352"/>
                      <a:ext cx="336"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66" name="Line 443"/>
                    <p:cNvSpPr>
                      <a:spLocks noChangeShapeType="1"/>
                    </p:cNvSpPr>
                    <p:nvPr/>
                  </p:nvSpPr>
                  <p:spPr bwMode="auto">
                    <a:xfrm>
                      <a:off x="2688" y="2352"/>
                      <a:ext cx="0" cy="19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67" name="Line 444"/>
                    <p:cNvSpPr>
                      <a:spLocks noChangeShapeType="1"/>
                    </p:cNvSpPr>
                    <p:nvPr/>
                  </p:nvSpPr>
                  <p:spPr bwMode="auto">
                    <a:xfrm>
                      <a:off x="2688" y="2544"/>
                      <a:ext cx="336" cy="0"/>
                    </a:xfrm>
                    <a:prstGeom prst="line">
                      <a:avLst/>
                    </a:prstGeom>
                    <a:noFill/>
                    <a:ln w="9525">
                      <a:solidFill>
                        <a:srgbClr val="F8F8F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68" name="Line 445"/>
                    <p:cNvSpPr>
                      <a:spLocks noChangeShapeType="1"/>
                    </p:cNvSpPr>
                    <p:nvPr/>
                  </p:nvSpPr>
                  <p:spPr bwMode="auto">
                    <a:xfrm>
                      <a:off x="3024" y="2352"/>
                      <a:ext cx="0" cy="192"/>
                    </a:xfrm>
                    <a:prstGeom prst="line">
                      <a:avLst/>
                    </a:prstGeom>
                    <a:noFill/>
                    <a:ln w="9525">
                      <a:solidFill>
                        <a:srgbClr val="F8F8F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grpSp>
            </p:grpSp>
            <p:sp>
              <p:nvSpPr>
                <p:cNvPr id="148" name="Freeform 446"/>
                <p:cNvSpPr>
                  <a:spLocks/>
                </p:cNvSpPr>
                <p:nvPr/>
              </p:nvSpPr>
              <p:spPr bwMode="auto">
                <a:xfrm>
                  <a:off x="1977" y="2277"/>
                  <a:ext cx="486" cy="60"/>
                </a:xfrm>
                <a:custGeom>
                  <a:avLst/>
                  <a:gdLst>
                    <a:gd name="T0" fmla="*/ 0 w 486"/>
                    <a:gd name="T1" fmla="*/ 60 h 60"/>
                    <a:gd name="T2" fmla="*/ 402 w 486"/>
                    <a:gd name="T3" fmla="*/ 60 h 60"/>
                    <a:gd name="T4" fmla="*/ 486 w 486"/>
                    <a:gd name="T5" fmla="*/ 0 h 60"/>
                    <a:gd name="T6" fmla="*/ 144 w 486"/>
                    <a:gd name="T7" fmla="*/ 0 h 60"/>
                    <a:gd name="T8" fmla="*/ 0 w 486"/>
                    <a:gd name="T9" fmla="*/ 60 h 60"/>
                  </a:gdLst>
                  <a:ahLst/>
                  <a:cxnLst>
                    <a:cxn ang="0">
                      <a:pos x="T0" y="T1"/>
                    </a:cxn>
                    <a:cxn ang="0">
                      <a:pos x="T2" y="T3"/>
                    </a:cxn>
                    <a:cxn ang="0">
                      <a:pos x="T4" y="T5"/>
                    </a:cxn>
                    <a:cxn ang="0">
                      <a:pos x="T6" y="T7"/>
                    </a:cxn>
                    <a:cxn ang="0">
                      <a:pos x="T8" y="T9"/>
                    </a:cxn>
                  </a:cxnLst>
                  <a:rect l="0" t="0" r="r" b="b"/>
                  <a:pathLst>
                    <a:path w="486" h="60">
                      <a:moveTo>
                        <a:pt x="0" y="60"/>
                      </a:moveTo>
                      <a:lnTo>
                        <a:pt x="402" y="60"/>
                      </a:lnTo>
                      <a:lnTo>
                        <a:pt x="486" y="0"/>
                      </a:lnTo>
                      <a:lnTo>
                        <a:pt x="144" y="0"/>
                      </a:lnTo>
                      <a:lnTo>
                        <a:pt x="0" y="60"/>
                      </a:lnTo>
                      <a:close/>
                    </a:path>
                  </a:pathLst>
                </a:custGeom>
                <a:solidFill>
                  <a:srgbClr val="B2B2B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49" name="Freeform 447"/>
                <p:cNvSpPr>
                  <a:spLocks/>
                </p:cNvSpPr>
                <p:nvPr/>
              </p:nvSpPr>
              <p:spPr bwMode="auto">
                <a:xfrm>
                  <a:off x="2382" y="2277"/>
                  <a:ext cx="75" cy="723"/>
                </a:xfrm>
                <a:custGeom>
                  <a:avLst/>
                  <a:gdLst>
                    <a:gd name="T0" fmla="*/ 0 w 75"/>
                    <a:gd name="T1" fmla="*/ 723 h 723"/>
                    <a:gd name="T2" fmla="*/ 0 w 75"/>
                    <a:gd name="T3" fmla="*/ 57 h 723"/>
                    <a:gd name="T4" fmla="*/ 75 w 75"/>
                    <a:gd name="T5" fmla="*/ 0 h 723"/>
                    <a:gd name="T6" fmla="*/ 75 w 75"/>
                    <a:gd name="T7" fmla="*/ 606 h 723"/>
                    <a:gd name="T8" fmla="*/ 0 w 75"/>
                    <a:gd name="T9" fmla="*/ 723 h 723"/>
                  </a:gdLst>
                  <a:ahLst/>
                  <a:cxnLst>
                    <a:cxn ang="0">
                      <a:pos x="T0" y="T1"/>
                    </a:cxn>
                    <a:cxn ang="0">
                      <a:pos x="T2" y="T3"/>
                    </a:cxn>
                    <a:cxn ang="0">
                      <a:pos x="T4" y="T5"/>
                    </a:cxn>
                    <a:cxn ang="0">
                      <a:pos x="T6" y="T7"/>
                    </a:cxn>
                    <a:cxn ang="0">
                      <a:pos x="T8" y="T9"/>
                    </a:cxn>
                  </a:cxnLst>
                  <a:rect l="0" t="0" r="r" b="b"/>
                  <a:pathLst>
                    <a:path w="75" h="723">
                      <a:moveTo>
                        <a:pt x="0" y="723"/>
                      </a:moveTo>
                      <a:lnTo>
                        <a:pt x="0" y="57"/>
                      </a:lnTo>
                      <a:lnTo>
                        <a:pt x="75" y="0"/>
                      </a:lnTo>
                      <a:lnTo>
                        <a:pt x="75" y="606"/>
                      </a:lnTo>
                      <a:lnTo>
                        <a:pt x="0" y="723"/>
                      </a:lnTo>
                      <a:close/>
                    </a:path>
                  </a:pathLst>
                </a:cu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grpSp>
          <p:sp>
            <p:nvSpPr>
              <p:cNvPr id="109" name="Text Box 448"/>
              <p:cNvSpPr txBox="1">
                <a:spLocks noChangeArrowheads="1"/>
              </p:cNvSpPr>
              <p:nvPr/>
            </p:nvSpPr>
            <p:spPr bwMode="auto">
              <a:xfrm>
                <a:off x="4022" y="1936"/>
                <a:ext cx="284"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a:lnSpc>
                    <a:spcPct val="100000"/>
                  </a:lnSpc>
                </a:pPr>
                <a:r>
                  <a:rPr lang="de-DE" sz="1400" b="1" dirty="0">
                    <a:solidFill>
                      <a:schemeClr val="tx1"/>
                    </a:solidFill>
                    <a:latin typeface="+mn-lt"/>
                  </a:rPr>
                  <a:t>H</a:t>
                </a:r>
                <a:r>
                  <a:rPr lang="en-GB" sz="1400" b="1" dirty="0">
                    <a:solidFill>
                      <a:schemeClr val="tx1"/>
                    </a:solidFill>
                    <a:latin typeface="+mn-lt"/>
                  </a:rPr>
                  <a:t>LR</a:t>
                </a:r>
                <a:endParaRPr lang="de-DE" sz="1400" dirty="0">
                  <a:solidFill>
                    <a:schemeClr val="tx1"/>
                  </a:solidFill>
                  <a:latin typeface="+mn-lt"/>
                </a:endParaRPr>
              </a:p>
            </p:txBody>
          </p:sp>
          <p:grpSp>
            <p:nvGrpSpPr>
              <p:cNvPr id="111" name="Group 450"/>
              <p:cNvGrpSpPr>
                <a:grpSpLocks/>
              </p:cNvGrpSpPr>
              <p:nvPr/>
            </p:nvGrpSpPr>
            <p:grpSpPr bwMode="auto">
              <a:xfrm>
                <a:off x="4142" y="1276"/>
                <a:ext cx="62" cy="198"/>
                <a:chOff x="1008" y="2648"/>
                <a:chExt cx="400" cy="904"/>
              </a:xfrm>
            </p:grpSpPr>
            <p:grpSp>
              <p:nvGrpSpPr>
                <p:cNvPr id="113" name="Group 451"/>
                <p:cNvGrpSpPr>
                  <a:grpSpLocks/>
                </p:cNvGrpSpPr>
                <p:nvPr/>
              </p:nvGrpSpPr>
              <p:grpSpPr bwMode="auto">
                <a:xfrm>
                  <a:off x="1064" y="2832"/>
                  <a:ext cx="344" cy="696"/>
                  <a:chOff x="1064" y="2832"/>
                  <a:chExt cx="344" cy="696"/>
                </a:xfrm>
              </p:grpSpPr>
              <p:sp>
                <p:nvSpPr>
                  <p:cNvPr id="135" name="Line 452"/>
                  <p:cNvSpPr>
                    <a:spLocks noChangeShapeType="1"/>
                  </p:cNvSpPr>
                  <p:nvPr/>
                </p:nvSpPr>
                <p:spPr bwMode="auto">
                  <a:xfrm flipV="1">
                    <a:off x="1064" y="2832"/>
                    <a:ext cx="112" cy="688"/>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36" name="Line 453"/>
                  <p:cNvSpPr>
                    <a:spLocks noChangeShapeType="1"/>
                  </p:cNvSpPr>
                  <p:nvPr/>
                </p:nvSpPr>
                <p:spPr bwMode="auto">
                  <a:xfrm>
                    <a:off x="1176" y="2832"/>
                    <a:ext cx="152"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37" name="Line 454"/>
                  <p:cNvSpPr>
                    <a:spLocks noChangeShapeType="1"/>
                  </p:cNvSpPr>
                  <p:nvPr/>
                </p:nvSpPr>
                <p:spPr bwMode="auto">
                  <a:xfrm>
                    <a:off x="1328" y="2840"/>
                    <a:ext cx="80" cy="688"/>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38" name="Line 455"/>
                  <p:cNvSpPr>
                    <a:spLocks noChangeShapeType="1"/>
                  </p:cNvSpPr>
                  <p:nvPr/>
                </p:nvSpPr>
                <p:spPr bwMode="auto">
                  <a:xfrm>
                    <a:off x="1152" y="3008"/>
                    <a:ext cx="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39" name="Line 456"/>
                  <p:cNvSpPr>
                    <a:spLocks noChangeShapeType="1"/>
                  </p:cNvSpPr>
                  <p:nvPr/>
                </p:nvSpPr>
                <p:spPr bwMode="auto">
                  <a:xfrm>
                    <a:off x="1120" y="3224"/>
                    <a:ext cx="248"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40" name="Line 457"/>
                  <p:cNvSpPr>
                    <a:spLocks noChangeShapeType="1"/>
                  </p:cNvSpPr>
                  <p:nvPr/>
                </p:nvSpPr>
                <p:spPr bwMode="auto">
                  <a:xfrm>
                    <a:off x="1072" y="3424"/>
                    <a:ext cx="32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41" name="Line 458"/>
                  <p:cNvSpPr>
                    <a:spLocks noChangeShapeType="1"/>
                  </p:cNvSpPr>
                  <p:nvPr/>
                </p:nvSpPr>
                <p:spPr bwMode="auto">
                  <a:xfrm flipV="1">
                    <a:off x="1152" y="2840"/>
                    <a:ext cx="168" cy="152"/>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42" name="Line 459"/>
                  <p:cNvSpPr>
                    <a:spLocks noChangeShapeType="1"/>
                  </p:cNvSpPr>
                  <p:nvPr/>
                </p:nvSpPr>
                <p:spPr bwMode="auto">
                  <a:xfrm>
                    <a:off x="1168" y="2832"/>
                    <a:ext cx="176" cy="168"/>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43" name="Line 460"/>
                  <p:cNvSpPr>
                    <a:spLocks noChangeShapeType="1"/>
                  </p:cNvSpPr>
                  <p:nvPr/>
                </p:nvSpPr>
                <p:spPr bwMode="auto">
                  <a:xfrm flipV="1">
                    <a:off x="1128" y="3024"/>
                    <a:ext cx="224" cy="192"/>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44" name="Line 461"/>
                  <p:cNvSpPr>
                    <a:spLocks noChangeShapeType="1"/>
                  </p:cNvSpPr>
                  <p:nvPr/>
                </p:nvSpPr>
                <p:spPr bwMode="auto">
                  <a:xfrm>
                    <a:off x="1152" y="3000"/>
                    <a:ext cx="216" cy="224"/>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45" name="Line 462"/>
                  <p:cNvSpPr>
                    <a:spLocks noChangeShapeType="1"/>
                  </p:cNvSpPr>
                  <p:nvPr/>
                </p:nvSpPr>
                <p:spPr bwMode="auto">
                  <a:xfrm flipV="1">
                    <a:off x="1088" y="3224"/>
                    <a:ext cx="280" cy="20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46" name="Line 463"/>
                  <p:cNvSpPr>
                    <a:spLocks noChangeShapeType="1"/>
                  </p:cNvSpPr>
                  <p:nvPr/>
                </p:nvSpPr>
                <p:spPr bwMode="auto">
                  <a:xfrm>
                    <a:off x="1104" y="3232"/>
                    <a:ext cx="288" cy="184"/>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114" name="Group 464"/>
                <p:cNvGrpSpPr>
                  <a:grpSpLocks/>
                </p:cNvGrpSpPr>
                <p:nvPr/>
              </p:nvGrpSpPr>
              <p:grpSpPr bwMode="auto">
                <a:xfrm>
                  <a:off x="1008" y="2856"/>
                  <a:ext cx="344" cy="696"/>
                  <a:chOff x="1064" y="2832"/>
                  <a:chExt cx="344" cy="696"/>
                </a:xfrm>
              </p:grpSpPr>
              <p:sp>
                <p:nvSpPr>
                  <p:cNvPr id="123" name="Line 465"/>
                  <p:cNvSpPr>
                    <a:spLocks noChangeShapeType="1"/>
                  </p:cNvSpPr>
                  <p:nvPr/>
                </p:nvSpPr>
                <p:spPr bwMode="auto">
                  <a:xfrm flipV="1">
                    <a:off x="1064" y="2832"/>
                    <a:ext cx="112" cy="688"/>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24" name="Line 466"/>
                  <p:cNvSpPr>
                    <a:spLocks noChangeShapeType="1"/>
                  </p:cNvSpPr>
                  <p:nvPr/>
                </p:nvSpPr>
                <p:spPr bwMode="auto">
                  <a:xfrm>
                    <a:off x="1176" y="2832"/>
                    <a:ext cx="152"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25" name="Line 467"/>
                  <p:cNvSpPr>
                    <a:spLocks noChangeShapeType="1"/>
                  </p:cNvSpPr>
                  <p:nvPr/>
                </p:nvSpPr>
                <p:spPr bwMode="auto">
                  <a:xfrm>
                    <a:off x="1328" y="2840"/>
                    <a:ext cx="80" cy="688"/>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26" name="Line 468"/>
                  <p:cNvSpPr>
                    <a:spLocks noChangeShapeType="1"/>
                  </p:cNvSpPr>
                  <p:nvPr/>
                </p:nvSpPr>
                <p:spPr bwMode="auto">
                  <a:xfrm>
                    <a:off x="1152" y="3008"/>
                    <a:ext cx="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27" name="Line 469"/>
                  <p:cNvSpPr>
                    <a:spLocks noChangeShapeType="1"/>
                  </p:cNvSpPr>
                  <p:nvPr/>
                </p:nvSpPr>
                <p:spPr bwMode="auto">
                  <a:xfrm>
                    <a:off x="1120" y="3224"/>
                    <a:ext cx="248"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28" name="Line 470"/>
                  <p:cNvSpPr>
                    <a:spLocks noChangeShapeType="1"/>
                  </p:cNvSpPr>
                  <p:nvPr/>
                </p:nvSpPr>
                <p:spPr bwMode="auto">
                  <a:xfrm>
                    <a:off x="1072" y="3424"/>
                    <a:ext cx="32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29" name="Line 471"/>
                  <p:cNvSpPr>
                    <a:spLocks noChangeShapeType="1"/>
                  </p:cNvSpPr>
                  <p:nvPr/>
                </p:nvSpPr>
                <p:spPr bwMode="auto">
                  <a:xfrm flipV="1">
                    <a:off x="1152" y="2840"/>
                    <a:ext cx="168" cy="152"/>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30" name="Line 472"/>
                  <p:cNvSpPr>
                    <a:spLocks noChangeShapeType="1"/>
                  </p:cNvSpPr>
                  <p:nvPr/>
                </p:nvSpPr>
                <p:spPr bwMode="auto">
                  <a:xfrm>
                    <a:off x="1168" y="2832"/>
                    <a:ext cx="176" cy="168"/>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31" name="Line 473"/>
                  <p:cNvSpPr>
                    <a:spLocks noChangeShapeType="1"/>
                  </p:cNvSpPr>
                  <p:nvPr/>
                </p:nvSpPr>
                <p:spPr bwMode="auto">
                  <a:xfrm flipV="1">
                    <a:off x="1128" y="3024"/>
                    <a:ext cx="224" cy="192"/>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32" name="Line 474"/>
                  <p:cNvSpPr>
                    <a:spLocks noChangeShapeType="1"/>
                  </p:cNvSpPr>
                  <p:nvPr/>
                </p:nvSpPr>
                <p:spPr bwMode="auto">
                  <a:xfrm>
                    <a:off x="1152" y="3000"/>
                    <a:ext cx="216" cy="224"/>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33" name="Line 475"/>
                  <p:cNvSpPr>
                    <a:spLocks noChangeShapeType="1"/>
                  </p:cNvSpPr>
                  <p:nvPr/>
                </p:nvSpPr>
                <p:spPr bwMode="auto">
                  <a:xfrm flipV="1">
                    <a:off x="1088" y="3224"/>
                    <a:ext cx="280" cy="20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34" name="Line 476"/>
                  <p:cNvSpPr>
                    <a:spLocks noChangeShapeType="1"/>
                  </p:cNvSpPr>
                  <p:nvPr/>
                </p:nvSpPr>
                <p:spPr bwMode="auto">
                  <a:xfrm>
                    <a:off x="1104" y="3232"/>
                    <a:ext cx="288" cy="184"/>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115" name="Line 477"/>
                <p:cNvSpPr>
                  <a:spLocks noChangeShapeType="1"/>
                </p:cNvSpPr>
                <p:nvPr/>
              </p:nvSpPr>
              <p:spPr bwMode="auto">
                <a:xfrm flipV="1">
                  <a:off x="1272" y="2832"/>
                  <a:ext cx="56" cy="24"/>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16" name="Line 478"/>
                <p:cNvSpPr>
                  <a:spLocks noChangeShapeType="1"/>
                </p:cNvSpPr>
                <p:nvPr/>
              </p:nvSpPr>
              <p:spPr bwMode="auto">
                <a:xfrm flipV="1">
                  <a:off x="1288" y="3008"/>
                  <a:ext cx="72" cy="16"/>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17" name="Line 479"/>
                <p:cNvSpPr>
                  <a:spLocks noChangeShapeType="1"/>
                </p:cNvSpPr>
                <p:nvPr/>
              </p:nvSpPr>
              <p:spPr bwMode="auto">
                <a:xfrm flipV="1">
                  <a:off x="1128" y="2840"/>
                  <a:ext cx="40" cy="16"/>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18" name="Line 480"/>
                <p:cNvSpPr>
                  <a:spLocks noChangeShapeType="1"/>
                </p:cNvSpPr>
                <p:nvPr/>
              </p:nvSpPr>
              <p:spPr bwMode="auto">
                <a:xfrm flipV="1">
                  <a:off x="1336" y="3208"/>
                  <a:ext cx="48" cy="32"/>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19" name="Line 481"/>
                <p:cNvSpPr>
                  <a:spLocks noChangeShapeType="1"/>
                </p:cNvSpPr>
                <p:nvPr/>
              </p:nvSpPr>
              <p:spPr bwMode="auto">
                <a:xfrm flipV="1">
                  <a:off x="1336" y="3416"/>
                  <a:ext cx="64" cy="32"/>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20" name="Line 482"/>
                <p:cNvSpPr>
                  <a:spLocks noChangeShapeType="1"/>
                </p:cNvSpPr>
                <p:nvPr/>
              </p:nvSpPr>
              <p:spPr bwMode="auto">
                <a:xfrm>
                  <a:off x="1112" y="2656"/>
                  <a:ext cx="0" cy="192"/>
                </a:xfrm>
                <a:prstGeom prst="line">
                  <a:avLst/>
                </a:prstGeom>
                <a:noFill/>
                <a:ln w="127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21" name="Line 483"/>
                <p:cNvSpPr>
                  <a:spLocks noChangeShapeType="1"/>
                </p:cNvSpPr>
                <p:nvPr/>
              </p:nvSpPr>
              <p:spPr bwMode="auto">
                <a:xfrm>
                  <a:off x="1232" y="2688"/>
                  <a:ext cx="0" cy="248"/>
                </a:xfrm>
                <a:prstGeom prst="line">
                  <a:avLst/>
                </a:prstGeom>
                <a:noFill/>
                <a:ln w="127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22" name="Line 484"/>
                <p:cNvSpPr>
                  <a:spLocks noChangeShapeType="1"/>
                </p:cNvSpPr>
                <p:nvPr/>
              </p:nvSpPr>
              <p:spPr bwMode="auto">
                <a:xfrm>
                  <a:off x="1328" y="2648"/>
                  <a:ext cx="0" cy="208"/>
                </a:xfrm>
                <a:prstGeom prst="line">
                  <a:avLst/>
                </a:prstGeom>
                <a:noFill/>
                <a:ln w="127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112" name="Rectangle 485"/>
              <p:cNvSpPr>
                <a:spLocks noChangeArrowheads="1"/>
              </p:cNvSpPr>
              <p:nvPr/>
            </p:nvSpPr>
            <p:spPr bwMode="auto">
              <a:xfrm>
                <a:off x="4075" y="1497"/>
                <a:ext cx="535"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lnSpc>
                    <a:spcPct val="80000"/>
                  </a:lnSpc>
                </a:pPr>
                <a:r>
                  <a:rPr lang="en-GB" sz="1400" i="1" dirty="0">
                    <a:solidFill>
                      <a:schemeClr val="tx1"/>
                    </a:solidFill>
                    <a:latin typeface="+mn-lt"/>
                  </a:rPr>
                  <a:t>3GPP</a:t>
                </a:r>
              </a:p>
              <a:p>
                <a:pPr algn="ctr">
                  <a:lnSpc>
                    <a:spcPct val="80000"/>
                  </a:lnSpc>
                </a:pPr>
                <a:r>
                  <a:rPr lang="en-GB" sz="1400" dirty="0">
                    <a:solidFill>
                      <a:schemeClr val="tx1"/>
                    </a:solidFill>
                    <a:latin typeface="+mn-lt"/>
                  </a:rPr>
                  <a:t>MNO</a:t>
                </a:r>
                <a:endParaRPr lang="de-DE" sz="1400" dirty="0">
                  <a:solidFill>
                    <a:schemeClr val="tx1"/>
                  </a:solidFill>
                  <a:latin typeface="+mn-lt"/>
                </a:endParaRPr>
              </a:p>
            </p:txBody>
          </p:sp>
        </p:grpSp>
        <p:grpSp>
          <p:nvGrpSpPr>
            <p:cNvPr id="16" name="Group 507"/>
            <p:cNvGrpSpPr>
              <a:grpSpLocks/>
            </p:cNvGrpSpPr>
            <p:nvPr/>
          </p:nvGrpSpPr>
          <p:grpSpPr bwMode="auto">
            <a:xfrm>
              <a:off x="6673642" y="4327847"/>
              <a:ext cx="270842" cy="383365"/>
              <a:chOff x="4120" y="2308"/>
              <a:chExt cx="305" cy="415"/>
            </a:xfrm>
          </p:grpSpPr>
          <p:sp>
            <p:nvSpPr>
              <p:cNvPr id="91" name="Freeform 508"/>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Lst>
                <a:ahLst/>
                <a:cxnLst>
                  <a:cxn ang="0">
                    <a:pos x="T0" y="T1"/>
                  </a:cxn>
                  <a:cxn ang="0">
                    <a:pos x="T2" y="T3"/>
                  </a:cxn>
                  <a:cxn ang="0">
                    <a:pos x="T4" y="T5"/>
                  </a:cxn>
                  <a:cxn ang="0">
                    <a:pos x="T6" y="T7"/>
                  </a:cxn>
                  <a:cxn ang="0">
                    <a:pos x="T8" y="T9"/>
                  </a:cxn>
                </a:cxnLst>
                <a:rect l="0" t="0" r="r" b="b"/>
                <a:pathLst>
                  <a:path w="90" h="546">
                    <a:moveTo>
                      <a:pt x="90" y="546"/>
                    </a:moveTo>
                    <a:lnTo>
                      <a:pt x="0" y="432"/>
                    </a:lnTo>
                    <a:lnTo>
                      <a:pt x="0" y="0"/>
                    </a:lnTo>
                    <a:lnTo>
                      <a:pt x="84" y="42"/>
                    </a:lnTo>
                    <a:lnTo>
                      <a:pt x="90" y="546"/>
                    </a:lnTo>
                    <a:close/>
                  </a:path>
                </a:pathLst>
              </a:custGeom>
              <a:solidFill>
                <a:srgbClr val="006699"/>
              </a:solidFill>
              <a:ln>
                <a:noFill/>
              </a:ln>
              <a:effectLst/>
              <a:extLst>
                <a:ext uri="{91240B29-F687-4f45-9708-019B960494DF}">
                  <a14:hiddenLine xmlns:a14="http://schemas.microsoft.com/office/drawing/2010/main" w="1588" cap="flat" cmpd="sng">
                    <a:solidFill>
                      <a:srgbClr val="AAE6FF"/>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US" sz="1400" dirty="0">
                  <a:latin typeface="+mn-lt"/>
                </a:endParaRPr>
              </a:p>
            </p:txBody>
          </p:sp>
          <p:sp>
            <p:nvSpPr>
              <p:cNvPr id="92" name="Rectangle 509"/>
              <p:cNvSpPr>
                <a:spLocks noChangeArrowheads="1"/>
              </p:cNvSpPr>
              <p:nvPr/>
            </p:nvSpPr>
            <p:spPr bwMode="auto">
              <a:xfrm flipH="1">
                <a:off x="4127" y="2340"/>
                <a:ext cx="255" cy="383"/>
              </a:xfrm>
              <a:prstGeom prst="rect">
                <a:avLst/>
              </a:prstGeom>
              <a:solidFill>
                <a:srgbClr val="0078AA"/>
              </a:solidFill>
              <a:ln>
                <a:noFill/>
              </a:ln>
              <a:effectLst/>
              <a:extLst>
                <a:ext uri="{91240B29-F687-4f45-9708-019B960494DF}">
                  <a14:hiddenLine xmlns:a14="http://schemas.microsoft.com/office/drawing/2010/main" w="1588">
                    <a:solidFill>
                      <a:srgbClr val="AAE6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1400" dirty="0">
                  <a:latin typeface="+mn-lt"/>
                </a:endParaRPr>
              </a:p>
            </p:txBody>
          </p:sp>
          <p:sp>
            <p:nvSpPr>
              <p:cNvPr id="93" name="Oval 510"/>
              <p:cNvSpPr>
                <a:spLocks noChangeArrowheads="1"/>
              </p:cNvSpPr>
              <p:nvPr/>
            </p:nvSpPr>
            <p:spPr bwMode="auto">
              <a:xfrm flipH="1">
                <a:off x="4278" y="2390"/>
                <a:ext cx="37" cy="36"/>
              </a:xfrm>
              <a:prstGeom prst="ellipse">
                <a:avLst/>
              </a:prstGeom>
              <a:solidFill>
                <a:srgbClr val="FFC9C9"/>
              </a:solidFill>
              <a:ln>
                <a:noFill/>
              </a:ln>
              <a:effectLst/>
              <a:extLst>
                <a:ext uri="{91240B29-F687-4f45-9708-019B960494DF}">
                  <a14:hiddenLine xmlns:a14="http://schemas.microsoft.com/office/drawing/2010/main" w="12700">
                    <a:solidFill>
                      <a:srgbClr val="FF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nvGrpSpPr>
              <p:cNvPr id="94" name="Group 511"/>
              <p:cNvGrpSpPr>
                <a:grpSpLocks/>
              </p:cNvGrpSpPr>
              <p:nvPr/>
            </p:nvGrpSpPr>
            <p:grpSpPr bwMode="auto">
              <a:xfrm flipH="1">
                <a:off x="4164" y="2500"/>
                <a:ext cx="152" cy="109"/>
                <a:chOff x="3216" y="2784"/>
                <a:chExt cx="192" cy="144"/>
              </a:xfrm>
            </p:grpSpPr>
            <p:sp>
              <p:nvSpPr>
                <p:cNvPr id="98" name="Line 512"/>
                <p:cNvSpPr>
                  <a:spLocks noChangeShapeType="1"/>
                </p:cNvSpPr>
                <p:nvPr/>
              </p:nvSpPr>
              <p:spPr bwMode="auto">
                <a:xfrm>
                  <a:off x="3216" y="2784"/>
                  <a:ext cx="192" cy="0"/>
                </a:xfrm>
                <a:prstGeom prst="line">
                  <a:avLst/>
                </a:prstGeom>
                <a:noFill/>
                <a:ln w="1270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99" name="Line 513"/>
                <p:cNvSpPr>
                  <a:spLocks noChangeShapeType="1"/>
                </p:cNvSpPr>
                <p:nvPr/>
              </p:nvSpPr>
              <p:spPr bwMode="auto">
                <a:xfrm>
                  <a:off x="3216" y="2832"/>
                  <a:ext cx="192" cy="0"/>
                </a:xfrm>
                <a:prstGeom prst="line">
                  <a:avLst/>
                </a:prstGeom>
                <a:noFill/>
                <a:ln w="1270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00" name="Line 514"/>
                <p:cNvSpPr>
                  <a:spLocks noChangeShapeType="1"/>
                </p:cNvSpPr>
                <p:nvPr/>
              </p:nvSpPr>
              <p:spPr bwMode="auto">
                <a:xfrm>
                  <a:off x="3216" y="2880"/>
                  <a:ext cx="192" cy="0"/>
                </a:xfrm>
                <a:prstGeom prst="line">
                  <a:avLst/>
                </a:prstGeom>
                <a:noFill/>
                <a:ln w="1270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01" name="Line 515"/>
                <p:cNvSpPr>
                  <a:spLocks noChangeShapeType="1"/>
                </p:cNvSpPr>
                <p:nvPr/>
              </p:nvSpPr>
              <p:spPr bwMode="auto">
                <a:xfrm>
                  <a:off x="3216" y="2928"/>
                  <a:ext cx="192" cy="0"/>
                </a:xfrm>
                <a:prstGeom prst="line">
                  <a:avLst/>
                </a:prstGeom>
                <a:noFill/>
                <a:ln w="1270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95" name="Freeform 516"/>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Lst>
                <a:ahLst/>
                <a:cxnLst>
                  <a:cxn ang="0">
                    <a:pos x="T0" y="T1"/>
                  </a:cxn>
                  <a:cxn ang="0">
                    <a:pos x="T2" y="T3"/>
                  </a:cxn>
                  <a:cxn ang="0">
                    <a:pos x="T4" y="T5"/>
                  </a:cxn>
                  <a:cxn ang="0">
                    <a:pos x="T6" y="T7"/>
                  </a:cxn>
                  <a:cxn ang="0">
                    <a:pos x="T8" y="T9"/>
                  </a:cxn>
                </a:cxnLst>
                <a:rect l="0" t="0" r="r" b="b"/>
                <a:pathLst>
                  <a:path w="301" h="35">
                    <a:moveTo>
                      <a:pt x="259" y="35"/>
                    </a:moveTo>
                    <a:lnTo>
                      <a:pt x="0" y="35"/>
                    </a:lnTo>
                    <a:lnTo>
                      <a:pt x="81" y="0"/>
                    </a:lnTo>
                    <a:lnTo>
                      <a:pt x="301" y="0"/>
                    </a:lnTo>
                    <a:lnTo>
                      <a:pt x="259" y="35"/>
                    </a:lnTo>
                    <a:close/>
                  </a:path>
                </a:pathLst>
              </a:custGeom>
              <a:solidFill>
                <a:srgbClr val="00B4FF"/>
              </a:solidFill>
              <a:ln>
                <a:noFill/>
              </a:ln>
              <a:effectLst/>
              <a:extLst>
                <a:ext uri="{91240B29-F687-4f45-9708-019B960494DF}">
                  <a14:hiddenLine xmlns:a14="http://schemas.microsoft.com/office/drawing/2010/main" w="1588" cap="flat" cmpd="sng">
                    <a:solidFill>
                      <a:srgbClr val="AAE6FF"/>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US" sz="1400" dirty="0">
                  <a:latin typeface="+mn-lt"/>
                </a:endParaRPr>
              </a:p>
            </p:txBody>
          </p:sp>
          <p:sp>
            <p:nvSpPr>
              <p:cNvPr id="96" name="Oval 517"/>
              <p:cNvSpPr>
                <a:spLocks noChangeArrowheads="1"/>
              </p:cNvSpPr>
              <p:nvPr/>
            </p:nvSpPr>
            <p:spPr bwMode="auto">
              <a:xfrm flipH="1">
                <a:off x="4170" y="2386"/>
                <a:ext cx="37" cy="36"/>
              </a:xfrm>
              <a:prstGeom prst="ellipse">
                <a:avLst/>
              </a:prstGeom>
              <a:solidFill>
                <a:srgbClr val="FFC9C9"/>
              </a:solidFill>
              <a:ln>
                <a:noFill/>
              </a:ln>
              <a:effectLst/>
              <a:extLst>
                <a:ext uri="{91240B29-F687-4f45-9708-019B960494DF}">
                  <a14:hiddenLine xmlns:a14="http://schemas.microsoft.com/office/drawing/2010/main" w="12700">
                    <a:solidFill>
                      <a:srgbClr val="FF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97" name="Oval 518"/>
              <p:cNvSpPr>
                <a:spLocks noChangeArrowheads="1"/>
              </p:cNvSpPr>
              <p:nvPr/>
            </p:nvSpPr>
            <p:spPr bwMode="auto">
              <a:xfrm flipH="1">
                <a:off x="4224" y="2386"/>
                <a:ext cx="37" cy="36"/>
              </a:xfrm>
              <a:prstGeom prst="ellipse">
                <a:avLst/>
              </a:prstGeom>
              <a:solidFill>
                <a:srgbClr val="CCFF33"/>
              </a:solidFill>
              <a:ln>
                <a:noFill/>
              </a:ln>
              <a:effectLst/>
              <a:extLst>
                <a:ext uri="{91240B29-F687-4f45-9708-019B960494DF}">
                  <a14:hiddenLine xmlns:a14="http://schemas.microsoft.com/office/drawing/2010/main" w="12700">
                    <a:solidFill>
                      <a:srgbClr val="FF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18" name="Rectangle 520"/>
            <p:cNvSpPr>
              <a:spLocks noChangeArrowheads="1"/>
            </p:cNvSpPr>
            <p:nvPr/>
          </p:nvSpPr>
          <p:spPr bwMode="auto">
            <a:xfrm>
              <a:off x="7491141" y="4459731"/>
              <a:ext cx="663576" cy="44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lnSpc>
                  <a:spcPct val="80000"/>
                </a:lnSpc>
              </a:pPr>
              <a:r>
                <a:rPr lang="en-GB" sz="1400" dirty="0">
                  <a:solidFill>
                    <a:schemeClr val="tx1"/>
                  </a:solidFill>
                  <a:latin typeface="+mn-lt"/>
                </a:rPr>
                <a:t>Home</a:t>
              </a:r>
            </a:p>
            <a:p>
              <a:pPr algn="ctr">
                <a:lnSpc>
                  <a:spcPct val="80000"/>
                </a:lnSpc>
              </a:pPr>
              <a:r>
                <a:rPr lang="en-GB" sz="1400" dirty="0">
                  <a:solidFill>
                    <a:schemeClr val="tx1"/>
                  </a:solidFill>
                  <a:latin typeface="+mn-lt"/>
                </a:rPr>
                <a:t>ISP</a:t>
              </a:r>
              <a:endParaRPr lang="de-DE" sz="1400" dirty="0">
                <a:solidFill>
                  <a:schemeClr val="tx1"/>
                </a:solidFill>
                <a:latin typeface="+mn-lt"/>
              </a:endParaRPr>
            </a:p>
          </p:txBody>
        </p:sp>
        <p:pic>
          <p:nvPicPr>
            <p:cNvPr id="19" name="Picture 521" descr="BL00119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2270" y="4560999"/>
              <a:ext cx="628038" cy="26560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22" descr="BL00137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0536" y="4290969"/>
              <a:ext cx="495346" cy="225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23" descr="j02024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5699" y="4081865"/>
              <a:ext cx="294393" cy="37420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24" descr="j02024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7288" y="4204856"/>
              <a:ext cx="294393" cy="374206"/>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525"/>
            <p:cNvGrpSpPr>
              <a:grpSpLocks/>
            </p:cNvGrpSpPr>
            <p:nvPr/>
          </p:nvGrpSpPr>
          <p:grpSpPr bwMode="auto">
            <a:xfrm>
              <a:off x="4697938" y="2318125"/>
              <a:ext cx="188411" cy="320562"/>
              <a:chOff x="4120" y="2308"/>
              <a:chExt cx="305" cy="415"/>
            </a:xfrm>
          </p:grpSpPr>
          <p:sp>
            <p:nvSpPr>
              <p:cNvPr id="80" name="Freeform 526"/>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Lst>
                <a:ahLst/>
                <a:cxnLst>
                  <a:cxn ang="0">
                    <a:pos x="T0" y="T1"/>
                  </a:cxn>
                  <a:cxn ang="0">
                    <a:pos x="T2" y="T3"/>
                  </a:cxn>
                  <a:cxn ang="0">
                    <a:pos x="T4" y="T5"/>
                  </a:cxn>
                  <a:cxn ang="0">
                    <a:pos x="T6" y="T7"/>
                  </a:cxn>
                  <a:cxn ang="0">
                    <a:pos x="T8" y="T9"/>
                  </a:cxn>
                </a:cxnLst>
                <a:rect l="0" t="0" r="r" b="b"/>
                <a:pathLst>
                  <a:path w="90" h="546">
                    <a:moveTo>
                      <a:pt x="90" y="546"/>
                    </a:moveTo>
                    <a:lnTo>
                      <a:pt x="0" y="432"/>
                    </a:lnTo>
                    <a:lnTo>
                      <a:pt x="0" y="0"/>
                    </a:lnTo>
                    <a:lnTo>
                      <a:pt x="84" y="42"/>
                    </a:lnTo>
                    <a:lnTo>
                      <a:pt x="90" y="546"/>
                    </a:lnTo>
                    <a:close/>
                  </a:path>
                </a:pathLst>
              </a:custGeom>
              <a:solidFill>
                <a:srgbClr val="006699"/>
              </a:solidFill>
              <a:ln>
                <a:noFill/>
              </a:ln>
              <a:effectLst/>
              <a:extLst>
                <a:ext uri="{91240B29-F687-4f45-9708-019B960494DF}">
                  <a14:hiddenLine xmlns:a14="http://schemas.microsoft.com/office/drawing/2010/main" w="1588" cap="flat" cmpd="sng">
                    <a:solidFill>
                      <a:srgbClr val="AAE6FF"/>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US" sz="1400" dirty="0">
                  <a:latin typeface="+mn-lt"/>
                </a:endParaRPr>
              </a:p>
            </p:txBody>
          </p:sp>
          <p:sp>
            <p:nvSpPr>
              <p:cNvPr id="81" name="Rectangle 527"/>
              <p:cNvSpPr>
                <a:spLocks noChangeArrowheads="1"/>
              </p:cNvSpPr>
              <p:nvPr/>
            </p:nvSpPr>
            <p:spPr bwMode="auto">
              <a:xfrm flipH="1">
                <a:off x="4127" y="2340"/>
                <a:ext cx="255" cy="383"/>
              </a:xfrm>
              <a:prstGeom prst="rect">
                <a:avLst/>
              </a:prstGeom>
              <a:solidFill>
                <a:srgbClr val="0078AA"/>
              </a:solidFill>
              <a:ln>
                <a:noFill/>
              </a:ln>
              <a:effectLst/>
              <a:extLst>
                <a:ext uri="{91240B29-F687-4f45-9708-019B960494DF}">
                  <a14:hiddenLine xmlns:a14="http://schemas.microsoft.com/office/drawing/2010/main" w="1588">
                    <a:solidFill>
                      <a:srgbClr val="AAE6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1400" dirty="0">
                  <a:latin typeface="+mn-lt"/>
                </a:endParaRPr>
              </a:p>
            </p:txBody>
          </p:sp>
          <p:sp>
            <p:nvSpPr>
              <p:cNvPr id="82" name="Oval 528"/>
              <p:cNvSpPr>
                <a:spLocks noChangeArrowheads="1"/>
              </p:cNvSpPr>
              <p:nvPr/>
            </p:nvSpPr>
            <p:spPr bwMode="auto">
              <a:xfrm flipH="1">
                <a:off x="4278" y="2390"/>
                <a:ext cx="37" cy="36"/>
              </a:xfrm>
              <a:prstGeom prst="ellipse">
                <a:avLst/>
              </a:prstGeom>
              <a:solidFill>
                <a:srgbClr val="FFC9C9"/>
              </a:solidFill>
              <a:ln>
                <a:noFill/>
              </a:ln>
              <a:effectLst/>
              <a:extLst>
                <a:ext uri="{91240B29-F687-4f45-9708-019B960494DF}">
                  <a14:hiddenLine xmlns:a14="http://schemas.microsoft.com/office/drawing/2010/main" w="12700">
                    <a:solidFill>
                      <a:srgbClr val="FF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nvGrpSpPr>
              <p:cNvPr id="83" name="Group 529"/>
              <p:cNvGrpSpPr>
                <a:grpSpLocks/>
              </p:cNvGrpSpPr>
              <p:nvPr/>
            </p:nvGrpSpPr>
            <p:grpSpPr bwMode="auto">
              <a:xfrm flipH="1">
                <a:off x="4164" y="2500"/>
                <a:ext cx="152" cy="109"/>
                <a:chOff x="3216" y="2784"/>
                <a:chExt cx="192" cy="144"/>
              </a:xfrm>
            </p:grpSpPr>
            <p:sp>
              <p:nvSpPr>
                <p:cNvPr id="87" name="Line 530"/>
                <p:cNvSpPr>
                  <a:spLocks noChangeShapeType="1"/>
                </p:cNvSpPr>
                <p:nvPr/>
              </p:nvSpPr>
              <p:spPr bwMode="auto">
                <a:xfrm>
                  <a:off x="3216" y="2784"/>
                  <a:ext cx="192" cy="0"/>
                </a:xfrm>
                <a:prstGeom prst="line">
                  <a:avLst/>
                </a:prstGeom>
                <a:noFill/>
                <a:ln w="1270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88" name="Line 531"/>
                <p:cNvSpPr>
                  <a:spLocks noChangeShapeType="1"/>
                </p:cNvSpPr>
                <p:nvPr/>
              </p:nvSpPr>
              <p:spPr bwMode="auto">
                <a:xfrm>
                  <a:off x="3216" y="2832"/>
                  <a:ext cx="192" cy="0"/>
                </a:xfrm>
                <a:prstGeom prst="line">
                  <a:avLst/>
                </a:prstGeom>
                <a:noFill/>
                <a:ln w="1270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89" name="Line 532"/>
                <p:cNvSpPr>
                  <a:spLocks noChangeShapeType="1"/>
                </p:cNvSpPr>
                <p:nvPr/>
              </p:nvSpPr>
              <p:spPr bwMode="auto">
                <a:xfrm>
                  <a:off x="3216" y="2880"/>
                  <a:ext cx="192" cy="0"/>
                </a:xfrm>
                <a:prstGeom prst="line">
                  <a:avLst/>
                </a:prstGeom>
                <a:noFill/>
                <a:ln w="1270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90" name="Line 533"/>
                <p:cNvSpPr>
                  <a:spLocks noChangeShapeType="1"/>
                </p:cNvSpPr>
                <p:nvPr/>
              </p:nvSpPr>
              <p:spPr bwMode="auto">
                <a:xfrm>
                  <a:off x="3216" y="2928"/>
                  <a:ext cx="192" cy="0"/>
                </a:xfrm>
                <a:prstGeom prst="line">
                  <a:avLst/>
                </a:prstGeom>
                <a:noFill/>
                <a:ln w="1270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84" name="Freeform 534"/>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Lst>
                <a:ahLst/>
                <a:cxnLst>
                  <a:cxn ang="0">
                    <a:pos x="T0" y="T1"/>
                  </a:cxn>
                  <a:cxn ang="0">
                    <a:pos x="T2" y="T3"/>
                  </a:cxn>
                  <a:cxn ang="0">
                    <a:pos x="T4" y="T5"/>
                  </a:cxn>
                  <a:cxn ang="0">
                    <a:pos x="T6" y="T7"/>
                  </a:cxn>
                  <a:cxn ang="0">
                    <a:pos x="T8" y="T9"/>
                  </a:cxn>
                </a:cxnLst>
                <a:rect l="0" t="0" r="r" b="b"/>
                <a:pathLst>
                  <a:path w="301" h="35">
                    <a:moveTo>
                      <a:pt x="259" y="35"/>
                    </a:moveTo>
                    <a:lnTo>
                      <a:pt x="0" y="35"/>
                    </a:lnTo>
                    <a:lnTo>
                      <a:pt x="81" y="0"/>
                    </a:lnTo>
                    <a:lnTo>
                      <a:pt x="301" y="0"/>
                    </a:lnTo>
                    <a:lnTo>
                      <a:pt x="259" y="35"/>
                    </a:lnTo>
                    <a:close/>
                  </a:path>
                </a:pathLst>
              </a:custGeom>
              <a:solidFill>
                <a:srgbClr val="00B4FF"/>
              </a:solidFill>
              <a:ln>
                <a:noFill/>
              </a:ln>
              <a:effectLst/>
              <a:extLst>
                <a:ext uri="{91240B29-F687-4f45-9708-019B960494DF}">
                  <a14:hiddenLine xmlns:a14="http://schemas.microsoft.com/office/drawing/2010/main" w="1588" cap="flat" cmpd="sng">
                    <a:solidFill>
                      <a:srgbClr val="AAE6FF"/>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US" sz="1400" dirty="0">
                  <a:latin typeface="+mn-lt"/>
                </a:endParaRPr>
              </a:p>
            </p:txBody>
          </p:sp>
          <p:sp>
            <p:nvSpPr>
              <p:cNvPr id="85" name="Oval 535"/>
              <p:cNvSpPr>
                <a:spLocks noChangeArrowheads="1"/>
              </p:cNvSpPr>
              <p:nvPr/>
            </p:nvSpPr>
            <p:spPr bwMode="auto">
              <a:xfrm flipH="1">
                <a:off x="4170" y="2386"/>
                <a:ext cx="37" cy="36"/>
              </a:xfrm>
              <a:prstGeom prst="ellipse">
                <a:avLst/>
              </a:prstGeom>
              <a:solidFill>
                <a:srgbClr val="FFC9C9"/>
              </a:solidFill>
              <a:ln>
                <a:noFill/>
              </a:ln>
              <a:effectLst/>
              <a:extLst>
                <a:ext uri="{91240B29-F687-4f45-9708-019B960494DF}">
                  <a14:hiddenLine xmlns:a14="http://schemas.microsoft.com/office/drawing/2010/main" w="12700">
                    <a:solidFill>
                      <a:srgbClr val="FF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86" name="Oval 536"/>
              <p:cNvSpPr>
                <a:spLocks noChangeArrowheads="1"/>
              </p:cNvSpPr>
              <p:nvPr/>
            </p:nvSpPr>
            <p:spPr bwMode="auto">
              <a:xfrm flipH="1">
                <a:off x="4224" y="2386"/>
                <a:ext cx="37" cy="36"/>
              </a:xfrm>
              <a:prstGeom prst="ellipse">
                <a:avLst/>
              </a:prstGeom>
              <a:solidFill>
                <a:srgbClr val="CCFF33"/>
              </a:solidFill>
              <a:ln>
                <a:noFill/>
              </a:ln>
              <a:effectLst/>
              <a:extLst>
                <a:ext uri="{91240B29-F687-4f45-9708-019B960494DF}">
                  <a14:hiddenLine xmlns:a14="http://schemas.microsoft.com/office/drawing/2010/main" w="12700">
                    <a:solidFill>
                      <a:srgbClr val="FF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24" name="Rectangle 537"/>
            <p:cNvSpPr>
              <a:spLocks noChangeArrowheads="1"/>
            </p:cNvSpPr>
            <p:nvPr/>
          </p:nvSpPr>
          <p:spPr bwMode="auto">
            <a:xfrm>
              <a:off x="3940556" y="1728512"/>
              <a:ext cx="903162" cy="44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80000"/>
                </a:lnSpc>
              </a:pPr>
              <a:r>
                <a:rPr lang="en-GB" sz="1400" dirty="0">
                  <a:solidFill>
                    <a:schemeClr val="tx1"/>
                  </a:solidFill>
                  <a:latin typeface="+mn-lt"/>
                </a:rPr>
                <a:t>Roaming</a:t>
              </a:r>
            </a:p>
            <a:p>
              <a:pPr>
                <a:lnSpc>
                  <a:spcPct val="80000"/>
                </a:lnSpc>
              </a:pPr>
              <a:r>
                <a:rPr lang="en-GB" sz="1400" dirty="0">
                  <a:solidFill>
                    <a:schemeClr val="tx1"/>
                  </a:solidFill>
                  <a:latin typeface="+mn-lt"/>
                </a:rPr>
                <a:t>Broker</a:t>
              </a:r>
              <a:endParaRPr lang="de-DE" sz="1400" dirty="0">
                <a:solidFill>
                  <a:schemeClr val="tx1"/>
                </a:solidFill>
                <a:latin typeface="+mn-lt"/>
              </a:endParaRPr>
            </a:p>
          </p:txBody>
        </p:sp>
        <p:grpSp>
          <p:nvGrpSpPr>
            <p:cNvPr id="25" name="Group 538"/>
            <p:cNvGrpSpPr>
              <a:grpSpLocks/>
            </p:cNvGrpSpPr>
            <p:nvPr/>
          </p:nvGrpSpPr>
          <p:grpSpPr bwMode="auto">
            <a:xfrm flipH="1">
              <a:off x="2374197" y="2998499"/>
              <a:ext cx="1173647" cy="764113"/>
              <a:chOff x="3168" y="2208"/>
              <a:chExt cx="1296" cy="768"/>
            </a:xfrm>
          </p:grpSpPr>
          <p:grpSp>
            <p:nvGrpSpPr>
              <p:cNvPr id="60" name="Group 539"/>
              <p:cNvGrpSpPr>
                <a:grpSpLocks/>
              </p:cNvGrpSpPr>
              <p:nvPr/>
            </p:nvGrpSpPr>
            <p:grpSpPr bwMode="auto">
              <a:xfrm>
                <a:off x="3168" y="2208"/>
                <a:ext cx="1296" cy="768"/>
                <a:chOff x="3168" y="2208"/>
                <a:chExt cx="1296" cy="768"/>
              </a:xfrm>
            </p:grpSpPr>
            <p:sp>
              <p:nvSpPr>
                <p:cNvPr id="71" name="Oval 540"/>
                <p:cNvSpPr>
                  <a:spLocks noChangeArrowheads="1"/>
                </p:cNvSpPr>
                <p:nvPr/>
              </p:nvSpPr>
              <p:spPr bwMode="auto">
                <a:xfrm>
                  <a:off x="3168" y="2352"/>
                  <a:ext cx="576" cy="480"/>
                </a:xfrm>
                <a:prstGeom prst="ellipse">
                  <a:avLst/>
                </a:prstGeom>
                <a:solidFill>
                  <a:srgbClr val="A3E1C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72" name="Oval 541"/>
                <p:cNvSpPr>
                  <a:spLocks noChangeArrowheads="1"/>
                </p:cNvSpPr>
                <p:nvPr/>
              </p:nvSpPr>
              <p:spPr bwMode="auto">
                <a:xfrm>
                  <a:off x="3408" y="2400"/>
                  <a:ext cx="432" cy="576"/>
                </a:xfrm>
                <a:prstGeom prst="ellipse">
                  <a:avLst/>
                </a:prstGeom>
                <a:solidFill>
                  <a:srgbClr val="A3E1C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73" name="Oval 542"/>
                <p:cNvSpPr>
                  <a:spLocks noChangeArrowheads="1"/>
                </p:cNvSpPr>
                <p:nvPr/>
              </p:nvSpPr>
              <p:spPr bwMode="auto">
                <a:xfrm>
                  <a:off x="3360" y="2256"/>
                  <a:ext cx="384" cy="576"/>
                </a:xfrm>
                <a:prstGeom prst="ellipse">
                  <a:avLst/>
                </a:prstGeom>
                <a:solidFill>
                  <a:srgbClr val="A3E1C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74" name="Oval 543"/>
                <p:cNvSpPr>
                  <a:spLocks noChangeArrowheads="1"/>
                </p:cNvSpPr>
                <p:nvPr/>
              </p:nvSpPr>
              <p:spPr bwMode="auto">
                <a:xfrm>
                  <a:off x="3456" y="2304"/>
                  <a:ext cx="576" cy="336"/>
                </a:xfrm>
                <a:prstGeom prst="ellipse">
                  <a:avLst/>
                </a:prstGeom>
                <a:solidFill>
                  <a:srgbClr val="A3E1C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75" name="Oval 544"/>
                <p:cNvSpPr>
                  <a:spLocks noChangeArrowheads="1"/>
                </p:cNvSpPr>
                <p:nvPr/>
              </p:nvSpPr>
              <p:spPr bwMode="auto">
                <a:xfrm>
                  <a:off x="3600" y="2352"/>
                  <a:ext cx="384" cy="576"/>
                </a:xfrm>
                <a:prstGeom prst="ellipse">
                  <a:avLst/>
                </a:prstGeom>
                <a:solidFill>
                  <a:srgbClr val="A3E1C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76" name="Oval 545"/>
                <p:cNvSpPr>
                  <a:spLocks noChangeArrowheads="1"/>
                </p:cNvSpPr>
                <p:nvPr/>
              </p:nvSpPr>
              <p:spPr bwMode="auto">
                <a:xfrm>
                  <a:off x="3696" y="2448"/>
                  <a:ext cx="576" cy="432"/>
                </a:xfrm>
                <a:prstGeom prst="ellipse">
                  <a:avLst/>
                </a:prstGeom>
                <a:solidFill>
                  <a:srgbClr val="A3E1C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77" name="Oval 546"/>
                <p:cNvSpPr>
                  <a:spLocks noChangeArrowheads="1"/>
                </p:cNvSpPr>
                <p:nvPr/>
              </p:nvSpPr>
              <p:spPr bwMode="auto">
                <a:xfrm>
                  <a:off x="3744" y="2208"/>
                  <a:ext cx="432" cy="576"/>
                </a:xfrm>
                <a:prstGeom prst="ellipse">
                  <a:avLst/>
                </a:prstGeom>
                <a:solidFill>
                  <a:srgbClr val="A3E1C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78" name="Oval 547"/>
                <p:cNvSpPr>
                  <a:spLocks noChangeArrowheads="1"/>
                </p:cNvSpPr>
                <p:nvPr/>
              </p:nvSpPr>
              <p:spPr bwMode="auto">
                <a:xfrm>
                  <a:off x="3888" y="2304"/>
                  <a:ext cx="576" cy="432"/>
                </a:xfrm>
                <a:prstGeom prst="ellipse">
                  <a:avLst/>
                </a:prstGeom>
                <a:solidFill>
                  <a:srgbClr val="A3E1C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79" name="Oval 548"/>
                <p:cNvSpPr>
                  <a:spLocks noChangeArrowheads="1"/>
                </p:cNvSpPr>
                <p:nvPr/>
              </p:nvSpPr>
              <p:spPr bwMode="auto">
                <a:xfrm>
                  <a:off x="3936" y="2400"/>
                  <a:ext cx="480" cy="576"/>
                </a:xfrm>
                <a:prstGeom prst="ellipse">
                  <a:avLst/>
                </a:prstGeom>
                <a:solidFill>
                  <a:srgbClr val="A3E1C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61" name="Group 549"/>
              <p:cNvGrpSpPr>
                <a:grpSpLocks/>
              </p:cNvGrpSpPr>
              <p:nvPr/>
            </p:nvGrpSpPr>
            <p:grpSpPr bwMode="auto">
              <a:xfrm>
                <a:off x="3216" y="2304"/>
                <a:ext cx="1152" cy="576"/>
                <a:chOff x="3168" y="2208"/>
                <a:chExt cx="1296" cy="768"/>
              </a:xfrm>
            </p:grpSpPr>
            <p:sp>
              <p:nvSpPr>
                <p:cNvPr id="62" name="Oval 550"/>
                <p:cNvSpPr>
                  <a:spLocks noChangeArrowheads="1"/>
                </p:cNvSpPr>
                <p:nvPr/>
              </p:nvSpPr>
              <p:spPr bwMode="auto">
                <a:xfrm>
                  <a:off x="3168" y="2352"/>
                  <a:ext cx="576" cy="480"/>
                </a:xfrm>
                <a:prstGeom prst="ellipse">
                  <a:avLst/>
                </a:prstGeom>
                <a:solidFill>
                  <a:srgbClr val="A3E1C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63" name="Oval 551"/>
                <p:cNvSpPr>
                  <a:spLocks noChangeArrowheads="1"/>
                </p:cNvSpPr>
                <p:nvPr/>
              </p:nvSpPr>
              <p:spPr bwMode="auto">
                <a:xfrm>
                  <a:off x="3408" y="2400"/>
                  <a:ext cx="432" cy="576"/>
                </a:xfrm>
                <a:prstGeom prst="ellipse">
                  <a:avLst/>
                </a:prstGeom>
                <a:solidFill>
                  <a:srgbClr val="A3E1C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64" name="Oval 552"/>
                <p:cNvSpPr>
                  <a:spLocks noChangeArrowheads="1"/>
                </p:cNvSpPr>
                <p:nvPr/>
              </p:nvSpPr>
              <p:spPr bwMode="auto">
                <a:xfrm>
                  <a:off x="3360" y="2256"/>
                  <a:ext cx="384" cy="576"/>
                </a:xfrm>
                <a:prstGeom prst="ellipse">
                  <a:avLst/>
                </a:prstGeom>
                <a:solidFill>
                  <a:srgbClr val="A3E1C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65" name="Oval 553"/>
                <p:cNvSpPr>
                  <a:spLocks noChangeArrowheads="1"/>
                </p:cNvSpPr>
                <p:nvPr/>
              </p:nvSpPr>
              <p:spPr bwMode="auto">
                <a:xfrm>
                  <a:off x="3456" y="2305"/>
                  <a:ext cx="576" cy="336"/>
                </a:xfrm>
                <a:prstGeom prst="ellipse">
                  <a:avLst/>
                </a:prstGeom>
                <a:solidFill>
                  <a:srgbClr val="A3E1C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66" name="Oval 554"/>
                <p:cNvSpPr>
                  <a:spLocks noChangeArrowheads="1"/>
                </p:cNvSpPr>
                <p:nvPr/>
              </p:nvSpPr>
              <p:spPr bwMode="auto">
                <a:xfrm>
                  <a:off x="3600" y="2352"/>
                  <a:ext cx="384" cy="576"/>
                </a:xfrm>
                <a:prstGeom prst="ellipse">
                  <a:avLst/>
                </a:prstGeom>
                <a:solidFill>
                  <a:srgbClr val="A3E1C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67" name="Oval 555"/>
                <p:cNvSpPr>
                  <a:spLocks noChangeArrowheads="1"/>
                </p:cNvSpPr>
                <p:nvPr/>
              </p:nvSpPr>
              <p:spPr bwMode="auto">
                <a:xfrm>
                  <a:off x="3696" y="2448"/>
                  <a:ext cx="576" cy="432"/>
                </a:xfrm>
                <a:prstGeom prst="ellipse">
                  <a:avLst/>
                </a:prstGeom>
                <a:solidFill>
                  <a:srgbClr val="A3E1C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68" name="Oval 556"/>
                <p:cNvSpPr>
                  <a:spLocks noChangeArrowheads="1"/>
                </p:cNvSpPr>
                <p:nvPr/>
              </p:nvSpPr>
              <p:spPr bwMode="auto">
                <a:xfrm>
                  <a:off x="3744" y="2208"/>
                  <a:ext cx="432" cy="576"/>
                </a:xfrm>
                <a:prstGeom prst="ellipse">
                  <a:avLst/>
                </a:prstGeom>
                <a:solidFill>
                  <a:srgbClr val="A3E1C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69" name="Oval 557"/>
                <p:cNvSpPr>
                  <a:spLocks noChangeArrowheads="1"/>
                </p:cNvSpPr>
                <p:nvPr/>
              </p:nvSpPr>
              <p:spPr bwMode="auto">
                <a:xfrm>
                  <a:off x="3888" y="2304"/>
                  <a:ext cx="576" cy="432"/>
                </a:xfrm>
                <a:prstGeom prst="ellipse">
                  <a:avLst/>
                </a:prstGeom>
                <a:solidFill>
                  <a:srgbClr val="A3E1C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70" name="Oval 558"/>
                <p:cNvSpPr>
                  <a:spLocks noChangeArrowheads="1"/>
                </p:cNvSpPr>
                <p:nvPr/>
              </p:nvSpPr>
              <p:spPr bwMode="auto">
                <a:xfrm>
                  <a:off x="3936" y="2400"/>
                  <a:ext cx="480" cy="576"/>
                </a:xfrm>
                <a:prstGeom prst="ellipse">
                  <a:avLst/>
                </a:prstGeom>
                <a:solidFill>
                  <a:srgbClr val="A3E1C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sp>
          <p:nvSpPr>
            <p:cNvPr id="26" name="Line 559"/>
            <p:cNvSpPr>
              <a:spLocks noChangeShapeType="1"/>
            </p:cNvSpPr>
            <p:nvPr/>
          </p:nvSpPr>
          <p:spPr bwMode="auto">
            <a:xfrm flipV="1">
              <a:off x="2594010" y="3368781"/>
              <a:ext cx="433085" cy="1910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7" name="Line 560"/>
            <p:cNvSpPr>
              <a:spLocks noChangeShapeType="1"/>
            </p:cNvSpPr>
            <p:nvPr/>
          </p:nvSpPr>
          <p:spPr bwMode="auto">
            <a:xfrm flipH="1" flipV="1">
              <a:off x="2809899" y="3082238"/>
              <a:ext cx="217197" cy="28654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8" name="Line 561"/>
            <p:cNvSpPr>
              <a:spLocks noChangeShapeType="1"/>
            </p:cNvSpPr>
            <p:nvPr/>
          </p:nvSpPr>
          <p:spPr bwMode="auto">
            <a:xfrm>
              <a:off x="3027095" y="3392332"/>
              <a:ext cx="4867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9" name="AutoShape 562"/>
            <p:cNvSpPr>
              <a:spLocks noChangeArrowheads="1"/>
            </p:cNvSpPr>
            <p:nvPr/>
          </p:nvSpPr>
          <p:spPr bwMode="auto">
            <a:xfrm>
              <a:off x="2918497" y="3321678"/>
              <a:ext cx="198879" cy="94206"/>
            </a:xfrm>
            <a:prstGeom prst="cube">
              <a:avLst>
                <a:gd name="adj" fmla="val 43750"/>
              </a:avLst>
            </a:prstGeom>
            <a:solidFill>
              <a:srgbClr val="00808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nvGrpSpPr>
            <p:cNvPr id="32" name="Group 565"/>
            <p:cNvGrpSpPr>
              <a:grpSpLocks/>
            </p:cNvGrpSpPr>
            <p:nvPr/>
          </p:nvGrpSpPr>
          <p:grpSpPr bwMode="auto">
            <a:xfrm>
              <a:off x="3343874" y="3165844"/>
              <a:ext cx="238827" cy="335744"/>
              <a:chOff x="3088" y="1702"/>
              <a:chExt cx="305" cy="415"/>
            </a:xfrm>
          </p:grpSpPr>
          <p:sp>
            <p:nvSpPr>
              <p:cNvPr id="49" name="Freeform 566"/>
              <p:cNvSpPr>
                <a:spLocks/>
              </p:cNvSpPr>
              <p:nvPr/>
            </p:nvSpPr>
            <p:spPr bwMode="auto">
              <a:xfrm flipH="1">
                <a:off x="3346" y="1702"/>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Lst>
                <a:ahLst/>
                <a:cxnLst>
                  <a:cxn ang="0">
                    <a:pos x="T0" y="T1"/>
                  </a:cxn>
                  <a:cxn ang="0">
                    <a:pos x="T2" y="T3"/>
                  </a:cxn>
                  <a:cxn ang="0">
                    <a:pos x="T4" y="T5"/>
                  </a:cxn>
                  <a:cxn ang="0">
                    <a:pos x="T6" y="T7"/>
                  </a:cxn>
                  <a:cxn ang="0">
                    <a:pos x="T8" y="T9"/>
                  </a:cxn>
                </a:cxnLst>
                <a:rect l="0" t="0" r="r" b="b"/>
                <a:pathLst>
                  <a:path w="90" h="546">
                    <a:moveTo>
                      <a:pt x="90" y="546"/>
                    </a:moveTo>
                    <a:lnTo>
                      <a:pt x="0" y="432"/>
                    </a:lnTo>
                    <a:lnTo>
                      <a:pt x="0" y="0"/>
                    </a:lnTo>
                    <a:lnTo>
                      <a:pt x="84" y="42"/>
                    </a:lnTo>
                    <a:lnTo>
                      <a:pt x="90" y="546"/>
                    </a:lnTo>
                    <a:close/>
                  </a:path>
                </a:pathLst>
              </a:custGeom>
              <a:solidFill>
                <a:srgbClr val="339966"/>
              </a:solidFill>
              <a:ln>
                <a:noFill/>
              </a:ln>
              <a:effectLst/>
              <a:extLst>
                <a:ext uri="{91240B29-F687-4f45-9708-019B960494DF}">
                  <a14:hiddenLine xmlns:a14="http://schemas.microsoft.com/office/drawing/2010/main" w="1588" cap="flat" cmpd="sng">
                    <a:solidFill>
                      <a:srgbClr val="AAE6FF"/>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US" sz="1400" dirty="0">
                  <a:latin typeface="+mn-lt"/>
                </a:endParaRPr>
              </a:p>
            </p:txBody>
          </p:sp>
          <p:sp>
            <p:nvSpPr>
              <p:cNvPr id="50" name="Rectangle 567"/>
              <p:cNvSpPr>
                <a:spLocks noChangeArrowheads="1"/>
              </p:cNvSpPr>
              <p:nvPr/>
            </p:nvSpPr>
            <p:spPr bwMode="auto">
              <a:xfrm flipH="1">
                <a:off x="3095" y="1734"/>
                <a:ext cx="255" cy="383"/>
              </a:xfrm>
              <a:prstGeom prst="rect">
                <a:avLst/>
              </a:prstGeom>
              <a:solidFill>
                <a:srgbClr val="339966"/>
              </a:solidFill>
              <a:ln>
                <a:noFill/>
              </a:ln>
              <a:effectLst/>
              <a:extLst>
                <a:ext uri="{91240B29-F687-4f45-9708-019B960494DF}">
                  <a14:hiddenLine xmlns:a14="http://schemas.microsoft.com/office/drawing/2010/main" w="1588">
                    <a:solidFill>
                      <a:srgbClr val="AAE6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1400" dirty="0">
                  <a:latin typeface="+mn-lt"/>
                </a:endParaRPr>
              </a:p>
            </p:txBody>
          </p:sp>
          <p:sp>
            <p:nvSpPr>
              <p:cNvPr id="51" name="Oval 568"/>
              <p:cNvSpPr>
                <a:spLocks noChangeArrowheads="1"/>
              </p:cNvSpPr>
              <p:nvPr/>
            </p:nvSpPr>
            <p:spPr bwMode="auto">
              <a:xfrm flipH="1">
                <a:off x="3246" y="1784"/>
                <a:ext cx="37" cy="36"/>
              </a:xfrm>
              <a:prstGeom prst="ellipse">
                <a:avLst/>
              </a:prstGeom>
              <a:solidFill>
                <a:srgbClr val="339966"/>
              </a:solidFill>
              <a:ln>
                <a:noFill/>
              </a:ln>
              <a:effectLst/>
              <a:extLst>
                <a:ext uri="{91240B29-F687-4f45-9708-019B960494DF}">
                  <a14:hiddenLine xmlns:a14="http://schemas.microsoft.com/office/drawing/2010/main" w="12700">
                    <a:solidFill>
                      <a:srgbClr val="FF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nvGrpSpPr>
              <p:cNvPr id="52" name="Group 569"/>
              <p:cNvGrpSpPr>
                <a:grpSpLocks/>
              </p:cNvGrpSpPr>
              <p:nvPr/>
            </p:nvGrpSpPr>
            <p:grpSpPr bwMode="auto">
              <a:xfrm flipH="1">
                <a:off x="3132" y="1894"/>
                <a:ext cx="152" cy="109"/>
                <a:chOff x="3216" y="2784"/>
                <a:chExt cx="192" cy="144"/>
              </a:xfrm>
            </p:grpSpPr>
            <p:sp>
              <p:nvSpPr>
                <p:cNvPr id="56" name="Line 570"/>
                <p:cNvSpPr>
                  <a:spLocks noChangeShapeType="1"/>
                </p:cNvSpPr>
                <p:nvPr/>
              </p:nvSpPr>
              <p:spPr bwMode="auto">
                <a:xfrm>
                  <a:off x="3216" y="2784"/>
                  <a:ext cx="192" cy="0"/>
                </a:xfrm>
                <a:prstGeom prst="line">
                  <a:avLst/>
                </a:prstGeom>
                <a:noFill/>
                <a:ln w="1270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7" name="Line 571"/>
                <p:cNvSpPr>
                  <a:spLocks noChangeShapeType="1"/>
                </p:cNvSpPr>
                <p:nvPr/>
              </p:nvSpPr>
              <p:spPr bwMode="auto">
                <a:xfrm>
                  <a:off x="3216" y="2832"/>
                  <a:ext cx="192" cy="0"/>
                </a:xfrm>
                <a:prstGeom prst="line">
                  <a:avLst/>
                </a:prstGeom>
                <a:noFill/>
                <a:ln w="1270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8" name="Line 572"/>
                <p:cNvSpPr>
                  <a:spLocks noChangeShapeType="1"/>
                </p:cNvSpPr>
                <p:nvPr/>
              </p:nvSpPr>
              <p:spPr bwMode="auto">
                <a:xfrm>
                  <a:off x="3216" y="2880"/>
                  <a:ext cx="192" cy="0"/>
                </a:xfrm>
                <a:prstGeom prst="line">
                  <a:avLst/>
                </a:prstGeom>
                <a:noFill/>
                <a:ln w="1270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9" name="Line 573"/>
                <p:cNvSpPr>
                  <a:spLocks noChangeShapeType="1"/>
                </p:cNvSpPr>
                <p:nvPr/>
              </p:nvSpPr>
              <p:spPr bwMode="auto">
                <a:xfrm>
                  <a:off x="3216" y="2928"/>
                  <a:ext cx="192" cy="0"/>
                </a:xfrm>
                <a:prstGeom prst="line">
                  <a:avLst/>
                </a:prstGeom>
                <a:noFill/>
                <a:ln w="1270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53" name="Freeform 574"/>
              <p:cNvSpPr>
                <a:spLocks/>
              </p:cNvSpPr>
              <p:nvPr/>
            </p:nvSpPr>
            <p:spPr bwMode="auto">
              <a:xfrm>
                <a:off x="3088" y="1705"/>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Lst>
                <a:ahLst/>
                <a:cxnLst>
                  <a:cxn ang="0">
                    <a:pos x="T0" y="T1"/>
                  </a:cxn>
                  <a:cxn ang="0">
                    <a:pos x="T2" y="T3"/>
                  </a:cxn>
                  <a:cxn ang="0">
                    <a:pos x="T4" y="T5"/>
                  </a:cxn>
                  <a:cxn ang="0">
                    <a:pos x="T6" y="T7"/>
                  </a:cxn>
                  <a:cxn ang="0">
                    <a:pos x="T8" y="T9"/>
                  </a:cxn>
                </a:cxnLst>
                <a:rect l="0" t="0" r="r" b="b"/>
                <a:pathLst>
                  <a:path w="301" h="35">
                    <a:moveTo>
                      <a:pt x="259" y="35"/>
                    </a:moveTo>
                    <a:lnTo>
                      <a:pt x="0" y="35"/>
                    </a:lnTo>
                    <a:lnTo>
                      <a:pt x="81" y="0"/>
                    </a:lnTo>
                    <a:lnTo>
                      <a:pt x="301" y="0"/>
                    </a:lnTo>
                    <a:lnTo>
                      <a:pt x="259" y="35"/>
                    </a:lnTo>
                    <a:close/>
                  </a:path>
                </a:pathLst>
              </a:custGeom>
              <a:solidFill>
                <a:srgbClr val="339966"/>
              </a:solidFill>
              <a:ln>
                <a:noFill/>
              </a:ln>
              <a:effectLst/>
              <a:extLst>
                <a:ext uri="{91240B29-F687-4f45-9708-019B960494DF}">
                  <a14:hiddenLine xmlns:a14="http://schemas.microsoft.com/office/drawing/2010/main" w="1588" cap="flat" cmpd="sng">
                    <a:solidFill>
                      <a:srgbClr val="AAE6FF"/>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US" sz="1400" dirty="0">
                  <a:latin typeface="+mn-lt"/>
                </a:endParaRPr>
              </a:p>
            </p:txBody>
          </p:sp>
          <p:sp>
            <p:nvSpPr>
              <p:cNvPr id="54" name="Oval 575"/>
              <p:cNvSpPr>
                <a:spLocks noChangeArrowheads="1"/>
              </p:cNvSpPr>
              <p:nvPr/>
            </p:nvSpPr>
            <p:spPr bwMode="auto">
              <a:xfrm flipH="1">
                <a:off x="3138" y="1780"/>
                <a:ext cx="37" cy="36"/>
              </a:xfrm>
              <a:prstGeom prst="ellipse">
                <a:avLst/>
              </a:prstGeom>
              <a:solidFill>
                <a:srgbClr val="339966"/>
              </a:solidFill>
              <a:ln>
                <a:noFill/>
              </a:ln>
              <a:effectLst/>
              <a:extLst>
                <a:ext uri="{91240B29-F687-4f45-9708-019B960494DF}">
                  <a14:hiddenLine xmlns:a14="http://schemas.microsoft.com/office/drawing/2010/main" w="12700">
                    <a:solidFill>
                      <a:srgbClr val="FF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5" name="Oval 576"/>
              <p:cNvSpPr>
                <a:spLocks noChangeArrowheads="1"/>
              </p:cNvSpPr>
              <p:nvPr/>
            </p:nvSpPr>
            <p:spPr bwMode="auto">
              <a:xfrm flipH="1">
                <a:off x="3192" y="1780"/>
                <a:ext cx="37" cy="36"/>
              </a:xfrm>
              <a:prstGeom prst="ellipse">
                <a:avLst/>
              </a:prstGeom>
              <a:solidFill>
                <a:srgbClr val="339966"/>
              </a:solidFill>
              <a:ln>
                <a:noFill/>
              </a:ln>
              <a:effectLst/>
              <a:extLst>
                <a:ext uri="{91240B29-F687-4f45-9708-019B960494DF}">
                  <a14:hiddenLine xmlns:a14="http://schemas.microsoft.com/office/drawing/2010/main" w="12700">
                    <a:solidFill>
                      <a:srgbClr val="FF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33" name="Line 577"/>
            <p:cNvSpPr>
              <a:spLocks noChangeShapeType="1"/>
            </p:cNvSpPr>
            <p:nvPr/>
          </p:nvSpPr>
          <p:spPr bwMode="auto">
            <a:xfrm>
              <a:off x="3567469" y="3448593"/>
              <a:ext cx="816450" cy="37682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400" dirty="0">
                <a:latin typeface="+mn-lt"/>
              </a:endParaRPr>
            </a:p>
          </p:txBody>
        </p:sp>
        <p:sp>
          <p:nvSpPr>
            <p:cNvPr id="34" name="Line 578"/>
            <p:cNvSpPr>
              <a:spLocks noChangeShapeType="1"/>
            </p:cNvSpPr>
            <p:nvPr/>
          </p:nvSpPr>
          <p:spPr bwMode="auto">
            <a:xfrm flipH="1">
              <a:off x="4635135" y="2632144"/>
              <a:ext cx="125608" cy="100486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400" dirty="0">
                <a:latin typeface="+mn-lt"/>
              </a:endParaRPr>
            </a:p>
          </p:txBody>
        </p:sp>
        <p:sp>
          <p:nvSpPr>
            <p:cNvPr id="35" name="Line 579"/>
            <p:cNvSpPr>
              <a:spLocks noChangeShapeType="1"/>
            </p:cNvSpPr>
            <p:nvPr/>
          </p:nvSpPr>
          <p:spPr bwMode="auto">
            <a:xfrm flipH="1">
              <a:off x="5011957" y="3134574"/>
              <a:ext cx="565234" cy="56523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400" dirty="0">
                <a:latin typeface="+mn-lt"/>
              </a:endParaRPr>
            </a:p>
          </p:txBody>
        </p:sp>
        <p:sp>
          <p:nvSpPr>
            <p:cNvPr id="36" name="Line 580"/>
            <p:cNvSpPr>
              <a:spLocks noChangeShapeType="1"/>
            </p:cNvSpPr>
            <p:nvPr/>
          </p:nvSpPr>
          <p:spPr bwMode="auto">
            <a:xfrm flipH="1">
              <a:off x="5137565" y="3762613"/>
              <a:ext cx="1507292" cy="6280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400" dirty="0">
                <a:latin typeface="+mn-lt"/>
              </a:endParaRPr>
            </a:p>
          </p:txBody>
        </p:sp>
        <p:sp>
          <p:nvSpPr>
            <p:cNvPr id="37" name="Line 581"/>
            <p:cNvSpPr>
              <a:spLocks noChangeShapeType="1"/>
            </p:cNvSpPr>
            <p:nvPr/>
          </p:nvSpPr>
          <p:spPr bwMode="auto">
            <a:xfrm flipH="1" flipV="1">
              <a:off x="5011957" y="4013828"/>
              <a:ext cx="1695703" cy="6280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400" dirty="0">
                <a:latin typeface="+mn-lt"/>
              </a:endParaRPr>
            </a:p>
          </p:txBody>
        </p:sp>
        <p:sp>
          <p:nvSpPr>
            <p:cNvPr id="38" name="Line 582"/>
            <p:cNvSpPr>
              <a:spLocks noChangeShapeType="1"/>
            </p:cNvSpPr>
            <p:nvPr/>
          </p:nvSpPr>
          <p:spPr bwMode="auto">
            <a:xfrm flipV="1">
              <a:off x="3630273" y="4076632"/>
              <a:ext cx="942057" cy="37682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400" dirty="0">
                <a:latin typeface="+mn-lt"/>
              </a:endParaRPr>
            </a:p>
          </p:txBody>
        </p:sp>
        <p:pic>
          <p:nvPicPr>
            <p:cNvPr id="39" name="Picture 58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761" y="3762613"/>
              <a:ext cx="290468" cy="18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pic>
          <p:nvPicPr>
            <p:cNvPr id="40" name="Picture 58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3359" y="3610837"/>
              <a:ext cx="290468" cy="18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pic>
          <p:nvPicPr>
            <p:cNvPr id="41" name="Picture 58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8312" y="3761305"/>
              <a:ext cx="289160" cy="184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pic>
          <p:nvPicPr>
            <p:cNvPr id="42" name="Picture 58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546" y="3630463"/>
              <a:ext cx="290468" cy="184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pic>
          <p:nvPicPr>
            <p:cNvPr id="43" name="Picture 58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350" y="3951024"/>
              <a:ext cx="290468" cy="18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pic>
        <p:sp>
          <p:nvSpPr>
            <p:cNvPr id="44" name="Rectangle 589"/>
            <p:cNvSpPr>
              <a:spLocks noChangeArrowheads="1"/>
            </p:cNvSpPr>
            <p:nvPr/>
          </p:nvSpPr>
          <p:spPr bwMode="auto">
            <a:xfrm>
              <a:off x="936214" y="2354043"/>
              <a:ext cx="65349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pPr>
              <a:r>
                <a:rPr lang="en-GB" sz="1400" dirty="0">
                  <a:solidFill>
                    <a:schemeClr val="tx1"/>
                  </a:solidFill>
                  <a:latin typeface="+mn-lt"/>
                </a:rPr>
                <a:t>Users</a:t>
              </a:r>
              <a:endParaRPr lang="de-DE" sz="1400" dirty="0">
                <a:solidFill>
                  <a:schemeClr val="tx1"/>
                </a:solidFill>
                <a:latin typeface="+mn-lt"/>
              </a:endParaRPr>
            </a:p>
          </p:txBody>
        </p:sp>
        <p:pic>
          <p:nvPicPr>
            <p:cNvPr id="575" name="Picture 574"/>
            <p:cNvPicPr>
              <a:picLocks noChangeAspect="1"/>
            </p:cNvPicPr>
            <p:nvPr/>
          </p:nvPicPr>
          <p:blipFill>
            <a:blip r:embed="rId7"/>
            <a:stretch>
              <a:fillRect/>
            </a:stretch>
          </p:blipFill>
          <p:spPr>
            <a:xfrm>
              <a:off x="926595" y="4696014"/>
              <a:ext cx="845840" cy="555302"/>
            </a:xfrm>
            <a:prstGeom prst="rect">
              <a:avLst/>
            </a:prstGeom>
          </p:spPr>
        </p:pic>
        <p:pic>
          <p:nvPicPr>
            <p:cNvPr id="576" name="Picture 575"/>
            <p:cNvPicPr>
              <a:picLocks noChangeAspect="1"/>
            </p:cNvPicPr>
            <p:nvPr/>
          </p:nvPicPr>
          <p:blipFill>
            <a:blip r:embed="rId8"/>
            <a:stretch>
              <a:fillRect/>
            </a:stretch>
          </p:blipFill>
          <p:spPr>
            <a:xfrm>
              <a:off x="881590" y="3255854"/>
              <a:ext cx="495055" cy="1059727"/>
            </a:xfrm>
            <a:prstGeom prst="rect">
              <a:avLst/>
            </a:prstGeom>
          </p:spPr>
        </p:pic>
        <p:pic>
          <p:nvPicPr>
            <p:cNvPr id="577" name="Picture 576"/>
            <p:cNvPicPr>
              <a:picLocks noChangeAspect="1"/>
            </p:cNvPicPr>
            <p:nvPr/>
          </p:nvPicPr>
          <p:blipFill>
            <a:blip r:embed="rId9"/>
            <a:stretch>
              <a:fillRect/>
            </a:stretch>
          </p:blipFill>
          <p:spPr>
            <a:xfrm>
              <a:off x="2321750" y="4515994"/>
              <a:ext cx="369532" cy="338950"/>
            </a:xfrm>
            <a:prstGeom prst="rect">
              <a:avLst/>
            </a:prstGeom>
          </p:spPr>
        </p:pic>
        <p:pic>
          <p:nvPicPr>
            <p:cNvPr id="578" name="Picture 577" descr="bu003715.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31640" y="3615894"/>
              <a:ext cx="403784" cy="1006020"/>
            </a:xfrm>
            <a:prstGeom prst="rect">
              <a:avLst/>
            </a:prstGeom>
          </p:spPr>
        </p:pic>
        <p:pic>
          <p:nvPicPr>
            <p:cNvPr id="579" name="Picture 578"/>
            <p:cNvPicPr>
              <a:picLocks noChangeAspect="1"/>
            </p:cNvPicPr>
            <p:nvPr/>
          </p:nvPicPr>
          <p:blipFill>
            <a:blip r:embed="rId9"/>
            <a:stretch>
              <a:fillRect/>
            </a:stretch>
          </p:blipFill>
          <p:spPr>
            <a:xfrm>
              <a:off x="2595841" y="4020938"/>
              <a:ext cx="320466" cy="293945"/>
            </a:xfrm>
            <a:prstGeom prst="rect">
              <a:avLst/>
            </a:prstGeom>
          </p:spPr>
        </p:pic>
        <p:pic>
          <p:nvPicPr>
            <p:cNvPr id="580" name="Picture 579"/>
            <p:cNvPicPr>
              <a:picLocks noChangeAspect="1"/>
            </p:cNvPicPr>
            <p:nvPr/>
          </p:nvPicPr>
          <p:blipFill>
            <a:blip r:embed="rId9"/>
            <a:stretch>
              <a:fillRect/>
            </a:stretch>
          </p:blipFill>
          <p:spPr>
            <a:xfrm>
              <a:off x="2411760" y="3345864"/>
              <a:ext cx="320466" cy="293945"/>
            </a:xfrm>
            <a:prstGeom prst="rect">
              <a:avLst/>
            </a:prstGeom>
          </p:spPr>
        </p:pic>
        <p:pic>
          <p:nvPicPr>
            <p:cNvPr id="581" name="Picture 580"/>
            <p:cNvPicPr>
              <a:picLocks noChangeAspect="1"/>
            </p:cNvPicPr>
            <p:nvPr/>
          </p:nvPicPr>
          <p:blipFill>
            <a:blip r:embed="rId9"/>
            <a:stretch>
              <a:fillRect/>
            </a:stretch>
          </p:blipFill>
          <p:spPr>
            <a:xfrm>
              <a:off x="2681789" y="2982099"/>
              <a:ext cx="275461" cy="252665"/>
            </a:xfrm>
            <a:prstGeom prst="rect">
              <a:avLst/>
            </a:prstGeom>
          </p:spPr>
        </p:pic>
        <p:pic>
          <p:nvPicPr>
            <p:cNvPr id="586" name="Content Placeholder 573"/>
            <p:cNvPicPr>
              <a:picLocks noChangeAspect="1"/>
            </p:cNvPicPr>
            <p:nvPr/>
          </p:nvPicPr>
          <p:blipFill rotWithShape="1">
            <a:blip r:embed="rId11"/>
            <a:srcRect t="-4536" b="-4536"/>
            <a:stretch/>
          </p:blipFill>
          <p:spPr>
            <a:xfrm>
              <a:off x="1196625" y="2760799"/>
              <a:ext cx="710382" cy="538995"/>
            </a:xfrm>
            <a:prstGeom prst="rect">
              <a:avLst/>
            </a:prstGeom>
          </p:spPr>
        </p:pic>
      </p:gr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lstStyle/>
          <a:p>
            <a:r>
              <a:rPr lang="en-US" dirty="0" smtClean="0"/>
              <a:t>OmniRAN Architecture Mapping</a:t>
            </a:r>
            <a:endParaRPr lang="en-US" dirty="0"/>
          </a:p>
        </p:txBody>
      </p:sp>
      <p:grpSp>
        <p:nvGrpSpPr>
          <p:cNvPr id="123" name="Group 122"/>
          <p:cNvGrpSpPr/>
          <p:nvPr/>
        </p:nvGrpSpPr>
        <p:grpSpPr>
          <a:xfrm>
            <a:off x="4741294" y="2093590"/>
            <a:ext cx="990600" cy="990600"/>
            <a:chOff x="7315200" y="2819400"/>
            <a:chExt cx="990600" cy="990600"/>
          </a:xfrm>
        </p:grpSpPr>
        <p:sp>
          <p:nvSpPr>
            <p:cNvPr id="6"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10"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40"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108" name="Group 107"/>
            <p:cNvGrpSpPr/>
            <p:nvPr/>
          </p:nvGrpSpPr>
          <p:grpSpPr>
            <a:xfrm>
              <a:off x="7520910" y="3095706"/>
              <a:ext cx="532437" cy="381000"/>
              <a:chOff x="7481888" y="3079208"/>
              <a:chExt cx="595312" cy="425992"/>
            </a:xfrm>
          </p:grpSpPr>
          <p:sp>
            <p:nvSpPr>
              <p:cNvPr id="109"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110"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111" name="Group 122"/>
              <p:cNvGrpSpPr>
                <a:grpSpLocks/>
              </p:cNvGrpSpPr>
              <p:nvPr/>
            </p:nvGrpSpPr>
            <p:grpSpPr bwMode="auto">
              <a:xfrm>
                <a:off x="7848751" y="3079208"/>
                <a:ext cx="228449" cy="389708"/>
                <a:chOff x="4120" y="2308"/>
                <a:chExt cx="305" cy="415"/>
              </a:xfrm>
            </p:grpSpPr>
            <p:sp>
              <p:nvSpPr>
                <p:cNvPr id="11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1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1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15" name="Group 126"/>
                <p:cNvGrpSpPr>
                  <a:grpSpLocks/>
                </p:cNvGrpSpPr>
                <p:nvPr/>
              </p:nvGrpSpPr>
              <p:grpSpPr bwMode="auto">
                <a:xfrm flipH="1">
                  <a:off x="4164" y="2500"/>
                  <a:ext cx="152" cy="109"/>
                  <a:chOff x="3216" y="2784"/>
                  <a:chExt cx="192" cy="144"/>
                </a:xfrm>
              </p:grpSpPr>
              <p:sp>
                <p:nvSpPr>
                  <p:cNvPr id="11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2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2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2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1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1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1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grpSp>
      <p:grpSp>
        <p:nvGrpSpPr>
          <p:cNvPr id="583" name="Group 582"/>
          <p:cNvGrpSpPr/>
          <p:nvPr/>
        </p:nvGrpSpPr>
        <p:grpSpPr>
          <a:xfrm>
            <a:off x="6112894" y="2093590"/>
            <a:ext cx="990600" cy="990600"/>
            <a:chOff x="5257800" y="1733550"/>
            <a:chExt cx="990600" cy="990600"/>
          </a:xfrm>
        </p:grpSpPr>
        <p:sp>
          <p:nvSpPr>
            <p:cNvPr id="43" name="Rounded Rectangle 42"/>
            <p:cNvSpPr/>
            <p:nvPr/>
          </p:nvSpPr>
          <p:spPr bwMode="auto">
            <a:xfrm>
              <a:off x="5257800" y="173355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Times New Roman" charset="0"/>
              </a:endParaRPr>
            </a:p>
          </p:txBody>
        </p:sp>
        <p:grpSp>
          <p:nvGrpSpPr>
            <p:cNvPr id="44" name="Group 61"/>
            <p:cNvGrpSpPr/>
            <p:nvPr/>
          </p:nvGrpSpPr>
          <p:grpSpPr>
            <a:xfrm>
              <a:off x="5410201" y="1816606"/>
              <a:ext cx="609600" cy="450344"/>
              <a:chOff x="6324600" y="1828800"/>
              <a:chExt cx="917575" cy="677862"/>
            </a:xfrm>
          </p:grpSpPr>
          <p:grpSp>
            <p:nvGrpSpPr>
              <p:cNvPr id="45" name="Group 10"/>
              <p:cNvGrpSpPr>
                <a:grpSpLocks/>
              </p:cNvGrpSpPr>
              <p:nvPr/>
            </p:nvGrpSpPr>
            <p:grpSpPr bwMode="auto">
              <a:xfrm>
                <a:off x="6972300" y="1828800"/>
                <a:ext cx="269875" cy="460375"/>
                <a:chOff x="4120" y="2308"/>
                <a:chExt cx="305" cy="415"/>
              </a:xfrm>
            </p:grpSpPr>
            <p:sp>
              <p:nvSpPr>
                <p:cNvPr id="82"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83"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84"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85" name="Group 14"/>
                <p:cNvGrpSpPr>
                  <a:grpSpLocks/>
                </p:cNvGrpSpPr>
                <p:nvPr/>
              </p:nvGrpSpPr>
              <p:grpSpPr bwMode="auto">
                <a:xfrm flipH="1">
                  <a:off x="4164" y="2500"/>
                  <a:ext cx="152" cy="109"/>
                  <a:chOff x="3216" y="2784"/>
                  <a:chExt cx="192" cy="144"/>
                </a:xfrm>
              </p:grpSpPr>
              <p:sp>
                <p:nvSpPr>
                  <p:cNvPr id="89"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0"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1"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2"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86"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87"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88"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46" name="Group 22"/>
              <p:cNvGrpSpPr>
                <a:grpSpLocks/>
              </p:cNvGrpSpPr>
              <p:nvPr/>
            </p:nvGrpSpPr>
            <p:grpSpPr bwMode="auto">
              <a:xfrm>
                <a:off x="6756400" y="1901825"/>
                <a:ext cx="269875" cy="460375"/>
                <a:chOff x="4120" y="2308"/>
                <a:chExt cx="305" cy="415"/>
              </a:xfrm>
            </p:grpSpPr>
            <p:sp>
              <p:nvSpPr>
                <p:cNvPr id="71"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72"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73"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74" name="Group 26"/>
                <p:cNvGrpSpPr>
                  <a:grpSpLocks/>
                </p:cNvGrpSpPr>
                <p:nvPr/>
              </p:nvGrpSpPr>
              <p:grpSpPr bwMode="auto">
                <a:xfrm flipH="1">
                  <a:off x="4164" y="2500"/>
                  <a:ext cx="152" cy="109"/>
                  <a:chOff x="3216" y="2784"/>
                  <a:chExt cx="192" cy="144"/>
                </a:xfrm>
              </p:grpSpPr>
              <p:sp>
                <p:nvSpPr>
                  <p:cNvPr id="78"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79"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80"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81"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75"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76"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77"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47" name="Group 34"/>
              <p:cNvGrpSpPr>
                <a:grpSpLocks/>
              </p:cNvGrpSpPr>
              <p:nvPr/>
            </p:nvGrpSpPr>
            <p:grpSpPr bwMode="auto">
              <a:xfrm>
                <a:off x="6540500" y="1973262"/>
                <a:ext cx="269875" cy="460375"/>
                <a:chOff x="4120" y="2308"/>
                <a:chExt cx="305" cy="415"/>
              </a:xfrm>
            </p:grpSpPr>
            <p:sp>
              <p:nvSpPr>
                <p:cNvPr id="60"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61"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62"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63" name="Group 38"/>
                <p:cNvGrpSpPr>
                  <a:grpSpLocks/>
                </p:cNvGrpSpPr>
                <p:nvPr/>
              </p:nvGrpSpPr>
              <p:grpSpPr bwMode="auto">
                <a:xfrm flipH="1">
                  <a:off x="4164" y="2500"/>
                  <a:ext cx="152" cy="109"/>
                  <a:chOff x="3216" y="2784"/>
                  <a:chExt cx="192" cy="144"/>
                </a:xfrm>
              </p:grpSpPr>
              <p:sp>
                <p:nvSpPr>
                  <p:cNvPr id="67"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68"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69"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70"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64"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65"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66"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48" name="Group 618"/>
              <p:cNvGrpSpPr>
                <a:grpSpLocks/>
              </p:cNvGrpSpPr>
              <p:nvPr/>
            </p:nvGrpSpPr>
            <p:grpSpPr bwMode="auto">
              <a:xfrm>
                <a:off x="6324600" y="2046287"/>
                <a:ext cx="269875" cy="460375"/>
                <a:chOff x="4120" y="2308"/>
                <a:chExt cx="305" cy="415"/>
              </a:xfrm>
            </p:grpSpPr>
            <p:sp>
              <p:nvSpPr>
                <p:cNvPr id="49"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50"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51"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52" name="Group 622"/>
                <p:cNvGrpSpPr>
                  <a:grpSpLocks/>
                </p:cNvGrpSpPr>
                <p:nvPr/>
              </p:nvGrpSpPr>
              <p:grpSpPr bwMode="auto">
                <a:xfrm flipH="1">
                  <a:off x="4164" y="2500"/>
                  <a:ext cx="152" cy="109"/>
                  <a:chOff x="3216" y="2784"/>
                  <a:chExt cx="192" cy="144"/>
                </a:xfrm>
              </p:grpSpPr>
              <p:sp>
                <p:nvSpPr>
                  <p:cNvPr id="56"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7"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8"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9"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53"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54"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55"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graphicFrame>
          <p:nvGraphicFramePr>
            <p:cNvPr id="126" name="Object 15">
              <a:hlinkClick r:id="" action="ppaction://ole?verb=0"/>
            </p:cNvPr>
            <p:cNvGraphicFramePr>
              <a:graphicFrameLocks/>
            </p:cNvGraphicFramePr>
            <p:nvPr/>
          </p:nvGraphicFramePr>
          <p:xfrm>
            <a:off x="5341951" y="2253186"/>
            <a:ext cx="798445" cy="429931"/>
          </p:xfrm>
          <a:graphic>
            <a:graphicData uri="http://schemas.openxmlformats.org/presentationml/2006/ole">
              <mc:AlternateContent xmlns:mc="http://schemas.openxmlformats.org/markup-compatibility/2006">
                <mc:Choice xmlns:v="urn:schemas-microsoft-com:vml" Requires="v">
                  <p:oleObj spid="_x0000_s61443" name="Clip" r:id="rId4" imgW="5759280" imgH="3222360" progId="">
                    <p:embed/>
                  </p:oleObj>
                </mc:Choice>
                <mc:Fallback>
                  <p:oleObj name="Clip" r:id="rId4" imgW="5759280" imgH="32223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951" y="2253186"/>
                          <a:ext cx="798445" cy="42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7" name="Text Box 16"/>
            <p:cNvSpPr txBox="1">
              <a:spLocks noChangeArrowheads="1"/>
            </p:cNvSpPr>
            <p:nvPr/>
          </p:nvSpPr>
          <p:spPr bwMode="auto">
            <a:xfrm>
              <a:off x="5428250" y="231539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130" name="Straight Connector 129"/>
          <p:cNvCxnSpPr>
            <a:stCxn id="7" idx="3"/>
          </p:cNvCxnSpPr>
          <p:nvPr/>
        </p:nvCxnSpPr>
        <p:spPr bwMode="auto">
          <a:xfrm>
            <a:off x="2226694" y="2644771"/>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6" name="Group 95"/>
          <p:cNvGrpSpPr/>
          <p:nvPr/>
        </p:nvGrpSpPr>
        <p:grpSpPr>
          <a:xfrm>
            <a:off x="2379094" y="2569840"/>
            <a:ext cx="479618" cy="457200"/>
            <a:chOff x="1524000" y="2209800"/>
            <a:chExt cx="479618" cy="457200"/>
          </a:xfrm>
        </p:grpSpPr>
        <p:sp>
          <p:nvSpPr>
            <p:cNvPr id="131" name="Oval 130"/>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3" name="TextBox 13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136" name="Straight Connector 135"/>
          <p:cNvCxnSpPr>
            <a:endCxn id="6" idx="1"/>
          </p:cNvCxnSpPr>
          <p:nvPr/>
        </p:nvCxnSpPr>
        <p:spPr bwMode="auto">
          <a:xfrm>
            <a:off x="3979294" y="258889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41" name="Group 40"/>
          <p:cNvGrpSpPr/>
          <p:nvPr/>
        </p:nvGrpSpPr>
        <p:grpSpPr>
          <a:xfrm>
            <a:off x="4131694" y="2516711"/>
            <a:ext cx="479618" cy="461425"/>
            <a:chOff x="3276600" y="2156671"/>
            <a:chExt cx="479618" cy="461425"/>
          </a:xfrm>
        </p:grpSpPr>
        <p:sp>
          <p:nvSpPr>
            <p:cNvPr id="137" name="Oval 136"/>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8" name="TextBox 137"/>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134" name="Straight Connector 133"/>
          <p:cNvCxnSpPr>
            <a:stCxn id="6" idx="3"/>
            <a:endCxn id="43" idx="1"/>
          </p:cNvCxnSpPr>
          <p:nvPr/>
        </p:nvCxnSpPr>
        <p:spPr bwMode="auto">
          <a:xfrm>
            <a:off x="5731894" y="258889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95" name="Group 294"/>
          <p:cNvGrpSpPr/>
          <p:nvPr/>
        </p:nvGrpSpPr>
        <p:grpSpPr>
          <a:xfrm>
            <a:off x="1236094" y="2093590"/>
            <a:ext cx="990600" cy="990600"/>
            <a:chOff x="381000" y="1962150"/>
            <a:chExt cx="990600" cy="990600"/>
          </a:xfrm>
        </p:grpSpPr>
        <p:sp>
          <p:nvSpPr>
            <p:cNvPr id="7"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94" name="Picture 293" descr="MC900439836.PNG"/>
            <p:cNvPicPr>
              <a:picLocks noChangeAspect="1"/>
            </p:cNvPicPr>
            <p:nvPr/>
          </p:nvPicPr>
          <p:blipFill>
            <a:blip r:embed="rId6"/>
            <a:stretch>
              <a:fillRect/>
            </a:stretch>
          </p:blipFill>
          <p:spPr>
            <a:xfrm>
              <a:off x="609600" y="2286000"/>
              <a:ext cx="533400" cy="533400"/>
            </a:xfrm>
            <a:prstGeom prst="rect">
              <a:avLst/>
            </a:prstGeom>
          </p:spPr>
        </p:pic>
      </p:grpSp>
      <p:grpSp>
        <p:nvGrpSpPr>
          <p:cNvPr id="5" name="Group 4"/>
          <p:cNvGrpSpPr/>
          <p:nvPr/>
        </p:nvGrpSpPr>
        <p:grpSpPr>
          <a:xfrm>
            <a:off x="2226694" y="2036440"/>
            <a:ext cx="2514600" cy="457200"/>
            <a:chOff x="1371600" y="1676400"/>
            <a:chExt cx="2514600" cy="457200"/>
          </a:xfrm>
        </p:grpSpPr>
        <p:sp>
          <p:nvSpPr>
            <p:cNvPr id="143" name="Oval 142"/>
            <p:cNvSpPr/>
            <p:nvPr/>
          </p:nvSpPr>
          <p:spPr bwMode="auto">
            <a:xfrm>
              <a:off x="1666875" y="19812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44" name="TextBox 143"/>
            <p:cNvSpPr txBox="1"/>
            <p:nvPr/>
          </p:nvSpPr>
          <p:spPr>
            <a:xfrm>
              <a:off x="1514475" y="16764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4" name="Straight Connector 3"/>
            <p:cNvCxnSpPr/>
            <p:nvPr/>
          </p:nvCxnSpPr>
          <p:spPr bwMode="auto">
            <a:xfrm>
              <a:off x="1371600" y="2043694"/>
              <a:ext cx="251460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grpSp>
        <p:nvGrpSpPr>
          <p:cNvPr id="311" name="Group 310"/>
          <p:cNvGrpSpPr/>
          <p:nvPr/>
        </p:nvGrpSpPr>
        <p:grpSpPr>
          <a:xfrm>
            <a:off x="2996824" y="2078850"/>
            <a:ext cx="1000125" cy="990600"/>
            <a:chOff x="2124075" y="4419600"/>
            <a:chExt cx="1000125" cy="990600"/>
          </a:xfrm>
        </p:grpSpPr>
        <p:sp>
          <p:nvSpPr>
            <p:cNvPr id="312"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313"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314" name="Picture 313" descr="Wireless Gateway.png"/>
            <p:cNvPicPr>
              <a:picLocks noChangeAspect="1"/>
            </p:cNvPicPr>
            <p:nvPr/>
          </p:nvPicPr>
          <p:blipFill>
            <a:blip r:embed="rId7" cstate="print"/>
            <a:stretch>
              <a:fillRect/>
            </a:stretch>
          </p:blipFill>
          <p:spPr>
            <a:xfrm>
              <a:off x="2411760" y="4710893"/>
              <a:ext cx="180020" cy="158267"/>
            </a:xfrm>
            <a:prstGeom prst="rect">
              <a:avLst/>
            </a:prstGeom>
          </p:spPr>
        </p:pic>
        <p:pic>
          <p:nvPicPr>
            <p:cNvPr id="315" name="Picture 314" descr="Wireless Gateway.png"/>
            <p:cNvPicPr>
              <a:picLocks noChangeAspect="1"/>
            </p:cNvPicPr>
            <p:nvPr/>
          </p:nvPicPr>
          <p:blipFill>
            <a:blip r:embed="rId7" cstate="print"/>
            <a:stretch>
              <a:fillRect/>
            </a:stretch>
          </p:blipFill>
          <p:spPr>
            <a:xfrm>
              <a:off x="2726795" y="4824155"/>
              <a:ext cx="270030" cy="237401"/>
            </a:xfrm>
            <a:prstGeom prst="rect">
              <a:avLst/>
            </a:prstGeom>
          </p:spPr>
        </p:pic>
        <p:pic>
          <p:nvPicPr>
            <p:cNvPr id="316" name="Picture 315" descr="Wireless Gateway.png"/>
            <p:cNvPicPr>
              <a:picLocks noChangeAspect="1"/>
            </p:cNvPicPr>
            <p:nvPr/>
          </p:nvPicPr>
          <p:blipFill>
            <a:blip r:embed="rId7" cstate="print"/>
            <a:stretch>
              <a:fillRect/>
            </a:stretch>
          </p:blipFill>
          <p:spPr>
            <a:xfrm>
              <a:off x="2186735" y="4869160"/>
              <a:ext cx="512022" cy="450153"/>
            </a:xfrm>
            <a:prstGeom prst="rect">
              <a:avLst/>
            </a:prstGeom>
          </p:spPr>
        </p:pic>
      </p:grpSp>
      <p:sp>
        <p:nvSpPr>
          <p:cNvPr id="9" name="Rounded Rectangle 8"/>
          <p:cNvSpPr/>
          <p:nvPr/>
        </p:nvSpPr>
        <p:spPr bwMode="auto">
          <a:xfrm>
            <a:off x="1151620" y="1988840"/>
            <a:ext cx="6030670" cy="1215135"/>
          </a:xfrm>
          <a:prstGeom prst="roundRect">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32" name="TextBox 331"/>
          <p:cNvSpPr txBox="1"/>
          <p:nvPr/>
        </p:nvSpPr>
        <p:spPr>
          <a:xfrm>
            <a:off x="1221870" y="1673805"/>
            <a:ext cx="1864964" cy="369332"/>
          </a:xfrm>
          <a:prstGeom prst="rect">
            <a:avLst/>
          </a:prstGeom>
          <a:noFill/>
        </p:spPr>
        <p:txBody>
          <a:bodyPr wrap="none" rtlCol="0">
            <a:spAutoFit/>
          </a:bodyPr>
          <a:lstStyle/>
          <a:p>
            <a:r>
              <a:rPr lang="en-US" sz="1800" b="1" dirty="0">
                <a:latin typeface="Arial" pitchFamily="34" charset="0"/>
                <a:cs typeface="Arial" pitchFamily="34" charset="0"/>
              </a:rPr>
              <a:t>Home Operator</a:t>
            </a:r>
          </a:p>
        </p:txBody>
      </p:sp>
      <p:grpSp>
        <p:nvGrpSpPr>
          <p:cNvPr id="94" name="Group 93"/>
          <p:cNvGrpSpPr/>
          <p:nvPr/>
        </p:nvGrpSpPr>
        <p:grpSpPr>
          <a:xfrm>
            <a:off x="1151619" y="3129195"/>
            <a:ext cx="6030670" cy="3315140"/>
            <a:chOff x="296525" y="2769155"/>
            <a:chExt cx="6030670" cy="3315140"/>
          </a:xfrm>
        </p:grpSpPr>
        <p:grpSp>
          <p:nvGrpSpPr>
            <p:cNvPr id="213" name="Group 212"/>
            <p:cNvGrpSpPr/>
            <p:nvPr/>
          </p:nvGrpSpPr>
          <p:grpSpPr>
            <a:xfrm>
              <a:off x="3886200" y="5003685"/>
              <a:ext cx="990600" cy="990600"/>
              <a:chOff x="7315200" y="2819400"/>
              <a:chExt cx="990600" cy="990600"/>
            </a:xfrm>
          </p:grpSpPr>
          <p:sp>
            <p:nvSpPr>
              <p:cNvPr id="214"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215"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216"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217" name="Group 216"/>
              <p:cNvGrpSpPr/>
              <p:nvPr/>
            </p:nvGrpSpPr>
            <p:grpSpPr>
              <a:xfrm>
                <a:off x="7520910" y="3095706"/>
                <a:ext cx="532437" cy="381000"/>
                <a:chOff x="7481888" y="3079208"/>
                <a:chExt cx="595312" cy="425992"/>
              </a:xfrm>
            </p:grpSpPr>
            <p:sp>
              <p:nvSpPr>
                <p:cNvPr id="218"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219"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220" name="Group 122"/>
                <p:cNvGrpSpPr>
                  <a:grpSpLocks/>
                </p:cNvGrpSpPr>
                <p:nvPr/>
              </p:nvGrpSpPr>
              <p:grpSpPr bwMode="auto">
                <a:xfrm>
                  <a:off x="7848751" y="3079208"/>
                  <a:ext cx="228449" cy="389708"/>
                  <a:chOff x="4120" y="2308"/>
                  <a:chExt cx="305" cy="415"/>
                </a:xfrm>
              </p:grpSpPr>
              <p:sp>
                <p:nvSpPr>
                  <p:cNvPr id="22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2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2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24" name="Group 126"/>
                  <p:cNvGrpSpPr>
                    <a:grpSpLocks/>
                  </p:cNvGrpSpPr>
                  <p:nvPr/>
                </p:nvGrpSpPr>
                <p:grpSpPr bwMode="auto">
                  <a:xfrm flipH="1">
                    <a:off x="4164" y="2500"/>
                    <a:ext cx="152" cy="109"/>
                    <a:chOff x="3216" y="2784"/>
                    <a:chExt cx="192" cy="144"/>
                  </a:xfrm>
                </p:grpSpPr>
                <p:sp>
                  <p:nvSpPr>
                    <p:cNvPr id="22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2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3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3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2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2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2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grpSp>
        <p:grpSp>
          <p:nvGrpSpPr>
            <p:cNvPr id="580" name="Group 579"/>
            <p:cNvGrpSpPr/>
            <p:nvPr/>
          </p:nvGrpSpPr>
          <p:grpSpPr>
            <a:xfrm>
              <a:off x="5257800" y="5003685"/>
              <a:ext cx="990600" cy="990600"/>
              <a:chOff x="5257800" y="4419600"/>
              <a:chExt cx="990600" cy="990600"/>
            </a:xfrm>
          </p:grpSpPr>
          <p:sp>
            <p:nvSpPr>
              <p:cNvPr id="233" name="Rounded Rectangle 232"/>
              <p:cNvSpPr/>
              <p:nvPr/>
            </p:nvSpPr>
            <p:spPr bwMode="auto">
              <a:xfrm>
                <a:off x="5257800" y="441960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Times New Roman" charset="0"/>
                </a:endParaRPr>
              </a:p>
            </p:txBody>
          </p:sp>
          <p:grpSp>
            <p:nvGrpSpPr>
              <p:cNvPr id="234" name="Group 61"/>
              <p:cNvGrpSpPr/>
              <p:nvPr/>
            </p:nvGrpSpPr>
            <p:grpSpPr>
              <a:xfrm>
                <a:off x="5410201" y="4502656"/>
                <a:ext cx="609600" cy="450344"/>
                <a:chOff x="6324600" y="1828800"/>
                <a:chExt cx="917575" cy="677862"/>
              </a:xfrm>
            </p:grpSpPr>
            <p:grpSp>
              <p:nvGrpSpPr>
                <p:cNvPr id="237" name="Group 10"/>
                <p:cNvGrpSpPr>
                  <a:grpSpLocks/>
                </p:cNvGrpSpPr>
                <p:nvPr/>
              </p:nvGrpSpPr>
              <p:grpSpPr bwMode="auto">
                <a:xfrm>
                  <a:off x="6972300" y="1828800"/>
                  <a:ext cx="269875" cy="460375"/>
                  <a:chOff x="4120" y="2308"/>
                  <a:chExt cx="305" cy="415"/>
                </a:xfrm>
              </p:grpSpPr>
              <p:sp>
                <p:nvSpPr>
                  <p:cNvPr id="274"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75"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76"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277" name="Group 14"/>
                  <p:cNvGrpSpPr>
                    <a:grpSpLocks/>
                  </p:cNvGrpSpPr>
                  <p:nvPr/>
                </p:nvGrpSpPr>
                <p:grpSpPr bwMode="auto">
                  <a:xfrm flipH="1">
                    <a:off x="4164" y="2500"/>
                    <a:ext cx="152" cy="109"/>
                    <a:chOff x="3216" y="2784"/>
                    <a:chExt cx="192" cy="144"/>
                  </a:xfrm>
                </p:grpSpPr>
                <p:sp>
                  <p:nvSpPr>
                    <p:cNvPr id="281"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82"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83"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84"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78"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79"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80"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238" name="Group 22"/>
                <p:cNvGrpSpPr>
                  <a:grpSpLocks/>
                </p:cNvGrpSpPr>
                <p:nvPr/>
              </p:nvGrpSpPr>
              <p:grpSpPr bwMode="auto">
                <a:xfrm>
                  <a:off x="6756400" y="1901825"/>
                  <a:ext cx="269875" cy="460375"/>
                  <a:chOff x="4120" y="2308"/>
                  <a:chExt cx="305" cy="415"/>
                </a:xfrm>
              </p:grpSpPr>
              <p:sp>
                <p:nvSpPr>
                  <p:cNvPr id="263"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64"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65"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266" name="Group 26"/>
                  <p:cNvGrpSpPr>
                    <a:grpSpLocks/>
                  </p:cNvGrpSpPr>
                  <p:nvPr/>
                </p:nvGrpSpPr>
                <p:grpSpPr bwMode="auto">
                  <a:xfrm flipH="1">
                    <a:off x="4164" y="2500"/>
                    <a:ext cx="152" cy="109"/>
                    <a:chOff x="3216" y="2784"/>
                    <a:chExt cx="192" cy="144"/>
                  </a:xfrm>
                </p:grpSpPr>
                <p:sp>
                  <p:nvSpPr>
                    <p:cNvPr id="270"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71"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72"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73"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67"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68"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69"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239" name="Group 34"/>
                <p:cNvGrpSpPr>
                  <a:grpSpLocks/>
                </p:cNvGrpSpPr>
                <p:nvPr/>
              </p:nvGrpSpPr>
              <p:grpSpPr bwMode="auto">
                <a:xfrm>
                  <a:off x="6540500" y="1973262"/>
                  <a:ext cx="269875" cy="460375"/>
                  <a:chOff x="4120" y="2308"/>
                  <a:chExt cx="305" cy="415"/>
                </a:xfrm>
              </p:grpSpPr>
              <p:sp>
                <p:nvSpPr>
                  <p:cNvPr id="252"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53"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54"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255" name="Group 38"/>
                  <p:cNvGrpSpPr>
                    <a:grpSpLocks/>
                  </p:cNvGrpSpPr>
                  <p:nvPr/>
                </p:nvGrpSpPr>
                <p:grpSpPr bwMode="auto">
                  <a:xfrm flipH="1">
                    <a:off x="4164" y="2500"/>
                    <a:ext cx="152" cy="109"/>
                    <a:chOff x="3216" y="2784"/>
                    <a:chExt cx="192" cy="144"/>
                  </a:xfrm>
                </p:grpSpPr>
                <p:sp>
                  <p:nvSpPr>
                    <p:cNvPr id="259"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60"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61"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62"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56"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57"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58"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240" name="Group 618"/>
                <p:cNvGrpSpPr>
                  <a:grpSpLocks/>
                </p:cNvGrpSpPr>
                <p:nvPr/>
              </p:nvGrpSpPr>
              <p:grpSpPr bwMode="auto">
                <a:xfrm>
                  <a:off x="6324600" y="2046287"/>
                  <a:ext cx="269875" cy="460375"/>
                  <a:chOff x="4120" y="2308"/>
                  <a:chExt cx="305" cy="415"/>
                </a:xfrm>
              </p:grpSpPr>
              <p:sp>
                <p:nvSpPr>
                  <p:cNvPr id="241"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42"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43"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244" name="Group 622"/>
                  <p:cNvGrpSpPr>
                    <a:grpSpLocks/>
                  </p:cNvGrpSpPr>
                  <p:nvPr/>
                </p:nvGrpSpPr>
                <p:grpSpPr bwMode="auto">
                  <a:xfrm flipH="1">
                    <a:off x="4164" y="2500"/>
                    <a:ext cx="152" cy="109"/>
                    <a:chOff x="3216" y="2784"/>
                    <a:chExt cx="192" cy="144"/>
                  </a:xfrm>
                </p:grpSpPr>
                <p:sp>
                  <p:nvSpPr>
                    <p:cNvPr id="248"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49"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50"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51"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45"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46"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47"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graphicFrame>
            <p:nvGraphicFramePr>
              <p:cNvPr id="235" name="Object 15">
                <a:hlinkClick r:id="" action="ppaction://ole?verb=0"/>
              </p:cNvPr>
              <p:cNvGraphicFramePr>
                <a:graphicFrameLocks/>
              </p:cNvGraphicFramePr>
              <p:nvPr/>
            </p:nvGraphicFramePr>
            <p:xfrm>
              <a:off x="5341951" y="4939236"/>
              <a:ext cx="798445" cy="429931"/>
            </p:xfrm>
            <a:graphic>
              <a:graphicData uri="http://schemas.openxmlformats.org/presentationml/2006/ole">
                <mc:AlternateContent xmlns:mc="http://schemas.openxmlformats.org/markup-compatibility/2006">
                  <mc:Choice xmlns:v="urn:schemas-microsoft-com:vml" Requires="v">
                    <p:oleObj spid="_x0000_s61444" name="Clip" r:id="rId8" imgW="5759280" imgH="3222360" progId="">
                      <p:embed/>
                    </p:oleObj>
                  </mc:Choice>
                  <mc:Fallback>
                    <p:oleObj name="Clip" r:id="rId8" imgW="5759280" imgH="32223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951" y="4939236"/>
                            <a:ext cx="798445" cy="42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6" name="Text Box 16"/>
              <p:cNvSpPr txBox="1">
                <a:spLocks noChangeArrowheads="1"/>
              </p:cNvSpPr>
              <p:nvPr/>
            </p:nvSpPr>
            <p:spPr bwMode="auto">
              <a:xfrm>
                <a:off x="5428250" y="500144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285" name="Straight Connector 284"/>
            <p:cNvCxnSpPr>
              <a:endCxn id="214" idx="1"/>
            </p:cNvCxnSpPr>
            <p:nvPr/>
          </p:nvCxnSpPr>
          <p:spPr bwMode="auto">
            <a:xfrm>
              <a:off x="3124200" y="5498985"/>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86" name="Oval 285"/>
            <p:cNvSpPr/>
            <p:nvPr/>
          </p:nvSpPr>
          <p:spPr bwMode="auto">
            <a:xfrm>
              <a:off x="3429000" y="5433579"/>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87" name="TextBox 286"/>
            <p:cNvSpPr txBox="1"/>
            <p:nvPr/>
          </p:nvSpPr>
          <p:spPr>
            <a:xfrm>
              <a:off x="3276600" y="5128779"/>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cxnSp>
          <p:nvCxnSpPr>
            <p:cNvPr id="288" name="Straight Connector 287"/>
            <p:cNvCxnSpPr>
              <a:stCxn id="214" idx="3"/>
              <a:endCxn id="233" idx="1"/>
            </p:cNvCxnSpPr>
            <p:nvPr/>
          </p:nvCxnSpPr>
          <p:spPr bwMode="auto">
            <a:xfrm>
              <a:off x="4876800" y="5498985"/>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89" name="Straight Connector 288"/>
            <p:cNvCxnSpPr>
              <a:stCxn id="6" idx="2"/>
              <a:endCxn id="214" idx="0"/>
            </p:cNvCxnSpPr>
            <p:nvPr/>
          </p:nvCxnSpPr>
          <p:spPr bwMode="auto">
            <a:xfrm>
              <a:off x="4381500" y="2769155"/>
              <a:ext cx="0" cy="223453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92" name="Oval 291"/>
            <p:cNvSpPr/>
            <p:nvPr/>
          </p:nvSpPr>
          <p:spPr bwMode="auto">
            <a:xfrm>
              <a:off x="4314611" y="4063995"/>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93" name="TextBox 292"/>
            <p:cNvSpPr txBox="1"/>
            <p:nvPr/>
          </p:nvSpPr>
          <p:spPr>
            <a:xfrm>
              <a:off x="3886200" y="3958825"/>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R5</a:t>
              </a:r>
              <a:endParaRPr lang="en-US" sz="1800" b="1" dirty="0">
                <a:latin typeface="Arial" pitchFamily="34" charset="0"/>
                <a:cs typeface="Arial" pitchFamily="34" charset="0"/>
              </a:endParaRPr>
            </a:p>
          </p:txBody>
        </p:sp>
        <p:grpSp>
          <p:nvGrpSpPr>
            <p:cNvPr id="323" name="Group 322"/>
            <p:cNvGrpSpPr/>
            <p:nvPr/>
          </p:nvGrpSpPr>
          <p:grpSpPr>
            <a:xfrm>
              <a:off x="2141730" y="5003195"/>
              <a:ext cx="1000125" cy="990600"/>
              <a:chOff x="2124075" y="4419600"/>
              <a:chExt cx="1000125" cy="990600"/>
            </a:xfrm>
          </p:grpSpPr>
          <p:sp>
            <p:nvSpPr>
              <p:cNvPr id="324"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325"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326" name="Picture 325" descr="Wireless Gateway.png"/>
              <p:cNvPicPr>
                <a:picLocks noChangeAspect="1"/>
              </p:cNvPicPr>
              <p:nvPr/>
            </p:nvPicPr>
            <p:blipFill>
              <a:blip r:embed="rId7" cstate="print"/>
              <a:stretch>
                <a:fillRect/>
              </a:stretch>
            </p:blipFill>
            <p:spPr>
              <a:xfrm>
                <a:off x="2411760" y="4710893"/>
                <a:ext cx="180020" cy="158267"/>
              </a:xfrm>
              <a:prstGeom prst="rect">
                <a:avLst/>
              </a:prstGeom>
            </p:spPr>
          </p:pic>
          <p:pic>
            <p:nvPicPr>
              <p:cNvPr id="327" name="Picture 326" descr="Wireless Gateway.png"/>
              <p:cNvPicPr>
                <a:picLocks noChangeAspect="1"/>
              </p:cNvPicPr>
              <p:nvPr/>
            </p:nvPicPr>
            <p:blipFill>
              <a:blip r:embed="rId7" cstate="print"/>
              <a:stretch>
                <a:fillRect/>
              </a:stretch>
            </p:blipFill>
            <p:spPr>
              <a:xfrm>
                <a:off x="2726795" y="4824155"/>
                <a:ext cx="270030" cy="237401"/>
              </a:xfrm>
              <a:prstGeom prst="rect">
                <a:avLst/>
              </a:prstGeom>
            </p:spPr>
          </p:pic>
          <p:pic>
            <p:nvPicPr>
              <p:cNvPr id="328" name="Picture 327" descr="Wireless Gateway.png"/>
              <p:cNvPicPr>
                <a:picLocks noChangeAspect="1"/>
              </p:cNvPicPr>
              <p:nvPr/>
            </p:nvPicPr>
            <p:blipFill>
              <a:blip r:embed="rId7" cstate="print"/>
              <a:stretch>
                <a:fillRect/>
              </a:stretch>
            </p:blipFill>
            <p:spPr>
              <a:xfrm>
                <a:off x="2186735" y="4869160"/>
                <a:ext cx="512022" cy="450153"/>
              </a:xfrm>
              <a:prstGeom prst="rect">
                <a:avLst/>
              </a:prstGeom>
            </p:spPr>
          </p:pic>
        </p:grpSp>
        <p:sp>
          <p:nvSpPr>
            <p:cNvPr id="334" name="Rounded Rectangle 333"/>
            <p:cNvSpPr/>
            <p:nvPr/>
          </p:nvSpPr>
          <p:spPr bwMode="auto">
            <a:xfrm>
              <a:off x="296525" y="4869160"/>
              <a:ext cx="6030670" cy="1215135"/>
            </a:xfrm>
            <a:prstGeom prst="roundRect">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36" name="TextBox 335"/>
            <p:cNvSpPr txBox="1"/>
            <p:nvPr/>
          </p:nvSpPr>
          <p:spPr>
            <a:xfrm>
              <a:off x="296525" y="4554125"/>
              <a:ext cx="3224486" cy="369332"/>
            </a:xfrm>
            <a:prstGeom prst="rect">
              <a:avLst/>
            </a:prstGeom>
            <a:noFill/>
          </p:spPr>
          <p:txBody>
            <a:bodyPr wrap="none" rtlCol="0">
              <a:spAutoFit/>
            </a:bodyPr>
            <a:lstStyle/>
            <a:p>
              <a:r>
                <a:rPr lang="en-US" sz="1800" b="1" dirty="0">
                  <a:latin typeface="Arial" pitchFamily="34" charset="0"/>
                  <a:cs typeface="Arial" pitchFamily="34" charset="0"/>
                </a:rPr>
                <a:t>Other Operator w/ own core</a:t>
              </a:r>
            </a:p>
          </p:txBody>
        </p:sp>
      </p:grpSp>
      <p:grpSp>
        <p:nvGrpSpPr>
          <p:cNvPr id="93" name="Group 92"/>
          <p:cNvGrpSpPr/>
          <p:nvPr/>
        </p:nvGrpSpPr>
        <p:grpSpPr>
          <a:xfrm>
            <a:off x="1151619" y="2980009"/>
            <a:ext cx="3599200" cy="1799141"/>
            <a:chOff x="296525" y="2619969"/>
            <a:chExt cx="3599200" cy="1799141"/>
          </a:xfrm>
        </p:grpSpPr>
        <p:cxnSp>
          <p:nvCxnSpPr>
            <p:cNvPr id="306" name="Straight Connector 305"/>
            <p:cNvCxnSpPr>
              <a:stCxn id="318" idx="3"/>
            </p:cNvCxnSpPr>
            <p:nvPr/>
          </p:nvCxnSpPr>
          <p:spPr bwMode="auto">
            <a:xfrm flipV="1">
              <a:off x="3141855" y="2619969"/>
              <a:ext cx="753870" cy="1214321"/>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317" name="Group 316"/>
            <p:cNvGrpSpPr/>
            <p:nvPr/>
          </p:nvGrpSpPr>
          <p:grpSpPr>
            <a:xfrm>
              <a:off x="2141730" y="3338990"/>
              <a:ext cx="1000125" cy="990600"/>
              <a:chOff x="2124075" y="4419600"/>
              <a:chExt cx="1000125" cy="990600"/>
            </a:xfrm>
          </p:grpSpPr>
          <p:sp>
            <p:nvSpPr>
              <p:cNvPr id="318"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319"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320" name="Picture 319" descr="Wireless Gateway.png"/>
              <p:cNvPicPr>
                <a:picLocks noChangeAspect="1"/>
              </p:cNvPicPr>
              <p:nvPr/>
            </p:nvPicPr>
            <p:blipFill>
              <a:blip r:embed="rId7" cstate="print"/>
              <a:stretch>
                <a:fillRect/>
              </a:stretch>
            </p:blipFill>
            <p:spPr>
              <a:xfrm>
                <a:off x="2411760" y="4710893"/>
                <a:ext cx="180020" cy="158267"/>
              </a:xfrm>
              <a:prstGeom prst="rect">
                <a:avLst/>
              </a:prstGeom>
            </p:spPr>
          </p:pic>
          <p:pic>
            <p:nvPicPr>
              <p:cNvPr id="321" name="Picture 320" descr="Wireless Gateway.png"/>
              <p:cNvPicPr>
                <a:picLocks noChangeAspect="1"/>
              </p:cNvPicPr>
              <p:nvPr/>
            </p:nvPicPr>
            <p:blipFill>
              <a:blip r:embed="rId7" cstate="print"/>
              <a:stretch>
                <a:fillRect/>
              </a:stretch>
            </p:blipFill>
            <p:spPr>
              <a:xfrm>
                <a:off x="2726795" y="4824155"/>
                <a:ext cx="270030" cy="237401"/>
              </a:xfrm>
              <a:prstGeom prst="rect">
                <a:avLst/>
              </a:prstGeom>
            </p:spPr>
          </p:pic>
          <p:pic>
            <p:nvPicPr>
              <p:cNvPr id="322" name="Picture 321" descr="Wireless Gateway.png"/>
              <p:cNvPicPr>
                <a:picLocks noChangeAspect="1"/>
              </p:cNvPicPr>
              <p:nvPr/>
            </p:nvPicPr>
            <p:blipFill>
              <a:blip r:embed="rId7" cstate="print"/>
              <a:stretch>
                <a:fillRect/>
              </a:stretch>
            </p:blipFill>
            <p:spPr>
              <a:xfrm>
                <a:off x="2186735" y="4869160"/>
                <a:ext cx="512022" cy="450153"/>
              </a:xfrm>
              <a:prstGeom prst="rect">
                <a:avLst/>
              </a:prstGeom>
            </p:spPr>
          </p:pic>
        </p:grpSp>
        <p:sp>
          <p:nvSpPr>
            <p:cNvPr id="333" name="Rounded Rectangle 332"/>
            <p:cNvSpPr/>
            <p:nvPr/>
          </p:nvSpPr>
          <p:spPr bwMode="auto">
            <a:xfrm>
              <a:off x="296525" y="3203975"/>
              <a:ext cx="2970330" cy="1215135"/>
            </a:xfrm>
            <a:prstGeom prst="roundRect">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35" name="TextBox 334"/>
            <p:cNvSpPr txBox="1"/>
            <p:nvPr/>
          </p:nvSpPr>
          <p:spPr>
            <a:xfrm>
              <a:off x="296525" y="2888940"/>
              <a:ext cx="2032227" cy="369332"/>
            </a:xfrm>
            <a:prstGeom prst="rect">
              <a:avLst/>
            </a:prstGeom>
            <a:noFill/>
          </p:spPr>
          <p:txBody>
            <a:bodyPr wrap="none" rtlCol="0">
              <a:spAutoFit/>
            </a:bodyPr>
            <a:lstStyle/>
            <a:p>
              <a:r>
                <a:rPr lang="en-US" sz="1800" b="1" dirty="0">
                  <a:latin typeface="Arial" pitchFamily="34" charset="0"/>
                  <a:cs typeface="Arial" pitchFamily="34" charset="0"/>
                </a:rPr>
                <a:t>Access Operator</a:t>
              </a:r>
            </a:p>
          </p:txBody>
        </p:sp>
        <p:sp>
          <p:nvSpPr>
            <p:cNvPr id="337" name="Oval 336"/>
            <p:cNvSpPr/>
            <p:nvPr/>
          </p:nvSpPr>
          <p:spPr bwMode="auto">
            <a:xfrm>
              <a:off x="3564505" y="2989638"/>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38" name="TextBox 337"/>
            <p:cNvSpPr txBox="1"/>
            <p:nvPr/>
          </p:nvSpPr>
          <p:spPr>
            <a:xfrm>
              <a:off x="3162545" y="288894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normAutofit fontScale="90000"/>
          </a:bodyPr>
          <a:lstStyle/>
          <a:p>
            <a:pPr marL="514350" indent="-514350" algn="l"/>
            <a:r>
              <a:rPr lang="en-US" dirty="0"/>
              <a:t>1.	Home operator has roaming agreement with other operator. Traffic is routed via other operator’s core into the Internet</a:t>
            </a:r>
          </a:p>
        </p:txBody>
      </p:sp>
      <p:grpSp>
        <p:nvGrpSpPr>
          <p:cNvPr id="123" name="Group 122"/>
          <p:cNvGrpSpPr/>
          <p:nvPr/>
        </p:nvGrpSpPr>
        <p:grpSpPr>
          <a:xfrm>
            <a:off x="4741294" y="2093590"/>
            <a:ext cx="990600" cy="990600"/>
            <a:chOff x="7315200" y="2819400"/>
            <a:chExt cx="990600" cy="990600"/>
          </a:xfrm>
        </p:grpSpPr>
        <p:sp>
          <p:nvSpPr>
            <p:cNvPr id="6"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10"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40"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108" name="Group 107"/>
            <p:cNvGrpSpPr/>
            <p:nvPr/>
          </p:nvGrpSpPr>
          <p:grpSpPr>
            <a:xfrm>
              <a:off x="7520910" y="3095706"/>
              <a:ext cx="532437" cy="381000"/>
              <a:chOff x="7481888" y="3079208"/>
              <a:chExt cx="595312" cy="425992"/>
            </a:xfrm>
          </p:grpSpPr>
          <p:sp>
            <p:nvSpPr>
              <p:cNvPr id="109"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110"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111" name="Group 122"/>
              <p:cNvGrpSpPr>
                <a:grpSpLocks/>
              </p:cNvGrpSpPr>
              <p:nvPr/>
            </p:nvGrpSpPr>
            <p:grpSpPr bwMode="auto">
              <a:xfrm>
                <a:off x="7848751" y="3079208"/>
                <a:ext cx="228449" cy="389708"/>
                <a:chOff x="4120" y="2308"/>
                <a:chExt cx="305" cy="415"/>
              </a:xfrm>
            </p:grpSpPr>
            <p:sp>
              <p:nvSpPr>
                <p:cNvPr id="11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1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1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15" name="Group 126"/>
                <p:cNvGrpSpPr>
                  <a:grpSpLocks/>
                </p:cNvGrpSpPr>
                <p:nvPr/>
              </p:nvGrpSpPr>
              <p:grpSpPr bwMode="auto">
                <a:xfrm flipH="1">
                  <a:off x="4164" y="2500"/>
                  <a:ext cx="152" cy="109"/>
                  <a:chOff x="3216" y="2784"/>
                  <a:chExt cx="192" cy="144"/>
                </a:xfrm>
              </p:grpSpPr>
              <p:sp>
                <p:nvSpPr>
                  <p:cNvPr id="11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2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2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2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1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1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1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grpSp>
      <p:grpSp>
        <p:nvGrpSpPr>
          <p:cNvPr id="583" name="Group 582"/>
          <p:cNvGrpSpPr/>
          <p:nvPr/>
        </p:nvGrpSpPr>
        <p:grpSpPr>
          <a:xfrm>
            <a:off x="6112894" y="2093590"/>
            <a:ext cx="990600" cy="990600"/>
            <a:chOff x="5257800" y="1733550"/>
            <a:chExt cx="990600" cy="990600"/>
          </a:xfrm>
        </p:grpSpPr>
        <p:sp>
          <p:nvSpPr>
            <p:cNvPr id="43" name="Rounded Rectangle 42"/>
            <p:cNvSpPr/>
            <p:nvPr/>
          </p:nvSpPr>
          <p:spPr bwMode="auto">
            <a:xfrm>
              <a:off x="5257800" y="173355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Times New Roman" charset="0"/>
              </a:endParaRPr>
            </a:p>
          </p:txBody>
        </p:sp>
        <p:grpSp>
          <p:nvGrpSpPr>
            <p:cNvPr id="44" name="Group 61"/>
            <p:cNvGrpSpPr/>
            <p:nvPr/>
          </p:nvGrpSpPr>
          <p:grpSpPr>
            <a:xfrm>
              <a:off x="5410201" y="1816606"/>
              <a:ext cx="609600" cy="450344"/>
              <a:chOff x="6324600" y="1828800"/>
              <a:chExt cx="917575" cy="677862"/>
            </a:xfrm>
          </p:grpSpPr>
          <p:grpSp>
            <p:nvGrpSpPr>
              <p:cNvPr id="45" name="Group 10"/>
              <p:cNvGrpSpPr>
                <a:grpSpLocks/>
              </p:cNvGrpSpPr>
              <p:nvPr/>
            </p:nvGrpSpPr>
            <p:grpSpPr bwMode="auto">
              <a:xfrm>
                <a:off x="6972300" y="1828800"/>
                <a:ext cx="269875" cy="460375"/>
                <a:chOff x="4120" y="2308"/>
                <a:chExt cx="305" cy="415"/>
              </a:xfrm>
            </p:grpSpPr>
            <p:sp>
              <p:nvSpPr>
                <p:cNvPr id="82"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83"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84"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85" name="Group 14"/>
                <p:cNvGrpSpPr>
                  <a:grpSpLocks/>
                </p:cNvGrpSpPr>
                <p:nvPr/>
              </p:nvGrpSpPr>
              <p:grpSpPr bwMode="auto">
                <a:xfrm flipH="1">
                  <a:off x="4164" y="2500"/>
                  <a:ext cx="152" cy="109"/>
                  <a:chOff x="3216" y="2784"/>
                  <a:chExt cx="192" cy="144"/>
                </a:xfrm>
              </p:grpSpPr>
              <p:sp>
                <p:nvSpPr>
                  <p:cNvPr id="89"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0"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1"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2"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86"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87"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88"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46" name="Group 22"/>
              <p:cNvGrpSpPr>
                <a:grpSpLocks/>
              </p:cNvGrpSpPr>
              <p:nvPr/>
            </p:nvGrpSpPr>
            <p:grpSpPr bwMode="auto">
              <a:xfrm>
                <a:off x="6756400" y="1901825"/>
                <a:ext cx="269875" cy="460375"/>
                <a:chOff x="4120" y="2308"/>
                <a:chExt cx="305" cy="415"/>
              </a:xfrm>
            </p:grpSpPr>
            <p:sp>
              <p:nvSpPr>
                <p:cNvPr id="71"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72"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73"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74" name="Group 26"/>
                <p:cNvGrpSpPr>
                  <a:grpSpLocks/>
                </p:cNvGrpSpPr>
                <p:nvPr/>
              </p:nvGrpSpPr>
              <p:grpSpPr bwMode="auto">
                <a:xfrm flipH="1">
                  <a:off x="4164" y="2500"/>
                  <a:ext cx="152" cy="109"/>
                  <a:chOff x="3216" y="2784"/>
                  <a:chExt cx="192" cy="144"/>
                </a:xfrm>
              </p:grpSpPr>
              <p:sp>
                <p:nvSpPr>
                  <p:cNvPr id="78"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79"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80"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81"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75"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76"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77"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47" name="Group 34"/>
              <p:cNvGrpSpPr>
                <a:grpSpLocks/>
              </p:cNvGrpSpPr>
              <p:nvPr/>
            </p:nvGrpSpPr>
            <p:grpSpPr bwMode="auto">
              <a:xfrm>
                <a:off x="6540500" y="1973262"/>
                <a:ext cx="269875" cy="460375"/>
                <a:chOff x="4120" y="2308"/>
                <a:chExt cx="305" cy="415"/>
              </a:xfrm>
            </p:grpSpPr>
            <p:sp>
              <p:nvSpPr>
                <p:cNvPr id="60"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61"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62"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63" name="Group 38"/>
                <p:cNvGrpSpPr>
                  <a:grpSpLocks/>
                </p:cNvGrpSpPr>
                <p:nvPr/>
              </p:nvGrpSpPr>
              <p:grpSpPr bwMode="auto">
                <a:xfrm flipH="1">
                  <a:off x="4164" y="2500"/>
                  <a:ext cx="152" cy="109"/>
                  <a:chOff x="3216" y="2784"/>
                  <a:chExt cx="192" cy="144"/>
                </a:xfrm>
              </p:grpSpPr>
              <p:sp>
                <p:nvSpPr>
                  <p:cNvPr id="67"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68"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69"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70"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64"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65"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66"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48" name="Group 618"/>
              <p:cNvGrpSpPr>
                <a:grpSpLocks/>
              </p:cNvGrpSpPr>
              <p:nvPr/>
            </p:nvGrpSpPr>
            <p:grpSpPr bwMode="auto">
              <a:xfrm>
                <a:off x="6324600" y="2046287"/>
                <a:ext cx="269875" cy="460375"/>
                <a:chOff x="4120" y="2308"/>
                <a:chExt cx="305" cy="415"/>
              </a:xfrm>
            </p:grpSpPr>
            <p:sp>
              <p:nvSpPr>
                <p:cNvPr id="49"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50"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51"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52" name="Group 622"/>
                <p:cNvGrpSpPr>
                  <a:grpSpLocks/>
                </p:cNvGrpSpPr>
                <p:nvPr/>
              </p:nvGrpSpPr>
              <p:grpSpPr bwMode="auto">
                <a:xfrm flipH="1">
                  <a:off x="4164" y="2500"/>
                  <a:ext cx="152" cy="109"/>
                  <a:chOff x="3216" y="2784"/>
                  <a:chExt cx="192" cy="144"/>
                </a:xfrm>
              </p:grpSpPr>
              <p:sp>
                <p:nvSpPr>
                  <p:cNvPr id="56"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7"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8"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9"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53"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54"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55"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graphicFrame>
          <p:nvGraphicFramePr>
            <p:cNvPr id="126" name="Object 15">
              <a:hlinkClick r:id="" action="ppaction://ole?verb=0"/>
            </p:cNvPr>
            <p:cNvGraphicFramePr>
              <a:graphicFrameLocks/>
            </p:cNvGraphicFramePr>
            <p:nvPr/>
          </p:nvGraphicFramePr>
          <p:xfrm>
            <a:off x="5341951" y="2253186"/>
            <a:ext cx="798445" cy="429931"/>
          </p:xfrm>
          <a:graphic>
            <a:graphicData uri="http://schemas.openxmlformats.org/presentationml/2006/ole">
              <mc:AlternateContent xmlns:mc="http://schemas.openxmlformats.org/markup-compatibility/2006">
                <mc:Choice xmlns:v="urn:schemas-microsoft-com:vml" Requires="v">
                  <p:oleObj spid="_x0000_s62467" name="Clip" r:id="rId4" imgW="5759280" imgH="3222360" progId="">
                    <p:embed/>
                  </p:oleObj>
                </mc:Choice>
                <mc:Fallback>
                  <p:oleObj name="Clip" r:id="rId4" imgW="5759280" imgH="32223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951" y="2253186"/>
                          <a:ext cx="798445" cy="42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7" name="Text Box 16"/>
            <p:cNvSpPr txBox="1">
              <a:spLocks noChangeArrowheads="1"/>
            </p:cNvSpPr>
            <p:nvPr/>
          </p:nvSpPr>
          <p:spPr bwMode="auto">
            <a:xfrm>
              <a:off x="5428250" y="231539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130" name="Straight Connector 129"/>
          <p:cNvCxnSpPr>
            <a:stCxn id="7" idx="3"/>
          </p:cNvCxnSpPr>
          <p:nvPr/>
        </p:nvCxnSpPr>
        <p:spPr bwMode="auto">
          <a:xfrm>
            <a:off x="2226694" y="5914906"/>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6" name="Group 95"/>
          <p:cNvGrpSpPr/>
          <p:nvPr/>
        </p:nvGrpSpPr>
        <p:grpSpPr>
          <a:xfrm>
            <a:off x="2379094" y="5839975"/>
            <a:ext cx="479618" cy="457200"/>
            <a:chOff x="1524000" y="2209800"/>
            <a:chExt cx="479618" cy="457200"/>
          </a:xfrm>
        </p:grpSpPr>
        <p:sp>
          <p:nvSpPr>
            <p:cNvPr id="131" name="Oval 130"/>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3" name="TextBox 13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136" name="Straight Connector 135"/>
          <p:cNvCxnSpPr>
            <a:endCxn id="6" idx="1"/>
          </p:cNvCxnSpPr>
          <p:nvPr/>
        </p:nvCxnSpPr>
        <p:spPr bwMode="auto">
          <a:xfrm>
            <a:off x="3979294" y="258889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41" name="Group 40"/>
          <p:cNvGrpSpPr/>
          <p:nvPr/>
        </p:nvGrpSpPr>
        <p:grpSpPr>
          <a:xfrm>
            <a:off x="4131694" y="2516711"/>
            <a:ext cx="479618" cy="461425"/>
            <a:chOff x="3276600" y="2156671"/>
            <a:chExt cx="479618" cy="461425"/>
          </a:xfrm>
        </p:grpSpPr>
        <p:sp>
          <p:nvSpPr>
            <p:cNvPr id="137" name="Oval 136"/>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8" name="TextBox 137"/>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134" name="Straight Connector 133"/>
          <p:cNvCxnSpPr>
            <a:stCxn id="6" idx="3"/>
            <a:endCxn id="43" idx="1"/>
          </p:cNvCxnSpPr>
          <p:nvPr/>
        </p:nvCxnSpPr>
        <p:spPr bwMode="auto">
          <a:xfrm>
            <a:off x="5731894" y="258889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95" name="Group 294"/>
          <p:cNvGrpSpPr/>
          <p:nvPr/>
        </p:nvGrpSpPr>
        <p:grpSpPr>
          <a:xfrm>
            <a:off x="1236094" y="5363725"/>
            <a:ext cx="990600" cy="990600"/>
            <a:chOff x="381000" y="1962150"/>
            <a:chExt cx="990600" cy="990600"/>
          </a:xfrm>
        </p:grpSpPr>
        <p:sp>
          <p:nvSpPr>
            <p:cNvPr id="7"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94" name="Picture 293" descr="MC900439836.PNG"/>
            <p:cNvPicPr>
              <a:picLocks noChangeAspect="1"/>
            </p:cNvPicPr>
            <p:nvPr/>
          </p:nvPicPr>
          <p:blipFill>
            <a:blip r:embed="rId6"/>
            <a:stretch>
              <a:fillRect/>
            </a:stretch>
          </p:blipFill>
          <p:spPr>
            <a:xfrm>
              <a:off x="609600" y="2286000"/>
              <a:ext cx="533400" cy="533400"/>
            </a:xfrm>
            <a:prstGeom prst="rect">
              <a:avLst/>
            </a:prstGeom>
          </p:spPr>
        </p:pic>
      </p:grpSp>
      <p:sp>
        <p:nvSpPr>
          <p:cNvPr id="143" name="Oval 142"/>
          <p:cNvSpPr/>
          <p:nvPr/>
        </p:nvSpPr>
        <p:spPr bwMode="auto">
          <a:xfrm>
            <a:off x="2521969" y="5611375"/>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44" name="TextBox 143"/>
          <p:cNvSpPr txBox="1"/>
          <p:nvPr/>
        </p:nvSpPr>
        <p:spPr>
          <a:xfrm>
            <a:off x="2369569" y="5306575"/>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4" name="Straight Connector 3"/>
          <p:cNvCxnSpPr/>
          <p:nvPr/>
        </p:nvCxnSpPr>
        <p:spPr bwMode="auto">
          <a:xfrm>
            <a:off x="2212135" y="5686155"/>
            <a:ext cx="251460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nvGrpSpPr>
          <p:cNvPr id="311" name="Group 310"/>
          <p:cNvGrpSpPr/>
          <p:nvPr/>
        </p:nvGrpSpPr>
        <p:grpSpPr>
          <a:xfrm>
            <a:off x="2996824" y="2078850"/>
            <a:ext cx="1000125" cy="990600"/>
            <a:chOff x="2124075" y="4419600"/>
            <a:chExt cx="1000125" cy="990600"/>
          </a:xfrm>
        </p:grpSpPr>
        <p:sp>
          <p:nvSpPr>
            <p:cNvPr id="312"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313"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314" name="Picture 313" descr="Wireless Gateway.png"/>
            <p:cNvPicPr>
              <a:picLocks noChangeAspect="1"/>
            </p:cNvPicPr>
            <p:nvPr/>
          </p:nvPicPr>
          <p:blipFill>
            <a:blip r:embed="rId7" cstate="print"/>
            <a:stretch>
              <a:fillRect/>
            </a:stretch>
          </p:blipFill>
          <p:spPr>
            <a:xfrm>
              <a:off x="2411760" y="4710893"/>
              <a:ext cx="180020" cy="158267"/>
            </a:xfrm>
            <a:prstGeom prst="rect">
              <a:avLst/>
            </a:prstGeom>
          </p:spPr>
        </p:pic>
        <p:pic>
          <p:nvPicPr>
            <p:cNvPr id="315" name="Picture 314" descr="Wireless Gateway.png"/>
            <p:cNvPicPr>
              <a:picLocks noChangeAspect="1"/>
            </p:cNvPicPr>
            <p:nvPr/>
          </p:nvPicPr>
          <p:blipFill>
            <a:blip r:embed="rId7" cstate="print"/>
            <a:stretch>
              <a:fillRect/>
            </a:stretch>
          </p:blipFill>
          <p:spPr>
            <a:xfrm>
              <a:off x="2726795" y="4824155"/>
              <a:ext cx="270030" cy="237401"/>
            </a:xfrm>
            <a:prstGeom prst="rect">
              <a:avLst/>
            </a:prstGeom>
          </p:spPr>
        </p:pic>
        <p:pic>
          <p:nvPicPr>
            <p:cNvPr id="316" name="Picture 315" descr="Wireless Gateway.png"/>
            <p:cNvPicPr>
              <a:picLocks noChangeAspect="1"/>
            </p:cNvPicPr>
            <p:nvPr/>
          </p:nvPicPr>
          <p:blipFill>
            <a:blip r:embed="rId7" cstate="print"/>
            <a:stretch>
              <a:fillRect/>
            </a:stretch>
          </p:blipFill>
          <p:spPr>
            <a:xfrm>
              <a:off x="2186735" y="4869160"/>
              <a:ext cx="512022" cy="450153"/>
            </a:xfrm>
            <a:prstGeom prst="rect">
              <a:avLst/>
            </a:prstGeom>
          </p:spPr>
        </p:pic>
      </p:grpSp>
      <p:sp>
        <p:nvSpPr>
          <p:cNvPr id="9" name="Rounded Rectangle 8"/>
          <p:cNvSpPr/>
          <p:nvPr/>
        </p:nvSpPr>
        <p:spPr bwMode="auto">
          <a:xfrm>
            <a:off x="1151620" y="1988840"/>
            <a:ext cx="6030670" cy="1215135"/>
          </a:xfrm>
          <a:prstGeom prst="roundRect">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32" name="TextBox 331"/>
          <p:cNvSpPr txBox="1"/>
          <p:nvPr/>
        </p:nvSpPr>
        <p:spPr>
          <a:xfrm>
            <a:off x="1221870" y="1673805"/>
            <a:ext cx="1864964" cy="369332"/>
          </a:xfrm>
          <a:prstGeom prst="rect">
            <a:avLst/>
          </a:prstGeom>
          <a:noFill/>
        </p:spPr>
        <p:txBody>
          <a:bodyPr wrap="none" rtlCol="0">
            <a:spAutoFit/>
          </a:bodyPr>
          <a:lstStyle/>
          <a:p>
            <a:r>
              <a:rPr lang="en-US" sz="1800" b="1" dirty="0">
                <a:latin typeface="Arial" pitchFamily="34" charset="0"/>
                <a:cs typeface="Arial" pitchFamily="34" charset="0"/>
              </a:rPr>
              <a:t>Home Operator</a:t>
            </a:r>
          </a:p>
        </p:txBody>
      </p:sp>
      <p:grpSp>
        <p:nvGrpSpPr>
          <p:cNvPr id="213" name="Group 212"/>
          <p:cNvGrpSpPr/>
          <p:nvPr/>
        </p:nvGrpSpPr>
        <p:grpSpPr>
          <a:xfrm>
            <a:off x="4741294" y="5363725"/>
            <a:ext cx="990600" cy="990600"/>
            <a:chOff x="7315200" y="2819400"/>
            <a:chExt cx="990600" cy="990600"/>
          </a:xfrm>
        </p:grpSpPr>
        <p:sp>
          <p:nvSpPr>
            <p:cNvPr id="214"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215"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216"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217" name="Group 216"/>
            <p:cNvGrpSpPr/>
            <p:nvPr/>
          </p:nvGrpSpPr>
          <p:grpSpPr>
            <a:xfrm>
              <a:off x="7520910" y="3095706"/>
              <a:ext cx="532437" cy="381000"/>
              <a:chOff x="7481888" y="3079208"/>
              <a:chExt cx="595312" cy="425992"/>
            </a:xfrm>
          </p:grpSpPr>
          <p:sp>
            <p:nvSpPr>
              <p:cNvPr id="218"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219"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220" name="Group 122"/>
              <p:cNvGrpSpPr>
                <a:grpSpLocks/>
              </p:cNvGrpSpPr>
              <p:nvPr/>
            </p:nvGrpSpPr>
            <p:grpSpPr bwMode="auto">
              <a:xfrm>
                <a:off x="7848751" y="3079208"/>
                <a:ext cx="228449" cy="389708"/>
                <a:chOff x="4120" y="2308"/>
                <a:chExt cx="305" cy="415"/>
              </a:xfrm>
            </p:grpSpPr>
            <p:sp>
              <p:nvSpPr>
                <p:cNvPr id="22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2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2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24" name="Group 126"/>
                <p:cNvGrpSpPr>
                  <a:grpSpLocks/>
                </p:cNvGrpSpPr>
                <p:nvPr/>
              </p:nvGrpSpPr>
              <p:grpSpPr bwMode="auto">
                <a:xfrm flipH="1">
                  <a:off x="4164" y="2500"/>
                  <a:ext cx="152" cy="109"/>
                  <a:chOff x="3216" y="2784"/>
                  <a:chExt cx="192" cy="144"/>
                </a:xfrm>
              </p:grpSpPr>
              <p:sp>
                <p:nvSpPr>
                  <p:cNvPr id="22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2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3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3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2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2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2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grpSp>
      <p:grpSp>
        <p:nvGrpSpPr>
          <p:cNvPr id="580" name="Group 579"/>
          <p:cNvGrpSpPr/>
          <p:nvPr/>
        </p:nvGrpSpPr>
        <p:grpSpPr>
          <a:xfrm>
            <a:off x="6112894" y="5363725"/>
            <a:ext cx="990600" cy="990600"/>
            <a:chOff x="5257800" y="4419600"/>
            <a:chExt cx="990600" cy="990600"/>
          </a:xfrm>
        </p:grpSpPr>
        <p:sp>
          <p:nvSpPr>
            <p:cNvPr id="233" name="Rounded Rectangle 232"/>
            <p:cNvSpPr/>
            <p:nvPr/>
          </p:nvSpPr>
          <p:spPr bwMode="auto">
            <a:xfrm>
              <a:off x="5257800" y="441960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Times New Roman" charset="0"/>
              </a:endParaRPr>
            </a:p>
          </p:txBody>
        </p:sp>
        <p:grpSp>
          <p:nvGrpSpPr>
            <p:cNvPr id="234" name="Group 61"/>
            <p:cNvGrpSpPr/>
            <p:nvPr/>
          </p:nvGrpSpPr>
          <p:grpSpPr>
            <a:xfrm>
              <a:off x="5410201" y="4502656"/>
              <a:ext cx="609600" cy="450344"/>
              <a:chOff x="6324600" y="1828800"/>
              <a:chExt cx="917575" cy="677862"/>
            </a:xfrm>
          </p:grpSpPr>
          <p:grpSp>
            <p:nvGrpSpPr>
              <p:cNvPr id="237" name="Group 10"/>
              <p:cNvGrpSpPr>
                <a:grpSpLocks/>
              </p:cNvGrpSpPr>
              <p:nvPr/>
            </p:nvGrpSpPr>
            <p:grpSpPr bwMode="auto">
              <a:xfrm>
                <a:off x="6972300" y="1828800"/>
                <a:ext cx="269875" cy="460375"/>
                <a:chOff x="4120" y="2308"/>
                <a:chExt cx="305" cy="415"/>
              </a:xfrm>
            </p:grpSpPr>
            <p:sp>
              <p:nvSpPr>
                <p:cNvPr id="274"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75"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76"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277" name="Group 14"/>
                <p:cNvGrpSpPr>
                  <a:grpSpLocks/>
                </p:cNvGrpSpPr>
                <p:nvPr/>
              </p:nvGrpSpPr>
              <p:grpSpPr bwMode="auto">
                <a:xfrm flipH="1">
                  <a:off x="4164" y="2500"/>
                  <a:ext cx="152" cy="109"/>
                  <a:chOff x="3216" y="2784"/>
                  <a:chExt cx="192" cy="144"/>
                </a:xfrm>
              </p:grpSpPr>
              <p:sp>
                <p:nvSpPr>
                  <p:cNvPr id="281"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82"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83"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84"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78"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79"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80"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238" name="Group 22"/>
              <p:cNvGrpSpPr>
                <a:grpSpLocks/>
              </p:cNvGrpSpPr>
              <p:nvPr/>
            </p:nvGrpSpPr>
            <p:grpSpPr bwMode="auto">
              <a:xfrm>
                <a:off x="6756400" y="1901825"/>
                <a:ext cx="269875" cy="460375"/>
                <a:chOff x="4120" y="2308"/>
                <a:chExt cx="305" cy="415"/>
              </a:xfrm>
            </p:grpSpPr>
            <p:sp>
              <p:nvSpPr>
                <p:cNvPr id="263"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64"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65"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266" name="Group 26"/>
                <p:cNvGrpSpPr>
                  <a:grpSpLocks/>
                </p:cNvGrpSpPr>
                <p:nvPr/>
              </p:nvGrpSpPr>
              <p:grpSpPr bwMode="auto">
                <a:xfrm flipH="1">
                  <a:off x="4164" y="2500"/>
                  <a:ext cx="152" cy="109"/>
                  <a:chOff x="3216" y="2784"/>
                  <a:chExt cx="192" cy="144"/>
                </a:xfrm>
              </p:grpSpPr>
              <p:sp>
                <p:nvSpPr>
                  <p:cNvPr id="270"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71"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72"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73"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67"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68"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69"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239" name="Group 34"/>
              <p:cNvGrpSpPr>
                <a:grpSpLocks/>
              </p:cNvGrpSpPr>
              <p:nvPr/>
            </p:nvGrpSpPr>
            <p:grpSpPr bwMode="auto">
              <a:xfrm>
                <a:off x="6540500" y="1973262"/>
                <a:ext cx="269875" cy="460375"/>
                <a:chOff x="4120" y="2308"/>
                <a:chExt cx="305" cy="415"/>
              </a:xfrm>
            </p:grpSpPr>
            <p:sp>
              <p:nvSpPr>
                <p:cNvPr id="252"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53"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54"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255" name="Group 38"/>
                <p:cNvGrpSpPr>
                  <a:grpSpLocks/>
                </p:cNvGrpSpPr>
                <p:nvPr/>
              </p:nvGrpSpPr>
              <p:grpSpPr bwMode="auto">
                <a:xfrm flipH="1">
                  <a:off x="4164" y="2500"/>
                  <a:ext cx="152" cy="109"/>
                  <a:chOff x="3216" y="2784"/>
                  <a:chExt cx="192" cy="144"/>
                </a:xfrm>
              </p:grpSpPr>
              <p:sp>
                <p:nvSpPr>
                  <p:cNvPr id="259"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60"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61"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62"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56"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57"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58"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240" name="Group 618"/>
              <p:cNvGrpSpPr>
                <a:grpSpLocks/>
              </p:cNvGrpSpPr>
              <p:nvPr/>
            </p:nvGrpSpPr>
            <p:grpSpPr bwMode="auto">
              <a:xfrm>
                <a:off x="6324600" y="2046287"/>
                <a:ext cx="269875" cy="460375"/>
                <a:chOff x="4120" y="2308"/>
                <a:chExt cx="305" cy="415"/>
              </a:xfrm>
            </p:grpSpPr>
            <p:sp>
              <p:nvSpPr>
                <p:cNvPr id="241"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42"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43"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244" name="Group 622"/>
                <p:cNvGrpSpPr>
                  <a:grpSpLocks/>
                </p:cNvGrpSpPr>
                <p:nvPr/>
              </p:nvGrpSpPr>
              <p:grpSpPr bwMode="auto">
                <a:xfrm flipH="1">
                  <a:off x="4164" y="2500"/>
                  <a:ext cx="152" cy="109"/>
                  <a:chOff x="3216" y="2784"/>
                  <a:chExt cx="192" cy="144"/>
                </a:xfrm>
              </p:grpSpPr>
              <p:sp>
                <p:nvSpPr>
                  <p:cNvPr id="248"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49"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50"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51"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45"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46"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47"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graphicFrame>
          <p:nvGraphicFramePr>
            <p:cNvPr id="235" name="Object 15">
              <a:hlinkClick r:id="" action="ppaction://ole?verb=0"/>
            </p:cNvPr>
            <p:cNvGraphicFramePr>
              <a:graphicFrameLocks/>
            </p:cNvGraphicFramePr>
            <p:nvPr/>
          </p:nvGraphicFramePr>
          <p:xfrm>
            <a:off x="5341951" y="4939236"/>
            <a:ext cx="798445" cy="429931"/>
          </p:xfrm>
          <a:graphic>
            <a:graphicData uri="http://schemas.openxmlformats.org/presentationml/2006/ole">
              <mc:AlternateContent xmlns:mc="http://schemas.openxmlformats.org/markup-compatibility/2006">
                <mc:Choice xmlns:v="urn:schemas-microsoft-com:vml" Requires="v">
                  <p:oleObj spid="_x0000_s62468" name="Clip" r:id="rId8" imgW="5759280" imgH="3222360" progId="">
                    <p:embed/>
                  </p:oleObj>
                </mc:Choice>
                <mc:Fallback>
                  <p:oleObj name="Clip" r:id="rId8" imgW="5759280" imgH="32223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951" y="4939236"/>
                          <a:ext cx="798445" cy="42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6" name="Text Box 16"/>
            <p:cNvSpPr txBox="1">
              <a:spLocks noChangeArrowheads="1"/>
            </p:cNvSpPr>
            <p:nvPr/>
          </p:nvSpPr>
          <p:spPr bwMode="auto">
            <a:xfrm>
              <a:off x="5428250" y="500144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285" name="Straight Connector 284"/>
          <p:cNvCxnSpPr>
            <a:endCxn id="214" idx="1"/>
          </p:cNvCxnSpPr>
          <p:nvPr/>
        </p:nvCxnSpPr>
        <p:spPr bwMode="auto">
          <a:xfrm>
            <a:off x="3979294" y="5859025"/>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86" name="Oval 285"/>
          <p:cNvSpPr/>
          <p:nvPr/>
        </p:nvSpPr>
        <p:spPr bwMode="auto">
          <a:xfrm>
            <a:off x="4284094" y="5793619"/>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87" name="TextBox 286"/>
          <p:cNvSpPr txBox="1"/>
          <p:nvPr/>
        </p:nvSpPr>
        <p:spPr>
          <a:xfrm>
            <a:off x="4131694" y="5488819"/>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cxnSp>
        <p:nvCxnSpPr>
          <p:cNvPr id="288" name="Straight Connector 287"/>
          <p:cNvCxnSpPr>
            <a:stCxn id="214" idx="3"/>
            <a:endCxn id="233" idx="1"/>
          </p:cNvCxnSpPr>
          <p:nvPr/>
        </p:nvCxnSpPr>
        <p:spPr bwMode="auto">
          <a:xfrm>
            <a:off x="5731894" y="5859025"/>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89" name="Straight Connector 288"/>
          <p:cNvCxnSpPr/>
          <p:nvPr/>
        </p:nvCxnSpPr>
        <p:spPr bwMode="auto">
          <a:xfrm>
            <a:off x="5067300" y="3084190"/>
            <a:ext cx="0" cy="2279535"/>
          </a:xfrm>
          <a:prstGeom prst="line">
            <a:avLst/>
          </a:prstGeom>
          <a:solidFill>
            <a:schemeClr val="accent1"/>
          </a:solidFill>
          <a:ln w="19050" cap="flat" cmpd="sng" algn="ctr">
            <a:solidFill>
              <a:schemeClr val="tx1"/>
            </a:solidFill>
            <a:prstDash val="sysDash"/>
            <a:round/>
            <a:headEnd type="none" w="sm" len="sm"/>
            <a:tailEnd type="none" w="sm" len="sm"/>
          </a:ln>
          <a:effectLst/>
        </p:spPr>
      </p:cxnSp>
      <p:sp>
        <p:nvSpPr>
          <p:cNvPr id="292" name="Oval 291"/>
          <p:cNvSpPr/>
          <p:nvPr/>
        </p:nvSpPr>
        <p:spPr bwMode="auto">
          <a:xfrm>
            <a:off x="5000411" y="4424035"/>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93" name="TextBox 292"/>
          <p:cNvSpPr txBox="1"/>
          <p:nvPr/>
        </p:nvSpPr>
        <p:spPr>
          <a:xfrm>
            <a:off x="4572000" y="4318865"/>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R5</a:t>
            </a:r>
            <a:endParaRPr lang="en-US" sz="1800" b="1" dirty="0">
              <a:latin typeface="Arial" pitchFamily="34" charset="0"/>
              <a:cs typeface="Arial" pitchFamily="34" charset="0"/>
            </a:endParaRPr>
          </a:p>
        </p:txBody>
      </p:sp>
      <p:grpSp>
        <p:nvGrpSpPr>
          <p:cNvPr id="323" name="Group 322"/>
          <p:cNvGrpSpPr/>
          <p:nvPr/>
        </p:nvGrpSpPr>
        <p:grpSpPr>
          <a:xfrm>
            <a:off x="2996824" y="5363235"/>
            <a:ext cx="1000125" cy="990600"/>
            <a:chOff x="2124075" y="4419600"/>
            <a:chExt cx="1000125" cy="990600"/>
          </a:xfrm>
        </p:grpSpPr>
        <p:sp>
          <p:nvSpPr>
            <p:cNvPr id="324"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325"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326" name="Picture 325" descr="Wireless Gateway.png"/>
            <p:cNvPicPr>
              <a:picLocks noChangeAspect="1"/>
            </p:cNvPicPr>
            <p:nvPr/>
          </p:nvPicPr>
          <p:blipFill>
            <a:blip r:embed="rId7" cstate="print"/>
            <a:stretch>
              <a:fillRect/>
            </a:stretch>
          </p:blipFill>
          <p:spPr>
            <a:xfrm>
              <a:off x="2411760" y="4710893"/>
              <a:ext cx="180020" cy="158267"/>
            </a:xfrm>
            <a:prstGeom prst="rect">
              <a:avLst/>
            </a:prstGeom>
          </p:spPr>
        </p:pic>
        <p:pic>
          <p:nvPicPr>
            <p:cNvPr id="327" name="Picture 326" descr="Wireless Gateway.png"/>
            <p:cNvPicPr>
              <a:picLocks noChangeAspect="1"/>
            </p:cNvPicPr>
            <p:nvPr/>
          </p:nvPicPr>
          <p:blipFill>
            <a:blip r:embed="rId7" cstate="print"/>
            <a:stretch>
              <a:fillRect/>
            </a:stretch>
          </p:blipFill>
          <p:spPr>
            <a:xfrm>
              <a:off x="2726795" y="4824155"/>
              <a:ext cx="270030" cy="237401"/>
            </a:xfrm>
            <a:prstGeom prst="rect">
              <a:avLst/>
            </a:prstGeom>
          </p:spPr>
        </p:pic>
        <p:pic>
          <p:nvPicPr>
            <p:cNvPr id="328" name="Picture 327" descr="Wireless Gateway.png"/>
            <p:cNvPicPr>
              <a:picLocks noChangeAspect="1"/>
            </p:cNvPicPr>
            <p:nvPr/>
          </p:nvPicPr>
          <p:blipFill>
            <a:blip r:embed="rId7" cstate="print"/>
            <a:stretch>
              <a:fillRect/>
            </a:stretch>
          </p:blipFill>
          <p:spPr>
            <a:xfrm>
              <a:off x="2186735" y="4869160"/>
              <a:ext cx="512022" cy="450153"/>
            </a:xfrm>
            <a:prstGeom prst="rect">
              <a:avLst/>
            </a:prstGeom>
          </p:spPr>
        </p:pic>
      </p:grpSp>
      <p:sp>
        <p:nvSpPr>
          <p:cNvPr id="334" name="Rounded Rectangle 333"/>
          <p:cNvSpPr/>
          <p:nvPr/>
        </p:nvSpPr>
        <p:spPr bwMode="auto">
          <a:xfrm>
            <a:off x="1151619" y="5229200"/>
            <a:ext cx="6030670" cy="1215135"/>
          </a:xfrm>
          <a:prstGeom prst="roundRect">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36" name="TextBox 335"/>
          <p:cNvSpPr txBox="1"/>
          <p:nvPr/>
        </p:nvSpPr>
        <p:spPr>
          <a:xfrm>
            <a:off x="1151619" y="4914165"/>
            <a:ext cx="3224486" cy="369332"/>
          </a:xfrm>
          <a:prstGeom prst="rect">
            <a:avLst/>
          </a:prstGeom>
          <a:noFill/>
        </p:spPr>
        <p:txBody>
          <a:bodyPr wrap="none" rtlCol="0">
            <a:spAutoFit/>
          </a:bodyPr>
          <a:lstStyle/>
          <a:p>
            <a:r>
              <a:rPr lang="en-US" sz="1800" b="1" dirty="0">
                <a:latin typeface="Arial" pitchFamily="34" charset="0"/>
                <a:cs typeface="Arial" pitchFamily="34" charset="0"/>
              </a:rPr>
              <a:t>Other Operator w/ own core</a:t>
            </a:r>
          </a:p>
        </p:txBody>
      </p:sp>
      <p:cxnSp>
        <p:nvCxnSpPr>
          <p:cNvPr id="202" name="Straight Connector 201"/>
          <p:cNvCxnSpPr/>
          <p:nvPr/>
        </p:nvCxnSpPr>
        <p:spPr bwMode="auto">
          <a:xfrm>
            <a:off x="5337085" y="3068960"/>
            <a:ext cx="0" cy="2295255"/>
          </a:xfrm>
          <a:prstGeom prst="line">
            <a:avLst/>
          </a:prstGeom>
          <a:solidFill>
            <a:schemeClr val="accent1"/>
          </a:solidFill>
          <a:ln w="12700" cap="flat" cmpd="sng" algn="ctr">
            <a:solidFill>
              <a:schemeClr val="tx1"/>
            </a:solidFill>
            <a:prstDash val="sysDash"/>
            <a:round/>
            <a:headEnd type="none" w="sm" len="sm"/>
            <a:tailEnd type="none" w="sm" len="sm"/>
          </a:ln>
          <a:effectLst/>
        </p:spPr>
      </p:cxnSp>
      <p:sp>
        <p:nvSpPr>
          <p:cNvPr id="205" name="Oval 204"/>
          <p:cNvSpPr/>
          <p:nvPr/>
        </p:nvSpPr>
        <p:spPr bwMode="auto">
          <a:xfrm>
            <a:off x="5264460" y="400383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06" name="TextBox 205"/>
          <p:cNvSpPr txBox="1"/>
          <p:nvPr/>
        </p:nvSpPr>
        <p:spPr>
          <a:xfrm>
            <a:off x="5382090" y="386975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15" name="Straight Arrow Connector 14"/>
          <p:cNvCxnSpPr/>
          <p:nvPr/>
        </p:nvCxnSpPr>
        <p:spPr bwMode="auto">
          <a:xfrm>
            <a:off x="4797025" y="3699030"/>
            <a:ext cx="270030"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09" name="TextBox 208"/>
          <p:cNvSpPr txBox="1"/>
          <p:nvPr/>
        </p:nvSpPr>
        <p:spPr>
          <a:xfrm>
            <a:off x="3381507" y="3474005"/>
            <a:ext cx="1505528" cy="369332"/>
          </a:xfrm>
          <a:prstGeom prst="rect">
            <a:avLst/>
          </a:prstGeom>
          <a:noFill/>
        </p:spPr>
        <p:txBody>
          <a:bodyPr wrap="none" rtlCol="0">
            <a:spAutoFit/>
          </a:bodyPr>
          <a:lstStyle/>
          <a:p>
            <a:r>
              <a:rPr lang="en-US" sz="1800" b="1" dirty="0">
                <a:latin typeface="Arial" pitchFamily="34" charset="0"/>
                <a:cs typeface="Arial" pitchFamily="34" charset="0"/>
              </a:rPr>
              <a:t>only control</a:t>
            </a:r>
          </a:p>
        </p:txBody>
      </p:sp>
    </p:spTree>
    <p:extLst>
      <p:ext uri="{BB962C8B-B14F-4D97-AF65-F5344CB8AC3E}">
        <p14:creationId xmlns:p14="http://schemas.microsoft.com/office/powerpoint/2010/main" val="295780075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normAutofit fontScale="90000"/>
          </a:bodyPr>
          <a:lstStyle/>
          <a:p>
            <a:pPr marL="514350" indent="-514350" algn="l"/>
            <a:r>
              <a:rPr lang="en-US" dirty="0"/>
              <a:t>2.	Home operator has roaming agreement with other operator. Traffic is routed back to the home operator’s core network.</a:t>
            </a:r>
          </a:p>
        </p:txBody>
      </p:sp>
      <p:grpSp>
        <p:nvGrpSpPr>
          <p:cNvPr id="123" name="Group 122"/>
          <p:cNvGrpSpPr/>
          <p:nvPr/>
        </p:nvGrpSpPr>
        <p:grpSpPr>
          <a:xfrm>
            <a:off x="4741294" y="2093590"/>
            <a:ext cx="990600" cy="990600"/>
            <a:chOff x="7315200" y="2819400"/>
            <a:chExt cx="990600" cy="990600"/>
          </a:xfrm>
        </p:grpSpPr>
        <p:sp>
          <p:nvSpPr>
            <p:cNvPr id="6"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10"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40"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108" name="Group 107"/>
            <p:cNvGrpSpPr/>
            <p:nvPr/>
          </p:nvGrpSpPr>
          <p:grpSpPr>
            <a:xfrm>
              <a:off x="7520910" y="3095706"/>
              <a:ext cx="532437" cy="381000"/>
              <a:chOff x="7481888" y="3079208"/>
              <a:chExt cx="595312" cy="425992"/>
            </a:xfrm>
          </p:grpSpPr>
          <p:sp>
            <p:nvSpPr>
              <p:cNvPr id="109"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110"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111" name="Group 122"/>
              <p:cNvGrpSpPr>
                <a:grpSpLocks/>
              </p:cNvGrpSpPr>
              <p:nvPr/>
            </p:nvGrpSpPr>
            <p:grpSpPr bwMode="auto">
              <a:xfrm>
                <a:off x="7848751" y="3079208"/>
                <a:ext cx="228449" cy="389708"/>
                <a:chOff x="4120" y="2308"/>
                <a:chExt cx="305" cy="415"/>
              </a:xfrm>
            </p:grpSpPr>
            <p:sp>
              <p:nvSpPr>
                <p:cNvPr id="11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1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1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15" name="Group 126"/>
                <p:cNvGrpSpPr>
                  <a:grpSpLocks/>
                </p:cNvGrpSpPr>
                <p:nvPr/>
              </p:nvGrpSpPr>
              <p:grpSpPr bwMode="auto">
                <a:xfrm flipH="1">
                  <a:off x="4164" y="2500"/>
                  <a:ext cx="152" cy="109"/>
                  <a:chOff x="3216" y="2784"/>
                  <a:chExt cx="192" cy="144"/>
                </a:xfrm>
              </p:grpSpPr>
              <p:sp>
                <p:nvSpPr>
                  <p:cNvPr id="11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2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2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2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1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1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1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grpSp>
      <p:grpSp>
        <p:nvGrpSpPr>
          <p:cNvPr id="583" name="Group 582"/>
          <p:cNvGrpSpPr/>
          <p:nvPr/>
        </p:nvGrpSpPr>
        <p:grpSpPr>
          <a:xfrm>
            <a:off x="6112894" y="2093590"/>
            <a:ext cx="990600" cy="990600"/>
            <a:chOff x="5257800" y="1733550"/>
            <a:chExt cx="990600" cy="990600"/>
          </a:xfrm>
        </p:grpSpPr>
        <p:sp>
          <p:nvSpPr>
            <p:cNvPr id="43" name="Rounded Rectangle 42"/>
            <p:cNvSpPr/>
            <p:nvPr/>
          </p:nvSpPr>
          <p:spPr bwMode="auto">
            <a:xfrm>
              <a:off x="5257800" y="173355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Times New Roman" charset="0"/>
              </a:endParaRPr>
            </a:p>
          </p:txBody>
        </p:sp>
        <p:grpSp>
          <p:nvGrpSpPr>
            <p:cNvPr id="44" name="Group 61"/>
            <p:cNvGrpSpPr/>
            <p:nvPr/>
          </p:nvGrpSpPr>
          <p:grpSpPr>
            <a:xfrm>
              <a:off x="5410201" y="1816606"/>
              <a:ext cx="609600" cy="450344"/>
              <a:chOff x="6324600" y="1828800"/>
              <a:chExt cx="917575" cy="677862"/>
            </a:xfrm>
          </p:grpSpPr>
          <p:grpSp>
            <p:nvGrpSpPr>
              <p:cNvPr id="45" name="Group 10"/>
              <p:cNvGrpSpPr>
                <a:grpSpLocks/>
              </p:cNvGrpSpPr>
              <p:nvPr/>
            </p:nvGrpSpPr>
            <p:grpSpPr bwMode="auto">
              <a:xfrm>
                <a:off x="6972300" y="1828800"/>
                <a:ext cx="269875" cy="460375"/>
                <a:chOff x="4120" y="2308"/>
                <a:chExt cx="305" cy="415"/>
              </a:xfrm>
            </p:grpSpPr>
            <p:sp>
              <p:nvSpPr>
                <p:cNvPr id="82"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83"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84"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85" name="Group 14"/>
                <p:cNvGrpSpPr>
                  <a:grpSpLocks/>
                </p:cNvGrpSpPr>
                <p:nvPr/>
              </p:nvGrpSpPr>
              <p:grpSpPr bwMode="auto">
                <a:xfrm flipH="1">
                  <a:off x="4164" y="2500"/>
                  <a:ext cx="152" cy="109"/>
                  <a:chOff x="3216" y="2784"/>
                  <a:chExt cx="192" cy="144"/>
                </a:xfrm>
              </p:grpSpPr>
              <p:sp>
                <p:nvSpPr>
                  <p:cNvPr id="89"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0"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1"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2"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86"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87"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88"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46" name="Group 22"/>
              <p:cNvGrpSpPr>
                <a:grpSpLocks/>
              </p:cNvGrpSpPr>
              <p:nvPr/>
            </p:nvGrpSpPr>
            <p:grpSpPr bwMode="auto">
              <a:xfrm>
                <a:off x="6756400" y="1901825"/>
                <a:ext cx="269875" cy="460375"/>
                <a:chOff x="4120" y="2308"/>
                <a:chExt cx="305" cy="415"/>
              </a:xfrm>
            </p:grpSpPr>
            <p:sp>
              <p:nvSpPr>
                <p:cNvPr id="71"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72"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73"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74" name="Group 26"/>
                <p:cNvGrpSpPr>
                  <a:grpSpLocks/>
                </p:cNvGrpSpPr>
                <p:nvPr/>
              </p:nvGrpSpPr>
              <p:grpSpPr bwMode="auto">
                <a:xfrm flipH="1">
                  <a:off x="4164" y="2500"/>
                  <a:ext cx="152" cy="109"/>
                  <a:chOff x="3216" y="2784"/>
                  <a:chExt cx="192" cy="144"/>
                </a:xfrm>
              </p:grpSpPr>
              <p:sp>
                <p:nvSpPr>
                  <p:cNvPr id="78"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79"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80"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81"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75"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76"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77"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47" name="Group 34"/>
              <p:cNvGrpSpPr>
                <a:grpSpLocks/>
              </p:cNvGrpSpPr>
              <p:nvPr/>
            </p:nvGrpSpPr>
            <p:grpSpPr bwMode="auto">
              <a:xfrm>
                <a:off x="6540500" y="1973262"/>
                <a:ext cx="269875" cy="460375"/>
                <a:chOff x="4120" y="2308"/>
                <a:chExt cx="305" cy="415"/>
              </a:xfrm>
            </p:grpSpPr>
            <p:sp>
              <p:nvSpPr>
                <p:cNvPr id="60"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61"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62"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63" name="Group 38"/>
                <p:cNvGrpSpPr>
                  <a:grpSpLocks/>
                </p:cNvGrpSpPr>
                <p:nvPr/>
              </p:nvGrpSpPr>
              <p:grpSpPr bwMode="auto">
                <a:xfrm flipH="1">
                  <a:off x="4164" y="2500"/>
                  <a:ext cx="152" cy="109"/>
                  <a:chOff x="3216" y="2784"/>
                  <a:chExt cx="192" cy="144"/>
                </a:xfrm>
              </p:grpSpPr>
              <p:sp>
                <p:nvSpPr>
                  <p:cNvPr id="67"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68"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69"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70"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64"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65"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66"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48" name="Group 618"/>
              <p:cNvGrpSpPr>
                <a:grpSpLocks/>
              </p:cNvGrpSpPr>
              <p:nvPr/>
            </p:nvGrpSpPr>
            <p:grpSpPr bwMode="auto">
              <a:xfrm>
                <a:off x="6324600" y="2046287"/>
                <a:ext cx="269875" cy="460375"/>
                <a:chOff x="4120" y="2308"/>
                <a:chExt cx="305" cy="415"/>
              </a:xfrm>
            </p:grpSpPr>
            <p:sp>
              <p:nvSpPr>
                <p:cNvPr id="49"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50"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51"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52" name="Group 622"/>
                <p:cNvGrpSpPr>
                  <a:grpSpLocks/>
                </p:cNvGrpSpPr>
                <p:nvPr/>
              </p:nvGrpSpPr>
              <p:grpSpPr bwMode="auto">
                <a:xfrm flipH="1">
                  <a:off x="4164" y="2500"/>
                  <a:ext cx="152" cy="109"/>
                  <a:chOff x="3216" y="2784"/>
                  <a:chExt cx="192" cy="144"/>
                </a:xfrm>
              </p:grpSpPr>
              <p:sp>
                <p:nvSpPr>
                  <p:cNvPr id="56"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7"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8"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9"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53"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54"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55"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graphicFrame>
          <p:nvGraphicFramePr>
            <p:cNvPr id="126" name="Object 15">
              <a:hlinkClick r:id="" action="ppaction://ole?verb=0"/>
            </p:cNvPr>
            <p:cNvGraphicFramePr>
              <a:graphicFrameLocks/>
            </p:cNvGraphicFramePr>
            <p:nvPr/>
          </p:nvGraphicFramePr>
          <p:xfrm>
            <a:off x="5341951" y="2253186"/>
            <a:ext cx="798445" cy="429931"/>
          </p:xfrm>
          <a:graphic>
            <a:graphicData uri="http://schemas.openxmlformats.org/presentationml/2006/ole">
              <mc:AlternateContent xmlns:mc="http://schemas.openxmlformats.org/markup-compatibility/2006">
                <mc:Choice xmlns:v="urn:schemas-microsoft-com:vml" Requires="v">
                  <p:oleObj spid="_x0000_s63491" name="Clip" r:id="rId4" imgW="5759280" imgH="3222360" progId="">
                    <p:embed/>
                  </p:oleObj>
                </mc:Choice>
                <mc:Fallback>
                  <p:oleObj name="Clip" r:id="rId4" imgW="5759280" imgH="32223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951" y="2253186"/>
                          <a:ext cx="798445" cy="42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7" name="Text Box 16"/>
            <p:cNvSpPr txBox="1">
              <a:spLocks noChangeArrowheads="1"/>
            </p:cNvSpPr>
            <p:nvPr/>
          </p:nvSpPr>
          <p:spPr bwMode="auto">
            <a:xfrm>
              <a:off x="5428250" y="231539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130" name="Straight Connector 129"/>
          <p:cNvCxnSpPr>
            <a:stCxn id="7" idx="3"/>
          </p:cNvCxnSpPr>
          <p:nvPr/>
        </p:nvCxnSpPr>
        <p:spPr bwMode="auto">
          <a:xfrm>
            <a:off x="2226694" y="5914906"/>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6" name="Group 95"/>
          <p:cNvGrpSpPr/>
          <p:nvPr/>
        </p:nvGrpSpPr>
        <p:grpSpPr>
          <a:xfrm>
            <a:off x="2379094" y="5839975"/>
            <a:ext cx="479618" cy="457200"/>
            <a:chOff x="1524000" y="2209800"/>
            <a:chExt cx="479618" cy="457200"/>
          </a:xfrm>
        </p:grpSpPr>
        <p:sp>
          <p:nvSpPr>
            <p:cNvPr id="131" name="Oval 130"/>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3" name="TextBox 13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136" name="Straight Connector 135"/>
          <p:cNvCxnSpPr>
            <a:endCxn id="6" idx="1"/>
          </p:cNvCxnSpPr>
          <p:nvPr/>
        </p:nvCxnSpPr>
        <p:spPr bwMode="auto">
          <a:xfrm>
            <a:off x="3979294" y="258889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41" name="Group 40"/>
          <p:cNvGrpSpPr/>
          <p:nvPr/>
        </p:nvGrpSpPr>
        <p:grpSpPr>
          <a:xfrm>
            <a:off x="4131694" y="2516711"/>
            <a:ext cx="479618" cy="461425"/>
            <a:chOff x="3276600" y="2156671"/>
            <a:chExt cx="479618" cy="461425"/>
          </a:xfrm>
        </p:grpSpPr>
        <p:sp>
          <p:nvSpPr>
            <p:cNvPr id="137" name="Oval 136"/>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8" name="TextBox 137"/>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134" name="Straight Connector 133"/>
          <p:cNvCxnSpPr>
            <a:stCxn id="6" idx="3"/>
            <a:endCxn id="43" idx="1"/>
          </p:cNvCxnSpPr>
          <p:nvPr/>
        </p:nvCxnSpPr>
        <p:spPr bwMode="auto">
          <a:xfrm>
            <a:off x="5731894" y="258889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95" name="Group 294"/>
          <p:cNvGrpSpPr/>
          <p:nvPr/>
        </p:nvGrpSpPr>
        <p:grpSpPr>
          <a:xfrm>
            <a:off x="1236094" y="5363725"/>
            <a:ext cx="990600" cy="990600"/>
            <a:chOff x="381000" y="1962150"/>
            <a:chExt cx="990600" cy="990600"/>
          </a:xfrm>
        </p:grpSpPr>
        <p:sp>
          <p:nvSpPr>
            <p:cNvPr id="7"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94" name="Picture 293" descr="MC900439836.PNG"/>
            <p:cNvPicPr>
              <a:picLocks noChangeAspect="1"/>
            </p:cNvPicPr>
            <p:nvPr/>
          </p:nvPicPr>
          <p:blipFill>
            <a:blip r:embed="rId6"/>
            <a:stretch>
              <a:fillRect/>
            </a:stretch>
          </p:blipFill>
          <p:spPr>
            <a:xfrm>
              <a:off x="609600" y="2286000"/>
              <a:ext cx="533400" cy="533400"/>
            </a:xfrm>
            <a:prstGeom prst="rect">
              <a:avLst/>
            </a:prstGeom>
          </p:spPr>
        </p:pic>
      </p:grpSp>
      <p:sp>
        <p:nvSpPr>
          <p:cNvPr id="143" name="Oval 142"/>
          <p:cNvSpPr/>
          <p:nvPr/>
        </p:nvSpPr>
        <p:spPr bwMode="auto">
          <a:xfrm>
            <a:off x="2521969" y="5611375"/>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44" name="TextBox 143"/>
          <p:cNvSpPr txBox="1"/>
          <p:nvPr/>
        </p:nvSpPr>
        <p:spPr>
          <a:xfrm>
            <a:off x="2369569" y="5306575"/>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4" name="Straight Connector 3"/>
          <p:cNvCxnSpPr/>
          <p:nvPr/>
        </p:nvCxnSpPr>
        <p:spPr bwMode="auto">
          <a:xfrm>
            <a:off x="2212135" y="5686155"/>
            <a:ext cx="251460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nvGrpSpPr>
          <p:cNvPr id="311" name="Group 310"/>
          <p:cNvGrpSpPr/>
          <p:nvPr/>
        </p:nvGrpSpPr>
        <p:grpSpPr>
          <a:xfrm>
            <a:off x="2996824" y="2078850"/>
            <a:ext cx="1000125" cy="990600"/>
            <a:chOff x="2124075" y="4419600"/>
            <a:chExt cx="1000125" cy="990600"/>
          </a:xfrm>
        </p:grpSpPr>
        <p:sp>
          <p:nvSpPr>
            <p:cNvPr id="312"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313"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314" name="Picture 313" descr="Wireless Gateway.png"/>
            <p:cNvPicPr>
              <a:picLocks noChangeAspect="1"/>
            </p:cNvPicPr>
            <p:nvPr/>
          </p:nvPicPr>
          <p:blipFill>
            <a:blip r:embed="rId7" cstate="print"/>
            <a:stretch>
              <a:fillRect/>
            </a:stretch>
          </p:blipFill>
          <p:spPr>
            <a:xfrm>
              <a:off x="2411760" y="4710893"/>
              <a:ext cx="180020" cy="158267"/>
            </a:xfrm>
            <a:prstGeom prst="rect">
              <a:avLst/>
            </a:prstGeom>
          </p:spPr>
        </p:pic>
        <p:pic>
          <p:nvPicPr>
            <p:cNvPr id="315" name="Picture 314" descr="Wireless Gateway.png"/>
            <p:cNvPicPr>
              <a:picLocks noChangeAspect="1"/>
            </p:cNvPicPr>
            <p:nvPr/>
          </p:nvPicPr>
          <p:blipFill>
            <a:blip r:embed="rId7" cstate="print"/>
            <a:stretch>
              <a:fillRect/>
            </a:stretch>
          </p:blipFill>
          <p:spPr>
            <a:xfrm>
              <a:off x="2726795" y="4824155"/>
              <a:ext cx="270030" cy="237401"/>
            </a:xfrm>
            <a:prstGeom prst="rect">
              <a:avLst/>
            </a:prstGeom>
          </p:spPr>
        </p:pic>
        <p:pic>
          <p:nvPicPr>
            <p:cNvPr id="316" name="Picture 315" descr="Wireless Gateway.png"/>
            <p:cNvPicPr>
              <a:picLocks noChangeAspect="1"/>
            </p:cNvPicPr>
            <p:nvPr/>
          </p:nvPicPr>
          <p:blipFill>
            <a:blip r:embed="rId7" cstate="print"/>
            <a:stretch>
              <a:fillRect/>
            </a:stretch>
          </p:blipFill>
          <p:spPr>
            <a:xfrm>
              <a:off x="2186735" y="4869160"/>
              <a:ext cx="512022" cy="450153"/>
            </a:xfrm>
            <a:prstGeom prst="rect">
              <a:avLst/>
            </a:prstGeom>
          </p:spPr>
        </p:pic>
      </p:grpSp>
      <p:sp>
        <p:nvSpPr>
          <p:cNvPr id="9" name="Rounded Rectangle 8"/>
          <p:cNvSpPr/>
          <p:nvPr/>
        </p:nvSpPr>
        <p:spPr bwMode="auto">
          <a:xfrm>
            <a:off x="1151620" y="1988840"/>
            <a:ext cx="6030670" cy="1215135"/>
          </a:xfrm>
          <a:prstGeom prst="roundRect">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32" name="TextBox 331"/>
          <p:cNvSpPr txBox="1"/>
          <p:nvPr/>
        </p:nvSpPr>
        <p:spPr>
          <a:xfrm>
            <a:off x="1221870" y="1673805"/>
            <a:ext cx="1864964" cy="369332"/>
          </a:xfrm>
          <a:prstGeom prst="rect">
            <a:avLst/>
          </a:prstGeom>
          <a:noFill/>
        </p:spPr>
        <p:txBody>
          <a:bodyPr wrap="none" rtlCol="0">
            <a:spAutoFit/>
          </a:bodyPr>
          <a:lstStyle/>
          <a:p>
            <a:r>
              <a:rPr lang="en-US" sz="1800" b="1" dirty="0">
                <a:latin typeface="Arial" pitchFamily="34" charset="0"/>
                <a:cs typeface="Arial" pitchFamily="34" charset="0"/>
              </a:rPr>
              <a:t>Home Operator</a:t>
            </a:r>
          </a:p>
        </p:txBody>
      </p:sp>
      <p:grpSp>
        <p:nvGrpSpPr>
          <p:cNvPr id="213" name="Group 212"/>
          <p:cNvGrpSpPr/>
          <p:nvPr/>
        </p:nvGrpSpPr>
        <p:grpSpPr>
          <a:xfrm>
            <a:off x="4741294" y="5363725"/>
            <a:ext cx="990600" cy="990600"/>
            <a:chOff x="7315200" y="2819400"/>
            <a:chExt cx="990600" cy="990600"/>
          </a:xfrm>
        </p:grpSpPr>
        <p:sp>
          <p:nvSpPr>
            <p:cNvPr id="214"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215"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216"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217" name="Group 216"/>
            <p:cNvGrpSpPr/>
            <p:nvPr/>
          </p:nvGrpSpPr>
          <p:grpSpPr>
            <a:xfrm>
              <a:off x="7520910" y="3095706"/>
              <a:ext cx="532437" cy="381000"/>
              <a:chOff x="7481888" y="3079208"/>
              <a:chExt cx="595312" cy="425992"/>
            </a:xfrm>
          </p:grpSpPr>
          <p:sp>
            <p:nvSpPr>
              <p:cNvPr id="218"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219"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220" name="Group 122"/>
              <p:cNvGrpSpPr>
                <a:grpSpLocks/>
              </p:cNvGrpSpPr>
              <p:nvPr/>
            </p:nvGrpSpPr>
            <p:grpSpPr bwMode="auto">
              <a:xfrm>
                <a:off x="7848751" y="3079208"/>
                <a:ext cx="228449" cy="389708"/>
                <a:chOff x="4120" y="2308"/>
                <a:chExt cx="305" cy="415"/>
              </a:xfrm>
            </p:grpSpPr>
            <p:sp>
              <p:nvSpPr>
                <p:cNvPr id="22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2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2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24" name="Group 126"/>
                <p:cNvGrpSpPr>
                  <a:grpSpLocks/>
                </p:cNvGrpSpPr>
                <p:nvPr/>
              </p:nvGrpSpPr>
              <p:grpSpPr bwMode="auto">
                <a:xfrm flipH="1">
                  <a:off x="4164" y="2500"/>
                  <a:ext cx="152" cy="109"/>
                  <a:chOff x="3216" y="2784"/>
                  <a:chExt cx="192" cy="144"/>
                </a:xfrm>
              </p:grpSpPr>
              <p:sp>
                <p:nvSpPr>
                  <p:cNvPr id="22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2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3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3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2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2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2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grpSp>
      <p:grpSp>
        <p:nvGrpSpPr>
          <p:cNvPr id="580" name="Group 579"/>
          <p:cNvGrpSpPr/>
          <p:nvPr/>
        </p:nvGrpSpPr>
        <p:grpSpPr>
          <a:xfrm>
            <a:off x="6112894" y="5363725"/>
            <a:ext cx="990600" cy="990600"/>
            <a:chOff x="5257800" y="4419600"/>
            <a:chExt cx="990600" cy="990600"/>
          </a:xfrm>
        </p:grpSpPr>
        <p:sp>
          <p:nvSpPr>
            <p:cNvPr id="233" name="Rounded Rectangle 232"/>
            <p:cNvSpPr/>
            <p:nvPr/>
          </p:nvSpPr>
          <p:spPr bwMode="auto">
            <a:xfrm>
              <a:off x="5257800" y="441960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Times New Roman" charset="0"/>
              </a:endParaRPr>
            </a:p>
          </p:txBody>
        </p:sp>
        <p:grpSp>
          <p:nvGrpSpPr>
            <p:cNvPr id="234" name="Group 61"/>
            <p:cNvGrpSpPr/>
            <p:nvPr/>
          </p:nvGrpSpPr>
          <p:grpSpPr>
            <a:xfrm>
              <a:off x="5410201" y="4502656"/>
              <a:ext cx="609600" cy="450344"/>
              <a:chOff x="6324600" y="1828800"/>
              <a:chExt cx="917575" cy="677862"/>
            </a:xfrm>
          </p:grpSpPr>
          <p:grpSp>
            <p:nvGrpSpPr>
              <p:cNvPr id="237" name="Group 10"/>
              <p:cNvGrpSpPr>
                <a:grpSpLocks/>
              </p:cNvGrpSpPr>
              <p:nvPr/>
            </p:nvGrpSpPr>
            <p:grpSpPr bwMode="auto">
              <a:xfrm>
                <a:off x="6972300" y="1828800"/>
                <a:ext cx="269875" cy="460375"/>
                <a:chOff x="4120" y="2308"/>
                <a:chExt cx="305" cy="415"/>
              </a:xfrm>
            </p:grpSpPr>
            <p:sp>
              <p:nvSpPr>
                <p:cNvPr id="274"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75"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76"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277" name="Group 14"/>
                <p:cNvGrpSpPr>
                  <a:grpSpLocks/>
                </p:cNvGrpSpPr>
                <p:nvPr/>
              </p:nvGrpSpPr>
              <p:grpSpPr bwMode="auto">
                <a:xfrm flipH="1">
                  <a:off x="4164" y="2500"/>
                  <a:ext cx="152" cy="109"/>
                  <a:chOff x="3216" y="2784"/>
                  <a:chExt cx="192" cy="144"/>
                </a:xfrm>
              </p:grpSpPr>
              <p:sp>
                <p:nvSpPr>
                  <p:cNvPr id="281"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82"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83"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84"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78"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79"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80"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238" name="Group 22"/>
              <p:cNvGrpSpPr>
                <a:grpSpLocks/>
              </p:cNvGrpSpPr>
              <p:nvPr/>
            </p:nvGrpSpPr>
            <p:grpSpPr bwMode="auto">
              <a:xfrm>
                <a:off x="6756400" y="1901825"/>
                <a:ext cx="269875" cy="460375"/>
                <a:chOff x="4120" y="2308"/>
                <a:chExt cx="305" cy="415"/>
              </a:xfrm>
            </p:grpSpPr>
            <p:sp>
              <p:nvSpPr>
                <p:cNvPr id="263"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64"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65"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266" name="Group 26"/>
                <p:cNvGrpSpPr>
                  <a:grpSpLocks/>
                </p:cNvGrpSpPr>
                <p:nvPr/>
              </p:nvGrpSpPr>
              <p:grpSpPr bwMode="auto">
                <a:xfrm flipH="1">
                  <a:off x="4164" y="2500"/>
                  <a:ext cx="152" cy="109"/>
                  <a:chOff x="3216" y="2784"/>
                  <a:chExt cx="192" cy="144"/>
                </a:xfrm>
              </p:grpSpPr>
              <p:sp>
                <p:nvSpPr>
                  <p:cNvPr id="270"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71"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72"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73"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67"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68"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69"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239" name="Group 34"/>
              <p:cNvGrpSpPr>
                <a:grpSpLocks/>
              </p:cNvGrpSpPr>
              <p:nvPr/>
            </p:nvGrpSpPr>
            <p:grpSpPr bwMode="auto">
              <a:xfrm>
                <a:off x="6540500" y="1973262"/>
                <a:ext cx="269875" cy="460375"/>
                <a:chOff x="4120" y="2308"/>
                <a:chExt cx="305" cy="415"/>
              </a:xfrm>
            </p:grpSpPr>
            <p:sp>
              <p:nvSpPr>
                <p:cNvPr id="252"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53"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54"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255" name="Group 38"/>
                <p:cNvGrpSpPr>
                  <a:grpSpLocks/>
                </p:cNvGrpSpPr>
                <p:nvPr/>
              </p:nvGrpSpPr>
              <p:grpSpPr bwMode="auto">
                <a:xfrm flipH="1">
                  <a:off x="4164" y="2500"/>
                  <a:ext cx="152" cy="109"/>
                  <a:chOff x="3216" y="2784"/>
                  <a:chExt cx="192" cy="144"/>
                </a:xfrm>
              </p:grpSpPr>
              <p:sp>
                <p:nvSpPr>
                  <p:cNvPr id="259"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60"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61"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62"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56"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57"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58"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240" name="Group 618"/>
              <p:cNvGrpSpPr>
                <a:grpSpLocks/>
              </p:cNvGrpSpPr>
              <p:nvPr/>
            </p:nvGrpSpPr>
            <p:grpSpPr bwMode="auto">
              <a:xfrm>
                <a:off x="6324600" y="2046287"/>
                <a:ext cx="269875" cy="460375"/>
                <a:chOff x="4120" y="2308"/>
                <a:chExt cx="305" cy="415"/>
              </a:xfrm>
            </p:grpSpPr>
            <p:sp>
              <p:nvSpPr>
                <p:cNvPr id="241"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42"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43"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244" name="Group 622"/>
                <p:cNvGrpSpPr>
                  <a:grpSpLocks/>
                </p:cNvGrpSpPr>
                <p:nvPr/>
              </p:nvGrpSpPr>
              <p:grpSpPr bwMode="auto">
                <a:xfrm flipH="1">
                  <a:off x="4164" y="2500"/>
                  <a:ext cx="152" cy="109"/>
                  <a:chOff x="3216" y="2784"/>
                  <a:chExt cx="192" cy="144"/>
                </a:xfrm>
              </p:grpSpPr>
              <p:sp>
                <p:nvSpPr>
                  <p:cNvPr id="248"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49"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50"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51"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45"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46"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47"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graphicFrame>
          <p:nvGraphicFramePr>
            <p:cNvPr id="235" name="Object 15">
              <a:hlinkClick r:id="" action="ppaction://ole?verb=0"/>
            </p:cNvPr>
            <p:cNvGraphicFramePr>
              <a:graphicFrameLocks/>
            </p:cNvGraphicFramePr>
            <p:nvPr/>
          </p:nvGraphicFramePr>
          <p:xfrm>
            <a:off x="5341951" y="4939236"/>
            <a:ext cx="798445" cy="429931"/>
          </p:xfrm>
          <a:graphic>
            <a:graphicData uri="http://schemas.openxmlformats.org/presentationml/2006/ole">
              <mc:AlternateContent xmlns:mc="http://schemas.openxmlformats.org/markup-compatibility/2006">
                <mc:Choice xmlns:v="urn:schemas-microsoft-com:vml" Requires="v">
                  <p:oleObj spid="_x0000_s63492" name="Clip" r:id="rId8" imgW="5759280" imgH="3222360" progId="">
                    <p:embed/>
                  </p:oleObj>
                </mc:Choice>
                <mc:Fallback>
                  <p:oleObj name="Clip" r:id="rId8" imgW="5759280" imgH="32223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951" y="4939236"/>
                          <a:ext cx="798445" cy="42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6" name="Text Box 16"/>
            <p:cNvSpPr txBox="1">
              <a:spLocks noChangeArrowheads="1"/>
            </p:cNvSpPr>
            <p:nvPr/>
          </p:nvSpPr>
          <p:spPr bwMode="auto">
            <a:xfrm>
              <a:off x="5428250" y="500144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285" name="Straight Connector 284"/>
          <p:cNvCxnSpPr>
            <a:endCxn id="214" idx="1"/>
          </p:cNvCxnSpPr>
          <p:nvPr/>
        </p:nvCxnSpPr>
        <p:spPr bwMode="auto">
          <a:xfrm>
            <a:off x="3979294" y="5859025"/>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86" name="Oval 285"/>
          <p:cNvSpPr/>
          <p:nvPr/>
        </p:nvSpPr>
        <p:spPr bwMode="auto">
          <a:xfrm>
            <a:off x="4284094" y="5793619"/>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87" name="TextBox 286"/>
          <p:cNvSpPr txBox="1"/>
          <p:nvPr/>
        </p:nvSpPr>
        <p:spPr>
          <a:xfrm>
            <a:off x="4131694" y="5488819"/>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cxnSp>
        <p:nvCxnSpPr>
          <p:cNvPr id="288" name="Straight Connector 287"/>
          <p:cNvCxnSpPr>
            <a:stCxn id="214" idx="3"/>
            <a:endCxn id="233" idx="1"/>
          </p:cNvCxnSpPr>
          <p:nvPr/>
        </p:nvCxnSpPr>
        <p:spPr bwMode="auto">
          <a:xfrm>
            <a:off x="5731894" y="5859025"/>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89" name="Straight Connector 288"/>
          <p:cNvCxnSpPr/>
          <p:nvPr/>
        </p:nvCxnSpPr>
        <p:spPr bwMode="auto">
          <a:xfrm>
            <a:off x="5067300" y="3084190"/>
            <a:ext cx="0" cy="2279535"/>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92" name="Oval 291"/>
          <p:cNvSpPr/>
          <p:nvPr/>
        </p:nvSpPr>
        <p:spPr bwMode="auto">
          <a:xfrm>
            <a:off x="5000411" y="4424035"/>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93" name="TextBox 292"/>
          <p:cNvSpPr txBox="1"/>
          <p:nvPr/>
        </p:nvSpPr>
        <p:spPr>
          <a:xfrm>
            <a:off x="4572000" y="4318865"/>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R5</a:t>
            </a:r>
            <a:endParaRPr lang="en-US" sz="1800" b="1" dirty="0">
              <a:latin typeface="Arial" pitchFamily="34" charset="0"/>
              <a:cs typeface="Arial" pitchFamily="34" charset="0"/>
            </a:endParaRPr>
          </a:p>
        </p:txBody>
      </p:sp>
      <p:grpSp>
        <p:nvGrpSpPr>
          <p:cNvPr id="323" name="Group 322"/>
          <p:cNvGrpSpPr/>
          <p:nvPr/>
        </p:nvGrpSpPr>
        <p:grpSpPr>
          <a:xfrm>
            <a:off x="2996824" y="5363235"/>
            <a:ext cx="1000125" cy="990600"/>
            <a:chOff x="2124075" y="4419600"/>
            <a:chExt cx="1000125" cy="990600"/>
          </a:xfrm>
        </p:grpSpPr>
        <p:sp>
          <p:nvSpPr>
            <p:cNvPr id="324"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325"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326" name="Picture 325" descr="Wireless Gateway.png"/>
            <p:cNvPicPr>
              <a:picLocks noChangeAspect="1"/>
            </p:cNvPicPr>
            <p:nvPr/>
          </p:nvPicPr>
          <p:blipFill>
            <a:blip r:embed="rId7" cstate="print"/>
            <a:stretch>
              <a:fillRect/>
            </a:stretch>
          </p:blipFill>
          <p:spPr>
            <a:xfrm>
              <a:off x="2411760" y="4710893"/>
              <a:ext cx="180020" cy="158267"/>
            </a:xfrm>
            <a:prstGeom prst="rect">
              <a:avLst/>
            </a:prstGeom>
          </p:spPr>
        </p:pic>
        <p:pic>
          <p:nvPicPr>
            <p:cNvPr id="327" name="Picture 326" descr="Wireless Gateway.png"/>
            <p:cNvPicPr>
              <a:picLocks noChangeAspect="1"/>
            </p:cNvPicPr>
            <p:nvPr/>
          </p:nvPicPr>
          <p:blipFill>
            <a:blip r:embed="rId7" cstate="print"/>
            <a:stretch>
              <a:fillRect/>
            </a:stretch>
          </p:blipFill>
          <p:spPr>
            <a:xfrm>
              <a:off x="2726795" y="4824155"/>
              <a:ext cx="270030" cy="237401"/>
            </a:xfrm>
            <a:prstGeom prst="rect">
              <a:avLst/>
            </a:prstGeom>
          </p:spPr>
        </p:pic>
        <p:pic>
          <p:nvPicPr>
            <p:cNvPr id="328" name="Picture 327" descr="Wireless Gateway.png"/>
            <p:cNvPicPr>
              <a:picLocks noChangeAspect="1"/>
            </p:cNvPicPr>
            <p:nvPr/>
          </p:nvPicPr>
          <p:blipFill>
            <a:blip r:embed="rId7" cstate="print"/>
            <a:stretch>
              <a:fillRect/>
            </a:stretch>
          </p:blipFill>
          <p:spPr>
            <a:xfrm>
              <a:off x="2186735" y="4869160"/>
              <a:ext cx="512022" cy="450153"/>
            </a:xfrm>
            <a:prstGeom prst="rect">
              <a:avLst/>
            </a:prstGeom>
          </p:spPr>
        </p:pic>
      </p:grpSp>
      <p:sp>
        <p:nvSpPr>
          <p:cNvPr id="334" name="Rounded Rectangle 333"/>
          <p:cNvSpPr/>
          <p:nvPr/>
        </p:nvSpPr>
        <p:spPr bwMode="auto">
          <a:xfrm>
            <a:off x="1151619" y="5229200"/>
            <a:ext cx="6030670" cy="1215135"/>
          </a:xfrm>
          <a:prstGeom prst="roundRect">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36" name="TextBox 335"/>
          <p:cNvSpPr txBox="1"/>
          <p:nvPr/>
        </p:nvSpPr>
        <p:spPr>
          <a:xfrm>
            <a:off x="1151619" y="4914165"/>
            <a:ext cx="3224486" cy="369332"/>
          </a:xfrm>
          <a:prstGeom prst="rect">
            <a:avLst/>
          </a:prstGeom>
          <a:noFill/>
        </p:spPr>
        <p:txBody>
          <a:bodyPr wrap="none" rtlCol="0">
            <a:spAutoFit/>
          </a:bodyPr>
          <a:lstStyle/>
          <a:p>
            <a:r>
              <a:rPr lang="en-US" sz="1800" b="1" dirty="0">
                <a:latin typeface="Arial" pitchFamily="34" charset="0"/>
                <a:cs typeface="Arial" pitchFamily="34" charset="0"/>
              </a:rPr>
              <a:t>Other Operator w/ own core</a:t>
            </a:r>
          </a:p>
        </p:txBody>
      </p:sp>
      <p:cxnSp>
        <p:nvCxnSpPr>
          <p:cNvPr id="202" name="Straight Connector 201"/>
          <p:cNvCxnSpPr/>
          <p:nvPr/>
        </p:nvCxnSpPr>
        <p:spPr bwMode="auto">
          <a:xfrm>
            <a:off x="5337085" y="3068960"/>
            <a:ext cx="0" cy="2295255"/>
          </a:xfrm>
          <a:prstGeom prst="line">
            <a:avLst/>
          </a:prstGeom>
          <a:solidFill>
            <a:schemeClr val="accent1"/>
          </a:solidFill>
          <a:ln w="12700" cap="flat" cmpd="sng" algn="ctr">
            <a:solidFill>
              <a:schemeClr val="tx1"/>
            </a:solidFill>
            <a:prstDash val="sysDash"/>
            <a:round/>
            <a:headEnd type="none" w="sm" len="sm"/>
            <a:tailEnd type="none" w="sm" len="sm"/>
          </a:ln>
          <a:effectLst/>
        </p:spPr>
      </p:cxnSp>
      <p:sp>
        <p:nvSpPr>
          <p:cNvPr id="205" name="Oval 204"/>
          <p:cNvSpPr/>
          <p:nvPr/>
        </p:nvSpPr>
        <p:spPr bwMode="auto">
          <a:xfrm>
            <a:off x="5264460" y="400383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06" name="TextBox 205"/>
          <p:cNvSpPr txBox="1"/>
          <p:nvPr/>
        </p:nvSpPr>
        <p:spPr>
          <a:xfrm>
            <a:off x="5382090" y="386975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spTree>
    <p:extLst>
      <p:ext uri="{BB962C8B-B14F-4D97-AF65-F5344CB8AC3E}">
        <p14:creationId xmlns:p14="http://schemas.microsoft.com/office/powerpoint/2010/main" val="295546146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763000" cy="1143000"/>
          </a:xfrm>
        </p:spPr>
        <p:txBody>
          <a:bodyPr>
            <a:normAutofit fontScale="90000"/>
          </a:bodyPr>
          <a:lstStyle/>
          <a:p>
            <a:pPr marL="514350" indent="-514350" algn="l"/>
            <a:r>
              <a:rPr lang="en-US" dirty="0"/>
              <a:t>3. 	Home operator has Wi-Fi access sharing agreement with other operator allowing to serve customers like by the own access infrastructure</a:t>
            </a:r>
          </a:p>
        </p:txBody>
      </p:sp>
      <p:grpSp>
        <p:nvGrpSpPr>
          <p:cNvPr id="123" name="Group 122"/>
          <p:cNvGrpSpPr/>
          <p:nvPr/>
        </p:nvGrpSpPr>
        <p:grpSpPr>
          <a:xfrm>
            <a:off x="4741294" y="2093590"/>
            <a:ext cx="990600" cy="990600"/>
            <a:chOff x="7315200" y="2819400"/>
            <a:chExt cx="990600" cy="990600"/>
          </a:xfrm>
        </p:grpSpPr>
        <p:sp>
          <p:nvSpPr>
            <p:cNvPr id="6"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10"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40"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108" name="Group 107"/>
            <p:cNvGrpSpPr/>
            <p:nvPr/>
          </p:nvGrpSpPr>
          <p:grpSpPr>
            <a:xfrm>
              <a:off x="7520910" y="3095706"/>
              <a:ext cx="532437" cy="381000"/>
              <a:chOff x="7481888" y="3079208"/>
              <a:chExt cx="595312" cy="425992"/>
            </a:xfrm>
          </p:grpSpPr>
          <p:sp>
            <p:nvSpPr>
              <p:cNvPr id="109"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110"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111" name="Group 122"/>
              <p:cNvGrpSpPr>
                <a:grpSpLocks/>
              </p:cNvGrpSpPr>
              <p:nvPr/>
            </p:nvGrpSpPr>
            <p:grpSpPr bwMode="auto">
              <a:xfrm>
                <a:off x="7848751" y="3079208"/>
                <a:ext cx="228449" cy="389708"/>
                <a:chOff x="4120" y="2308"/>
                <a:chExt cx="305" cy="415"/>
              </a:xfrm>
            </p:grpSpPr>
            <p:sp>
              <p:nvSpPr>
                <p:cNvPr id="11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1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1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15" name="Group 126"/>
                <p:cNvGrpSpPr>
                  <a:grpSpLocks/>
                </p:cNvGrpSpPr>
                <p:nvPr/>
              </p:nvGrpSpPr>
              <p:grpSpPr bwMode="auto">
                <a:xfrm flipH="1">
                  <a:off x="4164" y="2500"/>
                  <a:ext cx="152" cy="109"/>
                  <a:chOff x="3216" y="2784"/>
                  <a:chExt cx="192" cy="144"/>
                </a:xfrm>
              </p:grpSpPr>
              <p:sp>
                <p:nvSpPr>
                  <p:cNvPr id="11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2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2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2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1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1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1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grpSp>
      <p:grpSp>
        <p:nvGrpSpPr>
          <p:cNvPr id="583" name="Group 582"/>
          <p:cNvGrpSpPr/>
          <p:nvPr/>
        </p:nvGrpSpPr>
        <p:grpSpPr>
          <a:xfrm>
            <a:off x="6112894" y="2093590"/>
            <a:ext cx="990600" cy="990600"/>
            <a:chOff x="5257800" y="1733550"/>
            <a:chExt cx="990600" cy="990600"/>
          </a:xfrm>
        </p:grpSpPr>
        <p:sp>
          <p:nvSpPr>
            <p:cNvPr id="43" name="Rounded Rectangle 42"/>
            <p:cNvSpPr/>
            <p:nvPr/>
          </p:nvSpPr>
          <p:spPr bwMode="auto">
            <a:xfrm>
              <a:off x="5257800" y="173355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Times New Roman" charset="0"/>
              </a:endParaRPr>
            </a:p>
          </p:txBody>
        </p:sp>
        <p:grpSp>
          <p:nvGrpSpPr>
            <p:cNvPr id="44" name="Group 61"/>
            <p:cNvGrpSpPr/>
            <p:nvPr/>
          </p:nvGrpSpPr>
          <p:grpSpPr>
            <a:xfrm>
              <a:off x="5410201" y="1816606"/>
              <a:ext cx="609600" cy="450344"/>
              <a:chOff x="6324600" y="1828800"/>
              <a:chExt cx="917575" cy="677862"/>
            </a:xfrm>
          </p:grpSpPr>
          <p:grpSp>
            <p:nvGrpSpPr>
              <p:cNvPr id="45" name="Group 10"/>
              <p:cNvGrpSpPr>
                <a:grpSpLocks/>
              </p:cNvGrpSpPr>
              <p:nvPr/>
            </p:nvGrpSpPr>
            <p:grpSpPr bwMode="auto">
              <a:xfrm>
                <a:off x="6972300" y="1828800"/>
                <a:ext cx="269875" cy="460375"/>
                <a:chOff x="4120" y="2308"/>
                <a:chExt cx="305" cy="415"/>
              </a:xfrm>
            </p:grpSpPr>
            <p:sp>
              <p:nvSpPr>
                <p:cNvPr id="82"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83"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84"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85" name="Group 14"/>
                <p:cNvGrpSpPr>
                  <a:grpSpLocks/>
                </p:cNvGrpSpPr>
                <p:nvPr/>
              </p:nvGrpSpPr>
              <p:grpSpPr bwMode="auto">
                <a:xfrm flipH="1">
                  <a:off x="4164" y="2500"/>
                  <a:ext cx="152" cy="109"/>
                  <a:chOff x="3216" y="2784"/>
                  <a:chExt cx="192" cy="144"/>
                </a:xfrm>
              </p:grpSpPr>
              <p:sp>
                <p:nvSpPr>
                  <p:cNvPr id="89"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0"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1"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2"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86"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87"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88"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46" name="Group 22"/>
              <p:cNvGrpSpPr>
                <a:grpSpLocks/>
              </p:cNvGrpSpPr>
              <p:nvPr/>
            </p:nvGrpSpPr>
            <p:grpSpPr bwMode="auto">
              <a:xfrm>
                <a:off x="6756400" y="1901825"/>
                <a:ext cx="269875" cy="460375"/>
                <a:chOff x="4120" y="2308"/>
                <a:chExt cx="305" cy="415"/>
              </a:xfrm>
            </p:grpSpPr>
            <p:sp>
              <p:nvSpPr>
                <p:cNvPr id="71"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72"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73"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74" name="Group 26"/>
                <p:cNvGrpSpPr>
                  <a:grpSpLocks/>
                </p:cNvGrpSpPr>
                <p:nvPr/>
              </p:nvGrpSpPr>
              <p:grpSpPr bwMode="auto">
                <a:xfrm flipH="1">
                  <a:off x="4164" y="2500"/>
                  <a:ext cx="152" cy="109"/>
                  <a:chOff x="3216" y="2784"/>
                  <a:chExt cx="192" cy="144"/>
                </a:xfrm>
              </p:grpSpPr>
              <p:sp>
                <p:nvSpPr>
                  <p:cNvPr id="78"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79"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80"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81"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75"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76"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77"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47" name="Group 34"/>
              <p:cNvGrpSpPr>
                <a:grpSpLocks/>
              </p:cNvGrpSpPr>
              <p:nvPr/>
            </p:nvGrpSpPr>
            <p:grpSpPr bwMode="auto">
              <a:xfrm>
                <a:off x="6540500" y="1973262"/>
                <a:ext cx="269875" cy="460375"/>
                <a:chOff x="4120" y="2308"/>
                <a:chExt cx="305" cy="415"/>
              </a:xfrm>
            </p:grpSpPr>
            <p:sp>
              <p:nvSpPr>
                <p:cNvPr id="60"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61"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62"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63" name="Group 38"/>
                <p:cNvGrpSpPr>
                  <a:grpSpLocks/>
                </p:cNvGrpSpPr>
                <p:nvPr/>
              </p:nvGrpSpPr>
              <p:grpSpPr bwMode="auto">
                <a:xfrm flipH="1">
                  <a:off x="4164" y="2500"/>
                  <a:ext cx="152" cy="109"/>
                  <a:chOff x="3216" y="2784"/>
                  <a:chExt cx="192" cy="144"/>
                </a:xfrm>
              </p:grpSpPr>
              <p:sp>
                <p:nvSpPr>
                  <p:cNvPr id="67"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68"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69"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70"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64"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65"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66"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48" name="Group 618"/>
              <p:cNvGrpSpPr>
                <a:grpSpLocks/>
              </p:cNvGrpSpPr>
              <p:nvPr/>
            </p:nvGrpSpPr>
            <p:grpSpPr bwMode="auto">
              <a:xfrm>
                <a:off x="6324600" y="2046287"/>
                <a:ext cx="269875" cy="460375"/>
                <a:chOff x="4120" y="2308"/>
                <a:chExt cx="305" cy="415"/>
              </a:xfrm>
            </p:grpSpPr>
            <p:sp>
              <p:nvSpPr>
                <p:cNvPr id="49"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50"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51"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52" name="Group 622"/>
                <p:cNvGrpSpPr>
                  <a:grpSpLocks/>
                </p:cNvGrpSpPr>
                <p:nvPr/>
              </p:nvGrpSpPr>
              <p:grpSpPr bwMode="auto">
                <a:xfrm flipH="1">
                  <a:off x="4164" y="2500"/>
                  <a:ext cx="152" cy="109"/>
                  <a:chOff x="3216" y="2784"/>
                  <a:chExt cx="192" cy="144"/>
                </a:xfrm>
              </p:grpSpPr>
              <p:sp>
                <p:nvSpPr>
                  <p:cNvPr id="56"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7"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8"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9"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53"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54"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55"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graphicFrame>
          <p:nvGraphicFramePr>
            <p:cNvPr id="126" name="Object 15">
              <a:hlinkClick r:id="" action="ppaction://ole?verb=0"/>
            </p:cNvPr>
            <p:cNvGraphicFramePr>
              <a:graphicFrameLocks/>
            </p:cNvGraphicFramePr>
            <p:nvPr/>
          </p:nvGraphicFramePr>
          <p:xfrm>
            <a:off x="5341951" y="2253186"/>
            <a:ext cx="798445" cy="429931"/>
          </p:xfrm>
          <a:graphic>
            <a:graphicData uri="http://schemas.openxmlformats.org/presentationml/2006/ole">
              <mc:AlternateContent xmlns:mc="http://schemas.openxmlformats.org/markup-compatibility/2006">
                <mc:Choice xmlns:v="urn:schemas-microsoft-com:vml" Requires="v">
                  <p:oleObj spid="_x0000_s64514" name="Clip" r:id="rId4" imgW="5759280" imgH="3222360" progId="">
                    <p:embed/>
                  </p:oleObj>
                </mc:Choice>
                <mc:Fallback>
                  <p:oleObj name="Clip" r:id="rId4" imgW="5759280" imgH="32223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951" y="2253186"/>
                          <a:ext cx="798445" cy="42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7" name="Text Box 16"/>
            <p:cNvSpPr txBox="1">
              <a:spLocks noChangeArrowheads="1"/>
            </p:cNvSpPr>
            <p:nvPr/>
          </p:nvSpPr>
          <p:spPr bwMode="auto">
            <a:xfrm>
              <a:off x="5428250" y="231539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130" name="Straight Connector 129"/>
          <p:cNvCxnSpPr>
            <a:stCxn id="7" idx="3"/>
          </p:cNvCxnSpPr>
          <p:nvPr/>
        </p:nvCxnSpPr>
        <p:spPr bwMode="auto">
          <a:xfrm>
            <a:off x="2226694" y="4249721"/>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6" name="Group 95"/>
          <p:cNvGrpSpPr/>
          <p:nvPr/>
        </p:nvGrpSpPr>
        <p:grpSpPr>
          <a:xfrm>
            <a:off x="2379094" y="4174790"/>
            <a:ext cx="479618" cy="457200"/>
            <a:chOff x="1524000" y="2209800"/>
            <a:chExt cx="479618" cy="457200"/>
          </a:xfrm>
        </p:grpSpPr>
        <p:sp>
          <p:nvSpPr>
            <p:cNvPr id="131" name="Oval 130"/>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3" name="TextBox 13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136" name="Straight Connector 135"/>
          <p:cNvCxnSpPr>
            <a:endCxn id="6" idx="1"/>
          </p:cNvCxnSpPr>
          <p:nvPr/>
        </p:nvCxnSpPr>
        <p:spPr bwMode="auto">
          <a:xfrm>
            <a:off x="3979294" y="258889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41" name="Group 40"/>
          <p:cNvGrpSpPr/>
          <p:nvPr/>
        </p:nvGrpSpPr>
        <p:grpSpPr>
          <a:xfrm>
            <a:off x="4131694" y="2516711"/>
            <a:ext cx="479618" cy="461425"/>
            <a:chOff x="3276600" y="2156671"/>
            <a:chExt cx="479618" cy="461425"/>
          </a:xfrm>
        </p:grpSpPr>
        <p:sp>
          <p:nvSpPr>
            <p:cNvPr id="137" name="Oval 136"/>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8" name="TextBox 137"/>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134" name="Straight Connector 133"/>
          <p:cNvCxnSpPr>
            <a:stCxn id="6" idx="3"/>
            <a:endCxn id="43" idx="1"/>
          </p:cNvCxnSpPr>
          <p:nvPr/>
        </p:nvCxnSpPr>
        <p:spPr bwMode="auto">
          <a:xfrm>
            <a:off x="5731894" y="258889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95" name="Group 294"/>
          <p:cNvGrpSpPr/>
          <p:nvPr/>
        </p:nvGrpSpPr>
        <p:grpSpPr>
          <a:xfrm>
            <a:off x="1236094" y="3698540"/>
            <a:ext cx="990600" cy="990600"/>
            <a:chOff x="381000" y="1962150"/>
            <a:chExt cx="990600" cy="990600"/>
          </a:xfrm>
        </p:grpSpPr>
        <p:sp>
          <p:nvSpPr>
            <p:cNvPr id="7"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94" name="Picture 293" descr="MC900439836.PNG"/>
            <p:cNvPicPr>
              <a:picLocks noChangeAspect="1"/>
            </p:cNvPicPr>
            <p:nvPr/>
          </p:nvPicPr>
          <p:blipFill>
            <a:blip r:embed="rId6"/>
            <a:stretch>
              <a:fillRect/>
            </a:stretch>
          </p:blipFill>
          <p:spPr>
            <a:xfrm>
              <a:off x="609600" y="2286000"/>
              <a:ext cx="533400" cy="533400"/>
            </a:xfrm>
            <a:prstGeom prst="rect">
              <a:avLst/>
            </a:prstGeom>
          </p:spPr>
        </p:pic>
      </p:grpSp>
      <p:sp>
        <p:nvSpPr>
          <p:cNvPr id="143" name="Oval 142"/>
          <p:cNvSpPr/>
          <p:nvPr/>
        </p:nvSpPr>
        <p:spPr bwMode="auto">
          <a:xfrm>
            <a:off x="2521969" y="394619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44" name="TextBox 143"/>
          <p:cNvSpPr txBox="1"/>
          <p:nvPr/>
        </p:nvSpPr>
        <p:spPr>
          <a:xfrm>
            <a:off x="2369569" y="364139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4" name="Straight Connector 3"/>
          <p:cNvCxnSpPr/>
          <p:nvPr/>
        </p:nvCxnSpPr>
        <p:spPr bwMode="auto">
          <a:xfrm flipV="1">
            <a:off x="3986935" y="2708920"/>
            <a:ext cx="765085" cy="1305145"/>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nvGrpSpPr>
          <p:cNvPr id="311" name="Group 310"/>
          <p:cNvGrpSpPr/>
          <p:nvPr/>
        </p:nvGrpSpPr>
        <p:grpSpPr>
          <a:xfrm>
            <a:off x="2996824" y="2078850"/>
            <a:ext cx="1000125" cy="990600"/>
            <a:chOff x="2124075" y="4419600"/>
            <a:chExt cx="1000125" cy="990600"/>
          </a:xfrm>
        </p:grpSpPr>
        <p:sp>
          <p:nvSpPr>
            <p:cNvPr id="312"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313"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314" name="Picture 313" descr="Wireless Gateway.png"/>
            <p:cNvPicPr>
              <a:picLocks noChangeAspect="1"/>
            </p:cNvPicPr>
            <p:nvPr/>
          </p:nvPicPr>
          <p:blipFill>
            <a:blip r:embed="rId7" cstate="print"/>
            <a:stretch>
              <a:fillRect/>
            </a:stretch>
          </p:blipFill>
          <p:spPr>
            <a:xfrm>
              <a:off x="2411760" y="4710893"/>
              <a:ext cx="180020" cy="158267"/>
            </a:xfrm>
            <a:prstGeom prst="rect">
              <a:avLst/>
            </a:prstGeom>
          </p:spPr>
        </p:pic>
        <p:pic>
          <p:nvPicPr>
            <p:cNvPr id="315" name="Picture 314" descr="Wireless Gateway.png"/>
            <p:cNvPicPr>
              <a:picLocks noChangeAspect="1"/>
            </p:cNvPicPr>
            <p:nvPr/>
          </p:nvPicPr>
          <p:blipFill>
            <a:blip r:embed="rId7" cstate="print"/>
            <a:stretch>
              <a:fillRect/>
            </a:stretch>
          </p:blipFill>
          <p:spPr>
            <a:xfrm>
              <a:off x="2726795" y="4824155"/>
              <a:ext cx="270030" cy="237401"/>
            </a:xfrm>
            <a:prstGeom prst="rect">
              <a:avLst/>
            </a:prstGeom>
          </p:spPr>
        </p:pic>
        <p:pic>
          <p:nvPicPr>
            <p:cNvPr id="316" name="Picture 315" descr="Wireless Gateway.png"/>
            <p:cNvPicPr>
              <a:picLocks noChangeAspect="1"/>
            </p:cNvPicPr>
            <p:nvPr/>
          </p:nvPicPr>
          <p:blipFill>
            <a:blip r:embed="rId7" cstate="print"/>
            <a:stretch>
              <a:fillRect/>
            </a:stretch>
          </p:blipFill>
          <p:spPr>
            <a:xfrm>
              <a:off x="2186735" y="4869160"/>
              <a:ext cx="512022" cy="450153"/>
            </a:xfrm>
            <a:prstGeom prst="rect">
              <a:avLst/>
            </a:prstGeom>
          </p:spPr>
        </p:pic>
      </p:grpSp>
      <p:sp>
        <p:nvSpPr>
          <p:cNvPr id="9" name="Rounded Rectangle 8"/>
          <p:cNvSpPr/>
          <p:nvPr/>
        </p:nvSpPr>
        <p:spPr bwMode="auto">
          <a:xfrm>
            <a:off x="1151620" y="1988840"/>
            <a:ext cx="6030670" cy="1215135"/>
          </a:xfrm>
          <a:prstGeom prst="roundRect">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32" name="TextBox 331"/>
          <p:cNvSpPr txBox="1"/>
          <p:nvPr/>
        </p:nvSpPr>
        <p:spPr>
          <a:xfrm>
            <a:off x="1221870" y="1673805"/>
            <a:ext cx="1864964" cy="369332"/>
          </a:xfrm>
          <a:prstGeom prst="rect">
            <a:avLst/>
          </a:prstGeom>
          <a:noFill/>
        </p:spPr>
        <p:txBody>
          <a:bodyPr wrap="none" rtlCol="0">
            <a:spAutoFit/>
          </a:bodyPr>
          <a:lstStyle/>
          <a:p>
            <a:r>
              <a:rPr lang="en-US" sz="1800" b="1" dirty="0">
                <a:latin typeface="Arial" pitchFamily="34" charset="0"/>
                <a:cs typeface="Arial" pitchFamily="34" charset="0"/>
              </a:rPr>
              <a:t>Home Operator</a:t>
            </a:r>
          </a:p>
        </p:txBody>
      </p:sp>
      <p:grpSp>
        <p:nvGrpSpPr>
          <p:cNvPr id="93" name="Group 92"/>
          <p:cNvGrpSpPr/>
          <p:nvPr/>
        </p:nvGrpSpPr>
        <p:grpSpPr>
          <a:xfrm>
            <a:off x="1151619" y="2980009"/>
            <a:ext cx="3854994" cy="1799141"/>
            <a:chOff x="296525" y="2619969"/>
            <a:chExt cx="3854994" cy="1799141"/>
          </a:xfrm>
        </p:grpSpPr>
        <p:cxnSp>
          <p:nvCxnSpPr>
            <p:cNvPr id="306" name="Straight Connector 305"/>
            <p:cNvCxnSpPr>
              <a:stCxn id="318" idx="3"/>
            </p:cNvCxnSpPr>
            <p:nvPr/>
          </p:nvCxnSpPr>
          <p:spPr bwMode="auto">
            <a:xfrm flipV="1">
              <a:off x="3141855" y="2619969"/>
              <a:ext cx="753870" cy="1214321"/>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317" name="Group 316"/>
            <p:cNvGrpSpPr/>
            <p:nvPr/>
          </p:nvGrpSpPr>
          <p:grpSpPr>
            <a:xfrm>
              <a:off x="2141730" y="3338990"/>
              <a:ext cx="1000125" cy="990600"/>
              <a:chOff x="2124075" y="4419600"/>
              <a:chExt cx="1000125" cy="990600"/>
            </a:xfrm>
          </p:grpSpPr>
          <p:sp>
            <p:nvSpPr>
              <p:cNvPr id="318"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319"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320" name="Picture 319" descr="Wireless Gateway.png"/>
              <p:cNvPicPr>
                <a:picLocks noChangeAspect="1"/>
              </p:cNvPicPr>
              <p:nvPr/>
            </p:nvPicPr>
            <p:blipFill>
              <a:blip r:embed="rId7" cstate="print"/>
              <a:stretch>
                <a:fillRect/>
              </a:stretch>
            </p:blipFill>
            <p:spPr>
              <a:xfrm>
                <a:off x="2411760" y="4710893"/>
                <a:ext cx="180020" cy="158267"/>
              </a:xfrm>
              <a:prstGeom prst="rect">
                <a:avLst/>
              </a:prstGeom>
            </p:spPr>
          </p:pic>
          <p:pic>
            <p:nvPicPr>
              <p:cNvPr id="321" name="Picture 320" descr="Wireless Gateway.png"/>
              <p:cNvPicPr>
                <a:picLocks noChangeAspect="1"/>
              </p:cNvPicPr>
              <p:nvPr/>
            </p:nvPicPr>
            <p:blipFill>
              <a:blip r:embed="rId7" cstate="print"/>
              <a:stretch>
                <a:fillRect/>
              </a:stretch>
            </p:blipFill>
            <p:spPr>
              <a:xfrm>
                <a:off x="2726795" y="4824155"/>
                <a:ext cx="270030" cy="237401"/>
              </a:xfrm>
              <a:prstGeom prst="rect">
                <a:avLst/>
              </a:prstGeom>
            </p:spPr>
          </p:pic>
          <p:pic>
            <p:nvPicPr>
              <p:cNvPr id="322" name="Picture 321" descr="Wireless Gateway.png"/>
              <p:cNvPicPr>
                <a:picLocks noChangeAspect="1"/>
              </p:cNvPicPr>
              <p:nvPr/>
            </p:nvPicPr>
            <p:blipFill>
              <a:blip r:embed="rId7" cstate="print"/>
              <a:stretch>
                <a:fillRect/>
              </a:stretch>
            </p:blipFill>
            <p:spPr>
              <a:xfrm>
                <a:off x="2186735" y="4869160"/>
                <a:ext cx="512022" cy="450153"/>
              </a:xfrm>
              <a:prstGeom prst="rect">
                <a:avLst/>
              </a:prstGeom>
            </p:spPr>
          </p:pic>
        </p:grpSp>
        <p:sp>
          <p:nvSpPr>
            <p:cNvPr id="333" name="Rounded Rectangle 332"/>
            <p:cNvSpPr/>
            <p:nvPr/>
          </p:nvSpPr>
          <p:spPr bwMode="auto">
            <a:xfrm>
              <a:off x="296525" y="3203975"/>
              <a:ext cx="2970330" cy="1215135"/>
            </a:xfrm>
            <a:prstGeom prst="roundRect">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35" name="TextBox 334"/>
            <p:cNvSpPr txBox="1"/>
            <p:nvPr/>
          </p:nvSpPr>
          <p:spPr>
            <a:xfrm>
              <a:off x="296525" y="2888940"/>
              <a:ext cx="2032227" cy="369332"/>
            </a:xfrm>
            <a:prstGeom prst="rect">
              <a:avLst/>
            </a:prstGeom>
            <a:noFill/>
          </p:spPr>
          <p:txBody>
            <a:bodyPr wrap="none" rtlCol="0">
              <a:spAutoFit/>
            </a:bodyPr>
            <a:lstStyle/>
            <a:p>
              <a:r>
                <a:rPr lang="en-US" sz="1800" b="1" dirty="0">
                  <a:latin typeface="Arial" pitchFamily="34" charset="0"/>
                  <a:cs typeface="Arial" pitchFamily="34" charset="0"/>
                </a:rPr>
                <a:t>Access Operator</a:t>
              </a:r>
            </a:p>
          </p:txBody>
        </p:sp>
        <p:sp>
          <p:nvSpPr>
            <p:cNvPr id="337" name="Oval 336"/>
            <p:cNvSpPr/>
            <p:nvPr/>
          </p:nvSpPr>
          <p:spPr bwMode="auto">
            <a:xfrm>
              <a:off x="3564505" y="2989638"/>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38" name="TextBox 337"/>
            <p:cNvSpPr txBox="1"/>
            <p:nvPr/>
          </p:nvSpPr>
          <p:spPr>
            <a:xfrm>
              <a:off x="3671901" y="287964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203" name="Straight Connector 202"/>
          <p:cNvCxnSpPr/>
          <p:nvPr/>
        </p:nvCxnSpPr>
        <p:spPr bwMode="auto">
          <a:xfrm>
            <a:off x="2231740" y="4014065"/>
            <a:ext cx="1755195" cy="0"/>
          </a:xfrm>
          <a:prstGeom prst="line">
            <a:avLst/>
          </a:prstGeom>
          <a:solidFill>
            <a:schemeClr val="accent1"/>
          </a:solidFill>
          <a:ln w="12700" cap="flat" cmpd="sng" algn="ctr">
            <a:solidFill>
              <a:schemeClr val="tx1"/>
            </a:solidFill>
            <a:prstDash val="sysDash"/>
            <a:round/>
            <a:headEnd type="none" w="sm" len="sm"/>
            <a:tailEnd type="none" w="sm" len="sm"/>
          </a:ln>
          <a:effectLst/>
        </p:spPr>
      </p:cxnSp>
    </p:spTree>
    <p:extLst>
      <p:ext uri="{BB962C8B-B14F-4D97-AF65-F5344CB8AC3E}">
        <p14:creationId xmlns:p14="http://schemas.microsoft.com/office/powerpoint/2010/main" val="295780075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normAutofit fontScale="90000"/>
          </a:bodyPr>
          <a:lstStyle/>
          <a:p>
            <a:pPr marL="514350" indent="-514350" algn="l"/>
            <a:r>
              <a:rPr lang="en-US" dirty="0"/>
              <a:t>4.	</a:t>
            </a:r>
            <a:r>
              <a:rPr lang="en-US" sz="2700" dirty="0"/>
              <a:t>Home operator has agreement with roaming consortia which enables to use credentials for access to all other operators’ networks belong to the roaming consortia.</a:t>
            </a:r>
          </a:p>
        </p:txBody>
      </p:sp>
      <p:grpSp>
        <p:nvGrpSpPr>
          <p:cNvPr id="123" name="Group 122"/>
          <p:cNvGrpSpPr/>
          <p:nvPr/>
        </p:nvGrpSpPr>
        <p:grpSpPr>
          <a:xfrm>
            <a:off x="4741294" y="2093590"/>
            <a:ext cx="990600" cy="990600"/>
            <a:chOff x="7315200" y="2819400"/>
            <a:chExt cx="990600" cy="990600"/>
          </a:xfrm>
        </p:grpSpPr>
        <p:sp>
          <p:nvSpPr>
            <p:cNvPr id="6"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10"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40"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108" name="Group 107"/>
            <p:cNvGrpSpPr/>
            <p:nvPr/>
          </p:nvGrpSpPr>
          <p:grpSpPr>
            <a:xfrm>
              <a:off x="7520910" y="3095706"/>
              <a:ext cx="532437" cy="381000"/>
              <a:chOff x="7481888" y="3079208"/>
              <a:chExt cx="595312" cy="425992"/>
            </a:xfrm>
          </p:grpSpPr>
          <p:sp>
            <p:nvSpPr>
              <p:cNvPr id="109"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110"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111" name="Group 122"/>
              <p:cNvGrpSpPr>
                <a:grpSpLocks/>
              </p:cNvGrpSpPr>
              <p:nvPr/>
            </p:nvGrpSpPr>
            <p:grpSpPr bwMode="auto">
              <a:xfrm>
                <a:off x="7848751" y="3079208"/>
                <a:ext cx="228449" cy="389708"/>
                <a:chOff x="4120" y="2308"/>
                <a:chExt cx="305" cy="415"/>
              </a:xfrm>
            </p:grpSpPr>
            <p:sp>
              <p:nvSpPr>
                <p:cNvPr id="11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1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1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15" name="Group 126"/>
                <p:cNvGrpSpPr>
                  <a:grpSpLocks/>
                </p:cNvGrpSpPr>
                <p:nvPr/>
              </p:nvGrpSpPr>
              <p:grpSpPr bwMode="auto">
                <a:xfrm flipH="1">
                  <a:off x="4164" y="2500"/>
                  <a:ext cx="152" cy="109"/>
                  <a:chOff x="3216" y="2784"/>
                  <a:chExt cx="192" cy="144"/>
                </a:xfrm>
              </p:grpSpPr>
              <p:sp>
                <p:nvSpPr>
                  <p:cNvPr id="11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2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2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2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1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1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1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grpSp>
      <p:grpSp>
        <p:nvGrpSpPr>
          <p:cNvPr id="583" name="Group 582"/>
          <p:cNvGrpSpPr/>
          <p:nvPr/>
        </p:nvGrpSpPr>
        <p:grpSpPr>
          <a:xfrm>
            <a:off x="6112894" y="2093590"/>
            <a:ext cx="990600" cy="990600"/>
            <a:chOff x="5257800" y="1733550"/>
            <a:chExt cx="990600" cy="990600"/>
          </a:xfrm>
        </p:grpSpPr>
        <p:sp>
          <p:nvSpPr>
            <p:cNvPr id="43" name="Rounded Rectangle 42"/>
            <p:cNvSpPr/>
            <p:nvPr/>
          </p:nvSpPr>
          <p:spPr bwMode="auto">
            <a:xfrm>
              <a:off x="5257800" y="173355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Times New Roman" charset="0"/>
              </a:endParaRPr>
            </a:p>
          </p:txBody>
        </p:sp>
        <p:grpSp>
          <p:nvGrpSpPr>
            <p:cNvPr id="44" name="Group 61"/>
            <p:cNvGrpSpPr/>
            <p:nvPr/>
          </p:nvGrpSpPr>
          <p:grpSpPr>
            <a:xfrm>
              <a:off x="5410201" y="1816606"/>
              <a:ext cx="609600" cy="450344"/>
              <a:chOff x="6324600" y="1828800"/>
              <a:chExt cx="917575" cy="677862"/>
            </a:xfrm>
          </p:grpSpPr>
          <p:grpSp>
            <p:nvGrpSpPr>
              <p:cNvPr id="45" name="Group 10"/>
              <p:cNvGrpSpPr>
                <a:grpSpLocks/>
              </p:cNvGrpSpPr>
              <p:nvPr/>
            </p:nvGrpSpPr>
            <p:grpSpPr bwMode="auto">
              <a:xfrm>
                <a:off x="6972300" y="1828800"/>
                <a:ext cx="269875" cy="460375"/>
                <a:chOff x="4120" y="2308"/>
                <a:chExt cx="305" cy="415"/>
              </a:xfrm>
            </p:grpSpPr>
            <p:sp>
              <p:nvSpPr>
                <p:cNvPr id="82"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83"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84"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85" name="Group 14"/>
                <p:cNvGrpSpPr>
                  <a:grpSpLocks/>
                </p:cNvGrpSpPr>
                <p:nvPr/>
              </p:nvGrpSpPr>
              <p:grpSpPr bwMode="auto">
                <a:xfrm flipH="1">
                  <a:off x="4164" y="2500"/>
                  <a:ext cx="152" cy="109"/>
                  <a:chOff x="3216" y="2784"/>
                  <a:chExt cx="192" cy="144"/>
                </a:xfrm>
              </p:grpSpPr>
              <p:sp>
                <p:nvSpPr>
                  <p:cNvPr id="89"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0"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1"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2"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86"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87"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88"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46" name="Group 22"/>
              <p:cNvGrpSpPr>
                <a:grpSpLocks/>
              </p:cNvGrpSpPr>
              <p:nvPr/>
            </p:nvGrpSpPr>
            <p:grpSpPr bwMode="auto">
              <a:xfrm>
                <a:off x="6756400" y="1901825"/>
                <a:ext cx="269875" cy="460375"/>
                <a:chOff x="4120" y="2308"/>
                <a:chExt cx="305" cy="415"/>
              </a:xfrm>
            </p:grpSpPr>
            <p:sp>
              <p:nvSpPr>
                <p:cNvPr id="71"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72"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73"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74" name="Group 26"/>
                <p:cNvGrpSpPr>
                  <a:grpSpLocks/>
                </p:cNvGrpSpPr>
                <p:nvPr/>
              </p:nvGrpSpPr>
              <p:grpSpPr bwMode="auto">
                <a:xfrm flipH="1">
                  <a:off x="4164" y="2500"/>
                  <a:ext cx="152" cy="109"/>
                  <a:chOff x="3216" y="2784"/>
                  <a:chExt cx="192" cy="144"/>
                </a:xfrm>
              </p:grpSpPr>
              <p:sp>
                <p:nvSpPr>
                  <p:cNvPr id="78"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79"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80"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81"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75"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76"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77"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47" name="Group 34"/>
              <p:cNvGrpSpPr>
                <a:grpSpLocks/>
              </p:cNvGrpSpPr>
              <p:nvPr/>
            </p:nvGrpSpPr>
            <p:grpSpPr bwMode="auto">
              <a:xfrm>
                <a:off x="6540500" y="1973262"/>
                <a:ext cx="269875" cy="460375"/>
                <a:chOff x="4120" y="2308"/>
                <a:chExt cx="305" cy="415"/>
              </a:xfrm>
            </p:grpSpPr>
            <p:sp>
              <p:nvSpPr>
                <p:cNvPr id="60"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61"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62"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63" name="Group 38"/>
                <p:cNvGrpSpPr>
                  <a:grpSpLocks/>
                </p:cNvGrpSpPr>
                <p:nvPr/>
              </p:nvGrpSpPr>
              <p:grpSpPr bwMode="auto">
                <a:xfrm flipH="1">
                  <a:off x="4164" y="2500"/>
                  <a:ext cx="152" cy="109"/>
                  <a:chOff x="3216" y="2784"/>
                  <a:chExt cx="192" cy="144"/>
                </a:xfrm>
              </p:grpSpPr>
              <p:sp>
                <p:nvSpPr>
                  <p:cNvPr id="67"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68"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69"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70"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64"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65"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66"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48" name="Group 618"/>
              <p:cNvGrpSpPr>
                <a:grpSpLocks/>
              </p:cNvGrpSpPr>
              <p:nvPr/>
            </p:nvGrpSpPr>
            <p:grpSpPr bwMode="auto">
              <a:xfrm>
                <a:off x="6324600" y="2046287"/>
                <a:ext cx="269875" cy="460375"/>
                <a:chOff x="4120" y="2308"/>
                <a:chExt cx="305" cy="415"/>
              </a:xfrm>
            </p:grpSpPr>
            <p:sp>
              <p:nvSpPr>
                <p:cNvPr id="49"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50"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51"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52" name="Group 622"/>
                <p:cNvGrpSpPr>
                  <a:grpSpLocks/>
                </p:cNvGrpSpPr>
                <p:nvPr/>
              </p:nvGrpSpPr>
              <p:grpSpPr bwMode="auto">
                <a:xfrm flipH="1">
                  <a:off x="4164" y="2500"/>
                  <a:ext cx="152" cy="109"/>
                  <a:chOff x="3216" y="2784"/>
                  <a:chExt cx="192" cy="144"/>
                </a:xfrm>
              </p:grpSpPr>
              <p:sp>
                <p:nvSpPr>
                  <p:cNvPr id="56"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7"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8"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9"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53"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54"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55"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graphicFrame>
          <p:nvGraphicFramePr>
            <p:cNvPr id="126" name="Object 15">
              <a:hlinkClick r:id="" action="ppaction://ole?verb=0"/>
            </p:cNvPr>
            <p:cNvGraphicFramePr>
              <a:graphicFrameLocks/>
            </p:cNvGraphicFramePr>
            <p:nvPr/>
          </p:nvGraphicFramePr>
          <p:xfrm>
            <a:off x="5341951" y="2253186"/>
            <a:ext cx="798445" cy="429931"/>
          </p:xfrm>
          <a:graphic>
            <a:graphicData uri="http://schemas.openxmlformats.org/presentationml/2006/ole">
              <mc:AlternateContent xmlns:mc="http://schemas.openxmlformats.org/markup-compatibility/2006">
                <mc:Choice xmlns:v="urn:schemas-microsoft-com:vml" Requires="v">
                  <p:oleObj spid="_x0000_s65539" name="Clip" r:id="rId4" imgW="5759280" imgH="3222360" progId="">
                    <p:embed/>
                  </p:oleObj>
                </mc:Choice>
                <mc:Fallback>
                  <p:oleObj name="Clip" r:id="rId4" imgW="5759280" imgH="32223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951" y="2253186"/>
                          <a:ext cx="798445" cy="42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7" name="Text Box 16"/>
            <p:cNvSpPr txBox="1">
              <a:spLocks noChangeArrowheads="1"/>
            </p:cNvSpPr>
            <p:nvPr/>
          </p:nvSpPr>
          <p:spPr bwMode="auto">
            <a:xfrm>
              <a:off x="5428250" y="231539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130" name="Straight Connector 129"/>
          <p:cNvCxnSpPr>
            <a:stCxn id="7" idx="3"/>
          </p:cNvCxnSpPr>
          <p:nvPr/>
        </p:nvCxnSpPr>
        <p:spPr bwMode="auto">
          <a:xfrm>
            <a:off x="2226694" y="2644771"/>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6" name="Group 95"/>
          <p:cNvGrpSpPr/>
          <p:nvPr/>
        </p:nvGrpSpPr>
        <p:grpSpPr>
          <a:xfrm>
            <a:off x="2379094" y="2569840"/>
            <a:ext cx="479618" cy="457200"/>
            <a:chOff x="1524000" y="2209800"/>
            <a:chExt cx="479618" cy="457200"/>
          </a:xfrm>
        </p:grpSpPr>
        <p:sp>
          <p:nvSpPr>
            <p:cNvPr id="131" name="Oval 130"/>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3" name="TextBox 13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136" name="Straight Connector 135"/>
          <p:cNvCxnSpPr>
            <a:endCxn id="6" idx="1"/>
          </p:cNvCxnSpPr>
          <p:nvPr/>
        </p:nvCxnSpPr>
        <p:spPr bwMode="auto">
          <a:xfrm>
            <a:off x="3979294" y="258889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41" name="Group 40"/>
          <p:cNvGrpSpPr/>
          <p:nvPr/>
        </p:nvGrpSpPr>
        <p:grpSpPr>
          <a:xfrm>
            <a:off x="4131694" y="2516711"/>
            <a:ext cx="479618" cy="461425"/>
            <a:chOff x="3276600" y="2156671"/>
            <a:chExt cx="479618" cy="461425"/>
          </a:xfrm>
        </p:grpSpPr>
        <p:sp>
          <p:nvSpPr>
            <p:cNvPr id="137" name="Oval 136"/>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8" name="TextBox 137"/>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134" name="Straight Connector 133"/>
          <p:cNvCxnSpPr>
            <a:stCxn id="6" idx="3"/>
            <a:endCxn id="43" idx="1"/>
          </p:cNvCxnSpPr>
          <p:nvPr/>
        </p:nvCxnSpPr>
        <p:spPr bwMode="auto">
          <a:xfrm>
            <a:off x="5731894" y="258889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95" name="Group 294"/>
          <p:cNvGrpSpPr/>
          <p:nvPr/>
        </p:nvGrpSpPr>
        <p:grpSpPr>
          <a:xfrm>
            <a:off x="1236094" y="2093590"/>
            <a:ext cx="990600" cy="990600"/>
            <a:chOff x="381000" y="1962150"/>
            <a:chExt cx="990600" cy="990600"/>
          </a:xfrm>
        </p:grpSpPr>
        <p:sp>
          <p:nvSpPr>
            <p:cNvPr id="7"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94" name="Picture 293" descr="MC900439836.PNG"/>
            <p:cNvPicPr>
              <a:picLocks noChangeAspect="1"/>
            </p:cNvPicPr>
            <p:nvPr/>
          </p:nvPicPr>
          <p:blipFill>
            <a:blip r:embed="rId6"/>
            <a:stretch>
              <a:fillRect/>
            </a:stretch>
          </p:blipFill>
          <p:spPr>
            <a:xfrm>
              <a:off x="609600" y="2286000"/>
              <a:ext cx="533400" cy="533400"/>
            </a:xfrm>
            <a:prstGeom prst="rect">
              <a:avLst/>
            </a:prstGeom>
          </p:spPr>
        </p:pic>
      </p:grpSp>
      <p:grpSp>
        <p:nvGrpSpPr>
          <p:cNvPr id="5" name="Group 4"/>
          <p:cNvGrpSpPr/>
          <p:nvPr/>
        </p:nvGrpSpPr>
        <p:grpSpPr>
          <a:xfrm>
            <a:off x="2226694" y="2036440"/>
            <a:ext cx="2514600" cy="457200"/>
            <a:chOff x="1371600" y="1676400"/>
            <a:chExt cx="2514600" cy="457200"/>
          </a:xfrm>
        </p:grpSpPr>
        <p:sp>
          <p:nvSpPr>
            <p:cNvPr id="143" name="Oval 142"/>
            <p:cNvSpPr/>
            <p:nvPr/>
          </p:nvSpPr>
          <p:spPr bwMode="auto">
            <a:xfrm>
              <a:off x="1666875" y="19812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44" name="TextBox 143"/>
            <p:cNvSpPr txBox="1"/>
            <p:nvPr/>
          </p:nvSpPr>
          <p:spPr>
            <a:xfrm>
              <a:off x="1514475" y="16764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4" name="Straight Connector 3"/>
            <p:cNvCxnSpPr/>
            <p:nvPr/>
          </p:nvCxnSpPr>
          <p:spPr bwMode="auto">
            <a:xfrm>
              <a:off x="1371600" y="2043694"/>
              <a:ext cx="251460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grpSp>
        <p:nvGrpSpPr>
          <p:cNvPr id="311" name="Group 310"/>
          <p:cNvGrpSpPr/>
          <p:nvPr/>
        </p:nvGrpSpPr>
        <p:grpSpPr>
          <a:xfrm>
            <a:off x="2996824" y="2078850"/>
            <a:ext cx="1000125" cy="990600"/>
            <a:chOff x="2124075" y="4419600"/>
            <a:chExt cx="1000125" cy="990600"/>
          </a:xfrm>
        </p:grpSpPr>
        <p:sp>
          <p:nvSpPr>
            <p:cNvPr id="312"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313"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314" name="Picture 313" descr="Wireless Gateway.png"/>
            <p:cNvPicPr>
              <a:picLocks noChangeAspect="1"/>
            </p:cNvPicPr>
            <p:nvPr/>
          </p:nvPicPr>
          <p:blipFill>
            <a:blip r:embed="rId7" cstate="print"/>
            <a:stretch>
              <a:fillRect/>
            </a:stretch>
          </p:blipFill>
          <p:spPr>
            <a:xfrm>
              <a:off x="2411760" y="4710893"/>
              <a:ext cx="180020" cy="158267"/>
            </a:xfrm>
            <a:prstGeom prst="rect">
              <a:avLst/>
            </a:prstGeom>
          </p:spPr>
        </p:pic>
        <p:pic>
          <p:nvPicPr>
            <p:cNvPr id="315" name="Picture 314" descr="Wireless Gateway.png"/>
            <p:cNvPicPr>
              <a:picLocks noChangeAspect="1"/>
            </p:cNvPicPr>
            <p:nvPr/>
          </p:nvPicPr>
          <p:blipFill>
            <a:blip r:embed="rId7" cstate="print"/>
            <a:stretch>
              <a:fillRect/>
            </a:stretch>
          </p:blipFill>
          <p:spPr>
            <a:xfrm>
              <a:off x="2726795" y="4824155"/>
              <a:ext cx="270030" cy="237401"/>
            </a:xfrm>
            <a:prstGeom prst="rect">
              <a:avLst/>
            </a:prstGeom>
          </p:spPr>
        </p:pic>
        <p:pic>
          <p:nvPicPr>
            <p:cNvPr id="316" name="Picture 315" descr="Wireless Gateway.png"/>
            <p:cNvPicPr>
              <a:picLocks noChangeAspect="1"/>
            </p:cNvPicPr>
            <p:nvPr/>
          </p:nvPicPr>
          <p:blipFill>
            <a:blip r:embed="rId7" cstate="print"/>
            <a:stretch>
              <a:fillRect/>
            </a:stretch>
          </p:blipFill>
          <p:spPr>
            <a:xfrm>
              <a:off x="2186735" y="4869160"/>
              <a:ext cx="512022" cy="450153"/>
            </a:xfrm>
            <a:prstGeom prst="rect">
              <a:avLst/>
            </a:prstGeom>
          </p:spPr>
        </p:pic>
      </p:grpSp>
      <p:sp>
        <p:nvSpPr>
          <p:cNvPr id="9" name="Rounded Rectangle 8"/>
          <p:cNvSpPr/>
          <p:nvPr/>
        </p:nvSpPr>
        <p:spPr bwMode="auto">
          <a:xfrm>
            <a:off x="1151620" y="1988840"/>
            <a:ext cx="6030670" cy="1215135"/>
          </a:xfrm>
          <a:prstGeom prst="roundRect">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32" name="TextBox 331"/>
          <p:cNvSpPr txBox="1"/>
          <p:nvPr/>
        </p:nvSpPr>
        <p:spPr>
          <a:xfrm>
            <a:off x="1221870" y="1673805"/>
            <a:ext cx="1864964" cy="369332"/>
          </a:xfrm>
          <a:prstGeom prst="rect">
            <a:avLst/>
          </a:prstGeom>
          <a:noFill/>
        </p:spPr>
        <p:txBody>
          <a:bodyPr wrap="none" rtlCol="0">
            <a:spAutoFit/>
          </a:bodyPr>
          <a:lstStyle/>
          <a:p>
            <a:r>
              <a:rPr lang="en-US" sz="1800" b="1" dirty="0">
                <a:latin typeface="Arial" pitchFamily="34" charset="0"/>
                <a:cs typeface="Arial" pitchFamily="34" charset="0"/>
              </a:rPr>
              <a:t>Home Operator</a:t>
            </a:r>
          </a:p>
        </p:txBody>
      </p:sp>
      <p:grpSp>
        <p:nvGrpSpPr>
          <p:cNvPr id="213" name="Group 212"/>
          <p:cNvGrpSpPr/>
          <p:nvPr/>
        </p:nvGrpSpPr>
        <p:grpSpPr>
          <a:xfrm>
            <a:off x="4741294" y="5363725"/>
            <a:ext cx="990600" cy="990600"/>
            <a:chOff x="7315200" y="2819400"/>
            <a:chExt cx="990600" cy="990600"/>
          </a:xfrm>
        </p:grpSpPr>
        <p:sp>
          <p:nvSpPr>
            <p:cNvPr id="214"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215"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216"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217" name="Group 216"/>
            <p:cNvGrpSpPr/>
            <p:nvPr/>
          </p:nvGrpSpPr>
          <p:grpSpPr>
            <a:xfrm>
              <a:off x="7520910" y="3095706"/>
              <a:ext cx="532437" cy="381000"/>
              <a:chOff x="7481888" y="3079208"/>
              <a:chExt cx="595312" cy="425992"/>
            </a:xfrm>
          </p:grpSpPr>
          <p:sp>
            <p:nvSpPr>
              <p:cNvPr id="218"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219"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220" name="Group 122"/>
              <p:cNvGrpSpPr>
                <a:grpSpLocks/>
              </p:cNvGrpSpPr>
              <p:nvPr/>
            </p:nvGrpSpPr>
            <p:grpSpPr bwMode="auto">
              <a:xfrm>
                <a:off x="7848751" y="3079208"/>
                <a:ext cx="228449" cy="389708"/>
                <a:chOff x="4120" y="2308"/>
                <a:chExt cx="305" cy="415"/>
              </a:xfrm>
            </p:grpSpPr>
            <p:sp>
              <p:nvSpPr>
                <p:cNvPr id="22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2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2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24" name="Group 126"/>
                <p:cNvGrpSpPr>
                  <a:grpSpLocks/>
                </p:cNvGrpSpPr>
                <p:nvPr/>
              </p:nvGrpSpPr>
              <p:grpSpPr bwMode="auto">
                <a:xfrm flipH="1">
                  <a:off x="4164" y="2500"/>
                  <a:ext cx="152" cy="109"/>
                  <a:chOff x="3216" y="2784"/>
                  <a:chExt cx="192" cy="144"/>
                </a:xfrm>
              </p:grpSpPr>
              <p:sp>
                <p:nvSpPr>
                  <p:cNvPr id="22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2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3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3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2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2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2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grpSp>
      <p:grpSp>
        <p:nvGrpSpPr>
          <p:cNvPr id="580" name="Group 579"/>
          <p:cNvGrpSpPr/>
          <p:nvPr/>
        </p:nvGrpSpPr>
        <p:grpSpPr>
          <a:xfrm>
            <a:off x="6112894" y="5363725"/>
            <a:ext cx="990600" cy="990600"/>
            <a:chOff x="5257800" y="4419600"/>
            <a:chExt cx="990600" cy="990600"/>
          </a:xfrm>
        </p:grpSpPr>
        <p:sp>
          <p:nvSpPr>
            <p:cNvPr id="233" name="Rounded Rectangle 232"/>
            <p:cNvSpPr/>
            <p:nvPr/>
          </p:nvSpPr>
          <p:spPr bwMode="auto">
            <a:xfrm>
              <a:off x="5257800" y="441960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Times New Roman" charset="0"/>
              </a:endParaRPr>
            </a:p>
          </p:txBody>
        </p:sp>
        <p:grpSp>
          <p:nvGrpSpPr>
            <p:cNvPr id="234" name="Group 61"/>
            <p:cNvGrpSpPr/>
            <p:nvPr/>
          </p:nvGrpSpPr>
          <p:grpSpPr>
            <a:xfrm>
              <a:off x="5410201" y="4502656"/>
              <a:ext cx="609600" cy="450344"/>
              <a:chOff x="6324600" y="1828800"/>
              <a:chExt cx="917575" cy="677862"/>
            </a:xfrm>
          </p:grpSpPr>
          <p:grpSp>
            <p:nvGrpSpPr>
              <p:cNvPr id="237" name="Group 10"/>
              <p:cNvGrpSpPr>
                <a:grpSpLocks/>
              </p:cNvGrpSpPr>
              <p:nvPr/>
            </p:nvGrpSpPr>
            <p:grpSpPr bwMode="auto">
              <a:xfrm>
                <a:off x="6972300" y="1828800"/>
                <a:ext cx="269875" cy="460375"/>
                <a:chOff x="4120" y="2308"/>
                <a:chExt cx="305" cy="415"/>
              </a:xfrm>
            </p:grpSpPr>
            <p:sp>
              <p:nvSpPr>
                <p:cNvPr id="274"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75"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76"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277" name="Group 14"/>
                <p:cNvGrpSpPr>
                  <a:grpSpLocks/>
                </p:cNvGrpSpPr>
                <p:nvPr/>
              </p:nvGrpSpPr>
              <p:grpSpPr bwMode="auto">
                <a:xfrm flipH="1">
                  <a:off x="4164" y="2500"/>
                  <a:ext cx="152" cy="109"/>
                  <a:chOff x="3216" y="2784"/>
                  <a:chExt cx="192" cy="144"/>
                </a:xfrm>
              </p:grpSpPr>
              <p:sp>
                <p:nvSpPr>
                  <p:cNvPr id="281"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82"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83"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84"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78"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79"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80"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238" name="Group 22"/>
              <p:cNvGrpSpPr>
                <a:grpSpLocks/>
              </p:cNvGrpSpPr>
              <p:nvPr/>
            </p:nvGrpSpPr>
            <p:grpSpPr bwMode="auto">
              <a:xfrm>
                <a:off x="6756400" y="1901825"/>
                <a:ext cx="269875" cy="460375"/>
                <a:chOff x="4120" y="2308"/>
                <a:chExt cx="305" cy="415"/>
              </a:xfrm>
            </p:grpSpPr>
            <p:sp>
              <p:nvSpPr>
                <p:cNvPr id="263"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64"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65"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266" name="Group 26"/>
                <p:cNvGrpSpPr>
                  <a:grpSpLocks/>
                </p:cNvGrpSpPr>
                <p:nvPr/>
              </p:nvGrpSpPr>
              <p:grpSpPr bwMode="auto">
                <a:xfrm flipH="1">
                  <a:off x="4164" y="2500"/>
                  <a:ext cx="152" cy="109"/>
                  <a:chOff x="3216" y="2784"/>
                  <a:chExt cx="192" cy="144"/>
                </a:xfrm>
              </p:grpSpPr>
              <p:sp>
                <p:nvSpPr>
                  <p:cNvPr id="270"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71"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72"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73"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67"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68"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69"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239" name="Group 34"/>
              <p:cNvGrpSpPr>
                <a:grpSpLocks/>
              </p:cNvGrpSpPr>
              <p:nvPr/>
            </p:nvGrpSpPr>
            <p:grpSpPr bwMode="auto">
              <a:xfrm>
                <a:off x="6540500" y="1973262"/>
                <a:ext cx="269875" cy="460375"/>
                <a:chOff x="4120" y="2308"/>
                <a:chExt cx="305" cy="415"/>
              </a:xfrm>
            </p:grpSpPr>
            <p:sp>
              <p:nvSpPr>
                <p:cNvPr id="252"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53"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54"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255" name="Group 38"/>
                <p:cNvGrpSpPr>
                  <a:grpSpLocks/>
                </p:cNvGrpSpPr>
                <p:nvPr/>
              </p:nvGrpSpPr>
              <p:grpSpPr bwMode="auto">
                <a:xfrm flipH="1">
                  <a:off x="4164" y="2500"/>
                  <a:ext cx="152" cy="109"/>
                  <a:chOff x="3216" y="2784"/>
                  <a:chExt cx="192" cy="144"/>
                </a:xfrm>
              </p:grpSpPr>
              <p:sp>
                <p:nvSpPr>
                  <p:cNvPr id="259"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60"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61"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62"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56"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57"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58"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240" name="Group 618"/>
              <p:cNvGrpSpPr>
                <a:grpSpLocks/>
              </p:cNvGrpSpPr>
              <p:nvPr/>
            </p:nvGrpSpPr>
            <p:grpSpPr bwMode="auto">
              <a:xfrm>
                <a:off x="6324600" y="2046287"/>
                <a:ext cx="269875" cy="460375"/>
                <a:chOff x="4120" y="2308"/>
                <a:chExt cx="305" cy="415"/>
              </a:xfrm>
            </p:grpSpPr>
            <p:sp>
              <p:nvSpPr>
                <p:cNvPr id="241"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42"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43"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244" name="Group 622"/>
                <p:cNvGrpSpPr>
                  <a:grpSpLocks/>
                </p:cNvGrpSpPr>
                <p:nvPr/>
              </p:nvGrpSpPr>
              <p:grpSpPr bwMode="auto">
                <a:xfrm flipH="1">
                  <a:off x="4164" y="2500"/>
                  <a:ext cx="152" cy="109"/>
                  <a:chOff x="3216" y="2784"/>
                  <a:chExt cx="192" cy="144"/>
                </a:xfrm>
              </p:grpSpPr>
              <p:sp>
                <p:nvSpPr>
                  <p:cNvPr id="248"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49"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50"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51"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45"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46"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47"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graphicFrame>
          <p:nvGraphicFramePr>
            <p:cNvPr id="235" name="Object 15">
              <a:hlinkClick r:id="" action="ppaction://ole?verb=0"/>
            </p:cNvPr>
            <p:cNvGraphicFramePr>
              <a:graphicFrameLocks/>
            </p:cNvGraphicFramePr>
            <p:nvPr/>
          </p:nvGraphicFramePr>
          <p:xfrm>
            <a:off x="5341951" y="4939236"/>
            <a:ext cx="798445" cy="429931"/>
          </p:xfrm>
          <a:graphic>
            <a:graphicData uri="http://schemas.openxmlformats.org/presentationml/2006/ole">
              <mc:AlternateContent xmlns:mc="http://schemas.openxmlformats.org/markup-compatibility/2006">
                <mc:Choice xmlns:v="urn:schemas-microsoft-com:vml" Requires="v">
                  <p:oleObj spid="_x0000_s65540" name="Clip" r:id="rId8" imgW="5759280" imgH="3222360" progId="">
                    <p:embed/>
                  </p:oleObj>
                </mc:Choice>
                <mc:Fallback>
                  <p:oleObj name="Clip" r:id="rId8" imgW="5759280" imgH="32223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951" y="4939236"/>
                          <a:ext cx="798445" cy="42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6" name="Text Box 16"/>
            <p:cNvSpPr txBox="1">
              <a:spLocks noChangeArrowheads="1"/>
            </p:cNvSpPr>
            <p:nvPr/>
          </p:nvSpPr>
          <p:spPr bwMode="auto">
            <a:xfrm>
              <a:off x="5428250" y="500144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285" name="Straight Connector 284"/>
          <p:cNvCxnSpPr>
            <a:endCxn id="214" idx="1"/>
          </p:cNvCxnSpPr>
          <p:nvPr/>
        </p:nvCxnSpPr>
        <p:spPr bwMode="auto">
          <a:xfrm>
            <a:off x="3979294" y="5859025"/>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86" name="Oval 285"/>
          <p:cNvSpPr/>
          <p:nvPr/>
        </p:nvSpPr>
        <p:spPr bwMode="auto">
          <a:xfrm>
            <a:off x="4284094" y="5793619"/>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87" name="TextBox 286"/>
          <p:cNvSpPr txBox="1"/>
          <p:nvPr/>
        </p:nvSpPr>
        <p:spPr>
          <a:xfrm>
            <a:off x="4131694" y="5488819"/>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cxnSp>
        <p:nvCxnSpPr>
          <p:cNvPr id="288" name="Straight Connector 287"/>
          <p:cNvCxnSpPr>
            <a:stCxn id="214" idx="3"/>
            <a:endCxn id="233" idx="1"/>
          </p:cNvCxnSpPr>
          <p:nvPr/>
        </p:nvCxnSpPr>
        <p:spPr bwMode="auto">
          <a:xfrm>
            <a:off x="5731894" y="5859025"/>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89" name="Straight Connector 288"/>
          <p:cNvCxnSpPr>
            <a:stCxn id="6" idx="2"/>
            <a:endCxn id="214" idx="0"/>
          </p:cNvCxnSpPr>
          <p:nvPr/>
        </p:nvCxnSpPr>
        <p:spPr bwMode="auto">
          <a:xfrm>
            <a:off x="5236594" y="3129195"/>
            <a:ext cx="0" cy="2234530"/>
          </a:xfrm>
          <a:prstGeom prst="line">
            <a:avLst/>
          </a:prstGeom>
          <a:solidFill>
            <a:schemeClr val="accent1"/>
          </a:solidFill>
          <a:ln w="19050" cap="flat" cmpd="sng" algn="ctr">
            <a:solidFill>
              <a:schemeClr val="tx1"/>
            </a:solidFill>
            <a:prstDash val="sysDash"/>
            <a:round/>
            <a:headEnd type="none" w="sm" len="sm"/>
            <a:tailEnd type="none" w="sm" len="sm"/>
          </a:ln>
          <a:effectLst/>
        </p:spPr>
      </p:cxnSp>
      <p:sp>
        <p:nvSpPr>
          <p:cNvPr id="292" name="Oval 291"/>
          <p:cNvSpPr/>
          <p:nvPr/>
        </p:nvSpPr>
        <p:spPr bwMode="auto">
          <a:xfrm>
            <a:off x="5157005" y="4920033"/>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93" name="TextBox 292"/>
          <p:cNvSpPr txBox="1"/>
          <p:nvPr/>
        </p:nvSpPr>
        <p:spPr>
          <a:xfrm>
            <a:off x="4728594" y="4814863"/>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R5</a:t>
            </a:r>
            <a:endParaRPr lang="en-US" sz="1800" b="1" dirty="0">
              <a:latin typeface="Arial" pitchFamily="34" charset="0"/>
              <a:cs typeface="Arial" pitchFamily="34" charset="0"/>
            </a:endParaRPr>
          </a:p>
        </p:txBody>
      </p:sp>
      <p:grpSp>
        <p:nvGrpSpPr>
          <p:cNvPr id="323" name="Group 322"/>
          <p:cNvGrpSpPr/>
          <p:nvPr/>
        </p:nvGrpSpPr>
        <p:grpSpPr>
          <a:xfrm>
            <a:off x="2996824" y="5363235"/>
            <a:ext cx="1000125" cy="990600"/>
            <a:chOff x="2124075" y="4419600"/>
            <a:chExt cx="1000125" cy="990600"/>
          </a:xfrm>
        </p:grpSpPr>
        <p:sp>
          <p:nvSpPr>
            <p:cNvPr id="324"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325"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326" name="Picture 325" descr="Wireless Gateway.png"/>
            <p:cNvPicPr>
              <a:picLocks noChangeAspect="1"/>
            </p:cNvPicPr>
            <p:nvPr/>
          </p:nvPicPr>
          <p:blipFill>
            <a:blip r:embed="rId7" cstate="print"/>
            <a:stretch>
              <a:fillRect/>
            </a:stretch>
          </p:blipFill>
          <p:spPr>
            <a:xfrm>
              <a:off x="2411760" y="4710893"/>
              <a:ext cx="180020" cy="158267"/>
            </a:xfrm>
            <a:prstGeom prst="rect">
              <a:avLst/>
            </a:prstGeom>
          </p:spPr>
        </p:pic>
        <p:pic>
          <p:nvPicPr>
            <p:cNvPr id="327" name="Picture 326" descr="Wireless Gateway.png"/>
            <p:cNvPicPr>
              <a:picLocks noChangeAspect="1"/>
            </p:cNvPicPr>
            <p:nvPr/>
          </p:nvPicPr>
          <p:blipFill>
            <a:blip r:embed="rId7" cstate="print"/>
            <a:stretch>
              <a:fillRect/>
            </a:stretch>
          </p:blipFill>
          <p:spPr>
            <a:xfrm>
              <a:off x="2726795" y="4824155"/>
              <a:ext cx="270030" cy="237401"/>
            </a:xfrm>
            <a:prstGeom prst="rect">
              <a:avLst/>
            </a:prstGeom>
          </p:spPr>
        </p:pic>
        <p:pic>
          <p:nvPicPr>
            <p:cNvPr id="328" name="Picture 327" descr="Wireless Gateway.png"/>
            <p:cNvPicPr>
              <a:picLocks noChangeAspect="1"/>
            </p:cNvPicPr>
            <p:nvPr/>
          </p:nvPicPr>
          <p:blipFill>
            <a:blip r:embed="rId7" cstate="print"/>
            <a:stretch>
              <a:fillRect/>
            </a:stretch>
          </p:blipFill>
          <p:spPr>
            <a:xfrm>
              <a:off x="2186735" y="4869160"/>
              <a:ext cx="512022" cy="450153"/>
            </a:xfrm>
            <a:prstGeom prst="rect">
              <a:avLst/>
            </a:prstGeom>
          </p:spPr>
        </p:pic>
      </p:grpSp>
      <p:sp>
        <p:nvSpPr>
          <p:cNvPr id="334" name="Rounded Rectangle 333"/>
          <p:cNvSpPr/>
          <p:nvPr/>
        </p:nvSpPr>
        <p:spPr bwMode="auto">
          <a:xfrm>
            <a:off x="1151619" y="5229200"/>
            <a:ext cx="6030670" cy="1215135"/>
          </a:xfrm>
          <a:prstGeom prst="roundRect">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36" name="TextBox 335"/>
          <p:cNvSpPr txBox="1"/>
          <p:nvPr/>
        </p:nvSpPr>
        <p:spPr>
          <a:xfrm>
            <a:off x="1151619" y="4914165"/>
            <a:ext cx="3224486" cy="369332"/>
          </a:xfrm>
          <a:prstGeom prst="rect">
            <a:avLst/>
          </a:prstGeom>
          <a:noFill/>
        </p:spPr>
        <p:txBody>
          <a:bodyPr wrap="none" rtlCol="0">
            <a:spAutoFit/>
          </a:bodyPr>
          <a:lstStyle/>
          <a:p>
            <a:r>
              <a:rPr lang="en-US" sz="1800" b="1" dirty="0">
                <a:latin typeface="Arial" pitchFamily="34" charset="0"/>
                <a:cs typeface="Arial" pitchFamily="34" charset="0"/>
              </a:rPr>
              <a:t>Other Operator w/ own core</a:t>
            </a:r>
          </a:p>
        </p:txBody>
      </p:sp>
      <p:sp>
        <p:nvSpPr>
          <p:cNvPr id="200" name="AutoShape 154"/>
          <p:cNvSpPr>
            <a:spLocks noChangeArrowheads="1"/>
          </p:cNvSpPr>
          <p:nvPr/>
        </p:nvSpPr>
        <p:spPr bwMode="auto">
          <a:xfrm>
            <a:off x="4752020" y="3744035"/>
            <a:ext cx="990600" cy="990600"/>
          </a:xfrm>
          <a:prstGeom prst="flowChartAlternateProcess">
            <a:avLst/>
          </a:prstGeom>
          <a:solidFill>
            <a:schemeClr val="accent3"/>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202" name="Rectangle 188"/>
          <p:cNvSpPr>
            <a:spLocks noChangeArrowheads="1"/>
          </p:cNvSpPr>
          <p:nvPr/>
        </p:nvSpPr>
        <p:spPr bwMode="auto">
          <a:xfrm>
            <a:off x="4810757" y="3791660"/>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203" name="Group 202"/>
          <p:cNvGrpSpPr/>
          <p:nvPr/>
        </p:nvGrpSpPr>
        <p:grpSpPr>
          <a:xfrm>
            <a:off x="4957730" y="4020341"/>
            <a:ext cx="532437" cy="381000"/>
            <a:chOff x="7481888" y="3079208"/>
            <a:chExt cx="595312" cy="425992"/>
          </a:xfrm>
        </p:grpSpPr>
        <p:sp>
          <p:nvSpPr>
            <p:cNvPr id="204"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205"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206" name="Group 122"/>
            <p:cNvGrpSpPr>
              <a:grpSpLocks/>
            </p:cNvGrpSpPr>
            <p:nvPr/>
          </p:nvGrpSpPr>
          <p:grpSpPr bwMode="auto">
            <a:xfrm>
              <a:off x="7848751" y="3079208"/>
              <a:ext cx="228449" cy="389708"/>
              <a:chOff x="4120" y="2308"/>
              <a:chExt cx="305" cy="415"/>
            </a:xfrm>
          </p:grpSpPr>
          <p:sp>
            <p:nvSpPr>
              <p:cNvPr id="207"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08"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09"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10" name="Group 126"/>
              <p:cNvGrpSpPr>
                <a:grpSpLocks/>
              </p:cNvGrpSpPr>
              <p:nvPr/>
            </p:nvGrpSpPr>
            <p:grpSpPr bwMode="auto">
              <a:xfrm flipH="1">
                <a:off x="4164" y="2500"/>
                <a:ext cx="152" cy="109"/>
                <a:chOff x="3216" y="2784"/>
                <a:chExt cx="192" cy="144"/>
              </a:xfrm>
            </p:grpSpPr>
            <p:sp>
              <p:nvSpPr>
                <p:cNvPr id="290"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91"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96"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97"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11"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12"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3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sp>
        <p:nvSpPr>
          <p:cNvPr id="298" name="Oval 297"/>
          <p:cNvSpPr/>
          <p:nvPr/>
        </p:nvSpPr>
        <p:spPr bwMode="auto">
          <a:xfrm>
            <a:off x="5171985" y="3399155"/>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99" name="TextBox 298"/>
          <p:cNvSpPr txBox="1"/>
          <p:nvPr/>
        </p:nvSpPr>
        <p:spPr>
          <a:xfrm>
            <a:off x="4743574" y="3293985"/>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R5</a:t>
            </a:r>
            <a:endParaRPr lang="en-US" sz="1800" b="1" dirty="0">
              <a:latin typeface="Arial" pitchFamily="34" charset="0"/>
              <a:cs typeface="Arial" pitchFamily="34" charset="0"/>
            </a:endParaRPr>
          </a:p>
        </p:txBody>
      </p:sp>
      <p:sp>
        <p:nvSpPr>
          <p:cNvPr id="300" name="TextBox 299"/>
          <p:cNvSpPr txBox="1"/>
          <p:nvPr/>
        </p:nvSpPr>
        <p:spPr>
          <a:xfrm>
            <a:off x="5742130" y="4014065"/>
            <a:ext cx="2313554" cy="369332"/>
          </a:xfrm>
          <a:prstGeom prst="rect">
            <a:avLst/>
          </a:prstGeom>
          <a:noFill/>
        </p:spPr>
        <p:txBody>
          <a:bodyPr wrap="none" rtlCol="0">
            <a:spAutoFit/>
          </a:bodyPr>
          <a:lstStyle/>
          <a:p>
            <a:r>
              <a:rPr lang="en-US" sz="1800" b="1" dirty="0">
                <a:latin typeface="Arial" pitchFamily="34" charset="0"/>
                <a:cs typeface="Arial" pitchFamily="34" charset="0"/>
              </a:rPr>
              <a:t>Roaming Consortia</a:t>
            </a:r>
          </a:p>
        </p:txBody>
      </p:sp>
    </p:spTree>
    <p:extLst>
      <p:ext uri="{BB962C8B-B14F-4D97-AF65-F5344CB8AC3E}">
        <p14:creationId xmlns:p14="http://schemas.microsoft.com/office/powerpoint/2010/main" val="295780075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Wi-Fi Hotspot Roaming Use case</a:t>
            </a:r>
            <a:br>
              <a:rPr lang="en-US" dirty="0"/>
            </a:br>
            <a:r>
              <a:rPr lang="en-US" dirty="0"/>
              <a:t>Impact on</a:t>
            </a:r>
            <a:r>
              <a:rPr lang="en-US" dirty="0" smtClean="0"/>
              <a:t> OmniRAN:</a:t>
            </a:r>
            <a:endParaRPr lang="en-US" dirty="0"/>
          </a:p>
        </p:txBody>
      </p:sp>
      <p:sp>
        <p:nvSpPr>
          <p:cNvPr id="3" name="Content Placeholder 2"/>
          <p:cNvSpPr>
            <a:spLocks noGrp="1"/>
          </p:cNvSpPr>
          <p:nvPr>
            <p:ph idx="1"/>
          </p:nvPr>
        </p:nvSpPr>
        <p:spPr/>
        <p:txBody>
          <a:bodyPr>
            <a:normAutofit fontScale="70000" lnSpcReduction="20000"/>
          </a:bodyPr>
          <a:lstStyle/>
          <a:p>
            <a:r>
              <a:rPr lang="en-US" dirty="0"/>
              <a:t>All different flavors of Wi-Fi roaming can be handled with just 2 Reference Points of the OmniRAN architecture:</a:t>
            </a:r>
          </a:p>
          <a:p>
            <a:pPr lvl="1"/>
            <a:r>
              <a:rPr lang="en-US" dirty="0"/>
              <a:t>R3, when terminal is anchored in the home network</a:t>
            </a:r>
          </a:p>
          <a:p>
            <a:pPr lvl="2"/>
            <a:r>
              <a:rPr lang="en-US" dirty="0"/>
              <a:t>Default router in the home network</a:t>
            </a:r>
          </a:p>
          <a:p>
            <a:pPr lvl="1"/>
            <a:r>
              <a:rPr lang="en-US" dirty="0"/>
              <a:t>R5, when terminal is anchored in the visited network</a:t>
            </a:r>
          </a:p>
          <a:p>
            <a:pPr lvl="2"/>
            <a:r>
              <a:rPr lang="en-US" dirty="0"/>
              <a:t>Default router in the visited network</a:t>
            </a:r>
          </a:p>
          <a:p>
            <a:r>
              <a:rPr lang="en-US" dirty="0"/>
              <a:t>A Roaming Consortium usually deploys R5 for inter-connection of all the involved operators only containing AAA attributes.</a:t>
            </a:r>
          </a:p>
          <a:p>
            <a:r>
              <a:rPr lang="en-US" dirty="0"/>
              <a:t>As only AAA attributes are in scope of IEEE 802 and link specific attributes on R5 are the same as on R3, there is hardly anything left for IEEE 802 to specify for R5.</a:t>
            </a:r>
          </a:p>
          <a:p>
            <a:endParaRPr lang="en-US" dirty="0"/>
          </a:p>
          <a:p>
            <a:r>
              <a:rPr lang="en-US" dirty="0"/>
              <a:t>The Wi-Fi Roaming use case seems not to add to the normative specification domain of OmniRAN.</a:t>
            </a:r>
          </a:p>
          <a:p>
            <a:endParaRPr lang="en-US" dirty="0"/>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Necessary standardization work within IEEE 802</a:t>
            </a:r>
            <a:endParaRPr lang="en-US" dirty="0"/>
          </a:p>
        </p:txBody>
      </p:sp>
      <p:sp>
        <p:nvSpPr>
          <p:cNvPr id="3" name="Text Placeholder 2"/>
          <p:cNvSpPr>
            <a:spLocks noGrp="1"/>
          </p:cNvSpPr>
          <p:nvPr>
            <p:ph type="body" idx="1"/>
          </p:nvPr>
        </p:nvSpPr>
        <p:spPr/>
        <p:txBody>
          <a:bodyPr/>
          <a:lstStyle/>
          <a:p>
            <a:r>
              <a:rPr lang="en-US" dirty="0" smtClean="0"/>
              <a:t>IEEE 802 OmniRAN Results and Proposals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is Evidence to consider Commonalities of IEEE 802 Access Networks</a:t>
            </a:r>
            <a:endParaRPr lang="en-US" dirty="0"/>
          </a:p>
        </p:txBody>
      </p:sp>
      <p:sp>
        <p:nvSpPr>
          <p:cNvPr id="3" name="Content Placeholder 2"/>
          <p:cNvSpPr>
            <a:spLocks noGrp="1"/>
          </p:cNvSpPr>
          <p:nvPr>
            <p:ph idx="1"/>
          </p:nvPr>
        </p:nvSpPr>
        <p:spPr>
          <a:xfrm>
            <a:off x="457200" y="1539000"/>
            <a:ext cx="8229600" cy="5085000"/>
          </a:xfrm>
        </p:spPr>
        <p:txBody>
          <a:bodyPr>
            <a:normAutofit fontScale="70000" lnSpcReduction="20000"/>
          </a:bodyPr>
          <a:lstStyle/>
          <a:p>
            <a:r>
              <a:rPr lang="en-US" dirty="0" smtClean="0"/>
              <a:t>More (huge) networks are coming</a:t>
            </a:r>
            <a:br>
              <a:rPr lang="en-US" dirty="0" smtClean="0"/>
            </a:br>
            <a:r>
              <a:rPr lang="en-US" dirty="0" smtClean="0"/>
              <a:t>up by everything gets connected</a:t>
            </a:r>
          </a:p>
          <a:p>
            <a:pPr lvl="1"/>
            <a:r>
              <a:rPr lang="en-US" sz="2600" dirty="0" smtClean="0"/>
              <a:t>e.g. </a:t>
            </a:r>
            <a:r>
              <a:rPr lang="en-US" sz="2600" dirty="0" err="1" smtClean="0"/>
              <a:t>SmartGrid</a:t>
            </a:r>
            <a:r>
              <a:rPr lang="en-US" sz="2600" dirty="0" smtClean="0"/>
              <a:t>, ITS, </a:t>
            </a:r>
            <a:r>
              <a:rPr lang="en-US" sz="2600" dirty="0" err="1" smtClean="0"/>
              <a:t>IoT</a:t>
            </a:r>
            <a:r>
              <a:rPr lang="en-US" sz="2600" dirty="0" smtClean="0"/>
              <a:t>, …</a:t>
            </a:r>
          </a:p>
          <a:p>
            <a:r>
              <a:rPr lang="en-US" dirty="0" smtClean="0"/>
              <a:t>New markets for </a:t>
            </a:r>
            <a:br>
              <a:rPr lang="en-US" dirty="0" smtClean="0"/>
            </a:br>
            <a:r>
              <a:rPr lang="en-US" dirty="0" smtClean="0"/>
              <a:t>IEEE 802 access technologies</a:t>
            </a:r>
          </a:p>
          <a:p>
            <a:pPr lvl="1"/>
            <a:r>
              <a:rPr lang="en-US" sz="2600" dirty="0" smtClean="0"/>
              <a:t>e.g. factory automation, in-car communication, home automation, …</a:t>
            </a:r>
          </a:p>
          <a:p>
            <a:r>
              <a:rPr lang="en-US" dirty="0" smtClean="0"/>
              <a:t>IEEE 802 access is becoming more heterogeneous</a:t>
            </a:r>
          </a:p>
          <a:p>
            <a:pPr lvl="1"/>
            <a:r>
              <a:rPr lang="en-US" dirty="0" smtClean="0"/>
              <a:t>multiple network interfaces</a:t>
            </a:r>
          </a:p>
          <a:p>
            <a:pPr lvl="2"/>
            <a:r>
              <a:rPr lang="en-US" sz="2300" dirty="0" smtClean="0"/>
              <a:t>e.g. IEEE 802.3, IEEE 802.11, IEEE 802.15… </a:t>
            </a:r>
          </a:p>
          <a:p>
            <a:pPr lvl="1"/>
            <a:r>
              <a:rPr lang="en-US" dirty="0" smtClean="0"/>
              <a:t>multiple access network topologies</a:t>
            </a:r>
          </a:p>
          <a:p>
            <a:pPr lvl="2"/>
            <a:r>
              <a:rPr lang="en-US" sz="2300" dirty="0" smtClean="0"/>
              <a:t>e.g. IEEE802.11 in residential, corporate and public</a:t>
            </a:r>
          </a:p>
          <a:p>
            <a:pPr lvl="2"/>
            <a:endParaRPr lang="en-US" sz="2300" dirty="0" smtClean="0"/>
          </a:p>
          <a:p>
            <a:pPr lvl="4"/>
            <a:endParaRPr lang="en-US" dirty="0" smtClean="0"/>
          </a:p>
          <a:p>
            <a:pPr lvl="4"/>
            <a:endParaRPr lang="en-US" dirty="0" smtClean="0"/>
          </a:p>
          <a:p>
            <a:pPr lvl="1"/>
            <a:r>
              <a:rPr lang="en-US" dirty="0" smtClean="0"/>
              <a:t>multiple network subscriptions</a:t>
            </a:r>
          </a:p>
          <a:p>
            <a:pPr lvl="2"/>
            <a:r>
              <a:rPr lang="en-US" sz="2300" dirty="0" smtClean="0"/>
              <a:t>e.g. multiple subscriptions for same interface</a:t>
            </a:r>
          </a:p>
          <a:p>
            <a:r>
              <a:rPr lang="en-US" dirty="0" smtClean="0"/>
              <a:t>New emerging techniques, like SDN and virtualization</a:t>
            </a:r>
          </a:p>
          <a:p>
            <a:pPr lvl="2"/>
            <a:endParaRPr lang="en-US" dirty="0" smtClean="0"/>
          </a:p>
          <a:p>
            <a:endParaRPr lang="en-US" dirty="0"/>
          </a:p>
        </p:txBody>
      </p:sp>
      <p:pic>
        <p:nvPicPr>
          <p:cNvPr id="5" name="Picture 4" descr="olwi2-publicWiFi.png"/>
          <p:cNvPicPr>
            <a:picLocks noChangeAspect="1"/>
          </p:cNvPicPr>
          <p:nvPr/>
        </p:nvPicPr>
        <p:blipFill>
          <a:blip r:embed="rId2"/>
          <a:stretch>
            <a:fillRect/>
          </a:stretch>
        </p:blipFill>
        <p:spPr>
          <a:xfrm>
            <a:off x="5562000" y="5094000"/>
            <a:ext cx="2598752" cy="630000"/>
          </a:xfrm>
          <a:prstGeom prst="rect">
            <a:avLst/>
          </a:prstGeom>
        </p:spPr>
      </p:pic>
      <p:pic>
        <p:nvPicPr>
          <p:cNvPr id="6" name="Picture 5" descr="olwi2-residentialWiFi.png"/>
          <p:cNvPicPr>
            <a:picLocks noChangeAspect="1"/>
          </p:cNvPicPr>
          <p:nvPr/>
        </p:nvPicPr>
        <p:blipFill>
          <a:blip r:embed="rId3"/>
          <a:stretch>
            <a:fillRect/>
          </a:stretch>
        </p:blipFill>
        <p:spPr>
          <a:xfrm>
            <a:off x="1287000" y="4824000"/>
            <a:ext cx="2561353" cy="585000"/>
          </a:xfrm>
          <a:prstGeom prst="rect">
            <a:avLst/>
          </a:prstGeom>
        </p:spPr>
      </p:pic>
      <p:pic>
        <p:nvPicPr>
          <p:cNvPr id="4" name="Picture 3" descr="olwi2-corporateWiFi.png"/>
          <p:cNvPicPr>
            <a:picLocks noChangeAspect="1"/>
          </p:cNvPicPr>
          <p:nvPr/>
        </p:nvPicPr>
        <p:blipFill>
          <a:blip r:embed="rId4"/>
          <a:stretch>
            <a:fillRect/>
          </a:stretch>
        </p:blipFill>
        <p:spPr>
          <a:xfrm>
            <a:off x="3807000" y="4689000"/>
            <a:ext cx="2502000" cy="580062"/>
          </a:xfrm>
          <a:prstGeom prst="rect">
            <a:avLst/>
          </a:prstGeom>
        </p:spPr>
      </p:pic>
      <p:grpSp>
        <p:nvGrpSpPr>
          <p:cNvPr id="9" name="Group 203"/>
          <p:cNvGrpSpPr/>
          <p:nvPr/>
        </p:nvGrpSpPr>
        <p:grpSpPr>
          <a:xfrm>
            <a:off x="5002303" y="1359000"/>
            <a:ext cx="3709697" cy="1638188"/>
            <a:chOff x="657000" y="2619000"/>
            <a:chExt cx="3709697" cy="1638188"/>
          </a:xfrm>
        </p:grpSpPr>
        <p:sp>
          <p:nvSpPr>
            <p:cNvPr id="10" name="Oval 9"/>
            <p:cNvSpPr/>
            <p:nvPr/>
          </p:nvSpPr>
          <p:spPr bwMode="auto">
            <a:xfrm>
              <a:off x="1962000" y="3384000"/>
              <a:ext cx="1260000" cy="630000"/>
            </a:xfrm>
            <a:prstGeom prst="ellipse">
              <a:avLst/>
            </a:prstGeom>
            <a:solidFill>
              <a:schemeClr val="tx2">
                <a:lumMod val="40000"/>
                <a:lumOff val="60000"/>
              </a:schemeClr>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pic>
          <p:nvPicPr>
            <p:cNvPr id="11" name="Picture 2" descr="http://www.ieee802.org/802.GIF"/>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457000" y="3483746"/>
              <a:ext cx="252600" cy="260254"/>
            </a:xfrm>
            <a:prstGeom prst="rect">
              <a:avLst/>
            </a:prstGeom>
            <a:noFill/>
          </p:spPr>
        </p:pic>
        <p:pic>
          <p:nvPicPr>
            <p:cNvPr id="12" name="Picture 25"/>
            <p:cNvPicPr>
              <a:picLocks noChangeArrowheads="1"/>
            </p:cNvPicPr>
            <p:nvPr/>
          </p:nvPicPr>
          <p:blipFill>
            <a:blip r:embed="rId6"/>
            <a:srcRect/>
            <a:stretch>
              <a:fillRect/>
            </a:stretch>
          </p:blipFill>
          <p:spPr bwMode="auto">
            <a:xfrm flipH="1">
              <a:off x="1872000" y="2619000"/>
              <a:ext cx="1215000" cy="802490"/>
            </a:xfrm>
            <a:prstGeom prst="rect">
              <a:avLst/>
            </a:prstGeom>
            <a:noFill/>
            <a:ln w="9525">
              <a:noFill/>
              <a:miter lim="800000"/>
              <a:headEnd/>
              <a:tailEnd/>
            </a:ln>
          </p:spPr>
        </p:pic>
        <p:grpSp>
          <p:nvGrpSpPr>
            <p:cNvPr id="13" name="Group 61"/>
            <p:cNvGrpSpPr/>
            <p:nvPr/>
          </p:nvGrpSpPr>
          <p:grpSpPr>
            <a:xfrm>
              <a:off x="2142000" y="2780521"/>
              <a:ext cx="606018" cy="447698"/>
              <a:chOff x="6324600" y="1828800"/>
              <a:chExt cx="917575" cy="677862"/>
            </a:xfrm>
          </p:grpSpPr>
          <p:grpSp>
            <p:nvGrpSpPr>
              <p:cNvPr id="57" name="Group 10"/>
              <p:cNvGrpSpPr>
                <a:grpSpLocks/>
              </p:cNvGrpSpPr>
              <p:nvPr/>
            </p:nvGrpSpPr>
            <p:grpSpPr bwMode="auto">
              <a:xfrm>
                <a:off x="6972300" y="1828800"/>
                <a:ext cx="269875" cy="460375"/>
                <a:chOff x="4120" y="2308"/>
                <a:chExt cx="305" cy="415"/>
              </a:xfrm>
            </p:grpSpPr>
            <p:sp>
              <p:nvSpPr>
                <p:cNvPr id="96"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97"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98"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99" name="Group 14"/>
                <p:cNvGrpSpPr>
                  <a:grpSpLocks/>
                </p:cNvGrpSpPr>
                <p:nvPr/>
              </p:nvGrpSpPr>
              <p:grpSpPr bwMode="auto">
                <a:xfrm flipH="1">
                  <a:off x="4164" y="2500"/>
                  <a:ext cx="152" cy="109"/>
                  <a:chOff x="3216" y="2784"/>
                  <a:chExt cx="192" cy="144"/>
                </a:xfrm>
              </p:grpSpPr>
              <p:sp>
                <p:nvSpPr>
                  <p:cNvPr id="103"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104"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105"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106"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100"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101"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102"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58" name="Group 22"/>
              <p:cNvGrpSpPr>
                <a:grpSpLocks/>
              </p:cNvGrpSpPr>
              <p:nvPr/>
            </p:nvGrpSpPr>
            <p:grpSpPr bwMode="auto">
              <a:xfrm>
                <a:off x="6756400" y="1901825"/>
                <a:ext cx="269875" cy="460375"/>
                <a:chOff x="4120" y="2308"/>
                <a:chExt cx="305" cy="415"/>
              </a:xfrm>
            </p:grpSpPr>
            <p:sp>
              <p:nvSpPr>
                <p:cNvPr id="85"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86"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87"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88" name="Group 26"/>
                <p:cNvGrpSpPr>
                  <a:grpSpLocks/>
                </p:cNvGrpSpPr>
                <p:nvPr/>
              </p:nvGrpSpPr>
              <p:grpSpPr bwMode="auto">
                <a:xfrm flipH="1">
                  <a:off x="4164" y="2500"/>
                  <a:ext cx="152" cy="109"/>
                  <a:chOff x="3216" y="2784"/>
                  <a:chExt cx="192" cy="144"/>
                </a:xfrm>
              </p:grpSpPr>
              <p:sp>
                <p:nvSpPr>
                  <p:cNvPr id="92"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93"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94"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95"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89"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90"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91"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59" name="Group 34"/>
              <p:cNvGrpSpPr>
                <a:grpSpLocks/>
              </p:cNvGrpSpPr>
              <p:nvPr/>
            </p:nvGrpSpPr>
            <p:grpSpPr bwMode="auto">
              <a:xfrm>
                <a:off x="6540500" y="1973262"/>
                <a:ext cx="269875" cy="460375"/>
                <a:chOff x="4120" y="2308"/>
                <a:chExt cx="305" cy="415"/>
              </a:xfrm>
            </p:grpSpPr>
            <p:sp>
              <p:nvSpPr>
                <p:cNvPr id="73"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74"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76"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77" name="Group 38"/>
                <p:cNvGrpSpPr>
                  <a:grpSpLocks/>
                </p:cNvGrpSpPr>
                <p:nvPr/>
              </p:nvGrpSpPr>
              <p:grpSpPr bwMode="auto">
                <a:xfrm flipH="1">
                  <a:off x="4164" y="2500"/>
                  <a:ext cx="152" cy="109"/>
                  <a:chOff x="3216" y="2784"/>
                  <a:chExt cx="192" cy="144"/>
                </a:xfrm>
              </p:grpSpPr>
              <p:sp>
                <p:nvSpPr>
                  <p:cNvPr id="81"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82"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83"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84"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78"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79"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80"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60" name="Group 618"/>
              <p:cNvGrpSpPr>
                <a:grpSpLocks/>
              </p:cNvGrpSpPr>
              <p:nvPr/>
            </p:nvGrpSpPr>
            <p:grpSpPr bwMode="auto">
              <a:xfrm>
                <a:off x="6324600" y="2046287"/>
                <a:ext cx="269875" cy="460375"/>
                <a:chOff x="4120" y="2308"/>
                <a:chExt cx="305" cy="415"/>
              </a:xfrm>
            </p:grpSpPr>
            <p:sp>
              <p:nvSpPr>
                <p:cNvPr id="61"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62"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63"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64" name="Group 622"/>
                <p:cNvGrpSpPr>
                  <a:grpSpLocks/>
                </p:cNvGrpSpPr>
                <p:nvPr/>
              </p:nvGrpSpPr>
              <p:grpSpPr bwMode="auto">
                <a:xfrm flipH="1">
                  <a:off x="4164" y="2500"/>
                  <a:ext cx="152" cy="109"/>
                  <a:chOff x="3216" y="2784"/>
                  <a:chExt cx="192" cy="144"/>
                </a:xfrm>
              </p:grpSpPr>
              <p:sp>
                <p:nvSpPr>
                  <p:cNvPr id="68"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69"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70"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71"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65"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66"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67"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pic>
          <p:nvPicPr>
            <p:cNvPr id="14" name="Picture 29"/>
            <p:cNvPicPr>
              <a:picLocks noChangeArrowheads="1"/>
            </p:cNvPicPr>
            <p:nvPr/>
          </p:nvPicPr>
          <p:blipFill>
            <a:blip r:embed="rId7"/>
            <a:srcRect/>
            <a:stretch>
              <a:fillRect/>
            </a:stretch>
          </p:blipFill>
          <p:spPr bwMode="auto">
            <a:xfrm>
              <a:off x="2381289" y="3249000"/>
              <a:ext cx="192769" cy="122843"/>
            </a:xfrm>
            <a:prstGeom prst="rect">
              <a:avLst/>
            </a:prstGeom>
            <a:noFill/>
            <a:ln w="12700">
              <a:noFill/>
              <a:miter lim="800000"/>
              <a:headEnd/>
              <a:tailEnd/>
            </a:ln>
            <a:effectLst/>
          </p:spPr>
        </p:pic>
        <p:pic>
          <p:nvPicPr>
            <p:cNvPr id="15" name="Picture 14" descr="MC900030330.WMF"/>
            <p:cNvPicPr>
              <a:picLocks noChangeAspect="1"/>
            </p:cNvPicPr>
            <p:nvPr/>
          </p:nvPicPr>
          <p:blipFill>
            <a:blip r:embed="rId8"/>
            <a:stretch>
              <a:fillRect/>
            </a:stretch>
          </p:blipFill>
          <p:spPr>
            <a:xfrm>
              <a:off x="3717000" y="3024000"/>
              <a:ext cx="254557" cy="335928"/>
            </a:xfrm>
            <a:prstGeom prst="rect">
              <a:avLst/>
            </a:prstGeom>
          </p:spPr>
        </p:pic>
        <p:pic>
          <p:nvPicPr>
            <p:cNvPr id="16" name="Picture 15" descr="MC900233613.WMF"/>
            <p:cNvPicPr>
              <a:picLocks noChangeAspect="1"/>
            </p:cNvPicPr>
            <p:nvPr/>
          </p:nvPicPr>
          <p:blipFill>
            <a:blip r:embed="rId9"/>
            <a:stretch>
              <a:fillRect/>
            </a:stretch>
          </p:blipFill>
          <p:spPr>
            <a:xfrm>
              <a:off x="3897000" y="3474000"/>
              <a:ext cx="469697" cy="459042"/>
            </a:xfrm>
            <a:prstGeom prst="rect">
              <a:avLst/>
            </a:prstGeom>
          </p:spPr>
        </p:pic>
        <p:pic>
          <p:nvPicPr>
            <p:cNvPr id="17" name="Picture 16" descr="MC900435238.PNG"/>
            <p:cNvPicPr>
              <a:picLocks noChangeAspect="1"/>
            </p:cNvPicPr>
            <p:nvPr/>
          </p:nvPicPr>
          <p:blipFill>
            <a:blip r:embed="rId10"/>
            <a:stretch>
              <a:fillRect/>
            </a:stretch>
          </p:blipFill>
          <p:spPr>
            <a:xfrm>
              <a:off x="3582000" y="3879000"/>
              <a:ext cx="267448" cy="378188"/>
            </a:xfrm>
            <a:prstGeom prst="rect">
              <a:avLst/>
            </a:prstGeom>
          </p:spPr>
        </p:pic>
        <p:pic>
          <p:nvPicPr>
            <p:cNvPr id="18" name="Picture 17" descr="MC900441329.PNG"/>
            <p:cNvPicPr>
              <a:picLocks noChangeAspect="1"/>
            </p:cNvPicPr>
            <p:nvPr/>
          </p:nvPicPr>
          <p:blipFill>
            <a:blip r:embed="rId11"/>
            <a:stretch>
              <a:fillRect/>
            </a:stretch>
          </p:blipFill>
          <p:spPr>
            <a:xfrm>
              <a:off x="1107000" y="3024000"/>
              <a:ext cx="286200" cy="286200"/>
            </a:xfrm>
            <a:prstGeom prst="rect">
              <a:avLst/>
            </a:prstGeom>
          </p:spPr>
        </p:pic>
        <p:pic>
          <p:nvPicPr>
            <p:cNvPr id="19" name="Picture 18" descr="MC900331055.WMF"/>
            <p:cNvPicPr>
              <a:picLocks noChangeAspect="1"/>
            </p:cNvPicPr>
            <p:nvPr/>
          </p:nvPicPr>
          <p:blipFill>
            <a:blip r:embed="rId12"/>
            <a:stretch>
              <a:fillRect/>
            </a:stretch>
          </p:blipFill>
          <p:spPr>
            <a:xfrm>
              <a:off x="657000" y="3249000"/>
              <a:ext cx="475362" cy="304800"/>
            </a:xfrm>
            <a:prstGeom prst="rect">
              <a:avLst/>
            </a:prstGeom>
          </p:spPr>
        </p:pic>
        <p:grpSp>
          <p:nvGrpSpPr>
            <p:cNvPr id="20" name="Group 87"/>
            <p:cNvGrpSpPr/>
            <p:nvPr/>
          </p:nvGrpSpPr>
          <p:grpSpPr>
            <a:xfrm>
              <a:off x="1584396" y="3114000"/>
              <a:ext cx="287604" cy="585000"/>
              <a:chOff x="2875323" y="2568400"/>
              <a:chExt cx="375597" cy="763981"/>
            </a:xfrm>
          </p:grpSpPr>
          <p:grpSp>
            <p:nvGrpSpPr>
              <p:cNvPr id="53" name="Group 18"/>
              <p:cNvGrpSpPr>
                <a:grpSpLocks/>
              </p:cNvGrpSpPr>
              <p:nvPr/>
            </p:nvGrpSpPr>
            <p:grpSpPr bwMode="auto">
              <a:xfrm rot="8258928" flipV="1">
                <a:off x="2875323" y="2568400"/>
                <a:ext cx="375597" cy="763981"/>
                <a:chOff x="2870" y="2211"/>
                <a:chExt cx="690" cy="728"/>
              </a:xfrm>
            </p:grpSpPr>
            <p:sp>
              <p:nvSpPr>
                <p:cNvPr id="55" name="Freeform 19"/>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a:p>
              </p:txBody>
            </p:sp>
            <p:sp>
              <p:nvSpPr>
                <p:cNvPr id="56" name="Freeform 20"/>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a:p>
              </p:txBody>
            </p:sp>
          </p:grpSp>
          <p:pic>
            <p:nvPicPr>
              <p:cNvPr id="54" name="Picture 2" descr="http://www.ieee802.org/802.GIF"/>
              <p:cNvPicPr>
                <a:picLocks noChangeAspect="1" noChangeArrowheads="1"/>
              </p:cNvPicPr>
              <p:nvPr/>
            </p:nvPicPr>
            <p:blipFill>
              <a:blip r:embed="rId5"/>
              <a:srcRect/>
              <a:stretch>
                <a:fillRect/>
              </a:stretch>
            </p:blipFill>
            <p:spPr bwMode="auto">
              <a:xfrm>
                <a:off x="2895600" y="2819399"/>
                <a:ext cx="307041" cy="316345"/>
              </a:xfrm>
              <a:prstGeom prst="rect">
                <a:avLst/>
              </a:prstGeom>
              <a:noFill/>
            </p:spPr>
          </p:pic>
        </p:grpSp>
        <p:grpSp>
          <p:nvGrpSpPr>
            <p:cNvPr id="21" name="Group 88"/>
            <p:cNvGrpSpPr/>
            <p:nvPr/>
          </p:nvGrpSpPr>
          <p:grpSpPr>
            <a:xfrm>
              <a:off x="1062000" y="3472655"/>
              <a:ext cx="900000" cy="316345"/>
              <a:chOff x="2209800" y="3200400"/>
              <a:chExt cx="1066800" cy="316345"/>
            </a:xfrm>
          </p:grpSpPr>
          <p:cxnSp>
            <p:nvCxnSpPr>
              <p:cNvPr id="51" name="Curved Connector 50"/>
              <p:cNvCxnSpPr/>
              <p:nvPr/>
            </p:nvCxnSpPr>
            <p:spPr bwMode="auto">
              <a:xfrm>
                <a:off x="2209800" y="3203212"/>
                <a:ext cx="1066800" cy="304800"/>
              </a:xfrm>
              <a:prstGeom prst="curvedConnector3">
                <a:avLst>
                  <a:gd name="adj1" fmla="val 50000"/>
                </a:avLst>
              </a:prstGeom>
              <a:solidFill>
                <a:schemeClr val="accent1"/>
              </a:solidFill>
              <a:ln w="12700" cap="flat" cmpd="sng" algn="ctr">
                <a:solidFill>
                  <a:schemeClr val="tx1"/>
                </a:solidFill>
                <a:prstDash val="solid"/>
                <a:round/>
                <a:headEnd type="stealth" w="sm" len="med"/>
                <a:tailEnd type="stealth" w="sm" len="med"/>
              </a:ln>
              <a:effectLst/>
            </p:spPr>
          </p:cxnSp>
          <p:pic>
            <p:nvPicPr>
              <p:cNvPr id="52" name="Picture 2" descr="http://www.ieee802.org/802.GIF"/>
              <p:cNvPicPr>
                <a:picLocks noChangeAspect="1" noChangeArrowheads="1"/>
              </p:cNvPicPr>
              <p:nvPr/>
            </p:nvPicPr>
            <p:blipFill>
              <a:blip r:embed="rId5"/>
              <a:srcRect/>
              <a:stretch>
                <a:fillRect/>
              </a:stretch>
            </p:blipFill>
            <p:spPr bwMode="auto">
              <a:xfrm>
                <a:off x="2590800" y="3200400"/>
                <a:ext cx="307041" cy="316345"/>
              </a:xfrm>
              <a:prstGeom prst="rect">
                <a:avLst/>
              </a:prstGeom>
              <a:noFill/>
            </p:spPr>
          </p:pic>
        </p:grpSp>
        <p:grpSp>
          <p:nvGrpSpPr>
            <p:cNvPr id="22" name="Group 89"/>
            <p:cNvGrpSpPr/>
            <p:nvPr/>
          </p:nvGrpSpPr>
          <p:grpSpPr>
            <a:xfrm>
              <a:off x="1193331" y="3609000"/>
              <a:ext cx="723669" cy="608637"/>
              <a:chOff x="2600840" y="3433821"/>
              <a:chExt cx="723669" cy="608637"/>
            </a:xfrm>
          </p:grpSpPr>
          <p:grpSp>
            <p:nvGrpSpPr>
              <p:cNvPr id="47" name="Group 18"/>
              <p:cNvGrpSpPr>
                <a:grpSpLocks/>
              </p:cNvGrpSpPr>
              <p:nvPr/>
            </p:nvGrpSpPr>
            <p:grpSpPr bwMode="auto">
              <a:xfrm rot="7187548" flipV="1">
                <a:off x="2658356" y="3376305"/>
                <a:ext cx="608637" cy="723669"/>
                <a:chOff x="2870" y="2211"/>
                <a:chExt cx="690" cy="728"/>
              </a:xfrm>
            </p:grpSpPr>
            <p:sp>
              <p:nvSpPr>
                <p:cNvPr id="49" name="Freeform 19"/>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a:p>
              </p:txBody>
            </p:sp>
            <p:sp>
              <p:nvSpPr>
                <p:cNvPr id="50" name="Freeform 20"/>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a:p>
              </p:txBody>
            </p:sp>
          </p:grpSp>
          <p:pic>
            <p:nvPicPr>
              <p:cNvPr id="48" name="Picture 2" descr="http://www.ieee802.org/802.GIF"/>
              <p:cNvPicPr>
                <a:picLocks noChangeAspect="1" noChangeArrowheads="1"/>
              </p:cNvPicPr>
              <p:nvPr/>
            </p:nvPicPr>
            <p:blipFill>
              <a:blip r:embed="rId5"/>
              <a:srcRect/>
              <a:stretch>
                <a:fillRect/>
              </a:stretch>
            </p:blipFill>
            <p:spPr bwMode="auto">
              <a:xfrm>
                <a:off x="2829509" y="3613821"/>
                <a:ext cx="307041" cy="316345"/>
              </a:xfrm>
              <a:prstGeom prst="rect">
                <a:avLst/>
              </a:prstGeom>
              <a:noFill/>
            </p:spPr>
          </p:pic>
        </p:grpSp>
        <p:grpSp>
          <p:nvGrpSpPr>
            <p:cNvPr id="23" name="Group 98"/>
            <p:cNvGrpSpPr/>
            <p:nvPr/>
          </p:nvGrpSpPr>
          <p:grpSpPr>
            <a:xfrm>
              <a:off x="3087000" y="3789003"/>
              <a:ext cx="675000" cy="315006"/>
              <a:chOff x="5040493" y="3661321"/>
              <a:chExt cx="815614" cy="409124"/>
            </a:xfrm>
          </p:grpSpPr>
          <p:grpSp>
            <p:nvGrpSpPr>
              <p:cNvPr id="43" name="Group 18"/>
              <p:cNvGrpSpPr>
                <a:grpSpLocks/>
              </p:cNvGrpSpPr>
              <p:nvPr/>
            </p:nvGrpSpPr>
            <p:grpSpPr bwMode="auto">
              <a:xfrm rot="7950528" flipV="1">
                <a:off x="5272964" y="3487302"/>
                <a:ext cx="350672" cy="815614"/>
                <a:chOff x="2870" y="2211"/>
                <a:chExt cx="690" cy="728"/>
              </a:xfrm>
            </p:grpSpPr>
            <p:sp>
              <p:nvSpPr>
                <p:cNvPr id="45" name="Freeform 19"/>
                <p:cNvSpPr>
                  <a:spLocks/>
                </p:cNvSpPr>
                <p:nvPr/>
              </p:nvSpPr>
              <p:spPr bwMode="auto">
                <a:xfrm rot="20569221">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a:p>
              </p:txBody>
            </p:sp>
            <p:sp>
              <p:nvSpPr>
                <p:cNvPr id="46" name="Freeform 20"/>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a:p>
              </p:txBody>
            </p:sp>
          </p:grpSp>
          <p:pic>
            <p:nvPicPr>
              <p:cNvPr id="44" name="Picture 2" descr="http://www.ieee802.org/802.GIF"/>
              <p:cNvPicPr>
                <a:picLocks noChangeAspect="1" noChangeArrowheads="1"/>
              </p:cNvPicPr>
              <p:nvPr/>
            </p:nvPicPr>
            <p:blipFill>
              <a:blip r:embed="rId5"/>
              <a:srcRect/>
              <a:stretch>
                <a:fillRect/>
              </a:stretch>
            </p:blipFill>
            <p:spPr bwMode="auto">
              <a:xfrm>
                <a:off x="5257990" y="3661321"/>
                <a:ext cx="343238" cy="409117"/>
              </a:xfrm>
              <a:prstGeom prst="rect">
                <a:avLst/>
              </a:prstGeom>
              <a:noFill/>
            </p:spPr>
          </p:pic>
        </p:grpSp>
        <p:grpSp>
          <p:nvGrpSpPr>
            <p:cNvPr id="24" name="Group 97"/>
            <p:cNvGrpSpPr/>
            <p:nvPr/>
          </p:nvGrpSpPr>
          <p:grpSpPr>
            <a:xfrm>
              <a:off x="3177000" y="3563998"/>
              <a:ext cx="720000" cy="270004"/>
              <a:chOff x="4304310" y="3245285"/>
              <a:chExt cx="1040310" cy="208721"/>
            </a:xfrm>
          </p:grpSpPr>
          <p:cxnSp>
            <p:nvCxnSpPr>
              <p:cNvPr id="41" name="Curved Connector 40"/>
              <p:cNvCxnSpPr/>
              <p:nvPr/>
            </p:nvCxnSpPr>
            <p:spPr bwMode="auto">
              <a:xfrm>
                <a:off x="4304310" y="3245288"/>
                <a:ext cx="1040310" cy="208718"/>
              </a:xfrm>
              <a:prstGeom prst="curvedConnector3">
                <a:avLst>
                  <a:gd name="adj1" fmla="val 50000"/>
                </a:avLst>
              </a:prstGeom>
              <a:solidFill>
                <a:schemeClr val="accent1"/>
              </a:solidFill>
              <a:ln w="12700" cap="flat" cmpd="sng" algn="ctr">
                <a:solidFill>
                  <a:schemeClr val="tx1"/>
                </a:solidFill>
                <a:prstDash val="solid"/>
                <a:round/>
                <a:headEnd type="stealth" w="sm" len="med"/>
                <a:tailEnd type="stealth" w="sm" len="med"/>
              </a:ln>
              <a:effectLst/>
            </p:spPr>
          </p:cxnSp>
          <p:pic>
            <p:nvPicPr>
              <p:cNvPr id="42" name="Picture 2" descr="http://www.ieee802.org/802.GIF"/>
              <p:cNvPicPr>
                <a:picLocks noChangeAspect="1" noChangeArrowheads="1"/>
              </p:cNvPicPr>
              <p:nvPr/>
            </p:nvPicPr>
            <p:blipFill>
              <a:blip r:embed="rId5"/>
              <a:srcRect/>
              <a:stretch>
                <a:fillRect/>
              </a:stretch>
            </p:blipFill>
            <p:spPr bwMode="auto">
              <a:xfrm>
                <a:off x="4629407" y="3245285"/>
                <a:ext cx="351771" cy="208718"/>
              </a:xfrm>
              <a:prstGeom prst="rect">
                <a:avLst/>
              </a:prstGeom>
              <a:noFill/>
            </p:spPr>
          </p:pic>
        </p:grpSp>
        <p:grpSp>
          <p:nvGrpSpPr>
            <p:cNvPr id="25" name="Group 96"/>
            <p:cNvGrpSpPr/>
            <p:nvPr/>
          </p:nvGrpSpPr>
          <p:grpSpPr>
            <a:xfrm>
              <a:off x="3132000" y="3217553"/>
              <a:ext cx="630000" cy="329500"/>
              <a:chOff x="5115423" y="2649303"/>
              <a:chExt cx="741952" cy="388053"/>
            </a:xfrm>
          </p:grpSpPr>
          <p:grpSp>
            <p:nvGrpSpPr>
              <p:cNvPr id="37" name="Group 18"/>
              <p:cNvGrpSpPr>
                <a:grpSpLocks/>
              </p:cNvGrpSpPr>
              <p:nvPr/>
            </p:nvGrpSpPr>
            <p:grpSpPr bwMode="auto">
              <a:xfrm rot="5587469" flipV="1">
                <a:off x="5292372" y="2472354"/>
                <a:ext cx="388053" cy="741952"/>
                <a:chOff x="2870" y="2211"/>
                <a:chExt cx="690" cy="728"/>
              </a:xfrm>
            </p:grpSpPr>
            <p:sp>
              <p:nvSpPr>
                <p:cNvPr id="39" name="Freeform 19"/>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a:p>
              </p:txBody>
            </p:sp>
            <p:sp>
              <p:nvSpPr>
                <p:cNvPr id="40" name="Freeform 20"/>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a:p>
              </p:txBody>
            </p:sp>
          </p:grpSp>
          <p:pic>
            <p:nvPicPr>
              <p:cNvPr id="38" name="Picture 2" descr="http://www.ieee802.org/802.GIF"/>
              <p:cNvPicPr>
                <a:picLocks noChangeAspect="1" noChangeArrowheads="1"/>
              </p:cNvPicPr>
              <p:nvPr/>
            </p:nvPicPr>
            <p:blipFill>
              <a:blip r:embed="rId5"/>
              <a:srcRect/>
              <a:stretch>
                <a:fillRect/>
              </a:stretch>
            </p:blipFill>
            <p:spPr bwMode="auto">
              <a:xfrm>
                <a:off x="5334000" y="2717123"/>
                <a:ext cx="258392" cy="266222"/>
              </a:xfrm>
              <a:prstGeom prst="rect">
                <a:avLst/>
              </a:prstGeom>
              <a:noFill/>
            </p:spPr>
          </p:pic>
        </p:grpSp>
        <p:pic>
          <p:nvPicPr>
            <p:cNvPr id="26" name="Picture 25" descr="MC900439836.PNG"/>
            <p:cNvPicPr>
              <a:picLocks noChangeAspect="1"/>
            </p:cNvPicPr>
            <p:nvPr/>
          </p:nvPicPr>
          <p:blipFill>
            <a:blip r:embed="rId13"/>
            <a:stretch>
              <a:fillRect/>
            </a:stretch>
          </p:blipFill>
          <p:spPr>
            <a:xfrm>
              <a:off x="837000" y="3789000"/>
              <a:ext cx="457200" cy="457200"/>
            </a:xfrm>
            <a:prstGeom prst="rect">
              <a:avLst/>
            </a:prstGeom>
          </p:spPr>
        </p:pic>
        <p:pic>
          <p:nvPicPr>
            <p:cNvPr id="27" name="Picture 4" descr="switch"/>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07146" y="3744000"/>
              <a:ext cx="291000" cy="14643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switch"/>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62000" y="3789000"/>
              <a:ext cx="225600" cy="11352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switch"/>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52000" y="3519000"/>
              <a:ext cx="152400" cy="7668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switch"/>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52000" y="3519000"/>
              <a:ext cx="136172" cy="6852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switch"/>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12000" y="3384000"/>
              <a:ext cx="136172" cy="68522"/>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Connector 31"/>
            <p:cNvCxnSpPr>
              <a:stCxn id="30" idx="2"/>
              <a:endCxn id="28" idx="1"/>
            </p:cNvCxnSpPr>
            <p:nvPr/>
          </p:nvCxnSpPr>
          <p:spPr bwMode="auto">
            <a:xfrm>
              <a:off x="2120086" y="3587522"/>
              <a:ext cx="741914" cy="258239"/>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3" name="Straight Connector 32"/>
            <p:cNvCxnSpPr>
              <a:stCxn id="31" idx="2"/>
              <a:endCxn id="27" idx="0"/>
            </p:cNvCxnSpPr>
            <p:nvPr/>
          </p:nvCxnSpPr>
          <p:spPr bwMode="auto">
            <a:xfrm flipH="1">
              <a:off x="2252646" y="3452522"/>
              <a:ext cx="227440" cy="291478"/>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4" name="Straight Connector 33"/>
            <p:cNvCxnSpPr>
              <a:stCxn id="30" idx="2"/>
              <a:endCxn id="27" idx="0"/>
            </p:cNvCxnSpPr>
            <p:nvPr/>
          </p:nvCxnSpPr>
          <p:spPr bwMode="auto">
            <a:xfrm>
              <a:off x="2120086" y="3587522"/>
              <a:ext cx="132560" cy="156478"/>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5" name="Straight Connector 34"/>
            <p:cNvCxnSpPr>
              <a:stCxn id="29" idx="2"/>
              <a:endCxn id="28" idx="0"/>
            </p:cNvCxnSpPr>
            <p:nvPr/>
          </p:nvCxnSpPr>
          <p:spPr bwMode="auto">
            <a:xfrm flipH="1">
              <a:off x="2974800" y="3595688"/>
              <a:ext cx="53400" cy="193312"/>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6" name="Straight Connector 35"/>
            <p:cNvCxnSpPr>
              <a:stCxn id="31" idx="2"/>
              <a:endCxn id="29" idx="1"/>
            </p:cNvCxnSpPr>
            <p:nvPr/>
          </p:nvCxnSpPr>
          <p:spPr bwMode="auto">
            <a:xfrm>
              <a:off x="2480086" y="3452522"/>
              <a:ext cx="471914" cy="104822"/>
            </a:xfrm>
            <a:prstGeom prst="line">
              <a:avLst/>
            </a:prstGeom>
            <a:solidFill>
              <a:schemeClr val="accent1"/>
            </a:solidFill>
            <a:ln w="6350" cap="flat" cmpd="sng" algn="ctr">
              <a:solidFill>
                <a:schemeClr val="tx1"/>
              </a:solidFill>
              <a:prstDash val="solid"/>
              <a:round/>
              <a:headEnd type="none" w="sm" len="sm"/>
              <a:tailEnd type="none" w="sm" len="sm"/>
            </a:ln>
            <a:effectLst/>
          </p:spPr>
        </p:cxnSp>
      </p:grpSp>
      <p:grpSp>
        <p:nvGrpSpPr>
          <p:cNvPr id="107" name="Group 131"/>
          <p:cNvGrpSpPr/>
          <p:nvPr/>
        </p:nvGrpSpPr>
        <p:grpSpPr>
          <a:xfrm>
            <a:off x="6867000" y="3372125"/>
            <a:ext cx="1980000" cy="1675948"/>
            <a:chOff x="6620909" y="1486854"/>
            <a:chExt cx="2294492" cy="1942146"/>
          </a:xfrm>
        </p:grpSpPr>
        <p:sp>
          <p:nvSpPr>
            <p:cNvPr id="108" name="Rounded Rectangle 107"/>
            <p:cNvSpPr/>
            <p:nvPr/>
          </p:nvSpPr>
          <p:spPr bwMode="auto">
            <a:xfrm>
              <a:off x="7203033" y="1486854"/>
              <a:ext cx="968967" cy="592146"/>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109" name="Group 61"/>
            <p:cNvGrpSpPr/>
            <p:nvPr/>
          </p:nvGrpSpPr>
          <p:grpSpPr>
            <a:xfrm>
              <a:off x="7359016" y="1532404"/>
              <a:ext cx="678233" cy="501047"/>
              <a:chOff x="6324600" y="1828800"/>
              <a:chExt cx="917575" cy="677862"/>
            </a:xfrm>
          </p:grpSpPr>
          <p:grpSp>
            <p:nvGrpSpPr>
              <p:cNvPr id="120" name="Group 10"/>
              <p:cNvGrpSpPr>
                <a:grpSpLocks/>
              </p:cNvGrpSpPr>
              <p:nvPr/>
            </p:nvGrpSpPr>
            <p:grpSpPr bwMode="auto">
              <a:xfrm>
                <a:off x="6972300" y="1828800"/>
                <a:ext cx="269875" cy="460375"/>
                <a:chOff x="4120" y="2308"/>
                <a:chExt cx="305" cy="415"/>
              </a:xfrm>
            </p:grpSpPr>
            <p:sp>
              <p:nvSpPr>
                <p:cNvPr id="157"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158"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159"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60" name="Group 14"/>
                <p:cNvGrpSpPr>
                  <a:grpSpLocks/>
                </p:cNvGrpSpPr>
                <p:nvPr/>
              </p:nvGrpSpPr>
              <p:grpSpPr bwMode="auto">
                <a:xfrm flipH="1">
                  <a:off x="4164" y="2500"/>
                  <a:ext cx="152" cy="109"/>
                  <a:chOff x="3216" y="2784"/>
                  <a:chExt cx="192" cy="144"/>
                </a:xfrm>
              </p:grpSpPr>
              <p:sp>
                <p:nvSpPr>
                  <p:cNvPr id="164"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165"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166"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167"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161"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162"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163"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21" name="Group 145"/>
              <p:cNvGrpSpPr>
                <a:grpSpLocks/>
              </p:cNvGrpSpPr>
              <p:nvPr/>
            </p:nvGrpSpPr>
            <p:grpSpPr bwMode="auto">
              <a:xfrm>
                <a:off x="6756400" y="1901825"/>
                <a:ext cx="269875" cy="460375"/>
                <a:chOff x="4120" y="2308"/>
                <a:chExt cx="305" cy="415"/>
              </a:xfrm>
            </p:grpSpPr>
            <p:sp>
              <p:nvSpPr>
                <p:cNvPr id="146"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147"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148"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49" name="Group 26"/>
                <p:cNvGrpSpPr>
                  <a:grpSpLocks/>
                </p:cNvGrpSpPr>
                <p:nvPr/>
              </p:nvGrpSpPr>
              <p:grpSpPr bwMode="auto">
                <a:xfrm flipH="1">
                  <a:off x="4164" y="2500"/>
                  <a:ext cx="152" cy="109"/>
                  <a:chOff x="3216" y="2784"/>
                  <a:chExt cx="192" cy="144"/>
                </a:xfrm>
              </p:grpSpPr>
              <p:sp>
                <p:nvSpPr>
                  <p:cNvPr id="153"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154"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155"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156"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150"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151"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152"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22" name="Group 34"/>
              <p:cNvGrpSpPr>
                <a:grpSpLocks/>
              </p:cNvGrpSpPr>
              <p:nvPr/>
            </p:nvGrpSpPr>
            <p:grpSpPr bwMode="auto">
              <a:xfrm>
                <a:off x="6540500" y="1973262"/>
                <a:ext cx="269875" cy="460375"/>
                <a:chOff x="4120" y="2308"/>
                <a:chExt cx="305" cy="415"/>
              </a:xfrm>
            </p:grpSpPr>
            <p:sp>
              <p:nvSpPr>
                <p:cNvPr id="135"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136"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137"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38" name="Group 38"/>
                <p:cNvGrpSpPr>
                  <a:grpSpLocks/>
                </p:cNvGrpSpPr>
                <p:nvPr/>
              </p:nvGrpSpPr>
              <p:grpSpPr bwMode="auto">
                <a:xfrm flipH="1">
                  <a:off x="4164" y="2500"/>
                  <a:ext cx="152" cy="109"/>
                  <a:chOff x="3216" y="2784"/>
                  <a:chExt cx="192" cy="144"/>
                </a:xfrm>
              </p:grpSpPr>
              <p:sp>
                <p:nvSpPr>
                  <p:cNvPr id="142"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143"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144"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145"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139"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140"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141"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23" name="Group 618"/>
              <p:cNvGrpSpPr>
                <a:grpSpLocks/>
              </p:cNvGrpSpPr>
              <p:nvPr/>
            </p:nvGrpSpPr>
            <p:grpSpPr bwMode="auto">
              <a:xfrm>
                <a:off x="6324600" y="2046287"/>
                <a:ext cx="269875" cy="460375"/>
                <a:chOff x="4120" y="2308"/>
                <a:chExt cx="305" cy="415"/>
              </a:xfrm>
            </p:grpSpPr>
            <p:sp>
              <p:nvSpPr>
                <p:cNvPr id="124"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125"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126"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27" name="Group 622"/>
                <p:cNvGrpSpPr>
                  <a:grpSpLocks/>
                </p:cNvGrpSpPr>
                <p:nvPr/>
              </p:nvGrpSpPr>
              <p:grpSpPr bwMode="auto">
                <a:xfrm flipH="1">
                  <a:off x="4164" y="2500"/>
                  <a:ext cx="152" cy="109"/>
                  <a:chOff x="3216" y="2784"/>
                  <a:chExt cx="192" cy="144"/>
                </a:xfrm>
              </p:grpSpPr>
              <p:sp>
                <p:nvSpPr>
                  <p:cNvPr id="131"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132"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133"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134"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128"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129"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130"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sp>
          <p:nvSpPr>
            <p:cNvPr id="110" name="Freeform 109"/>
            <p:cNvSpPr/>
            <p:nvPr/>
          </p:nvSpPr>
          <p:spPr bwMode="auto">
            <a:xfrm>
              <a:off x="7632000" y="1989000"/>
              <a:ext cx="1013139" cy="938954"/>
            </a:xfrm>
            <a:custGeom>
              <a:avLst/>
              <a:gdLst>
                <a:gd name="connsiteX0" fmla="*/ 0 w 1597152"/>
                <a:gd name="connsiteY0" fmla="*/ 0 h 2292096"/>
                <a:gd name="connsiteX1" fmla="*/ 1548384 w 1597152"/>
                <a:gd name="connsiteY1" fmla="*/ 963168 h 2292096"/>
                <a:gd name="connsiteX2" fmla="*/ 292608 w 1597152"/>
                <a:gd name="connsiteY2" fmla="*/ 2292096 h 2292096"/>
              </a:gdLst>
              <a:ahLst/>
              <a:cxnLst>
                <a:cxn ang="0">
                  <a:pos x="connsiteX0" y="connsiteY0"/>
                </a:cxn>
                <a:cxn ang="0">
                  <a:pos x="connsiteX1" y="connsiteY1"/>
                </a:cxn>
                <a:cxn ang="0">
                  <a:pos x="connsiteX2" y="connsiteY2"/>
                </a:cxn>
              </a:cxnLst>
              <a:rect l="l" t="t" r="r" b="b"/>
              <a:pathLst>
                <a:path w="1597152" h="2292096">
                  <a:moveTo>
                    <a:pt x="0" y="0"/>
                  </a:moveTo>
                  <a:cubicBezTo>
                    <a:pt x="749808" y="290576"/>
                    <a:pt x="1499616" y="581152"/>
                    <a:pt x="1548384" y="963168"/>
                  </a:cubicBezTo>
                  <a:cubicBezTo>
                    <a:pt x="1597152" y="1345184"/>
                    <a:pt x="944880" y="1818640"/>
                    <a:pt x="292608" y="2292096"/>
                  </a:cubicBezTo>
                </a:path>
              </a:pathLst>
            </a:custGeom>
            <a:noFill/>
            <a:ln w="28575" cap="flat" cmpd="sng" algn="ctr">
              <a:solidFill>
                <a:schemeClr val="tx1"/>
              </a:solidFill>
              <a:prstDash val="lgDashDot"/>
              <a:round/>
              <a:headEnd type="none" w="lg" len="lg"/>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sp>
          <p:nvSpPr>
            <p:cNvPr id="111" name="Freeform 110"/>
            <p:cNvSpPr/>
            <p:nvPr/>
          </p:nvSpPr>
          <p:spPr bwMode="auto">
            <a:xfrm flipH="1">
              <a:off x="6956761" y="1989000"/>
              <a:ext cx="646199" cy="893404"/>
            </a:xfrm>
            <a:custGeom>
              <a:avLst/>
              <a:gdLst>
                <a:gd name="connsiteX0" fmla="*/ 0 w 1597152"/>
                <a:gd name="connsiteY0" fmla="*/ 0 h 2292096"/>
                <a:gd name="connsiteX1" fmla="*/ 1548384 w 1597152"/>
                <a:gd name="connsiteY1" fmla="*/ 963168 h 2292096"/>
                <a:gd name="connsiteX2" fmla="*/ 292608 w 1597152"/>
                <a:gd name="connsiteY2" fmla="*/ 2292096 h 2292096"/>
              </a:gdLst>
              <a:ahLst/>
              <a:cxnLst>
                <a:cxn ang="0">
                  <a:pos x="connsiteX0" y="connsiteY0"/>
                </a:cxn>
                <a:cxn ang="0">
                  <a:pos x="connsiteX1" y="connsiteY1"/>
                </a:cxn>
                <a:cxn ang="0">
                  <a:pos x="connsiteX2" y="connsiteY2"/>
                </a:cxn>
              </a:cxnLst>
              <a:rect l="l" t="t" r="r" b="b"/>
              <a:pathLst>
                <a:path w="1597152" h="2292096">
                  <a:moveTo>
                    <a:pt x="0" y="0"/>
                  </a:moveTo>
                  <a:cubicBezTo>
                    <a:pt x="749808" y="290576"/>
                    <a:pt x="1499616" y="581152"/>
                    <a:pt x="1548384" y="963168"/>
                  </a:cubicBezTo>
                  <a:cubicBezTo>
                    <a:pt x="1597152" y="1345184"/>
                    <a:pt x="944880" y="1818640"/>
                    <a:pt x="292608" y="2292096"/>
                  </a:cubicBezTo>
                </a:path>
              </a:pathLst>
            </a:custGeom>
            <a:noFill/>
            <a:ln w="28575" cap="flat" cmpd="sng" algn="ctr">
              <a:solidFill>
                <a:schemeClr val="tx1"/>
              </a:solidFill>
              <a:prstDash val="lgDashDot"/>
              <a:round/>
              <a:headEnd type="none" w="lg" len="lg"/>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sp>
          <p:nvSpPr>
            <p:cNvPr id="112" name="Freeform 111"/>
            <p:cNvSpPr/>
            <p:nvPr/>
          </p:nvSpPr>
          <p:spPr bwMode="auto">
            <a:xfrm>
              <a:off x="7632001" y="1989000"/>
              <a:ext cx="196888" cy="893404"/>
            </a:xfrm>
            <a:custGeom>
              <a:avLst/>
              <a:gdLst>
                <a:gd name="connsiteX0" fmla="*/ 0 w 1597152"/>
                <a:gd name="connsiteY0" fmla="*/ 0 h 2292096"/>
                <a:gd name="connsiteX1" fmla="*/ 1548384 w 1597152"/>
                <a:gd name="connsiteY1" fmla="*/ 963168 h 2292096"/>
                <a:gd name="connsiteX2" fmla="*/ 292608 w 1597152"/>
                <a:gd name="connsiteY2" fmla="*/ 2292096 h 2292096"/>
              </a:gdLst>
              <a:ahLst/>
              <a:cxnLst>
                <a:cxn ang="0">
                  <a:pos x="connsiteX0" y="connsiteY0"/>
                </a:cxn>
                <a:cxn ang="0">
                  <a:pos x="connsiteX1" y="connsiteY1"/>
                </a:cxn>
                <a:cxn ang="0">
                  <a:pos x="connsiteX2" y="connsiteY2"/>
                </a:cxn>
              </a:cxnLst>
              <a:rect l="l" t="t" r="r" b="b"/>
              <a:pathLst>
                <a:path w="1597152" h="2292096">
                  <a:moveTo>
                    <a:pt x="0" y="0"/>
                  </a:moveTo>
                  <a:cubicBezTo>
                    <a:pt x="749808" y="290576"/>
                    <a:pt x="1499616" y="581152"/>
                    <a:pt x="1548384" y="963168"/>
                  </a:cubicBezTo>
                  <a:cubicBezTo>
                    <a:pt x="1597152" y="1345184"/>
                    <a:pt x="944880" y="1818640"/>
                    <a:pt x="292608" y="2292096"/>
                  </a:cubicBezTo>
                </a:path>
              </a:pathLst>
            </a:custGeom>
            <a:noFill/>
            <a:ln w="28575" cap="flat" cmpd="sng" algn="ctr">
              <a:solidFill>
                <a:schemeClr val="tx1"/>
              </a:solidFill>
              <a:prstDash val="lgDashDot"/>
              <a:round/>
              <a:headEnd type="none" w="lg" len="lg"/>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pic>
          <p:nvPicPr>
            <p:cNvPr id="113" name="Picture 25"/>
            <p:cNvPicPr>
              <a:picLocks noChangeArrowheads="1"/>
            </p:cNvPicPr>
            <p:nvPr/>
          </p:nvPicPr>
          <p:blipFill>
            <a:blip r:embed="rId6"/>
            <a:srcRect/>
            <a:stretch>
              <a:fillRect/>
            </a:stretch>
          </p:blipFill>
          <p:spPr bwMode="auto">
            <a:xfrm>
              <a:off x="6620909" y="2199158"/>
              <a:ext cx="745801" cy="455497"/>
            </a:xfrm>
            <a:prstGeom prst="rect">
              <a:avLst/>
            </a:prstGeom>
            <a:noFill/>
            <a:ln w="9525">
              <a:noFill/>
              <a:miter lim="800000"/>
              <a:headEnd/>
              <a:tailEnd/>
            </a:ln>
          </p:spPr>
        </p:pic>
        <p:sp>
          <p:nvSpPr>
            <p:cNvPr id="114" name="TextBox 113"/>
            <p:cNvSpPr txBox="1"/>
            <p:nvPr/>
          </p:nvSpPr>
          <p:spPr>
            <a:xfrm>
              <a:off x="6668864" y="2293663"/>
              <a:ext cx="652745" cy="276999"/>
            </a:xfrm>
            <a:prstGeom prst="rect">
              <a:avLst/>
            </a:prstGeom>
            <a:noFill/>
          </p:spPr>
          <p:txBody>
            <a:bodyPr wrap="none" rtlCol="0">
              <a:spAutoFit/>
            </a:bodyPr>
            <a:lstStyle/>
            <a:p>
              <a:pPr algn="ctr"/>
              <a:r>
                <a:rPr lang="en-US" b="1" dirty="0" smtClean="0">
                  <a:latin typeface="Arial" pitchFamily="34" charset="0"/>
                  <a:cs typeface="Arial" pitchFamily="34" charset="0"/>
                </a:rPr>
                <a:t>802.16</a:t>
              </a:r>
            </a:p>
          </p:txBody>
        </p:sp>
        <p:pic>
          <p:nvPicPr>
            <p:cNvPr id="115" name="Picture 25"/>
            <p:cNvPicPr>
              <a:picLocks noChangeArrowheads="1"/>
            </p:cNvPicPr>
            <p:nvPr/>
          </p:nvPicPr>
          <p:blipFill>
            <a:blip r:embed="rId6"/>
            <a:srcRect/>
            <a:stretch>
              <a:fillRect/>
            </a:stretch>
          </p:blipFill>
          <p:spPr bwMode="auto">
            <a:xfrm>
              <a:off x="7389529" y="2199158"/>
              <a:ext cx="737298" cy="455497"/>
            </a:xfrm>
            <a:prstGeom prst="rect">
              <a:avLst/>
            </a:prstGeom>
            <a:noFill/>
            <a:ln w="9525">
              <a:noFill/>
              <a:miter lim="800000"/>
              <a:headEnd/>
              <a:tailEnd/>
            </a:ln>
          </p:spPr>
        </p:pic>
        <p:sp>
          <p:nvSpPr>
            <p:cNvPr id="116" name="TextBox 115"/>
            <p:cNvSpPr txBox="1"/>
            <p:nvPr/>
          </p:nvSpPr>
          <p:spPr>
            <a:xfrm>
              <a:off x="7444990" y="2293663"/>
              <a:ext cx="644279" cy="276999"/>
            </a:xfrm>
            <a:prstGeom prst="rect">
              <a:avLst/>
            </a:prstGeom>
            <a:noFill/>
          </p:spPr>
          <p:txBody>
            <a:bodyPr wrap="none" rtlCol="0">
              <a:spAutoFit/>
            </a:bodyPr>
            <a:lstStyle/>
            <a:p>
              <a:pPr algn="ctr"/>
              <a:r>
                <a:rPr lang="en-US" b="1" dirty="0" smtClean="0">
                  <a:latin typeface="Arial" pitchFamily="34" charset="0"/>
                  <a:cs typeface="Arial" pitchFamily="34" charset="0"/>
                </a:rPr>
                <a:t>802.11</a:t>
              </a:r>
            </a:p>
          </p:txBody>
        </p:sp>
        <p:pic>
          <p:nvPicPr>
            <p:cNvPr id="117" name="Picture 25"/>
            <p:cNvPicPr>
              <a:picLocks noChangeArrowheads="1"/>
            </p:cNvPicPr>
            <p:nvPr/>
          </p:nvPicPr>
          <p:blipFill>
            <a:blip r:embed="rId6"/>
            <a:srcRect/>
            <a:stretch>
              <a:fillRect/>
            </a:stretch>
          </p:blipFill>
          <p:spPr bwMode="auto">
            <a:xfrm>
              <a:off x="8141056" y="2244708"/>
              <a:ext cx="774345" cy="409947"/>
            </a:xfrm>
            <a:prstGeom prst="rect">
              <a:avLst/>
            </a:prstGeom>
            <a:noFill/>
            <a:ln w="9525">
              <a:noFill/>
              <a:miter lim="800000"/>
              <a:headEnd/>
              <a:tailEnd/>
            </a:ln>
          </p:spPr>
        </p:pic>
        <p:sp>
          <p:nvSpPr>
            <p:cNvPr id="118" name="TextBox 117"/>
            <p:cNvSpPr txBox="1"/>
            <p:nvPr/>
          </p:nvSpPr>
          <p:spPr>
            <a:xfrm>
              <a:off x="8196629" y="2293663"/>
              <a:ext cx="652743" cy="276999"/>
            </a:xfrm>
            <a:prstGeom prst="rect">
              <a:avLst/>
            </a:prstGeom>
            <a:noFill/>
          </p:spPr>
          <p:txBody>
            <a:bodyPr wrap="none" rtlCol="0">
              <a:spAutoFit/>
            </a:bodyPr>
            <a:lstStyle/>
            <a:p>
              <a:pPr algn="ctr"/>
              <a:r>
                <a:rPr lang="en-US" b="1" dirty="0" smtClean="0">
                  <a:latin typeface="Arial" pitchFamily="34" charset="0"/>
                  <a:cs typeface="Arial" pitchFamily="34" charset="0"/>
                </a:rPr>
                <a:t>802.15</a:t>
              </a:r>
            </a:p>
          </p:txBody>
        </p:sp>
        <p:pic>
          <p:nvPicPr>
            <p:cNvPr id="119" name="Picture 651"/>
            <p:cNvPicPr>
              <a:picLocks noChangeAspect="1" noChangeArrowheads="1"/>
            </p:cNvPicPr>
            <p:nvPr/>
          </p:nvPicPr>
          <p:blipFill>
            <a:blip r:embed="rId15">
              <a:clrChange>
                <a:clrFrom>
                  <a:srgbClr val="FEFEFE"/>
                </a:clrFrom>
                <a:clrTo>
                  <a:srgbClr val="FEFEFE">
                    <a:alpha val="0"/>
                  </a:srgbClr>
                </a:clrTo>
              </a:clrChange>
            </a:blip>
            <a:srcRect/>
            <a:stretch>
              <a:fillRect/>
            </a:stretch>
          </p:blipFill>
          <p:spPr bwMode="auto">
            <a:xfrm>
              <a:off x="7412260" y="2836854"/>
              <a:ext cx="400173" cy="592146"/>
            </a:xfrm>
            <a:prstGeom prst="rect">
              <a:avLst/>
            </a:prstGeom>
            <a:noFill/>
            <a:ln w="9525">
              <a:noFill/>
              <a:miter lim="800000"/>
              <a:headEnd/>
              <a:tailEnd/>
            </a:ln>
            <a:effectLst/>
          </p:spPr>
        </p:pic>
      </p:gr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32000" y="2214000"/>
            <a:ext cx="8235000" cy="1035000"/>
          </a:xfrm>
          <a:prstGeom prst="rect">
            <a:avLst/>
          </a:prstGeom>
          <a:solidFill>
            <a:schemeClr val="accent6">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4" name="Title 3"/>
          <p:cNvSpPr>
            <a:spLocks noGrp="1"/>
          </p:cNvSpPr>
          <p:nvPr>
            <p:ph type="title"/>
          </p:nvPr>
        </p:nvSpPr>
        <p:spPr/>
        <p:txBody>
          <a:bodyPr/>
          <a:lstStyle/>
          <a:p>
            <a:r>
              <a:rPr lang="en-US" dirty="0" smtClean="0"/>
              <a:t>Topics for Standardization in IEEE 802</a:t>
            </a:r>
            <a:endParaRPr lang="en-US" dirty="0"/>
          </a:p>
        </p:txBody>
      </p:sp>
      <p:sp>
        <p:nvSpPr>
          <p:cNvPr id="5" name="Content Placeholder 4"/>
          <p:cNvSpPr>
            <a:spLocks noGrp="1"/>
          </p:cNvSpPr>
          <p:nvPr>
            <p:ph idx="1"/>
          </p:nvPr>
        </p:nvSpPr>
        <p:spPr/>
        <p:txBody>
          <a:bodyPr>
            <a:normAutofit fontScale="70000" lnSpcReduction="20000"/>
          </a:bodyPr>
          <a:lstStyle/>
          <a:p>
            <a:r>
              <a:rPr lang="en-US" dirty="0" smtClean="0"/>
              <a:t>Establishing a common approach of specifying ‘external’ control into IEEE 802 technologies would require:</a:t>
            </a:r>
          </a:p>
          <a:p>
            <a:pPr lvl="1"/>
            <a:r>
              <a:rPr lang="en-US" dirty="0" smtClean="0"/>
              <a:t>a specification describing the Network Reference Model and listing the DL and PHY control functions required for access networks and SDN</a:t>
            </a:r>
          </a:p>
          <a:p>
            <a:pPr lvl="2"/>
            <a:r>
              <a:rPr lang="en-US" dirty="0" smtClean="0"/>
              <a:t>Addressed </a:t>
            </a:r>
            <a:r>
              <a:rPr lang="en-US" dirty="0"/>
              <a:t>by </a:t>
            </a:r>
            <a:r>
              <a:rPr lang="en-US" dirty="0" smtClean="0"/>
              <a:t>the </a:t>
            </a:r>
            <a:r>
              <a:rPr lang="en-US" dirty="0"/>
              <a:t>PAR developped by OmniRAN </a:t>
            </a:r>
            <a:r>
              <a:rPr lang="en-US" dirty="0" smtClean="0"/>
              <a:t>ECSG</a:t>
            </a:r>
          </a:p>
          <a:p>
            <a:pPr lvl="1"/>
            <a:r>
              <a:rPr lang="en-US" dirty="0" smtClean="0"/>
              <a:t>a specification on the usage of IP protocols for the transport of IEEE 802 attributes</a:t>
            </a:r>
          </a:p>
          <a:p>
            <a:pPr lvl="2"/>
            <a:r>
              <a:rPr lang="en-US" dirty="0" smtClean="0"/>
              <a:t>Topic for the joint IEEE 802 – IETF coordination group</a:t>
            </a:r>
          </a:p>
          <a:p>
            <a:pPr lvl="1"/>
            <a:r>
              <a:rPr lang="en-US" dirty="0" smtClean="0"/>
              <a:t>specifications of the control attributes for the individual IEEE 802 technologies by their working groups</a:t>
            </a:r>
          </a:p>
          <a:p>
            <a:pPr lvl="2"/>
            <a:r>
              <a:rPr lang="en-US" dirty="0" smtClean="0"/>
              <a:t> Should go into annex of related specifications to ensure consistency</a:t>
            </a:r>
            <a:br>
              <a:rPr lang="en-US" dirty="0" smtClean="0"/>
            </a:br>
            <a:endParaRPr lang="en-US" dirty="0" smtClean="0"/>
          </a:p>
          <a:p>
            <a:r>
              <a:rPr lang="en-US" dirty="0"/>
              <a:t>G</a:t>
            </a:r>
            <a:r>
              <a:rPr lang="en-US" dirty="0" smtClean="0"/>
              <a:t>aps within IEEE 802 technologies may be discovered but should be addressed by the related IEEE 802 WGs</a:t>
            </a:r>
            <a:br>
              <a:rPr lang="en-US" dirty="0" smtClean="0"/>
            </a:br>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a:t>Tribute to ITU</a:t>
            </a:r>
            <a:br>
              <a:rPr lang="en-US" sz="3600"/>
            </a:br>
            <a:r>
              <a:rPr lang="en-US" i="1"/>
              <a:t>Network Protocol Specification in 3 Stages</a:t>
            </a:r>
          </a:p>
        </p:txBody>
      </p:sp>
      <p:sp>
        <p:nvSpPr>
          <p:cNvPr id="6" name="Content Placeholder 5"/>
          <p:cNvSpPr>
            <a:spLocks noGrp="1"/>
          </p:cNvSpPr>
          <p:nvPr>
            <p:ph idx="1"/>
          </p:nvPr>
        </p:nvSpPr>
        <p:spPr>
          <a:xfrm>
            <a:off x="457200" y="1510190"/>
            <a:ext cx="8229600" cy="1378750"/>
          </a:xfrm>
        </p:spPr>
        <p:txBody>
          <a:bodyPr>
            <a:normAutofit fontScale="55000" lnSpcReduction="20000"/>
          </a:bodyPr>
          <a:lstStyle/>
          <a:p>
            <a:r>
              <a:rPr lang="en-US"/>
              <a:t>For the specification of the Integrated Services Digital Network the ITU-T defined in its Rec. I.130 a sequential 3 stage process,.</a:t>
            </a:r>
          </a:p>
          <a:p>
            <a:r>
              <a:rPr lang="en-US"/>
              <a:t>This process is nowadays commonly used in most telecommunication network standardization activities.</a:t>
            </a:r>
          </a:p>
          <a:p>
            <a:r>
              <a:rPr lang="en-US"/>
              <a:t>Some IEEE 802 WGs have successfully followed this model.</a:t>
            </a:r>
          </a:p>
        </p:txBody>
      </p:sp>
      <p:pic>
        <p:nvPicPr>
          <p:cNvPr id="5" name="Picture 4"/>
          <p:cNvPicPr/>
          <p:nvPr/>
        </p:nvPicPr>
        <p:blipFill rotWithShape="1">
          <a:blip r:embed="rId2">
            <a:extLst>
              <a:ext uri="{28A0092B-C50C-407E-A947-70E740481C1C}">
                <a14:useLocalDpi xmlns:a14="http://schemas.microsoft.com/office/drawing/2010/main" val="0"/>
              </a:ext>
            </a:extLst>
          </a:blip>
          <a:srcRect l="1763" t="16585" r="34950" b="15273"/>
          <a:stretch/>
        </p:blipFill>
        <p:spPr bwMode="auto">
          <a:xfrm>
            <a:off x="746575" y="3068960"/>
            <a:ext cx="3420380" cy="3101985"/>
          </a:xfrm>
          <a:prstGeom prst="rect">
            <a:avLst/>
          </a:prstGeom>
          <a:noFill/>
          <a:ln>
            <a:noFill/>
          </a:ln>
        </p:spPr>
      </p:pic>
      <p:sp>
        <p:nvSpPr>
          <p:cNvPr id="7" name="TextBox 6"/>
          <p:cNvSpPr txBox="1"/>
          <p:nvPr/>
        </p:nvSpPr>
        <p:spPr>
          <a:xfrm>
            <a:off x="4290467" y="3203975"/>
            <a:ext cx="4076957" cy="2800767"/>
          </a:xfrm>
          <a:prstGeom prst="rect">
            <a:avLst/>
          </a:prstGeom>
          <a:noFill/>
        </p:spPr>
        <p:txBody>
          <a:bodyPr wrap="none" rtlCol="0">
            <a:spAutoFit/>
          </a:bodyPr>
          <a:lstStyle/>
          <a:p>
            <a:r>
              <a:rPr lang="en-US" sz="2000">
                <a:latin typeface="+mn-lt"/>
              </a:rPr>
              <a:t>Specify requirements </a:t>
            </a:r>
            <a:br>
              <a:rPr lang="en-US" sz="2000">
                <a:latin typeface="+mn-lt"/>
              </a:rPr>
            </a:br>
            <a:r>
              <a:rPr lang="en-US" sz="2000">
                <a:latin typeface="+mn-lt"/>
              </a:rPr>
              <a:t>from the user's perspective;</a:t>
            </a:r>
            <a:br>
              <a:rPr lang="en-US" sz="2000">
                <a:latin typeface="+mn-lt"/>
              </a:rPr>
            </a:br>
            <a:r>
              <a:rPr lang="en-US" sz="2800">
                <a:latin typeface="+mn-lt"/>
              </a:rPr>
              <a:t> </a:t>
            </a:r>
          </a:p>
          <a:p>
            <a:r>
              <a:rPr lang="en-US" sz="2000">
                <a:latin typeface="+mn-lt"/>
              </a:rPr>
              <a:t>Develop a logical/functional model </a:t>
            </a:r>
            <a:br>
              <a:rPr lang="en-US" sz="2000">
                <a:latin typeface="+mn-lt"/>
              </a:rPr>
            </a:br>
            <a:r>
              <a:rPr lang="en-US" sz="2000">
                <a:latin typeface="+mn-lt"/>
              </a:rPr>
              <a:t>to meet those requirements;</a:t>
            </a:r>
          </a:p>
          <a:p>
            <a:r>
              <a:rPr lang="en-US" sz="2800">
                <a:latin typeface="+mn-lt"/>
              </a:rPr>
              <a:t> </a:t>
            </a:r>
          </a:p>
          <a:p>
            <a:r>
              <a:rPr lang="en-US" sz="2000">
                <a:latin typeface="+mn-lt"/>
              </a:rPr>
              <a:t>Develop a detailed specification </a:t>
            </a:r>
            <a:br>
              <a:rPr lang="en-US" sz="2000">
                <a:latin typeface="+mn-lt"/>
              </a:rPr>
            </a:br>
            <a:r>
              <a:rPr lang="en-US" sz="2000">
                <a:latin typeface="+mn-lt"/>
              </a:rPr>
              <a:t>of the protocols and attributes.</a:t>
            </a:r>
          </a:p>
        </p:txBody>
      </p:sp>
      <p:sp>
        <p:nvSpPr>
          <p:cNvPr id="8" name="TextBox 7"/>
          <p:cNvSpPr txBox="1"/>
          <p:nvPr/>
        </p:nvSpPr>
        <p:spPr>
          <a:xfrm>
            <a:off x="414292" y="6068034"/>
            <a:ext cx="7803113" cy="646331"/>
          </a:xfrm>
          <a:prstGeom prst="rect">
            <a:avLst/>
          </a:prstGeom>
          <a:noFill/>
        </p:spPr>
        <p:txBody>
          <a:bodyPr wrap="none" rtlCol="0">
            <a:spAutoFit/>
          </a:bodyPr>
          <a:lstStyle/>
          <a:p>
            <a:r>
              <a:rPr lang="en-US">
                <a:latin typeface="+mn-lt"/>
              </a:rPr>
              <a:t>More Information: </a:t>
            </a:r>
          </a:p>
          <a:p>
            <a:r>
              <a:rPr lang="en-US">
                <a:latin typeface="+mn-lt"/>
              </a:rPr>
              <a:t>ETSI: </a:t>
            </a:r>
            <a:r>
              <a:rPr lang="en-US" i="1">
                <a:latin typeface="+mn-lt"/>
              </a:rPr>
              <a:t>Making Better Standards</a:t>
            </a:r>
          </a:p>
          <a:p>
            <a:pPr marL="0" lvl="1"/>
            <a:r>
              <a:rPr lang="en-US" dirty="0">
                <a:latin typeface="+mn-lt"/>
                <a:hlinkClick r:id="rId3"/>
              </a:rPr>
              <a:t>http://docbox.etsi.org/MTS/MTS/10-PromotionalMaterial/MBS-20111118/protocolStandards/stagedApproach.htm</a:t>
            </a:r>
            <a:endParaRPr lang="en-US" dirty="0">
              <a:latin typeface="+mn-lt"/>
            </a:endParaRPr>
          </a:p>
        </p:txBody>
      </p:sp>
      <p:sp>
        <p:nvSpPr>
          <p:cNvPr id="10" name="Down Arrow 9"/>
          <p:cNvSpPr/>
          <p:nvPr/>
        </p:nvSpPr>
        <p:spPr bwMode="auto">
          <a:xfrm>
            <a:off x="5472100" y="3924055"/>
            <a:ext cx="495055" cy="270030"/>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1" name="Down Arrow 10"/>
          <p:cNvSpPr/>
          <p:nvPr/>
        </p:nvSpPr>
        <p:spPr bwMode="auto">
          <a:xfrm>
            <a:off x="5472100" y="5004175"/>
            <a:ext cx="495055" cy="270030"/>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35786072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Filling the gap in </a:t>
            </a:r>
            <a:r>
              <a:rPr lang="en-US" dirty="0"/>
              <a:t>IEEE </a:t>
            </a:r>
            <a:r>
              <a:rPr lang="en-US" dirty="0" smtClean="0"/>
              <a:t>802</a:t>
            </a:r>
            <a:br>
              <a:rPr lang="en-US" dirty="0" smtClean="0"/>
            </a:br>
            <a:r>
              <a:rPr lang="en-US" sz="2400" dirty="0" smtClean="0"/>
              <a:t>Mapping IEEE 802 specifications to service requirements</a:t>
            </a:r>
            <a:endParaRPr lang="en-US" dirty="0"/>
          </a:p>
        </p:txBody>
      </p:sp>
      <p:sp>
        <p:nvSpPr>
          <p:cNvPr id="3" name="Content Placeholder 2"/>
          <p:cNvSpPr>
            <a:spLocks noGrp="1"/>
          </p:cNvSpPr>
          <p:nvPr>
            <p:ph idx="1"/>
          </p:nvPr>
        </p:nvSpPr>
        <p:spPr>
          <a:xfrm>
            <a:off x="457200" y="1600200"/>
            <a:ext cx="8229600" cy="4754125"/>
          </a:xfrm>
        </p:spPr>
        <p:txBody>
          <a:bodyPr>
            <a:normAutofit fontScale="70000" lnSpcReduction="20000"/>
          </a:bodyPr>
          <a:lstStyle/>
          <a:p>
            <a:r>
              <a:rPr lang="en-US"/>
              <a:t>Direct evaluation of IEEE 802 protocols out of service/deployment requirements is challenging.</a:t>
            </a:r>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A Stage 2 specification provides a mapping of protocols to a functional network model, which facilitates easier evaluation.</a:t>
            </a:r>
          </a:p>
        </p:txBody>
      </p:sp>
      <p:pic>
        <p:nvPicPr>
          <p:cNvPr id="4" name="Picture 3"/>
          <p:cNvPicPr/>
          <p:nvPr/>
        </p:nvPicPr>
        <p:blipFill rotWithShape="1">
          <a:blip r:embed="rId2">
            <a:extLst>
              <a:ext uri="{28A0092B-C50C-407E-A947-70E740481C1C}">
                <a14:useLocalDpi xmlns:a14="http://schemas.microsoft.com/office/drawing/2010/main" val="0"/>
              </a:ext>
            </a:extLst>
          </a:blip>
          <a:srcRect l="1763" t="16585" r="34950" b="15273"/>
          <a:stretch/>
        </p:blipFill>
        <p:spPr bwMode="auto">
          <a:xfrm>
            <a:off x="808029" y="2348880"/>
            <a:ext cx="3420380" cy="3101985"/>
          </a:xfrm>
          <a:prstGeom prst="rect">
            <a:avLst/>
          </a:prstGeom>
          <a:noFill/>
          <a:ln>
            <a:noFill/>
          </a:ln>
        </p:spPr>
      </p:pic>
      <p:sp>
        <p:nvSpPr>
          <p:cNvPr id="5" name="TextBox 4"/>
          <p:cNvSpPr txBox="1"/>
          <p:nvPr/>
        </p:nvSpPr>
        <p:spPr>
          <a:xfrm>
            <a:off x="4351921" y="2483895"/>
            <a:ext cx="4360539" cy="2800767"/>
          </a:xfrm>
          <a:prstGeom prst="rect">
            <a:avLst/>
          </a:prstGeom>
          <a:noFill/>
        </p:spPr>
        <p:txBody>
          <a:bodyPr wrap="none" rtlCol="0">
            <a:spAutoFit/>
          </a:bodyPr>
          <a:lstStyle/>
          <a:p>
            <a:r>
              <a:rPr lang="en-US" sz="2000">
                <a:latin typeface="+mn-lt"/>
              </a:rPr>
              <a:t>‘External’ requirements from the </a:t>
            </a:r>
            <a:br>
              <a:rPr lang="en-US" sz="2000">
                <a:latin typeface="+mn-lt"/>
              </a:rPr>
            </a:br>
            <a:r>
              <a:rPr lang="en-US" sz="2000">
                <a:latin typeface="+mn-lt"/>
              </a:rPr>
              <a:t>service/deployment perspective</a:t>
            </a:r>
          </a:p>
          <a:p>
            <a:r>
              <a:rPr lang="en-US" sz="2800">
                <a:latin typeface="+mn-lt"/>
              </a:rPr>
              <a:t> </a:t>
            </a:r>
          </a:p>
          <a:p>
            <a:r>
              <a:rPr lang="en-US" sz="2000">
                <a:latin typeface="+mn-lt"/>
              </a:rPr>
              <a:t>Develop a logical/functional model </a:t>
            </a:r>
            <a:br>
              <a:rPr lang="en-US" sz="2000">
                <a:latin typeface="+mn-lt"/>
              </a:rPr>
            </a:br>
            <a:r>
              <a:rPr lang="en-US" sz="2000">
                <a:latin typeface="+mn-lt"/>
              </a:rPr>
              <a:t>for evaluation of those requirements;</a:t>
            </a:r>
          </a:p>
          <a:p>
            <a:r>
              <a:rPr lang="en-US" sz="2800">
                <a:latin typeface="+mn-lt"/>
              </a:rPr>
              <a:t> </a:t>
            </a:r>
          </a:p>
          <a:p>
            <a:r>
              <a:rPr lang="en-US" sz="2000">
                <a:latin typeface="+mn-lt"/>
              </a:rPr>
              <a:t>Available IEEE 802 specifications </a:t>
            </a:r>
            <a:br>
              <a:rPr lang="en-US" sz="2000">
                <a:latin typeface="+mn-lt"/>
              </a:rPr>
            </a:br>
            <a:r>
              <a:rPr lang="en-US" sz="2000">
                <a:latin typeface="+mn-lt"/>
              </a:rPr>
              <a:t>of protocols and attributes.</a:t>
            </a:r>
          </a:p>
        </p:txBody>
      </p:sp>
      <p:sp>
        <p:nvSpPr>
          <p:cNvPr id="10" name="Down Arrow 9"/>
          <p:cNvSpPr/>
          <p:nvPr/>
        </p:nvSpPr>
        <p:spPr bwMode="auto">
          <a:xfrm flipV="1">
            <a:off x="5937074" y="4239090"/>
            <a:ext cx="577564" cy="315035"/>
          </a:xfrm>
          <a:prstGeom prst="downArrow">
            <a:avLst>
              <a:gd name="adj1" fmla="val 60926"/>
              <a:gd name="adj2" fmla="val 50000"/>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1" name="Up-Down Arrow 10"/>
          <p:cNvSpPr/>
          <p:nvPr/>
        </p:nvSpPr>
        <p:spPr bwMode="auto">
          <a:xfrm>
            <a:off x="5908598" y="3165875"/>
            <a:ext cx="630070" cy="405045"/>
          </a:xfrm>
          <a:prstGeom prst="upDownArrow">
            <a:avLst>
              <a:gd name="adj1" fmla="val 55983"/>
              <a:gd name="adj2" fmla="val 39374"/>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mn-lt"/>
              </a:rPr>
              <a:t>?</a:t>
            </a:r>
          </a:p>
        </p:txBody>
      </p:sp>
      <p:grpSp>
        <p:nvGrpSpPr>
          <p:cNvPr id="6" name="Group 11"/>
          <p:cNvGrpSpPr/>
          <p:nvPr/>
        </p:nvGrpSpPr>
        <p:grpSpPr>
          <a:xfrm>
            <a:off x="476545" y="3158971"/>
            <a:ext cx="8145905" cy="3195354"/>
            <a:chOff x="476545" y="3158971"/>
            <a:chExt cx="8145905" cy="3195354"/>
          </a:xfrm>
        </p:grpSpPr>
        <p:sp>
          <p:nvSpPr>
            <p:cNvPr id="15" name="Rectangle 14"/>
            <p:cNvSpPr/>
            <p:nvPr/>
          </p:nvSpPr>
          <p:spPr bwMode="auto">
            <a:xfrm>
              <a:off x="1904263" y="3332085"/>
              <a:ext cx="6660740" cy="108012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6" name="Up-Down Arrow 15"/>
            <p:cNvSpPr/>
            <p:nvPr/>
          </p:nvSpPr>
          <p:spPr bwMode="auto">
            <a:xfrm>
              <a:off x="5908598" y="3158971"/>
              <a:ext cx="630070" cy="1485164"/>
            </a:xfrm>
            <a:prstGeom prst="upDownArrow">
              <a:avLst>
                <a:gd name="adj1" fmla="val 60015"/>
                <a:gd name="adj2" fmla="val 29968"/>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mn-lt"/>
                </a:rPr>
                <a:t>?</a:t>
              </a:r>
            </a:p>
          </p:txBody>
        </p:sp>
        <p:sp>
          <p:nvSpPr>
            <p:cNvPr id="17" name="Rectangle 16"/>
            <p:cNvSpPr/>
            <p:nvPr/>
          </p:nvSpPr>
          <p:spPr bwMode="auto">
            <a:xfrm>
              <a:off x="476545" y="5454225"/>
              <a:ext cx="8145905" cy="9001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spTree>
    <p:extLst>
      <p:ext uri="{BB962C8B-B14F-4D97-AF65-F5344CB8AC3E}">
        <p14:creationId xmlns:p14="http://schemas.microsoft.com/office/powerpoint/2010/main" val="261886795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Filling the gap in </a:t>
            </a:r>
            <a:r>
              <a:rPr lang="en-US" dirty="0"/>
              <a:t>IEEE </a:t>
            </a:r>
            <a:r>
              <a:rPr lang="en-US" dirty="0" smtClean="0"/>
              <a:t>802</a:t>
            </a:r>
            <a:br>
              <a:rPr lang="en-US" dirty="0" smtClean="0"/>
            </a:br>
            <a:r>
              <a:rPr lang="en-US" sz="2400" dirty="0" smtClean="0"/>
              <a:t>Mapping IEEE 802 specifications to service requirements</a:t>
            </a:r>
            <a:endParaRPr lang="en-US" dirty="0"/>
          </a:p>
        </p:txBody>
      </p:sp>
      <p:sp>
        <p:nvSpPr>
          <p:cNvPr id="3" name="Content Placeholder 2"/>
          <p:cNvSpPr>
            <a:spLocks noGrp="1"/>
          </p:cNvSpPr>
          <p:nvPr>
            <p:ph idx="1"/>
          </p:nvPr>
        </p:nvSpPr>
        <p:spPr>
          <a:xfrm>
            <a:off x="457200" y="1600200"/>
            <a:ext cx="8229600" cy="4754125"/>
          </a:xfrm>
        </p:spPr>
        <p:txBody>
          <a:bodyPr>
            <a:normAutofit fontScale="70000" lnSpcReduction="20000"/>
          </a:bodyPr>
          <a:lstStyle/>
          <a:p>
            <a:r>
              <a:rPr lang="en-US"/>
              <a:t>Direct evaluation of IEEE 802 protocols out of service/deployment requirements is challenging.</a:t>
            </a:r>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A Stage 2 specification provides a mapping of protocols to a functional network model, which facilitates easier evaluation.</a:t>
            </a:r>
          </a:p>
        </p:txBody>
      </p:sp>
      <p:pic>
        <p:nvPicPr>
          <p:cNvPr id="4" name="Picture 3"/>
          <p:cNvPicPr/>
          <p:nvPr/>
        </p:nvPicPr>
        <p:blipFill rotWithShape="1">
          <a:blip r:embed="rId2">
            <a:extLst>
              <a:ext uri="{28A0092B-C50C-407E-A947-70E740481C1C}">
                <a14:useLocalDpi xmlns:a14="http://schemas.microsoft.com/office/drawing/2010/main" val="0"/>
              </a:ext>
            </a:extLst>
          </a:blip>
          <a:srcRect l="1763" t="16585" r="34950" b="15273"/>
          <a:stretch/>
        </p:blipFill>
        <p:spPr bwMode="auto">
          <a:xfrm>
            <a:off x="808029" y="2348880"/>
            <a:ext cx="3420380" cy="3101985"/>
          </a:xfrm>
          <a:prstGeom prst="rect">
            <a:avLst/>
          </a:prstGeom>
          <a:noFill/>
          <a:ln>
            <a:noFill/>
          </a:ln>
        </p:spPr>
      </p:pic>
      <p:sp>
        <p:nvSpPr>
          <p:cNvPr id="5" name="TextBox 4"/>
          <p:cNvSpPr txBox="1"/>
          <p:nvPr/>
        </p:nvSpPr>
        <p:spPr>
          <a:xfrm>
            <a:off x="4351921" y="2483895"/>
            <a:ext cx="4360539" cy="2800767"/>
          </a:xfrm>
          <a:prstGeom prst="rect">
            <a:avLst/>
          </a:prstGeom>
          <a:noFill/>
        </p:spPr>
        <p:txBody>
          <a:bodyPr wrap="none" rtlCol="0">
            <a:spAutoFit/>
          </a:bodyPr>
          <a:lstStyle/>
          <a:p>
            <a:r>
              <a:rPr lang="en-US" sz="2000">
                <a:latin typeface="+mn-lt"/>
              </a:rPr>
              <a:t>‘External’ requirements from the </a:t>
            </a:r>
            <a:br>
              <a:rPr lang="en-US" sz="2000">
                <a:latin typeface="+mn-lt"/>
              </a:rPr>
            </a:br>
            <a:r>
              <a:rPr lang="en-US" sz="2000">
                <a:latin typeface="+mn-lt"/>
              </a:rPr>
              <a:t>service/deployment perspective</a:t>
            </a:r>
          </a:p>
          <a:p>
            <a:r>
              <a:rPr lang="en-US" sz="2800">
                <a:latin typeface="+mn-lt"/>
              </a:rPr>
              <a:t> </a:t>
            </a:r>
          </a:p>
          <a:p>
            <a:r>
              <a:rPr lang="en-US" sz="2000">
                <a:latin typeface="+mn-lt"/>
              </a:rPr>
              <a:t>Develop a logical/functional model </a:t>
            </a:r>
            <a:br>
              <a:rPr lang="en-US" sz="2000">
                <a:latin typeface="+mn-lt"/>
              </a:rPr>
            </a:br>
            <a:r>
              <a:rPr lang="en-US" sz="2000">
                <a:latin typeface="+mn-lt"/>
              </a:rPr>
              <a:t>for evaluation of those requirements;</a:t>
            </a:r>
          </a:p>
          <a:p>
            <a:r>
              <a:rPr lang="en-US" sz="2800">
                <a:latin typeface="+mn-lt"/>
              </a:rPr>
              <a:t> </a:t>
            </a:r>
          </a:p>
          <a:p>
            <a:r>
              <a:rPr lang="en-US" sz="2000">
                <a:latin typeface="+mn-lt"/>
              </a:rPr>
              <a:t>Available IEEE 802 specifications </a:t>
            </a:r>
            <a:br>
              <a:rPr lang="en-US" sz="2000">
                <a:latin typeface="+mn-lt"/>
              </a:rPr>
            </a:br>
            <a:r>
              <a:rPr lang="en-US" sz="2000">
                <a:latin typeface="+mn-lt"/>
              </a:rPr>
              <a:t>of protocols and attributes.</a:t>
            </a:r>
          </a:p>
        </p:txBody>
      </p:sp>
      <p:sp>
        <p:nvSpPr>
          <p:cNvPr id="10" name="Down Arrow 9"/>
          <p:cNvSpPr/>
          <p:nvPr/>
        </p:nvSpPr>
        <p:spPr bwMode="auto">
          <a:xfrm flipV="1">
            <a:off x="5937074" y="4239090"/>
            <a:ext cx="577564" cy="315035"/>
          </a:xfrm>
          <a:prstGeom prst="downArrow">
            <a:avLst>
              <a:gd name="adj1" fmla="val 60926"/>
              <a:gd name="adj2" fmla="val 50000"/>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1" name="Up-Down Arrow 10"/>
          <p:cNvSpPr/>
          <p:nvPr/>
        </p:nvSpPr>
        <p:spPr bwMode="auto">
          <a:xfrm>
            <a:off x="5908598" y="3165875"/>
            <a:ext cx="630070" cy="405045"/>
          </a:xfrm>
          <a:prstGeom prst="upDownArrow">
            <a:avLst>
              <a:gd name="adj1" fmla="val 55983"/>
              <a:gd name="adj2" fmla="val 39374"/>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mn-lt"/>
              </a:rPr>
              <a:t>?</a:t>
            </a:r>
          </a:p>
        </p:txBody>
      </p:sp>
    </p:spTree>
    <p:extLst>
      <p:ext uri="{BB962C8B-B14F-4D97-AF65-F5344CB8AC3E}">
        <p14:creationId xmlns:p14="http://schemas.microsoft.com/office/powerpoint/2010/main" val="261886795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3 Stages Process relate to OmniRAN </a:t>
            </a:r>
            <a:r>
              <a:rPr lang="en-US" dirty="0" smtClean="0"/>
              <a:t>ECSG</a:t>
            </a:r>
            <a:endParaRPr lang="en-US" dirty="0"/>
          </a:p>
        </p:txBody>
      </p:sp>
      <p:sp>
        <p:nvSpPr>
          <p:cNvPr id="3" name="Content Placeholder 2"/>
          <p:cNvSpPr>
            <a:spLocks noGrp="1"/>
          </p:cNvSpPr>
          <p:nvPr>
            <p:ph idx="1"/>
          </p:nvPr>
        </p:nvSpPr>
        <p:spPr>
          <a:xfrm>
            <a:off x="457200" y="1600200"/>
            <a:ext cx="8229600" cy="4754125"/>
          </a:xfrm>
        </p:spPr>
        <p:txBody>
          <a:bodyPr>
            <a:normAutofit fontScale="92500" lnSpcReduction="10000"/>
          </a:bodyPr>
          <a:lstStyle/>
          <a:p>
            <a:r>
              <a:rPr lang="en-US" dirty="0"/>
              <a:t>Essentially OmniRAN </a:t>
            </a:r>
            <a:r>
              <a:rPr lang="en-US" dirty="0" smtClean="0"/>
              <a:t>ECSG proposes to </a:t>
            </a:r>
            <a:r>
              <a:rPr lang="en-US" dirty="0"/>
              <a:t>develop a Stage 2 document for IEEE 802 network protocol specifications</a:t>
            </a:r>
          </a:p>
          <a:p>
            <a:pPr lvl="1"/>
            <a:r>
              <a:rPr lang="en-US" dirty="0"/>
              <a:t>Actually re-engineering a Stage 2 to make it fitting to the existing IEEE 802 network protocol specifications (which represent Stage 3).</a:t>
            </a:r>
          </a:p>
          <a:p>
            <a:r>
              <a:rPr lang="en-US" dirty="0"/>
              <a:t>A Stage 2 specification makes it much more easy to evaluate and qualify ‘service’ requirements,</a:t>
            </a:r>
          </a:p>
          <a:p>
            <a:pPr lvl="1"/>
            <a:r>
              <a:rPr lang="en-US" dirty="0"/>
              <a:t>and provide a common framework for further enhancements of IEEE 802 protocols</a:t>
            </a:r>
          </a:p>
        </p:txBody>
      </p:sp>
    </p:spTree>
    <p:extLst>
      <p:ext uri="{BB962C8B-B14F-4D97-AF65-F5344CB8AC3E}">
        <p14:creationId xmlns:p14="http://schemas.microsoft.com/office/powerpoint/2010/main" val="158827233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‘Stage 2’ Definition by ITU-T I.130/Q.65 </a:t>
            </a:r>
            <a:endParaRPr lang="en-US" dirty="0"/>
          </a:p>
        </p:txBody>
      </p:sp>
      <p:sp>
        <p:nvSpPr>
          <p:cNvPr id="3" name="Content Placeholder 2"/>
          <p:cNvSpPr>
            <a:spLocks noGrp="1"/>
          </p:cNvSpPr>
          <p:nvPr>
            <p:ph sz="half" idx="1"/>
          </p:nvPr>
        </p:nvSpPr>
        <p:spPr>
          <a:xfrm>
            <a:off x="457200" y="990601"/>
            <a:ext cx="3167448" cy="4114800"/>
          </a:xfrm>
          <a:solidFill>
            <a:schemeClr val="accent1">
              <a:lumMod val="40000"/>
              <a:lumOff val="60000"/>
            </a:schemeClr>
          </a:solidFill>
        </p:spPr>
        <p:txBody>
          <a:bodyPr>
            <a:noAutofit/>
          </a:bodyPr>
          <a:lstStyle/>
          <a:p>
            <a:pPr>
              <a:buNone/>
            </a:pPr>
            <a:r>
              <a:rPr lang="en-US" sz="1800" b="1" dirty="0" smtClean="0"/>
              <a:t>The Stage 2 defines</a:t>
            </a:r>
          </a:p>
          <a:p>
            <a:r>
              <a:rPr lang="en-US" sz="1800" dirty="0" smtClean="0"/>
              <a:t>a functional model using functional entities,</a:t>
            </a:r>
          </a:p>
          <a:p>
            <a:r>
              <a:rPr lang="en-US" sz="1800" dirty="0" smtClean="0"/>
              <a:t>the functional entity actions needed,</a:t>
            </a:r>
          </a:p>
          <a:p>
            <a:r>
              <a:rPr lang="en-US" sz="1800" dirty="0" smtClean="0"/>
              <a:t>information flow or API calls between functional entities</a:t>
            </a:r>
          </a:p>
          <a:p>
            <a:r>
              <a:rPr lang="en-US" sz="1800" dirty="0" smtClean="0"/>
              <a:t>recommendations for the allocation of functional entities to physical locations for a few examples.</a:t>
            </a:r>
            <a:endParaRPr lang="en-US" sz="1800" dirty="0"/>
          </a:p>
        </p:txBody>
      </p:sp>
      <p:sp>
        <p:nvSpPr>
          <p:cNvPr id="4" name="Content Placeholder 3"/>
          <p:cNvSpPr>
            <a:spLocks noGrp="1"/>
          </p:cNvSpPr>
          <p:nvPr>
            <p:ph sz="half" idx="2"/>
          </p:nvPr>
        </p:nvSpPr>
        <p:spPr>
          <a:xfrm>
            <a:off x="3733800" y="990601"/>
            <a:ext cx="4733260" cy="4114800"/>
          </a:xfrm>
          <a:solidFill>
            <a:schemeClr val="accent4">
              <a:lumMod val="40000"/>
              <a:lumOff val="60000"/>
            </a:schemeClr>
          </a:solidFill>
        </p:spPr>
        <p:txBody>
          <a:bodyPr>
            <a:noAutofit/>
          </a:bodyPr>
          <a:lstStyle/>
          <a:p>
            <a:pPr>
              <a:buNone/>
            </a:pPr>
            <a:r>
              <a:rPr lang="en-US" sz="1800" b="1" dirty="0" smtClean="0"/>
              <a:t>The Stage 2 provides</a:t>
            </a:r>
          </a:p>
          <a:p>
            <a:r>
              <a:rPr lang="en-US" sz="1800" dirty="0" smtClean="0"/>
              <a:t>a single functional specification which can be applied in a number of different physical realizations,</a:t>
            </a:r>
          </a:p>
          <a:p>
            <a:r>
              <a:rPr lang="en-US" sz="1800" dirty="0" smtClean="0"/>
              <a:t>a precise definition of functional capabilities and their possible distribution in the network to support the required network capabilities,</a:t>
            </a:r>
          </a:p>
          <a:p>
            <a:r>
              <a:rPr lang="en-US" sz="1800" dirty="0" smtClean="0"/>
              <a:t>a detailed description of what functions, information flows and API calls will be provided, but not how they are to be implemented,</a:t>
            </a:r>
          </a:p>
          <a:p>
            <a:r>
              <a:rPr lang="en-US" sz="1800" dirty="0" smtClean="0"/>
              <a:t>requirements for protocol capabilities as input to Stage 3 of the method.</a:t>
            </a:r>
            <a:endParaRPr lang="en-US" sz="1800" dirty="0"/>
          </a:p>
        </p:txBody>
      </p:sp>
      <p:sp>
        <p:nvSpPr>
          <p:cNvPr id="5" name="TextBox 4"/>
          <p:cNvSpPr txBox="1"/>
          <p:nvPr/>
        </p:nvSpPr>
        <p:spPr>
          <a:xfrm>
            <a:off x="457200" y="5200471"/>
            <a:ext cx="8001000" cy="1200329"/>
          </a:xfrm>
          <a:prstGeom prst="rect">
            <a:avLst/>
          </a:prstGeom>
          <a:solidFill>
            <a:schemeClr val="accent5">
              <a:lumMod val="40000"/>
              <a:lumOff val="60000"/>
            </a:schemeClr>
          </a:solidFill>
        </p:spPr>
        <p:txBody>
          <a:bodyPr wrap="square" rtlCol="0">
            <a:spAutoFit/>
          </a:bodyPr>
          <a:lstStyle/>
          <a:p>
            <a:pPr marL="361950" indent="-361950"/>
            <a:r>
              <a:rPr lang="en-US" sz="1800" b="1" dirty="0" smtClean="0">
                <a:latin typeface="+mn-lt"/>
              </a:rPr>
              <a:t>The output of Stage 2 is used by</a:t>
            </a:r>
          </a:p>
          <a:p>
            <a:pPr marL="361950" indent="-361950">
              <a:buFont typeface="Arial" pitchFamily="34" charset="0"/>
              <a:buChar char="•"/>
            </a:pPr>
            <a:r>
              <a:rPr lang="en-US" sz="1800" dirty="0" smtClean="0">
                <a:latin typeface="+mn-lt"/>
              </a:rPr>
              <a:t>protocol designers to specify the protocols between physical entities,</a:t>
            </a:r>
          </a:p>
          <a:p>
            <a:pPr marL="361950" indent="-361950">
              <a:buFont typeface="Arial" pitchFamily="34" charset="0"/>
              <a:buChar char="•"/>
            </a:pPr>
            <a:r>
              <a:rPr lang="en-US" sz="1800" dirty="0" smtClean="0">
                <a:latin typeface="+mn-lt"/>
              </a:rPr>
              <a:t>node designers to specify the functional requirements of the nodes,</a:t>
            </a:r>
          </a:p>
          <a:p>
            <a:pPr marL="361950" indent="-361950">
              <a:buFont typeface="Arial" pitchFamily="34" charset="0"/>
              <a:buChar char="•"/>
            </a:pPr>
            <a:r>
              <a:rPr lang="en-US" sz="1800" dirty="0" smtClean="0">
                <a:latin typeface="+mn-lt"/>
              </a:rPr>
              <a:t>network planners.</a:t>
            </a:r>
            <a:endParaRPr lang="en-US" sz="18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FYI: Usual ‘Stage 2’ Content</a:t>
            </a:r>
          </a:p>
        </p:txBody>
      </p:sp>
      <p:sp>
        <p:nvSpPr>
          <p:cNvPr id="4" name="Text Placeholder 3"/>
          <p:cNvSpPr>
            <a:spLocks noGrp="1"/>
          </p:cNvSpPr>
          <p:nvPr>
            <p:ph type="body" idx="1"/>
          </p:nvPr>
        </p:nvSpPr>
        <p:spPr/>
        <p:txBody>
          <a:bodyPr/>
          <a:lstStyle/>
          <a:p>
            <a:r>
              <a:rPr lang="en-US"/>
              <a:t>ITU-T Rec I.130</a:t>
            </a:r>
          </a:p>
        </p:txBody>
      </p:sp>
      <p:sp>
        <p:nvSpPr>
          <p:cNvPr id="5" name="Content Placeholder 4"/>
          <p:cNvSpPr>
            <a:spLocks noGrp="1"/>
          </p:cNvSpPr>
          <p:nvPr>
            <p:ph sz="half" idx="2"/>
          </p:nvPr>
        </p:nvSpPr>
        <p:spPr>
          <a:xfrm>
            <a:off x="457200" y="2174875"/>
            <a:ext cx="4040188" cy="3639125"/>
          </a:xfrm>
        </p:spPr>
        <p:txBody>
          <a:bodyPr>
            <a:normAutofit fontScale="92500"/>
          </a:bodyPr>
          <a:lstStyle/>
          <a:p>
            <a:r>
              <a:rPr lang="en-US"/>
              <a:t>Derivation of a functional model</a:t>
            </a:r>
          </a:p>
          <a:p>
            <a:r>
              <a:rPr lang="en-US"/>
              <a:t>Information flow diagram</a:t>
            </a:r>
          </a:p>
          <a:p>
            <a:r>
              <a:rPr lang="en-US"/>
              <a:t>SDL diagrams for functional entities (optional)</a:t>
            </a:r>
          </a:p>
          <a:p>
            <a:r>
              <a:rPr lang="en-US"/>
              <a:t>Functional entity actions</a:t>
            </a:r>
          </a:p>
          <a:p>
            <a:r>
              <a:rPr lang="en-US"/>
              <a:t>Allocation of functional entities to physical locations</a:t>
            </a:r>
          </a:p>
        </p:txBody>
      </p:sp>
      <p:sp>
        <p:nvSpPr>
          <p:cNvPr id="6" name="Text Placeholder 5"/>
          <p:cNvSpPr>
            <a:spLocks noGrp="1"/>
          </p:cNvSpPr>
          <p:nvPr>
            <p:ph type="body" sz="quarter" idx="3"/>
          </p:nvPr>
        </p:nvSpPr>
        <p:spPr>
          <a:xfrm>
            <a:off x="4645025" y="1535113"/>
            <a:ext cx="4246975" cy="639762"/>
          </a:xfrm>
        </p:spPr>
        <p:txBody>
          <a:bodyPr/>
          <a:lstStyle/>
          <a:p>
            <a:r>
              <a:rPr lang="en-US"/>
              <a:t>WiMAX Forum Stage 2 ToC</a:t>
            </a:r>
          </a:p>
        </p:txBody>
      </p:sp>
      <p:sp>
        <p:nvSpPr>
          <p:cNvPr id="7" name="Content Placeholder 6"/>
          <p:cNvSpPr>
            <a:spLocks noGrp="1"/>
          </p:cNvSpPr>
          <p:nvPr>
            <p:ph sz="quarter" idx="4"/>
          </p:nvPr>
        </p:nvSpPr>
        <p:spPr/>
        <p:txBody>
          <a:bodyPr>
            <a:normAutofit fontScale="92500"/>
          </a:bodyPr>
          <a:lstStyle/>
          <a:p>
            <a:r>
              <a:rPr lang="en-US"/>
              <a:t>Introduction and Scope</a:t>
            </a:r>
          </a:p>
          <a:p>
            <a:r>
              <a:rPr lang="en-US"/>
              <a:t>Abbreviations, Definitions, and Conventions</a:t>
            </a:r>
          </a:p>
          <a:p>
            <a:r>
              <a:rPr lang="en-US"/>
              <a:t>References</a:t>
            </a:r>
          </a:p>
          <a:p>
            <a:r>
              <a:rPr lang="en-US"/>
              <a:t>Identifiers</a:t>
            </a:r>
          </a:p>
          <a:p>
            <a:r>
              <a:rPr lang="en-US"/>
              <a:t>Tenets</a:t>
            </a:r>
          </a:p>
          <a:p>
            <a:r>
              <a:rPr lang="en-US"/>
              <a:t>Network Reference Model</a:t>
            </a:r>
          </a:p>
          <a:p>
            <a:r>
              <a:rPr lang="en-US"/>
              <a:t>Functional Design and Decomposition</a:t>
            </a:r>
          </a:p>
        </p:txBody>
      </p:sp>
      <p:sp>
        <p:nvSpPr>
          <p:cNvPr id="8" name="TextBox 7"/>
          <p:cNvSpPr txBox="1"/>
          <p:nvPr/>
        </p:nvSpPr>
        <p:spPr>
          <a:xfrm>
            <a:off x="4662000" y="5644005"/>
            <a:ext cx="4005000" cy="1169551"/>
          </a:xfrm>
          <a:prstGeom prst="rect">
            <a:avLst/>
          </a:prstGeom>
          <a:noFill/>
        </p:spPr>
        <p:txBody>
          <a:bodyPr wrap="square" rtlCol="0">
            <a:spAutoFit/>
          </a:bodyPr>
          <a:lstStyle/>
          <a:p>
            <a:r>
              <a:rPr lang="en-US" sz="1400">
                <a:latin typeface="+mn-lt"/>
              </a:rPr>
              <a:t>Reference:</a:t>
            </a:r>
          </a:p>
          <a:p>
            <a:r>
              <a:rPr lang="en-US" sz="1400">
                <a:latin typeface="+mn-lt"/>
                <a:hlinkClick r:id="rId2"/>
              </a:rPr>
              <a:t>http://resources.wimaxforum.org/sites/wimaxforum.org/files/technical_document/2010/12/WMF-T32-001-R016v01_Network-Stage2-Base.pdf</a:t>
            </a:r>
            <a:endParaRPr lang="en-US" sz="1400">
              <a:latin typeface="+mn-lt"/>
            </a:endParaRPr>
          </a:p>
        </p:txBody>
      </p:sp>
    </p:spTree>
    <p:extLst>
      <p:ext uri="{BB962C8B-B14F-4D97-AF65-F5344CB8AC3E}">
        <p14:creationId xmlns:p14="http://schemas.microsoft.com/office/powerpoint/2010/main" val="352831603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idx="1"/>
          </p:nvPr>
        </p:nvSpPr>
        <p:spPr/>
        <p:txBody>
          <a:bodyPr/>
          <a:lstStyle/>
          <a:p>
            <a:r>
              <a:rPr lang="en-US" dirty="0" smtClean="0"/>
              <a:t>IEEE 802 OmniRAN Results and Proposals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4362"/>
          </a:xfrm>
        </p:spPr>
        <p:txBody>
          <a:bodyPr/>
          <a:lstStyle/>
          <a:p>
            <a:r>
              <a:rPr lang="en-US" dirty="0" smtClean="0"/>
              <a:t>P802.1CF Project Authorization Request</a:t>
            </a:r>
            <a:endParaRPr lang="en-US" dirty="0"/>
          </a:p>
        </p:txBody>
      </p:sp>
      <p:sp>
        <p:nvSpPr>
          <p:cNvPr id="3" name="Content Placeholder 2"/>
          <p:cNvSpPr>
            <a:spLocks noGrp="1"/>
          </p:cNvSpPr>
          <p:nvPr>
            <p:ph idx="1"/>
          </p:nvPr>
        </p:nvSpPr>
        <p:spPr>
          <a:xfrm>
            <a:off x="457200" y="1179000"/>
            <a:ext cx="8229600" cy="5220000"/>
          </a:xfrm>
        </p:spPr>
        <p:txBody>
          <a:bodyPr>
            <a:normAutofit fontScale="55000" lnSpcReduction="20000"/>
          </a:bodyPr>
          <a:lstStyle/>
          <a:p>
            <a:r>
              <a:rPr lang="en-US" b="1" dirty="0" smtClean="0"/>
              <a:t>Project Title: </a:t>
            </a:r>
            <a:br>
              <a:rPr lang="en-US" b="1" dirty="0" smtClean="0"/>
            </a:br>
            <a:r>
              <a:rPr lang="en-US" sz="4400" dirty="0" smtClean="0"/>
              <a:t>Network Reference Model and Functional Description of IEEE 802 Access Network</a:t>
            </a:r>
            <a:endParaRPr lang="en-US" dirty="0" smtClean="0"/>
          </a:p>
          <a:p>
            <a:pPr>
              <a:spcBef>
                <a:spcPts val="600"/>
              </a:spcBef>
            </a:pPr>
            <a:r>
              <a:rPr lang="en-US" b="1" dirty="0" smtClean="0"/>
              <a:t>Scope:</a:t>
            </a:r>
            <a:endParaRPr lang="en-US" dirty="0" smtClean="0"/>
          </a:p>
          <a:p>
            <a:pPr>
              <a:buNone/>
            </a:pPr>
            <a:r>
              <a:rPr lang="en-US" dirty="0" smtClean="0"/>
              <a:t>	This Recommended Practice specifies an access network, which connects terminals to their access routers, utilizing technologies based on the family of IEEE 802 Standards by providing an access network reference model, including entities and reference points along with behavioral and functional descriptions of communications among those entities.</a:t>
            </a:r>
          </a:p>
          <a:p>
            <a:pPr>
              <a:spcBef>
                <a:spcPts val="600"/>
              </a:spcBef>
            </a:pPr>
            <a:r>
              <a:rPr lang="en-US" b="1" dirty="0" smtClean="0"/>
              <a:t>Purpose:</a:t>
            </a:r>
            <a:endParaRPr lang="en-US" dirty="0" smtClean="0"/>
          </a:p>
          <a:p>
            <a:pPr>
              <a:buNone/>
            </a:pPr>
            <a:r>
              <a:rPr lang="en-US" dirty="0" smtClean="0"/>
              <a:t>	Heterogeneous networks may include multiple network interfaces, multiple network access technologies, and multiple network subscriptions. In some cases such heterogeneous functionality must be supported in a single user terminal.</a:t>
            </a:r>
          </a:p>
          <a:p>
            <a:pPr>
              <a:buNone/>
            </a:pPr>
            <a:r>
              <a:rPr lang="en-US" dirty="0" smtClean="0"/>
              <a:t>	This Recommended Practice supports the design and deployment of access networks based on IEEE 802 technologies, guides the developers of extensions to the existing standards in support of a heterogeneous access network, and enables the use of IEEE 802 standards in new network deployments by specifying the functions of the IEEE 802 technologies when deployed in access networks.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362"/>
          </a:xfrm>
        </p:spPr>
        <p:txBody>
          <a:bodyPr/>
          <a:lstStyle/>
          <a:p>
            <a:r>
              <a:rPr lang="en-US" dirty="0"/>
              <a:t/>
            </a:r>
            <a:br>
              <a:rPr lang="en-US" dirty="0"/>
            </a:br>
            <a:r>
              <a:rPr lang="en-US" dirty="0" smtClean="0"/>
              <a:t>Draft </a:t>
            </a:r>
            <a:r>
              <a:rPr lang="en-US" dirty="0" err="1"/>
              <a:t>ToC</a:t>
            </a:r>
            <a:r>
              <a:rPr lang="en-US" dirty="0"/>
              <a:t> of the proposed specification</a:t>
            </a:r>
            <a:br>
              <a:rPr lang="en-US" dirty="0"/>
            </a:br>
            <a:endParaRPr lang="en-US" dirty="0"/>
          </a:p>
        </p:txBody>
      </p:sp>
      <p:sp>
        <p:nvSpPr>
          <p:cNvPr id="3" name="Content Placeholder 2"/>
          <p:cNvSpPr>
            <a:spLocks noGrp="1"/>
          </p:cNvSpPr>
          <p:nvPr>
            <p:ph idx="1"/>
          </p:nvPr>
        </p:nvSpPr>
        <p:spPr>
          <a:xfrm>
            <a:off x="457200" y="909001"/>
            <a:ext cx="8229600" cy="5937276"/>
          </a:xfrm>
        </p:spPr>
        <p:txBody>
          <a:bodyPr>
            <a:normAutofit fontScale="62500" lnSpcReduction="20000"/>
          </a:bodyPr>
          <a:lstStyle/>
          <a:p>
            <a:r>
              <a:rPr lang="en-US" dirty="0"/>
              <a:t>Introduction and Scope</a:t>
            </a:r>
          </a:p>
          <a:p>
            <a:r>
              <a:rPr lang="en-US" dirty="0" smtClean="0"/>
              <a:t>Abbreviations, Acronyms</a:t>
            </a:r>
            <a:r>
              <a:rPr lang="en-US" dirty="0"/>
              <a:t>, Definitions, and Conventions</a:t>
            </a:r>
          </a:p>
          <a:p>
            <a:r>
              <a:rPr lang="en-US" dirty="0"/>
              <a:t>References</a:t>
            </a:r>
          </a:p>
          <a:p>
            <a:r>
              <a:rPr lang="en-US" dirty="0"/>
              <a:t>Identifiers</a:t>
            </a:r>
          </a:p>
          <a:p>
            <a:r>
              <a:rPr lang="en-US" dirty="0" smtClean="0"/>
              <a:t>Tenets for IEEE 802 Access Network Systems</a:t>
            </a:r>
            <a:endParaRPr lang="en-US" dirty="0"/>
          </a:p>
          <a:p>
            <a:r>
              <a:rPr lang="en-US" dirty="0"/>
              <a:t>Network Reference Model</a:t>
            </a:r>
          </a:p>
          <a:p>
            <a:pPr lvl="1"/>
            <a:r>
              <a:rPr lang="en-US" dirty="0"/>
              <a:t>Overview</a:t>
            </a:r>
          </a:p>
          <a:p>
            <a:pPr lvl="1"/>
            <a:r>
              <a:rPr lang="en-US" dirty="0"/>
              <a:t>Reference Points</a:t>
            </a:r>
          </a:p>
          <a:p>
            <a:pPr lvl="1"/>
            <a:r>
              <a:rPr lang="en-US" dirty="0"/>
              <a:t>Access Network </a:t>
            </a:r>
            <a:r>
              <a:rPr lang="en-US" dirty="0" smtClean="0"/>
              <a:t>Control Architecture</a:t>
            </a:r>
            <a:endParaRPr lang="en-US" dirty="0"/>
          </a:p>
          <a:p>
            <a:pPr lvl="2"/>
            <a:r>
              <a:rPr lang="en-US" dirty="0"/>
              <a:t>Multiple deployment </a:t>
            </a:r>
            <a:r>
              <a:rPr lang="en-US" dirty="0" smtClean="0"/>
              <a:t>scenarios</a:t>
            </a:r>
            <a:endParaRPr lang="en-US" dirty="0"/>
          </a:p>
          <a:p>
            <a:r>
              <a:rPr lang="en-US" dirty="0"/>
              <a:t>Functional Design and </a:t>
            </a:r>
            <a:r>
              <a:rPr lang="en-US" dirty="0" smtClean="0"/>
              <a:t>Decomposition</a:t>
            </a:r>
            <a:endParaRPr lang="en-US" dirty="0"/>
          </a:p>
          <a:p>
            <a:pPr lvl="1"/>
            <a:r>
              <a:rPr lang="en-US" dirty="0"/>
              <a:t>Network Discovery and </a:t>
            </a:r>
            <a:r>
              <a:rPr lang="en-US" dirty="0" smtClean="0"/>
              <a:t/>
            </a:r>
            <a:br>
              <a:rPr lang="en-US" dirty="0" smtClean="0"/>
            </a:br>
            <a:r>
              <a:rPr lang="en-US" dirty="0" smtClean="0"/>
              <a:t>Selection</a:t>
            </a:r>
          </a:p>
          <a:p>
            <a:pPr lvl="1"/>
            <a:r>
              <a:rPr lang="en-US" dirty="0" smtClean="0"/>
              <a:t>Association</a:t>
            </a:r>
            <a:endParaRPr lang="en-US" dirty="0"/>
          </a:p>
          <a:p>
            <a:pPr lvl="1"/>
            <a:r>
              <a:rPr lang="en-US" dirty="0" smtClean="0"/>
              <a:t>Authentication and Authorization</a:t>
            </a:r>
            <a:endParaRPr lang="en-US" dirty="0"/>
          </a:p>
          <a:p>
            <a:pPr lvl="1"/>
            <a:r>
              <a:rPr lang="en-US" dirty="0" smtClean="0"/>
              <a:t>Datapath </a:t>
            </a:r>
            <a:r>
              <a:rPr lang="en-US" dirty="0"/>
              <a:t>establishment</a:t>
            </a:r>
          </a:p>
          <a:p>
            <a:pPr lvl="1"/>
            <a:r>
              <a:rPr lang="en-US" dirty="0" err="1"/>
              <a:t>QoS</a:t>
            </a:r>
            <a:r>
              <a:rPr lang="en-US" dirty="0"/>
              <a:t> and policy control</a:t>
            </a:r>
          </a:p>
          <a:p>
            <a:pPr lvl="1"/>
            <a:r>
              <a:rPr lang="en-US" dirty="0" smtClean="0"/>
              <a:t>Datapath relocation</a:t>
            </a:r>
            <a:endParaRPr lang="en-US" dirty="0"/>
          </a:p>
          <a:p>
            <a:pPr lvl="1"/>
            <a:r>
              <a:rPr lang="en-US" dirty="0" smtClean="0"/>
              <a:t>Datapath teardown</a:t>
            </a:r>
          </a:p>
          <a:p>
            <a:pPr lvl="1"/>
            <a:r>
              <a:rPr lang="en-US" dirty="0" smtClean="0"/>
              <a:t>Disassociation</a:t>
            </a:r>
            <a:endParaRPr lang="en-US" dirty="0"/>
          </a:p>
          <a:p>
            <a:pPr lvl="1"/>
            <a:r>
              <a:rPr lang="en-US" dirty="0"/>
              <a:t>Accounting</a:t>
            </a:r>
          </a:p>
          <a:p>
            <a:pPr lvl="3"/>
            <a:endParaRPr lang="en-US" dirty="0"/>
          </a:p>
        </p:txBody>
      </p:sp>
      <p:pic>
        <p:nvPicPr>
          <p:cNvPr id="9" name="Picture 8" descr="omniran-nrm.png"/>
          <p:cNvPicPr>
            <a:picLocks noChangeAspect="1"/>
          </p:cNvPicPr>
          <p:nvPr/>
        </p:nvPicPr>
        <p:blipFill>
          <a:blip r:embed="rId2"/>
          <a:stretch>
            <a:fillRect/>
          </a:stretch>
        </p:blipFill>
        <p:spPr>
          <a:xfrm>
            <a:off x="5515447" y="2439000"/>
            <a:ext cx="3016553" cy="1260000"/>
          </a:xfrm>
          <a:prstGeom prst="rect">
            <a:avLst/>
          </a:prstGeom>
        </p:spPr>
      </p:pic>
      <p:cxnSp>
        <p:nvCxnSpPr>
          <p:cNvPr id="13" name="Straight Connector 12"/>
          <p:cNvCxnSpPr/>
          <p:nvPr/>
        </p:nvCxnSpPr>
        <p:spPr bwMode="auto">
          <a:xfrm>
            <a:off x="4752000" y="3789000"/>
            <a:ext cx="4050000" cy="0"/>
          </a:xfrm>
          <a:prstGeom prst="line">
            <a:avLst/>
          </a:prstGeom>
          <a:solidFill>
            <a:schemeClr val="accent1"/>
          </a:solidFill>
          <a:ln w="6350" cap="flat" cmpd="sng" algn="ctr">
            <a:solidFill>
              <a:schemeClr val="tx1"/>
            </a:solidFill>
            <a:prstDash val="dashDot"/>
            <a:round/>
            <a:headEnd type="none" w="sm" len="sm"/>
            <a:tailEnd type="none" w="sm" len="sm"/>
          </a:ln>
          <a:effectLst/>
        </p:spPr>
      </p:cxnSp>
      <p:cxnSp>
        <p:nvCxnSpPr>
          <p:cNvPr id="14" name="Straight Connector 13"/>
          <p:cNvCxnSpPr/>
          <p:nvPr/>
        </p:nvCxnSpPr>
        <p:spPr bwMode="auto">
          <a:xfrm>
            <a:off x="4662000" y="2439000"/>
            <a:ext cx="4050000" cy="0"/>
          </a:xfrm>
          <a:prstGeom prst="line">
            <a:avLst/>
          </a:prstGeom>
          <a:solidFill>
            <a:schemeClr val="accent1"/>
          </a:solidFill>
          <a:ln w="6350" cap="flat" cmpd="sng" algn="ctr">
            <a:solidFill>
              <a:schemeClr val="tx1"/>
            </a:solidFill>
            <a:prstDash val="dashDot"/>
            <a:round/>
            <a:headEnd type="none" w="sm" len="sm"/>
            <a:tailEnd type="none" w="sm" len="sm"/>
          </a:ln>
          <a:effectLst/>
        </p:spPr>
      </p:cxnSp>
      <p:pic>
        <p:nvPicPr>
          <p:cNvPr id="8" name="Picture 7" descr="omniran-functions.png"/>
          <p:cNvPicPr>
            <a:picLocks noChangeAspect="1"/>
          </p:cNvPicPr>
          <p:nvPr/>
        </p:nvPicPr>
        <p:blipFill>
          <a:blip r:embed="rId3"/>
          <a:stretch>
            <a:fillRect/>
          </a:stretch>
        </p:blipFill>
        <p:spPr>
          <a:xfrm>
            <a:off x="4707000" y="3816465"/>
            <a:ext cx="4347000" cy="2942535"/>
          </a:xfrm>
          <a:prstGeom prst="rect">
            <a:avLst/>
          </a:prstGeom>
        </p:spPr>
      </p:pic>
    </p:spTree>
    <p:extLst>
      <p:ext uri="{BB962C8B-B14F-4D97-AF65-F5344CB8AC3E}">
        <p14:creationId xmlns:p14="http://schemas.microsoft.com/office/powerpoint/2010/main" val="29812807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OmniRAN WITHIN </a:t>
            </a:r>
            <a:br>
              <a:rPr lang="en-US" dirty="0" smtClean="0"/>
            </a:br>
            <a:r>
              <a:rPr lang="en-US" dirty="0" smtClean="0"/>
              <a:t>The SCOPE of IEEE 802</a:t>
            </a:r>
            <a:endParaRPr lang="en-US" dirty="0"/>
          </a:p>
        </p:txBody>
      </p:sp>
      <p:sp>
        <p:nvSpPr>
          <p:cNvPr id="3" name="Text Placeholder 2"/>
          <p:cNvSpPr>
            <a:spLocks noGrp="1"/>
          </p:cNvSpPr>
          <p:nvPr>
            <p:ph type="body" idx="1"/>
          </p:nvPr>
        </p:nvSpPr>
        <p:spPr/>
        <p:txBody>
          <a:bodyPr/>
          <a:lstStyle/>
          <a:p>
            <a:r>
              <a:rPr lang="en-US" dirty="0" smtClean="0"/>
              <a:t>IEEE 802 OmniRAN Results and Proposals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Rectangle 309"/>
          <p:cNvSpPr/>
          <p:nvPr/>
        </p:nvSpPr>
        <p:spPr bwMode="auto">
          <a:xfrm>
            <a:off x="251520" y="4644000"/>
            <a:ext cx="8640960" cy="1800000"/>
          </a:xfrm>
          <a:prstGeom prst="rect">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0" rIns="91440" bIns="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mn-lt"/>
            </a:endParaRPr>
          </a:p>
        </p:txBody>
      </p:sp>
      <p:sp>
        <p:nvSpPr>
          <p:cNvPr id="176" name="Rectangle 175"/>
          <p:cNvSpPr/>
          <p:nvPr/>
        </p:nvSpPr>
        <p:spPr bwMode="auto">
          <a:xfrm>
            <a:off x="612000" y="5582125"/>
            <a:ext cx="7964999" cy="854999"/>
          </a:xfrm>
          <a:prstGeom prst="rect">
            <a:avLst/>
          </a:prstGeom>
          <a:solidFill>
            <a:schemeClr val="accent1">
              <a:lumMod val="60000"/>
              <a:lumOff val="40000"/>
            </a:schemeClr>
          </a:solidFill>
          <a:ln w="12700" cap="flat" cmpd="sng" algn="ctr">
            <a:solidFill>
              <a:schemeClr val="accent1">
                <a:lumMod val="60000"/>
                <a:lumOff val="40000"/>
              </a:schemeClr>
            </a:solidFill>
            <a:prstDash val="solid"/>
            <a:round/>
            <a:headEnd type="none" w="sm" len="sm"/>
            <a:tailEnd type="none" w="sm" len="sm"/>
          </a:ln>
          <a:effectLst/>
        </p:spPr>
        <p:txBody>
          <a:bodyPr vert="horz" wrap="square" lIns="91440" tIns="45720" rIns="91440" bIns="0" numCol="1" rtlCol="0" anchor="b"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a:latin typeface="+mn-lt"/>
              </a:rPr>
              <a:t>S</a:t>
            </a:r>
            <a:r>
              <a:rPr kumimoji="0" lang="en-US" sz="1200" b="0" i="0" u="none" strike="noStrike" cap="none" normalizeH="0" baseline="0" dirty="0" smtClean="0">
                <a:ln>
                  <a:noFill/>
                </a:ln>
                <a:solidFill>
                  <a:schemeClr val="tx1"/>
                </a:solidFill>
                <a:effectLst/>
                <a:latin typeface="+mn-lt"/>
              </a:rPr>
              <a:t>cope of IEEE 802</a:t>
            </a:r>
            <a:endParaRPr kumimoji="0" lang="en-US" sz="1200" b="0" i="0" u="none" strike="noStrike" cap="none" normalizeH="0" baseline="0" dirty="0">
              <a:ln>
                <a:noFill/>
              </a:ln>
              <a:solidFill>
                <a:schemeClr val="tx1"/>
              </a:solidFill>
              <a:effectLst/>
              <a:latin typeface="+mn-lt"/>
            </a:endParaRPr>
          </a:p>
        </p:txBody>
      </p:sp>
      <p:sp>
        <p:nvSpPr>
          <p:cNvPr id="37" name="Rectangle 36"/>
          <p:cNvSpPr/>
          <p:nvPr/>
        </p:nvSpPr>
        <p:spPr bwMode="auto">
          <a:xfrm>
            <a:off x="849022" y="6165866"/>
            <a:ext cx="1922977" cy="98134"/>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8" name="Rectangle 37"/>
          <p:cNvSpPr/>
          <p:nvPr/>
        </p:nvSpPr>
        <p:spPr bwMode="auto">
          <a:xfrm>
            <a:off x="2817000" y="6179974"/>
            <a:ext cx="1757622" cy="84026"/>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grpSp>
        <p:nvGrpSpPr>
          <p:cNvPr id="10" name="Group 9"/>
          <p:cNvGrpSpPr/>
          <p:nvPr/>
        </p:nvGrpSpPr>
        <p:grpSpPr>
          <a:xfrm>
            <a:off x="829866" y="4691058"/>
            <a:ext cx="708533" cy="1481185"/>
            <a:chOff x="971599" y="3514117"/>
            <a:chExt cx="1080121" cy="1355043"/>
          </a:xfrm>
        </p:grpSpPr>
        <p:sp>
          <p:nvSpPr>
            <p:cNvPr id="3" name="Rectangle 2"/>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4" name="Rectangle 3"/>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5" name="Rectangle 4"/>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Network</a:t>
              </a:r>
              <a:endParaRPr kumimoji="0" lang="en-US" sz="1200" b="0" i="0" u="none" strike="noStrike" cap="none" normalizeH="0" baseline="0" dirty="0">
                <a:ln>
                  <a:noFill/>
                </a:ln>
                <a:solidFill>
                  <a:schemeClr val="tx1"/>
                </a:solidFill>
                <a:effectLst/>
                <a:latin typeface="+mn-lt"/>
              </a:endParaRPr>
            </a:p>
          </p:txBody>
        </p:sp>
        <p:sp>
          <p:nvSpPr>
            <p:cNvPr id="6" name="Rectangle 5"/>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Transport</a:t>
              </a:r>
              <a:endParaRPr kumimoji="0" lang="en-US" sz="1200" b="0" i="0" u="none" strike="noStrike" cap="none" normalizeH="0" baseline="0" dirty="0">
                <a:ln>
                  <a:noFill/>
                </a:ln>
                <a:solidFill>
                  <a:schemeClr val="tx1"/>
                </a:solidFill>
                <a:effectLst/>
                <a:latin typeface="+mn-lt"/>
              </a:endParaRPr>
            </a:p>
          </p:txBody>
        </p:sp>
        <p:sp>
          <p:nvSpPr>
            <p:cNvPr id="9" name="Rectangle 8"/>
            <p:cNvSpPr/>
            <p:nvPr/>
          </p:nvSpPr>
          <p:spPr bwMode="auto">
            <a:xfrm>
              <a:off x="971601" y="3514117"/>
              <a:ext cx="1080119"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Application</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grpSp>
      <p:sp>
        <p:nvSpPr>
          <p:cNvPr id="32" name="Rectangle 31"/>
          <p:cNvSpPr/>
          <p:nvPr/>
        </p:nvSpPr>
        <p:spPr bwMode="auto">
          <a:xfrm>
            <a:off x="2252213" y="5581908"/>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33" name="Rectangle 32"/>
          <p:cNvSpPr/>
          <p:nvPr/>
        </p:nvSpPr>
        <p:spPr bwMode="auto">
          <a:xfrm>
            <a:off x="2252213" y="5877076"/>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20" name="Rectangle 219"/>
          <p:cNvSpPr/>
          <p:nvPr/>
        </p:nvSpPr>
        <p:spPr bwMode="auto">
          <a:xfrm>
            <a:off x="2796517" y="5577793"/>
            <a:ext cx="542082" cy="29290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21" name="Rectangle 220"/>
          <p:cNvSpPr/>
          <p:nvPr/>
        </p:nvSpPr>
        <p:spPr bwMode="auto">
          <a:xfrm>
            <a:off x="2796514" y="5875018"/>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34" name="Isosceles Triangle 33"/>
          <p:cNvSpPr/>
          <p:nvPr/>
        </p:nvSpPr>
        <p:spPr bwMode="auto">
          <a:xfrm flipV="1">
            <a:off x="2252213" y="5588405"/>
            <a:ext cx="1086386" cy="71123"/>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Narrow" panose="020B0606020202030204" pitchFamily="34" charset="0"/>
            </a:endParaRPr>
          </a:p>
        </p:txBody>
      </p:sp>
      <p:grpSp>
        <p:nvGrpSpPr>
          <p:cNvPr id="232" name="Group 231"/>
          <p:cNvGrpSpPr/>
          <p:nvPr/>
        </p:nvGrpSpPr>
        <p:grpSpPr>
          <a:xfrm>
            <a:off x="7667161" y="4689000"/>
            <a:ext cx="708533" cy="1481185"/>
            <a:chOff x="971599" y="3514117"/>
            <a:chExt cx="1080121" cy="1355043"/>
          </a:xfrm>
        </p:grpSpPr>
        <p:sp>
          <p:nvSpPr>
            <p:cNvPr id="233" name="Rectangle 232"/>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34" name="Rectangle 233"/>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35" name="Rectangle 234"/>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Network</a:t>
              </a:r>
              <a:endParaRPr kumimoji="0" lang="en-US" sz="1200" b="0" i="0" u="none" strike="noStrike" cap="none" normalizeH="0" baseline="0" dirty="0">
                <a:ln>
                  <a:noFill/>
                </a:ln>
                <a:solidFill>
                  <a:schemeClr val="tx1"/>
                </a:solidFill>
                <a:effectLst/>
                <a:latin typeface="+mn-lt"/>
              </a:endParaRPr>
            </a:p>
          </p:txBody>
        </p:sp>
        <p:sp>
          <p:nvSpPr>
            <p:cNvPr id="236" name="Rectangle 235"/>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Transport</a:t>
              </a:r>
              <a:endParaRPr kumimoji="0" lang="en-US" sz="1200" b="0" i="0" u="none" strike="noStrike" cap="none" normalizeH="0" baseline="0" dirty="0">
                <a:ln>
                  <a:noFill/>
                </a:ln>
                <a:solidFill>
                  <a:schemeClr val="tx1"/>
                </a:solidFill>
                <a:effectLst/>
                <a:latin typeface="+mn-lt"/>
              </a:endParaRPr>
            </a:p>
          </p:txBody>
        </p:sp>
        <p:sp>
          <p:nvSpPr>
            <p:cNvPr id="237" name="Rectangle 236"/>
            <p:cNvSpPr/>
            <p:nvPr/>
          </p:nvSpPr>
          <p:spPr bwMode="auto">
            <a:xfrm>
              <a:off x="971601" y="3514117"/>
              <a:ext cx="1080119"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Application</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grpSp>
      <p:sp>
        <p:nvSpPr>
          <p:cNvPr id="238" name="Rectangle 237"/>
          <p:cNvSpPr/>
          <p:nvPr/>
        </p:nvSpPr>
        <p:spPr bwMode="auto">
          <a:xfrm>
            <a:off x="6388104" y="5284684"/>
            <a:ext cx="553982" cy="311993"/>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Network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39" name="Rectangle 238"/>
          <p:cNvSpPr/>
          <p:nvPr/>
        </p:nvSpPr>
        <p:spPr bwMode="auto">
          <a:xfrm>
            <a:off x="5850948" y="5284684"/>
            <a:ext cx="544304" cy="308879"/>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Network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31" name="Isosceles Triangle 230"/>
          <p:cNvSpPr/>
          <p:nvPr/>
        </p:nvSpPr>
        <p:spPr bwMode="auto">
          <a:xfrm flipV="1">
            <a:off x="5850948" y="5280364"/>
            <a:ext cx="1091137" cy="111178"/>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0" name="Rectangle 239"/>
          <p:cNvSpPr/>
          <p:nvPr/>
        </p:nvSpPr>
        <p:spPr bwMode="auto">
          <a:xfrm>
            <a:off x="4608823" y="6172243"/>
            <a:ext cx="1772263" cy="90874"/>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41" name="Rectangle 240"/>
          <p:cNvSpPr/>
          <p:nvPr/>
        </p:nvSpPr>
        <p:spPr bwMode="auto">
          <a:xfrm>
            <a:off x="6437594" y="6174301"/>
            <a:ext cx="1930051" cy="88816"/>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44" name="Rectangle 243"/>
          <p:cNvSpPr/>
          <p:nvPr/>
        </p:nvSpPr>
        <p:spPr bwMode="auto">
          <a:xfrm>
            <a:off x="4058679" y="5592453"/>
            <a:ext cx="544303" cy="28873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5" name="Rectangle 244"/>
          <p:cNvSpPr/>
          <p:nvPr/>
        </p:nvSpPr>
        <p:spPr bwMode="auto">
          <a:xfrm>
            <a:off x="4058679" y="5881191"/>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6" name="Rectangle 245"/>
          <p:cNvSpPr/>
          <p:nvPr/>
        </p:nvSpPr>
        <p:spPr bwMode="auto">
          <a:xfrm>
            <a:off x="4602983" y="5592454"/>
            <a:ext cx="542082" cy="28236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7" name="Rectangle 246"/>
          <p:cNvSpPr/>
          <p:nvPr/>
        </p:nvSpPr>
        <p:spPr bwMode="auto">
          <a:xfrm>
            <a:off x="4602980" y="5879134"/>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8" name="Isosceles Triangle 247"/>
          <p:cNvSpPr/>
          <p:nvPr/>
        </p:nvSpPr>
        <p:spPr bwMode="auto">
          <a:xfrm flipV="1">
            <a:off x="4058679" y="5592454"/>
            <a:ext cx="1086386" cy="71123"/>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9" name="Rectangle 248"/>
          <p:cNvSpPr/>
          <p:nvPr/>
        </p:nvSpPr>
        <p:spPr bwMode="auto">
          <a:xfrm>
            <a:off x="5855699" y="5593563"/>
            <a:ext cx="544303" cy="28873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50" name="Rectangle 249"/>
          <p:cNvSpPr/>
          <p:nvPr/>
        </p:nvSpPr>
        <p:spPr bwMode="auto">
          <a:xfrm>
            <a:off x="5855699" y="5882301"/>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51" name="Rectangle 250"/>
          <p:cNvSpPr/>
          <p:nvPr/>
        </p:nvSpPr>
        <p:spPr bwMode="auto">
          <a:xfrm>
            <a:off x="6400003" y="5593564"/>
            <a:ext cx="542082" cy="28236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52" name="Rectangle 251"/>
          <p:cNvSpPr/>
          <p:nvPr/>
        </p:nvSpPr>
        <p:spPr bwMode="auto">
          <a:xfrm>
            <a:off x="6400000" y="5880243"/>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314" name="Rectangle 313"/>
          <p:cNvSpPr/>
          <p:nvPr/>
        </p:nvSpPr>
        <p:spPr bwMode="auto">
          <a:xfrm>
            <a:off x="251520" y="2770059"/>
            <a:ext cx="8640960" cy="1019756"/>
          </a:xfrm>
          <a:prstGeom prst="rect">
            <a:avLst/>
          </a:prstGeom>
          <a:solidFill>
            <a:schemeClr val="tx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 name="Title 1"/>
          <p:cNvSpPr>
            <a:spLocks noGrp="1"/>
          </p:cNvSpPr>
          <p:nvPr>
            <p:ph type="title"/>
          </p:nvPr>
        </p:nvSpPr>
        <p:spPr/>
        <p:txBody>
          <a:bodyPr/>
          <a:lstStyle/>
          <a:p>
            <a:r>
              <a:rPr lang="en-US" dirty="0"/>
              <a:t>Access Network Abstraction by OmniRAN</a:t>
            </a:r>
          </a:p>
        </p:txBody>
      </p:sp>
      <p:sp>
        <p:nvSpPr>
          <p:cNvPr id="11" name="Content Placeholder 10"/>
          <p:cNvSpPr>
            <a:spLocks noGrp="1"/>
          </p:cNvSpPr>
          <p:nvPr>
            <p:ph idx="1"/>
          </p:nvPr>
        </p:nvSpPr>
        <p:spPr>
          <a:xfrm>
            <a:off x="252000" y="3879000"/>
            <a:ext cx="8640000" cy="720000"/>
          </a:xfrm>
        </p:spPr>
        <p:txBody>
          <a:bodyPr>
            <a:normAutofit fontScale="77500" lnSpcReduction="20000"/>
          </a:bodyPr>
          <a:lstStyle/>
          <a:p>
            <a:pPr marL="0" indent="0">
              <a:buNone/>
            </a:pPr>
            <a:r>
              <a:rPr lang="en-US"/>
              <a:t>OmniRAN provides a generic model of an access network based on IEEE 802 technologies</a:t>
            </a:r>
          </a:p>
        </p:txBody>
      </p:sp>
      <p:sp>
        <p:nvSpPr>
          <p:cNvPr id="91" name="Rounded Rectangle 90"/>
          <p:cNvSpPr/>
          <p:nvPr/>
        </p:nvSpPr>
        <p:spPr bwMode="auto">
          <a:xfrm>
            <a:off x="7569069" y="1585005"/>
            <a:ext cx="827582" cy="785730"/>
          </a:xfrm>
          <a:prstGeom prst="roundRect">
            <a:avLst>
              <a:gd name="adj" fmla="val 12403"/>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92" name="Rounded Rectangle 91"/>
          <p:cNvSpPr/>
          <p:nvPr/>
        </p:nvSpPr>
        <p:spPr bwMode="auto">
          <a:xfrm>
            <a:off x="2249411" y="1585005"/>
            <a:ext cx="2895653" cy="788515"/>
          </a:xfrm>
          <a:prstGeom prst="roundRect">
            <a:avLst>
              <a:gd name="adj" fmla="val 12403"/>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93" name="AutoShape 11"/>
          <p:cNvSpPr>
            <a:spLocks noChangeArrowheads="1"/>
          </p:cNvSpPr>
          <p:nvPr/>
        </p:nvSpPr>
        <p:spPr bwMode="auto">
          <a:xfrm>
            <a:off x="746575" y="1585006"/>
            <a:ext cx="881834" cy="785730"/>
          </a:xfrm>
          <a:prstGeom prst="flowChartAlternateProcess">
            <a:avLst/>
          </a:prstGeom>
          <a:solidFill>
            <a:srgbClr val="6DC0FF"/>
          </a:solidFill>
          <a:ln w="9525">
            <a:noFill/>
            <a:miter lim="800000"/>
            <a:headEnd/>
            <a:tailEnd/>
          </a:ln>
          <a:effectLst/>
        </p:spPr>
        <p:txBody>
          <a:bodyPr wrap="none" lIns="0" tIns="0" anchor="ctr"/>
          <a:lstStyle/>
          <a:p>
            <a:endParaRPr lang="en-US" dirty="0"/>
          </a:p>
        </p:txBody>
      </p:sp>
      <p:sp>
        <p:nvSpPr>
          <p:cNvPr id="94" name="AutoShape 13"/>
          <p:cNvSpPr>
            <a:spLocks noChangeArrowheads="1"/>
          </p:cNvSpPr>
          <p:nvPr/>
        </p:nvSpPr>
        <p:spPr bwMode="auto">
          <a:xfrm>
            <a:off x="5858879" y="1585005"/>
            <a:ext cx="1055687" cy="785730"/>
          </a:xfrm>
          <a:prstGeom prst="flowChartAlternateProcess">
            <a:avLst/>
          </a:prstGeom>
          <a:solidFill>
            <a:srgbClr val="8BB2FF"/>
          </a:solidFill>
          <a:ln w="9525">
            <a:noFill/>
            <a:miter lim="800000"/>
            <a:headEnd/>
            <a:tailEnd/>
          </a:ln>
          <a:effectLst/>
        </p:spPr>
        <p:txBody>
          <a:bodyPr wrap="none" lIns="0" tIns="0" anchor="ctr"/>
          <a:lstStyle/>
          <a:p>
            <a:endParaRPr lang="en-US" dirty="0"/>
          </a:p>
        </p:txBody>
      </p:sp>
      <p:sp>
        <p:nvSpPr>
          <p:cNvPr id="95" name="Freeform 14"/>
          <p:cNvSpPr>
            <a:spLocks/>
          </p:cNvSpPr>
          <p:nvPr/>
        </p:nvSpPr>
        <p:spPr bwMode="auto">
          <a:xfrm>
            <a:off x="6120727" y="1988865"/>
            <a:ext cx="560632" cy="147961"/>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99" name="Line 18"/>
          <p:cNvSpPr>
            <a:spLocks noChangeShapeType="1"/>
          </p:cNvSpPr>
          <p:nvPr/>
        </p:nvSpPr>
        <p:spPr bwMode="auto">
          <a:xfrm>
            <a:off x="2590550" y="1846864"/>
            <a:ext cx="1751469" cy="295072"/>
          </a:xfrm>
          <a:prstGeom prst="line">
            <a:avLst/>
          </a:prstGeom>
          <a:noFill/>
          <a:ln w="12700">
            <a:solidFill>
              <a:schemeClr val="tx1"/>
            </a:solidFill>
            <a:round/>
            <a:headEnd/>
            <a:tailEnd/>
          </a:ln>
          <a:effectLst/>
        </p:spPr>
        <p:txBody>
          <a:bodyPr lIns="0" tIns="0"/>
          <a:lstStyle/>
          <a:p>
            <a:endParaRPr lang="en-US" dirty="0"/>
          </a:p>
        </p:txBody>
      </p:sp>
      <p:sp>
        <p:nvSpPr>
          <p:cNvPr id="101" name="Line 19"/>
          <p:cNvSpPr>
            <a:spLocks noChangeShapeType="1"/>
          </p:cNvSpPr>
          <p:nvPr/>
        </p:nvSpPr>
        <p:spPr bwMode="auto">
          <a:xfrm flipH="1">
            <a:off x="2995701" y="2259517"/>
            <a:ext cx="1345648" cy="78097"/>
          </a:xfrm>
          <a:prstGeom prst="line">
            <a:avLst/>
          </a:prstGeom>
          <a:noFill/>
          <a:ln w="12700">
            <a:solidFill>
              <a:schemeClr val="tx1"/>
            </a:solidFill>
            <a:round/>
            <a:headEnd/>
            <a:tailEnd/>
          </a:ln>
          <a:effectLst/>
        </p:spPr>
        <p:txBody>
          <a:bodyPr lIns="0" tIns="0"/>
          <a:lstStyle/>
          <a:p>
            <a:endParaRPr lang="en-US" dirty="0"/>
          </a:p>
        </p:txBody>
      </p:sp>
      <p:sp>
        <p:nvSpPr>
          <p:cNvPr id="102" name="Line 20"/>
          <p:cNvSpPr>
            <a:spLocks noChangeShapeType="1"/>
          </p:cNvSpPr>
          <p:nvPr/>
        </p:nvSpPr>
        <p:spPr bwMode="auto">
          <a:xfrm flipV="1">
            <a:off x="4778759" y="2194889"/>
            <a:ext cx="3009419" cy="0"/>
          </a:xfrm>
          <a:prstGeom prst="line">
            <a:avLst/>
          </a:prstGeom>
          <a:noFill/>
          <a:ln w="28575">
            <a:solidFill>
              <a:schemeClr val="tx1"/>
            </a:solidFill>
            <a:round/>
            <a:headEnd/>
            <a:tailEnd/>
          </a:ln>
          <a:effectLst/>
        </p:spPr>
        <p:txBody>
          <a:bodyPr wrap="none" anchor="ctr"/>
          <a:lstStyle/>
          <a:p>
            <a:endParaRPr lang="en-US" dirty="0"/>
          </a:p>
        </p:txBody>
      </p:sp>
      <p:sp>
        <p:nvSpPr>
          <p:cNvPr id="103" name="AutoShape 22"/>
          <p:cNvSpPr>
            <a:spLocks noChangeArrowheads="1"/>
          </p:cNvSpPr>
          <p:nvPr/>
        </p:nvSpPr>
        <p:spPr bwMode="auto">
          <a:xfrm>
            <a:off x="5927250" y="1776848"/>
            <a:ext cx="360362" cy="260331"/>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pic>
        <p:nvPicPr>
          <p:cNvPr id="104" name="Picture 23" descr="x_big_image2"/>
          <p:cNvPicPr>
            <a:picLocks noChangeAspect="1" noChangeArrowheads="1"/>
          </p:cNvPicPr>
          <p:nvPr/>
        </p:nvPicPr>
        <p:blipFill>
          <a:blip r:embed="rId2">
            <a:lum bright="10000" contrast="40000"/>
          </a:blip>
          <a:srcRect/>
          <a:stretch>
            <a:fillRect/>
          </a:stretch>
        </p:blipFill>
        <p:spPr bwMode="auto">
          <a:xfrm>
            <a:off x="849023" y="1806295"/>
            <a:ext cx="548641" cy="584366"/>
          </a:xfrm>
          <a:prstGeom prst="rect">
            <a:avLst/>
          </a:prstGeom>
          <a:noFill/>
          <a:ln w="9525">
            <a:noFill/>
            <a:miter lim="800000"/>
            <a:headEnd/>
            <a:tailEnd/>
          </a:ln>
        </p:spPr>
      </p:pic>
      <p:grpSp>
        <p:nvGrpSpPr>
          <p:cNvPr id="105" name="Group 25"/>
          <p:cNvGrpSpPr>
            <a:grpSpLocks noChangeAspect="1"/>
          </p:cNvGrpSpPr>
          <p:nvPr/>
        </p:nvGrpSpPr>
        <p:grpSpPr bwMode="auto">
          <a:xfrm flipH="1">
            <a:off x="2486366" y="1741145"/>
            <a:ext cx="498811" cy="600487"/>
            <a:chOff x="5" y="2480"/>
            <a:chExt cx="237" cy="430"/>
          </a:xfrm>
        </p:grpSpPr>
        <p:grpSp>
          <p:nvGrpSpPr>
            <p:cNvPr id="106" name="Group 26"/>
            <p:cNvGrpSpPr>
              <a:grpSpLocks noChangeAspect="1"/>
            </p:cNvGrpSpPr>
            <p:nvPr/>
          </p:nvGrpSpPr>
          <p:grpSpPr bwMode="auto">
            <a:xfrm>
              <a:off x="5" y="2521"/>
              <a:ext cx="145" cy="389"/>
              <a:chOff x="5" y="2521"/>
              <a:chExt cx="145" cy="389"/>
            </a:xfrm>
          </p:grpSpPr>
          <p:grpSp>
            <p:nvGrpSpPr>
              <p:cNvPr id="110" name="Group 27"/>
              <p:cNvGrpSpPr>
                <a:grpSpLocks noChangeAspect="1"/>
              </p:cNvGrpSpPr>
              <p:nvPr/>
            </p:nvGrpSpPr>
            <p:grpSpPr bwMode="auto">
              <a:xfrm>
                <a:off x="7" y="2654"/>
                <a:ext cx="143" cy="256"/>
                <a:chOff x="7" y="2654"/>
                <a:chExt cx="143" cy="256"/>
              </a:xfrm>
            </p:grpSpPr>
            <p:grpSp>
              <p:nvGrpSpPr>
                <p:cNvPr id="118" name="Group 28"/>
                <p:cNvGrpSpPr>
                  <a:grpSpLocks noChangeAspect="1"/>
                </p:cNvGrpSpPr>
                <p:nvPr/>
              </p:nvGrpSpPr>
              <p:grpSpPr bwMode="auto">
                <a:xfrm>
                  <a:off x="7" y="2661"/>
                  <a:ext cx="93" cy="247"/>
                  <a:chOff x="7" y="2661"/>
                  <a:chExt cx="93" cy="247"/>
                </a:xfrm>
              </p:grpSpPr>
              <p:sp>
                <p:nvSpPr>
                  <p:cNvPr id="126"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27"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28"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29"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30"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31"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32"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19"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20"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21"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22"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23"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24"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25"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11" name="Group 43"/>
              <p:cNvGrpSpPr>
                <a:grpSpLocks noChangeAspect="1"/>
              </p:cNvGrpSpPr>
              <p:nvPr/>
            </p:nvGrpSpPr>
            <p:grpSpPr bwMode="auto">
              <a:xfrm>
                <a:off x="5" y="2533"/>
                <a:ext cx="141" cy="374"/>
                <a:chOff x="5" y="2533"/>
                <a:chExt cx="141" cy="374"/>
              </a:xfrm>
            </p:grpSpPr>
            <p:sp>
              <p:nvSpPr>
                <p:cNvPr id="113"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14"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15"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16"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17"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12"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7"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8"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9"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133" name="Group 53"/>
          <p:cNvGrpSpPr>
            <a:grpSpLocks noChangeAspect="1"/>
          </p:cNvGrpSpPr>
          <p:nvPr/>
        </p:nvGrpSpPr>
        <p:grpSpPr bwMode="auto">
          <a:xfrm flipH="1">
            <a:off x="2390724" y="1617452"/>
            <a:ext cx="206807" cy="249108"/>
            <a:chOff x="5" y="2480"/>
            <a:chExt cx="237" cy="430"/>
          </a:xfrm>
        </p:grpSpPr>
        <p:grpSp>
          <p:nvGrpSpPr>
            <p:cNvPr id="134" name="Group 54"/>
            <p:cNvGrpSpPr>
              <a:grpSpLocks noChangeAspect="1"/>
            </p:cNvGrpSpPr>
            <p:nvPr/>
          </p:nvGrpSpPr>
          <p:grpSpPr bwMode="auto">
            <a:xfrm>
              <a:off x="5" y="2521"/>
              <a:ext cx="145" cy="389"/>
              <a:chOff x="5" y="2521"/>
              <a:chExt cx="145" cy="389"/>
            </a:xfrm>
          </p:grpSpPr>
          <p:grpSp>
            <p:nvGrpSpPr>
              <p:cNvPr id="138" name="Group 55"/>
              <p:cNvGrpSpPr>
                <a:grpSpLocks noChangeAspect="1"/>
              </p:cNvGrpSpPr>
              <p:nvPr/>
            </p:nvGrpSpPr>
            <p:grpSpPr bwMode="auto">
              <a:xfrm>
                <a:off x="7" y="2654"/>
                <a:ext cx="143" cy="256"/>
                <a:chOff x="7" y="2654"/>
                <a:chExt cx="143" cy="256"/>
              </a:xfrm>
            </p:grpSpPr>
            <p:grpSp>
              <p:nvGrpSpPr>
                <p:cNvPr id="146" name="Group 56"/>
                <p:cNvGrpSpPr>
                  <a:grpSpLocks noChangeAspect="1"/>
                </p:cNvGrpSpPr>
                <p:nvPr/>
              </p:nvGrpSpPr>
              <p:grpSpPr bwMode="auto">
                <a:xfrm>
                  <a:off x="7" y="2661"/>
                  <a:ext cx="93" cy="247"/>
                  <a:chOff x="7" y="2661"/>
                  <a:chExt cx="93" cy="247"/>
                </a:xfrm>
              </p:grpSpPr>
              <p:sp>
                <p:nvSpPr>
                  <p:cNvPr id="154" name="Line 57"/>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55" name="Line 58"/>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56" name="Line 59"/>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57" name="Line 60"/>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58" name="Line 61"/>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59" name="Line 62"/>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60" name="Line 63"/>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47" name="Line 64"/>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48" name="Line 65"/>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49" name="Line 66"/>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50" name="Line 67"/>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51" name="Line 68"/>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52" name="Line 69"/>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53" name="Line 70"/>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39" name="Group 71"/>
              <p:cNvGrpSpPr>
                <a:grpSpLocks noChangeAspect="1"/>
              </p:cNvGrpSpPr>
              <p:nvPr/>
            </p:nvGrpSpPr>
            <p:grpSpPr bwMode="auto">
              <a:xfrm>
                <a:off x="5" y="2533"/>
                <a:ext cx="141" cy="374"/>
                <a:chOff x="5" y="2533"/>
                <a:chExt cx="141" cy="374"/>
              </a:xfrm>
            </p:grpSpPr>
            <p:sp>
              <p:nvSpPr>
                <p:cNvPr id="141" name="Line 72"/>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42" name="Line 73"/>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43" name="Line 74"/>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44" name="Line 75"/>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45" name="Line 76"/>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40" name="Oval 77"/>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35" name="Arc 78"/>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36" name="Arc 79"/>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37" name="Arc 80"/>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sp>
        <p:nvSpPr>
          <p:cNvPr id="162" name="Text Box 82"/>
          <p:cNvSpPr txBox="1">
            <a:spLocks noChangeArrowheads="1"/>
          </p:cNvSpPr>
          <p:nvPr/>
        </p:nvSpPr>
        <p:spPr bwMode="auto">
          <a:xfrm>
            <a:off x="3068569" y="1585005"/>
            <a:ext cx="1433085"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400" b="1" dirty="0" smtClean="0">
                <a:latin typeface="Arial" pitchFamily="34" charset="0"/>
                <a:cs typeface="Arial" pitchFamily="34" charset="0"/>
              </a:rPr>
              <a:t>Access</a:t>
            </a:r>
            <a:r>
              <a:rPr lang="en-US" sz="1400" b="1" dirty="0" smtClean="0">
                <a:latin typeface="Arial" pitchFamily="34" charset="0"/>
                <a:cs typeface="Arial" pitchFamily="34" charset="0"/>
              </a:rPr>
              <a:t> Network</a:t>
            </a:r>
            <a:r>
              <a:rPr lang="hr-HR" sz="1400" b="1" dirty="0" smtClean="0">
                <a:latin typeface="Arial" pitchFamily="34" charset="0"/>
                <a:cs typeface="Arial" pitchFamily="34" charset="0"/>
              </a:rPr>
              <a:t> </a:t>
            </a:r>
            <a:endParaRPr lang="en-US" sz="1100" b="1" dirty="0">
              <a:latin typeface="Arial" pitchFamily="34" charset="0"/>
              <a:cs typeface="Arial" pitchFamily="34" charset="0"/>
            </a:endParaRPr>
          </a:p>
        </p:txBody>
      </p:sp>
      <p:grpSp>
        <p:nvGrpSpPr>
          <p:cNvPr id="164" name="Group 85"/>
          <p:cNvGrpSpPr>
            <a:grpSpLocks/>
          </p:cNvGrpSpPr>
          <p:nvPr/>
        </p:nvGrpSpPr>
        <p:grpSpPr bwMode="auto">
          <a:xfrm>
            <a:off x="7749244" y="1784444"/>
            <a:ext cx="269875" cy="460375"/>
            <a:chOff x="4120" y="2308"/>
            <a:chExt cx="305" cy="415"/>
          </a:xfrm>
        </p:grpSpPr>
        <p:sp>
          <p:nvSpPr>
            <p:cNvPr id="165"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66"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67"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68" name="Group 89"/>
            <p:cNvGrpSpPr>
              <a:grpSpLocks/>
            </p:cNvGrpSpPr>
            <p:nvPr/>
          </p:nvGrpSpPr>
          <p:grpSpPr bwMode="auto">
            <a:xfrm flipH="1">
              <a:off x="4164" y="2500"/>
              <a:ext cx="152" cy="109"/>
              <a:chOff x="3216" y="2784"/>
              <a:chExt cx="192" cy="144"/>
            </a:xfrm>
          </p:grpSpPr>
          <p:sp>
            <p:nvSpPr>
              <p:cNvPr id="172"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73"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74"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75"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69"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70"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71"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88" name="Group 109"/>
          <p:cNvGrpSpPr>
            <a:grpSpLocks/>
          </p:cNvGrpSpPr>
          <p:nvPr/>
        </p:nvGrpSpPr>
        <p:grpSpPr bwMode="auto">
          <a:xfrm>
            <a:off x="7974114" y="1857159"/>
            <a:ext cx="269875" cy="460375"/>
            <a:chOff x="4120" y="2308"/>
            <a:chExt cx="305" cy="415"/>
          </a:xfrm>
        </p:grpSpPr>
        <p:sp>
          <p:nvSpPr>
            <p:cNvPr id="189" name="Freeform 110"/>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90" name="Rectangle 111"/>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91" name="Oval 112"/>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92" name="Group 113"/>
            <p:cNvGrpSpPr>
              <a:grpSpLocks/>
            </p:cNvGrpSpPr>
            <p:nvPr/>
          </p:nvGrpSpPr>
          <p:grpSpPr bwMode="auto">
            <a:xfrm flipH="1">
              <a:off x="4164" y="2500"/>
              <a:ext cx="152" cy="109"/>
              <a:chOff x="3216" y="2784"/>
              <a:chExt cx="192" cy="144"/>
            </a:xfrm>
          </p:grpSpPr>
          <p:sp>
            <p:nvSpPr>
              <p:cNvPr id="196"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97"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98"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99"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93" name="Freeform 118"/>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94" name="Oval 119"/>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95" name="Oval 120"/>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201" name="Group 122"/>
          <p:cNvGrpSpPr>
            <a:grpSpLocks/>
          </p:cNvGrpSpPr>
          <p:nvPr/>
        </p:nvGrpSpPr>
        <p:grpSpPr bwMode="auto">
          <a:xfrm>
            <a:off x="6561299" y="1722144"/>
            <a:ext cx="269875" cy="390062"/>
            <a:chOff x="4120" y="2308"/>
            <a:chExt cx="305" cy="415"/>
          </a:xfrm>
        </p:grpSpPr>
        <p:sp>
          <p:nvSpPr>
            <p:cNvPr id="20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0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0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05" name="Group 126"/>
            <p:cNvGrpSpPr>
              <a:grpSpLocks/>
            </p:cNvGrpSpPr>
            <p:nvPr/>
          </p:nvGrpSpPr>
          <p:grpSpPr bwMode="auto">
            <a:xfrm flipH="1">
              <a:off x="4164" y="2500"/>
              <a:ext cx="152" cy="109"/>
              <a:chOff x="3216" y="2784"/>
              <a:chExt cx="192" cy="144"/>
            </a:xfrm>
          </p:grpSpPr>
          <p:sp>
            <p:nvSpPr>
              <p:cNvPr id="20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1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1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0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0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0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214" name="Group 136"/>
          <p:cNvGrpSpPr>
            <a:grpSpLocks/>
          </p:cNvGrpSpPr>
          <p:nvPr/>
        </p:nvGrpSpPr>
        <p:grpSpPr bwMode="auto">
          <a:xfrm rot="7624109" flipV="1">
            <a:off x="1327389" y="1574899"/>
            <a:ext cx="1284693" cy="1040403"/>
            <a:chOff x="2870" y="2211"/>
            <a:chExt cx="690" cy="728"/>
          </a:xfrm>
        </p:grpSpPr>
        <p:sp>
          <p:nvSpPr>
            <p:cNvPr id="215" name="Freeform 137"/>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dirty="0"/>
            </a:p>
          </p:txBody>
        </p:sp>
        <p:sp>
          <p:nvSpPr>
            <p:cNvPr id="216" name="Freeform 138"/>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dirty="0"/>
            </a:p>
          </p:txBody>
        </p:sp>
      </p:grpSp>
      <p:pic>
        <p:nvPicPr>
          <p:cNvPr id="218" name="Picture 29"/>
          <p:cNvPicPr>
            <a:picLocks noChangeArrowheads="1"/>
          </p:cNvPicPr>
          <p:nvPr/>
        </p:nvPicPr>
        <p:blipFill>
          <a:blip r:embed="rId3"/>
          <a:srcRect/>
          <a:stretch>
            <a:fillRect/>
          </a:stretch>
        </p:blipFill>
        <p:spPr bwMode="auto">
          <a:xfrm>
            <a:off x="6165695" y="2076750"/>
            <a:ext cx="478302" cy="232108"/>
          </a:xfrm>
          <a:prstGeom prst="rect">
            <a:avLst/>
          </a:prstGeom>
          <a:noFill/>
          <a:ln w="12700">
            <a:noFill/>
            <a:miter lim="800000"/>
            <a:headEnd/>
            <a:tailEnd/>
          </a:ln>
          <a:effectLst/>
        </p:spPr>
      </p:pic>
      <p:sp>
        <p:nvSpPr>
          <p:cNvPr id="219" name="Text Box 82"/>
          <p:cNvSpPr txBox="1">
            <a:spLocks noChangeArrowheads="1"/>
          </p:cNvSpPr>
          <p:nvPr/>
        </p:nvSpPr>
        <p:spPr bwMode="auto">
          <a:xfrm>
            <a:off x="823002" y="1584930"/>
            <a:ext cx="733662"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Terminal</a:t>
            </a:r>
            <a:endParaRPr lang="en-US" sz="1100" b="1" dirty="0">
              <a:latin typeface="Arial" pitchFamily="34" charset="0"/>
              <a:cs typeface="Arial" pitchFamily="34" charset="0"/>
            </a:endParaRPr>
          </a:p>
        </p:txBody>
      </p:sp>
      <p:pic>
        <p:nvPicPr>
          <p:cNvPr id="84" name="Picture 372" descr="switch"/>
          <p:cNvPicPr>
            <a:picLocks noChangeAspect="1" noChangeArrowheads="1"/>
          </p:cNvPicPr>
          <p:nvPr/>
        </p:nvPicPr>
        <p:blipFill>
          <a:blip r:embed="rId4"/>
          <a:srcRect/>
          <a:stretch>
            <a:fillRect/>
          </a:stretch>
        </p:blipFill>
        <p:spPr bwMode="auto">
          <a:xfrm>
            <a:off x="4345558" y="2054506"/>
            <a:ext cx="503237" cy="252412"/>
          </a:xfrm>
          <a:prstGeom prst="rect">
            <a:avLst/>
          </a:prstGeom>
          <a:noFill/>
        </p:spPr>
      </p:pic>
      <p:sp>
        <p:nvSpPr>
          <p:cNvPr id="242" name="Text Box 82"/>
          <p:cNvSpPr txBox="1">
            <a:spLocks noChangeArrowheads="1"/>
          </p:cNvSpPr>
          <p:nvPr/>
        </p:nvSpPr>
        <p:spPr bwMode="auto">
          <a:xfrm>
            <a:off x="6202320" y="1584125"/>
            <a:ext cx="309192" cy="206467"/>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Ctrl</a:t>
            </a:r>
            <a:endParaRPr lang="en-US" sz="1100" b="1" dirty="0">
              <a:latin typeface="Arial" pitchFamily="34" charset="0"/>
              <a:cs typeface="Arial" pitchFamily="34" charset="0"/>
            </a:endParaRPr>
          </a:p>
        </p:txBody>
      </p:sp>
      <p:sp>
        <p:nvSpPr>
          <p:cNvPr id="243" name="Text Box 82"/>
          <p:cNvSpPr txBox="1">
            <a:spLocks noChangeArrowheads="1"/>
          </p:cNvSpPr>
          <p:nvPr/>
        </p:nvSpPr>
        <p:spPr bwMode="auto">
          <a:xfrm>
            <a:off x="7663733" y="1584000"/>
            <a:ext cx="637996"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Service</a:t>
            </a:r>
            <a:endParaRPr lang="en-US" sz="1100" b="1" dirty="0">
              <a:latin typeface="Arial" pitchFamily="34" charset="0"/>
              <a:cs typeface="Arial" pitchFamily="34" charset="0"/>
            </a:endParaRPr>
          </a:p>
        </p:txBody>
      </p:sp>
      <p:sp>
        <p:nvSpPr>
          <p:cNvPr id="256" name="Rectangle 255"/>
          <p:cNvSpPr/>
          <p:nvPr/>
        </p:nvSpPr>
        <p:spPr bwMode="auto">
          <a:xfrm>
            <a:off x="6102719" y="3061931"/>
            <a:ext cx="585065" cy="585065"/>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rPr>
              <a:t>Ctrl</a:t>
            </a:r>
          </a:p>
        </p:txBody>
      </p:sp>
      <p:sp>
        <p:nvSpPr>
          <p:cNvPr id="257" name="Rectangle 256"/>
          <p:cNvSpPr/>
          <p:nvPr/>
        </p:nvSpPr>
        <p:spPr bwMode="auto">
          <a:xfrm>
            <a:off x="7728894" y="3069134"/>
            <a:ext cx="585065" cy="585065"/>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60" name="Oval 259"/>
          <p:cNvSpPr/>
          <p:nvPr/>
        </p:nvSpPr>
        <p:spPr bwMode="auto">
          <a:xfrm>
            <a:off x="5540257" y="31416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61" name="TextBox 260"/>
          <p:cNvSpPr txBox="1"/>
          <p:nvPr/>
        </p:nvSpPr>
        <p:spPr>
          <a:xfrm>
            <a:off x="5397382" y="28368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41" name="Straight Connector 40"/>
          <p:cNvCxnSpPr/>
          <p:nvPr/>
        </p:nvCxnSpPr>
        <p:spPr bwMode="auto">
          <a:xfrm>
            <a:off x="1476664" y="3217800"/>
            <a:ext cx="4644063"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63" name="Straight Connector 262"/>
          <p:cNvCxnSpPr/>
          <p:nvPr/>
        </p:nvCxnSpPr>
        <p:spPr bwMode="auto">
          <a:xfrm>
            <a:off x="1476664" y="3451731"/>
            <a:ext cx="967144"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64" name="Group 95"/>
          <p:cNvGrpSpPr/>
          <p:nvPr/>
        </p:nvGrpSpPr>
        <p:grpSpPr>
          <a:xfrm>
            <a:off x="1693884" y="3376800"/>
            <a:ext cx="479618" cy="457200"/>
            <a:chOff x="1524000" y="2209800"/>
            <a:chExt cx="479618" cy="457200"/>
          </a:xfrm>
        </p:grpSpPr>
        <p:sp>
          <p:nvSpPr>
            <p:cNvPr id="265" name="Oval 264"/>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66" name="TextBox 265"/>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268" name="Straight Connector 267"/>
          <p:cNvCxnSpPr/>
          <p:nvPr/>
        </p:nvCxnSpPr>
        <p:spPr bwMode="auto">
          <a:xfrm>
            <a:off x="4895956" y="3451731"/>
            <a:ext cx="1224771"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70" name="Straight Connector 269"/>
          <p:cNvCxnSpPr>
            <a:stCxn id="256" idx="3"/>
            <a:endCxn id="257" idx="1"/>
          </p:cNvCxnSpPr>
          <p:nvPr/>
        </p:nvCxnSpPr>
        <p:spPr bwMode="auto">
          <a:xfrm>
            <a:off x="6687784" y="3354464"/>
            <a:ext cx="1041110" cy="7203"/>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73" name="Group 95"/>
          <p:cNvGrpSpPr/>
          <p:nvPr/>
        </p:nvGrpSpPr>
        <p:grpSpPr>
          <a:xfrm>
            <a:off x="5382000" y="3361447"/>
            <a:ext cx="479618" cy="457200"/>
            <a:chOff x="1524000" y="2209800"/>
            <a:chExt cx="479618" cy="457200"/>
          </a:xfrm>
        </p:grpSpPr>
        <p:sp>
          <p:nvSpPr>
            <p:cNvPr id="274" name="Oval 273"/>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75" name="TextBox 274"/>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sp>
        <p:nvSpPr>
          <p:cNvPr id="315" name="TextBox 314"/>
          <p:cNvSpPr txBox="1"/>
          <p:nvPr/>
        </p:nvSpPr>
        <p:spPr>
          <a:xfrm>
            <a:off x="216991" y="2724751"/>
            <a:ext cx="4160113" cy="369332"/>
          </a:xfrm>
          <a:prstGeom prst="rect">
            <a:avLst/>
          </a:prstGeom>
          <a:noFill/>
        </p:spPr>
        <p:txBody>
          <a:bodyPr wrap="none" rtlCol="0">
            <a:spAutoFit/>
          </a:bodyPr>
          <a:lstStyle/>
          <a:p>
            <a:r>
              <a:rPr lang="en-US" sz="1800" b="1" dirty="0">
                <a:latin typeface="+mn-lt"/>
              </a:rPr>
              <a:t>OmniRAN </a:t>
            </a:r>
            <a:r>
              <a:rPr lang="en-US" sz="1800" b="1" dirty="0" smtClean="0">
                <a:latin typeface="+mn-lt"/>
              </a:rPr>
              <a:t>Network Reference Model</a:t>
            </a:r>
            <a:endParaRPr lang="en-US" sz="1800" b="1" dirty="0">
              <a:latin typeface="+mn-lt"/>
            </a:endParaRPr>
          </a:p>
        </p:txBody>
      </p:sp>
      <p:sp>
        <p:nvSpPr>
          <p:cNvPr id="255" name="Rectangle 254"/>
          <p:cNvSpPr/>
          <p:nvPr/>
        </p:nvSpPr>
        <p:spPr bwMode="auto">
          <a:xfrm>
            <a:off x="2232000" y="3072103"/>
            <a:ext cx="2880000" cy="574301"/>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rPr>
              <a:t>Access Network</a:t>
            </a:r>
          </a:p>
        </p:txBody>
      </p:sp>
      <p:cxnSp>
        <p:nvCxnSpPr>
          <p:cNvPr id="200" name="Straight Connector 199"/>
          <p:cNvCxnSpPr/>
          <p:nvPr/>
        </p:nvCxnSpPr>
        <p:spPr bwMode="auto">
          <a:xfrm>
            <a:off x="2232000" y="3215585"/>
            <a:ext cx="2880000" cy="0"/>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254" name="Rectangle 253"/>
          <p:cNvSpPr/>
          <p:nvPr/>
        </p:nvSpPr>
        <p:spPr bwMode="auto">
          <a:xfrm>
            <a:off x="837000" y="3068915"/>
            <a:ext cx="765000" cy="585065"/>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rPr>
              <a:t>Terminal</a:t>
            </a:r>
          </a:p>
        </p:txBody>
      </p:sp>
    </p:spTree>
    <p:extLst>
      <p:ext uri="{BB962C8B-B14F-4D97-AF65-F5344CB8AC3E}">
        <p14:creationId xmlns:p14="http://schemas.microsoft.com/office/powerpoint/2010/main" val="31680101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ounded Rectangle 136"/>
          <p:cNvSpPr/>
          <p:nvPr/>
        </p:nvSpPr>
        <p:spPr bwMode="auto">
          <a:xfrm>
            <a:off x="6400800" y="1536666"/>
            <a:ext cx="1219200" cy="1600200"/>
          </a:xfrm>
          <a:prstGeom prst="roundRect">
            <a:avLst>
              <a:gd name="adj" fmla="val 12403"/>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6" name="Rounded Rectangle 135"/>
          <p:cNvSpPr/>
          <p:nvPr/>
        </p:nvSpPr>
        <p:spPr bwMode="auto">
          <a:xfrm>
            <a:off x="2667000" y="1536666"/>
            <a:ext cx="2057400" cy="1600200"/>
          </a:xfrm>
          <a:prstGeom prst="roundRect">
            <a:avLst>
              <a:gd name="adj" fmla="val 12403"/>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04450" name="Rectangle 2"/>
          <p:cNvSpPr>
            <a:spLocks noGrp="1" noChangeArrowheads="1"/>
          </p:cNvSpPr>
          <p:nvPr>
            <p:ph type="title"/>
          </p:nvPr>
        </p:nvSpPr>
        <p:spPr>
          <a:xfrm>
            <a:off x="381000" y="274638"/>
            <a:ext cx="8382000" cy="1143000"/>
          </a:xfrm>
        </p:spPr>
        <p:txBody>
          <a:bodyPr/>
          <a:lstStyle/>
          <a:p>
            <a:r>
              <a:rPr lang="en-US" dirty="0"/>
              <a:t>Access </a:t>
            </a:r>
            <a:r>
              <a:rPr lang="en-US" dirty="0" smtClean="0"/>
              <a:t>networks are for dynamic </a:t>
            </a:r>
            <a:r>
              <a:rPr lang="en-US" dirty="0"/>
              <a:t>a</a:t>
            </a:r>
            <a:r>
              <a:rPr lang="en-US" dirty="0" smtClean="0"/>
              <a:t>ttachment of </a:t>
            </a:r>
            <a:r>
              <a:rPr lang="en-US" dirty="0"/>
              <a:t>t</a:t>
            </a:r>
            <a:r>
              <a:rPr lang="en-US" dirty="0" smtClean="0"/>
              <a:t>erminals to </a:t>
            </a:r>
            <a:r>
              <a:rPr lang="en-US" dirty="0"/>
              <a:t>n</a:t>
            </a:r>
            <a:r>
              <a:rPr lang="en-US" dirty="0" smtClean="0"/>
              <a:t>etworks</a:t>
            </a:r>
            <a:endParaRPr lang="en-US" dirty="0"/>
          </a:p>
        </p:txBody>
      </p:sp>
      <p:sp>
        <p:nvSpPr>
          <p:cNvPr id="104589" name="Rectangle 141"/>
          <p:cNvSpPr>
            <a:spLocks noGrp="1" noChangeArrowheads="1"/>
          </p:cNvSpPr>
          <p:nvPr>
            <p:ph idx="1"/>
          </p:nvPr>
        </p:nvSpPr>
        <p:spPr>
          <a:xfrm>
            <a:off x="457200" y="3505200"/>
            <a:ext cx="8229600" cy="2819400"/>
          </a:xfrm>
        </p:spPr>
        <p:txBody>
          <a:bodyPr>
            <a:normAutofit fontScale="70000" lnSpcReduction="20000"/>
          </a:bodyPr>
          <a:lstStyle/>
          <a:p>
            <a:r>
              <a:rPr lang="en-US" dirty="0" smtClean="0"/>
              <a:t>Communication networks supporting dynamic attachment of terminals are usually structured into</a:t>
            </a:r>
          </a:p>
          <a:p>
            <a:pPr lvl="1"/>
            <a:r>
              <a:rPr lang="en-US" dirty="0" smtClean="0"/>
              <a:t>Access Network</a:t>
            </a:r>
          </a:p>
          <a:p>
            <a:pPr lvl="2"/>
            <a:r>
              <a:rPr lang="en-US" dirty="0" smtClean="0"/>
              <a:t>Distributed infrastructure for aggregation of multiple network access interfaces into a common interface</a:t>
            </a:r>
          </a:p>
          <a:p>
            <a:pPr lvl="1"/>
            <a:r>
              <a:rPr lang="en-US" dirty="0" smtClean="0"/>
              <a:t>Control (Core)</a:t>
            </a:r>
          </a:p>
          <a:p>
            <a:pPr lvl="2"/>
            <a:r>
              <a:rPr lang="en-US" dirty="0" smtClean="0"/>
              <a:t>Infrastructure for control and management of network access and end-to-end IP connectivity</a:t>
            </a:r>
          </a:p>
          <a:p>
            <a:pPr lvl="1"/>
            <a:r>
              <a:rPr lang="en-US" dirty="0" smtClean="0"/>
              <a:t>Services</a:t>
            </a:r>
          </a:p>
          <a:p>
            <a:pPr lvl="2"/>
            <a:r>
              <a:rPr lang="en-US" dirty="0" smtClean="0"/>
              <a:t>Infrastructure for providing services over IP connectivity</a:t>
            </a:r>
            <a:endParaRPr lang="en-US" dirty="0"/>
          </a:p>
        </p:txBody>
      </p:sp>
      <p:sp>
        <p:nvSpPr>
          <p:cNvPr id="104459" name="AutoShape 11"/>
          <p:cNvSpPr>
            <a:spLocks noChangeArrowheads="1"/>
          </p:cNvSpPr>
          <p:nvPr/>
        </p:nvSpPr>
        <p:spPr bwMode="auto">
          <a:xfrm>
            <a:off x="914400" y="1536666"/>
            <a:ext cx="990600" cy="1611313"/>
          </a:xfrm>
          <a:prstGeom prst="flowChartAlternateProcess">
            <a:avLst/>
          </a:prstGeom>
          <a:solidFill>
            <a:srgbClr val="6DC0FF"/>
          </a:solidFill>
          <a:ln w="9525">
            <a:noFill/>
            <a:miter lim="800000"/>
            <a:headEnd/>
            <a:tailEnd/>
          </a:ln>
          <a:effectLst/>
        </p:spPr>
        <p:txBody>
          <a:bodyPr wrap="none" lIns="0" tIns="0" anchor="ctr"/>
          <a:lstStyle/>
          <a:p>
            <a:endParaRPr lang="en-US" dirty="0"/>
          </a:p>
        </p:txBody>
      </p:sp>
      <p:sp>
        <p:nvSpPr>
          <p:cNvPr id="104461" name="AutoShape 13"/>
          <p:cNvSpPr>
            <a:spLocks noChangeArrowheads="1"/>
          </p:cNvSpPr>
          <p:nvPr/>
        </p:nvSpPr>
        <p:spPr bwMode="auto">
          <a:xfrm>
            <a:off x="5040313" y="1536666"/>
            <a:ext cx="1055687" cy="1611313"/>
          </a:xfrm>
          <a:prstGeom prst="flowChartAlternateProcess">
            <a:avLst/>
          </a:prstGeom>
          <a:solidFill>
            <a:srgbClr val="8BB2FF"/>
          </a:solidFill>
          <a:ln w="9525">
            <a:noFill/>
            <a:miter lim="800000"/>
            <a:headEnd/>
            <a:tailEnd/>
          </a:ln>
          <a:effectLst/>
        </p:spPr>
        <p:txBody>
          <a:bodyPr wrap="none" lIns="0" tIns="0" anchor="ctr"/>
          <a:lstStyle/>
          <a:p>
            <a:endParaRPr lang="en-US" dirty="0"/>
          </a:p>
        </p:txBody>
      </p:sp>
      <p:sp>
        <p:nvSpPr>
          <p:cNvPr id="104462" name="Freeform 14"/>
          <p:cNvSpPr>
            <a:spLocks/>
          </p:cNvSpPr>
          <p:nvPr/>
        </p:nvSpPr>
        <p:spPr bwMode="auto">
          <a:xfrm>
            <a:off x="5384800" y="2438366"/>
            <a:ext cx="387350" cy="88900"/>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graphicFrame>
        <p:nvGraphicFramePr>
          <p:cNvPr id="104463" name="Object 15">
            <a:hlinkClick r:id="" action="ppaction://ole?verb=0"/>
          </p:cNvPr>
          <p:cNvGraphicFramePr>
            <a:graphicFrameLocks/>
          </p:cNvGraphicFramePr>
          <p:nvPr/>
        </p:nvGraphicFramePr>
        <p:xfrm>
          <a:off x="6553200" y="2527267"/>
          <a:ext cx="990600" cy="533399"/>
        </p:xfrm>
        <a:graphic>
          <a:graphicData uri="http://schemas.openxmlformats.org/presentationml/2006/ole">
            <mc:AlternateContent xmlns:mc="http://schemas.openxmlformats.org/markup-compatibility/2006">
              <mc:Choice xmlns:v="urn:schemas-microsoft-com:vml" Requires="v">
                <p:oleObj spid="_x0000_s10313" name="Clip" r:id="rId4" imgW="5757415" imgH="3221332" progId="">
                  <p:embed/>
                </p:oleObj>
              </mc:Choice>
              <mc:Fallback>
                <p:oleObj name="Clip" r:id="rId4" imgW="5757415" imgH="3221332" progId="">
                  <p:embed/>
                  <p:pic>
                    <p:nvPicPr>
                      <p:cNvPr id="0" name="Picture 7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527267"/>
                        <a:ext cx="9906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04464" name="Text Box 16"/>
          <p:cNvSpPr txBox="1">
            <a:spLocks noChangeArrowheads="1"/>
          </p:cNvSpPr>
          <p:nvPr/>
        </p:nvSpPr>
        <p:spPr bwMode="auto">
          <a:xfrm>
            <a:off x="6663351" y="2610290"/>
            <a:ext cx="790601"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dirty="0" smtClean="0">
                <a:latin typeface="Arial" pitchFamily="34" charset="0"/>
                <a:ea typeface="ＭＳ Ｐゴシック" pitchFamily="34" charset="-128"/>
                <a:cs typeface="Arial" pitchFamily="34" charset="0"/>
              </a:rPr>
              <a:t>Internet</a:t>
            </a:r>
            <a:endParaRPr lang="en-US" sz="1400" dirty="0">
              <a:latin typeface="Arial" pitchFamily="34" charset="0"/>
              <a:ea typeface="ＭＳ Ｐゴシック" pitchFamily="34" charset="-128"/>
              <a:cs typeface="Arial" pitchFamily="34" charset="0"/>
            </a:endParaRPr>
          </a:p>
        </p:txBody>
      </p:sp>
      <p:sp>
        <p:nvSpPr>
          <p:cNvPr id="104466" name="Line 18"/>
          <p:cNvSpPr>
            <a:spLocks noChangeShapeType="1"/>
          </p:cNvSpPr>
          <p:nvPr/>
        </p:nvSpPr>
        <p:spPr bwMode="auto">
          <a:xfrm>
            <a:off x="3429000" y="2298666"/>
            <a:ext cx="685800" cy="457200"/>
          </a:xfrm>
          <a:prstGeom prst="line">
            <a:avLst/>
          </a:prstGeom>
          <a:noFill/>
          <a:ln w="12700">
            <a:solidFill>
              <a:schemeClr val="tx1"/>
            </a:solidFill>
            <a:round/>
            <a:headEnd/>
            <a:tailEnd/>
          </a:ln>
          <a:effectLst/>
        </p:spPr>
        <p:txBody>
          <a:bodyPr lIns="0" tIns="0"/>
          <a:lstStyle/>
          <a:p>
            <a:endParaRPr lang="en-US" dirty="0"/>
          </a:p>
        </p:txBody>
      </p:sp>
      <p:sp>
        <p:nvSpPr>
          <p:cNvPr id="104467" name="Line 19"/>
          <p:cNvSpPr>
            <a:spLocks noChangeShapeType="1"/>
          </p:cNvSpPr>
          <p:nvPr/>
        </p:nvSpPr>
        <p:spPr bwMode="auto">
          <a:xfrm flipH="1">
            <a:off x="3335336" y="2755865"/>
            <a:ext cx="703263" cy="276225"/>
          </a:xfrm>
          <a:prstGeom prst="line">
            <a:avLst/>
          </a:prstGeom>
          <a:noFill/>
          <a:ln w="12700">
            <a:solidFill>
              <a:schemeClr val="tx1"/>
            </a:solidFill>
            <a:round/>
            <a:headEnd/>
            <a:tailEnd/>
          </a:ln>
          <a:effectLst/>
        </p:spPr>
        <p:txBody>
          <a:bodyPr lIns="0" tIns="0"/>
          <a:lstStyle/>
          <a:p>
            <a:endParaRPr lang="en-US" dirty="0"/>
          </a:p>
        </p:txBody>
      </p:sp>
      <p:sp>
        <p:nvSpPr>
          <p:cNvPr id="104468" name="Line 20"/>
          <p:cNvSpPr>
            <a:spLocks noChangeShapeType="1"/>
          </p:cNvSpPr>
          <p:nvPr/>
        </p:nvSpPr>
        <p:spPr bwMode="auto">
          <a:xfrm flipV="1">
            <a:off x="4343400" y="2755866"/>
            <a:ext cx="2286000" cy="0"/>
          </a:xfrm>
          <a:prstGeom prst="line">
            <a:avLst/>
          </a:prstGeom>
          <a:noFill/>
          <a:ln w="28575">
            <a:solidFill>
              <a:schemeClr val="tx1"/>
            </a:solidFill>
            <a:round/>
            <a:headEnd/>
            <a:tailEnd/>
          </a:ln>
          <a:effectLst/>
        </p:spPr>
        <p:txBody>
          <a:bodyPr wrap="none" anchor="ctr"/>
          <a:lstStyle/>
          <a:p>
            <a:endParaRPr lang="en-US" dirty="0"/>
          </a:p>
        </p:txBody>
      </p:sp>
      <p:sp>
        <p:nvSpPr>
          <p:cNvPr id="104470" name="AutoShape 22"/>
          <p:cNvSpPr>
            <a:spLocks noChangeArrowheads="1"/>
          </p:cNvSpPr>
          <p:nvPr/>
        </p:nvSpPr>
        <p:spPr bwMode="auto">
          <a:xfrm>
            <a:off x="5195888" y="2128803"/>
            <a:ext cx="360362" cy="327025"/>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pic>
        <p:nvPicPr>
          <p:cNvPr id="104471" name="Picture 23" descr="x_big_image2"/>
          <p:cNvPicPr>
            <a:picLocks noChangeAspect="1" noChangeArrowheads="1"/>
          </p:cNvPicPr>
          <p:nvPr/>
        </p:nvPicPr>
        <p:blipFill>
          <a:blip r:embed="rId6">
            <a:lum bright="10000" contrast="40000"/>
          </a:blip>
          <a:srcRect/>
          <a:stretch>
            <a:fillRect/>
          </a:stretch>
        </p:blipFill>
        <p:spPr bwMode="auto">
          <a:xfrm>
            <a:off x="1031544" y="2204530"/>
            <a:ext cx="682625" cy="727075"/>
          </a:xfrm>
          <a:prstGeom prst="rect">
            <a:avLst/>
          </a:prstGeom>
          <a:noFill/>
          <a:ln w="9525">
            <a:noFill/>
            <a:miter lim="800000"/>
            <a:headEnd/>
            <a:tailEnd/>
          </a:ln>
        </p:spPr>
      </p:pic>
      <p:grpSp>
        <p:nvGrpSpPr>
          <p:cNvPr id="2" name="Group 25"/>
          <p:cNvGrpSpPr>
            <a:grpSpLocks noChangeAspect="1"/>
          </p:cNvGrpSpPr>
          <p:nvPr/>
        </p:nvGrpSpPr>
        <p:grpSpPr bwMode="auto">
          <a:xfrm flipH="1">
            <a:off x="2687637" y="2239929"/>
            <a:ext cx="661988" cy="796925"/>
            <a:chOff x="5" y="2480"/>
            <a:chExt cx="237" cy="430"/>
          </a:xfrm>
        </p:grpSpPr>
        <p:grpSp>
          <p:nvGrpSpPr>
            <p:cNvPr id="3" name="Group 26"/>
            <p:cNvGrpSpPr>
              <a:grpSpLocks noChangeAspect="1"/>
            </p:cNvGrpSpPr>
            <p:nvPr/>
          </p:nvGrpSpPr>
          <p:grpSpPr bwMode="auto">
            <a:xfrm>
              <a:off x="5" y="2521"/>
              <a:ext cx="145" cy="389"/>
              <a:chOff x="5" y="2521"/>
              <a:chExt cx="145" cy="389"/>
            </a:xfrm>
          </p:grpSpPr>
          <p:grpSp>
            <p:nvGrpSpPr>
              <p:cNvPr id="4" name="Group 27"/>
              <p:cNvGrpSpPr>
                <a:grpSpLocks noChangeAspect="1"/>
              </p:cNvGrpSpPr>
              <p:nvPr/>
            </p:nvGrpSpPr>
            <p:grpSpPr bwMode="auto">
              <a:xfrm>
                <a:off x="7" y="2654"/>
                <a:ext cx="143" cy="256"/>
                <a:chOff x="7" y="2654"/>
                <a:chExt cx="143" cy="256"/>
              </a:xfrm>
            </p:grpSpPr>
            <p:grpSp>
              <p:nvGrpSpPr>
                <p:cNvPr id="5" name="Group 28"/>
                <p:cNvGrpSpPr>
                  <a:grpSpLocks noChangeAspect="1"/>
                </p:cNvGrpSpPr>
                <p:nvPr/>
              </p:nvGrpSpPr>
              <p:grpSpPr bwMode="auto">
                <a:xfrm>
                  <a:off x="7" y="2661"/>
                  <a:ext cx="93" cy="247"/>
                  <a:chOff x="7" y="2661"/>
                  <a:chExt cx="93" cy="247"/>
                </a:xfrm>
              </p:grpSpPr>
              <p:sp>
                <p:nvSpPr>
                  <p:cNvPr id="104477"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04478"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04479"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04480"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04481"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04482"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04483"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04484"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04485"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04486"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04487"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04488"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04489"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04490"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6" name="Group 43"/>
              <p:cNvGrpSpPr>
                <a:grpSpLocks noChangeAspect="1"/>
              </p:cNvGrpSpPr>
              <p:nvPr/>
            </p:nvGrpSpPr>
            <p:grpSpPr bwMode="auto">
              <a:xfrm>
                <a:off x="5" y="2533"/>
                <a:ext cx="141" cy="374"/>
                <a:chOff x="5" y="2533"/>
                <a:chExt cx="141" cy="374"/>
              </a:xfrm>
            </p:grpSpPr>
            <p:sp>
              <p:nvSpPr>
                <p:cNvPr id="104492"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04493"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04494"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04495"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04496"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04497"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4498"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4499"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4500"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7" name="Group 53"/>
          <p:cNvGrpSpPr>
            <a:grpSpLocks noChangeAspect="1"/>
          </p:cNvGrpSpPr>
          <p:nvPr/>
        </p:nvGrpSpPr>
        <p:grpSpPr bwMode="auto">
          <a:xfrm flipH="1">
            <a:off x="3009900" y="1793841"/>
            <a:ext cx="419100" cy="504825"/>
            <a:chOff x="5" y="2480"/>
            <a:chExt cx="237" cy="430"/>
          </a:xfrm>
        </p:grpSpPr>
        <p:grpSp>
          <p:nvGrpSpPr>
            <p:cNvPr id="8" name="Group 54"/>
            <p:cNvGrpSpPr>
              <a:grpSpLocks noChangeAspect="1"/>
            </p:cNvGrpSpPr>
            <p:nvPr/>
          </p:nvGrpSpPr>
          <p:grpSpPr bwMode="auto">
            <a:xfrm>
              <a:off x="5" y="2521"/>
              <a:ext cx="145" cy="389"/>
              <a:chOff x="5" y="2521"/>
              <a:chExt cx="145" cy="389"/>
            </a:xfrm>
          </p:grpSpPr>
          <p:grpSp>
            <p:nvGrpSpPr>
              <p:cNvPr id="9" name="Group 55"/>
              <p:cNvGrpSpPr>
                <a:grpSpLocks noChangeAspect="1"/>
              </p:cNvGrpSpPr>
              <p:nvPr/>
            </p:nvGrpSpPr>
            <p:grpSpPr bwMode="auto">
              <a:xfrm>
                <a:off x="7" y="2654"/>
                <a:ext cx="143" cy="256"/>
                <a:chOff x="7" y="2654"/>
                <a:chExt cx="143" cy="256"/>
              </a:xfrm>
            </p:grpSpPr>
            <p:grpSp>
              <p:nvGrpSpPr>
                <p:cNvPr id="10" name="Group 56"/>
                <p:cNvGrpSpPr>
                  <a:grpSpLocks noChangeAspect="1"/>
                </p:cNvGrpSpPr>
                <p:nvPr/>
              </p:nvGrpSpPr>
              <p:grpSpPr bwMode="auto">
                <a:xfrm>
                  <a:off x="7" y="2661"/>
                  <a:ext cx="93" cy="247"/>
                  <a:chOff x="7" y="2661"/>
                  <a:chExt cx="93" cy="247"/>
                </a:xfrm>
              </p:grpSpPr>
              <p:sp>
                <p:nvSpPr>
                  <p:cNvPr id="104505" name="Line 57"/>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04506" name="Line 58"/>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04507" name="Line 59"/>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04508" name="Line 60"/>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04509" name="Line 61"/>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04510" name="Line 62"/>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04511" name="Line 63"/>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04512" name="Line 64"/>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04513" name="Line 65"/>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04514" name="Line 66"/>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04515" name="Line 67"/>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04516" name="Line 68"/>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04517" name="Line 69"/>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04518" name="Line 70"/>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1" name="Group 71"/>
              <p:cNvGrpSpPr>
                <a:grpSpLocks noChangeAspect="1"/>
              </p:cNvGrpSpPr>
              <p:nvPr/>
            </p:nvGrpSpPr>
            <p:grpSpPr bwMode="auto">
              <a:xfrm>
                <a:off x="5" y="2533"/>
                <a:ext cx="141" cy="374"/>
                <a:chOff x="5" y="2533"/>
                <a:chExt cx="141" cy="374"/>
              </a:xfrm>
            </p:grpSpPr>
            <p:sp>
              <p:nvSpPr>
                <p:cNvPr id="104520" name="Line 72"/>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04521" name="Line 73"/>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04522" name="Line 74"/>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04523" name="Line 75"/>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04524" name="Line 76"/>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04525" name="Oval 77"/>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4526" name="Arc 78"/>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4527" name="Arc 79"/>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4528" name="Arc 80"/>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sp>
        <p:nvSpPr>
          <p:cNvPr id="104529" name="Text Box 81"/>
          <p:cNvSpPr txBox="1">
            <a:spLocks noChangeArrowheads="1"/>
          </p:cNvSpPr>
          <p:nvPr/>
        </p:nvSpPr>
        <p:spPr bwMode="auto">
          <a:xfrm>
            <a:off x="981067" y="1487762"/>
            <a:ext cx="840743" cy="277512"/>
          </a:xfrm>
          <a:prstGeom prst="rect">
            <a:avLst/>
          </a:prstGeom>
          <a:noFill/>
          <a:ln w="9525">
            <a:noFill/>
            <a:miter lim="800000"/>
            <a:headEnd/>
            <a:tailEnd/>
          </a:ln>
          <a:effectLst/>
        </p:spPr>
        <p:txBody>
          <a:bodyPr wrap="none" lIns="0" tIns="0" rIns="0" bIns="0">
            <a:spAutoFit/>
          </a:bodyPr>
          <a:lstStyle/>
          <a:p>
            <a:pPr eaLnBrk="0" hangingPunct="0">
              <a:lnSpc>
                <a:spcPts val="2400"/>
              </a:lnSpc>
              <a:spcBef>
                <a:spcPct val="0"/>
              </a:spcBef>
              <a:buFontTx/>
              <a:buNone/>
            </a:pPr>
            <a:r>
              <a:rPr lang="de-DE" sz="1600" b="1" dirty="0" smtClean="0">
                <a:latin typeface="Arial" pitchFamily="34" charset="0"/>
                <a:ea typeface="ＭＳ Ｐゴシック" pitchFamily="34" charset="-128"/>
                <a:cs typeface="Arial" pitchFamily="34" charset="0"/>
              </a:rPr>
              <a:t>Terminal</a:t>
            </a:r>
            <a:endParaRPr lang="en-US" sz="1600" b="1" dirty="0">
              <a:latin typeface="Arial" pitchFamily="34" charset="0"/>
              <a:ea typeface="ＭＳ Ｐゴシック" pitchFamily="34" charset="-128"/>
              <a:cs typeface="Arial" pitchFamily="34" charset="0"/>
            </a:endParaRPr>
          </a:p>
        </p:txBody>
      </p:sp>
      <p:sp>
        <p:nvSpPr>
          <p:cNvPr id="104530" name="Text Box 82"/>
          <p:cNvSpPr txBox="1">
            <a:spLocks noChangeArrowheads="1"/>
          </p:cNvSpPr>
          <p:nvPr/>
        </p:nvSpPr>
        <p:spPr bwMode="auto">
          <a:xfrm>
            <a:off x="2895600" y="1536666"/>
            <a:ext cx="1641476" cy="233910"/>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600" b="1" dirty="0" smtClean="0">
                <a:latin typeface="Arial" pitchFamily="34" charset="0"/>
                <a:cs typeface="Arial" pitchFamily="34" charset="0"/>
              </a:rPr>
              <a:t>Access</a:t>
            </a:r>
            <a:r>
              <a:rPr lang="en-US" sz="1600" b="1" dirty="0" smtClean="0">
                <a:latin typeface="Arial" pitchFamily="34" charset="0"/>
                <a:cs typeface="Arial" pitchFamily="34" charset="0"/>
              </a:rPr>
              <a:t> Network</a:t>
            </a:r>
            <a:r>
              <a:rPr lang="hr-HR" sz="1600" b="1" dirty="0" smtClean="0">
                <a:latin typeface="Arial" pitchFamily="34" charset="0"/>
                <a:cs typeface="Arial" pitchFamily="34" charset="0"/>
              </a:rPr>
              <a:t> </a:t>
            </a:r>
            <a:endParaRPr lang="en-US" sz="1200" b="1" dirty="0">
              <a:latin typeface="Arial" pitchFamily="34" charset="0"/>
              <a:cs typeface="Arial" pitchFamily="34" charset="0"/>
            </a:endParaRPr>
          </a:p>
        </p:txBody>
      </p:sp>
      <p:sp>
        <p:nvSpPr>
          <p:cNvPr id="104532" name="Text Box 84"/>
          <p:cNvSpPr txBox="1">
            <a:spLocks noChangeArrowheads="1"/>
          </p:cNvSpPr>
          <p:nvPr/>
        </p:nvSpPr>
        <p:spPr bwMode="auto">
          <a:xfrm>
            <a:off x="6548220" y="1563962"/>
            <a:ext cx="843180" cy="196977"/>
          </a:xfrm>
          <a:prstGeom prst="rect">
            <a:avLst/>
          </a:prstGeom>
          <a:noFill/>
          <a:ln w="9525">
            <a:noFill/>
            <a:miter lim="800000"/>
            <a:headEnd/>
            <a:tailEnd/>
          </a:ln>
          <a:effectLst/>
        </p:spPr>
        <p:txBody>
          <a:bodyPr wrap="none" lIns="0" tIns="0" rIns="0" bIns="0">
            <a:spAutoFit/>
          </a:bodyPr>
          <a:lstStyle/>
          <a:p>
            <a:pPr eaLnBrk="0" hangingPunct="0">
              <a:lnSpc>
                <a:spcPct val="80000"/>
              </a:lnSpc>
              <a:spcBef>
                <a:spcPct val="0"/>
              </a:spcBef>
              <a:buFontTx/>
              <a:buNone/>
            </a:pPr>
            <a:r>
              <a:rPr lang="en-US" sz="1600" b="1" dirty="0" smtClean="0">
                <a:latin typeface="Arial" pitchFamily="34" charset="0"/>
                <a:cs typeface="Arial" pitchFamily="34" charset="0"/>
              </a:rPr>
              <a:t>Services</a:t>
            </a:r>
            <a:endParaRPr lang="en-US" sz="1600" b="1" dirty="0">
              <a:latin typeface="Arial" pitchFamily="34" charset="0"/>
              <a:cs typeface="Arial" pitchFamily="34" charset="0"/>
            </a:endParaRPr>
          </a:p>
        </p:txBody>
      </p:sp>
      <p:grpSp>
        <p:nvGrpSpPr>
          <p:cNvPr id="12" name="Group 85"/>
          <p:cNvGrpSpPr>
            <a:grpSpLocks/>
          </p:cNvGrpSpPr>
          <p:nvPr/>
        </p:nvGrpSpPr>
        <p:grpSpPr bwMode="auto">
          <a:xfrm>
            <a:off x="6664325" y="1876391"/>
            <a:ext cx="269875" cy="460375"/>
            <a:chOff x="4120" y="2308"/>
            <a:chExt cx="305" cy="415"/>
          </a:xfrm>
        </p:grpSpPr>
        <p:sp>
          <p:nvSpPr>
            <p:cNvPr id="104534"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35"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36"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3" name="Group 89"/>
            <p:cNvGrpSpPr>
              <a:grpSpLocks/>
            </p:cNvGrpSpPr>
            <p:nvPr/>
          </p:nvGrpSpPr>
          <p:grpSpPr bwMode="auto">
            <a:xfrm flipH="1">
              <a:off x="4164" y="2500"/>
              <a:ext cx="152" cy="109"/>
              <a:chOff x="3216" y="2784"/>
              <a:chExt cx="192" cy="144"/>
            </a:xfrm>
          </p:grpSpPr>
          <p:sp>
            <p:nvSpPr>
              <p:cNvPr id="104538"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39"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40"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41"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42"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43"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44"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4" name="Group 97"/>
          <p:cNvGrpSpPr>
            <a:grpSpLocks/>
          </p:cNvGrpSpPr>
          <p:nvPr/>
        </p:nvGrpSpPr>
        <p:grpSpPr bwMode="auto">
          <a:xfrm>
            <a:off x="6892925" y="1952591"/>
            <a:ext cx="269875" cy="460375"/>
            <a:chOff x="4120" y="2308"/>
            <a:chExt cx="305" cy="415"/>
          </a:xfrm>
        </p:grpSpPr>
        <p:sp>
          <p:nvSpPr>
            <p:cNvPr id="104546" name="Freeform 98"/>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47" name="Rectangle 99"/>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48" name="Oval 100"/>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5" name="Group 101"/>
            <p:cNvGrpSpPr>
              <a:grpSpLocks/>
            </p:cNvGrpSpPr>
            <p:nvPr/>
          </p:nvGrpSpPr>
          <p:grpSpPr bwMode="auto">
            <a:xfrm flipH="1">
              <a:off x="4164" y="2500"/>
              <a:ext cx="152" cy="109"/>
              <a:chOff x="3216" y="2784"/>
              <a:chExt cx="192" cy="144"/>
            </a:xfrm>
          </p:grpSpPr>
          <p:sp>
            <p:nvSpPr>
              <p:cNvPr id="104550" name="Line 102"/>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1" name="Line 103"/>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2" name="Line 104"/>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3" name="Line 105"/>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54" name="Freeform 106"/>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55" name="Oval 107"/>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56" name="Oval 108"/>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6" name="Group 109"/>
          <p:cNvGrpSpPr>
            <a:grpSpLocks/>
          </p:cNvGrpSpPr>
          <p:nvPr/>
        </p:nvGrpSpPr>
        <p:grpSpPr bwMode="auto">
          <a:xfrm>
            <a:off x="7121525" y="2028791"/>
            <a:ext cx="269875" cy="460375"/>
            <a:chOff x="4120" y="2308"/>
            <a:chExt cx="305" cy="415"/>
          </a:xfrm>
        </p:grpSpPr>
        <p:sp>
          <p:nvSpPr>
            <p:cNvPr id="104558" name="Freeform 110"/>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59" name="Rectangle 111"/>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60" name="Oval 112"/>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7" name="Group 113"/>
            <p:cNvGrpSpPr>
              <a:grpSpLocks/>
            </p:cNvGrpSpPr>
            <p:nvPr/>
          </p:nvGrpSpPr>
          <p:grpSpPr bwMode="auto">
            <a:xfrm flipH="1">
              <a:off x="4164" y="2500"/>
              <a:ext cx="152" cy="109"/>
              <a:chOff x="3216" y="2784"/>
              <a:chExt cx="192" cy="144"/>
            </a:xfrm>
          </p:grpSpPr>
          <p:sp>
            <p:nvSpPr>
              <p:cNvPr id="104562"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3"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4"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5"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66" name="Freeform 118"/>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67" name="Oval 119"/>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68" name="Oval 120"/>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569" name="Line 121"/>
          <p:cNvSpPr>
            <a:spLocks noChangeShapeType="1"/>
          </p:cNvSpPr>
          <p:nvPr/>
        </p:nvSpPr>
        <p:spPr bwMode="auto">
          <a:xfrm flipV="1">
            <a:off x="5562600" y="2374866"/>
            <a:ext cx="1295400" cy="381000"/>
          </a:xfrm>
          <a:prstGeom prst="line">
            <a:avLst/>
          </a:prstGeom>
          <a:noFill/>
          <a:ln w="28575">
            <a:solidFill>
              <a:schemeClr val="tx1"/>
            </a:solidFill>
            <a:round/>
            <a:headEnd/>
            <a:tailEnd/>
          </a:ln>
          <a:effectLst/>
        </p:spPr>
        <p:txBody>
          <a:bodyPr wrap="none" anchor="ctr"/>
          <a:lstStyle/>
          <a:p>
            <a:endParaRPr lang="en-US" dirty="0"/>
          </a:p>
        </p:txBody>
      </p:sp>
      <p:grpSp>
        <p:nvGrpSpPr>
          <p:cNvPr id="18" name="Group 122"/>
          <p:cNvGrpSpPr>
            <a:grpSpLocks/>
          </p:cNvGrpSpPr>
          <p:nvPr/>
        </p:nvGrpSpPr>
        <p:grpSpPr bwMode="auto">
          <a:xfrm>
            <a:off x="5629275" y="2024028"/>
            <a:ext cx="269875" cy="460375"/>
            <a:chOff x="4120" y="2308"/>
            <a:chExt cx="305" cy="415"/>
          </a:xfrm>
        </p:grpSpPr>
        <p:sp>
          <p:nvSpPr>
            <p:cNvPr id="10457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7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7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9" name="Group 126"/>
            <p:cNvGrpSpPr>
              <a:grpSpLocks/>
            </p:cNvGrpSpPr>
            <p:nvPr/>
          </p:nvGrpSpPr>
          <p:grpSpPr bwMode="auto">
            <a:xfrm flipH="1">
              <a:off x="4164" y="2500"/>
              <a:ext cx="152" cy="109"/>
              <a:chOff x="3216" y="2784"/>
              <a:chExt cx="192" cy="144"/>
            </a:xfrm>
          </p:grpSpPr>
          <p:sp>
            <p:nvSpPr>
              <p:cNvPr id="104575"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6"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7"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8"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79"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80"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81"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583" name="Text Box 135"/>
          <p:cNvSpPr txBox="1">
            <a:spLocks noChangeArrowheads="1"/>
          </p:cNvSpPr>
          <p:nvPr/>
        </p:nvSpPr>
        <p:spPr bwMode="auto">
          <a:xfrm>
            <a:off x="5222109" y="1563962"/>
            <a:ext cx="729366" cy="205184"/>
          </a:xfrm>
          <a:prstGeom prst="rect">
            <a:avLst/>
          </a:prstGeom>
          <a:noFill/>
          <a:ln w="9525">
            <a:noFill/>
            <a:miter lim="800000"/>
            <a:headEnd/>
            <a:tailEnd/>
          </a:ln>
          <a:effectLst/>
        </p:spPr>
        <p:txBody>
          <a:bodyPr wrap="none" lIns="0" tIns="0" rIns="0" bIns="0">
            <a:spAutoFit/>
          </a:bodyPr>
          <a:lstStyle/>
          <a:p>
            <a:pPr algn="ctr" eaLnBrk="0" hangingPunct="0">
              <a:lnSpc>
                <a:spcPct val="80000"/>
              </a:lnSpc>
              <a:spcBef>
                <a:spcPct val="0"/>
              </a:spcBef>
              <a:buFontTx/>
              <a:buNone/>
            </a:pPr>
            <a:r>
              <a:rPr lang="hr-HR" sz="1600" b="1" dirty="0" smtClean="0">
                <a:latin typeface="Arial" pitchFamily="34" charset="0"/>
                <a:cs typeface="Arial" pitchFamily="34" charset="0"/>
              </a:rPr>
              <a:t>Control </a:t>
            </a:r>
            <a:endParaRPr lang="en-US" sz="1200" b="1" dirty="0">
              <a:latin typeface="Arial" pitchFamily="34" charset="0"/>
              <a:cs typeface="Arial" pitchFamily="34" charset="0"/>
            </a:endParaRPr>
          </a:p>
        </p:txBody>
      </p:sp>
      <p:grpSp>
        <p:nvGrpSpPr>
          <p:cNvPr id="20" name="Group 136"/>
          <p:cNvGrpSpPr>
            <a:grpSpLocks/>
          </p:cNvGrpSpPr>
          <p:nvPr/>
        </p:nvGrpSpPr>
        <p:grpSpPr bwMode="auto">
          <a:xfrm rot="7209871" flipV="1">
            <a:off x="1722438" y="2120866"/>
            <a:ext cx="982662" cy="871537"/>
            <a:chOff x="2870" y="2211"/>
            <a:chExt cx="690" cy="728"/>
          </a:xfrm>
        </p:grpSpPr>
        <p:sp>
          <p:nvSpPr>
            <p:cNvPr id="104585" name="Freeform 137"/>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dirty="0"/>
            </a:p>
          </p:txBody>
        </p:sp>
        <p:sp>
          <p:nvSpPr>
            <p:cNvPr id="104586" name="Freeform 138"/>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dirty="0"/>
            </a:p>
          </p:txBody>
        </p:sp>
      </p:grpSp>
      <p:sp>
        <p:nvSpPr>
          <p:cNvPr id="104590" name="AutoShape 142"/>
          <p:cNvSpPr>
            <a:spLocks noChangeArrowheads="1"/>
          </p:cNvSpPr>
          <p:nvPr/>
        </p:nvSpPr>
        <p:spPr bwMode="auto">
          <a:xfrm>
            <a:off x="4038600" y="2679666"/>
            <a:ext cx="360363" cy="142875"/>
          </a:xfrm>
          <a:prstGeom prst="cube">
            <a:avLst>
              <a:gd name="adj" fmla="val 25000"/>
            </a:avLst>
          </a:prstGeom>
          <a:solidFill>
            <a:schemeClr val="bg2"/>
          </a:solidFill>
          <a:ln w="9525">
            <a:noFill/>
            <a:miter lim="800000"/>
            <a:headEnd/>
            <a:tailEnd/>
          </a:ln>
          <a:effectLst/>
        </p:spPr>
        <p:txBody>
          <a:bodyPr wrap="none" anchor="ctr"/>
          <a:lstStyle/>
          <a:p>
            <a:endParaRPr lang="en-US" dirty="0"/>
          </a:p>
        </p:txBody>
      </p:sp>
      <p:pic>
        <p:nvPicPr>
          <p:cNvPr id="135" name="Picture 29"/>
          <p:cNvPicPr>
            <a:picLocks noChangeArrowheads="1"/>
          </p:cNvPicPr>
          <p:nvPr/>
        </p:nvPicPr>
        <p:blipFill>
          <a:blip r:embed="rId7"/>
          <a:srcRect/>
          <a:stretch>
            <a:fillRect/>
          </a:stretch>
        </p:blipFill>
        <p:spPr bwMode="auto">
          <a:xfrm>
            <a:off x="5278438" y="2603466"/>
            <a:ext cx="478302" cy="304800"/>
          </a:xfrm>
          <a:prstGeom prst="rect">
            <a:avLst/>
          </a:prstGeom>
          <a:noFill/>
          <a:ln w="12700">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nchor="ctr" anchorCtr="1"/>
          <a:lstStyle/>
          <a:p>
            <a:r>
              <a:rPr lang="en-US" dirty="0" smtClean="0"/>
              <a:t>Functional decomposition of dynamic network access</a:t>
            </a:r>
            <a:endParaRPr lang="en-US" dirty="0"/>
          </a:p>
        </p:txBody>
      </p:sp>
      <p:sp>
        <p:nvSpPr>
          <p:cNvPr id="149507" name="Rectangle 3"/>
          <p:cNvSpPr>
            <a:spLocks noGrp="1" noChangeArrowheads="1"/>
          </p:cNvSpPr>
          <p:nvPr>
            <p:ph type="body" idx="1"/>
          </p:nvPr>
        </p:nvSpPr>
        <p:spPr>
          <a:xfrm>
            <a:off x="381000" y="1574103"/>
            <a:ext cx="4116388" cy="639762"/>
          </a:xfrm>
        </p:spPr>
        <p:txBody>
          <a:bodyPr/>
          <a:lstStyle/>
          <a:p>
            <a:r>
              <a:rPr lang="en-US" dirty="0" smtClean="0"/>
              <a:t>Access Network</a:t>
            </a:r>
          </a:p>
        </p:txBody>
      </p:sp>
      <p:sp>
        <p:nvSpPr>
          <p:cNvPr id="8" name="Content Placeholder 7"/>
          <p:cNvSpPr>
            <a:spLocks noGrp="1"/>
          </p:cNvSpPr>
          <p:nvPr>
            <p:ph sz="half" idx="2"/>
          </p:nvPr>
        </p:nvSpPr>
        <p:spPr>
          <a:xfrm>
            <a:off x="381000" y="2333986"/>
            <a:ext cx="4116388" cy="3930329"/>
          </a:xfrm>
        </p:spPr>
        <p:txBody>
          <a:bodyPr>
            <a:normAutofit fontScale="92500" lnSpcReduction="10000"/>
          </a:bodyPr>
          <a:lstStyle/>
          <a:p>
            <a:r>
              <a:rPr lang="en-US" dirty="0" smtClean="0"/>
              <a:t>Network advertisement</a:t>
            </a:r>
          </a:p>
          <a:p>
            <a:r>
              <a:rPr lang="en-US" dirty="0" smtClean="0"/>
              <a:t>Pre-association signaling</a:t>
            </a:r>
          </a:p>
          <a:p>
            <a:r>
              <a:rPr lang="en-US" dirty="0" smtClean="0"/>
              <a:t>Authentication, authorization and accounting client</a:t>
            </a:r>
          </a:p>
          <a:p>
            <a:r>
              <a:rPr lang="en-US" dirty="0" smtClean="0"/>
              <a:t>L2 session establishment</a:t>
            </a:r>
          </a:p>
          <a:p>
            <a:pPr lvl="1"/>
            <a:r>
              <a:rPr lang="en-US" dirty="0" smtClean="0"/>
              <a:t>w/ QoS and Policy Enforcement </a:t>
            </a:r>
          </a:p>
          <a:p>
            <a:r>
              <a:rPr lang="en-US" dirty="0" smtClean="0"/>
              <a:t>L2 mobility management inside access networks</a:t>
            </a:r>
          </a:p>
          <a:p>
            <a:r>
              <a:rPr lang="en-US" dirty="0" smtClean="0"/>
              <a:t>Traffic forwarding to core based on L2 addresses</a:t>
            </a:r>
          </a:p>
        </p:txBody>
      </p:sp>
      <p:sp>
        <p:nvSpPr>
          <p:cNvPr id="9" name="Text Placeholder 8"/>
          <p:cNvSpPr>
            <a:spLocks noGrp="1"/>
          </p:cNvSpPr>
          <p:nvPr>
            <p:ph type="body" sz="quarter" idx="3"/>
          </p:nvPr>
        </p:nvSpPr>
        <p:spPr>
          <a:xfrm>
            <a:off x="4645025" y="1574103"/>
            <a:ext cx="4041775" cy="639762"/>
          </a:xfrm>
        </p:spPr>
        <p:txBody>
          <a:bodyPr/>
          <a:lstStyle/>
          <a:p>
            <a:r>
              <a:rPr lang="en-US" dirty="0" smtClean="0"/>
              <a:t>Control (Core)</a:t>
            </a:r>
            <a:endParaRPr lang="en-US" dirty="0"/>
          </a:p>
        </p:txBody>
      </p:sp>
      <p:sp>
        <p:nvSpPr>
          <p:cNvPr id="10" name="Content Placeholder 9"/>
          <p:cNvSpPr>
            <a:spLocks noGrp="1"/>
          </p:cNvSpPr>
          <p:nvPr>
            <p:ph sz="quarter" idx="4"/>
          </p:nvPr>
        </p:nvSpPr>
        <p:spPr>
          <a:xfrm>
            <a:off x="4645025" y="2333987"/>
            <a:ext cx="4194175" cy="3930328"/>
          </a:xfrm>
        </p:spPr>
        <p:txBody>
          <a:bodyPr>
            <a:normAutofit fontScale="92500" lnSpcReduction="20000"/>
          </a:bodyPr>
          <a:lstStyle/>
          <a:p>
            <a:r>
              <a:rPr lang="en-US" dirty="0" smtClean="0"/>
              <a:t>Subscription management</a:t>
            </a:r>
          </a:p>
          <a:p>
            <a:r>
              <a:rPr lang="en-US" dirty="0"/>
              <a:t>Terminal provisioning</a:t>
            </a:r>
            <a:endParaRPr lang="en-US" dirty="0" smtClean="0"/>
          </a:p>
          <a:p>
            <a:r>
              <a:rPr lang="en-US" dirty="0" smtClean="0"/>
              <a:t>Authentication, authorization and accounting server</a:t>
            </a:r>
            <a:endParaRPr lang="en-GB" dirty="0" smtClean="0"/>
          </a:p>
          <a:p>
            <a:r>
              <a:rPr lang="en-US" dirty="0" smtClean="0"/>
              <a:t>IP address management </a:t>
            </a:r>
          </a:p>
          <a:p>
            <a:r>
              <a:rPr lang="en-US" dirty="0"/>
              <a:t>IP connectivity establishment to Internet and services</a:t>
            </a:r>
          </a:p>
          <a:p>
            <a:r>
              <a:rPr lang="en-US" dirty="0" smtClean="0"/>
              <a:t>Policy &amp; QoS management server (policy decision)</a:t>
            </a:r>
          </a:p>
          <a:p>
            <a:r>
              <a:rPr lang="en-US" dirty="0" smtClean="0"/>
              <a:t>Mobility Anchor</a:t>
            </a:r>
          </a:p>
          <a:p>
            <a:r>
              <a:rPr lang="en-US" dirty="0" smtClean="0"/>
              <a:t>Roaming support to other cores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Box 202"/>
          <p:cNvSpPr txBox="1"/>
          <p:nvPr/>
        </p:nvSpPr>
        <p:spPr>
          <a:xfrm>
            <a:off x="259609" y="2124000"/>
            <a:ext cx="3727391" cy="28522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Network Selection</a:t>
            </a:r>
            <a:endParaRPr lang="en-US" dirty="0">
              <a:latin typeface="+mn-lt"/>
            </a:endParaRPr>
          </a:p>
        </p:txBody>
      </p:sp>
      <p:sp>
        <p:nvSpPr>
          <p:cNvPr id="238" name="TextBox 237"/>
          <p:cNvSpPr txBox="1"/>
          <p:nvPr/>
        </p:nvSpPr>
        <p:spPr>
          <a:xfrm>
            <a:off x="256170" y="5859000"/>
            <a:ext cx="5630655" cy="21625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Accounting</a:t>
            </a:r>
            <a:endParaRPr lang="en-US" dirty="0">
              <a:latin typeface="+mn-lt"/>
            </a:endParaRPr>
          </a:p>
        </p:txBody>
      </p:sp>
      <p:sp>
        <p:nvSpPr>
          <p:cNvPr id="241" name="TextBox 240"/>
          <p:cNvSpPr txBox="1"/>
          <p:nvPr/>
        </p:nvSpPr>
        <p:spPr>
          <a:xfrm>
            <a:off x="258423" y="5563050"/>
            <a:ext cx="3727391" cy="26348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Disassociation</a:t>
            </a:r>
            <a:endParaRPr lang="en-US" dirty="0">
              <a:latin typeface="+mn-lt"/>
            </a:endParaRPr>
          </a:p>
        </p:txBody>
      </p:sp>
      <p:sp>
        <p:nvSpPr>
          <p:cNvPr id="242" name="TextBox 241"/>
          <p:cNvSpPr txBox="1"/>
          <p:nvPr/>
        </p:nvSpPr>
        <p:spPr>
          <a:xfrm>
            <a:off x="250679" y="3908813"/>
            <a:ext cx="6564503" cy="374482"/>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Host Configuration</a:t>
            </a:r>
            <a:endParaRPr lang="en-US" dirty="0">
              <a:latin typeface="+mn-lt"/>
            </a:endParaRPr>
          </a:p>
        </p:txBody>
      </p:sp>
      <p:sp>
        <p:nvSpPr>
          <p:cNvPr id="240" name="TextBox 239"/>
          <p:cNvSpPr txBox="1"/>
          <p:nvPr/>
        </p:nvSpPr>
        <p:spPr>
          <a:xfrm>
            <a:off x="261192" y="4959000"/>
            <a:ext cx="7910808" cy="28188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Application</a:t>
            </a:r>
            <a:endParaRPr lang="en-US" dirty="0">
              <a:latin typeface="+mn-lt"/>
            </a:endParaRPr>
          </a:p>
        </p:txBody>
      </p:sp>
      <p:sp>
        <p:nvSpPr>
          <p:cNvPr id="239" name="TextBox 238"/>
          <p:cNvSpPr txBox="1"/>
          <p:nvPr/>
        </p:nvSpPr>
        <p:spPr>
          <a:xfrm>
            <a:off x="247933" y="4686906"/>
            <a:ext cx="5630655" cy="227094"/>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Policy Control</a:t>
            </a:r>
            <a:endParaRPr lang="en-US" dirty="0">
              <a:latin typeface="+mn-lt"/>
            </a:endParaRPr>
          </a:p>
        </p:txBody>
      </p:sp>
      <p:sp>
        <p:nvSpPr>
          <p:cNvPr id="237" name="TextBox 236"/>
          <p:cNvSpPr txBox="1"/>
          <p:nvPr/>
        </p:nvSpPr>
        <p:spPr>
          <a:xfrm>
            <a:off x="257413" y="4348467"/>
            <a:ext cx="7910808" cy="29253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Application</a:t>
            </a:r>
            <a:endParaRPr lang="en-US" dirty="0">
              <a:latin typeface="+mn-lt"/>
            </a:endParaRPr>
          </a:p>
        </p:txBody>
      </p:sp>
      <p:sp>
        <p:nvSpPr>
          <p:cNvPr id="236" name="TextBox 235"/>
          <p:cNvSpPr txBox="1"/>
          <p:nvPr/>
        </p:nvSpPr>
        <p:spPr>
          <a:xfrm>
            <a:off x="252000" y="5299951"/>
            <a:ext cx="6564503" cy="215224"/>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Host </a:t>
            </a:r>
            <a:r>
              <a:rPr lang="en-US" dirty="0" err="1">
                <a:latin typeface="+mn-lt"/>
              </a:rPr>
              <a:t>C</a:t>
            </a:r>
            <a:r>
              <a:rPr lang="en-US" dirty="0" err="1" smtClean="0">
                <a:latin typeface="+mn-lt"/>
              </a:rPr>
              <a:t>onfig</a:t>
            </a:r>
            <a:r>
              <a:rPr lang="en-US" dirty="0" smtClean="0">
                <a:latin typeface="+mn-lt"/>
              </a:rPr>
              <a:t> Release</a:t>
            </a:r>
            <a:endParaRPr lang="en-US" dirty="0">
              <a:latin typeface="+mn-lt"/>
            </a:endParaRPr>
          </a:p>
        </p:txBody>
      </p:sp>
      <p:sp>
        <p:nvSpPr>
          <p:cNvPr id="235" name="TextBox 234"/>
          <p:cNvSpPr txBox="1"/>
          <p:nvPr/>
        </p:nvSpPr>
        <p:spPr>
          <a:xfrm>
            <a:off x="247933" y="3624187"/>
            <a:ext cx="5630655" cy="21625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Accounting</a:t>
            </a:r>
            <a:endParaRPr lang="en-US" dirty="0">
              <a:latin typeface="+mn-lt"/>
            </a:endParaRPr>
          </a:p>
        </p:txBody>
      </p:sp>
      <p:sp>
        <p:nvSpPr>
          <p:cNvPr id="232" name="TextBox 231"/>
          <p:cNvSpPr txBox="1"/>
          <p:nvPr/>
        </p:nvSpPr>
        <p:spPr>
          <a:xfrm>
            <a:off x="255830" y="2868157"/>
            <a:ext cx="3727391" cy="68559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Authentication</a:t>
            </a:r>
          </a:p>
          <a:p>
            <a:r>
              <a:rPr lang="en-US" dirty="0" smtClean="0">
                <a:latin typeface="+mn-lt"/>
              </a:rPr>
              <a:t>Authorization</a:t>
            </a:r>
            <a:endParaRPr lang="en-US" dirty="0">
              <a:latin typeface="+mn-lt"/>
            </a:endParaRPr>
          </a:p>
        </p:txBody>
      </p:sp>
      <p:sp>
        <p:nvSpPr>
          <p:cNvPr id="231" name="TextBox 230"/>
          <p:cNvSpPr txBox="1"/>
          <p:nvPr/>
        </p:nvSpPr>
        <p:spPr>
          <a:xfrm>
            <a:off x="258283" y="2463157"/>
            <a:ext cx="3727391" cy="335843"/>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Association</a:t>
            </a:r>
            <a:endParaRPr lang="en-US" dirty="0">
              <a:latin typeface="+mn-lt"/>
            </a:endParaRPr>
          </a:p>
        </p:txBody>
      </p:sp>
      <p:sp>
        <p:nvSpPr>
          <p:cNvPr id="13" name="TextBox 12"/>
          <p:cNvSpPr txBox="1"/>
          <p:nvPr/>
        </p:nvSpPr>
        <p:spPr>
          <a:xfrm>
            <a:off x="255360" y="1678675"/>
            <a:ext cx="3734294" cy="389308"/>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Scanning</a:t>
            </a:r>
            <a:endParaRPr lang="en-US" dirty="0">
              <a:latin typeface="+mn-lt"/>
            </a:endParaRPr>
          </a:p>
        </p:txBody>
      </p:sp>
      <p:sp>
        <p:nvSpPr>
          <p:cNvPr id="171" name="Rectangle 170"/>
          <p:cNvSpPr/>
          <p:nvPr/>
        </p:nvSpPr>
        <p:spPr bwMode="auto">
          <a:xfrm>
            <a:off x="2277000" y="1674000"/>
            <a:ext cx="1710000" cy="40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2" name="Rectangle 171"/>
          <p:cNvSpPr/>
          <p:nvPr/>
        </p:nvSpPr>
        <p:spPr bwMode="auto">
          <a:xfrm>
            <a:off x="2277000" y="2484000"/>
            <a:ext cx="1710000" cy="31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3" name="Rectangle 172"/>
          <p:cNvSpPr/>
          <p:nvPr/>
        </p:nvSpPr>
        <p:spPr bwMode="auto">
          <a:xfrm>
            <a:off x="2277000" y="2889000"/>
            <a:ext cx="1710000" cy="67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4" name="Rectangle 173"/>
          <p:cNvSpPr/>
          <p:nvPr/>
        </p:nvSpPr>
        <p:spPr bwMode="auto">
          <a:xfrm>
            <a:off x="2277000" y="5544000"/>
            <a:ext cx="1710000" cy="270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5" name="Rectangle 174"/>
          <p:cNvSpPr/>
          <p:nvPr/>
        </p:nvSpPr>
        <p:spPr bwMode="auto">
          <a:xfrm>
            <a:off x="3987000" y="3609001"/>
            <a:ext cx="2202347" cy="22499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6" name="Rectangle 175"/>
          <p:cNvSpPr/>
          <p:nvPr/>
        </p:nvSpPr>
        <p:spPr bwMode="auto">
          <a:xfrm>
            <a:off x="3987000" y="4689000"/>
            <a:ext cx="2202347" cy="225000"/>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7" name="Rectangle 176"/>
          <p:cNvSpPr/>
          <p:nvPr/>
        </p:nvSpPr>
        <p:spPr bwMode="auto">
          <a:xfrm>
            <a:off x="3987000" y="5859000"/>
            <a:ext cx="2202347" cy="22499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8" name="Rectangle 177"/>
          <p:cNvSpPr/>
          <p:nvPr/>
        </p:nvSpPr>
        <p:spPr bwMode="auto">
          <a:xfrm>
            <a:off x="2277000" y="3924000"/>
            <a:ext cx="4545000" cy="360000"/>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9" name="Rectangle 178"/>
          <p:cNvSpPr/>
          <p:nvPr/>
        </p:nvSpPr>
        <p:spPr bwMode="auto">
          <a:xfrm>
            <a:off x="2277000" y="4329000"/>
            <a:ext cx="5895000" cy="315000"/>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80" name="Rectangle 179"/>
          <p:cNvSpPr/>
          <p:nvPr/>
        </p:nvSpPr>
        <p:spPr bwMode="auto">
          <a:xfrm>
            <a:off x="2277000" y="4959000"/>
            <a:ext cx="5895000" cy="270000"/>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81" name="Rectangle 180"/>
          <p:cNvSpPr/>
          <p:nvPr/>
        </p:nvSpPr>
        <p:spPr bwMode="auto">
          <a:xfrm>
            <a:off x="2277000" y="5319000"/>
            <a:ext cx="4545000" cy="180000"/>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0" name="Rectangle 169"/>
          <p:cNvSpPr/>
          <p:nvPr/>
        </p:nvSpPr>
        <p:spPr bwMode="auto">
          <a:xfrm>
            <a:off x="2277000" y="2124000"/>
            <a:ext cx="1710000" cy="313969"/>
          </a:xfrm>
          <a:prstGeom prst="rect">
            <a:avLst/>
          </a:prstGeom>
          <a:solidFill>
            <a:schemeClr val="tx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34" name="Rectangle 233"/>
          <p:cNvSpPr/>
          <p:nvPr/>
        </p:nvSpPr>
        <p:spPr bwMode="auto">
          <a:xfrm>
            <a:off x="3999098" y="2125031"/>
            <a:ext cx="1472902" cy="313969"/>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33" name="Rectangle 232"/>
          <p:cNvSpPr/>
          <p:nvPr/>
        </p:nvSpPr>
        <p:spPr bwMode="auto">
          <a:xfrm>
            <a:off x="3989653" y="3079048"/>
            <a:ext cx="2202347" cy="45564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4" name="Title 3"/>
          <p:cNvSpPr>
            <a:spLocks noGrp="1"/>
          </p:cNvSpPr>
          <p:nvPr>
            <p:ph type="title"/>
          </p:nvPr>
        </p:nvSpPr>
        <p:spPr/>
        <p:txBody>
          <a:bodyPr/>
          <a:lstStyle/>
          <a:p>
            <a:r>
              <a:rPr lang="en-US" dirty="0"/>
              <a:t>Access Network Control Plane Functions</a:t>
            </a:r>
          </a:p>
        </p:txBody>
      </p:sp>
      <p:cxnSp>
        <p:nvCxnSpPr>
          <p:cNvPr id="5" name="Straight Connector 4"/>
          <p:cNvCxnSpPr/>
          <p:nvPr/>
        </p:nvCxnSpPr>
        <p:spPr bwMode="auto">
          <a:xfrm>
            <a:off x="2277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6" name="Straight Connector 5"/>
          <p:cNvCxnSpPr/>
          <p:nvPr/>
        </p:nvCxnSpPr>
        <p:spPr bwMode="auto">
          <a:xfrm>
            <a:off x="3987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7" name="Straight Connector 6"/>
          <p:cNvCxnSpPr/>
          <p:nvPr/>
        </p:nvCxnSpPr>
        <p:spPr bwMode="auto">
          <a:xfrm>
            <a:off x="6186838"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8" name="Straight Connector 7"/>
          <p:cNvCxnSpPr/>
          <p:nvPr/>
        </p:nvCxnSpPr>
        <p:spPr bwMode="auto">
          <a:xfrm>
            <a:off x="6821818"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9" name="Straight Connector 8"/>
          <p:cNvCxnSpPr/>
          <p:nvPr/>
        </p:nvCxnSpPr>
        <p:spPr bwMode="auto">
          <a:xfrm>
            <a:off x="8172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10" name="Straight Arrow Connector 9"/>
          <p:cNvCxnSpPr/>
          <p:nvPr/>
        </p:nvCxnSpPr>
        <p:spPr bwMode="auto">
          <a:xfrm flipH="1">
            <a:off x="2277001" y="1692516"/>
            <a:ext cx="1709166" cy="4614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 name="Straight Arrow Connector 10"/>
          <p:cNvCxnSpPr/>
          <p:nvPr/>
        </p:nvCxnSpPr>
        <p:spPr bwMode="auto">
          <a:xfrm flipH="1" flipV="1">
            <a:off x="2283431" y="2920891"/>
            <a:ext cx="1710000" cy="3367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 name="Straight Arrow Connector 11"/>
          <p:cNvCxnSpPr/>
          <p:nvPr/>
        </p:nvCxnSpPr>
        <p:spPr bwMode="auto">
          <a:xfrm flipH="1">
            <a:off x="2276584" y="3009438"/>
            <a:ext cx="1702932" cy="1763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 name="Straight Arrow Connector 14"/>
          <p:cNvCxnSpPr/>
          <p:nvPr/>
        </p:nvCxnSpPr>
        <p:spPr bwMode="auto">
          <a:xfrm flipH="1" flipV="1">
            <a:off x="2276584" y="3336172"/>
            <a:ext cx="1716848" cy="3326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6" name="Straight Arrow Connector 15"/>
          <p:cNvCxnSpPr/>
          <p:nvPr/>
        </p:nvCxnSpPr>
        <p:spPr bwMode="auto">
          <a:xfrm flipH="1">
            <a:off x="2276584" y="3238753"/>
            <a:ext cx="1712742" cy="5241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 name="Straight Arrow Connector 17"/>
          <p:cNvCxnSpPr/>
          <p:nvPr/>
        </p:nvCxnSpPr>
        <p:spPr bwMode="auto">
          <a:xfrm flipH="1" flipV="1">
            <a:off x="3985947" y="3131774"/>
            <a:ext cx="2206053" cy="2722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0" name="Straight Arrow Connector 19"/>
          <p:cNvCxnSpPr/>
          <p:nvPr/>
        </p:nvCxnSpPr>
        <p:spPr bwMode="auto">
          <a:xfrm flipH="1">
            <a:off x="3979516" y="3204000"/>
            <a:ext cx="2212484" cy="3475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1" name="Straight Arrow Connector 20"/>
          <p:cNvCxnSpPr/>
          <p:nvPr/>
        </p:nvCxnSpPr>
        <p:spPr bwMode="auto">
          <a:xfrm flipH="1" flipV="1">
            <a:off x="2283430" y="3955649"/>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3" name="Straight Arrow Connector 22"/>
          <p:cNvCxnSpPr/>
          <p:nvPr/>
        </p:nvCxnSpPr>
        <p:spPr bwMode="auto">
          <a:xfrm flipH="1">
            <a:off x="2270152" y="4023778"/>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4" name="Straight Arrow Connector 23"/>
          <p:cNvCxnSpPr/>
          <p:nvPr/>
        </p:nvCxnSpPr>
        <p:spPr bwMode="auto">
          <a:xfrm flipH="1" flipV="1">
            <a:off x="2277001" y="4419321"/>
            <a:ext cx="5892347"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5" name="Straight Arrow Connector 24"/>
          <p:cNvCxnSpPr/>
          <p:nvPr/>
        </p:nvCxnSpPr>
        <p:spPr bwMode="auto">
          <a:xfrm flipH="1">
            <a:off x="2270152" y="4509321"/>
            <a:ext cx="5899196" cy="6650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pic>
        <p:nvPicPr>
          <p:cNvPr id="28" name="Picture 23" descr="x_big_image2"/>
          <p:cNvPicPr>
            <a:picLocks noChangeAspect="1" noChangeArrowheads="1"/>
          </p:cNvPicPr>
          <p:nvPr/>
        </p:nvPicPr>
        <p:blipFill>
          <a:blip r:embed="rId2">
            <a:lum bright="10000" contrast="40000"/>
          </a:blip>
          <a:srcRect/>
          <a:stretch>
            <a:fillRect/>
          </a:stretch>
        </p:blipFill>
        <p:spPr bwMode="auto">
          <a:xfrm>
            <a:off x="1968928" y="974150"/>
            <a:ext cx="548641" cy="584366"/>
          </a:xfrm>
          <a:prstGeom prst="rect">
            <a:avLst/>
          </a:prstGeom>
          <a:noFill/>
          <a:ln w="9525">
            <a:noFill/>
            <a:miter lim="800000"/>
            <a:headEnd/>
            <a:tailEnd/>
          </a:ln>
        </p:spPr>
      </p:pic>
      <p:grpSp>
        <p:nvGrpSpPr>
          <p:cNvPr id="29" name="Group 25"/>
          <p:cNvGrpSpPr>
            <a:grpSpLocks noChangeAspect="1"/>
          </p:cNvGrpSpPr>
          <p:nvPr/>
        </p:nvGrpSpPr>
        <p:grpSpPr bwMode="auto">
          <a:xfrm flipH="1">
            <a:off x="3606271" y="909000"/>
            <a:ext cx="498811" cy="600487"/>
            <a:chOff x="5" y="2480"/>
            <a:chExt cx="237" cy="430"/>
          </a:xfrm>
        </p:grpSpPr>
        <p:grpSp>
          <p:nvGrpSpPr>
            <p:cNvPr id="30" name="Group 26"/>
            <p:cNvGrpSpPr>
              <a:grpSpLocks noChangeAspect="1"/>
            </p:cNvGrpSpPr>
            <p:nvPr/>
          </p:nvGrpSpPr>
          <p:grpSpPr bwMode="auto">
            <a:xfrm>
              <a:off x="5" y="2521"/>
              <a:ext cx="145" cy="389"/>
              <a:chOff x="5" y="2521"/>
              <a:chExt cx="145" cy="389"/>
            </a:xfrm>
          </p:grpSpPr>
          <p:grpSp>
            <p:nvGrpSpPr>
              <p:cNvPr id="34" name="Group 27"/>
              <p:cNvGrpSpPr>
                <a:grpSpLocks noChangeAspect="1"/>
              </p:cNvGrpSpPr>
              <p:nvPr/>
            </p:nvGrpSpPr>
            <p:grpSpPr bwMode="auto">
              <a:xfrm>
                <a:off x="7" y="2654"/>
                <a:ext cx="143" cy="256"/>
                <a:chOff x="7" y="2654"/>
                <a:chExt cx="143" cy="256"/>
              </a:xfrm>
            </p:grpSpPr>
            <p:grpSp>
              <p:nvGrpSpPr>
                <p:cNvPr id="42" name="Group 28"/>
                <p:cNvGrpSpPr>
                  <a:grpSpLocks noChangeAspect="1"/>
                </p:cNvGrpSpPr>
                <p:nvPr/>
              </p:nvGrpSpPr>
              <p:grpSpPr bwMode="auto">
                <a:xfrm>
                  <a:off x="7" y="2661"/>
                  <a:ext cx="93" cy="247"/>
                  <a:chOff x="7" y="2661"/>
                  <a:chExt cx="93" cy="247"/>
                </a:xfrm>
              </p:grpSpPr>
              <p:sp>
                <p:nvSpPr>
                  <p:cNvPr id="50"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51"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52"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53"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54"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55"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56"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43"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44"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45"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46"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47"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48"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49"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35" name="Group 43"/>
              <p:cNvGrpSpPr>
                <a:grpSpLocks noChangeAspect="1"/>
              </p:cNvGrpSpPr>
              <p:nvPr/>
            </p:nvGrpSpPr>
            <p:grpSpPr bwMode="auto">
              <a:xfrm>
                <a:off x="5" y="2533"/>
                <a:ext cx="141" cy="374"/>
                <a:chOff x="5" y="2533"/>
                <a:chExt cx="141" cy="374"/>
              </a:xfrm>
            </p:grpSpPr>
            <p:sp>
              <p:nvSpPr>
                <p:cNvPr id="37"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38"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39"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40"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41"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36"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31"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32"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33"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57" name="Group 85"/>
          <p:cNvGrpSpPr>
            <a:grpSpLocks/>
          </p:cNvGrpSpPr>
          <p:nvPr/>
        </p:nvGrpSpPr>
        <p:grpSpPr bwMode="auto">
          <a:xfrm>
            <a:off x="8077325" y="928446"/>
            <a:ext cx="269875" cy="460375"/>
            <a:chOff x="4120" y="2308"/>
            <a:chExt cx="305" cy="415"/>
          </a:xfrm>
        </p:grpSpPr>
        <p:sp>
          <p:nvSpPr>
            <p:cNvPr id="58"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59"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60"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61" name="Group 89"/>
            <p:cNvGrpSpPr>
              <a:grpSpLocks/>
            </p:cNvGrpSpPr>
            <p:nvPr/>
          </p:nvGrpSpPr>
          <p:grpSpPr bwMode="auto">
            <a:xfrm flipH="1">
              <a:off x="4164" y="2500"/>
              <a:ext cx="152" cy="109"/>
              <a:chOff x="3216" y="2784"/>
              <a:chExt cx="192" cy="144"/>
            </a:xfrm>
          </p:grpSpPr>
          <p:sp>
            <p:nvSpPr>
              <p:cNvPr id="65"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66"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67"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68"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62"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63"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64"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69" name="Group 122"/>
          <p:cNvGrpSpPr>
            <a:grpSpLocks/>
          </p:cNvGrpSpPr>
          <p:nvPr/>
        </p:nvGrpSpPr>
        <p:grpSpPr bwMode="auto">
          <a:xfrm>
            <a:off x="6001743" y="928446"/>
            <a:ext cx="269875" cy="390062"/>
            <a:chOff x="4120" y="2308"/>
            <a:chExt cx="305" cy="415"/>
          </a:xfrm>
        </p:grpSpPr>
        <p:sp>
          <p:nvSpPr>
            <p:cNvPr id="70"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71"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72"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73" name="Group 126"/>
            <p:cNvGrpSpPr>
              <a:grpSpLocks/>
            </p:cNvGrpSpPr>
            <p:nvPr/>
          </p:nvGrpSpPr>
          <p:grpSpPr bwMode="auto">
            <a:xfrm flipH="1">
              <a:off x="4164" y="2500"/>
              <a:ext cx="152" cy="109"/>
              <a:chOff x="3216" y="2784"/>
              <a:chExt cx="192" cy="144"/>
            </a:xfrm>
          </p:grpSpPr>
          <p:sp>
            <p:nvSpPr>
              <p:cNvPr id="77"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78"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79"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80"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74"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75"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76"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7" name="AutoShape 22"/>
          <p:cNvSpPr>
            <a:spLocks noChangeArrowheads="1"/>
          </p:cNvSpPr>
          <p:nvPr/>
        </p:nvSpPr>
        <p:spPr bwMode="auto">
          <a:xfrm>
            <a:off x="6181764" y="1146913"/>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92" name="Group 122"/>
          <p:cNvGrpSpPr>
            <a:grpSpLocks/>
          </p:cNvGrpSpPr>
          <p:nvPr/>
        </p:nvGrpSpPr>
        <p:grpSpPr bwMode="auto">
          <a:xfrm>
            <a:off x="6682014" y="928446"/>
            <a:ext cx="269875" cy="390062"/>
            <a:chOff x="4120" y="2308"/>
            <a:chExt cx="305" cy="415"/>
          </a:xfrm>
        </p:grpSpPr>
        <p:sp>
          <p:nvSpPr>
            <p:cNvPr id="93"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94"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95"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96" name="Group 126"/>
            <p:cNvGrpSpPr>
              <a:grpSpLocks/>
            </p:cNvGrpSpPr>
            <p:nvPr/>
          </p:nvGrpSpPr>
          <p:grpSpPr bwMode="auto">
            <a:xfrm flipH="1">
              <a:off x="4164" y="2500"/>
              <a:ext cx="152" cy="109"/>
              <a:chOff x="3216" y="2784"/>
              <a:chExt cx="192" cy="144"/>
            </a:xfrm>
          </p:grpSpPr>
          <p:sp>
            <p:nvSpPr>
              <p:cNvPr id="100"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1"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2"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3"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97"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98"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99"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 name="AutoShape 22"/>
          <p:cNvSpPr>
            <a:spLocks noChangeArrowheads="1"/>
          </p:cNvSpPr>
          <p:nvPr/>
        </p:nvSpPr>
        <p:spPr bwMode="auto">
          <a:xfrm>
            <a:off x="6862035" y="1146913"/>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105" name="TextBox 104"/>
          <p:cNvSpPr txBox="1"/>
          <p:nvPr/>
        </p:nvSpPr>
        <p:spPr>
          <a:xfrm>
            <a:off x="5665712" y="1333491"/>
            <a:ext cx="1100031" cy="646331"/>
          </a:xfrm>
          <a:prstGeom prst="rect">
            <a:avLst/>
          </a:prstGeom>
          <a:solidFill>
            <a:schemeClr val="bg1"/>
          </a:solidFill>
        </p:spPr>
        <p:txBody>
          <a:bodyPr wrap="none" rtlCol="0">
            <a:spAutoFit/>
          </a:bodyPr>
          <a:lstStyle/>
          <a:p>
            <a:pPr algn="ctr"/>
            <a:r>
              <a:rPr lang="en-US">
                <a:latin typeface="+mn-lt"/>
              </a:rPr>
              <a:t>AAA</a:t>
            </a:r>
            <a:br>
              <a:rPr lang="en-US">
                <a:latin typeface="+mn-lt"/>
              </a:rPr>
            </a:br>
            <a:r>
              <a:rPr lang="en-US">
                <a:latin typeface="+mn-lt"/>
              </a:rPr>
              <a:t>Policy</a:t>
            </a:r>
          </a:p>
          <a:p>
            <a:pPr algn="ctr"/>
            <a:r>
              <a:rPr lang="en-US">
                <a:latin typeface="+mn-lt"/>
              </a:rPr>
              <a:t>Configuration</a:t>
            </a:r>
          </a:p>
        </p:txBody>
      </p:sp>
      <p:sp>
        <p:nvSpPr>
          <p:cNvPr id="106" name="TextBox 105"/>
          <p:cNvSpPr txBox="1"/>
          <p:nvPr/>
        </p:nvSpPr>
        <p:spPr>
          <a:xfrm>
            <a:off x="6547000" y="1333491"/>
            <a:ext cx="617928" cy="276999"/>
          </a:xfrm>
          <a:prstGeom prst="rect">
            <a:avLst/>
          </a:prstGeom>
          <a:noFill/>
        </p:spPr>
        <p:txBody>
          <a:bodyPr wrap="none" rtlCol="0">
            <a:spAutoFit/>
          </a:bodyPr>
          <a:lstStyle/>
          <a:p>
            <a:r>
              <a:rPr lang="en-US" dirty="0">
                <a:latin typeface="+mn-lt"/>
              </a:rPr>
              <a:t>DHCP</a:t>
            </a:r>
          </a:p>
        </p:txBody>
      </p:sp>
      <p:sp>
        <p:nvSpPr>
          <p:cNvPr id="107" name="TextBox 106"/>
          <p:cNvSpPr txBox="1"/>
          <p:nvPr/>
        </p:nvSpPr>
        <p:spPr>
          <a:xfrm>
            <a:off x="7717130" y="1333491"/>
            <a:ext cx="950325" cy="276999"/>
          </a:xfrm>
          <a:prstGeom prst="rect">
            <a:avLst/>
          </a:prstGeom>
          <a:noFill/>
        </p:spPr>
        <p:txBody>
          <a:bodyPr wrap="none" rtlCol="0">
            <a:spAutoFit/>
          </a:bodyPr>
          <a:lstStyle/>
          <a:p>
            <a:r>
              <a:rPr lang="en-US">
                <a:latin typeface="+mn-lt"/>
              </a:rPr>
              <a:t>Application</a:t>
            </a:r>
          </a:p>
        </p:txBody>
      </p:sp>
      <p:cxnSp>
        <p:nvCxnSpPr>
          <p:cNvPr id="108" name="Straight Arrow Connector 107"/>
          <p:cNvCxnSpPr/>
          <p:nvPr/>
        </p:nvCxnSpPr>
        <p:spPr bwMode="auto">
          <a:xfrm flipH="1">
            <a:off x="2279616" y="1779528"/>
            <a:ext cx="1706551" cy="3557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09" name="Straight Arrow Connector 108"/>
          <p:cNvCxnSpPr/>
          <p:nvPr/>
        </p:nvCxnSpPr>
        <p:spPr bwMode="auto">
          <a:xfrm flipH="1" flipV="1">
            <a:off x="2277000" y="1873656"/>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0" name="Straight Arrow Connector 109"/>
          <p:cNvCxnSpPr/>
          <p:nvPr/>
        </p:nvCxnSpPr>
        <p:spPr bwMode="auto">
          <a:xfrm flipH="1">
            <a:off x="2277001" y="1965295"/>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1" name="Straight Arrow Connector 110"/>
          <p:cNvCxnSpPr/>
          <p:nvPr/>
        </p:nvCxnSpPr>
        <p:spPr bwMode="auto">
          <a:xfrm flipH="1" flipV="1">
            <a:off x="2283430" y="2166296"/>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2" name="Straight Arrow Connector 111"/>
          <p:cNvCxnSpPr/>
          <p:nvPr/>
        </p:nvCxnSpPr>
        <p:spPr bwMode="auto">
          <a:xfrm flipH="1">
            <a:off x="2283431" y="2326048"/>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3" name="Straight Arrow Connector 112"/>
          <p:cNvCxnSpPr/>
          <p:nvPr/>
        </p:nvCxnSpPr>
        <p:spPr bwMode="auto">
          <a:xfrm flipH="1" flipV="1">
            <a:off x="2270152" y="2513610"/>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4" name="Straight Arrow Connector 113"/>
          <p:cNvCxnSpPr/>
          <p:nvPr/>
        </p:nvCxnSpPr>
        <p:spPr bwMode="auto">
          <a:xfrm flipH="1">
            <a:off x="2270153" y="2605249"/>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5" name="Straight Arrow Connector 114"/>
          <p:cNvCxnSpPr/>
          <p:nvPr/>
        </p:nvCxnSpPr>
        <p:spPr bwMode="auto">
          <a:xfrm flipH="1" flipV="1">
            <a:off x="2277000" y="2703311"/>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6" name="Straight Arrow Connector 115"/>
          <p:cNvCxnSpPr/>
          <p:nvPr/>
        </p:nvCxnSpPr>
        <p:spPr bwMode="auto">
          <a:xfrm flipH="1" flipV="1">
            <a:off x="2276584" y="3098098"/>
            <a:ext cx="1710000" cy="3367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4" name="Straight Arrow Connector 123"/>
          <p:cNvCxnSpPr/>
          <p:nvPr/>
        </p:nvCxnSpPr>
        <p:spPr bwMode="auto">
          <a:xfrm flipH="1" flipV="1">
            <a:off x="3999850" y="3379566"/>
            <a:ext cx="2192150" cy="443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5" name="Straight Arrow Connector 124"/>
          <p:cNvCxnSpPr/>
          <p:nvPr/>
        </p:nvCxnSpPr>
        <p:spPr bwMode="auto">
          <a:xfrm flipH="1">
            <a:off x="3978855" y="3429000"/>
            <a:ext cx="2213145" cy="3620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27" name="Straight Arrow Connector 126"/>
          <p:cNvCxnSpPr/>
          <p:nvPr/>
        </p:nvCxnSpPr>
        <p:spPr bwMode="auto">
          <a:xfrm flipH="1">
            <a:off x="2270152" y="3465269"/>
            <a:ext cx="1708702" cy="873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7" name="Straight Arrow Connector 136"/>
          <p:cNvCxnSpPr/>
          <p:nvPr/>
        </p:nvCxnSpPr>
        <p:spPr bwMode="auto">
          <a:xfrm flipH="1" flipV="1">
            <a:off x="2283430" y="4109278"/>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38" name="Straight Arrow Connector 137"/>
          <p:cNvCxnSpPr/>
          <p:nvPr/>
        </p:nvCxnSpPr>
        <p:spPr bwMode="auto">
          <a:xfrm flipH="1">
            <a:off x="2276584" y="4188387"/>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9" name="Straight Arrow Connector 138"/>
          <p:cNvCxnSpPr/>
          <p:nvPr/>
        </p:nvCxnSpPr>
        <p:spPr bwMode="auto">
          <a:xfrm flipH="1" flipV="1">
            <a:off x="3986152" y="3692879"/>
            <a:ext cx="2205848" cy="6121"/>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0" name="Straight Arrow Connector 139"/>
          <p:cNvCxnSpPr/>
          <p:nvPr/>
        </p:nvCxnSpPr>
        <p:spPr bwMode="auto">
          <a:xfrm flipH="1">
            <a:off x="3979721" y="3744000"/>
            <a:ext cx="2212279" cy="5585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5" name="Straight Arrow Connector 144"/>
          <p:cNvCxnSpPr/>
          <p:nvPr/>
        </p:nvCxnSpPr>
        <p:spPr bwMode="auto">
          <a:xfrm flipH="1" flipV="1">
            <a:off x="3976814" y="4831615"/>
            <a:ext cx="2215186" cy="37385"/>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6" name="Straight Arrow Connector 145"/>
          <p:cNvCxnSpPr/>
          <p:nvPr/>
        </p:nvCxnSpPr>
        <p:spPr bwMode="auto">
          <a:xfrm flipH="1">
            <a:off x="3970384" y="4734000"/>
            <a:ext cx="2221616" cy="4737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7" name="Straight Arrow Connector 146"/>
          <p:cNvCxnSpPr/>
          <p:nvPr/>
        </p:nvCxnSpPr>
        <p:spPr bwMode="auto">
          <a:xfrm flipH="1" flipV="1">
            <a:off x="2283433" y="5001545"/>
            <a:ext cx="5892347"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8" name="Straight Arrow Connector 147"/>
          <p:cNvCxnSpPr/>
          <p:nvPr/>
        </p:nvCxnSpPr>
        <p:spPr bwMode="auto">
          <a:xfrm flipH="1">
            <a:off x="2276584" y="5091545"/>
            <a:ext cx="5899196" cy="6650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9" name="Straight Arrow Connector 148"/>
          <p:cNvCxnSpPr/>
          <p:nvPr/>
        </p:nvCxnSpPr>
        <p:spPr bwMode="auto">
          <a:xfrm flipH="1" flipV="1">
            <a:off x="3987535" y="5919871"/>
            <a:ext cx="2204465" cy="2912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0" name="Straight Arrow Connector 149"/>
          <p:cNvCxnSpPr/>
          <p:nvPr/>
        </p:nvCxnSpPr>
        <p:spPr bwMode="auto">
          <a:xfrm flipH="1">
            <a:off x="3981104" y="5994000"/>
            <a:ext cx="2210896" cy="3285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1" name="Straight Arrow Connector 150"/>
          <p:cNvCxnSpPr/>
          <p:nvPr/>
        </p:nvCxnSpPr>
        <p:spPr bwMode="auto">
          <a:xfrm flipH="1" flipV="1">
            <a:off x="2270570" y="5614950"/>
            <a:ext cx="1719083" cy="46637"/>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2" name="Straight Arrow Connector 151"/>
          <p:cNvCxnSpPr/>
          <p:nvPr/>
        </p:nvCxnSpPr>
        <p:spPr bwMode="auto">
          <a:xfrm flipH="1">
            <a:off x="2270570" y="5706589"/>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4" name="Straight Arrow Connector 153"/>
          <p:cNvCxnSpPr/>
          <p:nvPr/>
        </p:nvCxnSpPr>
        <p:spPr bwMode="auto">
          <a:xfrm flipH="1" flipV="1">
            <a:off x="2261774" y="5364000"/>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5" name="Straight Arrow Connector 154"/>
          <p:cNvCxnSpPr/>
          <p:nvPr/>
        </p:nvCxnSpPr>
        <p:spPr bwMode="auto">
          <a:xfrm flipH="1">
            <a:off x="2254928" y="5443109"/>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4" name="Straight Connector 203"/>
          <p:cNvCxnSpPr/>
          <p:nvPr/>
        </p:nvCxnSpPr>
        <p:spPr bwMode="auto">
          <a:xfrm>
            <a:off x="5484615" y="1613086"/>
            <a:ext cx="0" cy="749266"/>
          </a:xfrm>
          <a:prstGeom prst="line">
            <a:avLst/>
          </a:prstGeom>
          <a:solidFill>
            <a:schemeClr val="accent1"/>
          </a:solidFill>
          <a:ln w="28575" cap="flat" cmpd="sng" algn="ctr">
            <a:solidFill>
              <a:schemeClr val="tx1"/>
            </a:solidFill>
            <a:prstDash val="solid"/>
            <a:round/>
            <a:headEnd type="none" w="sm" len="sm"/>
            <a:tailEnd type="none" w="sm" len="sm"/>
          </a:ln>
          <a:effectLst/>
        </p:spPr>
      </p:cxnSp>
      <p:grpSp>
        <p:nvGrpSpPr>
          <p:cNvPr id="205" name="Group 122"/>
          <p:cNvGrpSpPr>
            <a:grpSpLocks/>
          </p:cNvGrpSpPr>
          <p:nvPr/>
        </p:nvGrpSpPr>
        <p:grpSpPr bwMode="auto">
          <a:xfrm>
            <a:off x="5256327" y="938011"/>
            <a:ext cx="269875" cy="390062"/>
            <a:chOff x="4120" y="2308"/>
            <a:chExt cx="305" cy="415"/>
          </a:xfrm>
        </p:grpSpPr>
        <p:sp>
          <p:nvSpPr>
            <p:cNvPr id="20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0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0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09" name="Group 126"/>
            <p:cNvGrpSpPr>
              <a:grpSpLocks/>
            </p:cNvGrpSpPr>
            <p:nvPr/>
          </p:nvGrpSpPr>
          <p:grpSpPr bwMode="auto">
            <a:xfrm flipH="1">
              <a:off x="4164" y="2500"/>
              <a:ext cx="152" cy="109"/>
              <a:chOff x="3216" y="2784"/>
              <a:chExt cx="192" cy="144"/>
            </a:xfrm>
          </p:grpSpPr>
          <p:sp>
            <p:nvSpPr>
              <p:cNvPr id="21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1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1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1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1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1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17" name="AutoShape 22"/>
          <p:cNvSpPr>
            <a:spLocks noChangeArrowheads="1"/>
          </p:cNvSpPr>
          <p:nvPr/>
        </p:nvSpPr>
        <p:spPr bwMode="auto">
          <a:xfrm>
            <a:off x="5436348" y="1156478"/>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218" name="TextBox 217"/>
          <p:cNvSpPr txBox="1"/>
          <p:nvPr/>
        </p:nvSpPr>
        <p:spPr>
          <a:xfrm>
            <a:off x="5166317" y="1343056"/>
            <a:ext cx="620683" cy="276999"/>
          </a:xfrm>
          <a:prstGeom prst="rect">
            <a:avLst/>
          </a:prstGeom>
          <a:noFill/>
        </p:spPr>
        <p:txBody>
          <a:bodyPr wrap="none" rtlCol="0">
            <a:spAutoFit/>
          </a:bodyPr>
          <a:lstStyle/>
          <a:p>
            <a:r>
              <a:rPr lang="en-US" dirty="0" smtClean="0">
                <a:latin typeface="+mn-lt"/>
              </a:rPr>
              <a:t>ANQP</a:t>
            </a:r>
            <a:endParaRPr lang="en-US" dirty="0">
              <a:latin typeface="+mn-lt"/>
            </a:endParaRPr>
          </a:p>
        </p:txBody>
      </p:sp>
      <p:cxnSp>
        <p:nvCxnSpPr>
          <p:cNvPr id="220" name="Straight Arrow Connector 219"/>
          <p:cNvCxnSpPr/>
          <p:nvPr/>
        </p:nvCxnSpPr>
        <p:spPr bwMode="auto">
          <a:xfrm flipH="1" flipV="1">
            <a:off x="3985118" y="2211298"/>
            <a:ext cx="1486882" cy="47702"/>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27" name="Straight Arrow Connector 226"/>
          <p:cNvCxnSpPr/>
          <p:nvPr/>
        </p:nvCxnSpPr>
        <p:spPr bwMode="auto">
          <a:xfrm flipH="1">
            <a:off x="3992489" y="2304000"/>
            <a:ext cx="1479511" cy="2595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243" name="TextBox 242"/>
          <p:cNvSpPr txBox="1"/>
          <p:nvPr/>
        </p:nvSpPr>
        <p:spPr>
          <a:xfrm>
            <a:off x="1027287" y="6219365"/>
            <a:ext cx="941641" cy="338987"/>
          </a:xfrm>
          <a:prstGeom prst="rect">
            <a:avLst/>
          </a:prstGeom>
          <a:solidFill>
            <a:schemeClr val="accent1">
              <a:lumMod val="60000"/>
              <a:lumOff val="40000"/>
            </a:schemeClr>
          </a:solidFill>
        </p:spPr>
        <p:txBody>
          <a:bodyPr wrap="square" lIns="72000" tIns="0" rIns="0" bIns="0" rtlCol="0" anchor="ctr" anchorCtr="0">
            <a:noAutofit/>
          </a:bodyPr>
          <a:lstStyle/>
          <a:p>
            <a:r>
              <a:rPr lang="en-US" sz="1050" b="1" dirty="0" smtClean="0">
                <a:latin typeface="+mn-lt"/>
              </a:rPr>
              <a:t>L2 Protocol</a:t>
            </a:r>
          </a:p>
          <a:p>
            <a:r>
              <a:rPr lang="en-US" sz="1050" b="1" dirty="0" smtClean="0">
                <a:latin typeface="+mn-lt"/>
              </a:rPr>
              <a:t>L2 Attributes</a:t>
            </a:r>
            <a:endParaRPr lang="en-US" sz="1050" b="1" dirty="0">
              <a:latin typeface="+mn-lt"/>
            </a:endParaRPr>
          </a:p>
        </p:txBody>
      </p:sp>
      <p:sp>
        <p:nvSpPr>
          <p:cNvPr id="244" name="TextBox 243"/>
          <p:cNvSpPr txBox="1"/>
          <p:nvPr/>
        </p:nvSpPr>
        <p:spPr>
          <a:xfrm>
            <a:off x="3173398" y="6219000"/>
            <a:ext cx="942197" cy="333754"/>
          </a:xfrm>
          <a:prstGeom prst="rect">
            <a:avLst/>
          </a:prstGeom>
          <a:solidFill>
            <a:schemeClr val="accent4">
              <a:lumMod val="60000"/>
              <a:lumOff val="40000"/>
            </a:schemeClr>
          </a:solidFill>
        </p:spPr>
        <p:txBody>
          <a:bodyPr wrap="square" lIns="72000" tIns="0" rIns="0" bIns="0" rtlCol="0" anchor="ctr" anchorCtr="0">
            <a:noAutofit/>
          </a:bodyPr>
          <a:lstStyle/>
          <a:p>
            <a:r>
              <a:rPr lang="en-US" sz="1050" dirty="0" smtClean="0">
                <a:latin typeface="+mn-lt"/>
              </a:rPr>
              <a:t>L3+ Protocol</a:t>
            </a:r>
          </a:p>
          <a:p>
            <a:r>
              <a:rPr lang="en-US" sz="1050" b="1" dirty="0" smtClean="0">
                <a:latin typeface="+mn-lt"/>
              </a:rPr>
              <a:t>L2 Attributes</a:t>
            </a:r>
            <a:endParaRPr lang="en-US" sz="1050" b="1" dirty="0">
              <a:latin typeface="+mn-lt"/>
            </a:endParaRPr>
          </a:p>
        </p:txBody>
      </p:sp>
      <p:sp>
        <p:nvSpPr>
          <p:cNvPr id="245" name="TextBox 244"/>
          <p:cNvSpPr txBox="1"/>
          <p:nvPr/>
        </p:nvSpPr>
        <p:spPr>
          <a:xfrm>
            <a:off x="4209784" y="6204892"/>
            <a:ext cx="1037216" cy="347862"/>
          </a:xfrm>
          <a:prstGeom prst="rect">
            <a:avLst/>
          </a:prstGeom>
          <a:solidFill>
            <a:schemeClr val="accent2">
              <a:lumMod val="40000"/>
              <a:lumOff val="60000"/>
            </a:schemeClr>
          </a:solidFill>
        </p:spPr>
        <p:txBody>
          <a:bodyPr wrap="square" lIns="72000" tIns="0" rIns="0" bIns="0" rtlCol="0" anchor="ctr" anchorCtr="0">
            <a:noAutofit/>
          </a:bodyPr>
          <a:lstStyle/>
          <a:p>
            <a:r>
              <a:rPr lang="en-US" sz="1050" dirty="0" smtClean="0">
                <a:latin typeface="+mn-lt"/>
              </a:rPr>
              <a:t>L3+ Protocol</a:t>
            </a:r>
          </a:p>
          <a:p>
            <a:r>
              <a:rPr lang="en-US" sz="1050" dirty="0" smtClean="0">
                <a:latin typeface="+mn-lt"/>
              </a:rPr>
              <a:t>L3+ Attributes</a:t>
            </a:r>
            <a:endParaRPr lang="en-US" sz="1050" dirty="0">
              <a:latin typeface="+mn-lt"/>
            </a:endParaRPr>
          </a:p>
        </p:txBody>
      </p:sp>
      <p:sp>
        <p:nvSpPr>
          <p:cNvPr id="246" name="TextBox 245"/>
          <p:cNvSpPr txBox="1"/>
          <p:nvPr/>
        </p:nvSpPr>
        <p:spPr>
          <a:xfrm>
            <a:off x="201039" y="6219365"/>
            <a:ext cx="737702" cy="276999"/>
          </a:xfrm>
          <a:prstGeom prst="rect">
            <a:avLst/>
          </a:prstGeom>
          <a:noFill/>
        </p:spPr>
        <p:txBody>
          <a:bodyPr wrap="none" rtlCol="0">
            <a:spAutoFit/>
          </a:bodyPr>
          <a:lstStyle/>
          <a:p>
            <a:r>
              <a:rPr lang="en-US" dirty="0" smtClean="0">
                <a:latin typeface="+mn-lt"/>
              </a:rPr>
              <a:t>Legend:</a:t>
            </a:r>
            <a:endParaRPr lang="en-US" dirty="0">
              <a:latin typeface="+mn-lt"/>
            </a:endParaRPr>
          </a:p>
        </p:txBody>
      </p:sp>
      <p:sp>
        <p:nvSpPr>
          <p:cNvPr id="247" name="TextBox 246"/>
          <p:cNvSpPr txBox="1"/>
          <p:nvPr/>
        </p:nvSpPr>
        <p:spPr>
          <a:xfrm>
            <a:off x="2052000" y="6213146"/>
            <a:ext cx="1037216" cy="347862"/>
          </a:xfrm>
          <a:prstGeom prst="rect">
            <a:avLst/>
          </a:prstGeom>
          <a:solidFill>
            <a:schemeClr val="tx2">
              <a:lumMod val="20000"/>
              <a:lumOff val="80000"/>
            </a:schemeClr>
          </a:solidFill>
        </p:spPr>
        <p:txBody>
          <a:bodyPr wrap="square" lIns="72000" tIns="0" rIns="0" bIns="0" rtlCol="0" anchor="ctr" anchorCtr="0">
            <a:noAutofit/>
          </a:bodyPr>
          <a:lstStyle/>
          <a:p>
            <a:r>
              <a:rPr lang="en-US" sz="1050" b="1" dirty="0" smtClean="0">
                <a:latin typeface="+mn-lt"/>
              </a:rPr>
              <a:t>L2 Protocol</a:t>
            </a:r>
          </a:p>
          <a:p>
            <a:r>
              <a:rPr lang="en-US" sz="1050" dirty="0" smtClean="0">
                <a:latin typeface="+mn-lt"/>
              </a:rPr>
              <a:t>L3+ Attributes</a:t>
            </a:r>
            <a:endParaRPr lang="en-US" sz="1050" dirty="0">
              <a:latin typeface="+mn-lt"/>
            </a:endParaRPr>
          </a:p>
        </p:txBody>
      </p:sp>
      <p:pic>
        <p:nvPicPr>
          <p:cNvPr id="153" name="Picture 372" descr="switch"/>
          <p:cNvPicPr>
            <a:picLocks noChangeAspect="1" noChangeArrowheads="1"/>
          </p:cNvPicPr>
          <p:nvPr/>
        </p:nvPicPr>
        <p:blipFill>
          <a:blip r:embed="rId3"/>
          <a:srcRect/>
          <a:stretch>
            <a:fillRect/>
          </a:stretch>
        </p:blipFill>
        <p:spPr bwMode="auto">
          <a:xfrm>
            <a:off x="4122000" y="1404000"/>
            <a:ext cx="292468" cy="146695"/>
          </a:xfrm>
          <a:prstGeom prst="rect">
            <a:avLst/>
          </a:prstGeom>
          <a:noFill/>
        </p:spPr>
      </p:pic>
      <p:sp>
        <p:nvSpPr>
          <p:cNvPr id="164" name="TextBox 163"/>
          <p:cNvSpPr txBox="1"/>
          <p:nvPr/>
        </p:nvSpPr>
        <p:spPr>
          <a:xfrm>
            <a:off x="3357000" y="1449000"/>
            <a:ext cx="1300632" cy="276999"/>
          </a:xfrm>
          <a:prstGeom prst="rect">
            <a:avLst/>
          </a:prstGeom>
          <a:noFill/>
        </p:spPr>
        <p:txBody>
          <a:bodyPr wrap="none" rtlCol="0">
            <a:spAutoFit/>
          </a:bodyPr>
          <a:lstStyle/>
          <a:p>
            <a:r>
              <a:rPr lang="en-US" dirty="0" smtClean="0">
                <a:latin typeface="+mn-lt"/>
              </a:rPr>
              <a:t>Access Network</a:t>
            </a:r>
            <a:endParaRPr lang="en-US" dirty="0">
              <a:latin typeface="+mn-lt"/>
            </a:endParaRPr>
          </a:p>
        </p:txBody>
      </p:sp>
    </p:spTree>
    <p:extLst>
      <p:ext uri="{BB962C8B-B14F-4D97-AF65-F5344CB8AC3E}">
        <p14:creationId xmlns:p14="http://schemas.microsoft.com/office/powerpoint/2010/main" val="31446141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mniran_usecas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lnDef>
  </a:objectDefaults>
  <a:extraClrSchemeLst>
    <a:extraClrScheme>
      <a:clrScheme name="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TotalTime>
  <Words>3564</Words>
  <Application>Microsoft Macintosh PowerPoint</Application>
  <PresentationFormat>On-screen Show (4:3)</PresentationFormat>
  <Paragraphs>1110</Paragraphs>
  <Slides>49</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2" baseType="lpstr">
      <vt:lpstr>omniran_usecase_template</vt:lpstr>
      <vt:lpstr>Clip</vt:lpstr>
      <vt:lpstr>Picture</vt:lpstr>
      <vt:lpstr>IEEE 802 OmniRAN ECSG Results and Proposals</vt:lpstr>
      <vt:lpstr>ToC</vt:lpstr>
      <vt:lpstr>Motivation</vt:lpstr>
      <vt:lpstr>There is Evidence to consider Commonalities of IEEE 802 Access Networks</vt:lpstr>
      <vt:lpstr>OmniRAN WITHIN  The SCOPE of IEEE 802</vt:lpstr>
      <vt:lpstr>Access Network Abstraction by OmniRAN</vt:lpstr>
      <vt:lpstr>Access networks are for dynamic attachment of terminals to networks</vt:lpstr>
      <vt:lpstr>Functional decomposition of dynamic network access</vt:lpstr>
      <vt:lpstr>Access Network Control Plane Functions</vt:lpstr>
      <vt:lpstr>IEEE 802 Access Network Functions </vt:lpstr>
      <vt:lpstr>Mapping of OmniRAN Reference Points to IEEE 802 Reference Model</vt:lpstr>
      <vt:lpstr>Handling IEEE 802 Attributes in IP Protocols</vt:lpstr>
      <vt:lpstr>Common Network Reference Model</vt:lpstr>
      <vt:lpstr>Make IEEE 802 technologies properly supporting important deployments</vt:lpstr>
      <vt:lpstr>Reference Model for IEEE 802 Network  with Reference Points</vt:lpstr>
      <vt:lpstr>OmniRAN explains IEEE 802 Standards for Smart Grid Communications</vt:lpstr>
      <vt:lpstr>OmniRAN for upcoming topics: IEEE 802 Deployment for ITS Communications</vt:lpstr>
      <vt:lpstr>Potential gaps to existing IEEE 802 standards</vt:lpstr>
      <vt:lpstr>Example use cases  investigated for gap analysis</vt:lpstr>
      <vt:lpstr>3GPP Trusted WLAN Access to EPC  TS 23.402 V11.6.0 (2013-03)</vt:lpstr>
      <vt:lpstr>3GPP Trusted WLAN Access to EPC  OmniRAN Reference Point mapping</vt:lpstr>
      <vt:lpstr>GAP#1: Support for point-to-point links  in bridged networks</vt:lpstr>
      <vt:lpstr>GAP#1:  Required functionality in IEEE 802.1</vt:lpstr>
      <vt:lpstr>ZigBee SEP2 Smart Grid Application SEP2 Communication Infrastructure</vt:lpstr>
      <vt:lpstr>ZigBee SEP2 Smart Grid Application  OmniRAN Reference Point Mapping</vt:lpstr>
      <vt:lpstr>GAP#2: Network-ID and service indication in wired Ethernet</vt:lpstr>
      <vt:lpstr>SDN-based OmniRAN Use Cases Scenario</vt:lpstr>
      <vt:lpstr>SDN-based OmniRAN Use Cases Reference Point Mappings</vt:lpstr>
      <vt:lpstr>Functional Requirements</vt:lpstr>
      <vt:lpstr>Functional Requirements, cont.</vt:lpstr>
      <vt:lpstr>GAP#3: Control Interfaces for SDN</vt:lpstr>
      <vt:lpstr>Wi-Fi Hotspot Roaming Use case</vt:lpstr>
      <vt:lpstr>OmniRAN Architecture Mapping</vt:lpstr>
      <vt:lpstr>1. Home operator has roaming agreement with other operator. Traffic is routed via other operator’s core into the Internet</vt:lpstr>
      <vt:lpstr>2. Home operator has roaming agreement with other operator. Traffic is routed back to the home operator’s core network.</vt:lpstr>
      <vt:lpstr>3.  Home operator has Wi-Fi access sharing agreement with other operator allowing to serve customers like by the own access infrastructure</vt:lpstr>
      <vt:lpstr>4. Home operator has agreement with roaming consortia which enables to use credentials for access to all other operators’ networks belong to the roaming consortia.</vt:lpstr>
      <vt:lpstr>Wi-Fi Hotspot Roaming Use case Impact on OmniRAN:</vt:lpstr>
      <vt:lpstr>Necessary standardization work within IEEE 802</vt:lpstr>
      <vt:lpstr>Topics for Standardization in IEEE 802</vt:lpstr>
      <vt:lpstr>Tribute to ITU Network Protocol Specification in 3 Stages</vt:lpstr>
      <vt:lpstr>Filling the gap in IEEE 802 Mapping IEEE 802 specifications to service requirements</vt:lpstr>
      <vt:lpstr>Filling the gap in IEEE 802 Mapping IEEE 802 specifications to service requirements</vt:lpstr>
      <vt:lpstr>How does the 3 Stages Process relate to OmniRAN ECSG</vt:lpstr>
      <vt:lpstr>‘Stage 2’ Definition by ITU-T I.130/Q.65 </vt:lpstr>
      <vt:lpstr>FYI: Usual ‘Stage 2’ Content</vt:lpstr>
      <vt:lpstr>Conclusion</vt:lpstr>
      <vt:lpstr>P802.1CF Project Authorization Request</vt:lpstr>
      <vt:lpstr> Draft ToC of the proposed specification </vt:lpstr>
    </vt:vector>
  </TitlesOfParts>
  <Company>Nokia Siemens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 Riegel</dc:creator>
  <cp:lastModifiedBy>Max Riegel</cp:lastModifiedBy>
  <cp:revision>152</cp:revision>
  <cp:lastPrinted>1998-02-10T13:28:06Z</cp:lastPrinted>
  <dcterms:created xsi:type="dcterms:W3CDTF">2013-03-11T14:14:17Z</dcterms:created>
  <dcterms:modified xsi:type="dcterms:W3CDTF">2014-01-22T01:16:39Z</dcterms:modified>
</cp:coreProperties>
</file>