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handoutMasterIdLst>
    <p:handoutMasterId r:id="rId46"/>
  </p:handoutMasterIdLst>
  <p:sldIdLst>
    <p:sldId id="264" r:id="rId2"/>
    <p:sldId id="262" r:id="rId3"/>
    <p:sldId id="329" r:id="rId4"/>
    <p:sldId id="387" r:id="rId5"/>
    <p:sldId id="383" r:id="rId6"/>
    <p:sldId id="343" r:id="rId7"/>
    <p:sldId id="322" r:id="rId8"/>
    <p:sldId id="298" r:id="rId9"/>
    <p:sldId id="299" r:id="rId10"/>
    <p:sldId id="324" r:id="rId11"/>
    <p:sldId id="385" r:id="rId12"/>
    <p:sldId id="371" r:id="rId13"/>
    <p:sldId id="326" r:id="rId14"/>
    <p:sldId id="344" r:id="rId15"/>
    <p:sldId id="350" r:id="rId16"/>
    <p:sldId id="379" r:id="rId17"/>
    <p:sldId id="352" r:id="rId18"/>
    <p:sldId id="355" r:id="rId19"/>
    <p:sldId id="345" r:id="rId20"/>
    <p:sldId id="330" r:id="rId21"/>
    <p:sldId id="332" r:id="rId22"/>
    <p:sldId id="333" r:id="rId23"/>
    <p:sldId id="356" r:id="rId24"/>
    <p:sldId id="334" r:id="rId25"/>
    <p:sldId id="335" r:id="rId26"/>
    <p:sldId id="336" r:id="rId27"/>
    <p:sldId id="338" r:id="rId28"/>
    <p:sldId id="357" r:id="rId29"/>
    <p:sldId id="358" r:id="rId30"/>
    <p:sldId id="373" r:id="rId31"/>
    <p:sldId id="374" r:id="rId32"/>
    <p:sldId id="359" r:id="rId33"/>
    <p:sldId id="276" r:id="rId34"/>
    <p:sldId id="367" r:id="rId35"/>
    <p:sldId id="368" r:id="rId36"/>
    <p:sldId id="376" r:id="rId37"/>
    <p:sldId id="389" r:id="rId38"/>
    <p:sldId id="362" r:id="rId39"/>
    <p:sldId id="377" r:id="rId40"/>
    <p:sldId id="370" r:id="rId41"/>
    <p:sldId id="346" r:id="rId42"/>
    <p:sldId id="384" r:id="rId43"/>
    <p:sldId id="388" r:id="rId4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6" autoAdjust="0"/>
    <p:restoredTop sz="99233" autoAdjust="0"/>
  </p:normalViewPr>
  <p:slideViewPr>
    <p:cSldViewPr>
      <p:cViewPr varScale="1">
        <p:scale>
          <a:sx n="113" d="100"/>
          <a:sy n="113" d="100"/>
        </p:scale>
        <p:origin x="-120"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46080363" cy="460803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xmlns=""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8</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xmlns="" val="14249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p:spPr>
        <p:txBody>
          <a:bodyPr/>
          <a:lstStyle/>
          <a:p>
            <a:endParaRPr lang="en-US" dirty="0" smtClean="0">
              <a:latin typeface="Arial" pitchFamily="34" charset="0"/>
              <a:ea typeface="ＭＳ Ｐゴシック" pitchFamily="34" charset="-128"/>
              <a:cs typeface="Geneva"/>
            </a:endParaRPr>
          </a:p>
        </p:txBody>
      </p:sp>
      <p:sp>
        <p:nvSpPr>
          <p:cNvPr id="96260" name="Slide Number Placeholder 3"/>
          <p:cNvSpPr>
            <a:spLocks noGrp="1"/>
          </p:cNvSpPr>
          <p:nvPr>
            <p:ph type="sldNum" sz="quarter" idx="5"/>
          </p:nvPr>
        </p:nvSpPr>
        <p:spPr>
          <a:xfrm>
            <a:off x="3360682" y="8839200"/>
            <a:ext cx="169918" cy="184666"/>
          </a:xfrm>
          <a:noFill/>
          <a:ln>
            <a:miter lim="800000"/>
            <a:headEnd/>
            <a:tailEnd/>
          </a:ln>
        </p:spPr>
        <p:txBody>
          <a:bodyPr/>
          <a:lstStyle/>
          <a:p>
            <a:fld id="{256EB60B-AF9A-48DD-A80E-330DBAC3E5D0}" type="slidenum">
              <a:rPr lang="en-US" smtClean="0">
                <a:latin typeface="Arial" pitchFamily="34" charset="0"/>
                <a:ea typeface="ＭＳ Ｐゴシック" pitchFamily="34" charset="-128"/>
              </a:rPr>
              <a:pPr/>
              <a:t>17</a:t>
            </a:fld>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54113" y="701675"/>
            <a:ext cx="4625975" cy="34686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xfrm>
            <a:off x="3352800" y="8839200"/>
            <a:ext cx="177800" cy="184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784AF-0204-4500-AF5C-8031A84512A7}" type="slidenum">
              <a:rPr lang="en-US" smtClean="0"/>
              <a:pPr eaLnBrk="1" hangingPunct="1"/>
              <a:t>18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49350" y="696913"/>
            <a:ext cx="4638675" cy="3479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6979" name="Rectangle 3"/>
          <p:cNvSpPr>
            <a:spLocks noGrp="1"/>
          </p:cNvSpPr>
          <p:nvPr>
            <p:ph type="body" idx="1"/>
          </p:nvPr>
        </p:nvSpPr>
        <p:spPr/>
        <p:txBody>
          <a:bodyPr/>
          <a:lstStyle/>
          <a:p>
            <a:endParaRPr lang="zh-CN" altLang="en-US">
              <a:latin typeface="Calibri" charset="0"/>
              <a:ea typeface="宋体" charset="0"/>
              <a:cs typeface="宋体"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3656" y="8839200"/>
            <a:ext cx="76944" cy="184666"/>
          </a:xfrm>
        </p:spPr>
        <p:txBody>
          <a:bodyPr/>
          <a:lstStyle/>
          <a:p>
            <a:fld id="{C67139CA-5923-5E4A-8BEA-EBB24723E16B}" type="slidenum">
              <a:rPr lang="en-US" smtClean="0"/>
              <a:pPr/>
              <a:t>29</a:t>
            </a:fld>
            <a:endParaRPr lang="en-US"/>
          </a:p>
        </p:txBody>
      </p:sp>
    </p:spTree>
    <p:extLst>
      <p:ext uri="{BB962C8B-B14F-4D97-AF65-F5344CB8AC3E}">
        <p14:creationId xmlns:p14="http://schemas.microsoft.com/office/powerpoint/2010/main" xmlns="" val="366084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xmlns=""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omniran-13-0100-00-0000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2" Type="http://schemas.openxmlformats.org/officeDocument/2006/relationships/hyperlink" Target="http://standards.ieee.org/IPR/copyrightpolicy.html" TargetMode="External"/><Relationship Id="rId1" Type="http://schemas.openxmlformats.org/officeDocument/2006/relationships/slideLayout" Target="../slideLayouts/slideLayout7.xml"/><Relationship Id="rId4" Type="http://schemas.openxmlformats.org/officeDocument/2006/relationships/hyperlink" Target="http://standards.ieee.org/guides/opman/sect6.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7.wm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wmf"/><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wmf"/><Relationship Id="rId5" Type="http://schemas.openxmlformats.org/officeDocument/2006/relationships/oleObject" Target="../embeddings/oleObject9.bin"/><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ocbox.etsi.org/MTS/MTS/10-PromotionalMaterial/MBS-20111118/protocolStandards/stagedApproach.htm" TargetMode="External"/><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resources.wimaxforum.org/sites/wimaxforum.org/files/technical_document/2010/12/WMF-T32-001-R016v01_Network-Stage2-Base.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wmf"/><Relationship Id="rId1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491211132"/>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OmniRAN </a:t>
                      </a:r>
                      <a:r>
                        <a:rPr lang="en-US" sz="2000" dirty="0" smtClean="0">
                          <a:solidFill>
                            <a:schemeClr val="tx2"/>
                          </a:solidFill>
                          <a:latin typeface="+mj-lt"/>
                        </a:rPr>
                        <a:t>ECSG </a:t>
                      </a:r>
                      <a:r>
                        <a:rPr lang="en-US" sz="2000" dirty="0" smtClean="0">
                          <a:solidFill>
                            <a:schemeClr val="tx2"/>
                          </a:solidFill>
                          <a:latin typeface="+mj-lt"/>
                        </a:rPr>
                        <a:t>Results and</a:t>
                      </a:r>
                      <a:r>
                        <a:rPr lang="en-US" sz="2000" baseline="0" dirty="0" smtClean="0">
                          <a:solidFill>
                            <a:schemeClr val="tx2"/>
                          </a:solidFill>
                          <a:latin typeface="+mj-lt"/>
                        </a:rPr>
                        <a:t> Proposals</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a:t>
                      </a:r>
                      <a:r>
                        <a:rPr lang="en-US" sz="1200" dirty="0" smtClean="0"/>
                        <a:t>2013-12-19</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Juan Carlos Zuniga</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err="1" smtClean="0"/>
                        <a:t>Interdigital</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 (514) 904 6300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j.c.zuniga@ieee.org</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fontScale="92500" lnSpcReduction="10000"/>
          </a:bodyPr>
          <a:lstStyle/>
          <a:p>
            <a:pPr algn="ctr">
              <a:spcBef>
                <a:spcPts val="300"/>
              </a:spcBef>
            </a:pPr>
            <a:r>
              <a:rPr lang="en-US" sz="2000" dirty="0" smtClean="0">
                <a:latin typeface="+mn-lt"/>
              </a:rPr>
              <a:t>Abstract</a:t>
            </a:r>
            <a:endParaRPr lang="en-US" sz="1600" dirty="0" smtClean="0">
              <a:latin typeface="+mn-lt"/>
            </a:endParaRPr>
          </a:p>
          <a:p>
            <a:pPr>
              <a:spcBef>
                <a:spcPts val="300"/>
              </a:spcBef>
            </a:pPr>
            <a:r>
              <a:rPr lang="en-US" sz="1600" dirty="0" smtClean="0">
                <a:latin typeface="+mn-lt"/>
              </a:rPr>
              <a:t>OmniRAN (Open Mobile Network Interface for </a:t>
            </a:r>
            <a:r>
              <a:rPr lang="en-US" sz="1600" dirty="0" err="1" smtClean="0">
                <a:latin typeface="+mn-lt"/>
              </a:rPr>
              <a:t>omni</a:t>
            </a:r>
            <a:r>
              <a:rPr lang="en-US" sz="1600" dirty="0" smtClean="0">
                <a:latin typeface="+mn-lt"/>
              </a:rPr>
              <a:t>-Range Access Networks</a:t>
            </a:r>
            <a:r>
              <a:rPr lang="en-US" sz="1600" dirty="0" smtClean="0">
                <a:latin typeface="+mn-lt"/>
              </a:rPr>
              <a:t>) ECSG considered commonalities </a:t>
            </a:r>
            <a:r>
              <a:rPr lang="en-US" sz="1600" dirty="0" smtClean="0">
                <a:latin typeface="+mn-lt"/>
              </a:rPr>
              <a:t>of</a:t>
            </a:r>
            <a:r>
              <a:rPr lang="en-US" sz="1600" dirty="0" smtClean="0">
                <a:latin typeface="+mn-lt"/>
              </a:rPr>
              <a:t> </a:t>
            </a:r>
            <a:r>
              <a:rPr lang="en-US" sz="1600" dirty="0" smtClean="0">
                <a:latin typeface="+mn-lt"/>
              </a:rPr>
              <a:t>access networks based on IEEE 802 technologies to foster interoperability and integration into common control infrastructures. Networking functions and protocol attributes of the PHY and DLL layers belong to the scope of IEEE 802.</a:t>
            </a:r>
          </a:p>
          <a:p>
            <a:pPr>
              <a:spcBef>
                <a:spcPts val="300"/>
              </a:spcBef>
            </a:pPr>
            <a:r>
              <a:rPr lang="en-US" sz="1600" dirty="0" smtClean="0">
                <a:latin typeface="+mn-lt"/>
              </a:rPr>
              <a:t>Based on a few sample use cases, applicability of the approach was determined resulting in questings regards gaps in the existing IEEE 802 specifications.</a:t>
            </a:r>
          </a:p>
          <a:p>
            <a:pPr>
              <a:spcBef>
                <a:spcPts val="300"/>
              </a:spcBef>
            </a:pPr>
            <a:r>
              <a:rPr lang="en-US" sz="1600" dirty="0" smtClean="0">
                <a:latin typeface="+mn-lt"/>
              </a:rPr>
              <a:t>While a</a:t>
            </a:r>
            <a:r>
              <a:rPr lang="en-US" sz="1600" dirty="0" smtClean="0">
                <a:latin typeface="+mn-lt"/>
              </a:rPr>
              <a:t>ddressing </a:t>
            </a:r>
            <a:r>
              <a:rPr lang="en-US" sz="1600" dirty="0" smtClean="0">
                <a:latin typeface="+mn-lt"/>
              </a:rPr>
              <a:t>the potential gaps belongs to the existing IEEE 802 WGs, </a:t>
            </a:r>
            <a:r>
              <a:rPr lang="en-US" sz="1600" dirty="0" smtClean="0">
                <a:latin typeface="+mn-lt"/>
              </a:rPr>
              <a:t>OmniRAN ECSG successfully proposed a P802.1CF PAR on Recommended Practice on Network Reference Model and Functional Description of IEEE 802 Access Network</a:t>
            </a:r>
            <a:r>
              <a:rPr lang="en-US" sz="1600" dirty="0" smtClean="0">
                <a:latin typeface="+mn-lt"/>
              </a:rPr>
              <a:t>.</a:t>
            </a:r>
            <a:endParaRPr lang="en-US" sz="1600" dirty="0" smtClean="0">
              <a:latin typeface="+mn-lt"/>
            </a:endParaRPr>
          </a:p>
          <a:p>
            <a:pPr>
              <a:spcBef>
                <a:spcPts val="300"/>
              </a:spcBef>
            </a:pPr>
            <a:endParaRPr lang="en-US" sz="16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277000" y="3924000"/>
            <a:ext cx="4545000" cy="36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277000" y="4329000"/>
            <a:ext cx="5895000" cy="315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2277000" y="4959000"/>
            <a:ext cx="5895000" cy="27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2277000" y="5319000"/>
            <a:ext cx="4545000" cy="18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3999098" y="2125031"/>
            <a:ext cx="1472902" cy="31396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Access Network Control Plane Functions</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accent1">
              <a:lumMod val="60000"/>
              <a:lumOff val="40000"/>
            </a:schemeClr>
          </a:solidFill>
        </p:spPr>
        <p:txBody>
          <a:bodyPr wrap="square" lIns="72000" tIns="0" rIns="0" bIns="0" rtlCol="0" anchor="ctr" anchorCtr="0">
            <a:noAutofit/>
          </a:bodyPr>
          <a:lstStyle/>
          <a:p>
            <a:r>
              <a:rPr lang="en-US" sz="1050" b="1" dirty="0" smtClean="0">
                <a:latin typeface="+mn-lt"/>
              </a:rPr>
              <a:t>L2 Protocol</a:t>
            </a:r>
          </a:p>
          <a:p>
            <a:r>
              <a:rPr lang="en-US" sz="1050" b="1" dirty="0" smtClean="0">
                <a:latin typeface="+mn-lt"/>
              </a:rPr>
              <a:t>L2 Attributes</a:t>
            </a:r>
            <a:endParaRPr lang="en-US" sz="1050" b="1" dirty="0">
              <a:latin typeface="+mn-lt"/>
            </a:endParaRPr>
          </a:p>
        </p:txBody>
      </p:sp>
      <p:sp>
        <p:nvSpPr>
          <p:cNvPr id="244" name="TextBox 243"/>
          <p:cNvSpPr txBox="1"/>
          <p:nvPr/>
        </p:nvSpPr>
        <p:spPr>
          <a:xfrm>
            <a:off x="3173398" y="6219000"/>
            <a:ext cx="942197" cy="333754"/>
          </a:xfrm>
          <a:prstGeom prst="rect">
            <a:avLst/>
          </a:prstGeom>
          <a:solidFill>
            <a:schemeClr val="accent4">
              <a:lumMod val="60000"/>
              <a:lumOff val="40000"/>
            </a:schemeClr>
          </a:solidFill>
        </p:spPr>
        <p:txBody>
          <a:bodyPr wrap="square" lIns="72000" tIns="0" rIns="0" bIns="0" rtlCol="0" anchor="ctr" anchorCtr="0">
            <a:noAutofit/>
          </a:bodyPr>
          <a:lstStyle/>
          <a:p>
            <a:r>
              <a:rPr lang="en-US" sz="1050" dirty="0" smtClean="0">
                <a:latin typeface="+mn-lt"/>
              </a:rPr>
              <a:t>L3+ Protocol</a:t>
            </a:r>
          </a:p>
          <a:p>
            <a:r>
              <a:rPr lang="en-US" sz="1050" b="1" dirty="0" smtClean="0">
                <a:latin typeface="+mn-lt"/>
              </a:rPr>
              <a:t>L2 Attributes</a:t>
            </a:r>
            <a:endParaRPr lang="en-US" sz="1050" b="1" dirty="0">
              <a:latin typeface="+mn-lt"/>
            </a:endParaRPr>
          </a:p>
        </p:txBody>
      </p:sp>
      <p:sp>
        <p:nvSpPr>
          <p:cNvPr id="245" name="TextBox 244"/>
          <p:cNvSpPr txBox="1"/>
          <p:nvPr/>
        </p:nvSpPr>
        <p:spPr>
          <a:xfrm>
            <a:off x="4209784"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2052000" y="6213146"/>
            <a:ext cx="1037216" cy="347862"/>
          </a:xfrm>
          <a:prstGeom prst="rect">
            <a:avLst/>
          </a:prstGeom>
          <a:solidFill>
            <a:schemeClr val="tx2">
              <a:lumMod val="20000"/>
              <a:lumOff val="80000"/>
            </a:schemeClr>
          </a:solidFill>
        </p:spPr>
        <p:txBody>
          <a:bodyPr wrap="square" lIns="72000" tIns="0" rIns="0" bIns="0" rtlCol="0" anchor="ctr" anchorCtr="0">
            <a:noAutofit/>
          </a:bodyPr>
          <a:lstStyle/>
          <a:p>
            <a:r>
              <a:rPr lang="en-US" sz="1050" b="1" dirty="0" smtClean="0">
                <a:latin typeface="+mn-lt"/>
              </a:rPr>
              <a:t>L2 Protocol</a:t>
            </a:r>
          </a:p>
          <a:p>
            <a:r>
              <a:rPr lang="en-US" sz="1050" dirty="0" smtClean="0">
                <a:latin typeface="+mn-lt"/>
              </a:rPr>
              <a:t>L3+ Attributes</a:t>
            </a:r>
            <a:endParaRPr lang="en-US" sz="1050"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64" name="TextBox 163"/>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Tree>
    <p:extLst>
      <p:ext uri="{BB962C8B-B14F-4D97-AF65-F5344CB8AC3E}">
        <p14:creationId xmlns:p14="http://schemas.microsoft.com/office/powerpoint/2010/main" xmlns="" val="314461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er.png"/>
          <p:cNvPicPr>
            <a:picLocks noChangeAspect="1"/>
          </p:cNvPicPr>
          <p:nvPr/>
        </p:nvPicPr>
        <p:blipFill>
          <a:blip r:embed="rId2">
            <a:lum bright="70000" contrast="-70000"/>
            <a:extLst>
              <a:ext uri="{28A0092B-C50C-407E-A947-70E740481C1C}">
                <a14:useLocalDpi xmlns="" xmlns:a14="http://schemas.microsoft.com/office/drawing/2010/main" val="0"/>
              </a:ext>
            </a:extLst>
          </a:blip>
          <a:stretch>
            <a:fillRect/>
          </a:stretch>
        </p:blipFill>
        <p:spPr>
          <a:xfrm>
            <a:off x="6906914" y="1069520"/>
            <a:ext cx="229297" cy="387257"/>
          </a:xfrm>
          <a:prstGeom prst="rect">
            <a:avLst/>
          </a:prstGeom>
        </p:spPr>
      </p:pic>
      <p:sp>
        <p:nvSpPr>
          <p:cNvPr id="4" name="Title 3"/>
          <p:cNvSpPr>
            <a:spLocks noGrp="1"/>
          </p:cNvSpPr>
          <p:nvPr>
            <p:ph type="title"/>
          </p:nvPr>
        </p:nvSpPr>
        <p:spPr>
          <a:xfrm>
            <a:off x="251520" y="274638"/>
            <a:ext cx="8595480" cy="1143000"/>
          </a:xfrm>
        </p:spPr>
        <p:txBody>
          <a:bodyPr/>
          <a:lstStyle/>
          <a:p>
            <a:r>
              <a:rPr lang="en-US" dirty="0"/>
              <a:t>IEEE 802 Access Network </a:t>
            </a:r>
            <a:r>
              <a:rPr lang="en-US" dirty="0" smtClean="0"/>
              <a:t>Functions </a:t>
            </a:r>
            <a:endParaRPr lang="en-US" dirty="0"/>
          </a:p>
        </p:txBody>
      </p:sp>
      <p:pic>
        <p:nvPicPr>
          <p:cNvPr id="28" name="Picture 23" descr="x_big_image2"/>
          <p:cNvPicPr>
            <a:picLocks noChangeAspect="1" noChangeArrowheads="1"/>
          </p:cNvPicPr>
          <p:nvPr/>
        </p:nvPicPr>
        <p:blipFill>
          <a:blip r:embed="rId3">
            <a:lum bright="10000" contrast="40000"/>
          </a:blip>
          <a:srcRect/>
          <a:stretch>
            <a:fillRect/>
          </a:stretch>
        </p:blipFill>
        <p:spPr bwMode="auto">
          <a:xfrm>
            <a:off x="2143603" y="1134950"/>
            <a:ext cx="548641" cy="584366"/>
          </a:xfrm>
          <a:prstGeom prst="rect">
            <a:avLst/>
          </a:prstGeom>
          <a:noFill/>
          <a:ln w="9525">
            <a:noFill/>
            <a:miter lim="800000"/>
            <a:headEnd/>
            <a:tailEnd/>
          </a:ln>
        </p:spPr>
      </p:pic>
      <p:grpSp>
        <p:nvGrpSpPr>
          <p:cNvPr id="2" name="Group 25"/>
          <p:cNvGrpSpPr>
            <a:grpSpLocks noChangeAspect="1"/>
          </p:cNvGrpSpPr>
          <p:nvPr/>
        </p:nvGrpSpPr>
        <p:grpSpPr bwMode="auto">
          <a:xfrm flipH="1">
            <a:off x="3679875" y="1055392"/>
            <a:ext cx="447482" cy="538696"/>
            <a:chOff x="5" y="2480"/>
            <a:chExt cx="237" cy="430"/>
          </a:xfrm>
        </p:grpSpPr>
        <p:grpSp>
          <p:nvGrpSpPr>
            <p:cNvPr id="14" name="Group 26"/>
            <p:cNvGrpSpPr>
              <a:grpSpLocks noChangeAspect="1"/>
            </p:cNvGrpSpPr>
            <p:nvPr/>
          </p:nvGrpSpPr>
          <p:grpSpPr bwMode="auto">
            <a:xfrm>
              <a:off x="5" y="2521"/>
              <a:ext cx="145" cy="389"/>
              <a:chOff x="5" y="2521"/>
              <a:chExt cx="145" cy="389"/>
            </a:xfrm>
          </p:grpSpPr>
          <p:grpSp>
            <p:nvGrpSpPr>
              <p:cNvPr id="17" name="Group 27"/>
              <p:cNvGrpSpPr>
                <a:grpSpLocks noChangeAspect="1"/>
              </p:cNvGrpSpPr>
              <p:nvPr/>
            </p:nvGrpSpPr>
            <p:grpSpPr bwMode="auto">
              <a:xfrm>
                <a:off x="7" y="2654"/>
                <a:ext cx="143" cy="256"/>
                <a:chOff x="7" y="2654"/>
                <a:chExt cx="143" cy="256"/>
              </a:xfrm>
            </p:grpSpPr>
            <p:grpSp>
              <p:nvGrpSpPr>
                <p:cNvPr id="19"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22"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26" name="Group 122"/>
          <p:cNvGrpSpPr>
            <a:grpSpLocks/>
          </p:cNvGrpSpPr>
          <p:nvPr/>
        </p:nvGrpSpPr>
        <p:grpSpPr bwMode="auto">
          <a:xfrm>
            <a:off x="6176418" y="10892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9"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356439" y="13077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4" name="AutoShape 22"/>
          <p:cNvSpPr>
            <a:spLocks noChangeArrowheads="1"/>
          </p:cNvSpPr>
          <p:nvPr/>
        </p:nvSpPr>
        <p:spPr bwMode="auto">
          <a:xfrm>
            <a:off x="7036710" y="1307713"/>
            <a:ext cx="180020" cy="186578"/>
          </a:xfrm>
          <a:prstGeom prst="can">
            <a:avLst>
              <a:gd name="adj" fmla="val 25000"/>
            </a:avLst>
          </a:prstGeom>
          <a:solidFill>
            <a:schemeClr val="accent1">
              <a:lumMod val="20000"/>
              <a:lumOff val="80000"/>
            </a:schemeClr>
          </a:solidFill>
          <a:ln w="9525">
            <a:solidFill>
              <a:schemeClr val="bg1">
                <a:lumMod val="65000"/>
              </a:schemeClr>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356275" y="1522248"/>
            <a:ext cx="1308371" cy="535531"/>
          </a:xfrm>
          <a:prstGeom prst="rect">
            <a:avLst/>
          </a:prstGeom>
          <a:noFill/>
        </p:spPr>
        <p:txBody>
          <a:bodyPr wrap="none" rtlCol="0">
            <a:spAutoFit/>
          </a:bodyPr>
          <a:lstStyle/>
          <a:p>
            <a:pPr algn="r">
              <a:lnSpc>
                <a:spcPct val="80000"/>
              </a:lnSpc>
            </a:pPr>
            <a:r>
              <a:rPr lang="en-US" dirty="0" smtClean="0">
                <a:latin typeface="+mn-lt"/>
              </a:rPr>
              <a:t>L2 Configuration</a:t>
            </a:r>
          </a:p>
          <a:p>
            <a:pPr algn="r">
              <a:lnSpc>
                <a:spcPct val="80000"/>
              </a:lnSpc>
            </a:pPr>
            <a:r>
              <a:rPr lang="en-US" dirty="0" smtClean="0">
                <a:latin typeface="+mn-lt"/>
              </a:rPr>
              <a:t>AAA  </a:t>
            </a:r>
            <a:r>
              <a:rPr lang="en-US" dirty="0">
                <a:latin typeface="+mn-lt"/>
              </a:rPr>
              <a:t/>
            </a:r>
            <a:br>
              <a:rPr lang="en-US" dirty="0">
                <a:latin typeface="+mn-lt"/>
              </a:rPr>
            </a:br>
            <a:r>
              <a:rPr lang="en-US" dirty="0" smtClean="0">
                <a:latin typeface="+mn-lt"/>
              </a:rPr>
              <a:t>Policy</a:t>
            </a:r>
            <a:endParaRPr lang="en-US" dirty="0">
              <a:latin typeface="+mn-lt"/>
            </a:endParaRPr>
          </a:p>
        </p:txBody>
      </p:sp>
      <p:sp>
        <p:nvSpPr>
          <p:cNvPr id="106" name="TextBox 105"/>
          <p:cNvSpPr txBox="1"/>
          <p:nvPr/>
        </p:nvSpPr>
        <p:spPr>
          <a:xfrm>
            <a:off x="6721675" y="1494291"/>
            <a:ext cx="617928" cy="276999"/>
          </a:xfrm>
          <a:prstGeom prst="rect">
            <a:avLst/>
          </a:prstGeom>
          <a:noFill/>
        </p:spPr>
        <p:txBody>
          <a:bodyPr wrap="none" rtlCol="0">
            <a:spAutoFit/>
          </a:bodyPr>
          <a:lstStyle/>
          <a:p>
            <a:r>
              <a:rPr lang="en-US" dirty="0">
                <a:solidFill>
                  <a:schemeClr val="bg1">
                    <a:lumMod val="50000"/>
                  </a:schemeClr>
                </a:solidFill>
                <a:latin typeface="+mn-lt"/>
              </a:rPr>
              <a:t>DHCP</a:t>
            </a:r>
          </a:p>
        </p:txBody>
      </p:sp>
      <p:sp>
        <p:nvSpPr>
          <p:cNvPr id="107" name="TextBox 106"/>
          <p:cNvSpPr txBox="1"/>
          <p:nvPr/>
        </p:nvSpPr>
        <p:spPr>
          <a:xfrm>
            <a:off x="7491675" y="1494291"/>
            <a:ext cx="950325" cy="276999"/>
          </a:xfrm>
          <a:prstGeom prst="rect">
            <a:avLst/>
          </a:prstGeom>
          <a:noFill/>
        </p:spPr>
        <p:txBody>
          <a:bodyPr wrap="none" rtlCol="0">
            <a:spAutoFit/>
          </a:bodyPr>
          <a:lstStyle/>
          <a:p>
            <a:r>
              <a:rPr lang="en-US">
                <a:solidFill>
                  <a:schemeClr val="bg1">
                    <a:lumMod val="50000"/>
                  </a:schemeClr>
                </a:solidFill>
                <a:latin typeface="+mn-lt"/>
              </a:rPr>
              <a:t>Application</a:t>
            </a:r>
          </a:p>
        </p:txBody>
      </p:sp>
      <p:grpSp>
        <p:nvGrpSpPr>
          <p:cNvPr id="30" name="Group 122"/>
          <p:cNvGrpSpPr>
            <a:grpSpLocks/>
          </p:cNvGrpSpPr>
          <p:nvPr/>
        </p:nvGrpSpPr>
        <p:grpSpPr bwMode="auto">
          <a:xfrm>
            <a:off x="5431002" y="10988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24"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611023" y="13172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340992" y="1777042"/>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sp>
        <p:nvSpPr>
          <p:cNvPr id="243" name="TextBox 242"/>
          <p:cNvSpPr txBox="1"/>
          <p:nvPr/>
        </p:nvSpPr>
        <p:spPr>
          <a:xfrm>
            <a:off x="2457000" y="6174000"/>
            <a:ext cx="1664999" cy="315000"/>
          </a:xfrm>
          <a:prstGeom prst="rect">
            <a:avLst/>
          </a:prstGeom>
          <a:solidFill>
            <a:schemeClr val="accent1">
              <a:lumMod val="60000"/>
              <a:lumOff val="40000"/>
            </a:schemeClr>
          </a:solidFill>
        </p:spPr>
        <p:txBody>
          <a:bodyPr wrap="square" lIns="0" tIns="0" rIns="0" bIns="0" rtlCol="0" anchor="ctr" anchorCtr="0">
            <a:noAutofit/>
          </a:bodyPr>
          <a:lstStyle/>
          <a:p>
            <a:pPr algn="ctr"/>
            <a:r>
              <a:rPr lang="en-US" sz="1400" b="1" dirty="0">
                <a:latin typeface="+mn-lt"/>
              </a:rPr>
              <a:t>Access Technology</a:t>
            </a:r>
          </a:p>
        </p:txBody>
      </p:sp>
      <p:sp>
        <p:nvSpPr>
          <p:cNvPr id="244" name="TextBox 243"/>
          <p:cNvSpPr txBox="1"/>
          <p:nvPr/>
        </p:nvSpPr>
        <p:spPr>
          <a:xfrm>
            <a:off x="4257000" y="6174000"/>
            <a:ext cx="2025000" cy="315000"/>
          </a:xfrm>
          <a:prstGeom prst="rect">
            <a:avLst/>
          </a:prstGeom>
          <a:solidFill>
            <a:schemeClr val="accent4">
              <a:lumMod val="60000"/>
              <a:lumOff val="40000"/>
            </a:schemeClr>
          </a:solidFill>
        </p:spPr>
        <p:txBody>
          <a:bodyPr wrap="square" lIns="0" tIns="0" rIns="0" bIns="0" rtlCol="0" anchor="ctr" anchorCtr="0">
            <a:noAutofit/>
          </a:bodyPr>
          <a:lstStyle/>
          <a:p>
            <a:pPr algn="ctr"/>
            <a:r>
              <a:rPr lang="en-US" sz="1400" b="1" i="1" dirty="0" smtClean="0">
                <a:latin typeface="+mn-lt"/>
              </a:rPr>
              <a:t>Control </a:t>
            </a:r>
            <a:r>
              <a:rPr lang="en-US" sz="1400" b="1" i="1" dirty="0">
                <a:latin typeface="+mn-lt"/>
              </a:rPr>
              <a:t>I/f</a:t>
            </a:r>
          </a:p>
        </p:txBody>
      </p:sp>
      <p:pic>
        <p:nvPicPr>
          <p:cNvPr id="153" name="Picture 372" descr="switch"/>
          <p:cNvPicPr>
            <a:picLocks noChangeAspect="1" noChangeArrowheads="1"/>
          </p:cNvPicPr>
          <p:nvPr/>
        </p:nvPicPr>
        <p:blipFill>
          <a:blip r:embed="rId4"/>
          <a:srcRect/>
          <a:stretch>
            <a:fillRect/>
          </a:stretch>
        </p:blipFill>
        <p:spPr bwMode="auto">
          <a:xfrm>
            <a:off x="4213275" y="1456200"/>
            <a:ext cx="292468" cy="146695"/>
          </a:xfrm>
          <a:prstGeom prst="rect">
            <a:avLst/>
          </a:prstGeom>
          <a:noFill/>
        </p:spPr>
      </p:pic>
      <p:sp>
        <p:nvSpPr>
          <p:cNvPr id="156" name="TextBox 155"/>
          <p:cNvSpPr txBox="1"/>
          <p:nvPr/>
        </p:nvSpPr>
        <p:spPr>
          <a:xfrm>
            <a:off x="3531675" y="15336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158" name="Rectangle 157"/>
          <p:cNvSpPr/>
          <p:nvPr/>
        </p:nvSpPr>
        <p:spPr bwMode="auto">
          <a:xfrm>
            <a:off x="4161676" y="2072020"/>
            <a:ext cx="1485099"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03" name="TextBox 202"/>
          <p:cNvSpPr txBox="1"/>
          <p:nvPr/>
        </p:nvSpPr>
        <p:spPr>
          <a:xfrm>
            <a:off x="342000" y="1944000"/>
            <a:ext cx="3819675" cy="337049"/>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a:t>
            </a:r>
            <a:r>
              <a:rPr lang="en-US" dirty="0" smtClean="0">
                <a:latin typeface="+mn-lt"/>
              </a:rPr>
              <a:t>Discovery Selection</a:t>
            </a:r>
            <a:endParaRPr lang="en-US" dirty="0">
              <a:latin typeface="+mn-lt"/>
            </a:endParaRPr>
          </a:p>
        </p:txBody>
      </p:sp>
      <p:sp>
        <p:nvSpPr>
          <p:cNvPr id="238" name="TextBox 237"/>
          <p:cNvSpPr txBox="1"/>
          <p:nvPr/>
        </p:nvSpPr>
        <p:spPr>
          <a:xfrm>
            <a:off x="342001" y="5850514"/>
            <a:ext cx="5719500"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342000" y="5592937"/>
            <a:ext cx="3818489" cy="22106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342000" y="3764243"/>
            <a:ext cx="6647857" cy="31419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342000" y="4870383"/>
            <a:ext cx="7599675" cy="236499"/>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342000" y="4417069"/>
            <a:ext cx="5711263" cy="19053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342000" y="4133116"/>
            <a:ext cx="7599675" cy="245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342001" y="5156443"/>
            <a:ext cx="6649178" cy="180575"/>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smtClean="0">
                <a:latin typeface="+mn-lt"/>
              </a:rPr>
              <a:t>Configuration </a:t>
            </a:r>
            <a:r>
              <a:rPr lang="en-US" dirty="0" smtClean="0">
                <a:latin typeface="+mn-lt"/>
              </a:rPr>
              <a:t>Release</a:t>
            </a:r>
            <a:endParaRPr lang="en-US" dirty="0">
              <a:latin typeface="+mn-lt"/>
            </a:endParaRPr>
          </a:p>
        </p:txBody>
      </p:sp>
      <p:sp>
        <p:nvSpPr>
          <p:cNvPr id="235" name="TextBox 234"/>
          <p:cNvSpPr txBox="1"/>
          <p:nvPr/>
        </p:nvSpPr>
        <p:spPr>
          <a:xfrm>
            <a:off x="342000" y="3525440"/>
            <a:ext cx="5711263"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342001" y="2666100"/>
            <a:ext cx="3815896" cy="575215"/>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 Authorization</a:t>
            </a:r>
            <a:endParaRPr lang="en-US" dirty="0">
              <a:latin typeface="+mn-lt"/>
            </a:endParaRPr>
          </a:p>
        </p:txBody>
      </p:sp>
      <p:sp>
        <p:nvSpPr>
          <p:cNvPr id="231" name="TextBox 230"/>
          <p:cNvSpPr txBox="1"/>
          <p:nvPr/>
        </p:nvSpPr>
        <p:spPr>
          <a:xfrm>
            <a:off x="342000" y="2326302"/>
            <a:ext cx="3818349" cy="281775"/>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71" name="Rectangle 170"/>
          <p:cNvSpPr/>
          <p:nvPr/>
        </p:nvSpPr>
        <p:spPr bwMode="auto">
          <a:xfrm>
            <a:off x="2451675" y="1957222"/>
            <a:ext cx="1710000" cy="339798"/>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451675" y="2343789"/>
            <a:ext cx="1710000" cy="264287"/>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451675" y="2683587"/>
            <a:ext cx="1710000" cy="56633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451675" y="5576954"/>
            <a:ext cx="1710000" cy="226532"/>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4161675" y="3512698"/>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4161675" y="4418826"/>
            <a:ext cx="2202347" cy="188777"/>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4161675" y="5850514"/>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4164328" y="2843039"/>
            <a:ext cx="2202347" cy="382293"/>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cxnSp>
        <p:nvCxnSpPr>
          <p:cNvPr id="10" name="Straight Arrow Connector 9"/>
          <p:cNvCxnSpPr/>
          <p:nvPr/>
        </p:nvCxnSpPr>
        <p:spPr bwMode="auto">
          <a:xfrm flipH="1">
            <a:off x="2451676" y="1972757"/>
            <a:ext cx="1709166" cy="387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458106" y="2710344"/>
            <a:ext cx="1710000" cy="28253"/>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451259" y="2784636"/>
            <a:ext cx="1702932" cy="1479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451259" y="3058768"/>
            <a:ext cx="1716848" cy="2791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451259" y="2977033"/>
            <a:ext cx="1712742" cy="439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4160622" y="2887276"/>
            <a:ext cx="2206053" cy="22843"/>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4154191" y="2947875"/>
            <a:ext cx="2212484" cy="291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458105" y="3803539"/>
            <a:ext cx="4538389" cy="1611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23" name="Straight Arrow Connector 22"/>
          <p:cNvCxnSpPr/>
          <p:nvPr/>
        </p:nvCxnSpPr>
        <p:spPr bwMode="auto">
          <a:xfrm flipH="1">
            <a:off x="2444827" y="3860699"/>
            <a:ext cx="4551848" cy="264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24" name="Straight Arrow Connector 23"/>
          <p:cNvCxnSpPr/>
          <p:nvPr/>
        </p:nvCxnSpPr>
        <p:spPr bwMode="auto">
          <a:xfrm flipH="1" flipV="1">
            <a:off x="2451677" y="4192564"/>
            <a:ext cx="5489998" cy="3517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25" name="Straight Arrow Connector 24"/>
          <p:cNvCxnSpPr/>
          <p:nvPr/>
        </p:nvCxnSpPr>
        <p:spPr bwMode="auto">
          <a:xfrm flipH="1">
            <a:off x="2444828" y="4284000"/>
            <a:ext cx="5496847" cy="3987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108" name="Straight Arrow Connector 107"/>
          <p:cNvCxnSpPr/>
          <p:nvPr/>
        </p:nvCxnSpPr>
        <p:spPr bwMode="auto">
          <a:xfrm flipH="1">
            <a:off x="2454291" y="2045761"/>
            <a:ext cx="1706551" cy="298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a:stCxn id="171" idx="3"/>
          </p:cNvCxnSpPr>
          <p:nvPr/>
        </p:nvCxnSpPr>
        <p:spPr bwMode="auto">
          <a:xfrm flipH="1" flipV="1">
            <a:off x="2451676" y="2124736"/>
            <a:ext cx="1709999" cy="2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451676" y="2201621"/>
            <a:ext cx="1716430" cy="4102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444827" y="2368632"/>
            <a:ext cx="1702515" cy="3775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444828" y="2445518"/>
            <a:ext cx="1716430" cy="4102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451675" y="2527793"/>
            <a:ext cx="1702515" cy="3775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451259" y="2859022"/>
            <a:ext cx="1710000" cy="28253"/>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4174525" y="3095176"/>
            <a:ext cx="2192150" cy="372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4153530" y="3136651"/>
            <a:ext cx="2213145" cy="3037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444827" y="3167437"/>
            <a:ext cx="1708702" cy="732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458105" y="3932435"/>
            <a:ext cx="4538389" cy="1611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138" name="Straight Arrow Connector 137"/>
          <p:cNvCxnSpPr/>
          <p:nvPr/>
        </p:nvCxnSpPr>
        <p:spPr bwMode="auto">
          <a:xfrm flipH="1">
            <a:off x="2451259" y="3998808"/>
            <a:ext cx="4551848" cy="264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139" name="Straight Arrow Connector 138"/>
          <p:cNvCxnSpPr/>
          <p:nvPr/>
        </p:nvCxnSpPr>
        <p:spPr bwMode="auto">
          <a:xfrm flipH="1" flipV="1">
            <a:off x="4160827" y="3583073"/>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4154396" y="3625964"/>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4151489" y="4538481"/>
            <a:ext cx="2215186" cy="313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4145059" y="4456581"/>
            <a:ext cx="2221616" cy="3974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a:stCxn id="240" idx="3"/>
          </p:cNvCxnSpPr>
          <p:nvPr/>
        </p:nvCxnSpPr>
        <p:spPr bwMode="auto">
          <a:xfrm flipH="1" flipV="1">
            <a:off x="2458109" y="4906079"/>
            <a:ext cx="5483566" cy="82554"/>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148" name="Straight Arrow Connector 147"/>
          <p:cNvCxnSpPr/>
          <p:nvPr/>
        </p:nvCxnSpPr>
        <p:spPr bwMode="auto">
          <a:xfrm flipH="1" flipV="1">
            <a:off x="2451259" y="5037388"/>
            <a:ext cx="5490416" cy="109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149" name="Straight Arrow Connector 148"/>
          <p:cNvCxnSpPr/>
          <p:nvPr/>
        </p:nvCxnSpPr>
        <p:spPr bwMode="auto">
          <a:xfrm flipH="1" flipV="1">
            <a:off x="4162210" y="5901585"/>
            <a:ext cx="2204465" cy="2443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4155779" y="5963780"/>
            <a:ext cx="2210896" cy="275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445245" y="5636481"/>
            <a:ext cx="1719083" cy="3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445245" y="5713367"/>
            <a:ext cx="1716430" cy="4102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436449" y="5210181"/>
            <a:ext cx="4538389" cy="16116"/>
          </a:xfrm>
          <a:prstGeom prst="straightConnector1">
            <a:avLst/>
          </a:prstGeom>
          <a:solidFill>
            <a:schemeClr val="accent1"/>
          </a:solidFill>
          <a:ln w="12700" cap="flat" cmpd="sng" algn="ctr">
            <a:solidFill>
              <a:schemeClr val="bg1">
                <a:lumMod val="75000"/>
              </a:schemeClr>
            </a:solidFill>
            <a:prstDash val="solid"/>
            <a:round/>
            <a:headEnd type="triangle" w="med" len="med"/>
            <a:tailEnd type="none" w="med" len="med"/>
          </a:ln>
          <a:effectLst/>
        </p:spPr>
      </p:cxnSp>
      <p:cxnSp>
        <p:nvCxnSpPr>
          <p:cNvPr id="155" name="Straight Arrow Connector 154"/>
          <p:cNvCxnSpPr/>
          <p:nvPr/>
        </p:nvCxnSpPr>
        <p:spPr bwMode="auto">
          <a:xfrm flipH="1">
            <a:off x="2429603" y="5276554"/>
            <a:ext cx="4551848" cy="26482"/>
          </a:xfrm>
          <a:prstGeom prst="straightConnector1">
            <a:avLst/>
          </a:prstGeom>
          <a:solidFill>
            <a:schemeClr val="accent1"/>
          </a:solidFill>
          <a:ln w="12700" cap="flat" cmpd="sng" algn="ctr">
            <a:solidFill>
              <a:schemeClr val="bg1">
                <a:lumMod val="75000"/>
              </a:schemeClr>
            </a:solidFill>
            <a:prstDash val="solid"/>
            <a:round/>
            <a:headEnd type="none" w="sm" len="sm"/>
            <a:tailEnd type="triangle"/>
          </a:ln>
          <a:effectLst/>
        </p:spPr>
      </p:cxnSp>
      <p:cxnSp>
        <p:nvCxnSpPr>
          <p:cNvPr id="220" name="Straight Arrow Connector 219"/>
          <p:cNvCxnSpPr>
            <a:endCxn id="171" idx="3"/>
          </p:cNvCxnSpPr>
          <p:nvPr/>
        </p:nvCxnSpPr>
        <p:spPr bwMode="auto">
          <a:xfrm flipH="1" flipV="1">
            <a:off x="4161675" y="2127121"/>
            <a:ext cx="1485000" cy="2789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4167164" y="2192768"/>
            <a:ext cx="1479511" cy="21772"/>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61" name="TextBox 160"/>
          <p:cNvSpPr txBox="1"/>
          <p:nvPr/>
        </p:nvSpPr>
        <p:spPr>
          <a:xfrm>
            <a:off x="342001" y="3292569"/>
            <a:ext cx="5714850"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Datapath </a:t>
            </a:r>
            <a:r>
              <a:rPr lang="en-US" dirty="0">
                <a:latin typeface="+mn-lt"/>
              </a:rPr>
              <a:t>Establishment</a:t>
            </a:r>
          </a:p>
        </p:txBody>
      </p:sp>
      <p:sp>
        <p:nvSpPr>
          <p:cNvPr id="162" name="Rectangle 161"/>
          <p:cNvSpPr/>
          <p:nvPr/>
        </p:nvSpPr>
        <p:spPr bwMode="auto">
          <a:xfrm>
            <a:off x="4165262" y="3279827"/>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cxnSp>
        <p:nvCxnSpPr>
          <p:cNvPr id="163" name="Straight Arrow Connector 162"/>
          <p:cNvCxnSpPr/>
          <p:nvPr/>
        </p:nvCxnSpPr>
        <p:spPr bwMode="auto">
          <a:xfrm flipH="1" flipV="1">
            <a:off x="4164414" y="3350202"/>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4" name="Straight Arrow Connector 163"/>
          <p:cNvCxnSpPr/>
          <p:nvPr/>
        </p:nvCxnSpPr>
        <p:spPr bwMode="auto">
          <a:xfrm flipH="1">
            <a:off x="4157983" y="3384805"/>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65" name="TextBox 164"/>
          <p:cNvSpPr txBox="1"/>
          <p:nvPr/>
        </p:nvSpPr>
        <p:spPr>
          <a:xfrm>
            <a:off x="342001" y="4651185"/>
            <a:ext cx="5714850"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Datapath Relocation</a:t>
            </a:r>
            <a:endParaRPr lang="en-US" dirty="0">
              <a:latin typeface="+mn-lt"/>
            </a:endParaRPr>
          </a:p>
        </p:txBody>
      </p:sp>
      <p:sp>
        <p:nvSpPr>
          <p:cNvPr id="166" name="Rectangle 165"/>
          <p:cNvSpPr/>
          <p:nvPr/>
        </p:nvSpPr>
        <p:spPr bwMode="auto">
          <a:xfrm>
            <a:off x="4165262" y="4638443"/>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cxnSp>
        <p:nvCxnSpPr>
          <p:cNvPr id="167" name="Straight Arrow Connector 166"/>
          <p:cNvCxnSpPr/>
          <p:nvPr/>
        </p:nvCxnSpPr>
        <p:spPr bwMode="auto">
          <a:xfrm flipH="1" flipV="1">
            <a:off x="4164414" y="4708818"/>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8" name="Straight Arrow Connector 167"/>
          <p:cNvCxnSpPr/>
          <p:nvPr/>
        </p:nvCxnSpPr>
        <p:spPr bwMode="auto">
          <a:xfrm flipH="1">
            <a:off x="4157983" y="4743421"/>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8" name="TextBox 177"/>
          <p:cNvSpPr txBox="1"/>
          <p:nvPr/>
        </p:nvSpPr>
        <p:spPr>
          <a:xfrm>
            <a:off x="342000" y="5376742"/>
            <a:ext cx="5714851" cy="181436"/>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Datapath </a:t>
            </a:r>
            <a:r>
              <a:rPr lang="en-US" dirty="0">
                <a:latin typeface="+mn-lt"/>
              </a:rPr>
              <a:t>Teardown</a:t>
            </a:r>
          </a:p>
        </p:txBody>
      </p:sp>
      <p:sp>
        <p:nvSpPr>
          <p:cNvPr id="179" name="Rectangle 178"/>
          <p:cNvSpPr/>
          <p:nvPr/>
        </p:nvSpPr>
        <p:spPr bwMode="auto">
          <a:xfrm>
            <a:off x="4165262" y="5364000"/>
            <a:ext cx="2202347" cy="188776"/>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cxnSp>
        <p:nvCxnSpPr>
          <p:cNvPr id="180" name="Straight Arrow Connector 179"/>
          <p:cNvCxnSpPr/>
          <p:nvPr/>
        </p:nvCxnSpPr>
        <p:spPr bwMode="auto">
          <a:xfrm flipH="1" flipV="1">
            <a:off x="4164414" y="5434375"/>
            <a:ext cx="2205848" cy="513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81" name="Straight Arrow Connector 180"/>
          <p:cNvCxnSpPr/>
          <p:nvPr/>
        </p:nvCxnSpPr>
        <p:spPr bwMode="auto">
          <a:xfrm flipH="1">
            <a:off x="4157983" y="5468978"/>
            <a:ext cx="2212279" cy="46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 name="Straight Connector 4"/>
          <p:cNvCxnSpPr/>
          <p:nvPr/>
        </p:nvCxnSpPr>
        <p:spPr bwMode="auto">
          <a:xfrm>
            <a:off x="2451675" y="1854000"/>
            <a:ext cx="0" cy="423000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4161675" y="1854000"/>
            <a:ext cx="0" cy="423000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361513" y="1989000"/>
            <a:ext cx="0" cy="409500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996493" y="1809000"/>
            <a:ext cx="0" cy="4275000"/>
          </a:xfrm>
          <a:prstGeom prst="line">
            <a:avLst/>
          </a:prstGeom>
          <a:solidFill>
            <a:schemeClr val="accent1"/>
          </a:solidFill>
          <a:ln w="28575" cap="flat" cmpd="sng" algn="ctr">
            <a:solidFill>
              <a:schemeClr val="bg1">
                <a:lumMod val="75000"/>
              </a:schemeClr>
            </a:solidFill>
            <a:prstDash val="solid"/>
            <a:round/>
            <a:headEnd type="none" w="sm" len="sm"/>
            <a:tailEnd type="none" w="sm" len="sm"/>
          </a:ln>
          <a:effectLst/>
        </p:spPr>
      </p:cxnSp>
      <p:cxnSp>
        <p:nvCxnSpPr>
          <p:cNvPr id="9" name="Straight Connector 8"/>
          <p:cNvCxnSpPr/>
          <p:nvPr/>
        </p:nvCxnSpPr>
        <p:spPr bwMode="auto">
          <a:xfrm>
            <a:off x="7946545" y="1809000"/>
            <a:ext cx="0" cy="3420000"/>
          </a:xfrm>
          <a:prstGeom prst="line">
            <a:avLst/>
          </a:prstGeom>
          <a:solidFill>
            <a:schemeClr val="accent1"/>
          </a:solidFill>
          <a:ln w="28575" cap="flat" cmpd="sng" algn="ctr">
            <a:solidFill>
              <a:schemeClr val="bg1">
                <a:lumMod val="75000"/>
              </a:schemeClr>
            </a:solidFill>
            <a:prstDash val="solid"/>
            <a:round/>
            <a:headEnd type="none" w="sm" len="sm"/>
            <a:tailEnd type="none" w="sm" len="sm"/>
          </a:ln>
          <a:effectLst/>
        </p:spPr>
      </p:cxnSp>
      <p:cxnSp>
        <p:nvCxnSpPr>
          <p:cNvPr id="204" name="Straight Connector 203"/>
          <p:cNvCxnSpPr/>
          <p:nvPr/>
        </p:nvCxnSpPr>
        <p:spPr bwMode="auto">
          <a:xfrm>
            <a:off x="5659291" y="1989000"/>
            <a:ext cx="0" cy="252726"/>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82" name="Rectangle 181"/>
          <p:cNvSpPr/>
          <p:nvPr/>
        </p:nvSpPr>
        <p:spPr bwMode="auto">
          <a:xfrm>
            <a:off x="3603675" y="999000"/>
            <a:ext cx="1143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83" name="Rectangle 182"/>
          <p:cNvSpPr/>
          <p:nvPr/>
        </p:nvSpPr>
        <p:spPr bwMode="auto">
          <a:xfrm>
            <a:off x="5380338" y="999000"/>
            <a:ext cx="1219200"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184" name="Picture 183" descr="server.png"/>
          <p:cNvPicPr>
            <a:picLocks noChangeAspect="1"/>
          </p:cNvPicPr>
          <p:nvPr/>
        </p:nvPicPr>
        <p:blipFill>
          <a:blip r:embed="rId2">
            <a:lum bright="70000" contrast="-70000"/>
            <a:extLst>
              <a:ext uri="{28A0092B-C50C-407E-A947-70E740481C1C}">
                <a14:useLocalDpi xmlns="" xmlns:a14="http://schemas.microsoft.com/office/drawing/2010/main" val="0"/>
              </a:ext>
            </a:extLst>
          </a:blip>
          <a:stretch>
            <a:fillRect/>
          </a:stretch>
        </p:blipFill>
        <p:spPr>
          <a:xfrm>
            <a:off x="7811931" y="1069520"/>
            <a:ext cx="274302" cy="463265"/>
          </a:xfrm>
          <a:prstGeom prst="rect">
            <a:avLst/>
          </a:prstGeom>
        </p:spPr>
      </p:pic>
      <p:sp>
        <p:nvSpPr>
          <p:cNvPr id="159" name="TextBox 158"/>
          <p:cNvSpPr txBox="1"/>
          <p:nvPr/>
        </p:nvSpPr>
        <p:spPr>
          <a:xfrm rot="18167013">
            <a:off x="6302517" y="3775628"/>
            <a:ext cx="2360998" cy="461665"/>
          </a:xfrm>
          <a:prstGeom prst="rect">
            <a:avLst/>
          </a:prstGeom>
          <a:noFill/>
        </p:spPr>
        <p:txBody>
          <a:bodyPr wrap="square" rtlCol="0">
            <a:spAutoFit/>
          </a:bodyPr>
          <a:lstStyle/>
          <a:p>
            <a:r>
              <a:rPr lang="en-US" sz="2400" dirty="0" smtClean="0">
                <a:solidFill>
                  <a:schemeClr val="bg1">
                    <a:lumMod val="65000"/>
                  </a:schemeClr>
                </a:solidFill>
                <a:latin typeface="Arial Black" pitchFamily="34" charset="0"/>
              </a:rPr>
              <a:t>Out of scope</a:t>
            </a:r>
            <a:endParaRPr lang="en-US" sz="2400" dirty="0">
              <a:solidFill>
                <a:schemeClr val="bg1">
                  <a:lumMod val="65000"/>
                </a:schemeClr>
              </a:solidFill>
              <a:latin typeface="Arial Black" pitchFamily="34" charset="0"/>
            </a:endParaRPr>
          </a:p>
        </p:txBody>
      </p:sp>
    </p:spTree>
    <p:extLst>
      <p:ext uri="{BB962C8B-B14F-4D97-AF65-F5344CB8AC3E}">
        <p14:creationId xmlns="" xmlns:p14="http://schemas.microsoft.com/office/powerpoint/2010/main" val="1037966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75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30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30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30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Mapping of OmniRAN Reference Points to IEEE 802 Reference Model</a:t>
            </a:r>
            <a:endParaRPr lang="en-US" dirty="0"/>
          </a:p>
        </p:txBody>
      </p:sp>
      <p:sp>
        <p:nvSpPr>
          <p:cNvPr id="140" name="Content Placeholder 139"/>
          <p:cNvSpPr>
            <a:spLocks noGrp="1"/>
          </p:cNvSpPr>
          <p:nvPr>
            <p:ph idx="1"/>
          </p:nvPr>
        </p:nvSpPr>
        <p:spPr>
          <a:xfrm>
            <a:off x="457200" y="3789000"/>
            <a:ext cx="8229600" cy="2745000"/>
          </a:xfrm>
        </p:spPr>
        <p:txBody>
          <a:bodyPr>
            <a:normAutofit fontScale="55000" lnSpcReduction="20000"/>
          </a:bodyPr>
          <a:lstStyle/>
          <a:p>
            <a:r>
              <a:rPr lang="en-US" dirty="0" smtClean="0"/>
              <a:t>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r>
              <a:rPr lang="en-US" dirty="0" smtClean="0"/>
              <a:t>‘R2’ and ‘R3’ cover IEEE 802 specific</a:t>
            </a:r>
            <a:r>
              <a:rPr lang="en-US" dirty="0"/>
              <a:t> </a:t>
            </a:r>
            <a:r>
              <a:rPr lang="en-US" dirty="0" smtClean="0"/>
              <a:t>attributes</a:t>
            </a:r>
          </a:p>
          <a:p>
            <a:pPr lvl="1"/>
            <a:r>
              <a:rPr lang="en-US" dirty="0" smtClean="0"/>
              <a:t>However </a:t>
            </a:r>
            <a:r>
              <a:rPr lang="en-US" dirty="0"/>
              <a:t>IP based protocols are used to carry control information between network elements and </a:t>
            </a:r>
            <a:r>
              <a:rPr lang="en-US" dirty="0" smtClean="0"/>
              <a:t>access </a:t>
            </a:r>
            <a:r>
              <a:rPr lang="en-US" dirty="0" smtClean="0"/>
              <a:t>network control</a:t>
            </a:r>
            <a:endParaRPr lang="en-US" dirty="0"/>
          </a:p>
          <a:p>
            <a:pPr lvl="1"/>
            <a:r>
              <a:rPr lang="en-US" dirty="0"/>
              <a:t>Effectively each of IEEE 802 network elements contains an IP communication stack on top of the IEEE 802 data path for the exchange of the control information.</a:t>
            </a:r>
          </a:p>
        </p:txBody>
      </p:sp>
      <p:sp>
        <p:nvSpPr>
          <p:cNvPr id="3" name="Rectangle 2"/>
          <p:cNvSpPr/>
          <p:nvPr/>
        </p:nvSpPr>
        <p:spPr bwMode="auto">
          <a:xfrm>
            <a:off x="88159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1906173"/>
            <a:ext cx="533400" cy="533400"/>
          </a:xfrm>
          <a:prstGeom prst="rect">
            <a:avLst/>
          </a:prstGeom>
        </p:spPr>
      </p:pic>
      <p:sp>
        <p:nvSpPr>
          <p:cNvPr id="102" name="Rectangle 101"/>
          <p:cNvSpPr/>
          <p:nvPr/>
        </p:nvSpPr>
        <p:spPr bwMode="auto">
          <a:xfrm>
            <a:off x="2816805" y="226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26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450883"/>
            <a:ext cx="405045" cy="258117"/>
          </a:xfrm>
          <a:prstGeom prst="rect">
            <a:avLst/>
          </a:prstGeom>
          <a:noFill/>
          <a:ln w="12700">
            <a:noFill/>
            <a:miter lim="800000"/>
            <a:headEnd/>
            <a:tailEnd/>
          </a:ln>
          <a:effectLst/>
        </p:spPr>
      </p:pic>
      <p:grpSp>
        <p:nvGrpSpPr>
          <p:cNvPr id="6" name="Group 122"/>
          <p:cNvGrpSpPr>
            <a:grpSpLocks/>
          </p:cNvGrpSpPr>
          <p:nvPr/>
        </p:nvGrpSpPr>
        <p:grpSpPr bwMode="auto">
          <a:xfrm>
            <a:off x="7767355" y="213584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8"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77580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66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131" name="TextBox 130"/>
          <p:cNvSpPr txBox="1"/>
          <p:nvPr/>
        </p:nvSpPr>
        <p:spPr>
          <a:xfrm>
            <a:off x="5663402" y="2481712"/>
            <a:ext cx="348598" cy="246221"/>
          </a:xfrm>
          <a:prstGeom prst="rect">
            <a:avLst/>
          </a:prstGeom>
          <a:noFill/>
        </p:spPr>
        <p:txBody>
          <a:bodyPr wrap="none" rtlCol="0">
            <a:spAutoFit/>
          </a:bodyPr>
          <a:lstStyle/>
          <a:p>
            <a:r>
              <a:rPr lang="en-US" sz="1000" dirty="0" smtClean="0">
                <a:solidFill>
                  <a:srgbClr val="FF0000"/>
                </a:solidFill>
                <a:latin typeface="+mn-lt"/>
              </a:rPr>
              <a:t>R3</a:t>
            </a:r>
            <a:endParaRPr lang="en-US" sz="1000" dirty="0">
              <a:solidFill>
                <a:srgbClr val="FF0000"/>
              </a:solidFill>
              <a:latin typeface="+mn-lt"/>
            </a:endParaRPr>
          </a:p>
        </p:txBody>
      </p:sp>
      <p:sp>
        <p:nvSpPr>
          <p:cNvPr id="135" name="TextBox 134"/>
          <p:cNvSpPr txBox="1"/>
          <p:nvPr/>
        </p:nvSpPr>
        <p:spPr>
          <a:xfrm>
            <a:off x="2772000" y="2481712"/>
            <a:ext cx="736099" cy="246221"/>
          </a:xfrm>
          <a:prstGeom prst="rect">
            <a:avLst/>
          </a:prstGeom>
          <a:noFill/>
        </p:spPr>
        <p:txBody>
          <a:bodyPr wrap="none" rtlCol="0">
            <a:spAutoFit/>
          </a:bodyPr>
          <a:lstStyle/>
          <a:p>
            <a:r>
              <a:rPr lang="en-US" sz="1000" dirty="0" smtClean="0">
                <a:solidFill>
                  <a:srgbClr val="FF0000"/>
                </a:solidFill>
                <a:latin typeface="+mn-lt"/>
              </a:rPr>
              <a:t>R2      R3 </a:t>
            </a:r>
            <a:endParaRPr lang="en-US" sz="1000" dirty="0">
              <a:solidFill>
                <a:srgbClr val="FF0000"/>
              </a:solidFill>
              <a:latin typeface="+mn-lt"/>
            </a:endParaRPr>
          </a:p>
        </p:txBody>
      </p:sp>
      <p:sp>
        <p:nvSpPr>
          <p:cNvPr id="136" name="Freeform 135"/>
          <p:cNvSpPr/>
          <p:nvPr/>
        </p:nvSpPr>
        <p:spPr bwMode="auto">
          <a:xfrm>
            <a:off x="1628776" y="266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55" name="Left-Right Arrow 54"/>
          <p:cNvSpPr/>
          <p:nvPr/>
        </p:nvSpPr>
        <p:spPr bwMode="auto">
          <a:xfrm>
            <a:off x="1736685" y="289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66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66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7" name="Freeform 6"/>
          <p:cNvSpPr/>
          <p:nvPr/>
        </p:nvSpPr>
        <p:spPr>
          <a:xfrm>
            <a:off x="3670417" y="1952472"/>
            <a:ext cx="3798592"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59" name="Freeform 58"/>
          <p:cNvSpPr/>
          <p:nvPr/>
        </p:nvSpPr>
        <p:spPr>
          <a:xfrm>
            <a:off x="6192000" y="1944000"/>
            <a:ext cx="1260000"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IEEE 802 Attributes in IP Protocols</a:t>
            </a:r>
            <a:endParaRPr lang="en-US" dirty="0"/>
          </a:p>
        </p:txBody>
      </p:sp>
      <p:sp>
        <p:nvSpPr>
          <p:cNvPr id="3" name="Content Placeholder 2"/>
          <p:cNvSpPr>
            <a:spLocks noGrp="1"/>
          </p:cNvSpPr>
          <p:nvPr>
            <p:ph idx="1"/>
          </p:nvPr>
        </p:nvSpPr>
        <p:spPr>
          <a:xfrm>
            <a:off x="457200" y="1359000"/>
            <a:ext cx="8229600" cy="5085000"/>
          </a:xfrm>
        </p:spPr>
        <p:txBody>
          <a:bodyPr>
            <a:normAutofit fontScale="62500" lnSpcReduction="20000"/>
          </a:bodyPr>
          <a:lstStyle/>
          <a:p>
            <a:r>
              <a:rPr lang="en-US" dirty="0" smtClean="0"/>
              <a:t>Current handling of IEEE 802 specific attributes for IP protocols:</a:t>
            </a:r>
          </a:p>
          <a:p>
            <a:pPr lvl="1"/>
            <a:r>
              <a:rPr lang="en-US" dirty="0" smtClean="0"/>
              <a:t>IEEE 802 has an established procedure for defining the MIBs of the own  technologies</a:t>
            </a:r>
          </a:p>
          <a:p>
            <a:pPr lvl="2"/>
            <a:r>
              <a:rPr lang="en-US" dirty="0" smtClean="0"/>
              <a:t>Now completely in scope for IEEE 802</a:t>
            </a:r>
          </a:p>
          <a:p>
            <a:pPr lvl="1"/>
            <a:r>
              <a:rPr lang="en-US" dirty="0" smtClean="0"/>
              <a:t>Currently IEEE 802 does not deal with other IEEE 802 attribute definitions for IP protocols</a:t>
            </a:r>
          </a:p>
          <a:p>
            <a:pPr lvl="2"/>
            <a:r>
              <a:rPr lang="en-US" dirty="0"/>
              <a:t>e</a:t>
            </a:r>
            <a:r>
              <a:rPr lang="en-US" dirty="0" smtClean="0"/>
              <a:t>.g. IEEE 802 specific AAA (RADIUS, DIAMETER) attributes are done by IETF with only  some informal review by IEEE 802 WGs</a:t>
            </a:r>
          </a:p>
          <a:p>
            <a:r>
              <a:rPr lang="en-US" dirty="0" smtClean="0"/>
              <a:t>Specification of IEEE 802 related attributes for IP protocols by IETF has cumbersome issues, e.g.:</a:t>
            </a:r>
          </a:p>
          <a:p>
            <a:pPr lvl="1"/>
            <a:r>
              <a:rPr lang="en-US" dirty="0" smtClean="0"/>
              <a:t>delayed availability (completion of RFC may last 2 years after completion of IEEE standard)</a:t>
            </a:r>
          </a:p>
          <a:p>
            <a:pPr lvl="1"/>
            <a:r>
              <a:rPr lang="en-US" dirty="0" smtClean="0"/>
              <a:t>RFC’s can’t cope with revisions and life cycle of IEEE standards</a:t>
            </a:r>
          </a:p>
          <a:p>
            <a:pPr lvl="2"/>
            <a:r>
              <a:rPr lang="en-US" dirty="0" smtClean="0"/>
              <a:t>new RFC required for each amendment and revision of IEEE 802 standard</a:t>
            </a:r>
          </a:p>
          <a:p>
            <a:pPr lvl="2"/>
            <a:r>
              <a:rPr lang="en-US" dirty="0" smtClean="0"/>
              <a:t>new RFC’s have different numbers</a:t>
            </a:r>
          </a:p>
          <a:p>
            <a:pPr lvl="2"/>
            <a:r>
              <a:rPr lang="en-US" dirty="0" smtClean="0"/>
              <a:t>RFCs stay forever, while IEEE 802 standards have limited lifecycle</a:t>
            </a:r>
          </a:p>
          <a:p>
            <a:r>
              <a:rPr lang="en-US" sz="3800" b="1" dirty="0" smtClean="0"/>
              <a:t>IEEE 802 should take full responsibility for all its IEEE 802 specific attributes for IP protocols</a:t>
            </a:r>
          </a:p>
          <a:p>
            <a:pPr lvl="1"/>
            <a:r>
              <a:rPr lang="en-US" b="1" dirty="0" smtClean="0"/>
              <a:t>like done today for managed objects (MIBs)</a:t>
            </a:r>
          </a:p>
        </p:txBody>
      </p:sp>
    </p:spTree>
    <p:extLst>
      <p:ext uri="{BB962C8B-B14F-4D97-AF65-F5344CB8AC3E}">
        <p14:creationId xmlns:p14="http://schemas.microsoft.com/office/powerpoint/2010/main" xmlns="" val="1544565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Network Reference Model</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00"/>
          <p:cNvSpPr>
            <a:spLocks noChangeAspect="1" noChangeArrowheads="1" noTextEdit="1"/>
          </p:cNvSpPr>
          <p:nvPr/>
        </p:nvSpPr>
        <p:spPr bwMode="auto">
          <a:xfrm>
            <a:off x="1162739" y="1914923"/>
            <a:ext cx="2688926" cy="1538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mn-lt"/>
            </a:endParaRPr>
          </a:p>
        </p:txBody>
      </p:sp>
      <p:sp>
        <p:nvSpPr>
          <p:cNvPr id="3" name="Title 2"/>
          <p:cNvSpPr>
            <a:spLocks noGrp="1"/>
          </p:cNvSpPr>
          <p:nvPr>
            <p:ph type="title"/>
          </p:nvPr>
        </p:nvSpPr>
        <p:spPr/>
        <p:txBody>
          <a:bodyPr/>
          <a:lstStyle/>
          <a:p>
            <a:r>
              <a:rPr lang="en-US" dirty="0"/>
              <a:t>Make</a:t>
            </a:r>
            <a:r>
              <a:rPr lang="en-US" dirty="0" smtClean="0"/>
              <a:t> IEEE 802 technologies properly supporting important deployments</a:t>
            </a:r>
            <a:endParaRPr lang="en-US" dirty="0"/>
          </a:p>
        </p:txBody>
      </p:sp>
      <p:sp>
        <p:nvSpPr>
          <p:cNvPr id="5" name="Content Placeholder 4"/>
          <p:cNvSpPr>
            <a:spLocks noGrp="1"/>
          </p:cNvSpPr>
          <p:nvPr>
            <p:ph idx="1"/>
          </p:nvPr>
        </p:nvSpPr>
        <p:spPr>
          <a:xfrm>
            <a:off x="457200" y="1494000"/>
            <a:ext cx="8229600" cy="4860000"/>
          </a:xfrm>
        </p:spPr>
        <p:txBody>
          <a:bodyPr>
            <a:normAutofit fontScale="70000" lnSpcReduction="20000"/>
          </a:bodyPr>
          <a:lstStyle/>
          <a:p>
            <a:r>
              <a:rPr lang="en-US" dirty="0" smtClean="0"/>
              <a:t>IEEE 802 technologies should fulfill the requirements of important deployments, e.g.:</a:t>
            </a:r>
          </a:p>
          <a:p>
            <a:pPr lvl="1"/>
            <a:r>
              <a:rPr lang="en-US" dirty="0" smtClean="0"/>
              <a:t>Telecommunication, Smart Grid, ITS, SDN, …</a:t>
            </a:r>
          </a:p>
          <a:p>
            <a:r>
              <a:rPr lang="en-US" dirty="0" smtClean="0"/>
              <a:t>Two main questions have to addressed:</a:t>
            </a:r>
          </a:p>
          <a:p>
            <a:pPr lvl="1"/>
            <a:r>
              <a:rPr lang="en-US" dirty="0" smtClean="0"/>
              <a:t>Which IEEE 802 standards do contribute to the particular deployments?</a:t>
            </a:r>
          </a:p>
          <a:p>
            <a:pPr lvl="1"/>
            <a:r>
              <a:rPr lang="en-US" dirty="0" smtClean="0"/>
              <a:t>Do the IEEE 802 standards provide all required functions?</a:t>
            </a:r>
          </a:p>
          <a:p>
            <a:r>
              <a:rPr lang="en-US" dirty="0"/>
              <a:t>A common model</a:t>
            </a:r>
            <a:r>
              <a:rPr lang="en-US" dirty="0" smtClean="0"/>
              <a:t> is necessary to make IEEE 802 technologies assessable and comparable, e.g.</a:t>
            </a:r>
          </a:p>
          <a:p>
            <a:pPr lvl="1"/>
            <a:r>
              <a:rPr lang="en-US" dirty="0" smtClean="0"/>
              <a:t>a reference model to compare functionalities</a:t>
            </a:r>
          </a:p>
          <a:p>
            <a:pPr lvl="1"/>
            <a:r>
              <a:rPr lang="en-US" dirty="0" smtClean="0"/>
              <a:t>a reference architecture to show how the IEEE 802 standards are fitting together for particular deployments</a:t>
            </a:r>
            <a:br>
              <a:rPr lang="en-US" dirty="0" smtClean="0"/>
            </a:br>
            <a:endParaRPr lang="en-US" dirty="0" smtClean="0"/>
          </a:p>
          <a:p>
            <a:r>
              <a:rPr lang="en-US" dirty="0" smtClean="0"/>
              <a:t>OmniRAN defines a Network Reference Model which </a:t>
            </a:r>
          </a:p>
          <a:p>
            <a:pPr lvl="1"/>
            <a:r>
              <a:rPr lang="en-US" dirty="0" smtClean="0"/>
              <a:t>maps IEEE 802 technologies into a generic network architecture,  </a:t>
            </a:r>
          </a:p>
          <a:p>
            <a:pPr lvl="1"/>
            <a:r>
              <a:rPr lang="en-US" dirty="0" smtClean="0"/>
              <a:t>allows functional evaluation of IEEE 802 access technologies.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Reference Model for IEEE 802 Network </a:t>
            </a:r>
            <a:br>
              <a:rPr lang="en-US" dirty="0" smtClean="0"/>
            </a:br>
            <a:r>
              <a:rPr lang="en-US" dirty="0" smtClean="0"/>
              <a:t>with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p:oleObj spid="_x0000_s53250" name="Clip" r:id="rId4" imgW="5757415" imgH="3221332" progId="">
                <p:embed/>
              </p:oleObj>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53251" name="Clip" r:id="rId5" imgW="5757415" imgH="3221332" progId="">
                  <p:embed/>
                </p:oleObj>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6"/>
            <a:stretch>
              <a:fillRect/>
            </a:stretch>
          </p:blipFill>
          <p:spPr>
            <a:xfrm>
              <a:off x="609600" y="2286000"/>
              <a:ext cx="533400" cy="533400"/>
            </a:xfrm>
            <a:prstGeom prst="rect">
              <a:avLst/>
            </a:prstGeom>
          </p:spPr>
        </p:pic>
      </p:grpSp>
      <p:grpSp>
        <p:nvGrpSpPr>
          <p:cNvPr id="142" name="Group 578"/>
          <p:cNvGrpSpPr/>
          <p:nvPr/>
        </p:nvGrpSpPr>
        <p:grpSpPr>
          <a:xfrm>
            <a:off x="304800" y="2362200"/>
            <a:ext cx="8353424" cy="4177844"/>
            <a:chOff x="304800" y="2362200"/>
            <a:chExt cx="8353424" cy="4177844"/>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dirty="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61747" cy="253916"/>
              </a:xfrm>
              <a:prstGeom prst="rect">
                <a:avLst/>
              </a:prstGeom>
              <a:noFill/>
            </p:spPr>
            <p:txBody>
              <a:bodyPr wrap="none" rtlCol="0">
                <a:spAutoFit/>
              </a:bodyPr>
              <a:lstStyle/>
              <a:p>
                <a:r>
                  <a:rPr lang="en-US" sz="1050" b="1" dirty="0"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charset="0"/>
                </a:endParaRPr>
              </a:p>
            </p:txBody>
          </p:sp>
        </p:grpSp>
        <p:sp>
          <p:nvSpPr>
            <p:cNvPr id="578" name="TextBox 577"/>
            <p:cNvSpPr txBox="1"/>
            <p:nvPr/>
          </p:nvSpPr>
          <p:spPr>
            <a:xfrm>
              <a:off x="304800" y="5616714"/>
              <a:ext cx="7823295" cy="923330"/>
            </a:xfrm>
            <a:prstGeom prst="rect">
              <a:avLst/>
            </a:prstGeom>
            <a:noFill/>
          </p:spPr>
          <p:txBody>
            <a:bodyPr wrap="none" rtlCol="0">
              <a:spAutoFit/>
            </a:bodyPr>
            <a:lstStyle/>
            <a:p>
              <a:pPr marL="179388" indent="-179388">
                <a:buFont typeface="Arial" pitchFamily="34" charset="0"/>
                <a:buChar char="•"/>
              </a:pPr>
              <a:r>
                <a:rPr lang="en-US" sz="1800" dirty="0" smtClean="0">
                  <a:latin typeface="Arial" pitchFamily="34" charset="0"/>
                  <a:cs typeface="Arial" pitchFamily="34" charset="0"/>
                </a:rPr>
                <a:t>Reference Points represent a bundle of functions between peer entities</a:t>
              </a:r>
            </a:p>
            <a:p>
              <a:pPr marL="630238" lvl="1" indent="-173038">
                <a:buFontTx/>
                <a:buChar char="-"/>
              </a:pPr>
              <a:r>
                <a:rPr lang="en-US" sz="1800" dirty="0" smtClean="0">
                  <a:latin typeface="Arial" pitchFamily="34" charset="0"/>
                  <a:cs typeface="Arial" pitchFamily="34" charset="0"/>
                </a:rPr>
                <a:t>Similar to real network interfaces</a:t>
              </a:r>
            </a:p>
            <a:p>
              <a:pPr marL="173038" indent="-173038">
                <a:buFont typeface="Arial" pitchFamily="34" charset="0"/>
                <a:buChar char="•"/>
              </a:pPr>
              <a:r>
                <a:rPr lang="en-US" sz="1800" dirty="0" smtClean="0">
                  <a:latin typeface="Arial" pitchFamily="34" charset="0"/>
                  <a:cs typeface="Arial" pitchFamily="34" charset="0"/>
                </a:rPr>
                <a:t>Functions are extensible but based on IEEE 802 specific attributes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OmniRAN explains IEEE 802 Standards for Smart Grid Communications</a:t>
            </a:r>
          </a:p>
        </p:txBody>
      </p:sp>
      <p:pic>
        <p:nvPicPr>
          <p:cNvPr id="53251" name="Picture 480"/>
          <p:cNvPicPr>
            <a:picLocks noChangeAspect="1"/>
          </p:cNvPicPr>
          <p:nvPr/>
        </p:nvPicPr>
        <p:blipFill>
          <a:blip r:embed="rId3"/>
          <a:srcRect t="12585" b="42084"/>
          <a:stretch>
            <a:fillRect/>
          </a:stretch>
        </p:blipFill>
        <p:spPr bwMode="auto">
          <a:xfrm>
            <a:off x="596472" y="1523400"/>
            <a:ext cx="7980528" cy="2704645"/>
          </a:xfrm>
          <a:prstGeom prst="rect">
            <a:avLst/>
          </a:prstGeom>
          <a:noFill/>
          <a:ln w="9525">
            <a:noFill/>
            <a:miter lim="800000"/>
            <a:headEnd/>
            <a:tailEnd/>
          </a:ln>
        </p:spPr>
      </p:pic>
      <p:grpSp>
        <p:nvGrpSpPr>
          <p:cNvPr id="3" name="Group 2"/>
          <p:cNvGrpSpPr/>
          <p:nvPr/>
        </p:nvGrpSpPr>
        <p:grpSpPr>
          <a:xfrm>
            <a:off x="1242000" y="5529600"/>
            <a:ext cx="827924" cy="855000"/>
            <a:chOff x="2124077" y="5004000"/>
            <a:chExt cx="827924" cy="855000"/>
          </a:xfrm>
        </p:grpSpPr>
        <p:sp>
          <p:nvSpPr>
            <p:cNvPr id="7"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8" name="Group 158"/>
            <p:cNvGrpSpPr>
              <a:grpSpLocks noChangeAspect="1"/>
            </p:cNvGrpSpPr>
            <p:nvPr/>
          </p:nvGrpSpPr>
          <p:grpSpPr bwMode="auto">
            <a:xfrm flipH="1">
              <a:off x="2412000" y="5274028"/>
              <a:ext cx="411161" cy="494972"/>
              <a:chOff x="5" y="2480"/>
              <a:chExt cx="237" cy="430"/>
            </a:xfrm>
          </p:grpSpPr>
          <p:grpSp>
            <p:nvGrpSpPr>
              <p:cNvPr id="10" name="Group 159"/>
              <p:cNvGrpSpPr>
                <a:grpSpLocks noChangeAspect="1"/>
              </p:cNvGrpSpPr>
              <p:nvPr/>
            </p:nvGrpSpPr>
            <p:grpSpPr bwMode="auto">
              <a:xfrm>
                <a:off x="5" y="2521"/>
                <a:ext cx="145" cy="389"/>
                <a:chOff x="5" y="2521"/>
                <a:chExt cx="145" cy="389"/>
              </a:xfrm>
            </p:grpSpPr>
            <p:grpSp>
              <p:nvGrpSpPr>
                <p:cNvPr id="14" name="Group 160"/>
                <p:cNvGrpSpPr>
                  <a:grpSpLocks noChangeAspect="1"/>
                </p:cNvGrpSpPr>
                <p:nvPr/>
              </p:nvGrpSpPr>
              <p:grpSpPr bwMode="auto">
                <a:xfrm>
                  <a:off x="7" y="2654"/>
                  <a:ext cx="143" cy="256"/>
                  <a:chOff x="7" y="2654"/>
                  <a:chExt cx="143" cy="256"/>
                </a:xfrm>
              </p:grpSpPr>
              <p:grpSp>
                <p:nvGrpSpPr>
                  <p:cNvPr id="22" name="Group 161"/>
                  <p:cNvGrpSpPr>
                    <a:grpSpLocks noChangeAspect="1"/>
                  </p:cNvGrpSpPr>
                  <p:nvPr/>
                </p:nvGrpSpPr>
                <p:grpSpPr bwMode="auto">
                  <a:xfrm>
                    <a:off x="7" y="2661"/>
                    <a:ext cx="93" cy="247"/>
                    <a:chOff x="7" y="2661"/>
                    <a:chExt cx="93" cy="247"/>
                  </a:xfrm>
                </p:grpSpPr>
                <p:sp>
                  <p:nvSpPr>
                    <p:cNvPr id="3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5" name="Group 176"/>
                <p:cNvGrpSpPr>
                  <a:grpSpLocks noChangeAspect="1"/>
                </p:cNvGrpSpPr>
                <p:nvPr/>
              </p:nvGrpSpPr>
              <p:grpSpPr bwMode="auto">
                <a:xfrm>
                  <a:off x="5" y="2533"/>
                  <a:ext cx="141" cy="374"/>
                  <a:chOff x="5" y="2533"/>
                  <a:chExt cx="141" cy="374"/>
                </a:xfrm>
              </p:grpSpPr>
              <p:sp>
                <p:nvSpPr>
                  <p:cNvPr id="1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9"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4" name="Group 3"/>
          <p:cNvGrpSpPr/>
          <p:nvPr/>
        </p:nvGrpSpPr>
        <p:grpSpPr>
          <a:xfrm>
            <a:off x="5247000" y="4359600"/>
            <a:ext cx="858600" cy="855000"/>
            <a:chOff x="3942000" y="5004000"/>
            <a:chExt cx="858600" cy="855000"/>
          </a:xfrm>
        </p:grpSpPr>
        <p:sp>
          <p:nvSpPr>
            <p:cNvPr id="38"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39"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41" name="Group 107"/>
            <p:cNvGrpSpPr/>
            <p:nvPr/>
          </p:nvGrpSpPr>
          <p:grpSpPr>
            <a:xfrm>
              <a:off x="4091910" y="5189706"/>
              <a:ext cx="532437" cy="381000"/>
              <a:chOff x="7481888" y="3079208"/>
              <a:chExt cx="595312" cy="425992"/>
            </a:xfrm>
          </p:grpSpPr>
          <p:sp>
            <p:nvSpPr>
              <p:cNvPr id="42"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43"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44" name="Group 122"/>
              <p:cNvGrpSpPr>
                <a:grpSpLocks/>
              </p:cNvGrpSpPr>
              <p:nvPr/>
            </p:nvGrpSpPr>
            <p:grpSpPr bwMode="auto">
              <a:xfrm>
                <a:off x="7848751" y="3079208"/>
                <a:ext cx="228449" cy="389708"/>
                <a:chOff x="4120" y="2308"/>
                <a:chExt cx="305" cy="415"/>
              </a:xfrm>
            </p:grpSpPr>
            <p:sp>
              <p:nvSpPr>
                <p:cNvPr id="45"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6"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7"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48" name="Group 126"/>
                <p:cNvGrpSpPr>
                  <a:grpSpLocks/>
                </p:cNvGrpSpPr>
                <p:nvPr/>
              </p:nvGrpSpPr>
              <p:grpSpPr bwMode="auto">
                <a:xfrm flipH="1">
                  <a:off x="4164" y="2500"/>
                  <a:ext cx="152" cy="109"/>
                  <a:chOff x="3216" y="2784"/>
                  <a:chExt cx="192" cy="144"/>
                </a:xfrm>
              </p:grpSpPr>
              <p:sp>
                <p:nvSpPr>
                  <p:cNvPr id="52"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3"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4"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5"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5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5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2" name="Group 1"/>
          <p:cNvGrpSpPr/>
          <p:nvPr/>
        </p:nvGrpSpPr>
        <p:grpSpPr>
          <a:xfrm>
            <a:off x="522000" y="4359600"/>
            <a:ext cx="810000" cy="855000"/>
            <a:chOff x="5382000" y="5004000"/>
            <a:chExt cx="810000" cy="855000"/>
          </a:xfrm>
        </p:grpSpPr>
        <p:sp>
          <p:nvSpPr>
            <p:cNvPr id="57" name="Rounded Rectangle 56"/>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pSp>
          <p:nvGrpSpPr>
            <p:cNvPr id="58" name="Group 61"/>
            <p:cNvGrpSpPr/>
            <p:nvPr/>
          </p:nvGrpSpPr>
          <p:grpSpPr>
            <a:xfrm>
              <a:off x="5492400" y="5273656"/>
              <a:ext cx="609600" cy="450344"/>
              <a:chOff x="6324600" y="1828800"/>
              <a:chExt cx="917575" cy="677862"/>
            </a:xfrm>
          </p:grpSpPr>
          <p:grpSp>
            <p:nvGrpSpPr>
              <p:cNvPr id="61" name="Group 10"/>
              <p:cNvGrpSpPr>
                <a:grpSpLocks/>
              </p:cNvGrpSpPr>
              <p:nvPr/>
            </p:nvGrpSpPr>
            <p:grpSpPr bwMode="auto">
              <a:xfrm>
                <a:off x="6972300" y="1828800"/>
                <a:ext cx="269875" cy="460375"/>
                <a:chOff x="4120" y="2308"/>
                <a:chExt cx="305" cy="415"/>
              </a:xfrm>
            </p:grpSpPr>
            <p:sp>
              <p:nvSpPr>
                <p:cNvPr id="9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9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10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101" name="Group 14"/>
                <p:cNvGrpSpPr>
                  <a:grpSpLocks/>
                </p:cNvGrpSpPr>
                <p:nvPr/>
              </p:nvGrpSpPr>
              <p:grpSpPr bwMode="auto">
                <a:xfrm flipH="1">
                  <a:off x="4164" y="2500"/>
                  <a:ext cx="152" cy="109"/>
                  <a:chOff x="3216" y="2784"/>
                  <a:chExt cx="192" cy="144"/>
                </a:xfrm>
              </p:grpSpPr>
              <p:sp>
                <p:nvSpPr>
                  <p:cNvPr id="10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10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10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10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10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10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10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2" name="Group 22"/>
              <p:cNvGrpSpPr>
                <a:grpSpLocks/>
              </p:cNvGrpSpPr>
              <p:nvPr/>
            </p:nvGrpSpPr>
            <p:grpSpPr bwMode="auto">
              <a:xfrm>
                <a:off x="6756400" y="1901825"/>
                <a:ext cx="269875" cy="460375"/>
                <a:chOff x="4120" y="2308"/>
                <a:chExt cx="305" cy="415"/>
              </a:xfrm>
            </p:grpSpPr>
            <p:sp>
              <p:nvSpPr>
                <p:cNvPr id="8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8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8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90" name="Group 26"/>
                <p:cNvGrpSpPr>
                  <a:grpSpLocks/>
                </p:cNvGrpSpPr>
                <p:nvPr/>
              </p:nvGrpSpPr>
              <p:grpSpPr bwMode="auto">
                <a:xfrm flipH="1">
                  <a:off x="4164" y="2500"/>
                  <a:ext cx="152" cy="109"/>
                  <a:chOff x="3216" y="2784"/>
                  <a:chExt cx="192" cy="144"/>
                </a:xfrm>
              </p:grpSpPr>
              <p:sp>
                <p:nvSpPr>
                  <p:cNvPr id="9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9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9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9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9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3" name="Group 34"/>
              <p:cNvGrpSpPr>
                <a:grpSpLocks/>
              </p:cNvGrpSpPr>
              <p:nvPr/>
            </p:nvGrpSpPr>
            <p:grpSpPr bwMode="auto">
              <a:xfrm>
                <a:off x="6540500" y="1973262"/>
                <a:ext cx="269875" cy="460375"/>
                <a:chOff x="4120" y="2308"/>
                <a:chExt cx="305" cy="415"/>
              </a:xfrm>
            </p:grpSpPr>
            <p:sp>
              <p:nvSpPr>
                <p:cNvPr id="7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7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7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79" name="Group 38"/>
                <p:cNvGrpSpPr>
                  <a:grpSpLocks/>
                </p:cNvGrpSpPr>
                <p:nvPr/>
              </p:nvGrpSpPr>
              <p:grpSpPr bwMode="auto">
                <a:xfrm flipH="1">
                  <a:off x="4164" y="2500"/>
                  <a:ext cx="152" cy="109"/>
                  <a:chOff x="3216" y="2784"/>
                  <a:chExt cx="192" cy="144"/>
                </a:xfrm>
              </p:grpSpPr>
              <p:sp>
                <p:nvSpPr>
                  <p:cNvPr id="8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8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8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8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8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nvGrpSpPr>
              <p:cNvPr id="64" name="Group 618"/>
              <p:cNvGrpSpPr>
                <a:grpSpLocks/>
              </p:cNvGrpSpPr>
              <p:nvPr/>
            </p:nvGrpSpPr>
            <p:grpSpPr bwMode="auto">
              <a:xfrm>
                <a:off x="6324600" y="2046287"/>
                <a:ext cx="269875" cy="460375"/>
                <a:chOff x="4120" y="2308"/>
                <a:chExt cx="305" cy="415"/>
              </a:xfrm>
            </p:grpSpPr>
            <p:sp>
              <p:nvSpPr>
                <p:cNvPr id="6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dirty="0"/>
                </a:p>
              </p:txBody>
            </p:sp>
            <p:sp>
              <p:nvSpPr>
                <p:cNvPr id="6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dirty="0"/>
                </a:p>
              </p:txBody>
            </p:sp>
            <p:sp>
              <p:nvSpPr>
                <p:cNvPr id="6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dirty="0"/>
                </a:p>
              </p:txBody>
            </p:sp>
            <p:grpSp>
              <p:nvGrpSpPr>
                <p:cNvPr id="68" name="Group 622"/>
                <p:cNvGrpSpPr>
                  <a:grpSpLocks/>
                </p:cNvGrpSpPr>
                <p:nvPr/>
              </p:nvGrpSpPr>
              <p:grpSpPr bwMode="auto">
                <a:xfrm flipH="1">
                  <a:off x="4164" y="2500"/>
                  <a:ext cx="152" cy="109"/>
                  <a:chOff x="3216" y="2784"/>
                  <a:chExt cx="192" cy="144"/>
                </a:xfrm>
              </p:grpSpPr>
              <p:sp>
                <p:nvSpPr>
                  <p:cNvPr id="7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dirty="0"/>
                  </a:p>
                </p:txBody>
              </p:sp>
              <p:sp>
                <p:nvSpPr>
                  <p:cNvPr id="7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dirty="0"/>
                  </a:p>
                </p:txBody>
              </p:sp>
            </p:grpSp>
            <p:sp>
              <p:nvSpPr>
                <p:cNvPr id="6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dirty="0"/>
                </a:p>
              </p:txBody>
            </p:sp>
            <p:sp>
              <p:nvSpPr>
                <p:cNvPr id="7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dirty="0"/>
                </a:p>
              </p:txBody>
            </p:sp>
            <p:sp>
              <p:nvSpPr>
                <p:cNvPr id="7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dirty="0"/>
                </a:p>
              </p:txBody>
            </p:sp>
          </p:grpSp>
        </p:grpSp>
        <p:sp>
          <p:nvSpPr>
            <p:cNvPr id="109"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a:latin typeface="Arial" pitchFamily="34" charset="0"/>
                  <a:cs typeface="Arial" pitchFamily="34" charset="0"/>
                </a:rPr>
                <a:t>Service</a:t>
              </a:r>
              <a:endParaRPr lang="en-US" sz="1600" b="1" dirty="0">
                <a:latin typeface="Arial" pitchFamily="34" charset="0"/>
                <a:cs typeface="Arial" pitchFamily="34" charset="0"/>
              </a:endParaRPr>
            </a:p>
          </p:txBody>
        </p:sp>
      </p:grpSp>
      <p:grpSp>
        <p:nvGrpSpPr>
          <p:cNvPr id="113" name="Group 112"/>
          <p:cNvGrpSpPr/>
          <p:nvPr/>
        </p:nvGrpSpPr>
        <p:grpSpPr>
          <a:xfrm>
            <a:off x="2457000" y="4359600"/>
            <a:ext cx="858600" cy="855000"/>
            <a:chOff x="3942000" y="5004000"/>
            <a:chExt cx="858600" cy="855000"/>
          </a:xfrm>
        </p:grpSpPr>
        <p:sp>
          <p:nvSpPr>
            <p:cNvPr id="114"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15"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16"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17" name="Group 107"/>
            <p:cNvGrpSpPr/>
            <p:nvPr/>
          </p:nvGrpSpPr>
          <p:grpSpPr>
            <a:xfrm>
              <a:off x="4091910" y="5189706"/>
              <a:ext cx="532437" cy="381000"/>
              <a:chOff x="7481888" y="3079208"/>
              <a:chExt cx="595312" cy="425992"/>
            </a:xfrm>
          </p:grpSpPr>
          <p:sp>
            <p:nvSpPr>
              <p:cNvPr id="1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20" name="Group 122"/>
              <p:cNvGrpSpPr>
                <a:grpSpLocks/>
              </p:cNvGrpSpPr>
              <p:nvPr/>
            </p:nvGrpSpPr>
            <p:grpSpPr bwMode="auto">
              <a:xfrm>
                <a:off x="7848751" y="3079208"/>
                <a:ext cx="228449" cy="389708"/>
                <a:chOff x="4120" y="2308"/>
                <a:chExt cx="305" cy="415"/>
              </a:xfrm>
            </p:grpSpPr>
            <p:sp>
              <p:nvSpPr>
                <p:cNvPr id="1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24" name="Group 126"/>
                <p:cNvGrpSpPr>
                  <a:grpSpLocks/>
                </p:cNvGrpSpPr>
                <p:nvPr/>
              </p:nvGrpSpPr>
              <p:grpSpPr bwMode="auto">
                <a:xfrm flipH="1">
                  <a:off x="4164" y="2500"/>
                  <a:ext cx="152" cy="109"/>
                  <a:chOff x="3216" y="2784"/>
                  <a:chExt cx="192" cy="144"/>
                </a:xfrm>
              </p:grpSpPr>
              <p:sp>
                <p:nvSpPr>
                  <p:cNvPr id="1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32" name="Group 131"/>
          <p:cNvGrpSpPr/>
          <p:nvPr/>
        </p:nvGrpSpPr>
        <p:grpSpPr>
          <a:xfrm>
            <a:off x="7137000" y="4359600"/>
            <a:ext cx="858600" cy="855000"/>
            <a:chOff x="3942000" y="5004000"/>
            <a:chExt cx="858600" cy="855000"/>
          </a:xfrm>
        </p:grpSpPr>
        <p:sp>
          <p:nvSpPr>
            <p:cNvPr id="133"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34"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35"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36" name="Group 107"/>
            <p:cNvGrpSpPr/>
            <p:nvPr/>
          </p:nvGrpSpPr>
          <p:grpSpPr>
            <a:xfrm>
              <a:off x="4091910" y="5189706"/>
              <a:ext cx="532437" cy="381000"/>
              <a:chOff x="7481888" y="3079208"/>
              <a:chExt cx="595312" cy="425992"/>
            </a:xfrm>
          </p:grpSpPr>
          <p:sp>
            <p:nvSpPr>
              <p:cNvPr id="137"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38"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139" name="Group 122"/>
              <p:cNvGrpSpPr>
                <a:grpSpLocks/>
              </p:cNvGrpSpPr>
              <p:nvPr/>
            </p:nvGrpSpPr>
            <p:grpSpPr bwMode="auto">
              <a:xfrm>
                <a:off x="7848751" y="3079208"/>
                <a:ext cx="228449" cy="389708"/>
                <a:chOff x="4120" y="2308"/>
                <a:chExt cx="305" cy="415"/>
              </a:xfrm>
            </p:grpSpPr>
            <p:sp>
              <p:nvSpPr>
                <p:cNvPr id="14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4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43" name="Group 126"/>
                <p:cNvGrpSpPr>
                  <a:grpSpLocks/>
                </p:cNvGrpSpPr>
                <p:nvPr/>
              </p:nvGrpSpPr>
              <p:grpSpPr bwMode="auto">
                <a:xfrm flipH="1">
                  <a:off x="4164" y="2500"/>
                  <a:ext cx="152" cy="109"/>
                  <a:chOff x="3216" y="2784"/>
                  <a:chExt cx="192" cy="144"/>
                </a:xfrm>
              </p:grpSpPr>
              <p:sp>
                <p:nvSpPr>
                  <p:cNvPr id="14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4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4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5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4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4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4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grpSp>
      <p:grpSp>
        <p:nvGrpSpPr>
          <p:cNvPr id="110" name="Group 109"/>
          <p:cNvGrpSpPr/>
          <p:nvPr/>
        </p:nvGrpSpPr>
        <p:grpSpPr>
          <a:xfrm>
            <a:off x="3402000" y="5529600"/>
            <a:ext cx="854999" cy="855000"/>
            <a:chOff x="4392000" y="5454000"/>
            <a:chExt cx="854999" cy="855000"/>
          </a:xfrm>
        </p:grpSpPr>
        <p:sp>
          <p:nvSpPr>
            <p:cNvPr id="183"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153" name="Group 158"/>
            <p:cNvGrpSpPr>
              <a:grpSpLocks noChangeAspect="1"/>
            </p:cNvGrpSpPr>
            <p:nvPr/>
          </p:nvGrpSpPr>
          <p:grpSpPr bwMode="auto">
            <a:xfrm flipH="1">
              <a:off x="4679923" y="5724028"/>
              <a:ext cx="411161" cy="494972"/>
              <a:chOff x="5" y="2480"/>
              <a:chExt cx="237" cy="430"/>
            </a:xfrm>
          </p:grpSpPr>
          <p:grpSp>
            <p:nvGrpSpPr>
              <p:cNvPr id="155" name="Group 159"/>
              <p:cNvGrpSpPr>
                <a:grpSpLocks noChangeAspect="1"/>
              </p:cNvGrpSpPr>
              <p:nvPr/>
            </p:nvGrpSpPr>
            <p:grpSpPr bwMode="auto">
              <a:xfrm>
                <a:off x="5" y="2521"/>
                <a:ext cx="145" cy="389"/>
                <a:chOff x="5" y="2521"/>
                <a:chExt cx="145" cy="389"/>
              </a:xfrm>
            </p:grpSpPr>
            <p:grpSp>
              <p:nvGrpSpPr>
                <p:cNvPr id="159" name="Group 160"/>
                <p:cNvGrpSpPr>
                  <a:grpSpLocks noChangeAspect="1"/>
                </p:cNvGrpSpPr>
                <p:nvPr/>
              </p:nvGrpSpPr>
              <p:grpSpPr bwMode="auto">
                <a:xfrm>
                  <a:off x="7" y="2654"/>
                  <a:ext cx="143" cy="256"/>
                  <a:chOff x="7" y="2654"/>
                  <a:chExt cx="143" cy="256"/>
                </a:xfrm>
              </p:grpSpPr>
              <p:grpSp>
                <p:nvGrpSpPr>
                  <p:cNvPr id="167" name="Group 161"/>
                  <p:cNvGrpSpPr>
                    <a:grpSpLocks noChangeAspect="1"/>
                  </p:cNvGrpSpPr>
                  <p:nvPr/>
                </p:nvGrpSpPr>
                <p:grpSpPr bwMode="auto">
                  <a:xfrm>
                    <a:off x="7" y="2661"/>
                    <a:ext cx="93" cy="247"/>
                    <a:chOff x="7" y="2661"/>
                    <a:chExt cx="93" cy="247"/>
                  </a:xfrm>
                </p:grpSpPr>
                <p:sp>
                  <p:nvSpPr>
                    <p:cNvPr id="17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8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7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160" name="Group 176"/>
                <p:cNvGrpSpPr>
                  <a:grpSpLocks noChangeAspect="1"/>
                </p:cNvGrpSpPr>
                <p:nvPr/>
              </p:nvGrpSpPr>
              <p:grpSpPr bwMode="auto">
                <a:xfrm>
                  <a:off x="5" y="2533"/>
                  <a:ext cx="141" cy="374"/>
                  <a:chOff x="5" y="2533"/>
                  <a:chExt cx="141" cy="374"/>
                </a:xfrm>
              </p:grpSpPr>
              <p:sp>
                <p:nvSpPr>
                  <p:cNvPr id="16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6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6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5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15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15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1" name="Group 110"/>
          <p:cNvGrpSpPr/>
          <p:nvPr/>
        </p:nvGrpSpPr>
        <p:grpSpPr>
          <a:xfrm>
            <a:off x="6867000" y="5529600"/>
            <a:ext cx="827924" cy="869400"/>
            <a:chOff x="6282000" y="5454000"/>
            <a:chExt cx="827924" cy="869400"/>
          </a:xfrm>
        </p:grpSpPr>
        <p:sp>
          <p:nvSpPr>
            <p:cNvPr id="152" name="AutoShape 154"/>
            <p:cNvSpPr>
              <a:spLocks noChangeArrowheads="1"/>
            </p:cNvSpPr>
            <p:nvPr/>
          </p:nvSpPr>
          <p:spPr bwMode="auto">
            <a:xfrm>
              <a:off x="6282000" y="545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15"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16" name="Picture 215" descr="Wireless Gateway.png"/>
            <p:cNvPicPr>
              <a:picLocks noChangeAspect="1"/>
            </p:cNvPicPr>
            <p:nvPr/>
          </p:nvPicPr>
          <p:blipFill>
            <a:blip r:embed="rId5" cstate="print"/>
            <a:stretch>
              <a:fillRect/>
            </a:stretch>
          </p:blipFill>
          <p:spPr>
            <a:xfrm>
              <a:off x="6524685" y="5700293"/>
              <a:ext cx="180020" cy="158267"/>
            </a:xfrm>
            <a:prstGeom prst="rect">
              <a:avLst/>
            </a:prstGeom>
          </p:spPr>
        </p:pic>
        <p:pic>
          <p:nvPicPr>
            <p:cNvPr id="217" name="Picture 216" descr="Wireless Gateway.png"/>
            <p:cNvPicPr>
              <a:picLocks noChangeAspect="1"/>
            </p:cNvPicPr>
            <p:nvPr/>
          </p:nvPicPr>
          <p:blipFill>
            <a:blip r:embed="rId5" cstate="print"/>
            <a:stretch>
              <a:fillRect/>
            </a:stretch>
          </p:blipFill>
          <p:spPr>
            <a:xfrm>
              <a:off x="6822000" y="5813555"/>
              <a:ext cx="270030" cy="237401"/>
            </a:xfrm>
            <a:prstGeom prst="rect">
              <a:avLst/>
            </a:prstGeom>
          </p:spPr>
        </p:pic>
        <p:pic>
          <p:nvPicPr>
            <p:cNvPr id="218" name="Picture 217" descr="Wireless Gateway.png"/>
            <p:cNvPicPr>
              <a:picLocks noChangeAspect="1"/>
            </p:cNvPicPr>
            <p:nvPr/>
          </p:nvPicPr>
          <p:blipFill>
            <a:blip r:embed="rId5" cstate="print"/>
            <a:stretch>
              <a:fillRect/>
            </a:stretch>
          </p:blipFill>
          <p:spPr>
            <a:xfrm>
              <a:off x="6350518" y="5858561"/>
              <a:ext cx="461164" cy="405440"/>
            </a:xfrm>
            <a:prstGeom prst="rect">
              <a:avLst/>
            </a:prstGeom>
          </p:spPr>
        </p:pic>
      </p:grpSp>
      <p:grpSp>
        <p:nvGrpSpPr>
          <p:cNvPr id="221" name="Group 220"/>
          <p:cNvGrpSpPr/>
          <p:nvPr/>
        </p:nvGrpSpPr>
        <p:grpSpPr>
          <a:xfrm>
            <a:off x="2412000" y="5529600"/>
            <a:ext cx="827924" cy="855000"/>
            <a:chOff x="2124077" y="5004000"/>
            <a:chExt cx="827924" cy="855000"/>
          </a:xfrm>
        </p:grpSpPr>
        <p:sp>
          <p:nvSpPr>
            <p:cNvPr id="222"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223" name="Group 158"/>
            <p:cNvGrpSpPr>
              <a:grpSpLocks noChangeAspect="1"/>
            </p:cNvGrpSpPr>
            <p:nvPr/>
          </p:nvGrpSpPr>
          <p:grpSpPr bwMode="auto">
            <a:xfrm flipH="1">
              <a:off x="2412000" y="5274028"/>
              <a:ext cx="411161" cy="494972"/>
              <a:chOff x="5" y="2480"/>
              <a:chExt cx="237" cy="430"/>
            </a:xfrm>
          </p:grpSpPr>
          <p:grpSp>
            <p:nvGrpSpPr>
              <p:cNvPr id="225" name="Group 159"/>
              <p:cNvGrpSpPr>
                <a:grpSpLocks noChangeAspect="1"/>
              </p:cNvGrpSpPr>
              <p:nvPr/>
            </p:nvGrpSpPr>
            <p:grpSpPr bwMode="auto">
              <a:xfrm>
                <a:off x="5" y="2521"/>
                <a:ext cx="145" cy="389"/>
                <a:chOff x="5" y="2521"/>
                <a:chExt cx="145" cy="389"/>
              </a:xfrm>
            </p:grpSpPr>
            <p:grpSp>
              <p:nvGrpSpPr>
                <p:cNvPr id="229" name="Group 160"/>
                <p:cNvGrpSpPr>
                  <a:grpSpLocks noChangeAspect="1"/>
                </p:cNvGrpSpPr>
                <p:nvPr/>
              </p:nvGrpSpPr>
              <p:grpSpPr bwMode="auto">
                <a:xfrm>
                  <a:off x="7" y="2654"/>
                  <a:ext cx="143" cy="256"/>
                  <a:chOff x="7" y="2654"/>
                  <a:chExt cx="143" cy="256"/>
                </a:xfrm>
              </p:grpSpPr>
              <p:grpSp>
                <p:nvGrpSpPr>
                  <p:cNvPr id="237" name="Group 161"/>
                  <p:cNvGrpSpPr>
                    <a:grpSpLocks noChangeAspect="1"/>
                  </p:cNvGrpSpPr>
                  <p:nvPr/>
                </p:nvGrpSpPr>
                <p:grpSpPr bwMode="auto">
                  <a:xfrm>
                    <a:off x="7" y="2661"/>
                    <a:ext cx="93" cy="247"/>
                    <a:chOff x="7" y="2661"/>
                    <a:chExt cx="93" cy="247"/>
                  </a:xfrm>
                </p:grpSpPr>
                <p:sp>
                  <p:nvSpPr>
                    <p:cNvPr id="24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5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5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3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4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230" name="Group 176"/>
                <p:cNvGrpSpPr>
                  <a:grpSpLocks noChangeAspect="1"/>
                </p:cNvGrpSpPr>
                <p:nvPr/>
              </p:nvGrpSpPr>
              <p:grpSpPr bwMode="auto">
                <a:xfrm>
                  <a:off x="5" y="2533"/>
                  <a:ext cx="141" cy="374"/>
                  <a:chOff x="5" y="2533"/>
                  <a:chExt cx="141" cy="374"/>
                </a:xfrm>
              </p:grpSpPr>
              <p:sp>
                <p:nvSpPr>
                  <p:cNvPr id="23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3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3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2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2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2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24"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2" name="Group 111"/>
          <p:cNvGrpSpPr/>
          <p:nvPr/>
        </p:nvGrpSpPr>
        <p:grpSpPr>
          <a:xfrm>
            <a:off x="7857000" y="5529600"/>
            <a:ext cx="810000" cy="869400"/>
            <a:chOff x="6192000" y="5454000"/>
            <a:chExt cx="810000" cy="869400"/>
          </a:xfrm>
        </p:grpSpPr>
        <p:sp>
          <p:nvSpPr>
            <p:cNvPr id="253"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54"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55" name="Picture 254" descr="Wireless Gateway.png"/>
            <p:cNvPicPr>
              <a:picLocks noChangeAspect="1"/>
            </p:cNvPicPr>
            <p:nvPr/>
          </p:nvPicPr>
          <p:blipFill>
            <a:blip r:embed="rId5" cstate="print"/>
            <a:stretch>
              <a:fillRect/>
            </a:stretch>
          </p:blipFill>
          <p:spPr>
            <a:xfrm>
              <a:off x="6434685" y="5700293"/>
              <a:ext cx="180020" cy="158267"/>
            </a:xfrm>
            <a:prstGeom prst="rect">
              <a:avLst/>
            </a:prstGeom>
          </p:spPr>
        </p:pic>
        <p:pic>
          <p:nvPicPr>
            <p:cNvPr id="256" name="Picture 255" descr="Wireless Gateway.png"/>
            <p:cNvPicPr>
              <a:picLocks noChangeAspect="1"/>
            </p:cNvPicPr>
            <p:nvPr/>
          </p:nvPicPr>
          <p:blipFill>
            <a:blip r:embed="rId5" cstate="print"/>
            <a:stretch>
              <a:fillRect/>
            </a:stretch>
          </p:blipFill>
          <p:spPr>
            <a:xfrm>
              <a:off x="6732000" y="5859000"/>
              <a:ext cx="218339" cy="191956"/>
            </a:xfrm>
            <a:prstGeom prst="rect">
              <a:avLst/>
            </a:prstGeom>
          </p:spPr>
        </p:pic>
        <p:pic>
          <p:nvPicPr>
            <p:cNvPr id="258" name="Picture 257" descr="Wireless Gateway.png"/>
            <p:cNvPicPr>
              <a:picLocks noChangeAspect="1"/>
            </p:cNvPicPr>
            <p:nvPr/>
          </p:nvPicPr>
          <p:blipFill>
            <a:blip r:embed="rId5" cstate="print"/>
            <a:stretch>
              <a:fillRect/>
            </a:stretch>
          </p:blipFill>
          <p:spPr>
            <a:xfrm>
              <a:off x="6327000" y="5949000"/>
              <a:ext cx="270030" cy="237401"/>
            </a:xfrm>
            <a:prstGeom prst="rect">
              <a:avLst/>
            </a:prstGeom>
          </p:spPr>
        </p:pic>
      </p:grpSp>
      <p:grpSp>
        <p:nvGrpSpPr>
          <p:cNvPr id="260" name="Group 259"/>
          <p:cNvGrpSpPr/>
          <p:nvPr/>
        </p:nvGrpSpPr>
        <p:grpSpPr>
          <a:xfrm>
            <a:off x="5787000" y="5529600"/>
            <a:ext cx="827924" cy="855000"/>
            <a:chOff x="2124077" y="5004000"/>
            <a:chExt cx="827924" cy="855000"/>
          </a:xfrm>
        </p:grpSpPr>
        <p:sp>
          <p:nvSpPr>
            <p:cNvPr id="261"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262" name="Group 158"/>
            <p:cNvGrpSpPr>
              <a:grpSpLocks noChangeAspect="1"/>
            </p:cNvGrpSpPr>
            <p:nvPr/>
          </p:nvGrpSpPr>
          <p:grpSpPr bwMode="auto">
            <a:xfrm flipH="1">
              <a:off x="2412000" y="5274028"/>
              <a:ext cx="411161" cy="494972"/>
              <a:chOff x="5" y="2480"/>
              <a:chExt cx="237" cy="430"/>
            </a:xfrm>
          </p:grpSpPr>
          <p:grpSp>
            <p:nvGrpSpPr>
              <p:cNvPr id="264" name="Group 159"/>
              <p:cNvGrpSpPr>
                <a:grpSpLocks noChangeAspect="1"/>
              </p:cNvGrpSpPr>
              <p:nvPr/>
            </p:nvGrpSpPr>
            <p:grpSpPr bwMode="auto">
              <a:xfrm>
                <a:off x="5" y="2521"/>
                <a:ext cx="145" cy="389"/>
                <a:chOff x="5" y="2521"/>
                <a:chExt cx="145" cy="389"/>
              </a:xfrm>
            </p:grpSpPr>
            <p:grpSp>
              <p:nvGrpSpPr>
                <p:cNvPr id="268" name="Group 160"/>
                <p:cNvGrpSpPr>
                  <a:grpSpLocks noChangeAspect="1"/>
                </p:cNvGrpSpPr>
                <p:nvPr/>
              </p:nvGrpSpPr>
              <p:grpSpPr bwMode="auto">
                <a:xfrm>
                  <a:off x="7" y="2654"/>
                  <a:ext cx="143" cy="256"/>
                  <a:chOff x="7" y="2654"/>
                  <a:chExt cx="143" cy="256"/>
                </a:xfrm>
              </p:grpSpPr>
              <p:grpSp>
                <p:nvGrpSpPr>
                  <p:cNvPr id="276" name="Group 161"/>
                  <p:cNvGrpSpPr>
                    <a:grpSpLocks noChangeAspect="1"/>
                  </p:cNvGrpSpPr>
                  <p:nvPr/>
                </p:nvGrpSpPr>
                <p:grpSpPr bwMode="auto">
                  <a:xfrm>
                    <a:off x="7" y="2661"/>
                    <a:ext cx="93" cy="247"/>
                    <a:chOff x="7" y="2661"/>
                    <a:chExt cx="93" cy="247"/>
                  </a:xfrm>
                </p:grpSpPr>
                <p:sp>
                  <p:nvSpPr>
                    <p:cNvPr id="284"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5"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6"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7"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8"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9"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0"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77"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8"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9"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0"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1"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2"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83"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269" name="Group 176"/>
                <p:cNvGrpSpPr>
                  <a:grpSpLocks noChangeAspect="1"/>
                </p:cNvGrpSpPr>
                <p:nvPr/>
              </p:nvGrpSpPr>
              <p:grpSpPr bwMode="auto">
                <a:xfrm>
                  <a:off x="5" y="2533"/>
                  <a:ext cx="141" cy="374"/>
                  <a:chOff x="5" y="2533"/>
                  <a:chExt cx="141" cy="374"/>
                </a:xfrm>
              </p:grpSpPr>
              <p:sp>
                <p:nvSpPr>
                  <p:cNvPr id="271"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2"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3"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4"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75"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70"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65"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6"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67"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63"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291" name="Group 290"/>
          <p:cNvGrpSpPr/>
          <p:nvPr/>
        </p:nvGrpSpPr>
        <p:grpSpPr>
          <a:xfrm>
            <a:off x="4797000" y="5529600"/>
            <a:ext cx="854999" cy="855000"/>
            <a:chOff x="4392000" y="5454000"/>
            <a:chExt cx="854999" cy="855000"/>
          </a:xfrm>
        </p:grpSpPr>
        <p:sp>
          <p:nvSpPr>
            <p:cNvPr id="292"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grpSp>
          <p:nvGrpSpPr>
            <p:cNvPr id="293" name="Group 158"/>
            <p:cNvGrpSpPr>
              <a:grpSpLocks noChangeAspect="1"/>
            </p:cNvGrpSpPr>
            <p:nvPr/>
          </p:nvGrpSpPr>
          <p:grpSpPr bwMode="auto">
            <a:xfrm flipH="1">
              <a:off x="4679923" y="5724028"/>
              <a:ext cx="411161" cy="494972"/>
              <a:chOff x="5" y="2480"/>
              <a:chExt cx="237" cy="430"/>
            </a:xfrm>
          </p:grpSpPr>
          <p:grpSp>
            <p:nvGrpSpPr>
              <p:cNvPr id="295" name="Group 159"/>
              <p:cNvGrpSpPr>
                <a:grpSpLocks noChangeAspect="1"/>
              </p:cNvGrpSpPr>
              <p:nvPr/>
            </p:nvGrpSpPr>
            <p:grpSpPr bwMode="auto">
              <a:xfrm>
                <a:off x="5" y="2521"/>
                <a:ext cx="145" cy="389"/>
                <a:chOff x="5" y="2521"/>
                <a:chExt cx="145" cy="389"/>
              </a:xfrm>
            </p:grpSpPr>
            <p:grpSp>
              <p:nvGrpSpPr>
                <p:cNvPr id="299" name="Group 160"/>
                <p:cNvGrpSpPr>
                  <a:grpSpLocks noChangeAspect="1"/>
                </p:cNvGrpSpPr>
                <p:nvPr/>
              </p:nvGrpSpPr>
              <p:grpSpPr bwMode="auto">
                <a:xfrm>
                  <a:off x="7" y="2654"/>
                  <a:ext cx="143" cy="256"/>
                  <a:chOff x="7" y="2654"/>
                  <a:chExt cx="143" cy="256"/>
                </a:xfrm>
              </p:grpSpPr>
              <p:grpSp>
                <p:nvGrpSpPr>
                  <p:cNvPr id="307" name="Group 161"/>
                  <p:cNvGrpSpPr>
                    <a:grpSpLocks noChangeAspect="1"/>
                  </p:cNvGrpSpPr>
                  <p:nvPr/>
                </p:nvGrpSpPr>
                <p:grpSpPr bwMode="auto">
                  <a:xfrm>
                    <a:off x="7" y="2661"/>
                    <a:ext cx="93" cy="247"/>
                    <a:chOff x="7" y="2661"/>
                    <a:chExt cx="93" cy="247"/>
                  </a:xfrm>
                </p:grpSpPr>
                <p:sp>
                  <p:nvSpPr>
                    <p:cNvPr id="31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2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2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30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1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grpSp>
              <p:nvGrpSpPr>
                <p:cNvPr id="300" name="Group 176"/>
                <p:cNvGrpSpPr>
                  <a:grpSpLocks noChangeAspect="1"/>
                </p:cNvGrpSpPr>
                <p:nvPr/>
              </p:nvGrpSpPr>
              <p:grpSpPr bwMode="auto">
                <a:xfrm>
                  <a:off x="5" y="2533"/>
                  <a:ext cx="141" cy="374"/>
                  <a:chOff x="5" y="2533"/>
                  <a:chExt cx="141" cy="374"/>
                </a:xfrm>
              </p:grpSpPr>
              <p:sp>
                <p:nvSpPr>
                  <p:cNvPr id="30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sp>
                <p:nvSpPr>
                  <p:cNvPr id="30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30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9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sp>
            <p:nvSpPr>
              <p:cNvPr id="29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dirty="0">
                  <a:latin typeface="Arial" pitchFamily="34" charset="0"/>
                  <a:cs typeface="Arial" pitchFamily="34" charset="0"/>
                </a:endParaRPr>
              </a:p>
            </p:txBody>
          </p:sp>
        </p:grpSp>
        <p:sp>
          <p:nvSpPr>
            <p:cNvPr id="29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22" name="Straight Connector 321"/>
          <p:cNvCxnSpPr>
            <a:stCxn id="57" idx="3"/>
            <a:endCxn id="114" idx="1"/>
          </p:cNvCxnSpPr>
          <p:nvPr/>
        </p:nvCxnSpPr>
        <p:spPr bwMode="auto">
          <a:xfrm>
            <a:off x="1332000" y="4787100"/>
            <a:ext cx="112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4" name="Straight Connector 323"/>
          <p:cNvCxnSpPr>
            <a:stCxn id="114" idx="3"/>
            <a:endCxn id="38" idx="1"/>
          </p:cNvCxnSpPr>
          <p:nvPr/>
        </p:nvCxnSpPr>
        <p:spPr bwMode="auto">
          <a:xfrm>
            <a:off x="3312000" y="4787100"/>
            <a:ext cx="19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7" name="Straight Connector 326"/>
          <p:cNvCxnSpPr>
            <a:stCxn id="38" idx="3"/>
            <a:endCxn id="133" idx="1"/>
          </p:cNvCxnSpPr>
          <p:nvPr/>
        </p:nvCxnSpPr>
        <p:spPr bwMode="auto">
          <a:xfrm>
            <a:off x="6102000" y="4787100"/>
            <a:ext cx="10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0" name="Straight Connector 329"/>
          <p:cNvCxnSpPr>
            <a:endCxn id="9" idx="0"/>
          </p:cNvCxnSpPr>
          <p:nvPr/>
        </p:nvCxnSpPr>
        <p:spPr bwMode="auto">
          <a:xfrm flipH="1">
            <a:off x="1664923" y="5124600"/>
            <a:ext cx="792077" cy="40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2" name="Straight Connector 331"/>
          <p:cNvCxnSpPr>
            <a:stCxn id="114" idx="2"/>
            <a:endCxn id="224" idx="0"/>
          </p:cNvCxnSpPr>
          <p:nvPr/>
        </p:nvCxnSpPr>
        <p:spPr bwMode="auto">
          <a:xfrm flipH="1">
            <a:off x="2834923" y="5214600"/>
            <a:ext cx="495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5" name="Straight Connector 334"/>
          <p:cNvCxnSpPr>
            <a:endCxn id="154" idx="0"/>
          </p:cNvCxnSpPr>
          <p:nvPr/>
        </p:nvCxnSpPr>
        <p:spPr bwMode="auto">
          <a:xfrm>
            <a:off x="3267000" y="5169600"/>
            <a:ext cx="557923" cy="360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8" name="Straight Connector 337"/>
          <p:cNvCxnSpPr>
            <a:endCxn id="263" idx="0"/>
          </p:cNvCxnSpPr>
          <p:nvPr/>
        </p:nvCxnSpPr>
        <p:spPr bwMode="auto">
          <a:xfrm>
            <a:off x="5832000" y="5214600"/>
            <a:ext cx="377923"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0" name="Straight Connector 339"/>
          <p:cNvCxnSpPr>
            <a:endCxn id="294" idx="0"/>
          </p:cNvCxnSpPr>
          <p:nvPr/>
        </p:nvCxnSpPr>
        <p:spPr bwMode="auto">
          <a:xfrm flipH="1">
            <a:off x="5219923" y="5214600"/>
            <a:ext cx="2520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3" name="Straight Connector 342"/>
          <p:cNvCxnSpPr>
            <a:endCxn id="152" idx="0"/>
          </p:cNvCxnSpPr>
          <p:nvPr/>
        </p:nvCxnSpPr>
        <p:spPr bwMode="auto">
          <a:xfrm flipH="1">
            <a:off x="7280962" y="5214600"/>
            <a:ext cx="171038"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6" name="Straight Connector 345"/>
          <p:cNvCxnSpPr>
            <a:endCxn id="253" idx="0"/>
          </p:cNvCxnSpPr>
          <p:nvPr/>
        </p:nvCxnSpPr>
        <p:spPr bwMode="auto">
          <a:xfrm>
            <a:off x="7767000" y="5214600"/>
            <a:ext cx="495000"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50" name="Straight Connector 349"/>
          <p:cNvCxnSpPr>
            <a:stCxn id="222" idx="1"/>
            <a:endCxn id="7" idx="3"/>
          </p:cNvCxnSpPr>
          <p:nvPr/>
        </p:nvCxnSpPr>
        <p:spPr bwMode="auto">
          <a:xfrm flipH="1">
            <a:off x="2069924" y="5957100"/>
            <a:ext cx="342076"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9" name="Group 218"/>
          <p:cNvGrpSpPr/>
          <p:nvPr/>
        </p:nvGrpSpPr>
        <p:grpSpPr>
          <a:xfrm>
            <a:off x="4170043" y="4426046"/>
            <a:ext cx="446957" cy="445954"/>
            <a:chOff x="3990043" y="4350446"/>
            <a:chExt cx="446957" cy="445954"/>
          </a:xfrm>
        </p:grpSpPr>
        <p:sp>
          <p:nvSpPr>
            <p:cNvPr id="353" name="Oval 3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54" name="TextBox 353"/>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6" name="Group 355"/>
          <p:cNvGrpSpPr/>
          <p:nvPr/>
        </p:nvGrpSpPr>
        <p:grpSpPr>
          <a:xfrm>
            <a:off x="6552000" y="4404600"/>
            <a:ext cx="446957" cy="445954"/>
            <a:chOff x="3990043" y="4350446"/>
            <a:chExt cx="446957" cy="445954"/>
          </a:xfrm>
        </p:grpSpPr>
        <p:sp>
          <p:nvSpPr>
            <p:cNvPr id="357" name="Oval 35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58" name="TextBox 357"/>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9" name="Group 358"/>
          <p:cNvGrpSpPr/>
          <p:nvPr/>
        </p:nvGrpSpPr>
        <p:grpSpPr>
          <a:xfrm>
            <a:off x="2007000" y="5574600"/>
            <a:ext cx="446957" cy="445954"/>
            <a:chOff x="3990043" y="4350446"/>
            <a:chExt cx="446957" cy="445954"/>
          </a:xfrm>
        </p:grpSpPr>
        <p:sp>
          <p:nvSpPr>
            <p:cNvPr id="360" name="Oval 359"/>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61" name="TextBox 360"/>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R4</a:t>
              </a:r>
              <a:endParaRPr lang="en-US" sz="1600" b="1" dirty="0">
                <a:latin typeface="Arial" pitchFamily="34" charset="0"/>
                <a:cs typeface="Arial" pitchFamily="34" charset="0"/>
              </a:endParaRPr>
            </a:p>
          </p:txBody>
        </p:sp>
      </p:grpSp>
      <p:grpSp>
        <p:nvGrpSpPr>
          <p:cNvPr id="220" name="Group 219"/>
          <p:cNvGrpSpPr/>
          <p:nvPr/>
        </p:nvGrpSpPr>
        <p:grpSpPr>
          <a:xfrm>
            <a:off x="3492000" y="5169600"/>
            <a:ext cx="540000" cy="338554"/>
            <a:chOff x="3443957" y="5037660"/>
            <a:chExt cx="540000" cy="338554"/>
          </a:xfrm>
        </p:grpSpPr>
        <p:sp>
          <p:nvSpPr>
            <p:cNvPr id="363" name="Oval 36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64" name="TextBox 36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6" name="Group 365"/>
          <p:cNvGrpSpPr/>
          <p:nvPr/>
        </p:nvGrpSpPr>
        <p:grpSpPr>
          <a:xfrm>
            <a:off x="2772000" y="5169600"/>
            <a:ext cx="540000" cy="338554"/>
            <a:chOff x="3443957" y="5037660"/>
            <a:chExt cx="540000" cy="338554"/>
          </a:xfrm>
        </p:grpSpPr>
        <p:sp>
          <p:nvSpPr>
            <p:cNvPr id="367" name="Oval 366"/>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68" name="TextBox 367"/>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9" name="Group 368"/>
          <p:cNvGrpSpPr/>
          <p:nvPr/>
        </p:nvGrpSpPr>
        <p:grpSpPr>
          <a:xfrm>
            <a:off x="1917000" y="5169600"/>
            <a:ext cx="540000" cy="338554"/>
            <a:chOff x="3443957" y="5037660"/>
            <a:chExt cx="540000" cy="338554"/>
          </a:xfrm>
        </p:grpSpPr>
        <p:sp>
          <p:nvSpPr>
            <p:cNvPr id="370" name="Oval 36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1" name="TextBox 370"/>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2" name="Group 371"/>
          <p:cNvGrpSpPr/>
          <p:nvPr/>
        </p:nvGrpSpPr>
        <p:grpSpPr>
          <a:xfrm>
            <a:off x="5967000" y="5169600"/>
            <a:ext cx="540000" cy="338554"/>
            <a:chOff x="3443957" y="5037660"/>
            <a:chExt cx="540000" cy="338554"/>
          </a:xfrm>
        </p:grpSpPr>
        <p:sp>
          <p:nvSpPr>
            <p:cNvPr id="373" name="Oval 37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4" name="TextBox 37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5" name="Group 374"/>
          <p:cNvGrpSpPr/>
          <p:nvPr/>
        </p:nvGrpSpPr>
        <p:grpSpPr>
          <a:xfrm>
            <a:off x="5292000" y="5169600"/>
            <a:ext cx="540000" cy="338554"/>
            <a:chOff x="3443957" y="5037660"/>
            <a:chExt cx="540000" cy="338554"/>
          </a:xfrm>
        </p:grpSpPr>
        <p:sp>
          <p:nvSpPr>
            <p:cNvPr id="376" name="Oval 375"/>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77" name="TextBox 376"/>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8" name="Group 377"/>
          <p:cNvGrpSpPr/>
          <p:nvPr/>
        </p:nvGrpSpPr>
        <p:grpSpPr>
          <a:xfrm>
            <a:off x="7294680" y="5169600"/>
            <a:ext cx="540000" cy="338554"/>
            <a:chOff x="3443957" y="5037660"/>
            <a:chExt cx="540000" cy="338554"/>
          </a:xfrm>
        </p:grpSpPr>
        <p:sp>
          <p:nvSpPr>
            <p:cNvPr id="379" name="Oval 378"/>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80" name="TextBox 379"/>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81" name="Group 380"/>
          <p:cNvGrpSpPr/>
          <p:nvPr/>
        </p:nvGrpSpPr>
        <p:grpSpPr>
          <a:xfrm>
            <a:off x="7947000" y="5169600"/>
            <a:ext cx="540000" cy="338554"/>
            <a:chOff x="3443957" y="5037660"/>
            <a:chExt cx="540000" cy="338554"/>
          </a:xfrm>
        </p:grpSpPr>
        <p:sp>
          <p:nvSpPr>
            <p:cNvPr id="382" name="Oval 381"/>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83" name="TextBox 382"/>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cxnSp>
        <p:nvCxnSpPr>
          <p:cNvPr id="53249" name="Straight Arrow Connector 53248"/>
          <p:cNvCxnSpPr/>
          <p:nvPr/>
        </p:nvCxnSpPr>
        <p:spPr bwMode="auto">
          <a:xfrm>
            <a:off x="2772000" y="2214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6" name="Straight Arrow Connector 385"/>
          <p:cNvCxnSpPr/>
          <p:nvPr/>
        </p:nvCxnSpPr>
        <p:spPr bwMode="auto">
          <a:xfrm>
            <a:off x="5697000" y="225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7" name="Straight Arrow Connector 386"/>
          <p:cNvCxnSpPr/>
          <p:nvPr/>
        </p:nvCxnSpPr>
        <p:spPr bwMode="auto">
          <a:xfrm>
            <a:off x="7497000" y="216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spTree>
    <p:extLst>
      <p:ext uri="{BB962C8B-B14F-4D97-AF65-F5344CB8AC3E}">
        <p14:creationId xmlns:p14="http://schemas.microsoft.com/office/powerpoint/2010/main" xmlns="" val="228471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2"/>
          <p:cNvSpPr>
            <a:spLocks noGrp="1"/>
          </p:cNvSpPr>
          <p:nvPr>
            <p:ph type="title"/>
          </p:nvPr>
        </p:nvSpPr>
        <p:spPr/>
        <p:txBody>
          <a:bodyPr/>
          <a:lstStyle/>
          <a:p>
            <a:r>
              <a:rPr lang="en-US" dirty="0" smtClean="0"/>
              <a:t>OmniRAN for upcoming topics: IEEE 802 Deployment for ITS Communications</a:t>
            </a:r>
          </a:p>
        </p:txBody>
      </p:sp>
      <p:pic>
        <p:nvPicPr>
          <p:cNvPr id="114" name="Picture 1116" descr="Bild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4041" y="3063964"/>
            <a:ext cx="2517960" cy="1149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 name="Rectangle 688"/>
          <p:cNvSpPr>
            <a:spLocks noChangeArrowheads="1"/>
          </p:cNvSpPr>
          <p:nvPr/>
        </p:nvSpPr>
        <p:spPr bwMode="auto">
          <a:xfrm>
            <a:off x="303507" y="2915734"/>
            <a:ext cx="481785" cy="6110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000" tIns="10800" rIns="54000" bIns="10800"/>
          <a:lstStyle/>
          <a:p>
            <a:pPr algn="ctr"/>
            <a:r>
              <a:rPr lang="en-GB" sz="800" b="1" dirty="0">
                <a:solidFill>
                  <a:srgbClr val="C80000"/>
                </a:solidFill>
                <a:latin typeface="+mn-lt"/>
              </a:rPr>
              <a:t>Mobile</a:t>
            </a:r>
          </a:p>
          <a:p>
            <a:pPr algn="ctr"/>
            <a:r>
              <a:rPr lang="en-GB" sz="800" b="1" dirty="0">
                <a:solidFill>
                  <a:srgbClr val="C80000"/>
                </a:solidFill>
                <a:latin typeface="+mn-lt"/>
              </a:rPr>
              <a:t>Router</a:t>
            </a:r>
          </a:p>
        </p:txBody>
      </p:sp>
      <p:grpSp>
        <p:nvGrpSpPr>
          <p:cNvPr id="858" name="Group 857"/>
          <p:cNvGrpSpPr/>
          <p:nvPr/>
        </p:nvGrpSpPr>
        <p:grpSpPr>
          <a:xfrm>
            <a:off x="341999" y="3237310"/>
            <a:ext cx="443293" cy="366388"/>
            <a:chOff x="618507" y="4740576"/>
            <a:chExt cx="481785" cy="366388"/>
          </a:xfrm>
        </p:grpSpPr>
        <p:sp>
          <p:nvSpPr>
            <p:cNvPr id="118" name="Rectangle 689"/>
            <p:cNvSpPr>
              <a:spLocks noChangeArrowheads="1"/>
            </p:cNvSpPr>
            <p:nvPr/>
          </p:nvSpPr>
          <p:spPr bwMode="auto">
            <a:xfrm>
              <a:off x="61850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19" name="Rectangle 690"/>
            <p:cNvSpPr>
              <a:spLocks noChangeArrowheads="1"/>
            </p:cNvSpPr>
            <p:nvPr/>
          </p:nvSpPr>
          <p:spPr bwMode="auto">
            <a:xfrm>
              <a:off x="743646" y="5026641"/>
              <a:ext cx="239328" cy="5918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20" name="Rectangle 691"/>
            <p:cNvSpPr>
              <a:spLocks noChangeArrowheads="1"/>
            </p:cNvSpPr>
            <p:nvPr/>
          </p:nvSpPr>
          <p:spPr bwMode="auto">
            <a:xfrm>
              <a:off x="743646" y="5026641"/>
              <a:ext cx="239328" cy="5918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21" name="Rectangle 692"/>
            <p:cNvSpPr>
              <a:spLocks noChangeArrowheads="1"/>
            </p:cNvSpPr>
            <p:nvPr/>
          </p:nvSpPr>
          <p:spPr bwMode="auto">
            <a:xfrm>
              <a:off x="743646" y="4937862"/>
              <a:ext cx="239328"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22" name="Rectangle 693"/>
            <p:cNvSpPr>
              <a:spLocks noChangeArrowheads="1"/>
            </p:cNvSpPr>
            <p:nvPr/>
          </p:nvSpPr>
          <p:spPr bwMode="auto">
            <a:xfrm>
              <a:off x="743646" y="4937862"/>
              <a:ext cx="239328" cy="5636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23" name="Rectangle 694"/>
            <p:cNvSpPr>
              <a:spLocks noChangeArrowheads="1"/>
            </p:cNvSpPr>
            <p:nvPr/>
          </p:nvSpPr>
          <p:spPr bwMode="auto">
            <a:xfrm>
              <a:off x="640407" y="4884313"/>
              <a:ext cx="67262" cy="20151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24" name="Rectangle 695"/>
            <p:cNvSpPr>
              <a:spLocks noChangeArrowheads="1"/>
            </p:cNvSpPr>
            <p:nvPr/>
          </p:nvSpPr>
          <p:spPr bwMode="auto">
            <a:xfrm>
              <a:off x="640407" y="4884313"/>
              <a:ext cx="67262" cy="201513"/>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25" name="Line 696"/>
            <p:cNvSpPr>
              <a:spLocks noChangeShapeType="1"/>
            </p:cNvSpPr>
            <p:nvPr/>
          </p:nvSpPr>
          <p:spPr bwMode="auto">
            <a:xfrm>
              <a:off x="718619" y="5059052"/>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26" name="Freeform 697"/>
            <p:cNvSpPr>
              <a:spLocks/>
            </p:cNvSpPr>
            <p:nvPr/>
          </p:nvSpPr>
          <p:spPr bwMode="auto">
            <a:xfrm>
              <a:off x="713926"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27" name="Freeform 698"/>
            <p:cNvSpPr>
              <a:spLocks/>
            </p:cNvSpPr>
            <p:nvPr/>
          </p:nvSpPr>
          <p:spPr bwMode="auto">
            <a:xfrm>
              <a:off x="729568"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28" name="Line 699"/>
            <p:cNvSpPr>
              <a:spLocks noChangeShapeType="1"/>
            </p:cNvSpPr>
            <p:nvPr/>
          </p:nvSpPr>
          <p:spPr bwMode="auto">
            <a:xfrm>
              <a:off x="718619" y="4963227"/>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29" name="Freeform 700"/>
            <p:cNvSpPr>
              <a:spLocks/>
            </p:cNvSpPr>
            <p:nvPr/>
          </p:nvSpPr>
          <p:spPr bwMode="auto">
            <a:xfrm>
              <a:off x="713926"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30" name="Freeform 701"/>
            <p:cNvSpPr>
              <a:spLocks/>
            </p:cNvSpPr>
            <p:nvPr/>
          </p:nvSpPr>
          <p:spPr bwMode="auto">
            <a:xfrm>
              <a:off x="729568"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31" name="Rectangle 702"/>
            <p:cNvSpPr>
              <a:spLocks noChangeArrowheads="1"/>
            </p:cNvSpPr>
            <p:nvPr/>
          </p:nvSpPr>
          <p:spPr bwMode="auto">
            <a:xfrm>
              <a:off x="790574" y="4937862"/>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32" name="Rectangle 703"/>
            <p:cNvSpPr>
              <a:spLocks noChangeArrowheads="1"/>
            </p:cNvSpPr>
            <p:nvPr/>
          </p:nvSpPr>
          <p:spPr bwMode="auto">
            <a:xfrm>
              <a:off x="810909" y="4937862"/>
              <a:ext cx="7665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smtClean="0">
                  <a:solidFill>
                    <a:srgbClr val="FFFFFF"/>
                  </a:solidFill>
                  <a:latin typeface="+mn-lt"/>
                </a:rPr>
                <a:t>networking </a:t>
              </a:r>
              <a:endParaRPr lang="en-GB" sz="1600" dirty="0">
                <a:latin typeface="+mn-lt"/>
              </a:endParaRPr>
            </a:p>
          </p:txBody>
        </p:sp>
        <p:sp>
          <p:nvSpPr>
            <p:cNvPr id="133" name="Rectangle 704"/>
            <p:cNvSpPr>
              <a:spLocks noChangeArrowheads="1"/>
            </p:cNvSpPr>
            <p:nvPr/>
          </p:nvSpPr>
          <p:spPr bwMode="auto">
            <a:xfrm>
              <a:off x="787445" y="4961818"/>
              <a:ext cx="12514"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&amp; </a:t>
              </a:r>
              <a:endParaRPr lang="en-GB" sz="1600" dirty="0">
                <a:latin typeface="+mn-lt"/>
              </a:endParaRPr>
            </a:p>
          </p:txBody>
        </p:sp>
        <p:sp>
          <p:nvSpPr>
            <p:cNvPr id="134" name="Rectangle 705"/>
            <p:cNvSpPr>
              <a:spLocks noChangeArrowheads="1"/>
            </p:cNvSpPr>
            <p:nvPr/>
          </p:nvSpPr>
          <p:spPr bwMode="auto">
            <a:xfrm>
              <a:off x="814037" y="4961818"/>
              <a:ext cx="59441"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Transport</a:t>
              </a:r>
              <a:endParaRPr lang="en-GB" sz="1600" dirty="0">
                <a:latin typeface="+mn-lt"/>
              </a:endParaRPr>
            </a:p>
          </p:txBody>
        </p:sp>
        <p:sp>
          <p:nvSpPr>
            <p:cNvPr id="135" name="Rectangle 706"/>
            <p:cNvSpPr>
              <a:spLocks noChangeArrowheads="1"/>
            </p:cNvSpPr>
            <p:nvPr/>
          </p:nvSpPr>
          <p:spPr bwMode="auto">
            <a:xfrm>
              <a:off x="817166" y="5021004"/>
              <a:ext cx="4536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Access </a:t>
              </a:r>
              <a:endParaRPr lang="en-GB" sz="1600" dirty="0">
                <a:latin typeface="+mn-lt"/>
              </a:endParaRPr>
            </a:p>
          </p:txBody>
        </p:sp>
        <p:sp>
          <p:nvSpPr>
            <p:cNvPr id="136" name="Rectangle 707"/>
            <p:cNvSpPr>
              <a:spLocks noChangeArrowheads="1"/>
            </p:cNvSpPr>
            <p:nvPr/>
          </p:nvSpPr>
          <p:spPr bwMode="auto">
            <a:xfrm>
              <a:off x="778060" y="5043551"/>
              <a:ext cx="79776"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Technologies</a:t>
              </a:r>
              <a:endParaRPr lang="en-GB" sz="1600" dirty="0">
                <a:latin typeface="+mn-lt"/>
              </a:endParaRPr>
            </a:p>
          </p:txBody>
        </p:sp>
        <p:sp>
          <p:nvSpPr>
            <p:cNvPr id="137" name="Rectangle 708"/>
            <p:cNvSpPr>
              <a:spLocks noChangeArrowheads="1"/>
            </p:cNvSpPr>
            <p:nvPr/>
          </p:nvSpPr>
          <p:spPr bwMode="auto">
            <a:xfrm>
              <a:off x="932919" y="4956181"/>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dirty="0">
                  <a:solidFill>
                    <a:srgbClr val="000000"/>
                  </a:solidFill>
                  <a:latin typeface="+mn-lt"/>
                </a:rPr>
                <a:t>...</a:t>
              </a:r>
              <a:endParaRPr lang="en-GB" sz="1600" dirty="0">
                <a:latin typeface="+mn-lt"/>
              </a:endParaRPr>
            </a:p>
          </p:txBody>
        </p:sp>
        <p:sp>
          <p:nvSpPr>
            <p:cNvPr id="138" name="Rectangle 709"/>
            <p:cNvSpPr>
              <a:spLocks noChangeArrowheads="1"/>
            </p:cNvSpPr>
            <p:nvPr/>
          </p:nvSpPr>
          <p:spPr bwMode="auto">
            <a:xfrm rot="16200000">
              <a:off x="666055" y="5028684"/>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139" name="Rectangle 710"/>
            <p:cNvSpPr>
              <a:spLocks noChangeArrowheads="1"/>
            </p:cNvSpPr>
            <p:nvPr/>
          </p:nvSpPr>
          <p:spPr bwMode="auto">
            <a:xfrm rot="16200000">
              <a:off x="665822" y="5014592"/>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140" name="Rectangle 711"/>
            <p:cNvSpPr>
              <a:spLocks noChangeArrowheads="1"/>
            </p:cNvSpPr>
            <p:nvPr/>
          </p:nvSpPr>
          <p:spPr bwMode="auto">
            <a:xfrm rot="16200000">
              <a:off x="664335" y="5003318"/>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41" name="Rectangle 712"/>
            <p:cNvSpPr>
              <a:spLocks noChangeArrowheads="1"/>
            </p:cNvSpPr>
            <p:nvPr/>
          </p:nvSpPr>
          <p:spPr bwMode="auto">
            <a:xfrm rot="16200000">
              <a:off x="665822" y="499204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142" name="Rectangle 713"/>
            <p:cNvSpPr>
              <a:spLocks noChangeArrowheads="1"/>
            </p:cNvSpPr>
            <p:nvPr/>
          </p:nvSpPr>
          <p:spPr bwMode="auto">
            <a:xfrm rot="16200000">
              <a:off x="664335" y="4980771"/>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g</a:t>
              </a:r>
              <a:endParaRPr lang="en-GB" sz="1600" dirty="0">
                <a:latin typeface="+mn-lt"/>
              </a:endParaRPr>
            </a:p>
          </p:txBody>
        </p:sp>
        <p:sp>
          <p:nvSpPr>
            <p:cNvPr id="143" name="Rectangle 714"/>
            <p:cNvSpPr>
              <a:spLocks noChangeArrowheads="1"/>
            </p:cNvSpPr>
            <p:nvPr/>
          </p:nvSpPr>
          <p:spPr bwMode="auto">
            <a:xfrm rot="16200000">
              <a:off x="665822" y="4968089"/>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144" name="Rectangle 715"/>
            <p:cNvSpPr>
              <a:spLocks noChangeArrowheads="1"/>
            </p:cNvSpPr>
            <p:nvPr/>
          </p:nvSpPr>
          <p:spPr bwMode="auto">
            <a:xfrm rot="16200000">
              <a:off x="664490" y="4955406"/>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145" name="Rectangle 716"/>
            <p:cNvSpPr>
              <a:spLocks noChangeArrowheads="1"/>
            </p:cNvSpPr>
            <p:nvPr/>
          </p:nvSpPr>
          <p:spPr bwMode="auto">
            <a:xfrm rot="16200000">
              <a:off x="665822" y="493990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146" name="Rectangle 717"/>
            <p:cNvSpPr>
              <a:spLocks noChangeArrowheads="1"/>
            </p:cNvSpPr>
            <p:nvPr/>
          </p:nvSpPr>
          <p:spPr bwMode="auto">
            <a:xfrm rot="16200000">
              <a:off x="664335" y="4928632"/>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47" name="Rectangle 718"/>
            <p:cNvSpPr>
              <a:spLocks noChangeArrowheads="1"/>
            </p:cNvSpPr>
            <p:nvPr/>
          </p:nvSpPr>
          <p:spPr bwMode="auto">
            <a:xfrm rot="16200000">
              <a:off x="667231" y="4921586"/>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148" name="Rectangle 719"/>
            <p:cNvSpPr>
              <a:spLocks noChangeArrowheads="1"/>
            </p:cNvSpPr>
            <p:nvPr/>
          </p:nvSpPr>
          <p:spPr bwMode="auto">
            <a:xfrm>
              <a:off x="1017388" y="4892768"/>
              <a:ext cx="65698" cy="19305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49" name="Rectangle 720"/>
            <p:cNvSpPr>
              <a:spLocks noChangeArrowheads="1"/>
            </p:cNvSpPr>
            <p:nvPr/>
          </p:nvSpPr>
          <p:spPr bwMode="auto">
            <a:xfrm>
              <a:off x="1017388" y="4892768"/>
              <a:ext cx="65698" cy="193058"/>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50" name="Rectangle 721"/>
            <p:cNvSpPr>
              <a:spLocks noChangeArrowheads="1"/>
            </p:cNvSpPr>
            <p:nvPr/>
          </p:nvSpPr>
          <p:spPr bwMode="auto">
            <a:xfrm rot="16200000">
              <a:off x="1038188" y="501318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S</a:t>
              </a:r>
              <a:endParaRPr lang="en-GB" sz="1600" dirty="0">
                <a:latin typeface="+mn-lt"/>
              </a:endParaRPr>
            </a:p>
          </p:txBody>
        </p:sp>
        <p:sp>
          <p:nvSpPr>
            <p:cNvPr id="151" name="Rectangle 722"/>
            <p:cNvSpPr>
              <a:spLocks noChangeArrowheads="1"/>
            </p:cNvSpPr>
            <p:nvPr/>
          </p:nvSpPr>
          <p:spPr bwMode="auto">
            <a:xfrm rot="16200000">
              <a:off x="1039675" y="4999091"/>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152" name="Rectangle 723"/>
            <p:cNvSpPr>
              <a:spLocks noChangeArrowheads="1"/>
            </p:cNvSpPr>
            <p:nvPr/>
          </p:nvSpPr>
          <p:spPr bwMode="auto">
            <a:xfrm rot="16200000">
              <a:off x="1039675" y="4987817"/>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c</a:t>
              </a:r>
              <a:endParaRPr lang="en-GB" sz="1600" dirty="0">
                <a:latin typeface="+mn-lt"/>
              </a:endParaRPr>
            </a:p>
          </p:txBody>
        </p:sp>
        <p:sp>
          <p:nvSpPr>
            <p:cNvPr id="153" name="Rectangle 724"/>
            <p:cNvSpPr>
              <a:spLocks noChangeArrowheads="1"/>
            </p:cNvSpPr>
            <p:nvPr/>
          </p:nvSpPr>
          <p:spPr bwMode="auto">
            <a:xfrm rot="16200000">
              <a:off x="1038188" y="497795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u</a:t>
              </a:r>
              <a:endParaRPr lang="en-GB" sz="1600" dirty="0">
                <a:latin typeface="+mn-lt"/>
              </a:endParaRPr>
            </a:p>
          </p:txBody>
        </p:sp>
        <p:sp>
          <p:nvSpPr>
            <p:cNvPr id="154" name="Rectangle 725"/>
            <p:cNvSpPr>
              <a:spLocks noChangeArrowheads="1"/>
            </p:cNvSpPr>
            <p:nvPr/>
          </p:nvSpPr>
          <p:spPr bwMode="auto">
            <a:xfrm rot="16200000">
              <a:off x="1041084" y="4966680"/>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r</a:t>
              </a:r>
              <a:endParaRPr lang="en-GB" sz="1600" dirty="0">
                <a:latin typeface="+mn-lt"/>
              </a:endParaRPr>
            </a:p>
          </p:txBody>
        </p:sp>
        <p:sp>
          <p:nvSpPr>
            <p:cNvPr id="155" name="Rectangle 726"/>
            <p:cNvSpPr>
              <a:spLocks noChangeArrowheads="1"/>
            </p:cNvSpPr>
            <p:nvPr/>
          </p:nvSpPr>
          <p:spPr bwMode="auto">
            <a:xfrm rot="16200000">
              <a:off x="1042377" y="4960502"/>
              <a:ext cx="3206" cy="1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i</a:t>
              </a:r>
              <a:endParaRPr lang="en-GB" sz="1600" dirty="0">
                <a:latin typeface="+mn-lt"/>
              </a:endParaRPr>
            </a:p>
          </p:txBody>
        </p:sp>
        <p:sp>
          <p:nvSpPr>
            <p:cNvPr id="156" name="Rectangle 727"/>
            <p:cNvSpPr>
              <a:spLocks noChangeArrowheads="1"/>
            </p:cNvSpPr>
            <p:nvPr/>
          </p:nvSpPr>
          <p:spPr bwMode="auto">
            <a:xfrm rot="16200000">
              <a:off x="1041084" y="4955406"/>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157" name="Rectangle 728"/>
            <p:cNvSpPr>
              <a:spLocks noChangeArrowheads="1"/>
            </p:cNvSpPr>
            <p:nvPr/>
          </p:nvSpPr>
          <p:spPr bwMode="auto">
            <a:xfrm rot="16200000">
              <a:off x="1039675" y="4945542"/>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y</a:t>
              </a:r>
              <a:endParaRPr lang="en-GB" sz="1600" dirty="0">
                <a:latin typeface="+mn-lt"/>
              </a:endParaRPr>
            </a:p>
          </p:txBody>
        </p:sp>
        <p:sp>
          <p:nvSpPr>
            <p:cNvPr id="158" name="Line 729"/>
            <p:cNvSpPr>
              <a:spLocks noChangeShapeType="1"/>
            </p:cNvSpPr>
            <p:nvPr/>
          </p:nvSpPr>
          <p:spPr bwMode="auto">
            <a:xfrm>
              <a:off x="995489" y="5059052"/>
              <a:ext cx="1095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59" name="Freeform 730"/>
            <p:cNvSpPr>
              <a:spLocks/>
            </p:cNvSpPr>
            <p:nvPr/>
          </p:nvSpPr>
          <p:spPr bwMode="auto">
            <a:xfrm>
              <a:off x="989232" y="5054824"/>
              <a:ext cx="9385"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0" name="Freeform 731"/>
            <p:cNvSpPr>
              <a:spLocks/>
            </p:cNvSpPr>
            <p:nvPr/>
          </p:nvSpPr>
          <p:spPr bwMode="auto">
            <a:xfrm>
              <a:off x="1004874"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1" name="Line 732"/>
            <p:cNvSpPr>
              <a:spLocks noChangeShapeType="1"/>
            </p:cNvSpPr>
            <p:nvPr/>
          </p:nvSpPr>
          <p:spPr bwMode="auto">
            <a:xfrm>
              <a:off x="995489" y="4963227"/>
              <a:ext cx="1095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62" name="Freeform 733"/>
            <p:cNvSpPr>
              <a:spLocks/>
            </p:cNvSpPr>
            <p:nvPr/>
          </p:nvSpPr>
          <p:spPr bwMode="auto">
            <a:xfrm>
              <a:off x="989232" y="4959000"/>
              <a:ext cx="9385"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3" name="Freeform 734"/>
            <p:cNvSpPr>
              <a:spLocks/>
            </p:cNvSpPr>
            <p:nvPr/>
          </p:nvSpPr>
          <p:spPr bwMode="auto">
            <a:xfrm>
              <a:off x="1004874"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4" name="Line 735"/>
            <p:cNvSpPr>
              <a:spLocks noChangeShapeType="1"/>
            </p:cNvSpPr>
            <p:nvPr/>
          </p:nvSpPr>
          <p:spPr bwMode="auto">
            <a:xfrm>
              <a:off x="864093"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65" name="Freeform 736"/>
            <p:cNvSpPr>
              <a:spLocks/>
            </p:cNvSpPr>
            <p:nvPr/>
          </p:nvSpPr>
          <p:spPr bwMode="auto">
            <a:xfrm>
              <a:off x="859400" y="4994229"/>
              <a:ext cx="9385"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66" name="Freeform 737"/>
            <p:cNvSpPr>
              <a:spLocks/>
            </p:cNvSpPr>
            <p:nvPr/>
          </p:nvSpPr>
          <p:spPr bwMode="auto">
            <a:xfrm>
              <a:off x="859400" y="5019595"/>
              <a:ext cx="9385"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grpSp>
      <p:sp>
        <p:nvSpPr>
          <p:cNvPr id="168" name="Line 739"/>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69" name="Line 740"/>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70" name="Freeform 741"/>
          <p:cNvSpPr>
            <a:spLocks/>
          </p:cNvSpPr>
          <p:nvPr/>
        </p:nvSpPr>
        <p:spPr bwMode="auto">
          <a:xfrm>
            <a:off x="162000" y="2844147"/>
            <a:ext cx="347987" cy="808872"/>
          </a:xfrm>
          <a:custGeom>
            <a:avLst/>
            <a:gdLst>
              <a:gd name="T0" fmla="*/ 150 w 317"/>
              <a:gd name="T1" fmla="*/ 117 h 775"/>
              <a:gd name="T2" fmla="*/ 150 w 317"/>
              <a:gd name="T3" fmla="*/ 128 h 775"/>
              <a:gd name="T4" fmla="*/ 22 w 317"/>
              <a:gd name="T5" fmla="*/ 128 h 775"/>
              <a:gd name="T6" fmla="*/ 22 w 317"/>
              <a:gd name="T7" fmla="*/ 4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mn-lt"/>
            </a:endParaRPr>
          </a:p>
        </p:txBody>
      </p:sp>
      <p:sp>
        <p:nvSpPr>
          <p:cNvPr id="171" name="Line 742"/>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72" name="Line 743"/>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73" name="Rectangle 744"/>
          <p:cNvSpPr>
            <a:spLocks noChangeArrowheads="1"/>
          </p:cNvSpPr>
          <p:nvPr/>
        </p:nvSpPr>
        <p:spPr bwMode="auto">
          <a:xfrm>
            <a:off x="827527" y="2915734"/>
            <a:ext cx="481785" cy="61901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000" tIns="10800" rIns="54000"/>
          <a:lstStyle/>
          <a:p>
            <a:pPr algn="ctr" fontAlgn="ctr"/>
            <a:r>
              <a:rPr lang="en-GB" sz="800" b="1" dirty="0">
                <a:solidFill>
                  <a:srgbClr val="C80000"/>
                </a:solidFill>
                <a:latin typeface="+mn-lt"/>
              </a:rPr>
              <a:t>Vehicle</a:t>
            </a:r>
          </a:p>
          <a:p>
            <a:pPr algn="ctr" fontAlgn="ctr"/>
            <a:r>
              <a:rPr lang="en-GB" sz="800" b="1" dirty="0">
                <a:solidFill>
                  <a:srgbClr val="C80000"/>
                </a:solidFill>
                <a:latin typeface="+mn-lt"/>
              </a:rPr>
              <a:t>Host</a:t>
            </a:r>
          </a:p>
        </p:txBody>
      </p:sp>
      <p:grpSp>
        <p:nvGrpSpPr>
          <p:cNvPr id="857" name="Group 856"/>
          <p:cNvGrpSpPr/>
          <p:nvPr/>
        </p:nvGrpSpPr>
        <p:grpSpPr>
          <a:xfrm>
            <a:off x="882000" y="3237310"/>
            <a:ext cx="427312" cy="366388"/>
            <a:chOff x="1142527" y="4740576"/>
            <a:chExt cx="481785" cy="366388"/>
          </a:xfrm>
        </p:grpSpPr>
        <p:sp>
          <p:nvSpPr>
            <p:cNvPr id="174" name="Rectangle 745"/>
            <p:cNvSpPr>
              <a:spLocks noChangeArrowheads="1"/>
            </p:cNvSpPr>
            <p:nvPr/>
          </p:nvSpPr>
          <p:spPr bwMode="auto">
            <a:xfrm>
              <a:off x="114252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75" name="Rectangle 746"/>
            <p:cNvSpPr>
              <a:spLocks noChangeArrowheads="1"/>
            </p:cNvSpPr>
            <p:nvPr/>
          </p:nvSpPr>
          <p:spPr bwMode="auto">
            <a:xfrm>
              <a:off x="1359956" y="5026641"/>
              <a:ext cx="145474" cy="5918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76" name="Rectangle 747"/>
            <p:cNvSpPr>
              <a:spLocks noChangeArrowheads="1"/>
            </p:cNvSpPr>
            <p:nvPr/>
          </p:nvSpPr>
          <p:spPr bwMode="auto">
            <a:xfrm>
              <a:off x="1359956" y="5026641"/>
              <a:ext cx="145474" cy="5918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77" name="Rectangle 748"/>
            <p:cNvSpPr>
              <a:spLocks noChangeArrowheads="1"/>
            </p:cNvSpPr>
            <p:nvPr/>
          </p:nvSpPr>
          <p:spPr bwMode="auto">
            <a:xfrm>
              <a:off x="1359956" y="4937862"/>
              <a:ext cx="145474"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78" name="Rectangle 749"/>
            <p:cNvSpPr>
              <a:spLocks noChangeArrowheads="1"/>
            </p:cNvSpPr>
            <p:nvPr/>
          </p:nvSpPr>
          <p:spPr bwMode="auto">
            <a:xfrm>
              <a:off x="1359956" y="4937862"/>
              <a:ext cx="145474" cy="5636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79" name="Rectangle 750"/>
            <p:cNvSpPr>
              <a:spLocks noChangeArrowheads="1"/>
            </p:cNvSpPr>
            <p:nvPr/>
          </p:nvSpPr>
          <p:spPr bwMode="auto">
            <a:xfrm>
              <a:off x="1164427" y="4780033"/>
              <a:ext cx="65698"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80" name="Rectangle 751"/>
            <p:cNvSpPr>
              <a:spLocks noChangeArrowheads="1"/>
            </p:cNvSpPr>
            <p:nvPr/>
          </p:nvSpPr>
          <p:spPr bwMode="auto">
            <a:xfrm>
              <a:off x="1164427" y="4780033"/>
              <a:ext cx="65698" cy="305793"/>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81" name="Rectangle 752"/>
            <p:cNvSpPr>
              <a:spLocks noChangeArrowheads="1"/>
            </p:cNvSpPr>
            <p:nvPr/>
          </p:nvSpPr>
          <p:spPr bwMode="auto">
            <a:xfrm>
              <a:off x="1267666" y="4860357"/>
              <a:ext cx="237764" cy="450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182" name="Rectangle 753"/>
            <p:cNvSpPr>
              <a:spLocks noChangeArrowheads="1"/>
            </p:cNvSpPr>
            <p:nvPr/>
          </p:nvSpPr>
          <p:spPr bwMode="auto">
            <a:xfrm>
              <a:off x="1267666" y="4860357"/>
              <a:ext cx="237764" cy="45094"/>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183" name="Rectangle 754"/>
            <p:cNvSpPr>
              <a:spLocks noChangeArrowheads="1"/>
            </p:cNvSpPr>
            <p:nvPr/>
          </p:nvSpPr>
          <p:spPr bwMode="auto">
            <a:xfrm>
              <a:off x="1330236" y="4870221"/>
              <a:ext cx="5162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Facilities</a:t>
              </a:r>
              <a:endParaRPr lang="en-GB" sz="1600" dirty="0">
                <a:latin typeface="+mn-lt"/>
              </a:endParaRPr>
            </a:p>
          </p:txBody>
        </p:sp>
        <p:sp>
          <p:nvSpPr>
            <p:cNvPr id="184" name="Line 755"/>
            <p:cNvSpPr>
              <a:spLocks noChangeShapeType="1"/>
            </p:cNvSpPr>
            <p:nvPr/>
          </p:nvSpPr>
          <p:spPr bwMode="auto">
            <a:xfrm>
              <a:off x="1236381" y="5054824"/>
              <a:ext cx="118882"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85" name="Freeform 756"/>
            <p:cNvSpPr>
              <a:spLocks/>
            </p:cNvSpPr>
            <p:nvPr/>
          </p:nvSpPr>
          <p:spPr bwMode="auto">
            <a:xfrm>
              <a:off x="1230125" y="5052006"/>
              <a:ext cx="9385"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86" name="Freeform 757"/>
            <p:cNvSpPr>
              <a:spLocks/>
            </p:cNvSpPr>
            <p:nvPr/>
          </p:nvSpPr>
          <p:spPr bwMode="auto">
            <a:xfrm>
              <a:off x="1353699" y="5052006"/>
              <a:ext cx="6257"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87" name="Line 758"/>
            <p:cNvSpPr>
              <a:spLocks noChangeShapeType="1"/>
            </p:cNvSpPr>
            <p:nvPr/>
          </p:nvSpPr>
          <p:spPr bwMode="auto">
            <a:xfrm>
              <a:off x="1386548" y="4815263"/>
              <a:ext cx="0" cy="2818"/>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88" name="Freeform 759"/>
            <p:cNvSpPr>
              <a:spLocks/>
            </p:cNvSpPr>
            <p:nvPr/>
          </p:nvSpPr>
          <p:spPr bwMode="auto">
            <a:xfrm>
              <a:off x="1381856" y="481103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89" name="Freeform 760"/>
            <p:cNvSpPr>
              <a:spLocks/>
            </p:cNvSpPr>
            <p:nvPr/>
          </p:nvSpPr>
          <p:spPr bwMode="auto">
            <a:xfrm>
              <a:off x="1381856" y="4816672"/>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90" name="Line 761"/>
            <p:cNvSpPr>
              <a:spLocks noChangeShapeType="1"/>
            </p:cNvSpPr>
            <p:nvPr/>
          </p:nvSpPr>
          <p:spPr bwMode="auto">
            <a:xfrm>
              <a:off x="1236381" y="4966046"/>
              <a:ext cx="118882"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191" name="Freeform 762"/>
            <p:cNvSpPr>
              <a:spLocks/>
            </p:cNvSpPr>
            <p:nvPr/>
          </p:nvSpPr>
          <p:spPr bwMode="auto">
            <a:xfrm>
              <a:off x="1230125" y="4963227"/>
              <a:ext cx="9385"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92" name="Freeform 763"/>
            <p:cNvSpPr>
              <a:spLocks/>
            </p:cNvSpPr>
            <p:nvPr/>
          </p:nvSpPr>
          <p:spPr bwMode="auto">
            <a:xfrm>
              <a:off x="1353699" y="4963227"/>
              <a:ext cx="6257"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193" name="Rectangle 764"/>
            <p:cNvSpPr>
              <a:spLocks noChangeArrowheads="1"/>
            </p:cNvSpPr>
            <p:nvPr/>
          </p:nvSpPr>
          <p:spPr bwMode="auto">
            <a:xfrm>
              <a:off x="1364649" y="4942090"/>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194" name="Rectangle 765"/>
            <p:cNvSpPr>
              <a:spLocks noChangeArrowheads="1"/>
            </p:cNvSpPr>
            <p:nvPr/>
          </p:nvSpPr>
          <p:spPr bwMode="auto">
            <a:xfrm>
              <a:off x="1380291" y="4942090"/>
              <a:ext cx="7048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etworking</a:t>
              </a:r>
              <a:r>
                <a:rPr lang="en-GB" sz="100" b="1" dirty="0">
                  <a:solidFill>
                    <a:srgbClr val="FFFFFF"/>
                  </a:solidFill>
                  <a:latin typeface="+mn-lt"/>
                </a:rPr>
                <a:t> </a:t>
              </a:r>
              <a:endParaRPr lang="en-GB" sz="1600" dirty="0">
                <a:latin typeface="+mn-lt"/>
              </a:endParaRPr>
            </a:p>
          </p:txBody>
        </p:sp>
        <p:sp>
          <p:nvSpPr>
            <p:cNvPr id="195" name="Rectangle 766"/>
            <p:cNvSpPr>
              <a:spLocks noChangeArrowheads="1"/>
            </p:cNvSpPr>
            <p:nvPr/>
          </p:nvSpPr>
          <p:spPr bwMode="auto">
            <a:xfrm>
              <a:off x="1485095" y="4942090"/>
              <a:ext cx="12514"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&amp; </a:t>
              </a:r>
              <a:endParaRPr lang="en-GB" sz="1600" dirty="0">
                <a:latin typeface="+mn-lt"/>
              </a:endParaRPr>
            </a:p>
          </p:txBody>
        </p:sp>
        <p:sp>
          <p:nvSpPr>
            <p:cNvPr id="196" name="Rectangle 767"/>
            <p:cNvSpPr>
              <a:spLocks noChangeArrowheads="1"/>
            </p:cNvSpPr>
            <p:nvPr/>
          </p:nvSpPr>
          <p:spPr bwMode="auto">
            <a:xfrm>
              <a:off x="1403755" y="4961818"/>
              <a:ext cx="59441"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Transport</a:t>
              </a:r>
              <a:endParaRPr lang="en-GB" sz="1600" dirty="0">
                <a:latin typeface="+mn-lt"/>
              </a:endParaRPr>
            </a:p>
          </p:txBody>
        </p:sp>
        <p:sp>
          <p:nvSpPr>
            <p:cNvPr id="197" name="Rectangle 768"/>
            <p:cNvSpPr>
              <a:spLocks noChangeArrowheads="1"/>
            </p:cNvSpPr>
            <p:nvPr/>
          </p:nvSpPr>
          <p:spPr bwMode="auto">
            <a:xfrm>
              <a:off x="1428783" y="5026641"/>
              <a:ext cx="4536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Access </a:t>
              </a:r>
              <a:endParaRPr lang="en-GB" sz="1600" dirty="0">
                <a:latin typeface="+mn-lt"/>
              </a:endParaRPr>
            </a:p>
          </p:txBody>
        </p:sp>
        <p:sp>
          <p:nvSpPr>
            <p:cNvPr id="198" name="Rectangle 769"/>
            <p:cNvSpPr>
              <a:spLocks noChangeArrowheads="1"/>
            </p:cNvSpPr>
            <p:nvPr/>
          </p:nvSpPr>
          <p:spPr bwMode="auto">
            <a:xfrm>
              <a:off x="1366213" y="5044960"/>
              <a:ext cx="79776"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Technologies</a:t>
              </a:r>
              <a:endParaRPr lang="en-GB" sz="1600" dirty="0">
                <a:latin typeface="+mn-lt"/>
              </a:endParaRPr>
            </a:p>
          </p:txBody>
        </p:sp>
        <p:sp>
          <p:nvSpPr>
            <p:cNvPr id="199" name="Rectangle 770"/>
            <p:cNvSpPr>
              <a:spLocks noChangeArrowheads="1"/>
            </p:cNvSpPr>
            <p:nvPr/>
          </p:nvSpPr>
          <p:spPr bwMode="auto">
            <a:xfrm>
              <a:off x="1458503" y="4957591"/>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dirty="0">
                  <a:solidFill>
                    <a:srgbClr val="000000"/>
                  </a:solidFill>
                  <a:latin typeface="+mn-lt"/>
                </a:rPr>
                <a:t>...</a:t>
              </a:r>
              <a:endParaRPr lang="en-GB" sz="1600" dirty="0">
                <a:latin typeface="+mn-lt"/>
              </a:endParaRPr>
            </a:p>
          </p:txBody>
        </p:sp>
        <p:sp>
          <p:nvSpPr>
            <p:cNvPr id="200" name="Line 771"/>
            <p:cNvSpPr>
              <a:spLocks noChangeShapeType="1"/>
            </p:cNvSpPr>
            <p:nvPr/>
          </p:nvSpPr>
          <p:spPr bwMode="auto">
            <a:xfrm>
              <a:off x="1431911" y="4909678"/>
              <a:ext cx="0" cy="23956"/>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01" name="Freeform 772"/>
            <p:cNvSpPr>
              <a:spLocks/>
            </p:cNvSpPr>
            <p:nvPr/>
          </p:nvSpPr>
          <p:spPr bwMode="auto">
            <a:xfrm>
              <a:off x="1428783" y="4905451"/>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2" name="Freeform 773"/>
            <p:cNvSpPr>
              <a:spLocks/>
            </p:cNvSpPr>
            <p:nvPr/>
          </p:nvSpPr>
          <p:spPr bwMode="auto">
            <a:xfrm>
              <a:off x="1428783" y="493222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3" name="Line 774"/>
            <p:cNvSpPr>
              <a:spLocks noChangeShapeType="1"/>
            </p:cNvSpPr>
            <p:nvPr/>
          </p:nvSpPr>
          <p:spPr bwMode="auto">
            <a:xfrm>
              <a:off x="1242638" y="4877267"/>
              <a:ext cx="1407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04" name="Freeform 775"/>
            <p:cNvSpPr>
              <a:spLocks/>
            </p:cNvSpPr>
            <p:nvPr/>
          </p:nvSpPr>
          <p:spPr bwMode="auto">
            <a:xfrm>
              <a:off x="1237946" y="4875858"/>
              <a:ext cx="6257"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5" name="Freeform 776"/>
            <p:cNvSpPr>
              <a:spLocks/>
            </p:cNvSpPr>
            <p:nvPr/>
          </p:nvSpPr>
          <p:spPr bwMode="auto">
            <a:xfrm>
              <a:off x="1253588"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06" name="Rectangle 777"/>
            <p:cNvSpPr>
              <a:spLocks noChangeArrowheads="1"/>
            </p:cNvSpPr>
            <p:nvPr/>
          </p:nvSpPr>
          <p:spPr bwMode="auto">
            <a:xfrm rot="16200000">
              <a:off x="1190075" y="4975135"/>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07" name="Rectangle 778"/>
            <p:cNvSpPr>
              <a:spLocks noChangeArrowheads="1"/>
            </p:cNvSpPr>
            <p:nvPr/>
          </p:nvSpPr>
          <p:spPr bwMode="auto">
            <a:xfrm rot="16200000">
              <a:off x="1189842" y="4962452"/>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08" name="Rectangle 779"/>
            <p:cNvSpPr>
              <a:spLocks noChangeArrowheads="1"/>
            </p:cNvSpPr>
            <p:nvPr/>
          </p:nvSpPr>
          <p:spPr bwMode="auto">
            <a:xfrm rot="16200000">
              <a:off x="1188355" y="4951179"/>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09" name="Rectangle 780"/>
            <p:cNvSpPr>
              <a:spLocks noChangeArrowheads="1"/>
            </p:cNvSpPr>
            <p:nvPr/>
          </p:nvSpPr>
          <p:spPr bwMode="auto">
            <a:xfrm rot="16200000">
              <a:off x="1189842" y="4938496"/>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10" name="Rectangle 781"/>
            <p:cNvSpPr>
              <a:spLocks noChangeArrowheads="1"/>
            </p:cNvSpPr>
            <p:nvPr/>
          </p:nvSpPr>
          <p:spPr bwMode="auto">
            <a:xfrm rot="16200000">
              <a:off x="1188355" y="4928632"/>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g</a:t>
              </a:r>
              <a:endParaRPr lang="en-GB" sz="1600" dirty="0">
                <a:latin typeface="+mn-lt"/>
              </a:endParaRPr>
            </a:p>
          </p:txBody>
        </p:sp>
        <p:sp>
          <p:nvSpPr>
            <p:cNvPr id="211" name="Rectangle 782"/>
            <p:cNvSpPr>
              <a:spLocks noChangeArrowheads="1"/>
            </p:cNvSpPr>
            <p:nvPr/>
          </p:nvSpPr>
          <p:spPr bwMode="auto">
            <a:xfrm rot="16200000">
              <a:off x="1189842" y="4914540"/>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12" name="Rectangle 783"/>
            <p:cNvSpPr>
              <a:spLocks noChangeArrowheads="1"/>
            </p:cNvSpPr>
            <p:nvPr/>
          </p:nvSpPr>
          <p:spPr bwMode="auto">
            <a:xfrm rot="16200000">
              <a:off x="1190075" y="4900448"/>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13" name="Rectangle 784"/>
            <p:cNvSpPr>
              <a:spLocks noChangeArrowheads="1"/>
            </p:cNvSpPr>
            <p:nvPr/>
          </p:nvSpPr>
          <p:spPr bwMode="auto">
            <a:xfrm rot="16200000">
              <a:off x="1189842" y="4886356"/>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14" name="Rectangle 785"/>
            <p:cNvSpPr>
              <a:spLocks noChangeArrowheads="1"/>
            </p:cNvSpPr>
            <p:nvPr/>
          </p:nvSpPr>
          <p:spPr bwMode="auto">
            <a:xfrm rot="16200000">
              <a:off x="1189920" y="487508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15" name="Rectangle 786"/>
            <p:cNvSpPr>
              <a:spLocks noChangeArrowheads="1"/>
            </p:cNvSpPr>
            <p:nvPr/>
          </p:nvSpPr>
          <p:spPr bwMode="auto">
            <a:xfrm rot="16200000">
              <a:off x="1191251" y="4866627"/>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216" name="Rectangle 787"/>
            <p:cNvSpPr>
              <a:spLocks noChangeArrowheads="1"/>
            </p:cNvSpPr>
            <p:nvPr/>
          </p:nvSpPr>
          <p:spPr bwMode="auto">
            <a:xfrm>
              <a:off x="1541408" y="4780033"/>
              <a:ext cx="64134"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17" name="Rectangle 788"/>
            <p:cNvSpPr>
              <a:spLocks noChangeArrowheads="1"/>
            </p:cNvSpPr>
            <p:nvPr/>
          </p:nvSpPr>
          <p:spPr bwMode="auto">
            <a:xfrm>
              <a:off x="1541408" y="4780033"/>
              <a:ext cx="64134" cy="305793"/>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18" name="Rectangle 789"/>
            <p:cNvSpPr>
              <a:spLocks noChangeArrowheads="1"/>
            </p:cNvSpPr>
            <p:nvPr/>
          </p:nvSpPr>
          <p:spPr bwMode="auto">
            <a:xfrm rot="16200000">
              <a:off x="1565337" y="4956815"/>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S</a:t>
              </a:r>
              <a:endParaRPr lang="en-GB" sz="1600" dirty="0">
                <a:latin typeface="+mn-lt"/>
              </a:endParaRPr>
            </a:p>
          </p:txBody>
        </p:sp>
        <p:sp>
          <p:nvSpPr>
            <p:cNvPr id="219" name="Rectangle 790"/>
            <p:cNvSpPr>
              <a:spLocks noChangeArrowheads="1"/>
            </p:cNvSpPr>
            <p:nvPr/>
          </p:nvSpPr>
          <p:spPr bwMode="auto">
            <a:xfrm rot="16200000">
              <a:off x="1565259" y="4944133"/>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20" name="Rectangle 791"/>
            <p:cNvSpPr>
              <a:spLocks noChangeArrowheads="1"/>
            </p:cNvSpPr>
            <p:nvPr/>
          </p:nvSpPr>
          <p:spPr bwMode="auto">
            <a:xfrm rot="16200000">
              <a:off x="1565259" y="4931450"/>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c</a:t>
              </a:r>
              <a:endParaRPr lang="en-GB" sz="1600" dirty="0">
                <a:latin typeface="+mn-lt"/>
              </a:endParaRPr>
            </a:p>
          </p:txBody>
        </p:sp>
        <p:sp>
          <p:nvSpPr>
            <p:cNvPr id="221" name="Rectangle 792"/>
            <p:cNvSpPr>
              <a:spLocks noChangeArrowheads="1"/>
            </p:cNvSpPr>
            <p:nvPr/>
          </p:nvSpPr>
          <p:spPr bwMode="auto">
            <a:xfrm rot="16200000">
              <a:off x="1565337" y="4921586"/>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u</a:t>
              </a:r>
              <a:endParaRPr lang="en-GB" sz="1600" dirty="0">
                <a:latin typeface="+mn-lt"/>
              </a:endParaRPr>
            </a:p>
          </p:txBody>
        </p:sp>
        <p:sp>
          <p:nvSpPr>
            <p:cNvPr id="222" name="Rectangle 793"/>
            <p:cNvSpPr>
              <a:spLocks noChangeArrowheads="1"/>
            </p:cNvSpPr>
            <p:nvPr/>
          </p:nvSpPr>
          <p:spPr bwMode="auto">
            <a:xfrm rot="16200000">
              <a:off x="1566668" y="4911721"/>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r</a:t>
              </a:r>
              <a:endParaRPr lang="en-GB" sz="1600" dirty="0">
                <a:latin typeface="+mn-lt"/>
              </a:endParaRPr>
            </a:p>
          </p:txBody>
        </p:sp>
        <p:sp>
          <p:nvSpPr>
            <p:cNvPr id="223" name="Rectangle 794"/>
            <p:cNvSpPr>
              <a:spLocks noChangeArrowheads="1"/>
            </p:cNvSpPr>
            <p:nvPr/>
          </p:nvSpPr>
          <p:spPr bwMode="auto">
            <a:xfrm rot="16200000">
              <a:off x="1567961" y="4905230"/>
              <a:ext cx="3206" cy="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i</a:t>
              </a:r>
              <a:endParaRPr lang="en-GB" sz="1600" dirty="0">
                <a:latin typeface="+mn-lt"/>
              </a:endParaRPr>
            </a:p>
          </p:txBody>
        </p:sp>
        <p:sp>
          <p:nvSpPr>
            <p:cNvPr id="224" name="Rectangle 795"/>
            <p:cNvSpPr>
              <a:spLocks noChangeArrowheads="1"/>
            </p:cNvSpPr>
            <p:nvPr/>
          </p:nvSpPr>
          <p:spPr bwMode="auto">
            <a:xfrm rot="16200000">
              <a:off x="1566668" y="4899039"/>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225" name="Rectangle 796"/>
            <p:cNvSpPr>
              <a:spLocks noChangeArrowheads="1"/>
            </p:cNvSpPr>
            <p:nvPr/>
          </p:nvSpPr>
          <p:spPr bwMode="auto">
            <a:xfrm rot="16200000">
              <a:off x="1565259" y="4889174"/>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y</a:t>
              </a:r>
              <a:endParaRPr lang="en-GB" sz="1600" dirty="0">
                <a:latin typeface="+mn-lt"/>
              </a:endParaRPr>
            </a:p>
          </p:txBody>
        </p:sp>
        <p:sp>
          <p:nvSpPr>
            <p:cNvPr id="226" name="Line 797"/>
            <p:cNvSpPr>
              <a:spLocks noChangeShapeType="1"/>
            </p:cNvSpPr>
            <p:nvPr/>
          </p:nvSpPr>
          <p:spPr bwMode="auto">
            <a:xfrm>
              <a:off x="1519509" y="5059052"/>
              <a:ext cx="9385"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27" name="Freeform 798"/>
            <p:cNvSpPr>
              <a:spLocks/>
            </p:cNvSpPr>
            <p:nvPr/>
          </p:nvSpPr>
          <p:spPr bwMode="auto">
            <a:xfrm>
              <a:off x="1513252"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28" name="Freeform 799"/>
            <p:cNvSpPr>
              <a:spLocks/>
            </p:cNvSpPr>
            <p:nvPr/>
          </p:nvSpPr>
          <p:spPr bwMode="auto">
            <a:xfrm>
              <a:off x="1527330"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29" name="Line 800"/>
            <p:cNvSpPr>
              <a:spLocks noChangeShapeType="1"/>
            </p:cNvSpPr>
            <p:nvPr/>
          </p:nvSpPr>
          <p:spPr bwMode="auto">
            <a:xfrm>
              <a:off x="1519509" y="4963227"/>
              <a:ext cx="9385"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30" name="Freeform 801"/>
            <p:cNvSpPr>
              <a:spLocks/>
            </p:cNvSpPr>
            <p:nvPr/>
          </p:nvSpPr>
          <p:spPr bwMode="auto">
            <a:xfrm>
              <a:off x="1513252"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1" name="Freeform 802"/>
            <p:cNvSpPr>
              <a:spLocks/>
            </p:cNvSpPr>
            <p:nvPr/>
          </p:nvSpPr>
          <p:spPr bwMode="auto">
            <a:xfrm>
              <a:off x="1527330"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2" name="Line 803"/>
            <p:cNvSpPr>
              <a:spLocks noChangeShapeType="1"/>
            </p:cNvSpPr>
            <p:nvPr/>
          </p:nvSpPr>
          <p:spPr bwMode="auto">
            <a:xfrm>
              <a:off x="1519509" y="4878676"/>
              <a:ext cx="9385"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33" name="Freeform 804"/>
            <p:cNvSpPr>
              <a:spLocks/>
            </p:cNvSpPr>
            <p:nvPr/>
          </p:nvSpPr>
          <p:spPr bwMode="auto">
            <a:xfrm>
              <a:off x="1513252"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4" name="Freeform 805"/>
            <p:cNvSpPr>
              <a:spLocks/>
            </p:cNvSpPr>
            <p:nvPr/>
          </p:nvSpPr>
          <p:spPr bwMode="auto">
            <a:xfrm>
              <a:off x="1527330" y="4875858"/>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35" name="Rectangle 806"/>
            <p:cNvSpPr>
              <a:spLocks noChangeArrowheads="1"/>
            </p:cNvSpPr>
            <p:nvPr/>
          </p:nvSpPr>
          <p:spPr bwMode="auto">
            <a:xfrm>
              <a:off x="1267666" y="4784261"/>
              <a:ext cx="237764" cy="4227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36" name="Rectangle 807"/>
            <p:cNvSpPr>
              <a:spLocks noChangeArrowheads="1"/>
            </p:cNvSpPr>
            <p:nvPr/>
          </p:nvSpPr>
          <p:spPr bwMode="auto">
            <a:xfrm>
              <a:off x="1267666" y="4784261"/>
              <a:ext cx="237764" cy="4227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37" name="Rectangle 808"/>
            <p:cNvSpPr>
              <a:spLocks noChangeArrowheads="1"/>
            </p:cNvSpPr>
            <p:nvPr/>
          </p:nvSpPr>
          <p:spPr bwMode="auto">
            <a:xfrm>
              <a:off x="1308336" y="4792716"/>
              <a:ext cx="7508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Applications</a:t>
              </a:r>
              <a:endParaRPr lang="en-GB" sz="1600" dirty="0">
                <a:latin typeface="+mn-lt"/>
              </a:endParaRPr>
            </a:p>
          </p:txBody>
        </p:sp>
        <p:sp>
          <p:nvSpPr>
            <p:cNvPr id="238" name="Line 809"/>
            <p:cNvSpPr>
              <a:spLocks noChangeShapeType="1"/>
            </p:cNvSpPr>
            <p:nvPr/>
          </p:nvSpPr>
          <p:spPr bwMode="auto">
            <a:xfrm>
              <a:off x="1519509" y="4809626"/>
              <a:ext cx="1095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39" name="Freeform 810"/>
            <p:cNvSpPr>
              <a:spLocks/>
            </p:cNvSpPr>
            <p:nvPr/>
          </p:nvSpPr>
          <p:spPr bwMode="auto">
            <a:xfrm>
              <a:off x="1513252"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0" name="Freeform 811"/>
            <p:cNvSpPr>
              <a:spLocks/>
            </p:cNvSpPr>
            <p:nvPr/>
          </p:nvSpPr>
          <p:spPr bwMode="auto">
            <a:xfrm>
              <a:off x="1528894" y="4805399"/>
              <a:ext cx="6257"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1" name="Line 812"/>
            <p:cNvSpPr>
              <a:spLocks noChangeShapeType="1"/>
            </p:cNvSpPr>
            <p:nvPr/>
          </p:nvSpPr>
          <p:spPr bwMode="auto">
            <a:xfrm>
              <a:off x="1241074" y="4809626"/>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42" name="Freeform 813"/>
            <p:cNvSpPr>
              <a:spLocks/>
            </p:cNvSpPr>
            <p:nvPr/>
          </p:nvSpPr>
          <p:spPr bwMode="auto">
            <a:xfrm>
              <a:off x="1236381"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3" name="Freeform 814"/>
            <p:cNvSpPr>
              <a:spLocks/>
            </p:cNvSpPr>
            <p:nvPr/>
          </p:nvSpPr>
          <p:spPr bwMode="auto">
            <a:xfrm>
              <a:off x="1252024" y="4805399"/>
              <a:ext cx="6257" cy="563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4" name="Line 815"/>
            <p:cNvSpPr>
              <a:spLocks noChangeShapeType="1"/>
            </p:cNvSpPr>
            <p:nvPr/>
          </p:nvSpPr>
          <p:spPr bwMode="auto">
            <a:xfrm>
              <a:off x="1386548" y="4832173"/>
              <a:ext cx="0" cy="22547"/>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45" name="Freeform 816"/>
            <p:cNvSpPr>
              <a:spLocks/>
            </p:cNvSpPr>
            <p:nvPr/>
          </p:nvSpPr>
          <p:spPr bwMode="auto">
            <a:xfrm>
              <a:off x="1381856" y="4826536"/>
              <a:ext cx="7821"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6" name="Freeform 817"/>
            <p:cNvSpPr>
              <a:spLocks/>
            </p:cNvSpPr>
            <p:nvPr/>
          </p:nvSpPr>
          <p:spPr bwMode="auto">
            <a:xfrm>
              <a:off x="1381856" y="4854720"/>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7" name="Line 818"/>
            <p:cNvSpPr>
              <a:spLocks noChangeShapeType="1"/>
            </p:cNvSpPr>
            <p:nvPr/>
          </p:nvSpPr>
          <p:spPr bwMode="auto">
            <a:xfrm>
              <a:off x="1431911"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48" name="Freeform 819"/>
            <p:cNvSpPr>
              <a:spLocks/>
            </p:cNvSpPr>
            <p:nvPr/>
          </p:nvSpPr>
          <p:spPr bwMode="auto">
            <a:xfrm>
              <a:off x="1428783" y="4994229"/>
              <a:ext cx="7821" cy="704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49" name="Freeform 820"/>
            <p:cNvSpPr>
              <a:spLocks/>
            </p:cNvSpPr>
            <p:nvPr/>
          </p:nvSpPr>
          <p:spPr bwMode="auto">
            <a:xfrm>
              <a:off x="1428783" y="5019595"/>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grpSp>
      <p:sp>
        <p:nvSpPr>
          <p:cNvPr id="250" name="Line 821"/>
          <p:cNvSpPr>
            <a:spLocks noChangeShapeType="1"/>
          </p:cNvSpPr>
          <p:nvPr/>
        </p:nvSpPr>
        <p:spPr bwMode="auto">
          <a:xfrm>
            <a:off x="539707" y="3760118"/>
            <a:ext cx="1029269"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51" name="Line 822"/>
          <p:cNvSpPr>
            <a:spLocks noChangeShapeType="1"/>
          </p:cNvSpPr>
          <p:nvPr/>
        </p:nvSpPr>
        <p:spPr bwMode="auto">
          <a:xfrm>
            <a:off x="635126" y="3571287"/>
            <a:ext cx="0" cy="18883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52" name="Line 823"/>
          <p:cNvSpPr>
            <a:spLocks noChangeShapeType="1"/>
          </p:cNvSpPr>
          <p:nvPr/>
        </p:nvSpPr>
        <p:spPr bwMode="auto">
          <a:xfrm>
            <a:off x="1132554" y="3593834"/>
            <a:ext cx="0" cy="16628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53" name="Rectangle 824"/>
          <p:cNvSpPr>
            <a:spLocks noChangeArrowheads="1"/>
          </p:cNvSpPr>
          <p:nvPr/>
        </p:nvSpPr>
        <p:spPr bwMode="auto">
          <a:xfrm>
            <a:off x="1387525" y="2915734"/>
            <a:ext cx="480221" cy="6077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000" tIns="10800" rIns="18000"/>
          <a:lstStyle/>
          <a:p>
            <a:pPr algn="ctr"/>
            <a:r>
              <a:rPr lang="en-GB" sz="800" b="1" dirty="0">
                <a:latin typeface="+mn-lt"/>
              </a:rPr>
              <a:t>Vehicle</a:t>
            </a:r>
          </a:p>
          <a:p>
            <a:pPr algn="ctr"/>
            <a:r>
              <a:rPr lang="en-GB" sz="800" b="1" dirty="0">
                <a:latin typeface="+mn-lt"/>
              </a:rPr>
              <a:t>Gateway</a:t>
            </a:r>
          </a:p>
        </p:txBody>
      </p:sp>
      <p:grpSp>
        <p:nvGrpSpPr>
          <p:cNvPr id="856" name="Group 855"/>
          <p:cNvGrpSpPr/>
          <p:nvPr/>
        </p:nvGrpSpPr>
        <p:grpSpPr>
          <a:xfrm>
            <a:off x="1376999" y="3237310"/>
            <a:ext cx="495001" cy="359342"/>
            <a:chOff x="1702525" y="4740576"/>
            <a:chExt cx="480221" cy="359342"/>
          </a:xfrm>
        </p:grpSpPr>
        <p:sp>
          <p:nvSpPr>
            <p:cNvPr id="254" name="Rectangle 825"/>
            <p:cNvSpPr>
              <a:spLocks noChangeArrowheads="1"/>
            </p:cNvSpPr>
            <p:nvPr/>
          </p:nvSpPr>
          <p:spPr bwMode="auto">
            <a:xfrm>
              <a:off x="1702525" y="4740576"/>
              <a:ext cx="480221" cy="359342"/>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55" name="Rectangle 826"/>
            <p:cNvSpPr>
              <a:spLocks noChangeArrowheads="1"/>
            </p:cNvSpPr>
            <p:nvPr/>
          </p:nvSpPr>
          <p:spPr bwMode="auto">
            <a:xfrm>
              <a:off x="1804200" y="5026641"/>
              <a:ext cx="237764" cy="5918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56" name="Rectangle 827"/>
            <p:cNvSpPr>
              <a:spLocks noChangeArrowheads="1"/>
            </p:cNvSpPr>
            <p:nvPr/>
          </p:nvSpPr>
          <p:spPr bwMode="auto">
            <a:xfrm>
              <a:off x="1804200" y="5026641"/>
              <a:ext cx="237764" cy="59186"/>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57" name="Rectangle 828"/>
            <p:cNvSpPr>
              <a:spLocks noChangeArrowheads="1"/>
            </p:cNvSpPr>
            <p:nvPr/>
          </p:nvSpPr>
          <p:spPr bwMode="auto">
            <a:xfrm>
              <a:off x="1804200" y="4937862"/>
              <a:ext cx="237764"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58" name="Rectangle 829"/>
            <p:cNvSpPr>
              <a:spLocks noChangeArrowheads="1"/>
            </p:cNvSpPr>
            <p:nvPr/>
          </p:nvSpPr>
          <p:spPr bwMode="auto">
            <a:xfrm>
              <a:off x="1804200" y="4937862"/>
              <a:ext cx="237764"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59" name="Rectangle 830"/>
            <p:cNvSpPr>
              <a:spLocks noChangeArrowheads="1"/>
            </p:cNvSpPr>
            <p:nvPr/>
          </p:nvSpPr>
          <p:spPr bwMode="auto">
            <a:xfrm>
              <a:off x="1702525" y="4780033"/>
              <a:ext cx="62570"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60" name="Rectangle 831"/>
            <p:cNvSpPr>
              <a:spLocks noChangeArrowheads="1"/>
            </p:cNvSpPr>
            <p:nvPr/>
          </p:nvSpPr>
          <p:spPr bwMode="auto">
            <a:xfrm>
              <a:off x="1702525" y="4780033"/>
              <a:ext cx="62570" cy="305793"/>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61" name="Rectangle 832"/>
            <p:cNvSpPr>
              <a:spLocks noChangeArrowheads="1"/>
            </p:cNvSpPr>
            <p:nvPr/>
          </p:nvSpPr>
          <p:spPr bwMode="auto">
            <a:xfrm>
              <a:off x="1804200" y="4860357"/>
              <a:ext cx="237764" cy="450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62" name="Rectangle 833"/>
            <p:cNvSpPr>
              <a:spLocks noChangeArrowheads="1"/>
            </p:cNvSpPr>
            <p:nvPr/>
          </p:nvSpPr>
          <p:spPr bwMode="auto">
            <a:xfrm>
              <a:off x="1804200" y="4860357"/>
              <a:ext cx="237764" cy="450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63" name="Rectangle 834"/>
            <p:cNvSpPr>
              <a:spLocks noChangeArrowheads="1"/>
            </p:cNvSpPr>
            <p:nvPr/>
          </p:nvSpPr>
          <p:spPr bwMode="auto">
            <a:xfrm>
              <a:off x="1866770" y="4870221"/>
              <a:ext cx="51620"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Facilities</a:t>
              </a:r>
              <a:endParaRPr lang="en-GB" sz="1600" dirty="0">
                <a:latin typeface="+mn-lt"/>
              </a:endParaRPr>
            </a:p>
          </p:txBody>
        </p:sp>
        <p:sp>
          <p:nvSpPr>
            <p:cNvPr id="264" name="Line 835"/>
            <p:cNvSpPr>
              <a:spLocks noChangeShapeType="1"/>
            </p:cNvSpPr>
            <p:nvPr/>
          </p:nvSpPr>
          <p:spPr bwMode="auto">
            <a:xfrm>
              <a:off x="1779172"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65" name="Freeform 836"/>
            <p:cNvSpPr>
              <a:spLocks/>
            </p:cNvSpPr>
            <p:nvPr/>
          </p:nvSpPr>
          <p:spPr bwMode="auto">
            <a:xfrm>
              <a:off x="1772915"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66" name="Freeform 837"/>
            <p:cNvSpPr>
              <a:spLocks/>
            </p:cNvSpPr>
            <p:nvPr/>
          </p:nvSpPr>
          <p:spPr bwMode="auto">
            <a:xfrm>
              <a:off x="1790122"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67" name="Line 838"/>
            <p:cNvSpPr>
              <a:spLocks noChangeShapeType="1"/>
            </p:cNvSpPr>
            <p:nvPr/>
          </p:nvSpPr>
          <p:spPr bwMode="auto">
            <a:xfrm>
              <a:off x="1779172"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68" name="Freeform 839"/>
            <p:cNvSpPr>
              <a:spLocks/>
            </p:cNvSpPr>
            <p:nvPr/>
          </p:nvSpPr>
          <p:spPr bwMode="auto">
            <a:xfrm>
              <a:off x="1772915"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69" name="Freeform 840"/>
            <p:cNvSpPr>
              <a:spLocks/>
            </p:cNvSpPr>
            <p:nvPr/>
          </p:nvSpPr>
          <p:spPr bwMode="auto">
            <a:xfrm>
              <a:off x="1790122"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70" name="Rectangle 841"/>
            <p:cNvSpPr>
              <a:spLocks noChangeArrowheads="1"/>
            </p:cNvSpPr>
            <p:nvPr/>
          </p:nvSpPr>
          <p:spPr bwMode="auto">
            <a:xfrm>
              <a:off x="1851127" y="4937862"/>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71" name="Rectangle 842"/>
            <p:cNvSpPr>
              <a:spLocks noChangeArrowheads="1"/>
            </p:cNvSpPr>
            <p:nvPr/>
          </p:nvSpPr>
          <p:spPr bwMode="auto">
            <a:xfrm>
              <a:off x="1869898" y="4937862"/>
              <a:ext cx="6842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smtClean="0">
                  <a:solidFill>
                    <a:srgbClr val="FFFFFF"/>
                  </a:solidFill>
                  <a:latin typeface="+mn-lt"/>
                </a:rPr>
                <a:t>networking </a:t>
              </a:r>
              <a:endParaRPr lang="en-GB" sz="1600" dirty="0">
                <a:latin typeface="+mn-lt"/>
              </a:endParaRPr>
            </a:p>
          </p:txBody>
        </p:sp>
        <p:sp>
          <p:nvSpPr>
            <p:cNvPr id="272" name="Rectangle 843"/>
            <p:cNvSpPr>
              <a:spLocks noChangeArrowheads="1"/>
            </p:cNvSpPr>
            <p:nvPr/>
          </p:nvSpPr>
          <p:spPr bwMode="auto">
            <a:xfrm>
              <a:off x="1849563" y="4961818"/>
              <a:ext cx="12514"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&amp; </a:t>
              </a:r>
              <a:endParaRPr lang="en-GB" sz="1600" dirty="0">
                <a:latin typeface="+mn-lt"/>
              </a:endParaRPr>
            </a:p>
          </p:txBody>
        </p:sp>
        <p:sp>
          <p:nvSpPr>
            <p:cNvPr id="273" name="Rectangle 844"/>
            <p:cNvSpPr>
              <a:spLocks noChangeArrowheads="1"/>
            </p:cNvSpPr>
            <p:nvPr/>
          </p:nvSpPr>
          <p:spPr bwMode="auto">
            <a:xfrm>
              <a:off x="1876155" y="4961818"/>
              <a:ext cx="59441"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Transport</a:t>
              </a:r>
              <a:endParaRPr lang="en-GB" sz="1600" dirty="0">
                <a:latin typeface="+mn-lt"/>
              </a:endParaRPr>
            </a:p>
          </p:txBody>
        </p:sp>
        <p:sp>
          <p:nvSpPr>
            <p:cNvPr id="274" name="Rectangle 845"/>
            <p:cNvSpPr>
              <a:spLocks noChangeArrowheads="1"/>
            </p:cNvSpPr>
            <p:nvPr/>
          </p:nvSpPr>
          <p:spPr bwMode="auto">
            <a:xfrm>
              <a:off x="1877719" y="5021004"/>
              <a:ext cx="45363"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Access </a:t>
              </a:r>
              <a:endParaRPr lang="en-GB" sz="1600" dirty="0">
                <a:latin typeface="+mn-lt"/>
              </a:endParaRPr>
            </a:p>
          </p:txBody>
        </p:sp>
        <p:sp>
          <p:nvSpPr>
            <p:cNvPr id="275" name="Rectangle 846"/>
            <p:cNvSpPr>
              <a:spLocks noChangeArrowheads="1"/>
            </p:cNvSpPr>
            <p:nvPr/>
          </p:nvSpPr>
          <p:spPr bwMode="auto">
            <a:xfrm>
              <a:off x="1837049" y="5043551"/>
              <a:ext cx="79776"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Technologies</a:t>
              </a:r>
              <a:endParaRPr lang="en-GB" sz="1600" dirty="0">
                <a:latin typeface="+mn-lt"/>
              </a:endParaRPr>
            </a:p>
          </p:txBody>
        </p:sp>
        <p:sp>
          <p:nvSpPr>
            <p:cNvPr id="276" name="Rectangle 847"/>
            <p:cNvSpPr>
              <a:spLocks noChangeArrowheads="1"/>
            </p:cNvSpPr>
            <p:nvPr/>
          </p:nvSpPr>
          <p:spPr bwMode="auto">
            <a:xfrm>
              <a:off x="1993473" y="4959000"/>
              <a:ext cx="9385" cy="1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dirty="0">
                  <a:solidFill>
                    <a:srgbClr val="000000"/>
                  </a:solidFill>
                  <a:latin typeface="+mn-lt"/>
                </a:rPr>
                <a:t>...</a:t>
              </a:r>
              <a:endParaRPr lang="en-GB" sz="1600" dirty="0">
                <a:latin typeface="+mn-lt"/>
              </a:endParaRPr>
            </a:p>
          </p:txBody>
        </p:sp>
        <p:sp>
          <p:nvSpPr>
            <p:cNvPr id="277" name="Line 848"/>
            <p:cNvSpPr>
              <a:spLocks noChangeShapeType="1"/>
            </p:cNvSpPr>
            <p:nvPr/>
          </p:nvSpPr>
          <p:spPr bwMode="auto">
            <a:xfrm>
              <a:off x="1923082" y="4909678"/>
              <a:ext cx="0" cy="23956"/>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78" name="Freeform 849"/>
            <p:cNvSpPr>
              <a:spLocks/>
            </p:cNvSpPr>
            <p:nvPr/>
          </p:nvSpPr>
          <p:spPr bwMode="auto">
            <a:xfrm>
              <a:off x="1918389" y="4905451"/>
              <a:ext cx="7821" cy="7046"/>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79" name="Freeform 850"/>
            <p:cNvSpPr>
              <a:spLocks/>
            </p:cNvSpPr>
            <p:nvPr/>
          </p:nvSpPr>
          <p:spPr bwMode="auto">
            <a:xfrm>
              <a:off x="1919954" y="4932225"/>
              <a:ext cx="7821" cy="563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80" name="Line 851"/>
            <p:cNvSpPr>
              <a:spLocks noChangeShapeType="1"/>
            </p:cNvSpPr>
            <p:nvPr/>
          </p:nvSpPr>
          <p:spPr bwMode="auto">
            <a:xfrm>
              <a:off x="1779172" y="4877267"/>
              <a:ext cx="14078"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281" name="Freeform 852"/>
            <p:cNvSpPr>
              <a:spLocks/>
            </p:cNvSpPr>
            <p:nvPr/>
          </p:nvSpPr>
          <p:spPr bwMode="auto">
            <a:xfrm>
              <a:off x="1772915" y="4875858"/>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82" name="Freeform 853"/>
            <p:cNvSpPr>
              <a:spLocks/>
            </p:cNvSpPr>
            <p:nvPr/>
          </p:nvSpPr>
          <p:spPr bwMode="auto">
            <a:xfrm>
              <a:off x="1791686"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283" name="Rectangle 854"/>
            <p:cNvSpPr>
              <a:spLocks noChangeArrowheads="1"/>
            </p:cNvSpPr>
            <p:nvPr/>
          </p:nvSpPr>
          <p:spPr bwMode="auto">
            <a:xfrm rot="16200000">
              <a:off x="1731301" y="4975135"/>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84" name="Rectangle 855"/>
            <p:cNvSpPr>
              <a:spLocks noChangeArrowheads="1"/>
            </p:cNvSpPr>
            <p:nvPr/>
          </p:nvSpPr>
          <p:spPr bwMode="auto">
            <a:xfrm rot="16200000">
              <a:off x="1731068" y="4963861"/>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85" name="Rectangle 856"/>
            <p:cNvSpPr>
              <a:spLocks noChangeArrowheads="1"/>
            </p:cNvSpPr>
            <p:nvPr/>
          </p:nvSpPr>
          <p:spPr bwMode="auto">
            <a:xfrm rot="16200000">
              <a:off x="1729582" y="4951179"/>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86" name="Rectangle 857"/>
            <p:cNvSpPr>
              <a:spLocks noChangeArrowheads="1"/>
            </p:cNvSpPr>
            <p:nvPr/>
          </p:nvSpPr>
          <p:spPr bwMode="auto">
            <a:xfrm rot="16200000">
              <a:off x="1731068" y="4938496"/>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a</a:t>
              </a:r>
              <a:endParaRPr lang="en-GB" sz="1600" dirty="0">
                <a:latin typeface="+mn-lt"/>
              </a:endParaRPr>
            </a:p>
          </p:txBody>
        </p:sp>
        <p:sp>
          <p:nvSpPr>
            <p:cNvPr id="287" name="Rectangle 858"/>
            <p:cNvSpPr>
              <a:spLocks noChangeArrowheads="1"/>
            </p:cNvSpPr>
            <p:nvPr/>
          </p:nvSpPr>
          <p:spPr bwMode="auto">
            <a:xfrm rot="16200000">
              <a:off x="1729582" y="4928632"/>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g</a:t>
              </a:r>
              <a:endParaRPr lang="en-GB" sz="1600" dirty="0">
                <a:latin typeface="+mn-lt"/>
              </a:endParaRPr>
            </a:p>
          </p:txBody>
        </p:sp>
        <p:sp>
          <p:nvSpPr>
            <p:cNvPr id="288" name="Rectangle 859"/>
            <p:cNvSpPr>
              <a:spLocks noChangeArrowheads="1"/>
            </p:cNvSpPr>
            <p:nvPr/>
          </p:nvSpPr>
          <p:spPr bwMode="auto">
            <a:xfrm rot="16200000">
              <a:off x="1731068" y="4915949"/>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89" name="Rectangle 860"/>
            <p:cNvSpPr>
              <a:spLocks noChangeArrowheads="1"/>
            </p:cNvSpPr>
            <p:nvPr/>
          </p:nvSpPr>
          <p:spPr bwMode="auto">
            <a:xfrm rot="16200000">
              <a:off x="1731301" y="4901857"/>
              <a:ext cx="11273"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m</a:t>
              </a:r>
              <a:endParaRPr lang="en-GB" sz="1600" dirty="0">
                <a:latin typeface="+mn-lt"/>
              </a:endParaRPr>
            </a:p>
          </p:txBody>
        </p:sp>
        <p:sp>
          <p:nvSpPr>
            <p:cNvPr id="290" name="Rectangle 861"/>
            <p:cNvSpPr>
              <a:spLocks noChangeArrowheads="1"/>
            </p:cNvSpPr>
            <p:nvPr/>
          </p:nvSpPr>
          <p:spPr bwMode="auto">
            <a:xfrm rot="16200000">
              <a:off x="1731068" y="488776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91" name="Rectangle 862"/>
            <p:cNvSpPr>
              <a:spLocks noChangeArrowheads="1"/>
            </p:cNvSpPr>
            <p:nvPr/>
          </p:nvSpPr>
          <p:spPr bwMode="auto">
            <a:xfrm rot="16200000">
              <a:off x="1731146" y="4875083"/>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n</a:t>
              </a:r>
              <a:endParaRPr lang="en-GB" sz="1600" dirty="0">
                <a:latin typeface="+mn-lt"/>
              </a:endParaRPr>
            </a:p>
          </p:txBody>
        </p:sp>
        <p:sp>
          <p:nvSpPr>
            <p:cNvPr id="292" name="Rectangle 863"/>
            <p:cNvSpPr>
              <a:spLocks noChangeArrowheads="1"/>
            </p:cNvSpPr>
            <p:nvPr/>
          </p:nvSpPr>
          <p:spPr bwMode="auto">
            <a:xfrm rot="16200000">
              <a:off x="1732478" y="4866627"/>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293" name="Rectangle 864"/>
            <p:cNvSpPr>
              <a:spLocks noChangeArrowheads="1"/>
            </p:cNvSpPr>
            <p:nvPr/>
          </p:nvSpPr>
          <p:spPr bwMode="auto">
            <a:xfrm>
              <a:off x="2077942" y="4780033"/>
              <a:ext cx="64134" cy="305793"/>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294" name="Rectangle 865"/>
            <p:cNvSpPr>
              <a:spLocks noChangeArrowheads="1"/>
            </p:cNvSpPr>
            <p:nvPr/>
          </p:nvSpPr>
          <p:spPr bwMode="auto">
            <a:xfrm>
              <a:off x="2077942" y="4780033"/>
              <a:ext cx="64134" cy="305793"/>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295" name="Rectangle 866"/>
            <p:cNvSpPr>
              <a:spLocks noChangeArrowheads="1"/>
            </p:cNvSpPr>
            <p:nvPr/>
          </p:nvSpPr>
          <p:spPr bwMode="auto">
            <a:xfrm rot="16200000">
              <a:off x="2100306" y="4953997"/>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S</a:t>
              </a:r>
              <a:endParaRPr lang="en-GB" sz="1600" dirty="0">
                <a:latin typeface="+mn-lt"/>
              </a:endParaRPr>
            </a:p>
          </p:txBody>
        </p:sp>
        <p:sp>
          <p:nvSpPr>
            <p:cNvPr id="296" name="Rectangle 867"/>
            <p:cNvSpPr>
              <a:spLocks noChangeArrowheads="1"/>
            </p:cNvSpPr>
            <p:nvPr/>
          </p:nvSpPr>
          <p:spPr bwMode="auto">
            <a:xfrm rot="16200000">
              <a:off x="2100229" y="4942723"/>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e</a:t>
              </a:r>
              <a:endParaRPr lang="en-GB" sz="1600" dirty="0">
                <a:latin typeface="+mn-lt"/>
              </a:endParaRPr>
            </a:p>
          </p:txBody>
        </p:sp>
        <p:sp>
          <p:nvSpPr>
            <p:cNvPr id="297" name="Rectangle 868"/>
            <p:cNvSpPr>
              <a:spLocks noChangeArrowheads="1"/>
            </p:cNvSpPr>
            <p:nvPr/>
          </p:nvSpPr>
          <p:spPr bwMode="auto">
            <a:xfrm rot="16200000">
              <a:off x="2100229" y="4931450"/>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c</a:t>
              </a:r>
              <a:endParaRPr lang="en-GB" sz="1600" dirty="0">
                <a:latin typeface="+mn-lt"/>
              </a:endParaRPr>
            </a:p>
          </p:txBody>
        </p:sp>
        <p:sp>
          <p:nvSpPr>
            <p:cNvPr id="298" name="Rectangle 869"/>
            <p:cNvSpPr>
              <a:spLocks noChangeArrowheads="1"/>
            </p:cNvSpPr>
            <p:nvPr/>
          </p:nvSpPr>
          <p:spPr bwMode="auto">
            <a:xfrm rot="16200000">
              <a:off x="2100306" y="4920176"/>
              <a:ext cx="8455"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u</a:t>
              </a:r>
              <a:endParaRPr lang="en-GB" sz="1600" dirty="0">
                <a:latin typeface="+mn-lt"/>
              </a:endParaRPr>
            </a:p>
          </p:txBody>
        </p:sp>
        <p:sp>
          <p:nvSpPr>
            <p:cNvPr id="299" name="Rectangle 870"/>
            <p:cNvSpPr>
              <a:spLocks noChangeArrowheads="1"/>
            </p:cNvSpPr>
            <p:nvPr/>
          </p:nvSpPr>
          <p:spPr bwMode="auto">
            <a:xfrm rot="16200000">
              <a:off x="2101638" y="4910312"/>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r</a:t>
              </a:r>
              <a:endParaRPr lang="en-GB" sz="1600" dirty="0">
                <a:latin typeface="+mn-lt"/>
              </a:endParaRPr>
            </a:p>
          </p:txBody>
        </p:sp>
        <p:sp>
          <p:nvSpPr>
            <p:cNvPr id="300" name="Rectangle 871"/>
            <p:cNvSpPr>
              <a:spLocks noChangeArrowheads="1"/>
            </p:cNvSpPr>
            <p:nvPr/>
          </p:nvSpPr>
          <p:spPr bwMode="auto">
            <a:xfrm rot="16200000">
              <a:off x="2102931" y="4905031"/>
              <a:ext cx="3206" cy="14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i</a:t>
              </a:r>
              <a:endParaRPr lang="en-GB" sz="1600" dirty="0">
                <a:latin typeface="+mn-lt"/>
              </a:endParaRPr>
            </a:p>
          </p:txBody>
        </p:sp>
        <p:sp>
          <p:nvSpPr>
            <p:cNvPr id="301" name="Rectangle 872"/>
            <p:cNvSpPr>
              <a:spLocks noChangeArrowheads="1"/>
            </p:cNvSpPr>
            <p:nvPr/>
          </p:nvSpPr>
          <p:spPr bwMode="auto">
            <a:xfrm rot="16200000">
              <a:off x="2101638" y="4896220"/>
              <a:ext cx="4228"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t</a:t>
              </a:r>
              <a:endParaRPr lang="en-GB" sz="1600" dirty="0">
                <a:latin typeface="+mn-lt"/>
              </a:endParaRPr>
            </a:p>
          </p:txBody>
        </p:sp>
        <p:sp>
          <p:nvSpPr>
            <p:cNvPr id="302" name="Rectangle 873"/>
            <p:cNvSpPr>
              <a:spLocks noChangeArrowheads="1"/>
            </p:cNvSpPr>
            <p:nvPr/>
          </p:nvSpPr>
          <p:spPr bwMode="auto">
            <a:xfrm rot="16200000">
              <a:off x="2100229" y="4887765"/>
              <a:ext cx="7046" cy="15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00" b="1" dirty="0">
                  <a:solidFill>
                    <a:srgbClr val="FFFFFF"/>
                  </a:solidFill>
                  <a:latin typeface="+mn-lt"/>
                </a:rPr>
                <a:t>y</a:t>
              </a:r>
              <a:endParaRPr lang="en-GB" sz="1600" dirty="0">
                <a:latin typeface="+mn-lt"/>
              </a:endParaRPr>
            </a:p>
          </p:txBody>
        </p:sp>
        <p:sp>
          <p:nvSpPr>
            <p:cNvPr id="303" name="Line 874"/>
            <p:cNvSpPr>
              <a:spLocks noChangeShapeType="1"/>
            </p:cNvSpPr>
            <p:nvPr/>
          </p:nvSpPr>
          <p:spPr bwMode="auto">
            <a:xfrm>
              <a:off x="2052914"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04" name="Freeform 875"/>
            <p:cNvSpPr>
              <a:spLocks/>
            </p:cNvSpPr>
            <p:nvPr/>
          </p:nvSpPr>
          <p:spPr bwMode="auto">
            <a:xfrm>
              <a:off x="2049786"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5" name="Freeform 876"/>
            <p:cNvSpPr>
              <a:spLocks/>
            </p:cNvSpPr>
            <p:nvPr/>
          </p:nvSpPr>
          <p:spPr bwMode="auto">
            <a:xfrm>
              <a:off x="2063864" y="5054824"/>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6" name="Line 877"/>
            <p:cNvSpPr>
              <a:spLocks noChangeShapeType="1"/>
            </p:cNvSpPr>
            <p:nvPr/>
          </p:nvSpPr>
          <p:spPr bwMode="auto">
            <a:xfrm>
              <a:off x="2052914"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07" name="Freeform 878"/>
            <p:cNvSpPr>
              <a:spLocks/>
            </p:cNvSpPr>
            <p:nvPr/>
          </p:nvSpPr>
          <p:spPr bwMode="auto">
            <a:xfrm>
              <a:off x="2049786"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8" name="Freeform 879"/>
            <p:cNvSpPr>
              <a:spLocks/>
            </p:cNvSpPr>
            <p:nvPr/>
          </p:nvSpPr>
          <p:spPr bwMode="auto">
            <a:xfrm>
              <a:off x="2063864" y="4959000"/>
              <a:ext cx="7821"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09" name="Line 880"/>
            <p:cNvSpPr>
              <a:spLocks noChangeShapeType="1"/>
            </p:cNvSpPr>
            <p:nvPr/>
          </p:nvSpPr>
          <p:spPr bwMode="auto">
            <a:xfrm>
              <a:off x="2052914" y="4878676"/>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10" name="Freeform 881"/>
            <p:cNvSpPr>
              <a:spLocks/>
            </p:cNvSpPr>
            <p:nvPr/>
          </p:nvSpPr>
          <p:spPr bwMode="auto">
            <a:xfrm>
              <a:off x="2049786"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11" name="Freeform 882"/>
            <p:cNvSpPr>
              <a:spLocks/>
            </p:cNvSpPr>
            <p:nvPr/>
          </p:nvSpPr>
          <p:spPr bwMode="auto">
            <a:xfrm>
              <a:off x="2063864" y="4875858"/>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12" name="Line 883"/>
            <p:cNvSpPr>
              <a:spLocks noChangeShapeType="1"/>
            </p:cNvSpPr>
            <p:nvPr/>
          </p:nvSpPr>
          <p:spPr bwMode="auto">
            <a:xfrm>
              <a:off x="1923082" y="4999866"/>
              <a:ext cx="0" cy="21138"/>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13" name="Freeform 884"/>
            <p:cNvSpPr>
              <a:spLocks/>
            </p:cNvSpPr>
            <p:nvPr/>
          </p:nvSpPr>
          <p:spPr bwMode="auto">
            <a:xfrm>
              <a:off x="1919954" y="4994229"/>
              <a:ext cx="7821"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14" name="Freeform 885"/>
            <p:cNvSpPr>
              <a:spLocks/>
            </p:cNvSpPr>
            <p:nvPr/>
          </p:nvSpPr>
          <p:spPr bwMode="auto">
            <a:xfrm>
              <a:off x="1919954" y="5019595"/>
              <a:ext cx="7821"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grpSp>
      <p:sp>
        <p:nvSpPr>
          <p:cNvPr id="315" name="Line 886"/>
          <p:cNvSpPr>
            <a:spLocks noChangeShapeType="1"/>
          </p:cNvSpPr>
          <p:nvPr/>
        </p:nvSpPr>
        <p:spPr bwMode="auto">
          <a:xfrm>
            <a:off x="1539256" y="3593834"/>
            <a:ext cx="0" cy="16628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16" name="Line 887"/>
          <p:cNvSpPr>
            <a:spLocks noChangeShapeType="1"/>
          </p:cNvSpPr>
          <p:nvPr/>
        </p:nvSpPr>
        <p:spPr bwMode="auto">
          <a:xfrm>
            <a:off x="1636238" y="3727331"/>
            <a:ext cx="1085582" cy="281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17" name="Line 888"/>
          <p:cNvSpPr>
            <a:spLocks noChangeShapeType="1"/>
          </p:cNvSpPr>
          <p:nvPr/>
        </p:nvSpPr>
        <p:spPr bwMode="auto">
          <a:xfrm>
            <a:off x="1664395" y="3590734"/>
            <a:ext cx="0" cy="139415"/>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18" name="Freeform 889"/>
          <p:cNvSpPr>
            <a:spLocks/>
          </p:cNvSpPr>
          <p:nvPr/>
        </p:nvSpPr>
        <p:spPr bwMode="auto">
          <a:xfrm>
            <a:off x="297000" y="2915734"/>
            <a:ext cx="1619238" cy="900000"/>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mn-lt"/>
            </a:endParaRPr>
          </a:p>
        </p:txBody>
      </p:sp>
      <p:grpSp>
        <p:nvGrpSpPr>
          <p:cNvPr id="7" name="Group 890"/>
          <p:cNvGrpSpPr>
            <a:grpSpLocks/>
          </p:cNvGrpSpPr>
          <p:nvPr/>
        </p:nvGrpSpPr>
        <p:grpSpPr bwMode="auto">
          <a:xfrm>
            <a:off x="2116249" y="3545734"/>
            <a:ext cx="187709" cy="116962"/>
            <a:chOff x="1969" y="3456"/>
            <a:chExt cx="137" cy="113"/>
          </a:xfrm>
        </p:grpSpPr>
        <p:sp>
          <p:nvSpPr>
            <p:cNvPr id="327" name="Rectangle 891"/>
            <p:cNvSpPr>
              <a:spLocks noChangeArrowheads="1"/>
            </p:cNvSpPr>
            <p:nvPr/>
          </p:nvSpPr>
          <p:spPr bwMode="auto">
            <a:xfrm>
              <a:off x="1969" y="3456"/>
              <a:ext cx="137" cy="113"/>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28"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grpSp>
      <p:sp>
        <p:nvSpPr>
          <p:cNvPr id="320" name="Rectangle 893"/>
          <p:cNvSpPr>
            <a:spLocks noChangeArrowheads="1"/>
          </p:cNvSpPr>
          <p:nvPr/>
        </p:nvSpPr>
        <p:spPr bwMode="auto">
          <a:xfrm>
            <a:off x="2124281" y="3554189"/>
            <a:ext cx="164245" cy="93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600" b="1" dirty="0">
                <a:solidFill>
                  <a:srgbClr val="000000"/>
                </a:solidFill>
                <a:latin typeface="+mn-lt"/>
              </a:rPr>
              <a:t>ECU</a:t>
            </a:r>
            <a:endParaRPr lang="en-GB" sz="1600" dirty="0">
              <a:latin typeface="+mn-lt"/>
            </a:endParaRPr>
          </a:p>
        </p:txBody>
      </p:sp>
      <p:sp>
        <p:nvSpPr>
          <p:cNvPr id="321" name="Line 894"/>
          <p:cNvSpPr>
            <a:spLocks noChangeShapeType="1"/>
          </p:cNvSpPr>
          <p:nvPr/>
        </p:nvSpPr>
        <p:spPr bwMode="auto">
          <a:xfrm>
            <a:off x="2224392" y="3635734"/>
            <a:ext cx="0" cy="94415"/>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grpSp>
        <p:nvGrpSpPr>
          <p:cNvPr id="8" name="Group 895"/>
          <p:cNvGrpSpPr>
            <a:grpSpLocks/>
          </p:cNvGrpSpPr>
          <p:nvPr/>
        </p:nvGrpSpPr>
        <p:grpSpPr bwMode="auto">
          <a:xfrm>
            <a:off x="2460381" y="3568281"/>
            <a:ext cx="187709" cy="116962"/>
            <a:chOff x="2218" y="3478"/>
            <a:chExt cx="136" cy="113"/>
          </a:xfrm>
        </p:grpSpPr>
        <p:sp>
          <p:nvSpPr>
            <p:cNvPr id="325" name="Rectangle 896"/>
            <p:cNvSpPr>
              <a:spLocks noChangeArrowheads="1"/>
            </p:cNvSpPr>
            <p:nvPr/>
          </p:nvSpPr>
          <p:spPr bwMode="auto">
            <a:xfrm>
              <a:off x="2218" y="3478"/>
              <a:ext cx="136" cy="113"/>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26"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grpSp>
      <p:sp>
        <p:nvSpPr>
          <p:cNvPr id="323" name="Rectangle 898"/>
          <p:cNvSpPr>
            <a:spLocks noChangeArrowheads="1"/>
          </p:cNvSpPr>
          <p:nvPr/>
        </p:nvSpPr>
        <p:spPr bwMode="auto">
          <a:xfrm>
            <a:off x="2469978" y="3587728"/>
            <a:ext cx="164245" cy="93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600" b="1" dirty="0">
                <a:solidFill>
                  <a:srgbClr val="000000"/>
                </a:solidFill>
                <a:latin typeface="+mn-lt"/>
              </a:rPr>
              <a:t>ECU</a:t>
            </a:r>
            <a:endParaRPr lang="en-GB" sz="1600" dirty="0">
              <a:latin typeface="+mn-lt"/>
            </a:endParaRPr>
          </a:p>
        </p:txBody>
      </p:sp>
      <p:sp>
        <p:nvSpPr>
          <p:cNvPr id="324" name="Line 899"/>
          <p:cNvSpPr>
            <a:spLocks noChangeShapeType="1"/>
          </p:cNvSpPr>
          <p:nvPr/>
        </p:nvSpPr>
        <p:spPr bwMode="auto">
          <a:xfrm>
            <a:off x="2566960" y="3658281"/>
            <a:ext cx="0" cy="71868"/>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30" name="Freeform 7"/>
          <p:cNvSpPr>
            <a:spLocks noEditPoints="1"/>
          </p:cNvSpPr>
          <p:nvPr/>
        </p:nvSpPr>
        <p:spPr bwMode="auto">
          <a:xfrm>
            <a:off x="6957000" y="3951814"/>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dirty="0">
              <a:latin typeface="+mn-lt"/>
            </a:endParaRPr>
          </a:p>
        </p:txBody>
      </p:sp>
      <p:sp>
        <p:nvSpPr>
          <p:cNvPr id="331" name="Line 8"/>
          <p:cNvSpPr>
            <a:spLocks noChangeShapeType="1"/>
          </p:cNvSpPr>
          <p:nvPr/>
        </p:nvSpPr>
        <p:spPr bwMode="auto">
          <a:xfrm>
            <a:off x="5685591" y="4084279"/>
            <a:ext cx="1471949" cy="0"/>
          </a:xfrm>
          <a:prstGeom prst="line">
            <a:avLst/>
          </a:prstGeom>
          <a:noFill/>
          <a:ln w="428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32" name="Freeform 9"/>
          <p:cNvSpPr>
            <a:spLocks noEditPoints="1"/>
          </p:cNvSpPr>
          <p:nvPr/>
        </p:nvSpPr>
        <p:spPr bwMode="auto">
          <a:xfrm>
            <a:off x="6417000" y="3953225"/>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dirty="0">
              <a:latin typeface="+mn-lt"/>
            </a:endParaRPr>
          </a:p>
        </p:txBody>
      </p:sp>
      <p:sp>
        <p:nvSpPr>
          <p:cNvPr id="333" name="Freeform 10"/>
          <p:cNvSpPr>
            <a:spLocks noEditPoints="1"/>
          </p:cNvSpPr>
          <p:nvPr/>
        </p:nvSpPr>
        <p:spPr bwMode="auto">
          <a:xfrm>
            <a:off x="5806039" y="3947588"/>
            <a:ext cx="54748" cy="13387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dirty="0">
              <a:latin typeface="+mn-lt"/>
            </a:endParaRPr>
          </a:p>
        </p:txBody>
      </p:sp>
      <p:grpSp>
        <p:nvGrpSpPr>
          <p:cNvPr id="9" name="Group 11"/>
          <p:cNvGrpSpPr>
            <a:grpSpLocks/>
          </p:cNvGrpSpPr>
          <p:nvPr/>
        </p:nvGrpSpPr>
        <p:grpSpPr bwMode="auto">
          <a:xfrm>
            <a:off x="6732000" y="3558653"/>
            <a:ext cx="493844" cy="410072"/>
            <a:chOff x="5114" y="879"/>
            <a:chExt cx="399" cy="392"/>
          </a:xfrm>
        </p:grpSpPr>
        <p:sp>
          <p:nvSpPr>
            <p:cNvPr id="335" name="Rectangle 12"/>
            <p:cNvSpPr>
              <a:spLocks noChangeArrowheads="1"/>
            </p:cNvSpPr>
            <p:nvPr/>
          </p:nvSpPr>
          <p:spPr bwMode="auto">
            <a:xfrm>
              <a:off x="5114" y="879"/>
              <a:ext cx="399" cy="3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36" name="Rectangle 13"/>
            <p:cNvSpPr>
              <a:spLocks noChangeArrowheads="1"/>
            </p:cNvSpPr>
            <p:nvPr/>
          </p:nvSpPr>
          <p:spPr bwMode="auto">
            <a:xfrm>
              <a:off x="5114" y="879"/>
              <a:ext cx="399" cy="392"/>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337" name="Rectangle 14"/>
            <p:cNvSpPr>
              <a:spLocks noChangeArrowheads="1"/>
            </p:cNvSpPr>
            <p:nvPr/>
          </p:nvSpPr>
          <p:spPr bwMode="auto">
            <a:xfrm>
              <a:off x="5218" y="1182"/>
              <a:ext cx="197" cy="6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38" name="Rectangle 15"/>
            <p:cNvSpPr>
              <a:spLocks noChangeArrowheads="1"/>
            </p:cNvSpPr>
            <p:nvPr/>
          </p:nvSpPr>
          <p:spPr bwMode="auto">
            <a:xfrm>
              <a:off x="5218" y="1182"/>
              <a:ext cx="197" cy="6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339" name="Rectangle 16"/>
            <p:cNvSpPr>
              <a:spLocks noChangeArrowheads="1"/>
            </p:cNvSpPr>
            <p:nvPr/>
          </p:nvSpPr>
          <p:spPr bwMode="auto">
            <a:xfrm>
              <a:off x="5218" y="1086"/>
              <a:ext cx="197" cy="6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40" name="Rectangle 17"/>
            <p:cNvSpPr>
              <a:spLocks noChangeArrowheads="1"/>
            </p:cNvSpPr>
            <p:nvPr/>
          </p:nvSpPr>
          <p:spPr bwMode="auto">
            <a:xfrm>
              <a:off x="5218" y="1086"/>
              <a:ext cx="197" cy="6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341" name="Rectangle 18"/>
            <p:cNvSpPr>
              <a:spLocks noChangeArrowheads="1"/>
            </p:cNvSpPr>
            <p:nvPr/>
          </p:nvSpPr>
          <p:spPr bwMode="auto">
            <a:xfrm>
              <a:off x="5133" y="1028"/>
              <a:ext cx="55" cy="220"/>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42" name="Rectangle 19"/>
            <p:cNvSpPr>
              <a:spLocks noChangeArrowheads="1"/>
            </p:cNvSpPr>
            <p:nvPr/>
          </p:nvSpPr>
          <p:spPr bwMode="auto">
            <a:xfrm>
              <a:off x="5133" y="1028"/>
              <a:ext cx="55" cy="220"/>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343" name="Line 20"/>
            <p:cNvSpPr>
              <a:spLocks noChangeShapeType="1"/>
            </p:cNvSpPr>
            <p:nvPr/>
          </p:nvSpPr>
          <p:spPr bwMode="auto">
            <a:xfrm>
              <a:off x="5198" y="1218"/>
              <a:ext cx="1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44"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5"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6" name="Line 23"/>
            <p:cNvSpPr>
              <a:spLocks noChangeShapeType="1"/>
            </p:cNvSpPr>
            <p:nvPr/>
          </p:nvSpPr>
          <p:spPr bwMode="auto">
            <a:xfrm>
              <a:off x="5198" y="1113"/>
              <a:ext cx="1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47"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8"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49" name="Rectangle 26"/>
            <p:cNvSpPr>
              <a:spLocks noChangeArrowheads="1"/>
            </p:cNvSpPr>
            <p:nvPr/>
          </p:nvSpPr>
          <p:spPr bwMode="auto">
            <a:xfrm>
              <a:off x="5257" y="1085"/>
              <a:ext cx="1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N</a:t>
              </a:r>
              <a:endParaRPr lang="en-US" sz="1600" dirty="0">
                <a:latin typeface="+mn-lt"/>
              </a:endParaRPr>
            </a:p>
          </p:txBody>
        </p:sp>
        <p:sp>
          <p:nvSpPr>
            <p:cNvPr id="350" name="Rectangle 27"/>
            <p:cNvSpPr>
              <a:spLocks noChangeArrowheads="1"/>
            </p:cNvSpPr>
            <p:nvPr/>
          </p:nvSpPr>
          <p:spPr bwMode="auto">
            <a:xfrm>
              <a:off x="5273" y="1085"/>
              <a:ext cx="11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smtClean="0">
                  <a:solidFill>
                    <a:srgbClr val="FFFFFF"/>
                  </a:solidFill>
                  <a:latin typeface="+mn-lt"/>
                </a:rPr>
                <a:t>networking </a:t>
              </a:r>
              <a:endParaRPr lang="en-US" sz="1600" dirty="0">
                <a:latin typeface="+mn-lt"/>
              </a:endParaRPr>
            </a:p>
          </p:txBody>
        </p:sp>
        <p:sp>
          <p:nvSpPr>
            <p:cNvPr id="351" name="Rectangle 28"/>
            <p:cNvSpPr>
              <a:spLocks noChangeArrowheads="1"/>
            </p:cNvSpPr>
            <p:nvPr/>
          </p:nvSpPr>
          <p:spPr bwMode="auto">
            <a:xfrm>
              <a:off x="5255" y="1110"/>
              <a:ext cx="19"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&amp; </a:t>
              </a:r>
              <a:endParaRPr lang="en-US" sz="1600" dirty="0">
                <a:latin typeface="+mn-lt"/>
              </a:endParaRPr>
            </a:p>
          </p:txBody>
        </p:sp>
        <p:sp>
          <p:nvSpPr>
            <p:cNvPr id="352" name="Rectangle 29"/>
            <p:cNvSpPr>
              <a:spLocks noChangeArrowheads="1"/>
            </p:cNvSpPr>
            <p:nvPr/>
          </p:nvSpPr>
          <p:spPr bwMode="auto">
            <a:xfrm>
              <a:off x="5277" y="1109"/>
              <a:ext cx="87"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353" name="Rectangle 30"/>
            <p:cNvSpPr>
              <a:spLocks noChangeArrowheads="1"/>
            </p:cNvSpPr>
            <p:nvPr/>
          </p:nvSpPr>
          <p:spPr bwMode="auto">
            <a:xfrm>
              <a:off x="5279" y="1175"/>
              <a:ext cx="7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Access </a:t>
              </a:r>
              <a:endParaRPr lang="en-US" sz="1600" dirty="0">
                <a:latin typeface="+mn-lt"/>
              </a:endParaRPr>
            </a:p>
          </p:txBody>
        </p:sp>
        <p:sp>
          <p:nvSpPr>
            <p:cNvPr id="354" name="Rectangle 31"/>
            <p:cNvSpPr>
              <a:spLocks noChangeArrowheads="1"/>
            </p:cNvSpPr>
            <p:nvPr/>
          </p:nvSpPr>
          <p:spPr bwMode="auto">
            <a:xfrm>
              <a:off x="5247" y="1201"/>
              <a:ext cx="12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Technologies</a:t>
              </a:r>
              <a:endParaRPr lang="en-US" sz="1600" dirty="0">
                <a:latin typeface="+mn-lt"/>
              </a:endParaRPr>
            </a:p>
          </p:txBody>
        </p:sp>
        <p:sp>
          <p:nvSpPr>
            <p:cNvPr id="355" name="Rectangle 32"/>
            <p:cNvSpPr>
              <a:spLocks noChangeArrowheads="1"/>
            </p:cNvSpPr>
            <p:nvPr/>
          </p:nvSpPr>
          <p:spPr bwMode="auto">
            <a:xfrm>
              <a:off x="5374" y="1106"/>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dirty="0">
                  <a:solidFill>
                    <a:srgbClr val="000000"/>
                  </a:solidFill>
                  <a:latin typeface="+mn-lt"/>
                </a:rPr>
                <a:t>...</a:t>
              </a:r>
              <a:endParaRPr lang="en-US" sz="1600" dirty="0">
                <a:latin typeface="+mn-lt"/>
              </a:endParaRPr>
            </a:p>
          </p:txBody>
        </p:sp>
        <p:sp>
          <p:nvSpPr>
            <p:cNvPr id="356" name="Rectangle 33"/>
            <p:cNvSpPr>
              <a:spLocks noChangeArrowheads="1"/>
            </p:cNvSpPr>
            <p:nvPr/>
          </p:nvSpPr>
          <p:spPr bwMode="auto">
            <a:xfrm rot="16200000">
              <a:off x="5155" y="1173"/>
              <a:ext cx="20"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M</a:t>
              </a:r>
              <a:endParaRPr lang="en-US" sz="1600" dirty="0">
                <a:latin typeface="+mn-lt"/>
              </a:endParaRPr>
            </a:p>
          </p:txBody>
        </p:sp>
        <p:sp>
          <p:nvSpPr>
            <p:cNvPr id="357" name="Rectangle 34"/>
            <p:cNvSpPr>
              <a:spLocks noChangeArrowheads="1"/>
            </p:cNvSpPr>
            <p:nvPr/>
          </p:nvSpPr>
          <p:spPr bwMode="auto">
            <a:xfrm rot="16200000">
              <a:off x="5158" y="1162"/>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a:t>
              </a:r>
              <a:endParaRPr lang="en-US" sz="1600" dirty="0">
                <a:latin typeface="+mn-lt"/>
              </a:endParaRPr>
            </a:p>
          </p:txBody>
        </p:sp>
        <p:sp>
          <p:nvSpPr>
            <p:cNvPr id="358" name="Rectangle 35"/>
            <p:cNvSpPr>
              <a:spLocks noChangeArrowheads="1"/>
            </p:cNvSpPr>
            <p:nvPr/>
          </p:nvSpPr>
          <p:spPr bwMode="auto">
            <a:xfrm rot="16200000">
              <a:off x="5157" y="1148"/>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n</a:t>
              </a:r>
              <a:endParaRPr lang="en-US" sz="1600" dirty="0">
                <a:latin typeface="+mn-lt"/>
              </a:endParaRPr>
            </a:p>
          </p:txBody>
        </p:sp>
        <p:sp>
          <p:nvSpPr>
            <p:cNvPr id="359" name="Rectangle 36"/>
            <p:cNvSpPr>
              <a:spLocks noChangeArrowheads="1"/>
            </p:cNvSpPr>
            <p:nvPr/>
          </p:nvSpPr>
          <p:spPr bwMode="auto">
            <a:xfrm rot="16200000">
              <a:off x="5158" y="1137"/>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a</a:t>
              </a:r>
              <a:endParaRPr lang="en-US" sz="1600" dirty="0">
                <a:latin typeface="+mn-lt"/>
              </a:endParaRPr>
            </a:p>
          </p:txBody>
        </p:sp>
        <p:sp>
          <p:nvSpPr>
            <p:cNvPr id="360" name="Rectangle 37"/>
            <p:cNvSpPr>
              <a:spLocks noChangeArrowheads="1"/>
            </p:cNvSpPr>
            <p:nvPr/>
          </p:nvSpPr>
          <p:spPr bwMode="auto">
            <a:xfrm rot="16200000">
              <a:off x="5157" y="1123"/>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g</a:t>
              </a:r>
              <a:endParaRPr lang="en-US" sz="1600" dirty="0">
                <a:latin typeface="+mn-lt"/>
              </a:endParaRPr>
            </a:p>
          </p:txBody>
        </p:sp>
        <p:sp>
          <p:nvSpPr>
            <p:cNvPr id="361" name="Rectangle 38"/>
            <p:cNvSpPr>
              <a:spLocks noChangeArrowheads="1"/>
            </p:cNvSpPr>
            <p:nvPr/>
          </p:nvSpPr>
          <p:spPr bwMode="auto">
            <a:xfrm rot="16200000">
              <a:off x="5158" y="111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e</a:t>
              </a:r>
              <a:endParaRPr lang="en-US" sz="1600" dirty="0">
                <a:latin typeface="+mn-lt"/>
              </a:endParaRPr>
            </a:p>
          </p:txBody>
        </p:sp>
        <p:sp>
          <p:nvSpPr>
            <p:cNvPr id="362" name="Rectangle 39"/>
            <p:cNvSpPr>
              <a:spLocks noChangeArrowheads="1"/>
            </p:cNvSpPr>
            <p:nvPr/>
          </p:nvSpPr>
          <p:spPr bwMode="auto">
            <a:xfrm rot="16200000">
              <a:off x="5154" y="1094"/>
              <a:ext cx="21"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m</a:t>
              </a:r>
              <a:endParaRPr lang="en-US" sz="1600" dirty="0">
                <a:latin typeface="+mn-lt"/>
              </a:endParaRPr>
            </a:p>
          </p:txBody>
        </p:sp>
        <p:sp>
          <p:nvSpPr>
            <p:cNvPr id="363" name="Rectangle 40"/>
            <p:cNvSpPr>
              <a:spLocks noChangeArrowheads="1"/>
            </p:cNvSpPr>
            <p:nvPr/>
          </p:nvSpPr>
          <p:spPr bwMode="auto">
            <a:xfrm rot="16200000">
              <a:off x="5158" y="1080"/>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e</a:t>
              </a:r>
              <a:endParaRPr lang="en-US" sz="1600" dirty="0">
                <a:latin typeface="+mn-lt"/>
              </a:endParaRPr>
            </a:p>
          </p:txBody>
        </p:sp>
        <p:sp>
          <p:nvSpPr>
            <p:cNvPr id="364" name="Rectangle 41"/>
            <p:cNvSpPr>
              <a:spLocks noChangeArrowheads="1"/>
            </p:cNvSpPr>
            <p:nvPr/>
          </p:nvSpPr>
          <p:spPr bwMode="auto">
            <a:xfrm rot="16200000">
              <a:off x="5157" y="1067"/>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n</a:t>
              </a:r>
              <a:endParaRPr lang="en-US" sz="1600" dirty="0">
                <a:latin typeface="+mn-lt"/>
              </a:endParaRPr>
            </a:p>
          </p:txBody>
        </p:sp>
        <p:sp>
          <p:nvSpPr>
            <p:cNvPr id="365" name="Rectangle 42"/>
            <p:cNvSpPr>
              <a:spLocks noChangeArrowheads="1"/>
            </p:cNvSpPr>
            <p:nvPr/>
          </p:nvSpPr>
          <p:spPr bwMode="auto">
            <a:xfrm rot="16200000">
              <a:off x="5161" y="1059"/>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a:t>
              </a:r>
              <a:endParaRPr lang="en-US" sz="1600" dirty="0">
                <a:latin typeface="+mn-lt"/>
              </a:endParaRPr>
            </a:p>
          </p:txBody>
        </p:sp>
        <p:sp>
          <p:nvSpPr>
            <p:cNvPr id="366" name="Rectangle 43"/>
            <p:cNvSpPr>
              <a:spLocks noChangeArrowheads="1"/>
            </p:cNvSpPr>
            <p:nvPr/>
          </p:nvSpPr>
          <p:spPr bwMode="auto">
            <a:xfrm>
              <a:off x="5219" y="1216"/>
              <a:ext cx="76"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000000"/>
                  </a:solidFill>
                  <a:latin typeface="+mn-lt"/>
                </a:rPr>
                <a:t>Ethernet</a:t>
              </a:r>
              <a:endParaRPr lang="en-US" sz="1600" dirty="0">
                <a:latin typeface="+mn-lt"/>
              </a:endParaRPr>
            </a:p>
          </p:txBody>
        </p:sp>
        <p:sp>
          <p:nvSpPr>
            <p:cNvPr id="367" name="Rectangle 44"/>
            <p:cNvSpPr>
              <a:spLocks noChangeArrowheads="1"/>
            </p:cNvSpPr>
            <p:nvPr/>
          </p:nvSpPr>
          <p:spPr bwMode="auto">
            <a:xfrm>
              <a:off x="5445" y="1036"/>
              <a:ext cx="53" cy="21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dirty="0">
                <a:latin typeface="+mn-lt"/>
              </a:endParaRPr>
            </a:p>
          </p:txBody>
        </p:sp>
        <p:sp>
          <p:nvSpPr>
            <p:cNvPr id="368" name="Rectangle 45"/>
            <p:cNvSpPr>
              <a:spLocks noChangeArrowheads="1"/>
            </p:cNvSpPr>
            <p:nvPr/>
          </p:nvSpPr>
          <p:spPr bwMode="auto">
            <a:xfrm>
              <a:off x="5445" y="1036"/>
              <a:ext cx="53" cy="21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dirty="0">
                <a:latin typeface="+mn-lt"/>
              </a:endParaRPr>
            </a:p>
          </p:txBody>
        </p:sp>
        <p:sp>
          <p:nvSpPr>
            <p:cNvPr id="369" name="Rectangle 46"/>
            <p:cNvSpPr>
              <a:spLocks noChangeArrowheads="1"/>
            </p:cNvSpPr>
            <p:nvPr/>
          </p:nvSpPr>
          <p:spPr bwMode="auto">
            <a:xfrm rot="16200000">
              <a:off x="5464" y="1159"/>
              <a:ext cx="17"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S</a:t>
              </a:r>
              <a:endParaRPr lang="en-US" sz="1600" dirty="0">
                <a:latin typeface="+mn-lt"/>
              </a:endParaRPr>
            </a:p>
          </p:txBody>
        </p:sp>
        <p:sp>
          <p:nvSpPr>
            <p:cNvPr id="370" name="Rectangle 47"/>
            <p:cNvSpPr>
              <a:spLocks noChangeArrowheads="1"/>
            </p:cNvSpPr>
            <p:nvPr/>
          </p:nvSpPr>
          <p:spPr bwMode="auto">
            <a:xfrm rot="16200000">
              <a:off x="5465" y="1144"/>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e</a:t>
              </a:r>
              <a:endParaRPr lang="en-US" sz="1600" dirty="0">
                <a:latin typeface="+mn-lt"/>
              </a:endParaRPr>
            </a:p>
          </p:txBody>
        </p:sp>
        <p:sp>
          <p:nvSpPr>
            <p:cNvPr id="371" name="Rectangle 48"/>
            <p:cNvSpPr>
              <a:spLocks noChangeArrowheads="1"/>
            </p:cNvSpPr>
            <p:nvPr/>
          </p:nvSpPr>
          <p:spPr bwMode="auto">
            <a:xfrm rot="16200000">
              <a:off x="5466" y="113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c</a:t>
              </a:r>
              <a:endParaRPr lang="en-US" sz="1600" dirty="0">
                <a:latin typeface="+mn-lt"/>
              </a:endParaRPr>
            </a:p>
          </p:txBody>
        </p:sp>
        <p:sp>
          <p:nvSpPr>
            <p:cNvPr id="372" name="Rectangle 49"/>
            <p:cNvSpPr>
              <a:spLocks noChangeArrowheads="1"/>
            </p:cNvSpPr>
            <p:nvPr/>
          </p:nvSpPr>
          <p:spPr bwMode="auto">
            <a:xfrm rot="16200000">
              <a:off x="5464" y="1121"/>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u</a:t>
              </a:r>
              <a:endParaRPr lang="en-US" sz="1600" dirty="0">
                <a:latin typeface="+mn-lt"/>
              </a:endParaRPr>
            </a:p>
          </p:txBody>
        </p:sp>
        <p:sp>
          <p:nvSpPr>
            <p:cNvPr id="373" name="Rectangle 50"/>
            <p:cNvSpPr>
              <a:spLocks noChangeArrowheads="1"/>
            </p:cNvSpPr>
            <p:nvPr/>
          </p:nvSpPr>
          <p:spPr bwMode="auto">
            <a:xfrm rot="16200000">
              <a:off x="5467" y="1110"/>
              <a:ext cx="9"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r</a:t>
              </a:r>
              <a:endParaRPr lang="en-US" sz="1600" dirty="0">
                <a:latin typeface="+mn-lt"/>
              </a:endParaRPr>
            </a:p>
          </p:txBody>
        </p:sp>
        <p:sp>
          <p:nvSpPr>
            <p:cNvPr id="374" name="Rectangle 51"/>
            <p:cNvSpPr>
              <a:spLocks noChangeArrowheads="1"/>
            </p:cNvSpPr>
            <p:nvPr/>
          </p:nvSpPr>
          <p:spPr bwMode="auto">
            <a:xfrm rot="16200000">
              <a:off x="5468" y="1103"/>
              <a:ext cx="6" cy="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i</a:t>
              </a:r>
              <a:endParaRPr lang="en-US" sz="1600" dirty="0">
                <a:latin typeface="+mn-lt"/>
              </a:endParaRPr>
            </a:p>
          </p:txBody>
        </p:sp>
        <p:sp>
          <p:nvSpPr>
            <p:cNvPr id="375" name="Rectangle 52"/>
            <p:cNvSpPr>
              <a:spLocks noChangeArrowheads="1"/>
            </p:cNvSpPr>
            <p:nvPr/>
          </p:nvSpPr>
          <p:spPr bwMode="auto">
            <a:xfrm rot="16200000">
              <a:off x="5469" y="1098"/>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a:t>
              </a:r>
              <a:endParaRPr lang="en-US" sz="1600" dirty="0">
                <a:latin typeface="+mn-lt"/>
              </a:endParaRPr>
            </a:p>
          </p:txBody>
        </p:sp>
        <p:sp>
          <p:nvSpPr>
            <p:cNvPr id="376" name="Rectangle 53"/>
            <p:cNvSpPr>
              <a:spLocks noChangeArrowheads="1"/>
            </p:cNvSpPr>
            <p:nvPr/>
          </p:nvSpPr>
          <p:spPr bwMode="auto">
            <a:xfrm rot="16200000">
              <a:off x="5465" y="1086"/>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y</a:t>
              </a:r>
              <a:endParaRPr lang="en-US" sz="1600" dirty="0">
                <a:latin typeface="+mn-lt"/>
              </a:endParaRPr>
            </a:p>
          </p:txBody>
        </p:sp>
        <p:sp>
          <p:nvSpPr>
            <p:cNvPr id="377" name="Line 54"/>
            <p:cNvSpPr>
              <a:spLocks noChangeShapeType="1"/>
            </p:cNvSpPr>
            <p:nvPr/>
          </p:nvSpPr>
          <p:spPr bwMode="auto">
            <a:xfrm>
              <a:off x="5426" y="1218"/>
              <a:ext cx="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78"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79"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0" name="Line 57"/>
            <p:cNvSpPr>
              <a:spLocks noChangeShapeType="1"/>
            </p:cNvSpPr>
            <p:nvPr/>
          </p:nvSpPr>
          <p:spPr bwMode="auto">
            <a:xfrm>
              <a:off x="5426" y="1113"/>
              <a:ext cx="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81"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2"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3" name="Line 60"/>
            <p:cNvSpPr>
              <a:spLocks noChangeShapeType="1"/>
            </p:cNvSpPr>
            <p:nvPr/>
          </p:nvSpPr>
          <p:spPr bwMode="auto">
            <a:xfrm>
              <a:off x="5317" y="1153"/>
              <a:ext cx="0" cy="24"/>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384"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5"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dirty="0">
                <a:latin typeface="+mn-lt"/>
              </a:endParaRPr>
            </a:p>
          </p:txBody>
        </p:sp>
        <p:sp>
          <p:nvSpPr>
            <p:cNvPr id="386" name="Rectangle 63"/>
            <p:cNvSpPr>
              <a:spLocks noChangeArrowheads="1"/>
            </p:cNvSpPr>
            <p:nvPr/>
          </p:nvSpPr>
          <p:spPr bwMode="auto">
            <a:xfrm>
              <a:off x="5342" y="1218"/>
              <a:ext cx="2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err="1">
                  <a:solidFill>
                    <a:srgbClr val="000000"/>
                  </a:solidFill>
                  <a:latin typeface="+mn-lt"/>
                </a:rPr>
                <a:t>IPv</a:t>
              </a:r>
              <a:endParaRPr lang="en-US" sz="1600" dirty="0">
                <a:latin typeface="+mn-lt"/>
              </a:endParaRPr>
            </a:p>
          </p:txBody>
        </p:sp>
        <p:sp>
          <p:nvSpPr>
            <p:cNvPr id="387" name="Rectangle 64"/>
            <p:cNvSpPr>
              <a:spLocks noChangeArrowheads="1"/>
            </p:cNvSpPr>
            <p:nvPr/>
          </p:nvSpPr>
          <p:spPr bwMode="auto">
            <a:xfrm>
              <a:off x="5374" y="1219"/>
              <a:ext cx="10"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6</a:t>
              </a:r>
              <a:endParaRPr lang="en-US" sz="1600">
                <a:latin typeface="+mn-lt"/>
              </a:endParaRPr>
            </a:p>
          </p:txBody>
        </p:sp>
      </p:grpSp>
      <p:sp>
        <p:nvSpPr>
          <p:cNvPr id="388" name="Rectangle 65"/>
          <p:cNvSpPr>
            <a:spLocks noChangeArrowheads="1"/>
          </p:cNvSpPr>
          <p:nvPr/>
        </p:nvSpPr>
        <p:spPr bwMode="auto">
          <a:xfrm>
            <a:off x="6777000" y="3290273"/>
            <a:ext cx="3783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900" b="1" dirty="0">
                <a:latin typeface="+mn-lt"/>
              </a:rPr>
              <a:t>Border</a:t>
            </a:r>
          </a:p>
          <a:p>
            <a:pPr algn="ctr"/>
            <a:r>
              <a:rPr lang="en-US" sz="900" b="1" dirty="0">
                <a:latin typeface="+mn-lt"/>
              </a:rPr>
              <a:t>Router</a:t>
            </a:r>
            <a:endParaRPr lang="en-US" sz="1600" dirty="0">
              <a:latin typeface="+mn-lt"/>
            </a:endParaRPr>
          </a:p>
        </p:txBody>
      </p:sp>
      <p:grpSp>
        <p:nvGrpSpPr>
          <p:cNvPr id="10" name="Group 66"/>
          <p:cNvGrpSpPr>
            <a:grpSpLocks/>
          </p:cNvGrpSpPr>
          <p:nvPr/>
        </p:nvGrpSpPr>
        <p:grpSpPr bwMode="auto">
          <a:xfrm>
            <a:off x="5490063" y="3558653"/>
            <a:ext cx="521938" cy="404436"/>
            <a:chOff x="4113" y="879"/>
            <a:chExt cx="393" cy="387"/>
          </a:xfrm>
        </p:grpSpPr>
        <p:sp>
          <p:nvSpPr>
            <p:cNvPr id="390" name="Rectangle 67"/>
            <p:cNvSpPr>
              <a:spLocks noChangeArrowheads="1"/>
            </p:cNvSpPr>
            <p:nvPr/>
          </p:nvSpPr>
          <p:spPr bwMode="auto">
            <a:xfrm>
              <a:off x="4113" y="879"/>
              <a:ext cx="393" cy="3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1" name="Rectangle 68"/>
            <p:cNvSpPr>
              <a:spLocks noChangeArrowheads="1"/>
            </p:cNvSpPr>
            <p:nvPr/>
          </p:nvSpPr>
          <p:spPr bwMode="auto">
            <a:xfrm>
              <a:off x="4113" y="879"/>
              <a:ext cx="393" cy="387"/>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2" name="Rectangle 69"/>
            <p:cNvSpPr>
              <a:spLocks noChangeArrowheads="1"/>
            </p:cNvSpPr>
            <p:nvPr/>
          </p:nvSpPr>
          <p:spPr bwMode="auto">
            <a:xfrm>
              <a:off x="4216" y="1178"/>
              <a:ext cx="194" cy="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3" name="Rectangle 70"/>
            <p:cNvSpPr>
              <a:spLocks noChangeArrowheads="1"/>
            </p:cNvSpPr>
            <p:nvPr/>
          </p:nvSpPr>
          <p:spPr bwMode="auto">
            <a:xfrm>
              <a:off x="4216" y="1178"/>
              <a:ext cx="194" cy="65"/>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4" name="Rectangle 71"/>
            <p:cNvSpPr>
              <a:spLocks noChangeArrowheads="1"/>
            </p:cNvSpPr>
            <p:nvPr/>
          </p:nvSpPr>
          <p:spPr bwMode="auto">
            <a:xfrm>
              <a:off x="4216" y="1084"/>
              <a:ext cx="194" cy="60"/>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5" name="Rectangle 72"/>
            <p:cNvSpPr>
              <a:spLocks noChangeArrowheads="1"/>
            </p:cNvSpPr>
            <p:nvPr/>
          </p:nvSpPr>
          <p:spPr bwMode="auto">
            <a:xfrm>
              <a:off x="4216" y="1084"/>
              <a:ext cx="194" cy="60"/>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6" name="Rectangle 73"/>
            <p:cNvSpPr>
              <a:spLocks noChangeArrowheads="1"/>
            </p:cNvSpPr>
            <p:nvPr/>
          </p:nvSpPr>
          <p:spPr bwMode="auto">
            <a:xfrm>
              <a:off x="4132" y="912"/>
              <a:ext cx="53" cy="331"/>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7" name="Rectangle 74"/>
            <p:cNvSpPr>
              <a:spLocks noChangeArrowheads="1"/>
            </p:cNvSpPr>
            <p:nvPr/>
          </p:nvSpPr>
          <p:spPr bwMode="auto">
            <a:xfrm>
              <a:off x="4132" y="912"/>
              <a:ext cx="53" cy="331"/>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398" name="Rectangle 75"/>
            <p:cNvSpPr>
              <a:spLocks noChangeArrowheads="1"/>
            </p:cNvSpPr>
            <p:nvPr/>
          </p:nvSpPr>
          <p:spPr bwMode="auto">
            <a:xfrm>
              <a:off x="4216" y="1000"/>
              <a:ext cx="194" cy="4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399" name="Rectangle 76"/>
            <p:cNvSpPr>
              <a:spLocks noChangeArrowheads="1"/>
            </p:cNvSpPr>
            <p:nvPr/>
          </p:nvSpPr>
          <p:spPr bwMode="auto">
            <a:xfrm>
              <a:off x="4216" y="1000"/>
              <a:ext cx="194" cy="48"/>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00" name="Rectangle 77"/>
            <p:cNvSpPr>
              <a:spLocks noChangeArrowheads="1"/>
            </p:cNvSpPr>
            <p:nvPr/>
          </p:nvSpPr>
          <p:spPr bwMode="auto">
            <a:xfrm>
              <a:off x="4267" y="1011"/>
              <a:ext cx="7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01" name="Line 78"/>
            <p:cNvSpPr>
              <a:spLocks noChangeShapeType="1"/>
            </p:cNvSpPr>
            <p:nvPr/>
          </p:nvSpPr>
          <p:spPr bwMode="auto">
            <a:xfrm>
              <a:off x="4196" y="1214"/>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02"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3"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4" name="Line 81"/>
            <p:cNvSpPr>
              <a:spLocks noChangeShapeType="1"/>
            </p:cNvSpPr>
            <p:nvPr/>
          </p:nvSpPr>
          <p:spPr bwMode="auto">
            <a:xfrm>
              <a:off x="4196" y="1110"/>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05"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6"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7" name="Rectangle 84"/>
            <p:cNvSpPr>
              <a:spLocks noChangeArrowheads="1"/>
            </p:cNvSpPr>
            <p:nvPr/>
          </p:nvSpPr>
          <p:spPr bwMode="auto">
            <a:xfrm>
              <a:off x="4254" y="1083"/>
              <a:ext cx="1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08" name="Rectangle 85"/>
            <p:cNvSpPr>
              <a:spLocks noChangeArrowheads="1"/>
            </p:cNvSpPr>
            <p:nvPr/>
          </p:nvSpPr>
          <p:spPr bwMode="auto">
            <a:xfrm>
              <a:off x="4269" y="1083"/>
              <a:ext cx="92"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409" name="Rectangle 86"/>
            <p:cNvSpPr>
              <a:spLocks noChangeArrowheads="1"/>
            </p:cNvSpPr>
            <p:nvPr/>
          </p:nvSpPr>
          <p:spPr bwMode="auto">
            <a:xfrm>
              <a:off x="4252" y="1110"/>
              <a:ext cx="19"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410" name="Rectangle 87"/>
            <p:cNvSpPr>
              <a:spLocks noChangeArrowheads="1"/>
            </p:cNvSpPr>
            <p:nvPr/>
          </p:nvSpPr>
          <p:spPr bwMode="auto">
            <a:xfrm>
              <a:off x="4274" y="1110"/>
              <a:ext cx="8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411" name="Rectangle 88"/>
            <p:cNvSpPr>
              <a:spLocks noChangeArrowheads="1"/>
            </p:cNvSpPr>
            <p:nvPr/>
          </p:nvSpPr>
          <p:spPr bwMode="auto">
            <a:xfrm>
              <a:off x="4275" y="1173"/>
              <a:ext cx="7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412" name="Rectangle 89"/>
            <p:cNvSpPr>
              <a:spLocks noChangeArrowheads="1"/>
            </p:cNvSpPr>
            <p:nvPr/>
          </p:nvSpPr>
          <p:spPr bwMode="auto">
            <a:xfrm>
              <a:off x="4244" y="1200"/>
              <a:ext cx="12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413" name="Rectangle 90"/>
            <p:cNvSpPr>
              <a:spLocks noChangeArrowheads="1"/>
            </p:cNvSpPr>
            <p:nvPr/>
          </p:nvSpPr>
          <p:spPr bwMode="auto">
            <a:xfrm>
              <a:off x="4370" y="1106"/>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14" name="Line 91"/>
            <p:cNvSpPr>
              <a:spLocks noChangeShapeType="1"/>
            </p:cNvSpPr>
            <p:nvPr/>
          </p:nvSpPr>
          <p:spPr bwMode="auto">
            <a:xfrm>
              <a:off x="4312" y="1053"/>
              <a:ext cx="1" cy="26"/>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15"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6"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7" name="Line 94"/>
            <p:cNvSpPr>
              <a:spLocks noChangeShapeType="1"/>
            </p:cNvSpPr>
            <p:nvPr/>
          </p:nvSpPr>
          <p:spPr bwMode="auto">
            <a:xfrm>
              <a:off x="4196" y="1019"/>
              <a:ext cx="10"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18"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9"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20" name="Rectangle 97"/>
            <p:cNvSpPr>
              <a:spLocks noChangeArrowheads="1"/>
            </p:cNvSpPr>
            <p:nvPr/>
          </p:nvSpPr>
          <p:spPr bwMode="auto">
            <a:xfrm rot="16200000">
              <a:off x="4152" y="1113"/>
              <a:ext cx="20"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1" name="Rectangle 98"/>
            <p:cNvSpPr>
              <a:spLocks noChangeArrowheads="1"/>
            </p:cNvSpPr>
            <p:nvPr/>
          </p:nvSpPr>
          <p:spPr bwMode="auto">
            <a:xfrm rot="16200000">
              <a:off x="4156" y="109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2" name="Rectangle 99"/>
            <p:cNvSpPr>
              <a:spLocks noChangeArrowheads="1"/>
            </p:cNvSpPr>
            <p:nvPr/>
          </p:nvSpPr>
          <p:spPr bwMode="auto">
            <a:xfrm rot="16200000">
              <a:off x="4154" y="1086"/>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3" name="Rectangle 100"/>
            <p:cNvSpPr>
              <a:spLocks noChangeArrowheads="1"/>
            </p:cNvSpPr>
            <p:nvPr/>
          </p:nvSpPr>
          <p:spPr bwMode="auto">
            <a:xfrm rot="16200000">
              <a:off x="4155" y="1077"/>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4" name="Rectangle 101"/>
            <p:cNvSpPr>
              <a:spLocks noChangeArrowheads="1"/>
            </p:cNvSpPr>
            <p:nvPr/>
          </p:nvSpPr>
          <p:spPr bwMode="auto">
            <a:xfrm rot="16200000">
              <a:off x="4154" y="1062"/>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25" name="Rectangle 102"/>
            <p:cNvSpPr>
              <a:spLocks noChangeArrowheads="1"/>
            </p:cNvSpPr>
            <p:nvPr/>
          </p:nvSpPr>
          <p:spPr bwMode="auto">
            <a:xfrm rot="16200000">
              <a:off x="4155" y="1052"/>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6" name="Rectangle 103"/>
            <p:cNvSpPr>
              <a:spLocks noChangeArrowheads="1"/>
            </p:cNvSpPr>
            <p:nvPr/>
          </p:nvSpPr>
          <p:spPr bwMode="auto">
            <a:xfrm rot="16200000">
              <a:off x="4152" y="1031"/>
              <a:ext cx="21"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7" name="Rectangle 104"/>
            <p:cNvSpPr>
              <a:spLocks noChangeArrowheads="1"/>
            </p:cNvSpPr>
            <p:nvPr/>
          </p:nvSpPr>
          <p:spPr bwMode="auto">
            <a:xfrm rot="16200000">
              <a:off x="4156" y="101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8" name="Rectangle 105"/>
            <p:cNvSpPr>
              <a:spLocks noChangeArrowheads="1"/>
            </p:cNvSpPr>
            <p:nvPr/>
          </p:nvSpPr>
          <p:spPr bwMode="auto">
            <a:xfrm rot="16200000">
              <a:off x="4154" y="1006"/>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9" name="Rectangle 106"/>
            <p:cNvSpPr>
              <a:spLocks noChangeArrowheads="1"/>
            </p:cNvSpPr>
            <p:nvPr/>
          </p:nvSpPr>
          <p:spPr bwMode="auto">
            <a:xfrm rot="16200000">
              <a:off x="4159" y="999"/>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30" name="Rectangle 107"/>
            <p:cNvSpPr>
              <a:spLocks noChangeArrowheads="1"/>
            </p:cNvSpPr>
            <p:nvPr/>
          </p:nvSpPr>
          <p:spPr bwMode="auto">
            <a:xfrm>
              <a:off x="4216" y="1217"/>
              <a:ext cx="3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431" name="Rectangle 108"/>
            <p:cNvSpPr>
              <a:spLocks noChangeArrowheads="1"/>
            </p:cNvSpPr>
            <p:nvPr/>
          </p:nvSpPr>
          <p:spPr bwMode="auto">
            <a:xfrm>
              <a:off x="4439" y="914"/>
              <a:ext cx="53" cy="32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32" name="Rectangle 109"/>
            <p:cNvSpPr>
              <a:spLocks noChangeArrowheads="1"/>
            </p:cNvSpPr>
            <p:nvPr/>
          </p:nvSpPr>
          <p:spPr bwMode="auto">
            <a:xfrm>
              <a:off x="4439" y="914"/>
              <a:ext cx="53" cy="329"/>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33" name="Rectangle 110"/>
            <p:cNvSpPr>
              <a:spLocks noChangeArrowheads="1"/>
            </p:cNvSpPr>
            <p:nvPr/>
          </p:nvSpPr>
          <p:spPr bwMode="auto">
            <a:xfrm rot="16200000">
              <a:off x="4458" y="1093"/>
              <a:ext cx="17"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434" name="Rectangle 111"/>
            <p:cNvSpPr>
              <a:spLocks noChangeArrowheads="1"/>
            </p:cNvSpPr>
            <p:nvPr/>
          </p:nvSpPr>
          <p:spPr bwMode="auto">
            <a:xfrm rot="16200000">
              <a:off x="4460" y="1080"/>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35" name="Rectangle 112"/>
            <p:cNvSpPr>
              <a:spLocks noChangeArrowheads="1"/>
            </p:cNvSpPr>
            <p:nvPr/>
          </p:nvSpPr>
          <p:spPr bwMode="auto">
            <a:xfrm rot="16200000">
              <a:off x="4459" y="1070"/>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436" name="Rectangle 113"/>
            <p:cNvSpPr>
              <a:spLocks noChangeArrowheads="1"/>
            </p:cNvSpPr>
            <p:nvPr/>
          </p:nvSpPr>
          <p:spPr bwMode="auto">
            <a:xfrm rot="16200000">
              <a:off x="4458" y="1056"/>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437" name="Rectangle 114"/>
            <p:cNvSpPr>
              <a:spLocks noChangeArrowheads="1"/>
            </p:cNvSpPr>
            <p:nvPr/>
          </p:nvSpPr>
          <p:spPr bwMode="auto">
            <a:xfrm rot="16200000">
              <a:off x="4460" y="1046"/>
              <a:ext cx="9"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438" name="Rectangle 115"/>
            <p:cNvSpPr>
              <a:spLocks noChangeArrowheads="1"/>
            </p:cNvSpPr>
            <p:nvPr/>
          </p:nvSpPr>
          <p:spPr bwMode="auto">
            <a:xfrm rot="16200000">
              <a:off x="4462" y="1039"/>
              <a:ext cx="6"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439" name="Rectangle 116"/>
            <p:cNvSpPr>
              <a:spLocks noChangeArrowheads="1"/>
            </p:cNvSpPr>
            <p:nvPr/>
          </p:nvSpPr>
          <p:spPr bwMode="auto">
            <a:xfrm rot="16200000">
              <a:off x="4463" y="1033"/>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40" name="Rectangle 117"/>
            <p:cNvSpPr>
              <a:spLocks noChangeArrowheads="1"/>
            </p:cNvSpPr>
            <p:nvPr/>
          </p:nvSpPr>
          <p:spPr bwMode="auto">
            <a:xfrm rot="16200000">
              <a:off x="4459" y="1023"/>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441" name="Line 118"/>
            <p:cNvSpPr>
              <a:spLocks noChangeShapeType="1"/>
            </p:cNvSpPr>
            <p:nvPr/>
          </p:nvSpPr>
          <p:spPr bwMode="auto">
            <a:xfrm>
              <a:off x="4420" y="1214"/>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42"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3"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4" name="Line 121"/>
            <p:cNvSpPr>
              <a:spLocks noChangeShapeType="1"/>
            </p:cNvSpPr>
            <p:nvPr/>
          </p:nvSpPr>
          <p:spPr bwMode="auto">
            <a:xfrm>
              <a:off x="4420" y="1110"/>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45"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6"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7" name="Line 124"/>
            <p:cNvSpPr>
              <a:spLocks noChangeShapeType="1"/>
            </p:cNvSpPr>
            <p:nvPr/>
          </p:nvSpPr>
          <p:spPr bwMode="auto">
            <a:xfrm>
              <a:off x="4420" y="1020"/>
              <a:ext cx="9"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48"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9"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0" name="Line 127"/>
            <p:cNvSpPr>
              <a:spLocks noChangeShapeType="1"/>
            </p:cNvSpPr>
            <p:nvPr/>
          </p:nvSpPr>
          <p:spPr bwMode="auto">
            <a:xfrm>
              <a:off x="4313" y="1149"/>
              <a:ext cx="0" cy="24"/>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51"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2"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3" name="Rectangle 130"/>
            <p:cNvSpPr>
              <a:spLocks noChangeArrowheads="1"/>
            </p:cNvSpPr>
            <p:nvPr/>
          </p:nvSpPr>
          <p:spPr bwMode="auto">
            <a:xfrm>
              <a:off x="4334" y="1218"/>
              <a:ext cx="40"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11" name="Group 131"/>
          <p:cNvGrpSpPr>
            <a:grpSpLocks/>
          </p:cNvGrpSpPr>
          <p:nvPr/>
        </p:nvGrpSpPr>
        <p:grpSpPr bwMode="auto">
          <a:xfrm>
            <a:off x="6102000" y="3558653"/>
            <a:ext cx="542790" cy="404436"/>
            <a:chOff x="4647" y="879"/>
            <a:chExt cx="393" cy="387"/>
          </a:xfrm>
        </p:grpSpPr>
        <p:sp>
          <p:nvSpPr>
            <p:cNvPr id="455" name="Rectangle 132"/>
            <p:cNvSpPr>
              <a:spLocks noChangeArrowheads="1"/>
            </p:cNvSpPr>
            <p:nvPr/>
          </p:nvSpPr>
          <p:spPr bwMode="auto">
            <a:xfrm>
              <a:off x="4647" y="879"/>
              <a:ext cx="393" cy="3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56" name="Rectangle 133"/>
            <p:cNvSpPr>
              <a:spLocks noChangeArrowheads="1"/>
            </p:cNvSpPr>
            <p:nvPr/>
          </p:nvSpPr>
          <p:spPr bwMode="auto">
            <a:xfrm>
              <a:off x="4647" y="879"/>
              <a:ext cx="393" cy="387"/>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57" name="Rectangle 134"/>
            <p:cNvSpPr>
              <a:spLocks noChangeArrowheads="1"/>
            </p:cNvSpPr>
            <p:nvPr/>
          </p:nvSpPr>
          <p:spPr bwMode="auto">
            <a:xfrm>
              <a:off x="4825" y="1178"/>
              <a:ext cx="118" cy="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58" name="Rectangle 135"/>
            <p:cNvSpPr>
              <a:spLocks noChangeArrowheads="1"/>
            </p:cNvSpPr>
            <p:nvPr/>
          </p:nvSpPr>
          <p:spPr bwMode="auto">
            <a:xfrm>
              <a:off x="4825" y="1178"/>
              <a:ext cx="118" cy="6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59" name="Rectangle 136"/>
            <p:cNvSpPr>
              <a:spLocks noChangeArrowheads="1"/>
            </p:cNvSpPr>
            <p:nvPr/>
          </p:nvSpPr>
          <p:spPr bwMode="auto">
            <a:xfrm>
              <a:off x="4825" y="1084"/>
              <a:ext cx="118" cy="60"/>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60" name="Rectangle 137"/>
            <p:cNvSpPr>
              <a:spLocks noChangeArrowheads="1"/>
            </p:cNvSpPr>
            <p:nvPr/>
          </p:nvSpPr>
          <p:spPr bwMode="auto">
            <a:xfrm>
              <a:off x="4825" y="1084"/>
              <a:ext cx="118" cy="60"/>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61" name="Rectangle 138"/>
            <p:cNvSpPr>
              <a:spLocks noChangeArrowheads="1"/>
            </p:cNvSpPr>
            <p:nvPr/>
          </p:nvSpPr>
          <p:spPr bwMode="auto">
            <a:xfrm>
              <a:off x="4665" y="912"/>
              <a:ext cx="54" cy="331"/>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62" name="Rectangle 139"/>
            <p:cNvSpPr>
              <a:spLocks noChangeArrowheads="1"/>
            </p:cNvSpPr>
            <p:nvPr/>
          </p:nvSpPr>
          <p:spPr bwMode="auto">
            <a:xfrm>
              <a:off x="4665" y="912"/>
              <a:ext cx="54" cy="331"/>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63" name="Rectangle 140"/>
            <p:cNvSpPr>
              <a:spLocks noChangeArrowheads="1"/>
            </p:cNvSpPr>
            <p:nvPr/>
          </p:nvSpPr>
          <p:spPr bwMode="auto">
            <a:xfrm>
              <a:off x="4749" y="1000"/>
              <a:ext cx="194" cy="4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64" name="Rectangle 141"/>
            <p:cNvSpPr>
              <a:spLocks noChangeArrowheads="1"/>
            </p:cNvSpPr>
            <p:nvPr/>
          </p:nvSpPr>
          <p:spPr bwMode="auto">
            <a:xfrm>
              <a:off x="4749" y="1000"/>
              <a:ext cx="194" cy="48"/>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465" name="Rectangle 142"/>
            <p:cNvSpPr>
              <a:spLocks noChangeArrowheads="1"/>
            </p:cNvSpPr>
            <p:nvPr/>
          </p:nvSpPr>
          <p:spPr bwMode="auto">
            <a:xfrm>
              <a:off x="4802" y="1011"/>
              <a:ext cx="78"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66" name="Line 143"/>
            <p:cNvSpPr>
              <a:spLocks noChangeShapeType="1"/>
            </p:cNvSpPr>
            <p:nvPr/>
          </p:nvSpPr>
          <p:spPr bwMode="auto">
            <a:xfrm>
              <a:off x="4724" y="1210"/>
              <a:ext cx="96"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67"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8"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9" name="Line 146"/>
            <p:cNvSpPr>
              <a:spLocks noChangeShapeType="1"/>
            </p:cNvSpPr>
            <p:nvPr/>
          </p:nvSpPr>
          <p:spPr bwMode="auto">
            <a:xfrm>
              <a:off x="4846" y="952"/>
              <a:ext cx="0" cy="2"/>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70"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1"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2" name="Line 149"/>
            <p:cNvSpPr>
              <a:spLocks noChangeShapeType="1"/>
            </p:cNvSpPr>
            <p:nvPr/>
          </p:nvSpPr>
          <p:spPr bwMode="auto">
            <a:xfrm>
              <a:off x="4724" y="1114"/>
              <a:ext cx="96"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73"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4"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5" name="Rectangle 152"/>
            <p:cNvSpPr>
              <a:spLocks noChangeArrowheads="1"/>
            </p:cNvSpPr>
            <p:nvPr/>
          </p:nvSpPr>
          <p:spPr bwMode="auto">
            <a:xfrm>
              <a:off x="4830" y="1088"/>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476" name="Rectangle 153"/>
            <p:cNvSpPr>
              <a:spLocks noChangeArrowheads="1"/>
            </p:cNvSpPr>
            <p:nvPr/>
          </p:nvSpPr>
          <p:spPr bwMode="auto">
            <a:xfrm>
              <a:off x="4842" y="1088"/>
              <a:ext cx="45"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477" name="Rectangle 154"/>
            <p:cNvSpPr>
              <a:spLocks noChangeArrowheads="1"/>
            </p:cNvSpPr>
            <p:nvPr/>
          </p:nvSpPr>
          <p:spPr bwMode="auto">
            <a:xfrm>
              <a:off x="4927" y="1088"/>
              <a:ext cx="9"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478" name="Rectangle 155"/>
            <p:cNvSpPr>
              <a:spLocks noChangeArrowheads="1"/>
            </p:cNvSpPr>
            <p:nvPr/>
          </p:nvSpPr>
          <p:spPr bwMode="auto">
            <a:xfrm>
              <a:off x="4860" y="1110"/>
              <a:ext cx="43"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479" name="Rectangle 156"/>
            <p:cNvSpPr>
              <a:spLocks noChangeArrowheads="1"/>
            </p:cNvSpPr>
            <p:nvPr/>
          </p:nvSpPr>
          <p:spPr bwMode="auto">
            <a:xfrm>
              <a:off x="4881" y="1178"/>
              <a:ext cx="32"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480" name="Rectangle 157"/>
            <p:cNvSpPr>
              <a:spLocks noChangeArrowheads="1"/>
            </p:cNvSpPr>
            <p:nvPr/>
          </p:nvSpPr>
          <p:spPr bwMode="auto">
            <a:xfrm>
              <a:off x="4830" y="1199"/>
              <a:ext cx="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481" name="Rectangle 158"/>
            <p:cNvSpPr>
              <a:spLocks noChangeArrowheads="1"/>
            </p:cNvSpPr>
            <p:nvPr/>
          </p:nvSpPr>
          <p:spPr bwMode="auto">
            <a:xfrm>
              <a:off x="4904" y="1105"/>
              <a:ext cx="7"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82" name="Line 159"/>
            <p:cNvSpPr>
              <a:spLocks noChangeShapeType="1"/>
            </p:cNvSpPr>
            <p:nvPr/>
          </p:nvSpPr>
          <p:spPr bwMode="auto">
            <a:xfrm>
              <a:off x="4884" y="1053"/>
              <a:ext cx="0" cy="26"/>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83"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4"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5" name="Line 162"/>
            <p:cNvSpPr>
              <a:spLocks noChangeShapeType="1"/>
            </p:cNvSpPr>
            <p:nvPr/>
          </p:nvSpPr>
          <p:spPr bwMode="auto">
            <a:xfrm>
              <a:off x="4729" y="1019"/>
              <a:ext cx="11"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486"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7"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8" name="Rectangle 165"/>
            <p:cNvSpPr>
              <a:spLocks noChangeArrowheads="1"/>
            </p:cNvSpPr>
            <p:nvPr/>
          </p:nvSpPr>
          <p:spPr bwMode="auto">
            <a:xfrm rot="16200000">
              <a:off x="4685" y="1116"/>
              <a:ext cx="20"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89" name="Rectangle 166"/>
            <p:cNvSpPr>
              <a:spLocks noChangeArrowheads="1"/>
            </p:cNvSpPr>
            <p:nvPr/>
          </p:nvSpPr>
          <p:spPr bwMode="auto">
            <a:xfrm rot="16200000">
              <a:off x="4690" y="109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0" name="Rectangle 167"/>
            <p:cNvSpPr>
              <a:spLocks noChangeArrowheads="1"/>
            </p:cNvSpPr>
            <p:nvPr/>
          </p:nvSpPr>
          <p:spPr bwMode="auto">
            <a:xfrm rot="16200000">
              <a:off x="4688" y="1089"/>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1" name="Rectangle 168"/>
            <p:cNvSpPr>
              <a:spLocks noChangeArrowheads="1"/>
            </p:cNvSpPr>
            <p:nvPr/>
          </p:nvSpPr>
          <p:spPr bwMode="auto">
            <a:xfrm rot="16200000">
              <a:off x="4689" y="107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2" name="Rectangle 169"/>
            <p:cNvSpPr>
              <a:spLocks noChangeArrowheads="1"/>
            </p:cNvSpPr>
            <p:nvPr/>
          </p:nvSpPr>
          <p:spPr bwMode="auto">
            <a:xfrm rot="16200000">
              <a:off x="4688" y="1065"/>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93" name="Rectangle 170"/>
            <p:cNvSpPr>
              <a:spLocks noChangeArrowheads="1"/>
            </p:cNvSpPr>
            <p:nvPr/>
          </p:nvSpPr>
          <p:spPr bwMode="auto">
            <a:xfrm rot="16200000">
              <a:off x="4689" y="1053"/>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4" name="Rectangle 171"/>
            <p:cNvSpPr>
              <a:spLocks noChangeArrowheads="1"/>
            </p:cNvSpPr>
            <p:nvPr/>
          </p:nvSpPr>
          <p:spPr bwMode="auto">
            <a:xfrm rot="16200000">
              <a:off x="4686" y="1031"/>
              <a:ext cx="21"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95" name="Rectangle 172"/>
            <p:cNvSpPr>
              <a:spLocks noChangeArrowheads="1"/>
            </p:cNvSpPr>
            <p:nvPr/>
          </p:nvSpPr>
          <p:spPr bwMode="auto">
            <a:xfrm rot="16200000">
              <a:off x="4690" y="1018"/>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6" name="Rectangle 173"/>
            <p:cNvSpPr>
              <a:spLocks noChangeArrowheads="1"/>
            </p:cNvSpPr>
            <p:nvPr/>
          </p:nvSpPr>
          <p:spPr bwMode="auto">
            <a:xfrm rot="16200000">
              <a:off x="4688" y="1009"/>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7" name="Rectangle 174"/>
            <p:cNvSpPr>
              <a:spLocks noChangeArrowheads="1"/>
            </p:cNvSpPr>
            <p:nvPr/>
          </p:nvSpPr>
          <p:spPr bwMode="auto">
            <a:xfrm rot="16200000">
              <a:off x="4693" y="1000"/>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98" name="Rectangle 175"/>
            <p:cNvSpPr>
              <a:spLocks noChangeArrowheads="1"/>
            </p:cNvSpPr>
            <p:nvPr/>
          </p:nvSpPr>
          <p:spPr bwMode="auto">
            <a:xfrm>
              <a:off x="4973" y="914"/>
              <a:ext cx="52" cy="32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499" name="Rectangle 176"/>
            <p:cNvSpPr>
              <a:spLocks noChangeArrowheads="1"/>
            </p:cNvSpPr>
            <p:nvPr/>
          </p:nvSpPr>
          <p:spPr bwMode="auto">
            <a:xfrm>
              <a:off x="4973" y="914"/>
              <a:ext cx="52" cy="329"/>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00" name="Rectangle 177"/>
            <p:cNvSpPr>
              <a:spLocks noChangeArrowheads="1"/>
            </p:cNvSpPr>
            <p:nvPr/>
          </p:nvSpPr>
          <p:spPr bwMode="auto">
            <a:xfrm rot="16200000">
              <a:off x="4992" y="1094"/>
              <a:ext cx="17"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501" name="Rectangle 178"/>
            <p:cNvSpPr>
              <a:spLocks noChangeArrowheads="1"/>
            </p:cNvSpPr>
            <p:nvPr/>
          </p:nvSpPr>
          <p:spPr bwMode="auto">
            <a:xfrm rot="16200000">
              <a:off x="4994" y="108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502" name="Rectangle 179"/>
            <p:cNvSpPr>
              <a:spLocks noChangeArrowheads="1"/>
            </p:cNvSpPr>
            <p:nvPr/>
          </p:nvSpPr>
          <p:spPr bwMode="auto">
            <a:xfrm rot="16200000">
              <a:off x="4993" y="1071"/>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503" name="Rectangle 180"/>
            <p:cNvSpPr>
              <a:spLocks noChangeArrowheads="1"/>
            </p:cNvSpPr>
            <p:nvPr/>
          </p:nvSpPr>
          <p:spPr bwMode="auto">
            <a:xfrm rot="16200000">
              <a:off x="4992" y="1058"/>
              <a:ext cx="15"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504" name="Rectangle 181"/>
            <p:cNvSpPr>
              <a:spLocks noChangeArrowheads="1"/>
            </p:cNvSpPr>
            <p:nvPr/>
          </p:nvSpPr>
          <p:spPr bwMode="auto">
            <a:xfrm rot="16200000">
              <a:off x="4994" y="1048"/>
              <a:ext cx="9"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505" name="Rectangle 182"/>
            <p:cNvSpPr>
              <a:spLocks noChangeArrowheads="1"/>
            </p:cNvSpPr>
            <p:nvPr/>
          </p:nvSpPr>
          <p:spPr bwMode="auto">
            <a:xfrm rot="16200000">
              <a:off x="4996" y="1040"/>
              <a:ext cx="6"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dirty="0" err="1">
                  <a:solidFill>
                    <a:srgbClr val="FFFFFF"/>
                  </a:solidFill>
                  <a:latin typeface="+mn-lt"/>
                </a:rPr>
                <a:t>i</a:t>
              </a:r>
              <a:endParaRPr lang="en-US" sz="1600" dirty="0">
                <a:latin typeface="+mn-lt"/>
              </a:endParaRPr>
            </a:p>
          </p:txBody>
        </p:sp>
        <p:sp>
          <p:nvSpPr>
            <p:cNvPr id="506" name="Rectangle 183"/>
            <p:cNvSpPr>
              <a:spLocks noChangeArrowheads="1"/>
            </p:cNvSpPr>
            <p:nvPr/>
          </p:nvSpPr>
          <p:spPr bwMode="auto">
            <a:xfrm rot="16200000">
              <a:off x="4997" y="1034"/>
              <a:ext cx="8"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507" name="Rectangle 184"/>
            <p:cNvSpPr>
              <a:spLocks noChangeArrowheads="1"/>
            </p:cNvSpPr>
            <p:nvPr/>
          </p:nvSpPr>
          <p:spPr bwMode="auto">
            <a:xfrm rot="16200000">
              <a:off x="4993" y="1024"/>
              <a:ext cx="14" cy="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508" name="Line 185"/>
            <p:cNvSpPr>
              <a:spLocks noChangeShapeType="1"/>
            </p:cNvSpPr>
            <p:nvPr/>
          </p:nvSpPr>
          <p:spPr bwMode="auto">
            <a:xfrm>
              <a:off x="4954" y="1214"/>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09"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0"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1" name="Line 188"/>
            <p:cNvSpPr>
              <a:spLocks noChangeShapeType="1"/>
            </p:cNvSpPr>
            <p:nvPr/>
          </p:nvSpPr>
          <p:spPr bwMode="auto">
            <a:xfrm>
              <a:off x="4954" y="1110"/>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12"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3"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4" name="Line 191"/>
            <p:cNvSpPr>
              <a:spLocks noChangeShapeType="1"/>
            </p:cNvSpPr>
            <p:nvPr/>
          </p:nvSpPr>
          <p:spPr bwMode="auto">
            <a:xfrm>
              <a:off x="4954" y="1020"/>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15"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6"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7" name="Rectangle 194"/>
            <p:cNvSpPr>
              <a:spLocks noChangeArrowheads="1"/>
            </p:cNvSpPr>
            <p:nvPr/>
          </p:nvSpPr>
          <p:spPr bwMode="auto">
            <a:xfrm>
              <a:off x="4749" y="918"/>
              <a:ext cx="194" cy="4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18" name="Rectangle 195"/>
            <p:cNvSpPr>
              <a:spLocks noChangeArrowheads="1"/>
            </p:cNvSpPr>
            <p:nvPr/>
          </p:nvSpPr>
          <p:spPr bwMode="auto">
            <a:xfrm>
              <a:off x="4749" y="918"/>
              <a:ext cx="194" cy="4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19" name="Rectangle 196"/>
            <p:cNvSpPr>
              <a:spLocks noChangeArrowheads="1"/>
            </p:cNvSpPr>
            <p:nvPr/>
          </p:nvSpPr>
          <p:spPr bwMode="auto">
            <a:xfrm>
              <a:off x="4783" y="928"/>
              <a:ext cx="111"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Applications</a:t>
              </a:r>
              <a:endParaRPr lang="en-US" sz="1600">
                <a:latin typeface="+mn-lt"/>
              </a:endParaRPr>
            </a:p>
          </p:txBody>
        </p:sp>
        <p:sp>
          <p:nvSpPr>
            <p:cNvPr id="520" name="Line 197"/>
            <p:cNvSpPr>
              <a:spLocks noChangeShapeType="1"/>
            </p:cNvSpPr>
            <p:nvPr/>
          </p:nvSpPr>
          <p:spPr bwMode="auto">
            <a:xfrm>
              <a:off x="4955" y="944"/>
              <a:ext cx="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21"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2"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3" name="Line 200"/>
            <p:cNvSpPr>
              <a:spLocks noChangeShapeType="1"/>
            </p:cNvSpPr>
            <p:nvPr/>
          </p:nvSpPr>
          <p:spPr bwMode="auto">
            <a:xfrm>
              <a:off x="4728" y="944"/>
              <a:ext cx="10"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24"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5"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6" name="Line 203"/>
            <p:cNvSpPr>
              <a:spLocks noChangeShapeType="1"/>
            </p:cNvSpPr>
            <p:nvPr/>
          </p:nvSpPr>
          <p:spPr bwMode="auto">
            <a:xfrm>
              <a:off x="4845" y="968"/>
              <a:ext cx="0" cy="2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27"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8"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9" name="Line 206"/>
            <p:cNvSpPr>
              <a:spLocks noChangeShapeType="1"/>
            </p:cNvSpPr>
            <p:nvPr/>
          </p:nvSpPr>
          <p:spPr bwMode="auto">
            <a:xfrm>
              <a:off x="4884" y="1149"/>
              <a:ext cx="0" cy="24"/>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30"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1"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2" name="Rectangle 209"/>
            <p:cNvSpPr>
              <a:spLocks noChangeArrowheads="1"/>
            </p:cNvSpPr>
            <p:nvPr/>
          </p:nvSpPr>
          <p:spPr bwMode="auto">
            <a:xfrm>
              <a:off x="4842" y="1217"/>
              <a:ext cx="75"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533" name="Rectangle 210"/>
          <p:cNvSpPr>
            <a:spLocks noChangeArrowheads="1"/>
          </p:cNvSpPr>
          <p:nvPr/>
        </p:nvSpPr>
        <p:spPr bwMode="auto">
          <a:xfrm>
            <a:off x="6147000" y="3283174"/>
            <a:ext cx="3975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900" b="1" dirty="0">
                <a:solidFill>
                  <a:srgbClr val="C80000"/>
                </a:solidFill>
                <a:latin typeface="+mn-lt"/>
              </a:rPr>
              <a:t>Central</a:t>
            </a:r>
          </a:p>
          <a:p>
            <a:pPr algn="ctr"/>
            <a:r>
              <a:rPr lang="en-US" sz="900" b="1" dirty="0">
                <a:solidFill>
                  <a:srgbClr val="C80000"/>
                </a:solidFill>
                <a:latin typeface="+mn-lt"/>
              </a:rPr>
              <a:t>Host</a:t>
            </a:r>
            <a:endParaRPr lang="en-US" sz="1600" dirty="0">
              <a:solidFill>
                <a:srgbClr val="C80000"/>
              </a:solidFill>
              <a:latin typeface="+mn-lt"/>
            </a:endParaRPr>
          </a:p>
        </p:txBody>
      </p:sp>
      <p:sp>
        <p:nvSpPr>
          <p:cNvPr id="534" name="Rectangle 211"/>
          <p:cNvSpPr>
            <a:spLocks noChangeArrowheads="1"/>
          </p:cNvSpPr>
          <p:nvPr/>
        </p:nvSpPr>
        <p:spPr bwMode="auto">
          <a:xfrm>
            <a:off x="5517000" y="3290273"/>
            <a:ext cx="4744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900" b="1" dirty="0">
                <a:latin typeface="+mn-lt"/>
              </a:rPr>
              <a:t>Central</a:t>
            </a:r>
          </a:p>
          <a:p>
            <a:pPr algn="ctr"/>
            <a:r>
              <a:rPr lang="en-US" sz="900" b="1" dirty="0">
                <a:latin typeface="+mn-lt"/>
              </a:rPr>
              <a:t>Gateway</a:t>
            </a:r>
            <a:endParaRPr lang="en-US" sz="1600" dirty="0">
              <a:latin typeface="+mn-lt"/>
            </a:endParaRPr>
          </a:p>
        </p:txBody>
      </p:sp>
      <p:sp>
        <p:nvSpPr>
          <p:cNvPr id="535" name="Freeform 212"/>
          <p:cNvSpPr>
            <a:spLocks/>
          </p:cNvSpPr>
          <p:nvPr/>
        </p:nvSpPr>
        <p:spPr bwMode="auto">
          <a:xfrm>
            <a:off x="5382000" y="3233131"/>
            <a:ext cx="1890000" cy="968110"/>
          </a:xfrm>
          <a:custGeom>
            <a:avLst/>
            <a:gdLst>
              <a:gd name="T0" fmla="*/ 2147483647 w 3592"/>
              <a:gd name="T1" fmla="*/ 0 h 5104"/>
              <a:gd name="T2" fmla="*/ 0 w 3592"/>
              <a:gd name="T3" fmla="*/ 2147483647 h 5104"/>
              <a:gd name="T4" fmla="*/ 0 w 3592"/>
              <a:gd name="T5" fmla="*/ 2147483647 h 5104"/>
              <a:gd name="T6" fmla="*/ 2147483647 w 3592"/>
              <a:gd name="T7" fmla="*/ 2147483647 h 5104"/>
              <a:gd name="T8" fmla="*/ 2147483647 w 3592"/>
              <a:gd name="T9" fmla="*/ 2147483647 h 5104"/>
              <a:gd name="T10" fmla="*/ 2147483647 w 3592"/>
              <a:gd name="T11" fmla="*/ 2147483647 h 5104"/>
              <a:gd name="T12" fmla="*/ 2147483647 w 3592"/>
              <a:gd name="T13" fmla="*/ 2147483647 h 5104"/>
              <a:gd name="T14" fmla="*/ 2147483647 w 3592"/>
              <a:gd name="T15" fmla="*/ 0 h 5104"/>
              <a:gd name="T16" fmla="*/ 2147483647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36" name="Rectangle 254"/>
          <p:cNvSpPr>
            <a:spLocks noChangeArrowheads="1"/>
          </p:cNvSpPr>
          <p:nvPr/>
        </p:nvSpPr>
        <p:spPr bwMode="auto">
          <a:xfrm>
            <a:off x="5697000" y="2915734"/>
            <a:ext cx="1590179" cy="1384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mn-lt"/>
              </a:rPr>
              <a:t>Traffic Centre/Service Centre</a:t>
            </a:r>
            <a:endParaRPr lang="en-US" sz="1600" dirty="0">
              <a:latin typeface="+mn-lt"/>
            </a:endParaRPr>
          </a:p>
        </p:txBody>
      </p:sp>
      <p:sp>
        <p:nvSpPr>
          <p:cNvPr id="537" name="Freeform 255"/>
          <p:cNvSpPr>
            <a:spLocks/>
          </p:cNvSpPr>
          <p:nvPr/>
        </p:nvSpPr>
        <p:spPr bwMode="auto">
          <a:xfrm>
            <a:off x="5415585" y="2724075"/>
            <a:ext cx="596415" cy="1485000"/>
          </a:xfrm>
          <a:custGeom>
            <a:avLst/>
            <a:gdLst>
              <a:gd name="T0" fmla="*/ 0 w 407"/>
              <a:gd name="T1" fmla="*/ 0 h 173"/>
              <a:gd name="T2" fmla="*/ 2147483647 w 407"/>
              <a:gd name="T3" fmla="*/ 2147483647 h 173"/>
              <a:gd name="T4" fmla="*/ 2147483647 w 407"/>
              <a:gd name="T5" fmla="*/ 2147483647 h 173"/>
              <a:gd name="T6" fmla="*/ 2147483647 w 407"/>
              <a:gd name="T7" fmla="*/ 2147483647 h 173"/>
              <a:gd name="T8" fmla="*/ 2147483647 w 407"/>
              <a:gd name="T9" fmla="*/ 2147483647 h 173"/>
              <a:gd name="T10" fmla="*/ 0 60000 65536"/>
              <a:gd name="T11" fmla="*/ 0 60000 65536"/>
              <a:gd name="T12" fmla="*/ 0 60000 65536"/>
              <a:gd name="T13" fmla="*/ 0 60000 65536"/>
              <a:gd name="T14" fmla="*/ 0 60000 65536"/>
              <a:gd name="T15" fmla="*/ 0 w 407"/>
              <a:gd name="T16" fmla="*/ 0 h 173"/>
              <a:gd name="T17" fmla="*/ 407 w 407"/>
              <a:gd name="T18" fmla="*/ 173 h 173"/>
              <a:gd name="connsiteX0" fmla="*/ 0 w 10204"/>
              <a:gd name="connsiteY0" fmla="*/ 0 h 10000"/>
              <a:gd name="connsiteX1" fmla="*/ 2776 w 10204"/>
              <a:gd name="connsiteY1" fmla="*/ 1618 h 10000"/>
              <a:gd name="connsiteX2" fmla="*/ 4668 w 10204"/>
              <a:gd name="connsiteY2" fmla="*/ 8844 h 10000"/>
              <a:gd name="connsiteX3" fmla="*/ 8845 w 10204"/>
              <a:gd name="connsiteY3" fmla="*/ 8671 h 10000"/>
              <a:gd name="connsiteX4" fmla="*/ 10204 w 10204"/>
              <a:gd name="connsiteY4" fmla="*/ 7903 h 10000"/>
              <a:gd name="connsiteX0" fmla="*/ 0 w 10204"/>
              <a:gd name="connsiteY0" fmla="*/ 0 h 9891"/>
              <a:gd name="connsiteX1" fmla="*/ 2776 w 10204"/>
              <a:gd name="connsiteY1" fmla="*/ 1618 h 9891"/>
              <a:gd name="connsiteX2" fmla="*/ 4668 w 10204"/>
              <a:gd name="connsiteY2" fmla="*/ 8844 h 9891"/>
              <a:gd name="connsiteX3" fmla="*/ 10204 w 10204"/>
              <a:gd name="connsiteY3" fmla="*/ 7903 h 9891"/>
              <a:gd name="connsiteX0" fmla="*/ 0 w 10000"/>
              <a:gd name="connsiteY0" fmla="*/ 0 h 10109"/>
              <a:gd name="connsiteX1" fmla="*/ 2721 w 10000"/>
              <a:gd name="connsiteY1" fmla="*/ 1636 h 10109"/>
              <a:gd name="connsiteX2" fmla="*/ 6062 w 10000"/>
              <a:gd name="connsiteY2" fmla="*/ 9050 h 10109"/>
              <a:gd name="connsiteX3" fmla="*/ 10000 w 10000"/>
              <a:gd name="connsiteY3" fmla="*/ 7990 h 10109"/>
              <a:gd name="connsiteX0" fmla="*/ 0 w 10000"/>
              <a:gd name="connsiteY0" fmla="*/ 0 h 9812"/>
              <a:gd name="connsiteX1" fmla="*/ 2721 w 10000"/>
              <a:gd name="connsiteY1" fmla="*/ 1636 h 9812"/>
              <a:gd name="connsiteX2" fmla="*/ 6062 w 10000"/>
              <a:gd name="connsiteY2" fmla="*/ 9050 h 9812"/>
              <a:gd name="connsiteX3" fmla="*/ 10000 w 10000"/>
              <a:gd name="connsiteY3" fmla="*/ 7990 h 9812"/>
              <a:gd name="connsiteX0" fmla="*/ 0 w 10000"/>
              <a:gd name="connsiteY0" fmla="*/ 145 h 10145"/>
              <a:gd name="connsiteX1" fmla="*/ 5275 w 10000"/>
              <a:gd name="connsiteY1" fmla="*/ 1537 h 10145"/>
              <a:gd name="connsiteX2" fmla="*/ 6062 w 10000"/>
              <a:gd name="connsiteY2" fmla="*/ 9368 h 10145"/>
              <a:gd name="connsiteX3" fmla="*/ 10000 w 10000"/>
              <a:gd name="connsiteY3" fmla="*/ 8288 h 10145"/>
              <a:gd name="connsiteX0" fmla="*/ 15487 w 15945"/>
              <a:gd name="connsiteY0" fmla="*/ 855 h 10003"/>
              <a:gd name="connsiteX1" fmla="*/ 2100 w 15945"/>
              <a:gd name="connsiteY1" fmla="*/ 1395 h 10003"/>
              <a:gd name="connsiteX2" fmla="*/ 2887 w 15945"/>
              <a:gd name="connsiteY2" fmla="*/ 9226 h 10003"/>
              <a:gd name="connsiteX3" fmla="*/ 6825 w 15945"/>
              <a:gd name="connsiteY3" fmla="*/ 8146 h 10003"/>
              <a:gd name="connsiteX0" fmla="*/ 13912 w 14370"/>
              <a:gd name="connsiteY0" fmla="*/ 0 h 9148"/>
              <a:gd name="connsiteX1" fmla="*/ 2100 w 14370"/>
              <a:gd name="connsiteY1" fmla="*/ 2700 h 9148"/>
              <a:gd name="connsiteX2" fmla="*/ 1312 w 14370"/>
              <a:gd name="connsiteY2" fmla="*/ 8371 h 9148"/>
              <a:gd name="connsiteX3" fmla="*/ 5250 w 14370"/>
              <a:gd name="connsiteY3" fmla="*/ 7291 h 9148"/>
              <a:gd name="connsiteX0" fmla="*/ 9455 w 9455"/>
              <a:gd name="connsiteY0" fmla="*/ 0 h 10000"/>
              <a:gd name="connsiteX1" fmla="*/ 7263 w 9455"/>
              <a:gd name="connsiteY1" fmla="*/ 590 h 10000"/>
              <a:gd name="connsiteX2" fmla="*/ 1235 w 9455"/>
              <a:gd name="connsiteY2" fmla="*/ 2951 h 10000"/>
              <a:gd name="connsiteX3" fmla="*/ 687 w 9455"/>
              <a:gd name="connsiteY3" fmla="*/ 9151 h 10000"/>
              <a:gd name="connsiteX4" fmla="*/ 3427 w 9455"/>
              <a:gd name="connsiteY4" fmla="*/ 7970 h 10000"/>
              <a:gd name="connsiteX0" fmla="*/ 10000 w 10000"/>
              <a:gd name="connsiteY0" fmla="*/ 0 h 10000"/>
              <a:gd name="connsiteX1" fmla="*/ 1306 w 10000"/>
              <a:gd name="connsiteY1" fmla="*/ 2951 h 10000"/>
              <a:gd name="connsiteX2" fmla="*/ 727 w 10000"/>
              <a:gd name="connsiteY2" fmla="*/ 9151 h 10000"/>
              <a:gd name="connsiteX3" fmla="*/ 3625 w 10000"/>
              <a:gd name="connsiteY3" fmla="*/ 7970 h 10000"/>
              <a:gd name="connsiteX0" fmla="*/ 10000 w 10000"/>
              <a:gd name="connsiteY0" fmla="*/ 0 h 10000"/>
              <a:gd name="connsiteX1" fmla="*/ 7682 w 10000"/>
              <a:gd name="connsiteY1" fmla="*/ 885 h 10000"/>
              <a:gd name="connsiteX2" fmla="*/ 1306 w 10000"/>
              <a:gd name="connsiteY2" fmla="*/ 2951 h 10000"/>
              <a:gd name="connsiteX3" fmla="*/ 727 w 10000"/>
              <a:gd name="connsiteY3" fmla="*/ 9151 h 10000"/>
              <a:gd name="connsiteX4" fmla="*/ 3625 w 10000"/>
              <a:gd name="connsiteY4" fmla="*/ 7970 h 10000"/>
              <a:gd name="connsiteX0" fmla="*/ 7682 w 7682"/>
              <a:gd name="connsiteY0" fmla="*/ 0 h 9115"/>
              <a:gd name="connsiteX1" fmla="*/ 1306 w 7682"/>
              <a:gd name="connsiteY1" fmla="*/ 2066 h 9115"/>
              <a:gd name="connsiteX2" fmla="*/ 727 w 7682"/>
              <a:gd name="connsiteY2" fmla="*/ 8266 h 9115"/>
              <a:gd name="connsiteX3" fmla="*/ 3625 w 7682"/>
              <a:gd name="connsiteY3" fmla="*/ 7085 h 9115"/>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7879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8114" y="540"/>
                  <a:pt x="3675" y="580"/>
                  <a:pt x="1700" y="2267"/>
                </a:cubicBezTo>
                <a:cubicBezTo>
                  <a:pt x="191" y="3832"/>
                  <a:pt x="0" y="7569"/>
                  <a:pt x="946" y="9069"/>
                </a:cubicBezTo>
                <a:cubicBezTo>
                  <a:pt x="3801" y="10000"/>
                  <a:pt x="3794" y="8677"/>
                  <a:pt x="4719" y="8182"/>
                </a:cubicBezTo>
              </a:path>
            </a:pathLst>
          </a:custGeom>
          <a:noFill/>
          <a:ln w="17463">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lgn="r"/>
            <a:endParaRPr lang="en-US" dirty="0">
              <a:latin typeface="+mn-lt"/>
            </a:endParaRPr>
          </a:p>
        </p:txBody>
      </p:sp>
      <p:pic>
        <p:nvPicPr>
          <p:cNvPr id="539" name="Picture 113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00163" y="2105734"/>
            <a:ext cx="1371837" cy="77646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544" name="Freeform 260"/>
          <p:cNvSpPr>
            <a:spLocks noEditPoints="1"/>
          </p:cNvSpPr>
          <p:nvPr/>
        </p:nvSpPr>
        <p:spPr bwMode="auto">
          <a:xfrm>
            <a:off x="5112000" y="2654190"/>
            <a:ext cx="46928"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5" name="Line 261"/>
          <p:cNvSpPr>
            <a:spLocks noChangeShapeType="1"/>
          </p:cNvSpPr>
          <p:nvPr/>
        </p:nvSpPr>
        <p:spPr bwMode="auto">
          <a:xfrm>
            <a:off x="3359192" y="2771151"/>
            <a:ext cx="1995968"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46" name="Freeform 262"/>
          <p:cNvSpPr>
            <a:spLocks noEditPoints="1"/>
          </p:cNvSpPr>
          <p:nvPr/>
        </p:nvSpPr>
        <p:spPr bwMode="auto">
          <a:xfrm>
            <a:off x="4617000" y="2655599"/>
            <a:ext cx="48492"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7" name="Freeform 263"/>
          <p:cNvSpPr>
            <a:spLocks noEditPoints="1"/>
          </p:cNvSpPr>
          <p:nvPr/>
        </p:nvSpPr>
        <p:spPr bwMode="auto">
          <a:xfrm>
            <a:off x="4077000" y="2654190"/>
            <a:ext cx="48492"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8" name="Freeform 264"/>
          <p:cNvSpPr>
            <a:spLocks noEditPoints="1"/>
          </p:cNvSpPr>
          <p:nvPr/>
        </p:nvSpPr>
        <p:spPr bwMode="auto">
          <a:xfrm>
            <a:off x="3545336" y="2649961"/>
            <a:ext cx="46928"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848" name="Group 847"/>
          <p:cNvGrpSpPr/>
          <p:nvPr/>
        </p:nvGrpSpPr>
        <p:grpSpPr>
          <a:xfrm>
            <a:off x="4932001" y="2308939"/>
            <a:ext cx="405000" cy="357933"/>
            <a:chOff x="5326753" y="1652205"/>
            <a:chExt cx="483350" cy="357933"/>
          </a:xfrm>
        </p:grpSpPr>
        <p:sp>
          <p:nvSpPr>
            <p:cNvPr id="584" name="Rectangle 413"/>
            <p:cNvSpPr>
              <a:spLocks noChangeArrowheads="1"/>
            </p:cNvSpPr>
            <p:nvPr/>
          </p:nvSpPr>
          <p:spPr bwMode="auto">
            <a:xfrm>
              <a:off x="5326753" y="1652205"/>
              <a:ext cx="483350" cy="35793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85" name="Rectangle 414"/>
            <p:cNvSpPr>
              <a:spLocks noChangeArrowheads="1"/>
            </p:cNvSpPr>
            <p:nvPr/>
          </p:nvSpPr>
          <p:spPr bwMode="auto">
            <a:xfrm>
              <a:off x="5326753" y="1652205"/>
              <a:ext cx="483350" cy="357933"/>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86" name="Rectangle 415"/>
            <p:cNvSpPr>
              <a:spLocks noChangeArrowheads="1"/>
            </p:cNvSpPr>
            <p:nvPr/>
          </p:nvSpPr>
          <p:spPr bwMode="auto">
            <a:xfrm>
              <a:off x="5451892" y="1928405"/>
              <a:ext cx="239329" cy="605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87" name="Rectangle 416"/>
            <p:cNvSpPr>
              <a:spLocks noChangeArrowheads="1"/>
            </p:cNvSpPr>
            <p:nvPr/>
          </p:nvSpPr>
          <p:spPr bwMode="auto">
            <a:xfrm>
              <a:off x="5451892" y="1928405"/>
              <a:ext cx="239329" cy="605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88" name="Rectangle 417"/>
            <p:cNvSpPr>
              <a:spLocks noChangeArrowheads="1"/>
            </p:cNvSpPr>
            <p:nvPr/>
          </p:nvSpPr>
          <p:spPr bwMode="auto">
            <a:xfrm>
              <a:off x="5451892" y="1841036"/>
              <a:ext cx="239329"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89" name="Rectangle 418"/>
            <p:cNvSpPr>
              <a:spLocks noChangeArrowheads="1"/>
            </p:cNvSpPr>
            <p:nvPr/>
          </p:nvSpPr>
          <p:spPr bwMode="auto">
            <a:xfrm>
              <a:off x="5451892" y="1841036"/>
              <a:ext cx="239329"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90" name="Rectangle 419"/>
            <p:cNvSpPr>
              <a:spLocks noChangeArrowheads="1"/>
            </p:cNvSpPr>
            <p:nvPr/>
          </p:nvSpPr>
          <p:spPr bwMode="auto">
            <a:xfrm>
              <a:off x="5350217" y="1788896"/>
              <a:ext cx="65698" cy="20010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91" name="Rectangle 420"/>
            <p:cNvSpPr>
              <a:spLocks noChangeArrowheads="1"/>
            </p:cNvSpPr>
            <p:nvPr/>
          </p:nvSpPr>
          <p:spPr bwMode="auto">
            <a:xfrm>
              <a:off x="5350217" y="1788896"/>
              <a:ext cx="65698" cy="20010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592" name="Line 421"/>
            <p:cNvSpPr>
              <a:spLocks noChangeShapeType="1"/>
            </p:cNvSpPr>
            <p:nvPr/>
          </p:nvSpPr>
          <p:spPr bwMode="auto">
            <a:xfrm>
              <a:off x="5428429"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93" name="Freeform 422"/>
            <p:cNvSpPr>
              <a:spLocks/>
            </p:cNvSpPr>
            <p:nvPr/>
          </p:nvSpPr>
          <p:spPr bwMode="auto">
            <a:xfrm>
              <a:off x="5422173" y="1959406"/>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4" name="Freeform 423"/>
            <p:cNvSpPr>
              <a:spLocks/>
            </p:cNvSpPr>
            <p:nvPr/>
          </p:nvSpPr>
          <p:spPr bwMode="auto">
            <a:xfrm>
              <a:off x="5439378" y="1959406"/>
              <a:ext cx="7821"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5" name="Line 424"/>
            <p:cNvSpPr>
              <a:spLocks noChangeShapeType="1"/>
            </p:cNvSpPr>
            <p:nvPr/>
          </p:nvSpPr>
          <p:spPr bwMode="auto">
            <a:xfrm>
              <a:off x="5428429"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96" name="Freeform 425"/>
            <p:cNvSpPr>
              <a:spLocks/>
            </p:cNvSpPr>
            <p:nvPr/>
          </p:nvSpPr>
          <p:spPr bwMode="auto">
            <a:xfrm>
              <a:off x="5422173" y="1863582"/>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7" name="Freeform 426"/>
            <p:cNvSpPr>
              <a:spLocks/>
            </p:cNvSpPr>
            <p:nvPr/>
          </p:nvSpPr>
          <p:spPr bwMode="auto">
            <a:xfrm>
              <a:off x="5439378" y="1863582"/>
              <a:ext cx="7821"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8" name="Rectangle 427"/>
            <p:cNvSpPr>
              <a:spLocks noChangeArrowheads="1"/>
            </p:cNvSpPr>
            <p:nvPr/>
          </p:nvSpPr>
          <p:spPr bwMode="auto">
            <a:xfrm>
              <a:off x="5498820" y="1841036"/>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599" name="Rectangle 428"/>
            <p:cNvSpPr>
              <a:spLocks noChangeArrowheads="1"/>
            </p:cNvSpPr>
            <p:nvPr/>
          </p:nvSpPr>
          <p:spPr bwMode="auto">
            <a:xfrm>
              <a:off x="5519155" y="1841036"/>
              <a:ext cx="625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00" name="Rectangle 429"/>
            <p:cNvSpPr>
              <a:spLocks noChangeArrowheads="1"/>
            </p:cNvSpPr>
            <p:nvPr/>
          </p:nvSpPr>
          <p:spPr bwMode="auto">
            <a:xfrm>
              <a:off x="5497255" y="1864992"/>
              <a:ext cx="1282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01" name="Rectangle 430"/>
            <p:cNvSpPr>
              <a:spLocks noChangeArrowheads="1"/>
            </p:cNvSpPr>
            <p:nvPr/>
          </p:nvSpPr>
          <p:spPr bwMode="auto">
            <a:xfrm>
              <a:off x="5525412" y="1864992"/>
              <a:ext cx="593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02" name="Rectangle 431"/>
            <p:cNvSpPr>
              <a:spLocks noChangeArrowheads="1"/>
            </p:cNvSpPr>
            <p:nvPr/>
          </p:nvSpPr>
          <p:spPr bwMode="auto">
            <a:xfrm>
              <a:off x="5525412" y="1924177"/>
              <a:ext cx="4488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03" name="Rectangle 432"/>
            <p:cNvSpPr>
              <a:spLocks noChangeArrowheads="1"/>
            </p:cNvSpPr>
            <p:nvPr/>
          </p:nvSpPr>
          <p:spPr bwMode="auto">
            <a:xfrm>
              <a:off x="5486306" y="1948134"/>
              <a:ext cx="8015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04" name="Rectangle 433"/>
            <p:cNvSpPr>
              <a:spLocks noChangeArrowheads="1"/>
            </p:cNvSpPr>
            <p:nvPr/>
          </p:nvSpPr>
          <p:spPr bwMode="auto">
            <a:xfrm>
              <a:off x="5642730" y="1860764"/>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05" name="Rectangle 434"/>
            <p:cNvSpPr>
              <a:spLocks noChangeArrowheads="1"/>
            </p:cNvSpPr>
            <p:nvPr/>
          </p:nvSpPr>
          <p:spPr bwMode="auto">
            <a:xfrm rot="16200000">
              <a:off x="5379021" y="1929870"/>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06" name="Rectangle 435"/>
            <p:cNvSpPr>
              <a:spLocks noChangeArrowheads="1"/>
            </p:cNvSpPr>
            <p:nvPr/>
          </p:nvSpPr>
          <p:spPr bwMode="auto">
            <a:xfrm rot="16200000">
              <a:off x="5380641" y="1915779"/>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7" name="Rectangle 436"/>
            <p:cNvSpPr>
              <a:spLocks noChangeArrowheads="1"/>
            </p:cNvSpPr>
            <p:nvPr/>
          </p:nvSpPr>
          <p:spPr bwMode="auto">
            <a:xfrm rot="16200000">
              <a:off x="5379840" y="1903096"/>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08" name="Rectangle 437"/>
            <p:cNvSpPr>
              <a:spLocks noChangeArrowheads="1"/>
            </p:cNvSpPr>
            <p:nvPr/>
          </p:nvSpPr>
          <p:spPr bwMode="auto">
            <a:xfrm rot="16200000">
              <a:off x="5381424" y="1893232"/>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9" name="Rectangle 438"/>
            <p:cNvSpPr>
              <a:spLocks noChangeArrowheads="1"/>
            </p:cNvSpPr>
            <p:nvPr/>
          </p:nvSpPr>
          <p:spPr bwMode="auto">
            <a:xfrm rot="16200000">
              <a:off x="5380622" y="1880548"/>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10" name="Rectangle 439"/>
            <p:cNvSpPr>
              <a:spLocks noChangeArrowheads="1"/>
            </p:cNvSpPr>
            <p:nvPr/>
          </p:nvSpPr>
          <p:spPr bwMode="auto">
            <a:xfrm rot="16200000">
              <a:off x="5381424" y="1869275"/>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1" name="Rectangle 440"/>
            <p:cNvSpPr>
              <a:spLocks noChangeArrowheads="1"/>
            </p:cNvSpPr>
            <p:nvPr/>
          </p:nvSpPr>
          <p:spPr bwMode="auto">
            <a:xfrm rot="16200000">
              <a:off x="5379020" y="1855183"/>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12" name="Rectangle 441"/>
            <p:cNvSpPr>
              <a:spLocks noChangeArrowheads="1"/>
            </p:cNvSpPr>
            <p:nvPr/>
          </p:nvSpPr>
          <p:spPr bwMode="auto">
            <a:xfrm rot="16200000">
              <a:off x="5381424" y="183968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3" name="Rectangle 442"/>
            <p:cNvSpPr>
              <a:spLocks noChangeArrowheads="1"/>
            </p:cNvSpPr>
            <p:nvPr/>
          </p:nvSpPr>
          <p:spPr bwMode="auto">
            <a:xfrm rot="16200000">
              <a:off x="5379840" y="1831227"/>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14" name="Rectangle 443"/>
            <p:cNvSpPr>
              <a:spLocks noChangeArrowheads="1"/>
            </p:cNvSpPr>
            <p:nvPr/>
          </p:nvSpPr>
          <p:spPr bwMode="auto">
            <a:xfrm rot="16200000">
              <a:off x="5382225" y="1818544"/>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15" name="Rectangle 444"/>
            <p:cNvSpPr>
              <a:spLocks noChangeArrowheads="1"/>
            </p:cNvSpPr>
            <p:nvPr/>
          </p:nvSpPr>
          <p:spPr bwMode="auto">
            <a:xfrm>
              <a:off x="5453457" y="1960815"/>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16" name="Rectangle 445"/>
            <p:cNvSpPr>
              <a:spLocks noChangeArrowheads="1"/>
            </p:cNvSpPr>
            <p:nvPr/>
          </p:nvSpPr>
          <p:spPr bwMode="auto">
            <a:xfrm>
              <a:off x="5727199" y="1797351"/>
              <a:ext cx="65698" cy="19164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17" name="Rectangle 446"/>
            <p:cNvSpPr>
              <a:spLocks noChangeArrowheads="1"/>
            </p:cNvSpPr>
            <p:nvPr/>
          </p:nvSpPr>
          <p:spPr bwMode="auto">
            <a:xfrm>
              <a:off x="5727199" y="1797351"/>
              <a:ext cx="65698" cy="191649"/>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18" name="Rectangle 447"/>
            <p:cNvSpPr>
              <a:spLocks noChangeArrowheads="1"/>
            </p:cNvSpPr>
            <p:nvPr/>
          </p:nvSpPr>
          <p:spPr bwMode="auto">
            <a:xfrm rot="16200000">
              <a:off x="5751347" y="1912255"/>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19" name="Rectangle 448"/>
            <p:cNvSpPr>
              <a:spLocks noChangeArrowheads="1"/>
            </p:cNvSpPr>
            <p:nvPr/>
          </p:nvSpPr>
          <p:spPr bwMode="auto">
            <a:xfrm rot="16200000">
              <a:off x="5752149" y="1899572"/>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20" name="Rectangle 449"/>
            <p:cNvSpPr>
              <a:spLocks noChangeArrowheads="1"/>
            </p:cNvSpPr>
            <p:nvPr/>
          </p:nvSpPr>
          <p:spPr bwMode="auto">
            <a:xfrm rot="16200000">
              <a:off x="5752149" y="188970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21" name="Rectangle 450"/>
            <p:cNvSpPr>
              <a:spLocks noChangeArrowheads="1"/>
            </p:cNvSpPr>
            <p:nvPr/>
          </p:nvSpPr>
          <p:spPr bwMode="auto">
            <a:xfrm rot="16200000">
              <a:off x="5751347" y="1878435"/>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22" name="Rectangle 451"/>
            <p:cNvSpPr>
              <a:spLocks noChangeArrowheads="1"/>
            </p:cNvSpPr>
            <p:nvPr/>
          </p:nvSpPr>
          <p:spPr bwMode="auto">
            <a:xfrm rot="16200000">
              <a:off x="5752168" y="1869979"/>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23" name="Rectangle 452"/>
            <p:cNvSpPr>
              <a:spLocks noChangeArrowheads="1"/>
            </p:cNvSpPr>
            <p:nvPr/>
          </p:nvSpPr>
          <p:spPr bwMode="auto">
            <a:xfrm rot="16200000">
              <a:off x="5753751" y="1862933"/>
              <a:ext cx="320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24" name="Rectangle 453"/>
            <p:cNvSpPr>
              <a:spLocks noChangeArrowheads="1"/>
            </p:cNvSpPr>
            <p:nvPr/>
          </p:nvSpPr>
          <p:spPr bwMode="auto">
            <a:xfrm rot="16200000">
              <a:off x="5752168" y="1855887"/>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25" name="Rectangle 454"/>
            <p:cNvSpPr>
              <a:spLocks noChangeArrowheads="1"/>
            </p:cNvSpPr>
            <p:nvPr/>
          </p:nvSpPr>
          <p:spPr bwMode="auto">
            <a:xfrm rot="16200000">
              <a:off x="5752149" y="184602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26" name="Line 455"/>
            <p:cNvSpPr>
              <a:spLocks noChangeShapeType="1"/>
            </p:cNvSpPr>
            <p:nvPr/>
          </p:nvSpPr>
          <p:spPr bwMode="auto">
            <a:xfrm>
              <a:off x="5703736"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27" name="Freeform 456"/>
            <p:cNvSpPr>
              <a:spLocks/>
            </p:cNvSpPr>
            <p:nvPr/>
          </p:nvSpPr>
          <p:spPr bwMode="auto">
            <a:xfrm>
              <a:off x="5697479" y="1959406"/>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8" name="Freeform 457"/>
            <p:cNvSpPr>
              <a:spLocks/>
            </p:cNvSpPr>
            <p:nvPr/>
          </p:nvSpPr>
          <p:spPr bwMode="auto">
            <a:xfrm>
              <a:off x="5711557" y="1959406"/>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9" name="Line 458"/>
            <p:cNvSpPr>
              <a:spLocks noChangeShapeType="1"/>
            </p:cNvSpPr>
            <p:nvPr/>
          </p:nvSpPr>
          <p:spPr bwMode="auto">
            <a:xfrm>
              <a:off x="5703736"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30" name="Freeform 459"/>
            <p:cNvSpPr>
              <a:spLocks/>
            </p:cNvSpPr>
            <p:nvPr/>
          </p:nvSpPr>
          <p:spPr bwMode="auto">
            <a:xfrm>
              <a:off x="5697479" y="1863582"/>
              <a:ext cx="9385"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1" name="Freeform 460"/>
            <p:cNvSpPr>
              <a:spLocks/>
            </p:cNvSpPr>
            <p:nvPr/>
          </p:nvSpPr>
          <p:spPr bwMode="auto">
            <a:xfrm>
              <a:off x="5711557" y="1863582"/>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2" name="Line 461"/>
            <p:cNvSpPr>
              <a:spLocks noChangeShapeType="1"/>
            </p:cNvSpPr>
            <p:nvPr/>
          </p:nvSpPr>
          <p:spPr bwMode="auto">
            <a:xfrm>
              <a:off x="5572339" y="1903039"/>
              <a:ext cx="0" cy="2113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33" name="Freeform 462"/>
            <p:cNvSpPr>
              <a:spLocks/>
            </p:cNvSpPr>
            <p:nvPr/>
          </p:nvSpPr>
          <p:spPr bwMode="auto">
            <a:xfrm>
              <a:off x="5569211" y="1897403"/>
              <a:ext cx="7821"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4" name="Freeform 463"/>
            <p:cNvSpPr>
              <a:spLocks/>
            </p:cNvSpPr>
            <p:nvPr/>
          </p:nvSpPr>
          <p:spPr bwMode="auto">
            <a:xfrm>
              <a:off x="5569211" y="1922767"/>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5" name="Rectangle 464"/>
            <p:cNvSpPr>
              <a:spLocks noChangeArrowheads="1"/>
            </p:cNvSpPr>
            <p:nvPr/>
          </p:nvSpPr>
          <p:spPr bwMode="auto">
            <a:xfrm>
              <a:off x="5603625" y="1965044"/>
              <a:ext cx="1763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IPv</a:t>
              </a:r>
              <a:endParaRPr lang="en-US" sz="1600">
                <a:latin typeface="+mn-lt"/>
              </a:endParaRPr>
            </a:p>
          </p:txBody>
        </p:sp>
        <p:sp>
          <p:nvSpPr>
            <p:cNvPr id="636" name="Rectangle 465"/>
            <p:cNvSpPr>
              <a:spLocks noChangeArrowheads="1"/>
            </p:cNvSpPr>
            <p:nvPr/>
          </p:nvSpPr>
          <p:spPr bwMode="auto">
            <a:xfrm>
              <a:off x="5642730" y="1965044"/>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6</a:t>
              </a:r>
              <a:endParaRPr lang="en-US" sz="1600">
                <a:latin typeface="+mn-lt"/>
              </a:endParaRPr>
            </a:p>
          </p:txBody>
        </p:sp>
      </p:grpSp>
      <p:grpSp>
        <p:nvGrpSpPr>
          <p:cNvPr id="855" name="Group 854"/>
          <p:cNvGrpSpPr/>
          <p:nvPr/>
        </p:nvGrpSpPr>
        <p:grpSpPr>
          <a:xfrm>
            <a:off x="3332600" y="2308939"/>
            <a:ext cx="429400" cy="355114"/>
            <a:chOff x="3557600" y="1652205"/>
            <a:chExt cx="477092" cy="355114"/>
          </a:xfrm>
        </p:grpSpPr>
        <p:sp>
          <p:nvSpPr>
            <p:cNvPr id="637" name="Rectangle 468"/>
            <p:cNvSpPr>
              <a:spLocks noChangeArrowheads="1"/>
            </p:cNvSpPr>
            <p:nvPr/>
          </p:nvSpPr>
          <p:spPr bwMode="auto">
            <a:xfrm>
              <a:off x="3557600" y="1652205"/>
              <a:ext cx="477092" cy="3551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38" name="Rectangle 469"/>
            <p:cNvSpPr>
              <a:spLocks noChangeArrowheads="1"/>
            </p:cNvSpPr>
            <p:nvPr/>
          </p:nvSpPr>
          <p:spPr bwMode="auto">
            <a:xfrm>
              <a:off x="3557600" y="1652205"/>
              <a:ext cx="477092" cy="355114"/>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39" name="Rectangle 470"/>
            <p:cNvSpPr>
              <a:spLocks noChangeArrowheads="1"/>
            </p:cNvSpPr>
            <p:nvPr/>
          </p:nvSpPr>
          <p:spPr bwMode="auto">
            <a:xfrm>
              <a:off x="3682740" y="1925586"/>
              <a:ext cx="234636" cy="605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0" name="Rectangle 471"/>
            <p:cNvSpPr>
              <a:spLocks noChangeArrowheads="1"/>
            </p:cNvSpPr>
            <p:nvPr/>
          </p:nvSpPr>
          <p:spPr bwMode="auto">
            <a:xfrm>
              <a:off x="3682740" y="1925586"/>
              <a:ext cx="234636" cy="605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1" name="Rectangle 472"/>
            <p:cNvSpPr>
              <a:spLocks noChangeArrowheads="1"/>
            </p:cNvSpPr>
            <p:nvPr/>
          </p:nvSpPr>
          <p:spPr bwMode="auto">
            <a:xfrm>
              <a:off x="3682740" y="1839626"/>
              <a:ext cx="234636"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2" name="Rectangle 473"/>
            <p:cNvSpPr>
              <a:spLocks noChangeArrowheads="1"/>
            </p:cNvSpPr>
            <p:nvPr/>
          </p:nvSpPr>
          <p:spPr bwMode="auto">
            <a:xfrm>
              <a:off x="3682740" y="1839626"/>
              <a:ext cx="234636"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3" name="Rectangle 474"/>
            <p:cNvSpPr>
              <a:spLocks noChangeArrowheads="1"/>
            </p:cNvSpPr>
            <p:nvPr/>
          </p:nvSpPr>
          <p:spPr bwMode="auto">
            <a:xfrm>
              <a:off x="3579499" y="1681797"/>
              <a:ext cx="65698" cy="30438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4" name="Rectangle 475"/>
            <p:cNvSpPr>
              <a:spLocks noChangeArrowheads="1"/>
            </p:cNvSpPr>
            <p:nvPr/>
          </p:nvSpPr>
          <p:spPr bwMode="auto">
            <a:xfrm>
              <a:off x="3579499" y="1681797"/>
              <a:ext cx="65698" cy="30438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5" name="Rectangle 476"/>
            <p:cNvSpPr>
              <a:spLocks noChangeArrowheads="1"/>
            </p:cNvSpPr>
            <p:nvPr/>
          </p:nvSpPr>
          <p:spPr bwMode="auto">
            <a:xfrm>
              <a:off x="3682740" y="1763530"/>
              <a:ext cx="234636" cy="4368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46" name="Rectangle 477"/>
            <p:cNvSpPr>
              <a:spLocks noChangeArrowheads="1"/>
            </p:cNvSpPr>
            <p:nvPr/>
          </p:nvSpPr>
          <p:spPr bwMode="auto">
            <a:xfrm>
              <a:off x="3682740"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47" name="Rectangle 478"/>
            <p:cNvSpPr>
              <a:spLocks noChangeArrowheads="1"/>
            </p:cNvSpPr>
            <p:nvPr/>
          </p:nvSpPr>
          <p:spPr bwMode="auto">
            <a:xfrm>
              <a:off x="3742180" y="1771986"/>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648" name="Line 479"/>
            <p:cNvSpPr>
              <a:spLocks noChangeShapeType="1"/>
            </p:cNvSpPr>
            <p:nvPr/>
          </p:nvSpPr>
          <p:spPr bwMode="auto">
            <a:xfrm>
              <a:off x="3657712" y="1959406"/>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49" name="Freeform 480"/>
            <p:cNvSpPr>
              <a:spLocks/>
            </p:cNvSpPr>
            <p:nvPr/>
          </p:nvSpPr>
          <p:spPr bwMode="auto">
            <a:xfrm>
              <a:off x="3651455" y="1956589"/>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0" name="Freeform 481"/>
            <p:cNvSpPr>
              <a:spLocks/>
            </p:cNvSpPr>
            <p:nvPr/>
          </p:nvSpPr>
          <p:spPr bwMode="auto">
            <a:xfrm>
              <a:off x="3668662" y="1956589"/>
              <a:ext cx="6257"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1" name="Line 482"/>
            <p:cNvSpPr>
              <a:spLocks noChangeShapeType="1"/>
            </p:cNvSpPr>
            <p:nvPr/>
          </p:nvSpPr>
          <p:spPr bwMode="auto">
            <a:xfrm>
              <a:off x="3657712" y="1863582"/>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52" name="Freeform 483"/>
            <p:cNvSpPr>
              <a:spLocks/>
            </p:cNvSpPr>
            <p:nvPr/>
          </p:nvSpPr>
          <p:spPr bwMode="auto">
            <a:xfrm>
              <a:off x="3651455" y="1860764"/>
              <a:ext cx="7821" cy="704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3" name="Freeform 484"/>
            <p:cNvSpPr>
              <a:spLocks/>
            </p:cNvSpPr>
            <p:nvPr/>
          </p:nvSpPr>
          <p:spPr bwMode="auto">
            <a:xfrm>
              <a:off x="3668662" y="1860764"/>
              <a:ext cx="6257" cy="704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4" name="Rectangle 485"/>
            <p:cNvSpPr>
              <a:spLocks noChangeArrowheads="1"/>
            </p:cNvSpPr>
            <p:nvPr/>
          </p:nvSpPr>
          <p:spPr bwMode="auto">
            <a:xfrm>
              <a:off x="3728102" y="1838217"/>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55" name="Rectangle 486"/>
            <p:cNvSpPr>
              <a:spLocks noChangeArrowheads="1"/>
            </p:cNvSpPr>
            <p:nvPr/>
          </p:nvSpPr>
          <p:spPr bwMode="auto">
            <a:xfrm>
              <a:off x="3746872" y="1838217"/>
              <a:ext cx="625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56" name="Rectangle 487"/>
            <p:cNvSpPr>
              <a:spLocks noChangeArrowheads="1"/>
            </p:cNvSpPr>
            <p:nvPr/>
          </p:nvSpPr>
          <p:spPr bwMode="auto">
            <a:xfrm>
              <a:off x="3726537" y="1860764"/>
              <a:ext cx="1282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57" name="Rectangle 488"/>
            <p:cNvSpPr>
              <a:spLocks noChangeArrowheads="1"/>
            </p:cNvSpPr>
            <p:nvPr/>
          </p:nvSpPr>
          <p:spPr bwMode="auto">
            <a:xfrm>
              <a:off x="3751565" y="1860764"/>
              <a:ext cx="593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58" name="Rectangle 489"/>
            <p:cNvSpPr>
              <a:spLocks noChangeArrowheads="1"/>
            </p:cNvSpPr>
            <p:nvPr/>
          </p:nvSpPr>
          <p:spPr bwMode="auto">
            <a:xfrm>
              <a:off x="3754694" y="1921359"/>
              <a:ext cx="4488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59" name="Rectangle 490"/>
            <p:cNvSpPr>
              <a:spLocks noChangeArrowheads="1"/>
            </p:cNvSpPr>
            <p:nvPr/>
          </p:nvSpPr>
          <p:spPr bwMode="auto">
            <a:xfrm>
              <a:off x="3717152" y="1943906"/>
              <a:ext cx="8015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60" name="Rectangle 491"/>
            <p:cNvSpPr>
              <a:spLocks noChangeArrowheads="1"/>
            </p:cNvSpPr>
            <p:nvPr/>
          </p:nvSpPr>
          <p:spPr bwMode="auto">
            <a:xfrm>
              <a:off x="3870448" y="1859355"/>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61" name="Line 492"/>
            <p:cNvSpPr>
              <a:spLocks noChangeShapeType="1"/>
            </p:cNvSpPr>
            <p:nvPr/>
          </p:nvSpPr>
          <p:spPr bwMode="auto">
            <a:xfrm>
              <a:off x="3798493" y="1811443"/>
              <a:ext cx="1564" cy="23955"/>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62" name="Freeform 493"/>
            <p:cNvSpPr>
              <a:spLocks/>
            </p:cNvSpPr>
            <p:nvPr/>
          </p:nvSpPr>
          <p:spPr bwMode="auto">
            <a:xfrm>
              <a:off x="3793800" y="1807216"/>
              <a:ext cx="7821" cy="7046"/>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3" name="Freeform 494"/>
            <p:cNvSpPr>
              <a:spLocks/>
            </p:cNvSpPr>
            <p:nvPr/>
          </p:nvSpPr>
          <p:spPr bwMode="auto">
            <a:xfrm>
              <a:off x="3795364" y="1833989"/>
              <a:ext cx="7821" cy="5637"/>
            </a:xfrm>
            <a:custGeom>
              <a:avLst/>
              <a:gdLst>
                <a:gd name="T0" fmla="*/ 2147483647 w 249"/>
                <a:gd name="T1" fmla="*/ 2147483647 h 253"/>
                <a:gd name="T2" fmla="*/ 0 w 249"/>
                <a:gd name="T3" fmla="*/ 436580781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4" name="Line 495"/>
            <p:cNvSpPr>
              <a:spLocks noChangeShapeType="1"/>
            </p:cNvSpPr>
            <p:nvPr/>
          </p:nvSpPr>
          <p:spPr bwMode="auto">
            <a:xfrm>
              <a:off x="3657712"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65" name="Freeform 496"/>
            <p:cNvSpPr>
              <a:spLocks/>
            </p:cNvSpPr>
            <p:nvPr/>
          </p:nvSpPr>
          <p:spPr bwMode="auto">
            <a:xfrm>
              <a:off x="3651455"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6" name="Freeform 497"/>
            <p:cNvSpPr>
              <a:spLocks/>
            </p:cNvSpPr>
            <p:nvPr/>
          </p:nvSpPr>
          <p:spPr bwMode="auto">
            <a:xfrm>
              <a:off x="3670226" y="1779031"/>
              <a:ext cx="6257"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7" name="Rectangle 498"/>
            <p:cNvSpPr>
              <a:spLocks noChangeArrowheads="1"/>
            </p:cNvSpPr>
            <p:nvPr/>
          </p:nvSpPr>
          <p:spPr bwMode="auto">
            <a:xfrm rot="16200000">
              <a:off x="3606739" y="1875616"/>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68" name="Rectangle 499"/>
            <p:cNvSpPr>
              <a:spLocks noChangeArrowheads="1"/>
            </p:cNvSpPr>
            <p:nvPr/>
          </p:nvSpPr>
          <p:spPr bwMode="auto">
            <a:xfrm rot="16200000">
              <a:off x="3608360" y="186293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69" name="Rectangle 500"/>
            <p:cNvSpPr>
              <a:spLocks noChangeArrowheads="1"/>
            </p:cNvSpPr>
            <p:nvPr/>
          </p:nvSpPr>
          <p:spPr bwMode="auto">
            <a:xfrm rot="16200000">
              <a:off x="3607558" y="1850251"/>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0" name="Rectangle 501"/>
            <p:cNvSpPr>
              <a:spLocks noChangeArrowheads="1"/>
            </p:cNvSpPr>
            <p:nvPr/>
          </p:nvSpPr>
          <p:spPr bwMode="auto">
            <a:xfrm rot="16200000">
              <a:off x="3608360" y="1838977"/>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71" name="Rectangle 502"/>
            <p:cNvSpPr>
              <a:spLocks noChangeArrowheads="1"/>
            </p:cNvSpPr>
            <p:nvPr/>
          </p:nvSpPr>
          <p:spPr bwMode="auto">
            <a:xfrm rot="16200000">
              <a:off x="3607558" y="1827704"/>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72" name="Rectangle 503"/>
            <p:cNvSpPr>
              <a:spLocks noChangeArrowheads="1"/>
            </p:cNvSpPr>
            <p:nvPr/>
          </p:nvSpPr>
          <p:spPr bwMode="auto">
            <a:xfrm rot="16200000">
              <a:off x="3609142" y="1816430"/>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3" name="Rectangle 504"/>
            <p:cNvSpPr>
              <a:spLocks noChangeArrowheads="1"/>
            </p:cNvSpPr>
            <p:nvPr/>
          </p:nvSpPr>
          <p:spPr bwMode="auto">
            <a:xfrm rot="16200000">
              <a:off x="3606739" y="1802338"/>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74" name="Rectangle 505"/>
            <p:cNvSpPr>
              <a:spLocks noChangeArrowheads="1"/>
            </p:cNvSpPr>
            <p:nvPr/>
          </p:nvSpPr>
          <p:spPr bwMode="auto">
            <a:xfrm rot="16200000">
              <a:off x="3609142" y="178824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5" name="Rectangle 506"/>
            <p:cNvSpPr>
              <a:spLocks noChangeArrowheads="1"/>
            </p:cNvSpPr>
            <p:nvPr/>
          </p:nvSpPr>
          <p:spPr bwMode="auto">
            <a:xfrm rot="16200000">
              <a:off x="3608340" y="1775564"/>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6" name="Rectangle 507"/>
            <p:cNvSpPr>
              <a:spLocks noChangeArrowheads="1"/>
            </p:cNvSpPr>
            <p:nvPr/>
          </p:nvSpPr>
          <p:spPr bwMode="auto">
            <a:xfrm rot="16200000">
              <a:off x="3610725" y="1766405"/>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77" name="Rectangle 508"/>
            <p:cNvSpPr>
              <a:spLocks noChangeArrowheads="1"/>
            </p:cNvSpPr>
            <p:nvPr/>
          </p:nvSpPr>
          <p:spPr bwMode="auto">
            <a:xfrm>
              <a:off x="3682740" y="1960815"/>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78" name="Rectangle 509"/>
            <p:cNvSpPr>
              <a:spLocks noChangeArrowheads="1"/>
            </p:cNvSpPr>
            <p:nvPr/>
          </p:nvSpPr>
          <p:spPr bwMode="auto">
            <a:xfrm>
              <a:off x="3953353" y="1684616"/>
              <a:ext cx="64133" cy="3015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679" name="Rectangle 510"/>
            <p:cNvSpPr>
              <a:spLocks noChangeArrowheads="1"/>
            </p:cNvSpPr>
            <p:nvPr/>
          </p:nvSpPr>
          <p:spPr bwMode="auto">
            <a:xfrm>
              <a:off x="3953353"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680" name="Rectangle 511"/>
            <p:cNvSpPr>
              <a:spLocks noChangeArrowheads="1"/>
            </p:cNvSpPr>
            <p:nvPr/>
          </p:nvSpPr>
          <p:spPr bwMode="auto">
            <a:xfrm rot="16200000">
              <a:off x="3975936" y="1857298"/>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81" name="Rectangle 512"/>
            <p:cNvSpPr>
              <a:spLocks noChangeArrowheads="1"/>
            </p:cNvSpPr>
            <p:nvPr/>
          </p:nvSpPr>
          <p:spPr bwMode="auto">
            <a:xfrm rot="16200000">
              <a:off x="3975956" y="184602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82" name="Rectangle 513"/>
            <p:cNvSpPr>
              <a:spLocks noChangeArrowheads="1"/>
            </p:cNvSpPr>
            <p:nvPr/>
          </p:nvSpPr>
          <p:spPr bwMode="auto">
            <a:xfrm rot="16200000">
              <a:off x="3975956" y="1834749"/>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83" name="Rectangle 514"/>
            <p:cNvSpPr>
              <a:spLocks noChangeArrowheads="1"/>
            </p:cNvSpPr>
            <p:nvPr/>
          </p:nvSpPr>
          <p:spPr bwMode="auto">
            <a:xfrm rot="16200000">
              <a:off x="3975936" y="1823477"/>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84" name="Rectangle 515"/>
            <p:cNvSpPr>
              <a:spLocks noChangeArrowheads="1"/>
            </p:cNvSpPr>
            <p:nvPr/>
          </p:nvSpPr>
          <p:spPr bwMode="auto">
            <a:xfrm rot="16200000">
              <a:off x="3976757" y="1815021"/>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85" name="Rectangle 516"/>
            <p:cNvSpPr>
              <a:spLocks noChangeArrowheads="1"/>
            </p:cNvSpPr>
            <p:nvPr/>
          </p:nvSpPr>
          <p:spPr bwMode="auto">
            <a:xfrm rot="16200000">
              <a:off x="3978341" y="1807976"/>
              <a:ext cx="320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86" name="Rectangle 517"/>
            <p:cNvSpPr>
              <a:spLocks noChangeArrowheads="1"/>
            </p:cNvSpPr>
            <p:nvPr/>
          </p:nvSpPr>
          <p:spPr bwMode="auto">
            <a:xfrm rot="16200000">
              <a:off x="3976757" y="1800929"/>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87" name="Rectangle 518"/>
            <p:cNvSpPr>
              <a:spLocks noChangeArrowheads="1"/>
            </p:cNvSpPr>
            <p:nvPr/>
          </p:nvSpPr>
          <p:spPr bwMode="auto">
            <a:xfrm rot="16200000">
              <a:off x="3976738" y="1792474"/>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88" name="Line 519"/>
            <p:cNvSpPr>
              <a:spLocks noChangeShapeType="1"/>
            </p:cNvSpPr>
            <p:nvPr/>
          </p:nvSpPr>
          <p:spPr bwMode="auto">
            <a:xfrm>
              <a:off x="39298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89" name="Freeform 520"/>
            <p:cNvSpPr>
              <a:spLocks/>
            </p:cNvSpPr>
            <p:nvPr/>
          </p:nvSpPr>
          <p:spPr bwMode="auto">
            <a:xfrm>
              <a:off x="3923632" y="1956589"/>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0" name="Freeform 521"/>
            <p:cNvSpPr>
              <a:spLocks/>
            </p:cNvSpPr>
            <p:nvPr/>
          </p:nvSpPr>
          <p:spPr bwMode="auto">
            <a:xfrm>
              <a:off x="3939274" y="1956589"/>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1" name="Line 522"/>
            <p:cNvSpPr>
              <a:spLocks noChangeShapeType="1"/>
            </p:cNvSpPr>
            <p:nvPr/>
          </p:nvSpPr>
          <p:spPr bwMode="auto">
            <a:xfrm>
              <a:off x="39298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92" name="Freeform 523"/>
            <p:cNvSpPr>
              <a:spLocks/>
            </p:cNvSpPr>
            <p:nvPr/>
          </p:nvSpPr>
          <p:spPr bwMode="auto">
            <a:xfrm>
              <a:off x="3923632" y="1860764"/>
              <a:ext cx="9385"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3" name="Freeform 524"/>
            <p:cNvSpPr>
              <a:spLocks/>
            </p:cNvSpPr>
            <p:nvPr/>
          </p:nvSpPr>
          <p:spPr bwMode="auto">
            <a:xfrm>
              <a:off x="3939274" y="1860764"/>
              <a:ext cx="6257"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4" name="Line 525"/>
            <p:cNvSpPr>
              <a:spLocks noChangeShapeType="1"/>
            </p:cNvSpPr>
            <p:nvPr/>
          </p:nvSpPr>
          <p:spPr bwMode="auto">
            <a:xfrm>
              <a:off x="39298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95" name="Freeform 526"/>
            <p:cNvSpPr>
              <a:spLocks/>
            </p:cNvSpPr>
            <p:nvPr/>
          </p:nvSpPr>
          <p:spPr bwMode="auto">
            <a:xfrm>
              <a:off x="3923632" y="1779031"/>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6" name="Freeform 527"/>
            <p:cNvSpPr>
              <a:spLocks/>
            </p:cNvSpPr>
            <p:nvPr/>
          </p:nvSpPr>
          <p:spPr bwMode="auto">
            <a:xfrm>
              <a:off x="3939274" y="1779031"/>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7" name="Line 528"/>
            <p:cNvSpPr>
              <a:spLocks noChangeShapeType="1"/>
            </p:cNvSpPr>
            <p:nvPr/>
          </p:nvSpPr>
          <p:spPr bwMode="auto">
            <a:xfrm>
              <a:off x="3800057"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698" name="Freeform 529"/>
            <p:cNvSpPr>
              <a:spLocks/>
            </p:cNvSpPr>
            <p:nvPr/>
          </p:nvSpPr>
          <p:spPr bwMode="auto">
            <a:xfrm>
              <a:off x="3795364" y="1895994"/>
              <a:ext cx="7821" cy="5637"/>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9" name="Freeform 530"/>
            <p:cNvSpPr>
              <a:spLocks/>
            </p:cNvSpPr>
            <p:nvPr/>
          </p:nvSpPr>
          <p:spPr bwMode="auto">
            <a:xfrm>
              <a:off x="3795364" y="1919950"/>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00" name="Rectangle 531"/>
            <p:cNvSpPr>
              <a:spLocks noChangeArrowheads="1"/>
            </p:cNvSpPr>
            <p:nvPr/>
          </p:nvSpPr>
          <p:spPr bwMode="auto">
            <a:xfrm>
              <a:off x="3826649" y="1962224"/>
              <a:ext cx="5450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849" name="Group 848"/>
          <p:cNvGrpSpPr/>
          <p:nvPr/>
        </p:nvGrpSpPr>
        <p:grpSpPr>
          <a:xfrm>
            <a:off x="4357064" y="2308939"/>
            <a:ext cx="484936" cy="355114"/>
            <a:chOff x="4762064" y="1652205"/>
            <a:chExt cx="475528" cy="355114"/>
          </a:xfrm>
        </p:grpSpPr>
        <p:sp>
          <p:nvSpPr>
            <p:cNvPr id="701" name="Rectangle 533"/>
            <p:cNvSpPr>
              <a:spLocks noChangeArrowheads="1"/>
            </p:cNvSpPr>
            <p:nvPr/>
          </p:nvSpPr>
          <p:spPr bwMode="auto">
            <a:xfrm>
              <a:off x="4762064" y="1652205"/>
              <a:ext cx="475528" cy="3551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2" name="Rectangle 534"/>
            <p:cNvSpPr>
              <a:spLocks noChangeArrowheads="1"/>
            </p:cNvSpPr>
            <p:nvPr/>
          </p:nvSpPr>
          <p:spPr bwMode="auto">
            <a:xfrm>
              <a:off x="4762064" y="1652205"/>
              <a:ext cx="475528" cy="355114"/>
            </a:xfrm>
            <a:prstGeom prst="rect">
              <a:avLst/>
            </a:prstGeom>
            <a:noFill/>
            <a:ln w="31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3" name="Rectangle 535"/>
            <p:cNvSpPr>
              <a:spLocks noChangeArrowheads="1"/>
            </p:cNvSpPr>
            <p:nvPr/>
          </p:nvSpPr>
          <p:spPr bwMode="auto">
            <a:xfrm>
              <a:off x="4977928" y="1925586"/>
              <a:ext cx="142346" cy="6059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4" name="Rectangle 536"/>
            <p:cNvSpPr>
              <a:spLocks noChangeArrowheads="1"/>
            </p:cNvSpPr>
            <p:nvPr/>
          </p:nvSpPr>
          <p:spPr bwMode="auto">
            <a:xfrm>
              <a:off x="4977928" y="1925586"/>
              <a:ext cx="142346" cy="6059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5" name="Rectangle 537"/>
            <p:cNvSpPr>
              <a:spLocks noChangeArrowheads="1"/>
            </p:cNvSpPr>
            <p:nvPr/>
          </p:nvSpPr>
          <p:spPr bwMode="auto">
            <a:xfrm>
              <a:off x="4977928" y="1839626"/>
              <a:ext cx="142346" cy="5636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6" name="Rectangle 538"/>
            <p:cNvSpPr>
              <a:spLocks noChangeArrowheads="1"/>
            </p:cNvSpPr>
            <p:nvPr/>
          </p:nvSpPr>
          <p:spPr bwMode="auto">
            <a:xfrm>
              <a:off x="4977928" y="1839626"/>
              <a:ext cx="142346" cy="56367"/>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7" name="Rectangle 539"/>
            <p:cNvSpPr>
              <a:spLocks noChangeArrowheads="1"/>
            </p:cNvSpPr>
            <p:nvPr/>
          </p:nvSpPr>
          <p:spPr bwMode="auto">
            <a:xfrm>
              <a:off x="4785527" y="1681797"/>
              <a:ext cx="64133" cy="304384"/>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08" name="Rectangle 540"/>
            <p:cNvSpPr>
              <a:spLocks noChangeArrowheads="1"/>
            </p:cNvSpPr>
            <p:nvPr/>
          </p:nvSpPr>
          <p:spPr bwMode="auto">
            <a:xfrm>
              <a:off x="4785527" y="1681797"/>
              <a:ext cx="64133" cy="304384"/>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09" name="Rectangle 541"/>
            <p:cNvSpPr>
              <a:spLocks noChangeArrowheads="1"/>
            </p:cNvSpPr>
            <p:nvPr/>
          </p:nvSpPr>
          <p:spPr bwMode="auto">
            <a:xfrm>
              <a:off x="4885639" y="1763530"/>
              <a:ext cx="234636" cy="4368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10" name="Rectangle 542"/>
            <p:cNvSpPr>
              <a:spLocks noChangeArrowheads="1"/>
            </p:cNvSpPr>
            <p:nvPr/>
          </p:nvSpPr>
          <p:spPr bwMode="auto">
            <a:xfrm>
              <a:off x="4885639"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11" name="Rectangle 543"/>
            <p:cNvSpPr>
              <a:spLocks noChangeArrowheads="1"/>
            </p:cNvSpPr>
            <p:nvPr/>
          </p:nvSpPr>
          <p:spPr bwMode="auto">
            <a:xfrm>
              <a:off x="4948208" y="1771986"/>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712" name="Line 544"/>
            <p:cNvSpPr>
              <a:spLocks noChangeShapeType="1"/>
            </p:cNvSpPr>
            <p:nvPr/>
          </p:nvSpPr>
          <p:spPr bwMode="auto">
            <a:xfrm>
              <a:off x="4855918" y="1956589"/>
              <a:ext cx="11575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13" name="Freeform 545"/>
            <p:cNvSpPr>
              <a:spLocks/>
            </p:cNvSpPr>
            <p:nvPr/>
          </p:nvSpPr>
          <p:spPr bwMode="auto">
            <a:xfrm>
              <a:off x="4849661" y="1952361"/>
              <a:ext cx="7821" cy="7046"/>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4" name="Freeform 546"/>
            <p:cNvSpPr>
              <a:spLocks/>
            </p:cNvSpPr>
            <p:nvPr/>
          </p:nvSpPr>
          <p:spPr bwMode="auto">
            <a:xfrm>
              <a:off x="4970108" y="1952361"/>
              <a:ext cx="7821" cy="7046"/>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5" name="Line 547"/>
            <p:cNvSpPr>
              <a:spLocks noChangeShapeType="1"/>
            </p:cNvSpPr>
            <p:nvPr/>
          </p:nvSpPr>
          <p:spPr bwMode="auto">
            <a:xfrm>
              <a:off x="5002956" y="1718437"/>
              <a:ext cx="0" cy="422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16" name="Freeform 548"/>
            <p:cNvSpPr>
              <a:spLocks/>
            </p:cNvSpPr>
            <p:nvPr/>
          </p:nvSpPr>
          <p:spPr bwMode="auto">
            <a:xfrm>
              <a:off x="4999828" y="1714208"/>
              <a:ext cx="7821" cy="704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7" name="Freeform 549"/>
            <p:cNvSpPr>
              <a:spLocks/>
            </p:cNvSpPr>
            <p:nvPr/>
          </p:nvSpPr>
          <p:spPr bwMode="auto">
            <a:xfrm>
              <a:off x="4999828" y="1719846"/>
              <a:ext cx="7821" cy="7046"/>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8" name="Line 550"/>
            <p:cNvSpPr>
              <a:spLocks noChangeShapeType="1"/>
            </p:cNvSpPr>
            <p:nvPr/>
          </p:nvSpPr>
          <p:spPr bwMode="auto">
            <a:xfrm>
              <a:off x="4855918" y="1867810"/>
              <a:ext cx="11575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19" name="Freeform 551"/>
            <p:cNvSpPr>
              <a:spLocks/>
            </p:cNvSpPr>
            <p:nvPr/>
          </p:nvSpPr>
          <p:spPr bwMode="auto">
            <a:xfrm>
              <a:off x="4849661" y="1864992"/>
              <a:ext cx="7821" cy="5637"/>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0" name="Freeform 552"/>
            <p:cNvSpPr>
              <a:spLocks/>
            </p:cNvSpPr>
            <p:nvPr/>
          </p:nvSpPr>
          <p:spPr bwMode="auto">
            <a:xfrm>
              <a:off x="4970108" y="1864992"/>
              <a:ext cx="7821" cy="5637"/>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1" name="Rectangle 553"/>
            <p:cNvSpPr>
              <a:spLocks noChangeArrowheads="1"/>
            </p:cNvSpPr>
            <p:nvPr/>
          </p:nvSpPr>
          <p:spPr bwMode="auto">
            <a:xfrm>
              <a:off x="4982622" y="1843854"/>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22" name="Rectangle 554"/>
            <p:cNvSpPr>
              <a:spLocks noChangeArrowheads="1"/>
            </p:cNvSpPr>
            <p:nvPr/>
          </p:nvSpPr>
          <p:spPr bwMode="auto">
            <a:xfrm>
              <a:off x="4998264" y="1843854"/>
              <a:ext cx="625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723" name="Rectangle 555"/>
            <p:cNvSpPr>
              <a:spLocks noChangeArrowheads="1"/>
            </p:cNvSpPr>
            <p:nvPr/>
          </p:nvSpPr>
          <p:spPr bwMode="auto">
            <a:xfrm>
              <a:off x="5099939" y="1843854"/>
              <a:ext cx="1282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724" name="Rectangle 556"/>
            <p:cNvSpPr>
              <a:spLocks noChangeArrowheads="1"/>
            </p:cNvSpPr>
            <p:nvPr/>
          </p:nvSpPr>
          <p:spPr bwMode="auto">
            <a:xfrm>
              <a:off x="5020163" y="1860764"/>
              <a:ext cx="593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725" name="Rectangle 557"/>
            <p:cNvSpPr>
              <a:spLocks noChangeArrowheads="1"/>
            </p:cNvSpPr>
            <p:nvPr/>
          </p:nvSpPr>
          <p:spPr bwMode="auto">
            <a:xfrm>
              <a:off x="5045191" y="1926995"/>
              <a:ext cx="44884"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726" name="Rectangle 558"/>
            <p:cNvSpPr>
              <a:spLocks noChangeArrowheads="1"/>
            </p:cNvSpPr>
            <p:nvPr/>
          </p:nvSpPr>
          <p:spPr bwMode="auto">
            <a:xfrm>
              <a:off x="4984186" y="1945316"/>
              <a:ext cx="8015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727" name="Rectangle 559"/>
            <p:cNvSpPr>
              <a:spLocks noChangeArrowheads="1"/>
            </p:cNvSpPr>
            <p:nvPr/>
          </p:nvSpPr>
          <p:spPr bwMode="auto">
            <a:xfrm>
              <a:off x="5073347" y="1859355"/>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728" name="Line 560"/>
            <p:cNvSpPr>
              <a:spLocks noChangeShapeType="1"/>
            </p:cNvSpPr>
            <p:nvPr/>
          </p:nvSpPr>
          <p:spPr bwMode="auto">
            <a:xfrm>
              <a:off x="5049884" y="1811443"/>
              <a:ext cx="0" cy="23955"/>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29" name="Freeform 561"/>
            <p:cNvSpPr>
              <a:spLocks/>
            </p:cNvSpPr>
            <p:nvPr/>
          </p:nvSpPr>
          <p:spPr bwMode="auto">
            <a:xfrm>
              <a:off x="5046755" y="1807216"/>
              <a:ext cx="6257" cy="7046"/>
            </a:xfrm>
            <a:custGeom>
              <a:avLst/>
              <a:gdLst>
                <a:gd name="T0" fmla="*/ 2147483647 w 250"/>
                <a:gd name="T1" fmla="*/ 0 h 250"/>
                <a:gd name="T2" fmla="*/ 2147483647 w 250"/>
                <a:gd name="T3" fmla="*/ 2147483647 h 250"/>
                <a:gd name="T4" fmla="*/ 0 w 250"/>
                <a:gd name="T5" fmla="*/ 2147483647 h 250"/>
                <a:gd name="T6" fmla="*/ 0 w 250"/>
                <a:gd name="T7" fmla="*/ 2147483647 h 250"/>
                <a:gd name="T8" fmla="*/ 2147483647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0" name="Freeform 562"/>
            <p:cNvSpPr>
              <a:spLocks/>
            </p:cNvSpPr>
            <p:nvPr/>
          </p:nvSpPr>
          <p:spPr bwMode="auto">
            <a:xfrm>
              <a:off x="5046755" y="1833989"/>
              <a:ext cx="6257" cy="5637"/>
            </a:xfrm>
            <a:custGeom>
              <a:avLst/>
              <a:gdLst>
                <a:gd name="T0" fmla="*/ 2147483647 w 250"/>
                <a:gd name="T1" fmla="*/ 2147483647 h 250"/>
                <a:gd name="T2" fmla="*/ 0 w 250"/>
                <a:gd name="T3" fmla="*/ 0 h 250"/>
                <a:gd name="T4" fmla="*/ 2147483647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1" name="Line 563"/>
            <p:cNvSpPr>
              <a:spLocks noChangeShapeType="1"/>
            </p:cNvSpPr>
            <p:nvPr/>
          </p:nvSpPr>
          <p:spPr bwMode="auto">
            <a:xfrm>
              <a:off x="4862174"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32" name="Freeform 564"/>
            <p:cNvSpPr>
              <a:spLocks/>
            </p:cNvSpPr>
            <p:nvPr/>
          </p:nvSpPr>
          <p:spPr bwMode="auto">
            <a:xfrm>
              <a:off x="4855918"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3" name="Freeform 565"/>
            <p:cNvSpPr>
              <a:spLocks/>
            </p:cNvSpPr>
            <p:nvPr/>
          </p:nvSpPr>
          <p:spPr bwMode="auto">
            <a:xfrm>
              <a:off x="4873125" y="1779031"/>
              <a:ext cx="9385"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4" name="Rectangle 566"/>
            <p:cNvSpPr>
              <a:spLocks noChangeArrowheads="1"/>
            </p:cNvSpPr>
            <p:nvPr/>
          </p:nvSpPr>
          <p:spPr bwMode="auto">
            <a:xfrm rot="16200000">
              <a:off x="4812766" y="1873503"/>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35" name="Rectangle 567"/>
            <p:cNvSpPr>
              <a:spLocks noChangeArrowheads="1"/>
            </p:cNvSpPr>
            <p:nvPr/>
          </p:nvSpPr>
          <p:spPr bwMode="auto">
            <a:xfrm rot="16200000">
              <a:off x="4814387" y="1859411"/>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6" name="Rectangle 568"/>
            <p:cNvSpPr>
              <a:spLocks noChangeArrowheads="1"/>
            </p:cNvSpPr>
            <p:nvPr/>
          </p:nvSpPr>
          <p:spPr bwMode="auto">
            <a:xfrm rot="16200000">
              <a:off x="4814368" y="1848137"/>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37" name="Rectangle 569"/>
            <p:cNvSpPr>
              <a:spLocks noChangeArrowheads="1"/>
            </p:cNvSpPr>
            <p:nvPr/>
          </p:nvSpPr>
          <p:spPr bwMode="auto">
            <a:xfrm rot="16200000">
              <a:off x="4815169" y="1836864"/>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8" name="Rectangle 570"/>
            <p:cNvSpPr>
              <a:spLocks noChangeArrowheads="1"/>
            </p:cNvSpPr>
            <p:nvPr/>
          </p:nvSpPr>
          <p:spPr bwMode="auto">
            <a:xfrm rot="16200000">
              <a:off x="4813585" y="1825591"/>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739" name="Rectangle 571"/>
            <p:cNvSpPr>
              <a:spLocks noChangeArrowheads="1"/>
            </p:cNvSpPr>
            <p:nvPr/>
          </p:nvSpPr>
          <p:spPr bwMode="auto">
            <a:xfrm rot="16200000">
              <a:off x="4815169" y="181290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0" name="Rectangle 572"/>
            <p:cNvSpPr>
              <a:spLocks noChangeArrowheads="1"/>
            </p:cNvSpPr>
            <p:nvPr/>
          </p:nvSpPr>
          <p:spPr bwMode="auto">
            <a:xfrm rot="16200000">
              <a:off x="4811984" y="1801634"/>
              <a:ext cx="1122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41" name="Rectangle 573"/>
            <p:cNvSpPr>
              <a:spLocks noChangeArrowheads="1"/>
            </p:cNvSpPr>
            <p:nvPr/>
          </p:nvSpPr>
          <p:spPr bwMode="auto">
            <a:xfrm rot="16200000">
              <a:off x="4814387" y="1786133"/>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2" name="Rectangle 574"/>
            <p:cNvSpPr>
              <a:spLocks noChangeArrowheads="1"/>
            </p:cNvSpPr>
            <p:nvPr/>
          </p:nvSpPr>
          <p:spPr bwMode="auto">
            <a:xfrm rot="16200000">
              <a:off x="4814368" y="1773451"/>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43" name="Rectangle 575"/>
            <p:cNvSpPr>
              <a:spLocks noChangeArrowheads="1"/>
            </p:cNvSpPr>
            <p:nvPr/>
          </p:nvSpPr>
          <p:spPr bwMode="auto">
            <a:xfrm rot="16200000">
              <a:off x="4815970" y="1764996"/>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44" name="Rectangle 576"/>
            <p:cNvSpPr>
              <a:spLocks noChangeArrowheads="1"/>
            </p:cNvSpPr>
            <p:nvPr/>
          </p:nvSpPr>
          <p:spPr bwMode="auto">
            <a:xfrm>
              <a:off x="5156252" y="1684616"/>
              <a:ext cx="64133" cy="30156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45" name="Rectangle 577"/>
            <p:cNvSpPr>
              <a:spLocks noChangeArrowheads="1"/>
            </p:cNvSpPr>
            <p:nvPr/>
          </p:nvSpPr>
          <p:spPr bwMode="auto">
            <a:xfrm>
              <a:off x="5156252"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46" name="Rectangle 578"/>
            <p:cNvSpPr>
              <a:spLocks noChangeArrowheads="1"/>
            </p:cNvSpPr>
            <p:nvPr/>
          </p:nvSpPr>
          <p:spPr bwMode="auto">
            <a:xfrm rot="16200000">
              <a:off x="5178835" y="1854478"/>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747" name="Rectangle 579"/>
            <p:cNvSpPr>
              <a:spLocks noChangeArrowheads="1"/>
            </p:cNvSpPr>
            <p:nvPr/>
          </p:nvSpPr>
          <p:spPr bwMode="auto">
            <a:xfrm rot="16200000">
              <a:off x="5179637" y="1841796"/>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8" name="Rectangle 580"/>
            <p:cNvSpPr>
              <a:spLocks noChangeArrowheads="1"/>
            </p:cNvSpPr>
            <p:nvPr/>
          </p:nvSpPr>
          <p:spPr bwMode="auto">
            <a:xfrm rot="16200000">
              <a:off x="5179637" y="1830522"/>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749" name="Rectangle 581"/>
            <p:cNvSpPr>
              <a:spLocks noChangeArrowheads="1"/>
            </p:cNvSpPr>
            <p:nvPr/>
          </p:nvSpPr>
          <p:spPr bwMode="auto">
            <a:xfrm rot="16200000">
              <a:off x="5178835" y="1819249"/>
              <a:ext cx="801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750" name="Rectangle 582"/>
            <p:cNvSpPr>
              <a:spLocks noChangeArrowheads="1"/>
            </p:cNvSpPr>
            <p:nvPr/>
          </p:nvSpPr>
          <p:spPr bwMode="auto">
            <a:xfrm rot="16200000">
              <a:off x="5179656" y="1810794"/>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751" name="Rectangle 583"/>
            <p:cNvSpPr>
              <a:spLocks noChangeArrowheads="1"/>
            </p:cNvSpPr>
            <p:nvPr/>
          </p:nvSpPr>
          <p:spPr bwMode="auto">
            <a:xfrm rot="16200000">
              <a:off x="5181239" y="1803747"/>
              <a:ext cx="320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752" name="Rectangle 584"/>
            <p:cNvSpPr>
              <a:spLocks noChangeArrowheads="1"/>
            </p:cNvSpPr>
            <p:nvPr/>
          </p:nvSpPr>
          <p:spPr bwMode="auto">
            <a:xfrm rot="16200000">
              <a:off x="5179656" y="1796701"/>
              <a:ext cx="4810"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53" name="Rectangle 585"/>
            <p:cNvSpPr>
              <a:spLocks noChangeArrowheads="1"/>
            </p:cNvSpPr>
            <p:nvPr/>
          </p:nvSpPr>
          <p:spPr bwMode="auto">
            <a:xfrm rot="16200000">
              <a:off x="5179637" y="1788248"/>
              <a:ext cx="641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754" name="Line 586"/>
            <p:cNvSpPr>
              <a:spLocks noChangeShapeType="1"/>
            </p:cNvSpPr>
            <p:nvPr/>
          </p:nvSpPr>
          <p:spPr bwMode="auto">
            <a:xfrm>
              <a:off x="51327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55" name="Freeform 587"/>
            <p:cNvSpPr>
              <a:spLocks/>
            </p:cNvSpPr>
            <p:nvPr/>
          </p:nvSpPr>
          <p:spPr bwMode="auto">
            <a:xfrm>
              <a:off x="5128095" y="1956589"/>
              <a:ext cx="7821"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6" name="Freeform 588"/>
            <p:cNvSpPr>
              <a:spLocks/>
            </p:cNvSpPr>
            <p:nvPr/>
          </p:nvSpPr>
          <p:spPr bwMode="auto">
            <a:xfrm>
              <a:off x="5142173" y="1956589"/>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7" name="Line 589"/>
            <p:cNvSpPr>
              <a:spLocks noChangeShapeType="1"/>
            </p:cNvSpPr>
            <p:nvPr/>
          </p:nvSpPr>
          <p:spPr bwMode="auto">
            <a:xfrm>
              <a:off x="51327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58" name="Freeform 590"/>
            <p:cNvSpPr>
              <a:spLocks/>
            </p:cNvSpPr>
            <p:nvPr/>
          </p:nvSpPr>
          <p:spPr bwMode="auto">
            <a:xfrm>
              <a:off x="5128095" y="1860764"/>
              <a:ext cx="7821"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9" name="Freeform 591"/>
            <p:cNvSpPr>
              <a:spLocks/>
            </p:cNvSpPr>
            <p:nvPr/>
          </p:nvSpPr>
          <p:spPr bwMode="auto">
            <a:xfrm>
              <a:off x="5142173" y="1860764"/>
              <a:ext cx="7821"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0" name="Line 592"/>
            <p:cNvSpPr>
              <a:spLocks noChangeShapeType="1"/>
            </p:cNvSpPr>
            <p:nvPr/>
          </p:nvSpPr>
          <p:spPr bwMode="auto">
            <a:xfrm>
              <a:off x="51327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61" name="Freeform 593"/>
            <p:cNvSpPr>
              <a:spLocks/>
            </p:cNvSpPr>
            <p:nvPr/>
          </p:nvSpPr>
          <p:spPr bwMode="auto">
            <a:xfrm>
              <a:off x="5128095" y="1779031"/>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2" name="Freeform 594"/>
            <p:cNvSpPr>
              <a:spLocks/>
            </p:cNvSpPr>
            <p:nvPr/>
          </p:nvSpPr>
          <p:spPr bwMode="auto">
            <a:xfrm>
              <a:off x="5142173" y="1779031"/>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3" name="Rectangle 595"/>
            <p:cNvSpPr>
              <a:spLocks noChangeArrowheads="1"/>
            </p:cNvSpPr>
            <p:nvPr/>
          </p:nvSpPr>
          <p:spPr bwMode="auto">
            <a:xfrm>
              <a:off x="4885639" y="1688844"/>
              <a:ext cx="234636" cy="4086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64" name="Rectangle 596"/>
            <p:cNvSpPr>
              <a:spLocks noChangeArrowheads="1"/>
            </p:cNvSpPr>
            <p:nvPr/>
          </p:nvSpPr>
          <p:spPr bwMode="auto">
            <a:xfrm>
              <a:off x="4885639" y="1688844"/>
              <a:ext cx="234636" cy="40866"/>
            </a:xfrm>
            <a:prstGeom prst="rect">
              <a:avLst/>
            </a:prstGeom>
            <a:noFill/>
            <a:ln w="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65" name="Rectangle 597"/>
            <p:cNvSpPr>
              <a:spLocks noChangeArrowheads="1"/>
            </p:cNvSpPr>
            <p:nvPr/>
          </p:nvSpPr>
          <p:spPr bwMode="auto">
            <a:xfrm>
              <a:off x="4926309" y="1695889"/>
              <a:ext cx="75342"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Applications</a:t>
              </a:r>
              <a:endParaRPr lang="en-US" sz="1600">
                <a:latin typeface="+mn-lt"/>
              </a:endParaRPr>
            </a:p>
          </p:txBody>
        </p:sp>
        <p:sp>
          <p:nvSpPr>
            <p:cNvPr id="766" name="Line 598"/>
            <p:cNvSpPr>
              <a:spLocks noChangeShapeType="1"/>
            </p:cNvSpPr>
            <p:nvPr/>
          </p:nvSpPr>
          <p:spPr bwMode="auto">
            <a:xfrm>
              <a:off x="5134353"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67" name="Freeform 599"/>
            <p:cNvSpPr>
              <a:spLocks/>
            </p:cNvSpPr>
            <p:nvPr/>
          </p:nvSpPr>
          <p:spPr bwMode="auto">
            <a:xfrm>
              <a:off x="5128095" y="1709981"/>
              <a:ext cx="9385"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8" name="Freeform 600"/>
            <p:cNvSpPr>
              <a:spLocks/>
            </p:cNvSpPr>
            <p:nvPr/>
          </p:nvSpPr>
          <p:spPr bwMode="auto">
            <a:xfrm>
              <a:off x="5143738" y="1709981"/>
              <a:ext cx="6257" cy="4227"/>
            </a:xfrm>
            <a:custGeom>
              <a:avLst/>
              <a:gdLst>
                <a:gd name="T0" fmla="*/ 2147483647 w 250"/>
                <a:gd name="T1" fmla="*/ 1530234466 h 249"/>
                <a:gd name="T2" fmla="*/ 0 w 250"/>
                <a:gd name="T3" fmla="*/ 2147483647 h 249"/>
                <a:gd name="T4" fmla="*/ 0 w 250"/>
                <a:gd name="T5" fmla="*/ 0 h 249"/>
                <a:gd name="T6" fmla="*/ 2147483647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9" name="Line 601"/>
            <p:cNvSpPr>
              <a:spLocks noChangeShapeType="1"/>
            </p:cNvSpPr>
            <p:nvPr/>
          </p:nvSpPr>
          <p:spPr bwMode="auto">
            <a:xfrm>
              <a:off x="4860610"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70" name="Freeform 602"/>
            <p:cNvSpPr>
              <a:spLocks/>
            </p:cNvSpPr>
            <p:nvPr/>
          </p:nvSpPr>
          <p:spPr bwMode="auto">
            <a:xfrm>
              <a:off x="4854354" y="1709981"/>
              <a:ext cx="7821"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1" name="Freeform 603"/>
            <p:cNvSpPr>
              <a:spLocks/>
            </p:cNvSpPr>
            <p:nvPr/>
          </p:nvSpPr>
          <p:spPr bwMode="auto">
            <a:xfrm>
              <a:off x="4871561" y="1709981"/>
              <a:ext cx="7821" cy="4227"/>
            </a:xfrm>
            <a:custGeom>
              <a:avLst/>
              <a:gdLst>
                <a:gd name="T0" fmla="*/ 2147483647 w 249"/>
                <a:gd name="T1" fmla="*/ 1530234466 h 249"/>
                <a:gd name="T2" fmla="*/ 0 w 249"/>
                <a:gd name="T3" fmla="*/ 2147483647 h 249"/>
                <a:gd name="T4" fmla="*/ 0 w 249"/>
                <a:gd name="T5" fmla="*/ 0 h 249"/>
                <a:gd name="T6" fmla="*/ 0 w 249"/>
                <a:gd name="T7" fmla="*/ 0 h 249"/>
                <a:gd name="T8" fmla="*/ 2147483647 w 249"/>
                <a:gd name="T9" fmla="*/ 1530234466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2" name="Line 604"/>
            <p:cNvSpPr>
              <a:spLocks noChangeShapeType="1"/>
            </p:cNvSpPr>
            <p:nvPr/>
          </p:nvSpPr>
          <p:spPr bwMode="auto">
            <a:xfrm>
              <a:off x="5001392" y="1735347"/>
              <a:ext cx="0" cy="23955"/>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73" name="Freeform 605"/>
            <p:cNvSpPr>
              <a:spLocks/>
            </p:cNvSpPr>
            <p:nvPr/>
          </p:nvSpPr>
          <p:spPr bwMode="auto">
            <a:xfrm>
              <a:off x="4998264" y="1729710"/>
              <a:ext cx="7821" cy="5637"/>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4" name="Freeform 606"/>
            <p:cNvSpPr>
              <a:spLocks/>
            </p:cNvSpPr>
            <p:nvPr/>
          </p:nvSpPr>
          <p:spPr bwMode="auto">
            <a:xfrm>
              <a:off x="4998264" y="1757894"/>
              <a:ext cx="7821" cy="5637"/>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5" name="Line 607"/>
            <p:cNvSpPr>
              <a:spLocks noChangeShapeType="1"/>
            </p:cNvSpPr>
            <p:nvPr/>
          </p:nvSpPr>
          <p:spPr bwMode="auto">
            <a:xfrm>
              <a:off x="5049884"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76" name="Freeform 608"/>
            <p:cNvSpPr>
              <a:spLocks/>
            </p:cNvSpPr>
            <p:nvPr/>
          </p:nvSpPr>
          <p:spPr bwMode="auto">
            <a:xfrm>
              <a:off x="5046755" y="1895994"/>
              <a:ext cx="6257" cy="5637"/>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7" name="Freeform 609"/>
            <p:cNvSpPr>
              <a:spLocks/>
            </p:cNvSpPr>
            <p:nvPr/>
          </p:nvSpPr>
          <p:spPr bwMode="auto">
            <a:xfrm>
              <a:off x="5046755" y="1919950"/>
              <a:ext cx="6257" cy="5637"/>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8" name="Rectangle 610"/>
            <p:cNvSpPr>
              <a:spLocks noChangeArrowheads="1"/>
            </p:cNvSpPr>
            <p:nvPr/>
          </p:nvSpPr>
          <p:spPr bwMode="auto">
            <a:xfrm>
              <a:off x="4999828" y="1960815"/>
              <a:ext cx="51296"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grpSp>
      <p:sp>
        <p:nvSpPr>
          <p:cNvPr id="779" name="Rectangle 611"/>
          <p:cNvSpPr>
            <a:spLocks noChangeArrowheads="1"/>
          </p:cNvSpPr>
          <p:nvPr/>
        </p:nvSpPr>
        <p:spPr bwMode="auto">
          <a:xfrm>
            <a:off x="4347000" y="2041824"/>
            <a:ext cx="46326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Roadside</a:t>
            </a:r>
          </a:p>
          <a:p>
            <a:pPr algn="ctr"/>
            <a:r>
              <a:rPr lang="en-US" sz="800" b="1" dirty="0">
                <a:solidFill>
                  <a:srgbClr val="C80000"/>
                </a:solidFill>
                <a:latin typeface="+mn-lt"/>
              </a:rPr>
              <a:t>Host</a:t>
            </a:r>
            <a:endParaRPr lang="en-US" sz="1600" dirty="0">
              <a:solidFill>
                <a:srgbClr val="C80000"/>
              </a:solidFill>
              <a:latin typeface="+mn-lt"/>
            </a:endParaRPr>
          </a:p>
        </p:txBody>
      </p:sp>
      <p:grpSp>
        <p:nvGrpSpPr>
          <p:cNvPr id="854" name="Group 853"/>
          <p:cNvGrpSpPr/>
          <p:nvPr/>
        </p:nvGrpSpPr>
        <p:grpSpPr>
          <a:xfrm>
            <a:off x="3852000" y="2313167"/>
            <a:ext cx="415659" cy="348069"/>
            <a:chOff x="4111341" y="1656433"/>
            <a:chExt cx="564690" cy="348069"/>
          </a:xfrm>
        </p:grpSpPr>
        <p:sp>
          <p:nvSpPr>
            <p:cNvPr id="780" name="Rectangle 613"/>
            <p:cNvSpPr>
              <a:spLocks noChangeArrowheads="1"/>
            </p:cNvSpPr>
            <p:nvPr/>
          </p:nvSpPr>
          <p:spPr bwMode="auto">
            <a:xfrm>
              <a:off x="4111341" y="1656433"/>
              <a:ext cx="564690" cy="34806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1" name="Rectangle 614"/>
            <p:cNvSpPr>
              <a:spLocks noChangeArrowheads="1"/>
            </p:cNvSpPr>
            <p:nvPr/>
          </p:nvSpPr>
          <p:spPr bwMode="auto">
            <a:xfrm>
              <a:off x="4111341" y="1656433"/>
              <a:ext cx="564690" cy="348069"/>
            </a:xfrm>
            <a:prstGeom prst="rect">
              <a:avLst/>
            </a:pr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2" name="Rectangle 615"/>
            <p:cNvSpPr>
              <a:spLocks noChangeArrowheads="1"/>
            </p:cNvSpPr>
            <p:nvPr/>
          </p:nvSpPr>
          <p:spPr bwMode="auto">
            <a:xfrm>
              <a:off x="4258378" y="1925586"/>
              <a:ext cx="279998" cy="5918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3" name="Rectangle 616"/>
            <p:cNvSpPr>
              <a:spLocks noChangeArrowheads="1"/>
            </p:cNvSpPr>
            <p:nvPr/>
          </p:nvSpPr>
          <p:spPr bwMode="auto">
            <a:xfrm>
              <a:off x="4258378" y="1925586"/>
              <a:ext cx="279998" cy="59185"/>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4" name="Rectangle 617"/>
            <p:cNvSpPr>
              <a:spLocks noChangeArrowheads="1"/>
            </p:cNvSpPr>
            <p:nvPr/>
          </p:nvSpPr>
          <p:spPr bwMode="auto">
            <a:xfrm>
              <a:off x="4258378" y="1841036"/>
              <a:ext cx="279998" cy="53549"/>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5" name="Rectangle 618"/>
            <p:cNvSpPr>
              <a:spLocks noChangeArrowheads="1"/>
            </p:cNvSpPr>
            <p:nvPr/>
          </p:nvSpPr>
          <p:spPr bwMode="auto">
            <a:xfrm>
              <a:off x="4258378" y="1841036"/>
              <a:ext cx="279998" cy="53549"/>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6" name="Rectangle 619"/>
            <p:cNvSpPr>
              <a:spLocks noChangeArrowheads="1"/>
            </p:cNvSpPr>
            <p:nvPr/>
          </p:nvSpPr>
          <p:spPr bwMode="auto">
            <a:xfrm>
              <a:off x="4139498" y="1788896"/>
              <a:ext cx="75084" cy="19587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787" name="Rectangle 620"/>
            <p:cNvSpPr>
              <a:spLocks noChangeArrowheads="1"/>
            </p:cNvSpPr>
            <p:nvPr/>
          </p:nvSpPr>
          <p:spPr bwMode="auto">
            <a:xfrm>
              <a:off x="4139498" y="1788896"/>
              <a:ext cx="75084" cy="19587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788" name="Line 621"/>
            <p:cNvSpPr>
              <a:spLocks noChangeShapeType="1"/>
            </p:cNvSpPr>
            <p:nvPr/>
          </p:nvSpPr>
          <p:spPr bwMode="auto">
            <a:xfrm>
              <a:off x="4230223" y="1957998"/>
              <a:ext cx="1407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89" name="Freeform 622"/>
            <p:cNvSpPr>
              <a:spLocks/>
            </p:cNvSpPr>
            <p:nvPr/>
          </p:nvSpPr>
          <p:spPr bwMode="auto">
            <a:xfrm>
              <a:off x="4222402" y="1955180"/>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0" name="Freeform 623"/>
            <p:cNvSpPr>
              <a:spLocks/>
            </p:cNvSpPr>
            <p:nvPr/>
          </p:nvSpPr>
          <p:spPr bwMode="auto">
            <a:xfrm>
              <a:off x="4242737" y="1955180"/>
              <a:ext cx="9385"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1" name="Line 624"/>
            <p:cNvSpPr>
              <a:spLocks noChangeShapeType="1"/>
            </p:cNvSpPr>
            <p:nvPr/>
          </p:nvSpPr>
          <p:spPr bwMode="auto">
            <a:xfrm>
              <a:off x="4230223" y="1863582"/>
              <a:ext cx="14078"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792" name="Freeform 625"/>
            <p:cNvSpPr>
              <a:spLocks/>
            </p:cNvSpPr>
            <p:nvPr/>
          </p:nvSpPr>
          <p:spPr bwMode="auto">
            <a:xfrm>
              <a:off x="4222402" y="1862173"/>
              <a:ext cx="9385"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3" name="Freeform 626"/>
            <p:cNvSpPr>
              <a:spLocks/>
            </p:cNvSpPr>
            <p:nvPr/>
          </p:nvSpPr>
          <p:spPr bwMode="auto">
            <a:xfrm>
              <a:off x="4242737" y="1862173"/>
              <a:ext cx="9385"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4" name="Rectangle 627"/>
            <p:cNvSpPr>
              <a:spLocks noChangeArrowheads="1"/>
            </p:cNvSpPr>
            <p:nvPr/>
          </p:nvSpPr>
          <p:spPr bwMode="auto">
            <a:xfrm>
              <a:off x="4313127" y="1839626"/>
              <a:ext cx="1923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795" name="Rectangle 628"/>
            <p:cNvSpPr>
              <a:spLocks noChangeArrowheads="1"/>
            </p:cNvSpPr>
            <p:nvPr/>
          </p:nvSpPr>
          <p:spPr bwMode="auto">
            <a:xfrm>
              <a:off x="4335027" y="1839626"/>
              <a:ext cx="12663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796" name="Rectangle 629"/>
            <p:cNvSpPr>
              <a:spLocks noChangeArrowheads="1"/>
            </p:cNvSpPr>
            <p:nvPr/>
          </p:nvSpPr>
          <p:spPr bwMode="auto">
            <a:xfrm>
              <a:off x="4311562" y="1863582"/>
              <a:ext cx="2564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797" name="Rectangle 630"/>
            <p:cNvSpPr>
              <a:spLocks noChangeArrowheads="1"/>
            </p:cNvSpPr>
            <p:nvPr/>
          </p:nvSpPr>
          <p:spPr bwMode="auto">
            <a:xfrm>
              <a:off x="4341283" y="1863582"/>
              <a:ext cx="12022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798" name="Rectangle 631"/>
            <p:cNvSpPr>
              <a:spLocks noChangeArrowheads="1"/>
            </p:cNvSpPr>
            <p:nvPr/>
          </p:nvSpPr>
          <p:spPr bwMode="auto">
            <a:xfrm>
              <a:off x="4344412" y="1919950"/>
              <a:ext cx="97784"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799" name="Rectangle 632"/>
            <p:cNvSpPr>
              <a:spLocks noChangeArrowheads="1"/>
            </p:cNvSpPr>
            <p:nvPr/>
          </p:nvSpPr>
          <p:spPr bwMode="auto">
            <a:xfrm>
              <a:off x="4299048" y="1943906"/>
              <a:ext cx="16671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800" name="Rectangle 633"/>
            <p:cNvSpPr>
              <a:spLocks noChangeArrowheads="1"/>
            </p:cNvSpPr>
            <p:nvPr/>
          </p:nvSpPr>
          <p:spPr bwMode="auto">
            <a:xfrm>
              <a:off x="4482065" y="1860764"/>
              <a:ext cx="9618" cy="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801" name="Rectangle 634"/>
            <p:cNvSpPr>
              <a:spLocks noChangeArrowheads="1"/>
            </p:cNvSpPr>
            <p:nvPr/>
          </p:nvSpPr>
          <p:spPr bwMode="auto">
            <a:xfrm rot="16200000">
              <a:off x="4173657" y="1913721"/>
              <a:ext cx="2084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2" name="Rectangle 635"/>
            <p:cNvSpPr>
              <a:spLocks noChangeArrowheads="1"/>
            </p:cNvSpPr>
            <p:nvPr/>
          </p:nvSpPr>
          <p:spPr bwMode="auto">
            <a:xfrm rot="16200000">
              <a:off x="4174517" y="1901743"/>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3" name="Rectangle 636"/>
            <p:cNvSpPr>
              <a:spLocks noChangeArrowheads="1"/>
            </p:cNvSpPr>
            <p:nvPr/>
          </p:nvSpPr>
          <p:spPr bwMode="auto">
            <a:xfrm rot="16200000">
              <a:off x="4173717" y="1891879"/>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04" name="Rectangle 637"/>
            <p:cNvSpPr>
              <a:spLocks noChangeArrowheads="1"/>
            </p:cNvSpPr>
            <p:nvPr/>
          </p:nvSpPr>
          <p:spPr bwMode="auto">
            <a:xfrm rot="16200000">
              <a:off x="4173735" y="1882014"/>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5" name="Rectangle 638"/>
            <p:cNvSpPr>
              <a:spLocks noChangeArrowheads="1"/>
            </p:cNvSpPr>
            <p:nvPr/>
          </p:nvSpPr>
          <p:spPr bwMode="auto">
            <a:xfrm rot="16200000">
              <a:off x="4173717" y="1867922"/>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806" name="Rectangle 639"/>
            <p:cNvSpPr>
              <a:spLocks noChangeArrowheads="1"/>
            </p:cNvSpPr>
            <p:nvPr/>
          </p:nvSpPr>
          <p:spPr bwMode="auto">
            <a:xfrm rot="16200000">
              <a:off x="4174517" y="1859468"/>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7" name="Rectangle 640"/>
            <p:cNvSpPr>
              <a:spLocks noChangeArrowheads="1"/>
            </p:cNvSpPr>
            <p:nvPr/>
          </p:nvSpPr>
          <p:spPr bwMode="auto">
            <a:xfrm rot="16200000">
              <a:off x="4170510" y="1842557"/>
              <a:ext cx="2244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8" name="Rectangle 641"/>
            <p:cNvSpPr>
              <a:spLocks noChangeArrowheads="1"/>
            </p:cNvSpPr>
            <p:nvPr/>
          </p:nvSpPr>
          <p:spPr bwMode="auto">
            <a:xfrm rot="16200000">
              <a:off x="4173735" y="1831284"/>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9" name="Rectangle 642"/>
            <p:cNvSpPr>
              <a:spLocks noChangeArrowheads="1"/>
            </p:cNvSpPr>
            <p:nvPr/>
          </p:nvSpPr>
          <p:spPr bwMode="auto">
            <a:xfrm rot="16200000">
              <a:off x="4172934" y="1821420"/>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10" name="Rectangle 643"/>
            <p:cNvSpPr>
              <a:spLocks noChangeArrowheads="1"/>
            </p:cNvSpPr>
            <p:nvPr/>
          </p:nvSpPr>
          <p:spPr bwMode="auto">
            <a:xfrm rot="16200000">
              <a:off x="4176941" y="1814373"/>
              <a:ext cx="801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11" name="Rectangle 644"/>
            <p:cNvSpPr>
              <a:spLocks noChangeArrowheads="1"/>
            </p:cNvSpPr>
            <p:nvPr/>
          </p:nvSpPr>
          <p:spPr bwMode="auto">
            <a:xfrm>
              <a:off x="4259943" y="1957998"/>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5</a:t>
              </a:r>
              <a:endParaRPr lang="en-US" sz="1600">
                <a:latin typeface="+mn-lt"/>
              </a:endParaRPr>
            </a:p>
          </p:txBody>
        </p:sp>
        <p:sp>
          <p:nvSpPr>
            <p:cNvPr id="812" name="Rectangle 645"/>
            <p:cNvSpPr>
              <a:spLocks noChangeArrowheads="1"/>
            </p:cNvSpPr>
            <p:nvPr/>
          </p:nvSpPr>
          <p:spPr bwMode="auto">
            <a:xfrm>
              <a:off x="4277150" y="1957998"/>
              <a:ext cx="641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a:t>
              </a:r>
              <a:endParaRPr lang="en-US" sz="1600">
                <a:latin typeface="+mn-lt"/>
              </a:endParaRPr>
            </a:p>
          </p:txBody>
        </p:sp>
        <p:sp>
          <p:nvSpPr>
            <p:cNvPr id="813" name="Rectangle 646"/>
            <p:cNvSpPr>
              <a:spLocks noChangeArrowheads="1"/>
            </p:cNvSpPr>
            <p:nvPr/>
          </p:nvSpPr>
          <p:spPr bwMode="auto">
            <a:xfrm>
              <a:off x="4286535" y="1957998"/>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9</a:t>
              </a:r>
              <a:endParaRPr lang="en-US" sz="1600">
                <a:latin typeface="+mn-lt"/>
              </a:endParaRPr>
            </a:p>
          </p:txBody>
        </p:sp>
        <p:sp>
          <p:nvSpPr>
            <p:cNvPr id="814" name="Rectangle 647"/>
            <p:cNvSpPr>
              <a:spLocks noChangeArrowheads="1"/>
            </p:cNvSpPr>
            <p:nvPr/>
          </p:nvSpPr>
          <p:spPr bwMode="auto">
            <a:xfrm>
              <a:off x="4302177" y="1957998"/>
              <a:ext cx="5129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GHz</a:t>
              </a:r>
              <a:endParaRPr lang="en-US" sz="1600">
                <a:latin typeface="+mn-lt"/>
              </a:endParaRPr>
            </a:p>
          </p:txBody>
        </p:sp>
        <p:sp>
          <p:nvSpPr>
            <p:cNvPr id="815" name="Rectangle 648"/>
            <p:cNvSpPr>
              <a:spLocks noChangeArrowheads="1"/>
            </p:cNvSpPr>
            <p:nvPr/>
          </p:nvSpPr>
          <p:spPr bwMode="auto">
            <a:xfrm>
              <a:off x="4579048" y="1797351"/>
              <a:ext cx="76648" cy="18742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16" name="Rectangle 649"/>
            <p:cNvSpPr>
              <a:spLocks noChangeArrowheads="1"/>
            </p:cNvSpPr>
            <p:nvPr/>
          </p:nvSpPr>
          <p:spPr bwMode="auto">
            <a:xfrm>
              <a:off x="4579048" y="1797351"/>
              <a:ext cx="76648" cy="18742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17" name="Rectangle 650"/>
            <p:cNvSpPr>
              <a:spLocks noChangeArrowheads="1"/>
            </p:cNvSpPr>
            <p:nvPr/>
          </p:nvSpPr>
          <p:spPr bwMode="auto">
            <a:xfrm rot="16200000">
              <a:off x="4605426" y="1897515"/>
              <a:ext cx="17634"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818" name="Rectangle 651"/>
            <p:cNvSpPr>
              <a:spLocks noChangeArrowheads="1"/>
            </p:cNvSpPr>
            <p:nvPr/>
          </p:nvSpPr>
          <p:spPr bwMode="auto">
            <a:xfrm rot="16200000">
              <a:off x="4607811" y="1886241"/>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19" name="Rectangle 652"/>
            <p:cNvSpPr>
              <a:spLocks noChangeArrowheads="1"/>
            </p:cNvSpPr>
            <p:nvPr/>
          </p:nvSpPr>
          <p:spPr bwMode="auto">
            <a:xfrm rot="16200000">
              <a:off x="4607811" y="1874969"/>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820" name="Rectangle 653"/>
            <p:cNvSpPr>
              <a:spLocks noChangeArrowheads="1"/>
            </p:cNvSpPr>
            <p:nvPr/>
          </p:nvSpPr>
          <p:spPr bwMode="auto">
            <a:xfrm rot="16200000">
              <a:off x="4607010" y="1862286"/>
              <a:ext cx="16030"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821" name="Rectangle 654"/>
            <p:cNvSpPr>
              <a:spLocks noChangeArrowheads="1"/>
            </p:cNvSpPr>
            <p:nvPr/>
          </p:nvSpPr>
          <p:spPr bwMode="auto">
            <a:xfrm rot="16200000">
              <a:off x="4610216" y="1856649"/>
              <a:ext cx="961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822" name="Rectangle 655"/>
            <p:cNvSpPr>
              <a:spLocks noChangeArrowheads="1"/>
            </p:cNvSpPr>
            <p:nvPr/>
          </p:nvSpPr>
          <p:spPr bwMode="auto">
            <a:xfrm rot="16200000">
              <a:off x="4611819" y="1851012"/>
              <a:ext cx="6412"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823" name="Rectangle 656"/>
            <p:cNvSpPr>
              <a:spLocks noChangeArrowheads="1"/>
            </p:cNvSpPr>
            <p:nvPr/>
          </p:nvSpPr>
          <p:spPr bwMode="auto">
            <a:xfrm rot="16200000">
              <a:off x="4611017" y="1845375"/>
              <a:ext cx="801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24" name="Rectangle 657"/>
            <p:cNvSpPr>
              <a:spLocks noChangeArrowheads="1"/>
            </p:cNvSpPr>
            <p:nvPr/>
          </p:nvSpPr>
          <p:spPr bwMode="auto">
            <a:xfrm rot="16200000">
              <a:off x="4607028" y="1835511"/>
              <a:ext cx="14428"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825" name="Line 658"/>
            <p:cNvSpPr>
              <a:spLocks noChangeShapeType="1"/>
            </p:cNvSpPr>
            <p:nvPr/>
          </p:nvSpPr>
          <p:spPr bwMode="auto">
            <a:xfrm>
              <a:off x="4552456" y="1957998"/>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826" name="Freeform 659"/>
            <p:cNvSpPr>
              <a:spLocks/>
            </p:cNvSpPr>
            <p:nvPr/>
          </p:nvSpPr>
          <p:spPr bwMode="auto">
            <a:xfrm>
              <a:off x="4544635" y="1955180"/>
              <a:ext cx="10949"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7" name="Freeform 660"/>
            <p:cNvSpPr>
              <a:spLocks/>
            </p:cNvSpPr>
            <p:nvPr/>
          </p:nvSpPr>
          <p:spPr bwMode="auto">
            <a:xfrm>
              <a:off x="4563406" y="1955180"/>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8" name="Line 661"/>
            <p:cNvSpPr>
              <a:spLocks noChangeShapeType="1"/>
            </p:cNvSpPr>
            <p:nvPr/>
          </p:nvSpPr>
          <p:spPr bwMode="auto">
            <a:xfrm>
              <a:off x="4552456" y="1863582"/>
              <a:ext cx="12514" cy="0"/>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829" name="Freeform 662"/>
            <p:cNvSpPr>
              <a:spLocks/>
            </p:cNvSpPr>
            <p:nvPr/>
          </p:nvSpPr>
          <p:spPr bwMode="auto">
            <a:xfrm>
              <a:off x="4544635" y="1862173"/>
              <a:ext cx="10949"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0" name="Freeform 663"/>
            <p:cNvSpPr>
              <a:spLocks/>
            </p:cNvSpPr>
            <p:nvPr/>
          </p:nvSpPr>
          <p:spPr bwMode="auto">
            <a:xfrm>
              <a:off x="4563406" y="1862173"/>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1" name="Line 664"/>
            <p:cNvSpPr>
              <a:spLocks noChangeShapeType="1"/>
            </p:cNvSpPr>
            <p:nvPr/>
          </p:nvSpPr>
          <p:spPr bwMode="auto">
            <a:xfrm>
              <a:off x="4397596" y="1900221"/>
              <a:ext cx="0" cy="21137"/>
            </a:xfrm>
            <a:prstGeom prst="line">
              <a:avLst/>
            </a:prstGeom>
            <a:noFill/>
            <a:ln w="317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832" name="Freeform 665"/>
            <p:cNvSpPr>
              <a:spLocks/>
            </p:cNvSpPr>
            <p:nvPr/>
          </p:nvSpPr>
          <p:spPr bwMode="auto">
            <a:xfrm>
              <a:off x="4394468" y="1894585"/>
              <a:ext cx="9385"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3" name="Freeform 666"/>
            <p:cNvSpPr>
              <a:spLocks/>
            </p:cNvSpPr>
            <p:nvPr/>
          </p:nvSpPr>
          <p:spPr bwMode="auto">
            <a:xfrm>
              <a:off x="4394468" y="1918541"/>
              <a:ext cx="9385" cy="7046"/>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4" name="Rectangle 667"/>
            <p:cNvSpPr>
              <a:spLocks noChangeArrowheads="1"/>
            </p:cNvSpPr>
            <p:nvPr/>
          </p:nvSpPr>
          <p:spPr bwMode="auto">
            <a:xfrm>
              <a:off x="4433574" y="1957998"/>
              <a:ext cx="104196" cy="3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835" name="Rectangle 668"/>
          <p:cNvSpPr>
            <a:spLocks noChangeArrowheads="1"/>
          </p:cNvSpPr>
          <p:nvPr/>
        </p:nvSpPr>
        <p:spPr bwMode="auto">
          <a:xfrm>
            <a:off x="3894721" y="2041824"/>
            <a:ext cx="36227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Access</a:t>
            </a:r>
          </a:p>
          <a:p>
            <a:pPr algn="ctr"/>
            <a:r>
              <a:rPr lang="en-US" sz="800" b="1" dirty="0">
                <a:solidFill>
                  <a:srgbClr val="C80000"/>
                </a:solidFill>
                <a:latin typeface="+mn-lt"/>
              </a:rPr>
              <a:t>Router</a:t>
            </a:r>
            <a:endParaRPr lang="en-US" sz="1600" dirty="0">
              <a:solidFill>
                <a:srgbClr val="C80000"/>
              </a:solidFill>
              <a:latin typeface="+mn-lt"/>
            </a:endParaRPr>
          </a:p>
        </p:txBody>
      </p:sp>
      <p:sp>
        <p:nvSpPr>
          <p:cNvPr id="836" name="Freeform 669"/>
          <p:cNvSpPr>
            <a:spLocks/>
          </p:cNvSpPr>
          <p:nvPr/>
        </p:nvSpPr>
        <p:spPr bwMode="auto">
          <a:xfrm>
            <a:off x="3698703" y="2645737"/>
            <a:ext cx="378297" cy="405013"/>
          </a:xfrm>
          <a:custGeom>
            <a:avLst/>
            <a:gdLst>
              <a:gd name="T0" fmla="*/ 2147483647 w 857"/>
              <a:gd name="T1" fmla="*/ 2147483647 h 794"/>
              <a:gd name="T2" fmla="*/ 2147483647 w 857"/>
              <a:gd name="T3" fmla="*/ 2147483647 h 794"/>
              <a:gd name="T4" fmla="*/ 2147483647 w 857"/>
              <a:gd name="T5" fmla="*/ 2147483647 h 794"/>
              <a:gd name="T6" fmla="*/ 2147483647 w 857"/>
              <a:gd name="T7" fmla="*/ 2147483647 h 794"/>
              <a:gd name="T8" fmla="*/ 2147483647 w 857"/>
              <a:gd name="T9" fmla="*/ 2147483647 h 794"/>
              <a:gd name="T10" fmla="*/ 2147483647 w 857"/>
              <a:gd name="T11" fmla="*/ 2147483647 h 794"/>
              <a:gd name="T12" fmla="*/ 2147483647 w 857"/>
              <a:gd name="T13" fmla="*/ 2147483647 h 794"/>
              <a:gd name="T14" fmla="*/ 2147483647 w 857"/>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 name="connsiteX0" fmla="*/ 9673 w 9673"/>
              <a:gd name="connsiteY0" fmla="*/ 9773 h 10000"/>
              <a:gd name="connsiteX1" fmla="*/ 8460 w 9673"/>
              <a:gd name="connsiteY1" fmla="*/ 9861 h 10000"/>
              <a:gd name="connsiteX2" fmla="*/ 7888 w 9673"/>
              <a:gd name="connsiteY2" fmla="*/ 8665 h 10000"/>
              <a:gd name="connsiteX3" fmla="*/ 7410 w 9673"/>
              <a:gd name="connsiteY3" fmla="*/ 1851 h 10000"/>
              <a:gd name="connsiteX4" fmla="*/ 4236 w 9673"/>
              <a:gd name="connsiteY4" fmla="*/ 277 h 10000"/>
              <a:gd name="connsiteX5" fmla="*/ 688 w 9673"/>
              <a:gd name="connsiteY5" fmla="*/ 227 h 10000"/>
              <a:gd name="connsiteX6" fmla="*/ 82 w 9673"/>
              <a:gd name="connsiteY6" fmla="*/ 982 h 10000"/>
              <a:gd name="connsiteX0" fmla="*/ 10000 w 10000"/>
              <a:gd name="connsiteY0" fmla="*/ 9773 h 9985"/>
              <a:gd name="connsiteX1" fmla="*/ 8155 w 10000"/>
              <a:gd name="connsiteY1" fmla="*/ 8665 h 9985"/>
              <a:gd name="connsiteX2" fmla="*/ 7660 w 10000"/>
              <a:gd name="connsiteY2" fmla="*/ 1851 h 9985"/>
              <a:gd name="connsiteX3" fmla="*/ 4379 w 10000"/>
              <a:gd name="connsiteY3" fmla="*/ 277 h 9985"/>
              <a:gd name="connsiteX4" fmla="*/ 711 w 10000"/>
              <a:gd name="connsiteY4" fmla="*/ 227 h 9985"/>
              <a:gd name="connsiteX5" fmla="*/ 85 w 10000"/>
              <a:gd name="connsiteY5" fmla="*/ 982 h 9985"/>
              <a:gd name="connsiteX0" fmla="*/ 10000 w 10000"/>
              <a:gd name="connsiteY0" fmla="*/ 9788 h 9788"/>
              <a:gd name="connsiteX1" fmla="*/ 7660 w 10000"/>
              <a:gd name="connsiteY1" fmla="*/ 1854 h 9788"/>
              <a:gd name="connsiteX2" fmla="*/ 4379 w 10000"/>
              <a:gd name="connsiteY2" fmla="*/ 277 h 9788"/>
              <a:gd name="connsiteX3" fmla="*/ 711 w 10000"/>
              <a:gd name="connsiteY3" fmla="*/ 227 h 9788"/>
              <a:gd name="connsiteX4" fmla="*/ 85 w 10000"/>
              <a:gd name="connsiteY4" fmla="*/ 983 h 9788"/>
              <a:gd name="connsiteX0" fmla="*/ 7660 w 7660"/>
              <a:gd name="connsiteY0" fmla="*/ 1894 h 1894"/>
              <a:gd name="connsiteX1" fmla="*/ 4379 w 7660"/>
              <a:gd name="connsiteY1" fmla="*/ 283 h 1894"/>
              <a:gd name="connsiteX2" fmla="*/ 711 w 7660"/>
              <a:gd name="connsiteY2" fmla="*/ 232 h 1894"/>
              <a:gd name="connsiteX3" fmla="*/ 85 w 7660"/>
              <a:gd name="connsiteY3" fmla="*/ 1004 h 1894"/>
              <a:gd name="connsiteX0" fmla="*/ 5657 w 7228"/>
              <a:gd name="connsiteY0" fmla="*/ 8548 h 18057"/>
              <a:gd name="connsiteX1" fmla="*/ 5717 w 7228"/>
              <a:gd name="connsiteY1" fmla="*/ 14250 h 18057"/>
              <a:gd name="connsiteX2" fmla="*/ 928 w 7228"/>
              <a:gd name="connsiteY2" fmla="*/ 13981 h 18057"/>
              <a:gd name="connsiteX3" fmla="*/ 111 w 7228"/>
              <a:gd name="connsiteY3" fmla="*/ 18057 h 18057"/>
              <a:gd name="connsiteX0" fmla="*/ 7827 w 7827"/>
              <a:gd name="connsiteY0" fmla="*/ 4734 h 10000"/>
              <a:gd name="connsiteX1" fmla="*/ 3557 w 7827"/>
              <a:gd name="connsiteY1" fmla="*/ 7064 h 10000"/>
              <a:gd name="connsiteX2" fmla="*/ 1284 w 7827"/>
              <a:gd name="connsiteY2" fmla="*/ 7743 h 10000"/>
              <a:gd name="connsiteX3" fmla="*/ 154 w 7827"/>
              <a:gd name="connsiteY3" fmla="*/ 10000 h 10000"/>
              <a:gd name="connsiteX0" fmla="*/ 9999 w 9999"/>
              <a:gd name="connsiteY0" fmla="*/ 4734 h 10000"/>
              <a:gd name="connsiteX1" fmla="*/ 4545 w 9999"/>
              <a:gd name="connsiteY1" fmla="*/ 7064 h 10000"/>
              <a:gd name="connsiteX2" fmla="*/ 1640 w 9999"/>
              <a:gd name="connsiteY2" fmla="*/ 7743 h 10000"/>
              <a:gd name="connsiteX3" fmla="*/ 197 w 9999"/>
              <a:gd name="connsiteY3" fmla="*/ 10000 h 10000"/>
              <a:gd name="connsiteX0" fmla="*/ 10000 w 10000"/>
              <a:gd name="connsiteY0" fmla="*/ 0 h 5266"/>
              <a:gd name="connsiteX1" fmla="*/ 4545 w 10000"/>
              <a:gd name="connsiteY1" fmla="*/ 2330 h 5266"/>
              <a:gd name="connsiteX2" fmla="*/ 1640 w 10000"/>
              <a:gd name="connsiteY2" fmla="*/ 3009 h 5266"/>
              <a:gd name="connsiteX3" fmla="*/ 197 w 10000"/>
              <a:gd name="connsiteY3" fmla="*/ 5266 h 5266"/>
              <a:gd name="connsiteX0" fmla="*/ 9091 w 9091"/>
              <a:gd name="connsiteY0" fmla="*/ 0 h 21062"/>
              <a:gd name="connsiteX1" fmla="*/ 4545 w 9091"/>
              <a:gd name="connsiteY1" fmla="*/ 15487 h 21062"/>
              <a:gd name="connsiteX2" fmla="*/ 1640 w 9091"/>
              <a:gd name="connsiteY2" fmla="*/ 16776 h 21062"/>
              <a:gd name="connsiteX3" fmla="*/ 197 w 9091"/>
              <a:gd name="connsiteY3" fmla="*/ 21062 h 21062"/>
              <a:gd name="connsiteX0" fmla="*/ 10000 w 10000"/>
              <a:gd name="connsiteY0" fmla="*/ 0 h 10000"/>
              <a:gd name="connsiteX1" fmla="*/ 1804 w 10000"/>
              <a:gd name="connsiteY1" fmla="*/ 7965 h 10000"/>
              <a:gd name="connsiteX2" fmla="*/ 217 w 10000"/>
              <a:gd name="connsiteY2" fmla="*/ 10000 h 10000"/>
              <a:gd name="connsiteX0" fmla="*/ 9783 w 9783"/>
              <a:gd name="connsiteY0" fmla="*/ 0 h 10000"/>
              <a:gd name="connsiteX1" fmla="*/ 5783 w 9783"/>
              <a:gd name="connsiteY1" fmla="*/ 6303 h 10000"/>
              <a:gd name="connsiteX2" fmla="*/ 0 w 9783"/>
              <a:gd name="connsiteY2" fmla="*/ 10000 h 10000"/>
              <a:gd name="connsiteX0" fmla="*/ 10222 w 10222"/>
              <a:gd name="connsiteY0" fmla="*/ 0 h 8404"/>
              <a:gd name="connsiteX1" fmla="*/ 6133 w 10222"/>
              <a:gd name="connsiteY1" fmla="*/ 6303 h 8404"/>
              <a:gd name="connsiteX2" fmla="*/ 0 w 10222"/>
              <a:gd name="connsiteY2" fmla="*/ 8404 h 8404"/>
              <a:gd name="connsiteX0" fmla="*/ 10000 w 10000"/>
              <a:gd name="connsiteY0" fmla="*/ 0 h 10000"/>
              <a:gd name="connsiteX1" fmla="*/ 6000 w 10000"/>
              <a:gd name="connsiteY1" fmla="*/ 7500 h 10000"/>
              <a:gd name="connsiteX2" fmla="*/ 0 w 10000"/>
              <a:gd name="connsiteY2" fmla="*/ 10000 h 10000"/>
              <a:gd name="connsiteX0" fmla="*/ 10000 w 10000"/>
              <a:gd name="connsiteY0" fmla="*/ 0 h 11250"/>
              <a:gd name="connsiteX1" fmla="*/ 6000 w 10000"/>
              <a:gd name="connsiteY1" fmla="*/ 7500 h 11250"/>
              <a:gd name="connsiteX2" fmla="*/ 0 w 10000"/>
              <a:gd name="connsiteY2" fmla="*/ 11250 h 11250"/>
              <a:gd name="connsiteX0" fmla="*/ 10000 w 10000"/>
              <a:gd name="connsiteY0" fmla="*/ 0 h 11250"/>
              <a:gd name="connsiteX1" fmla="*/ 6000 w 10000"/>
              <a:gd name="connsiteY1" fmla="*/ 7500 h 11250"/>
              <a:gd name="connsiteX2" fmla="*/ 0 w 10000"/>
              <a:gd name="connsiteY2" fmla="*/ 11250 h 11250"/>
              <a:gd name="connsiteX0" fmla="*/ 10000 w 10617"/>
              <a:gd name="connsiteY0" fmla="*/ 0 h 11250"/>
              <a:gd name="connsiteX1" fmla="*/ 6000 w 10617"/>
              <a:gd name="connsiteY1" fmla="*/ 7500 h 11250"/>
              <a:gd name="connsiteX2" fmla="*/ 0 w 10617"/>
              <a:gd name="connsiteY2" fmla="*/ 11250 h 11250"/>
              <a:gd name="connsiteX0" fmla="*/ 11280 w 11280"/>
              <a:gd name="connsiteY0" fmla="*/ 0 h 11250"/>
              <a:gd name="connsiteX1" fmla="*/ 5280 w 11280"/>
              <a:gd name="connsiteY1" fmla="*/ 7500 h 11250"/>
              <a:gd name="connsiteX2" fmla="*/ 1280 w 11280"/>
              <a:gd name="connsiteY2" fmla="*/ 11250 h 11250"/>
              <a:gd name="connsiteX0" fmla="*/ 10000 w 10617"/>
              <a:gd name="connsiteY0" fmla="*/ 0 h 11250"/>
              <a:gd name="connsiteX1" fmla="*/ 6000 w 10617"/>
              <a:gd name="connsiteY1" fmla="*/ 5000 h 11250"/>
              <a:gd name="connsiteX2" fmla="*/ 0 w 10617"/>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1834"/>
              <a:gd name="connsiteY0" fmla="*/ 0 h 11250"/>
              <a:gd name="connsiteX1" fmla="*/ 6000 w 11834"/>
              <a:gd name="connsiteY1" fmla="*/ 5000 h 11250"/>
              <a:gd name="connsiteX2" fmla="*/ 0 w 11834"/>
              <a:gd name="connsiteY2" fmla="*/ 11250 h 11250"/>
              <a:gd name="connsiteX0" fmla="*/ 10000 w 10063"/>
              <a:gd name="connsiteY0" fmla="*/ 0 h 11250"/>
              <a:gd name="connsiteX1" fmla="*/ 6000 w 10063"/>
              <a:gd name="connsiteY1" fmla="*/ 5000 h 11250"/>
              <a:gd name="connsiteX2" fmla="*/ 0 w 10063"/>
              <a:gd name="connsiteY2" fmla="*/ 11250 h 11250"/>
              <a:gd name="connsiteX0" fmla="*/ 10514 w 10577"/>
              <a:gd name="connsiteY0" fmla="*/ 0 h 11250"/>
              <a:gd name="connsiteX1" fmla="*/ 6514 w 10577"/>
              <a:gd name="connsiteY1" fmla="*/ 5000 h 11250"/>
              <a:gd name="connsiteX2" fmla="*/ 514 w 10577"/>
              <a:gd name="connsiteY2" fmla="*/ 11250 h 11250"/>
              <a:gd name="connsiteX0" fmla="*/ 10514 w 11261"/>
              <a:gd name="connsiteY0" fmla="*/ 0 h 11250"/>
              <a:gd name="connsiteX1" fmla="*/ 6514 w 11261"/>
              <a:gd name="connsiteY1" fmla="*/ 5000 h 11250"/>
              <a:gd name="connsiteX2" fmla="*/ 514 w 11261"/>
              <a:gd name="connsiteY2" fmla="*/ 11250 h 11250"/>
              <a:gd name="connsiteX0" fmla="*/ 10514 w 10945"/>
              <a:gd name="connsiteY0" fmla="*/ 0 h 11250"/>
              <a:gd name="connsiteX1" fmla="*/ 6514 w 10945"/>
              <a:gd name="connsiteY1" fmla="*/ 5000 h 11250"/>
              <a:gd name="connsiteX2" fmla="*/ 514 w 10945"/>
              <a:gd name="connsiteY2" fmla="*/ 11250 h 11250"/>
            </a:gdLst>
            <a:ahLst/>
            <a:cxnLst>
              <a:cxn ang="0">
                <a:pos x="connsiteX0" y="connsiteY0"/>
              </a:cxn>
              <a:cxn ang="0">
                <a:pos x="connsiteX1" y="connsiteY1"/>
              </a:cxn>
              <a:cxn ang="0">
                <a:pos x="connsiteX2" y="connsiteY2"/>
              </a:cxn>
            </a:cxnLst>
            <a:rect l="l" t="t" r="r" b="b"/>
            <a:pathLst>
              <a:path w="10945" h="11250">
                <a:moveTo>
                  <a:pt x="10514" y="0"/>
                </a:moveTo>
                <a:cubicBezTo>
                  <a:pt x="10356" y="2635"/>
                  <a:pt x="10945" y="4699"/>
                  <a:pt x="6514" y="5000"/>
                </a:cubicBezTo>
                <a:cubicBezTo>
                  <a:pt x="0" y="4891"/>
                  <a:pt x="625" y="6847"/>
                  <a:pt x="514" y="11250"/>
                </a:cubicBezTo>
              </a:path>
            </a:pathLst>
          </a:custGeom>
          <a:noFill/>
          <a:ln w="1905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837" name="Freeform 671"/>
          <p:cNvSpPr>
            <a:spLocks/>
          </p:cNvSpPr>
          <p:nvPr/>
        </p:nvSpPr>
        <p:spPr bwMode="auto">
          <a:xfrm>
            <a:off x="3271844" y="1970734"/>
            <a:ext cx="2110156" cy="910333"/>
          </a:xfrm>
          <a:custGeom>
            <a:avLst/>
            <a:gdLst>
              <a:gd name="T0" fmla="*/ 2147483647 w 7562"/>
              <a:gd name="T1" fmla="*/ 0 h 5104"/>
              <a:gd name="T2" fmla="*/ 0 w 7562"/>
              <a:gd name="T3" fmla="*/ 2147483647 h 5104"/>
              <a:gd name="T4" fmla="*/ 0 w 7562"/>
              <a:gd name="T5" fmla="*/ 2147483647 h 5104"/>
              <a:gd name="T6" fmla="*/ 2147483647 w 7562"/>
              <a:gd name="T7" fmla="*/ 2147483647 h 5104"/>
              <a:gd name="T8" fmla="*/ 2147483647 w 7562"/>
              <a:gd name="T9" fmla="*/ 2147483647 h 5104"/>
              <a:gd name="T10" fmla="*/ 2147483647 w 7562"/>
              <a:gd name="T11" fmla="*/ 2147483647 h 5104"/>
              <a:gd name="T12" fmla="*/ 2147483647 w 7562"/>
              <a:gd name="T13" fmla="*/ 2147483647 h 5104"/>
              <a:gd name="T14" fmla="*/ 2147483647 w 7562"/>
              <a:gd name="T15" fmla="*/ 0 h 5104"/>
              <a:gd name="T16" fmla="*/ 2147483647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grpSp>
        <p:nvGrpSpPr>
          <p:cNvPr id="14" name="Group 1459"/>
          <p:cNvGrpSpPr>
            <a:grpSpLocks/>
          </p:cNvGrpSpPr>
          <p:nvPr/>
        </p:nvGrpSpPr>
        <p:grpSpPr bwMode="auto">
          <a:xfrm>
            <a:off x="2682000" y="2553385"/>
            <a:ext cx="1035526" cy="1341544"/>
            <a:chOff x="3080" y="2709"/>
            <a:chExt cx="616" cy="765"/>
          </a:xfrm>
        </p:grpSpPr>
        <p:pic>
          <p:nvPicPr>
            <p:cNvPr id="839" name="Picture 1118" descr="Bild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16" y="3298"/>
              <a:ext cx="480"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0" name="Picture 1119" descr="Bild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80" y="2709"/>
              <a:ext cx="357" cy="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44" name="Line 1126"/>
          <p:cNvSpPr>
            <a:spLocks noChangeShapeType="1"/>
          </p:cNvSpPr>
          <p:nvPr/>
        </p:nvSpPr>
        <p:spPr bwMode="auto">
          <a:xfrm flipV="1">
            <a:off x="4396844" y="2755649"/>
            <a:ext cx="0" cy="124008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square" lIns="180000" tIns="180000" rIns="180000" bIns="180000" anchor="ctr">
            <a:spAutoFit/>
          </a:bodyPr>
          <a:lstStyle/>
          <a:p>
            <a:endParaRPr lang="en-US">
              <a:latin typeface="+mn-lt"/>
            </a:endParaRPr>
          </a:p>
        </p:txBody>
      </p:sp>
      <p:sp>
        <p:nvSpPr>
          <p:cNvPr id="846" name="Rectangle 670"/>
          <p:cNvSpPr>
            <a:spLocks noChangeArrowheads="1"/>
          </p:cNvSpPr>
          <p:nvPr/>
        </p:nvSpPr>
        <p:spPr bwMode="auto">
          <a:xfrm>
            <a:off x="3312000" y="2039513"/>
            <a:ext cx="46326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latin typeface="+mn-lt"/>
              </a:rPr>
              <a:t>Roadside</a:t>
            </a:r>
          </a:p>
          <a:p>
            <a:pPr algn="ctr"/>
            <a:r>
              <a:rPr lang="en-US" sz="800" b="1" dirty="0">
                <a:latin typeface="+mn-lt"/>
              </a:rPr>
              <a:t>Gateway</a:t>
            </a:r>
            <a:endParaRPr lang="en-US" sz="1600" dirty="0">
              <a:latin typeface="+mn-lt"/>
            </a:endParaRPr>
          </a:p>
        </p:txBody>
      </p:sp>
      <p:sp>
        <p:nvSpPr>
          <p:cNvPr id="847" name="Rectangle 466"/>
          <p:cNvSpPr>
            <a:spLocks noChangeArrowheads="1"/>
          </p:cNvSpPr>
          <p:nvPr/>
        </p:nvSpPr>
        <p:spPr bwMode="auto">
          <a:xfrm>
            <a:off x="4932000" y="2041824"/>
            <a:ext cx="3366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dirty="0">
                <a:latin typeface="+mn-lt"/>
              </a:rPr>
              <a:t>Border</a:t>
            </a:r>
          </a:p>
          <a:p>
            <a:pPr algn="ctr"/>
            <a:r>
              <a:rPr lang="en-US" sz="800" b="1" dirty="0">
                <a:latin typeface="+mn-lt"/>
              </a:rPr>
              <a:t>Router</a:t>
            </a:r>
            <a:endParaRPr lang="en-US" sz="1600" dirty="0">
              <a:latin typeface="+mn-lt"/>
            </a:endParaRPr>
          </a:p>
        </p:txBody>
      </p:sp>
      <p:pic>
        <p:nvPicPr>
          <p:cNvPr id="86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22000" y="2170678"/>
            <a:ext cx="940374" cy="700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61" name="Group 860"/>
          <p:cNvGrpSpPr/>
          <p:nvPr/>
        </p:nvGrpSpPr>
        <p:grpSpPr>
          <a:xfrm>
            <a:off x="7753996" y="3050733"/>
            <a:ext cx="977070" cy="776149"/>
            <a:chOff x="2488996" y="1933789"/>
            <a:chExt cx="1608510" cy="1277741"/>
          </a:xfrm>
        </p:grpSpPr>
        <p:sp>
          <p:nvSpPr>
            <p:cNvPr id="862" name="Rectangle 1031"/>
            <p:cNvSpPr>
              <a:spLocks noChangeArrowheads="1"/>
            </p:cNvSpPr>
            <p:nvPr/>
          </p:nvSpPr>
          <p:spPr bwMode="auto">
            <a:xfrm>
              <a:off x="2488996" y="1933789"/>
              <a:ext cx="1608510" cy="12777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3" name="Rectangle 1032"/>
            <p:cNvSpPr>
              <a:spLocks noChangeArrowheads="1"/>
            </p:cNvSpPr>
            <p:nvPr/>
          </p:nvSpPr>
          <p:spPr bwMode="auto">
            <a:xfrm>
              <a:off x="2488996" y="1933789"/>
              <a:ext cx="1608510" cy="1277741"/>
            </a:xfrm>
            <a:prstGeom prst="rect">
              <a:avLst/>
            </a:prstGeom>
            <a:noFill/>
            <a:ln w="952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64" name="Rectangle 1033"/>
            <p:cNvSpPr>
              <a:spLocks noChangeArrowheads="1"/>
            </p:cNvSpPr>
            <p:nvPr/>
          </p:nvSpPr>
          <p:spPr bwMode="auto">
            <a:xfrm>
              <a:off x="2910600" y="2920478"/>
              <a:ext cx="790509" cy="216741"/>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5" name="Rectangle 1034"/>
            <p:cNvSpPr>
              <a:spLocks noChangeArrowheads="1"/>
            </p:cNvSpPr>
            <p:nvPr/>
          </p:nvSpPr>
          <p:spPr bwMode="auto">
            <a:xfrm>
              <a:off x="2910600" y="2920478"/>
              <a:ext cx="790509" cy="216741"/>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66" name="Rectangle 1035"/>
            <p:cNvSpPr>
              <a:spLocks noChangeArrowheads="1"/>
            </p:cNvSpPr>
            <p:nvPr/>
          </p:nvSpPr>
          <p:spPr bwMode="auto">
            <a:xfrm>
              <a:off x="2910600" y="2610848"/>
              <a:ext cx="790509" cy="200226"/>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7" name="Rectangle 1036"/>
            <p:cNvSpPr>
              <a:spLocks noChangeArrowheads="1"/>
            </p:cNvSpPr>
            <p:nvPr/>
          </p:nvSpPr>
          <p:spPr bwMode="auto">
            <a:xfrm>
              <a:off x="2910600" y="2610848"/>
              <a:ext cx="790509" cy="200226"/>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68" name="Rectangle 1037"/>
            <p:cNvSpPr>
              <a:spLocks noChangeArrowheads="1"/>
            </p:cNvSpPr>
            <p:nvPr/>
          </p:nvSpPr>
          <p:spPr bwMode="auto">
            <a:xfrm>
              <a:off x="2566903" y="2043192"/>
              <a:ext cx="217674" cy="109402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69" name="Rectangle 1038"/>
            <p:cNvSpPr>
              <a:spLocks noChangeArrowheads="1"/>
            </p:cNvSpPr>
            <p:nvPr/>
          </p:nvSpPr>
          <p:spPr bwMode="auto">
            <a:xfrm>
              <a:off x="2566903" y="2043192"/>
              <a:ext cx="217674" cy="109402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70" name="Rectangle 1039"/>
            <p:cNvSpPr>
              <a:spLocks noChangeArrowheads="1"/>
            </p:cNvSpPr>
            <p:nvPr/>
          </p:nvSpPr>
          <p:spPr bwMode="auto">
            <a:xfrm>
              <a:off x="2910600" y="2332180"/>
              <a:ext cx="790509" cy="161007"/>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871" name="Rectangle 1040"/>
            <p:cNvSpPr>
              <a:spLocks noChangeArrowheads="1"/>
            </p:cNvSpPr>
            <p:nvPr/>
          </p:nvSpPr>
          <p:spPr bwMode="auto">
            <a:xfrm>
              <a:off x="2910600" y="2332180"/>
              <a:ext cx="790509" cy="161007"/>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872" name="Rectangle 1041"/>
            <p:cNvSpPr>
              <a:spLocks noChangeArrowheads="1"/>
            </p:cNvSpPr>
            <p:nvPr/>
          </p:nvSpPr>
          <p:spPr bwMode="auto">
            <a:xfrm>
              <a:off x="3121404" y="2367270"/>
              <a:ext cx="41579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Facilities</a:t>
              </a:r>
              <a:endParaRPr lang="en-GB" sz="1600" dirty="0">
                <a:latin typeface="+mn-lt"/>
              </a:endParaRPr>
            </a:p>
          </p:txBody>
        </p:sp>
        <p:sp>
          <p:nvSpPr>
            <p:cNvPr id="873" name="Line 1042"/>
            <p:cNvSpPr>
              <a:spLocks noChangeShapeType="1"/>
            </p:cNvSpPr>
            <p:nvPr/>
          </p:nvSpPr>
          <p:spPr bwMode="auto">
            <a:xfrm>
              <a:off x="2825821" y="3040202"/>
              <a:ext cx="43536"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74" name="Freeform 1043"/>
            <p:cNvSpPr>
              <a:spLocks/>
            </p:cNvSpPr>
            <p:nvPr/>
          </p:nvSpPr>
          <p:spPr bwMode="auto">
            <a:xfrm>
              <a:off x="2807490" y="3027816"/>
              <a:ext cx="25205" cy="22706"/>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5" name="Freeform 1044"/>
            <p:cNvSpPr>
              <a:spLocks/>
            </p:cNvSpPr>
            <p:nvPr/>
          </p:nvSpPr>
          <p:spPr bwMode="auto">
            <a:xfrm>
              <a:off x="2862481" y="3027816"/>
              <a:ext cx="27496" cy="22706"/>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6" name="Line 1045"/>
            <p:cNvSpPr>
              <a:spLocks noChangeShapeType="1"/>
            </p:cNvSpPr>
            <p:nvPr/>
          </p:nvSpPr>
          <p:spPr bwMode="auto">
            <a:xfrm>
              <a:off x="3304710" y="2173237"/>
              <a:ext cx="0" cy="1032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77" name="Freeform 1046"/>
            <p:cNvSpPr>
              <a:spLocks/>
            </p:cNvSpPr>
            <p:nvPr/>
          </p:nvSpPr>
          <p:spPr bwMode="auto">
            <a:xfrm>
              <a:off x="3290961" y="2156723"/>
              <a:ext cx="27496" cy="2270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8" name="Freeform 1047"/>
            <p:cNvSpPr>
              <a:spLocks/>
            </p:cNvSpPr>
            <p:nvPr/>
          </p:nvSpPr>
          <p:spPr bwMode="auto">
            <a:xfrm>
              <a:off x="3290961" y="2179429"/>
              <a:ext cx="27496" cy="22708"/>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9" name="Line 1048"/>
            <p:cNvSpPr>
              <a:spLocks noChangeShapeType="1"/>
            </p:cNvSpPr>
            <p:nvPr/>
          </p:nvSpPr>
          <p:spPr bwMode="auto">
            <a:xfrm>
              <a:off x="2825821" y="2695479"/>
              <a:ext cx="43536"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80" name="Freeform 1049"/>
            <p:cNvSpPr>
              <a:spLocks/>
            </p:cNvSpPr>
            <p:nvPr/>
          </p:nvSpPr>
          <p:spPr bwMode="auto">
            <a:xfrm>
              <a:off x="2807490" y="2685158"/>
              <a:ext cx="25205" cy="2270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1" name="Freeform 1050"/>
            <p:cNvSpPr>
              <a:spLocks/>
            </p:cNvSpPr>
            <p:nvPr/>
          </p:nvSpPr>
          <p:spPr bwMode="auto">
            <a:xfrm>
              <a:off x="2862481" y="2685158"/>
              <a:ext cx="27496" cy="2270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2" name="Rectangle 1051"/>
            <p:cNvSpPr>
              <a:spLocks noChangeArrowheads="1"/>
            </p:cNvSpPr>
            <p:nvPr/>
          </p:nvSpPr>
          <p:spPr bwMode="auto">
            <a:xfrm>
              <a:off x="3066411" y="2604653"/>
              <a:ext cx="71351"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N</a:t>
              </a:r>
              <a:endParaRPr lang="en-GB" sz="1600">
                <a:latin typeface="+mn-lt"/>
              </a:endParaRPr>
            </a:p>
          </p:txBody>
        </p:sp>
        <p:sp>
          <p:nvSpPr>
            <p:cNvPr id="883" name="Rectangle 1052"/>
            <p:cNvSpPr>
              <a:spLocks noChangeArrowheads="1"/>
            </p:cNvSpPr>
            <p:nvPr/>
          </p:nvSpPr>
          <p:spPr bwMode="auto">
            <a:xfrm>
              <a:off x="3127813" y="2605493"/>
              <a:ext cx="4871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etworking </a:t>
              </a:r>
              <a:endParaRPr lang="en-GB" sz="1600">
                <a:latin typeface="+mn-lt"/>
              </a:endParaRPr>
            </a:p>
          </p:txBody>
        </p:sp>
        <p:sp>
          <p:nvSpPr>
            <p:cNvPr id="884" name="Rectangle 1053"/>
            <p:cNvSpPr>
              <a:spLocks noChangeArrowheads="1"/>
            </p:cNvSpPr>
            <p:nvPr/>
          </p:nvSpPr>
          <p:spPr bwMode="auto">
            <a:xfrm>
              <a:off x="3059538" y="2689287"/>
              <a:ext cx="98413"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&amp; </a:t>
              </a:r>
              <a:endParaRPr lang="en-GB" sz="1600">
                <a:latin typeface="+mn-lt"/>
              </a:endParaRPr>
            </a:p>
          </p:txBody>
        </p:sp>
        <p:sp>
          <p:nvSpPr>
            <p:cNvPr id="885" name="Rectangle 1054"/>
            <p:cNvSpPr>
              <a:spLocks noChangeArrowheads="1"/>
            </p:cNvSpPr>
            <p:nvPr/>
          </p:nvSpPr>
          <p:spPr bwMode="auto">
            <a:xfrm>
              <a:off x="3146015" y="2688700"/>
              <a:ext cx="455164"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Transport</a:t>
              </a:r>
              <a:endParaRPr lang="en-GB" sz="1600">
                <a:latin typeface="+mn-lt"/>
              </a:endParaRPr>
            </a:p>
          </p:txBody>
        </p:sp>
        <p:sp>
          <p:nvSpPr>
            <p:cNvPr id="886" name="Rectangle 1055"/>
            <p:cNvSpPr>
              <a:spLocks noChangeArrowheads="1"/>
            </p:cNvSpPr>
            <p:nvPr/>
          </p:nvSpPr>
          <p:spPr bwMode="auto">
            <a:xfrm>
              <a:off x="3153482" y="2901898"/>
              <a:ext cx="369050"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Access </a:t>
              </a:r>
              <a:endParaRPr lang="en-GB" sz="1600">
                <a:latin typeface="+mn-lt"/>
              </a:endParaRPr>
            </a:p>
          </p:txBody>
        </p:sp>
        <p:sp>
          <p:nvSpPr>
            <p:cNvPr id="887" name="Rectangle 1056"/>
            <p:cNvSpPr>
              <a:spLocks noChangeArrowheads="1"/>
            </p:cNvSpPr>
            <p:nvPr/>
          </p:nvSpPr>
          <p:spPr bwMode="auto">
            <a:xfrm>
              <a:off x="3023804" y="2985132"/>
              <a:ext cx="6249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Technologies</a:t>
              </a:r>
              <a:endParaRPr lang="en-GB" sz="1600">
                <a:latin typeface="+mn-lt"/>
              </a:endParaRPr>
            </a:p>
          </p:txBody>
        </p:sp>
        <p:sp>
          <p:nvSpPr>
            <p:cNvPr id="888" name="Rectangle 1057"/>
            <p:cNvSpPr>
              <a:spLocks noChangeArrowheads="1"/>
            </p:cNvSpPr>
            <p:nvPr/>
          </p:nvSpPr>
          <p:spPr bwMode="auto">
            <a:xfrm>
              <a:off x="3538424" y="2678965"/>
              <a:ext cx="29524" cy="47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200">
                  <a:solidFill>
                    <a:srgbClr val="000000"/>
                  </a:solidFill>
                  <a:latin typeface="+mn-lt"/>
                </a:rPr>
                <a:t>...</a:t>
              </a:r>
              <a:endParaRPr lang="en-GB" sz="1600">
                <a:latin typeface="+mn-lt"/>
              </a:endParaRPr>
            </a:p>
          </p:txBody>
        </p:sp>
        <p:sp>
          <p:nvSpPr>
            <p:cNvPr id="889" name="Line 1058"/>
            <p:cNvSpPr>
              <a:spLocks noChangeShapeType="1"/>
            </p:cNvSpPr>
            <p:nvPr/>
          </p:nvSpPr>
          <p:spPr bwMode="auto">
            <a:xfrm>
              <a:off x="3302416" y="2509702"/>
              <a:ext cx="4583" cy="84631"/>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90" name="Freeform 1059"/>
            <p:cNvSpPr>
              <a:spLocks/>
            </p:cNvSpPr>
            <p:nvPr/>
          </p:nvSpPr>
          <p:spPr bwMode="auto">
            <a:xfrm>
              <a:off x="3290961" y="2493188"/>
              <a:ext cx="25205" cy="20642"/>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1" name="Freeform 1060"/>
            <p:cNvSpPr>
              <a:spLocks/>
            </p:cNvSpPr>
            <p:nvPr/>
          </p:nvSpPr>
          <p:spPr bwMode="auto">
            <a:xfrm>
              <a:off x="3293251" y="2588140"/>
              <a:ext cx="25205" cy="22708"/>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2" name="Line 1061"/>
            <p:cNvSpPr>
              <a:spLocks noChangeShapeType="1"/>
            </p:cNvSpPr>
            <p:nvPr/>
          </p:nvSpPr>
          <p:spPr bwMode="auto">
            <a:xfrm>
              <a:off x="2825821" y="2398234"/>
              <a:ext cx="45827"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893" name="Freeform 1062"/>
            <p:cNvSpPr>
              <a:spLocks/>
            </p:cNvSpPr>
            <p:nvPr/>
          </p:nvSpPr>
          <p:spPr bwMode="auto">
            <a:xfrm>
              <a:off x="2807490" y="2387914"/>
              <a:ext cx="25205" cy="20642"/>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4" name="Freeform 1063"/>
            <p:cNvSpPr>
              <a:spLocks/>
            </p:cNvSpPr>
            <p:nvPr/>
          </p:nvSpPr>
          <p:spPr bwMode="auto">
            <a:xfrm>
              <a:off x="2867065" y="2387914"/>
              <a:ext cx="25205" cy="20642"/>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5" name="Rectangle 1064"/>
            <p:cNvSpPr>
              <a:spLocks noChangeArrowheads="1"/>
            </p:cNvSpPr>
            <p:nvPr/>
          </p:nvSpPr>
          <p:spPr bwMode="auto">
            <a:xfrm rot="16200000">
              <a:off x="2645454" y="2696290"/>
              <a:ext cx="81193"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M</a:t>
              </a:r>
              <a:endParaRPr lang="en-GB" sz="1600" dirty="0">
                <a:latin typeface="+mn-lt"/>
              </a:endParaRPr>
            </a:p>
          </p:txBody>
        </p:sp>
        <p:sp>
          <p:nvSpPr>
            <p:cNvPr id="896" name="Rectangle 1065"/>
            <p:cNvSpPr>
              <a:spLocks noChangeArrowheads="1"/>
            </p:cNvSpPr>
            <p:nvPr/>
          </p:nvSpPr>
          <p:spPr bwMode="auto">
            <a:xfrm rot="16200000">
              <a:off x="2658989" y="2651912"/>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a:t>
              </a:r>
              <a:endParaRPr lang="en-GB" sz="1600">
                <a:latin typeface="+mn-lt"/>
              </a:endParaRPr>
            </a:p>
          </p:txBody>
        </p:sp>
        <p:sp>
          <p:nvSpPr>
            <p:cNvPr id="897" name="Rectangle 1066"/>
            <p:cNvSpPr>
              <a:spLocks noChangeArrowheads="1"/>
            </p:cNvSpPr>
            <p:nvPr/>
          </p:nvSpPr>
          <p:spPr bwMode="auto">
            <a:xfrm rot="16200000">
              <a:off x="2656529" y="2608564"/>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898" name="Rectangle 1067"/>
            <p:cNvSpPr>
              <a:spLocks noChangeArrowheads="1"/>
            </p:cNvSpPr>
            <p:nvPr/>
          </p:nvSpPr>
          <p:spPr bwMode="auto">
            <a:xfrm rot="16200000">
              <a:off x="2658989" y="2569343"/>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a</a:t>
              </a:r>
              <a:endParaRPr lang="en-GB" sz="1600" dirty="0">
                <a:latin typeface="+mn-lt"/>
              </a:endParaRPr>
            </a:p>
          </p:txBody>
        </p:sp>
        <p:sp>
          <p:nvSpPr>
            <p:cNvPr id="899" name="Rectangle 1068"/>
            <p:cNvSpPr>
              <a:spLocks noChangeArrowheads="1"/>
            </p:cNvSpPr>
            <p:nvPr/>
          </p:nvSpPr>
          <p:spPr bwMode="auto">
            <a:xfrm rot="16200000">
              <a:off x="2656524" y="2528062"/>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g</a:t>
              </a:r>
              <a:endParaRPr lang="en-GB" sz="1600">
                <a:latin typeface="+mn-lt"/>
              </a:endParaRPr>
            </a:p>
          </p:txBody>
        </p:sp>
        <p:sp>
          <p:nvSpPr>
            <p:cNvPr id="900" name="Rectangle 1069"/>
            <p:cNvSpPr>
              <a:spLocks noChangeArrowheads="1"/>
            </p:cNvSpPr>
            <p:nvPr/>
          </p:nvSpPr>
          <p:spPr bwMode="auto">
            <a:xfrm rot="16200000">
              <a:off x="2658989" y="2488838"/>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1" name="Rectangle 1070"/>
            <p:cNvSpPr>
              <a:spLocks noChangeArrowheads="1"/>
            </p:cNvSpPr>
            <p:nvPr/>
          </p:nvSpPr>
          <p:spPr bwMode="auto">
            <a:xfrm rot="16200000">
              <a:off x="2641766" y="2433105"/>
              <a:ext cx="88572"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m</a:t>
              </a:r>
              <a:endParaRPr lang="en-GB" sz="1600">
                <a:latin typeface="+mn-lt"/>
              </a:endParaRPr>
            </a:p>
          </p:txBody>
        </p:sp>
        <p:sp>
          <p:nvSpPr>
            <p:cNvPr id="902" name="Rectangle 1071"/>
            <p:cNvSpPr>
              <a:spLocks noChangeArrowheads="1"/>
            </p:cNvSpPr>
            <p:nvPr/>
          </p:nvSpPr>
          <p:spPr bwMode="auto">
            <a:xfrm rot="16200000">
              <a:off x="2658989" y="2383567"/>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3" name="Rectangle 1072"/>
            <p:cNvSpPr>
              <a:spLocks noChangeArrowheads="1"/>
            </p:cNvSpPr>
            <p:nvPr/>
          </p:nvSpPr>
          <p:spPr bwMode="auto">
            <a:xfrm rot="16200000">
              <a:off x="2656524" y="2342284"/>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904" name="Rectangle 1073"/>
            <p:cNvSpPr>
              <a:spLocks noChangeArrowheads="1"/>
            </p:cNvSpPr>
            <p:nvPr/>
          </p:nvSpPr>
          <p:spPr bwMode="auto">
            <a:xfrm rot="16200000">
              <a:off x="2670054" y="2314413"/>
              <a:ext cx="31986"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a:t>
              </a:r>
              <a:endParaRPr lang="en-GB" sz="1600">
                <a:latin typeface="+mn-lt"/>
              </a:endParaRPr>
            </a:p>
          </p:txBody>
        </p:sp>
        <p:sp>
          <p:nvSpPr>
            <p:cNvPr id="905" name="Rectangle 1075"/>
            <p:cNvSpPr>
              <a:spLocks noChangeArrowheads="1"/>
            </p:cNvSpPr>
            <p:nvPr/>
          </p:nvSpPr>
          <p:spPr bwMode="auto">
            <a:xfrm>
              <a:off x="3822548" y="2049385"/>
              <a:ext cx="213093" cy="1087835"/>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906" name="Rectangle 1076"/>
            <p:cNvSpPr>
              <a:spLocks noChangeArrowheads="1"/>
            </p:cNvSpPr>
            <p:nvPr/>
          </p:nvSpPr>
          <p:spPr bwMode="auto">
            <a:xfrm>
              <a:off x="3822548" y="2049385"/>
              <a:ext cx="213093" cy="1087835"/>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907" name="Rectangle 1077"/>
            <p:cNvSpPr>
              <a:spLocks noChangeArrowheads="1"/>
            </p:cNvSpPr>
            <p:nvPr/>
          </p:nvSpPr>
          <p:spPr bwMode="auto">
            <a:xfrm rot="16200000">
              <a:off x="3890155" y="2628170"/>
              <a:ext cx="66431"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S</a:t>
              </a:r>
              <a:endParaRPr lang="en-GB" sz="1600">
                <a:latin typeface="+mn-lt"/>
              </a:endParaRPr>
            </a:p>
          </p:txBody>
        </p:sp>
        <p:sp>
          <p:nvSpPr>
            <p:cNvPr id="908" name="Rectangle 1078"/>
            <p:cNvSpPr>
              <a:spLocks noChangeArrowheads="1"/>
            </p:cNvSpPr>
            <p:nvPr/>
          </p:nvSpPr>
          <p:spPr bwMode="auto">
            <a:xfrm rot="16200000">
              <a:off x="3896303" y="2583792"/>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9" name="Rectangle 1079"/>
            <p:cNvSpPr>
              <a:spLocks noChangeArrowheads="1"/>
            </p:cNvSpPr>
            <p:nvPr/>
          </p:nvSpPr>
          <p:spPr bwMode="auto">
            <a:xfrm rot="16200000">
              <a:off x="3896303" y="2546638"/>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c</a:t>
              </a:r>
              <a:endParaRPr lang="en-GB" sz="1600">
                <a:latin typeface="+mn-lt"/>
              </a:endParaRPr>
            </a:p>
          </p:txBody>
        </p:sp>
        <p:sp>
          <p:nvSpPr>
            <p:cNvPr id="910" name="Rectangle 1080"/>
            <p:cNvSpPr>
              <a:spLocks noChangeArrowheads="1"/>
            </p:cNvSpPr>
            <p:nvPr/>
          </p:nvSpPr>
          <p:spPr bwMode="auto">
            <a:xfrm rot="16200000">
              <a:off x="3890407" y="2506382"/>
              <a:ext cx="59048"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u</a:t>
              </a:r>
              <a:endParaRPr lang="en-GB" sz="1600">
                <a:latin typeface="+mn-lt"/>
              </a:endParaRPr>
            </a:p>
          </p:txBody>
        </p:sp>
        <p:sp>
          <p:nvSpPr>
            <p:cNvPr id="911" name="Rectangle 1081"/>
            <p:cNvSpPr>
              <a:spLocks noChangeArrowheads="1"/>
            </p:cNvSpPr>
            <p:nvPr/>
          </p:nvSpPr>
          <p:spPr bwMode="auto">
            <a:xfrm rot="16200000">
              <a:off x="3900249" y="2473359"/>
              <a:ext cx="39365"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r</a:t>
              </a:r>
              <a:endParaRPr lang="en-GB" sz="1600">
                <a:latin typeface="+mn-lt"/>
              </a:endParaRPr>
            </a:p>
          </p:txBody>
        </p:sp>
        <p:sp>
          <p:nvSpPr>
            <p:cNvPr id="912" name="Rectangle 1082"/>
            <p:cNvSpPr>
              <a:spLocks noChangeArrowheads="1"/>
            </p:cNvSpPr>
            <p:nvPr/>
          </p:nvSpPr>
          <p:spPr bwMode="auto">
            <a:xfrm rot="16200000">
              <a:off x="3906401" y="2454780"/>
              <a:ext cx="27065"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i</a:t>
              </a:r>
              <a:endParaRPr lang="en-GB" sz="1600">
                <a:latin typeface="+mn-lt"/>
              </a:endParaRPr>
            </a:p>
          </p:txBody>
        </p:sp>
        <p:sp>
          <p:nvSpPr>
            <p:cNvPr id="913" name="Rectangle 1083"/>
            <p:cNvSpPr>
              <a:spLocks noChangeArrowheads="1"/>
            </p:cNvSpPr>
            <p:nvPr/>
          </p:nvSpPr>
          <p:spPr bwMode="auto">
            <a:xfrm rot="16200000">
              <a:off x="3903938" y="2428978"/>
              <a:ext cx="31986"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t</a:t>
              </a:r>
              <a:endParaRPr lang="en-GB" sz="1600" dirty="0">
                <a:latin typeface="+mn-lt"/>
              </a:endParaRPr>
            </a:p>
          </p:txBody>
        </p:sp>
        <p:sp>
          <p:nvSpPr>
            <p:cNvPr id="914" name="Rectangle 1084"/>
            <p:cNvSpPr>
              <a:spLocks noChangeArrowheads="1"/>
            </p:cNvSpPr>
            <p:nvPr/>
          </p:nvSpPr>
          <p:spPr bwMode="auto">
            <a:xfrm rot="16200000">
              <a:off x="3896303" y="2393887"/>
              <a:ext cx="54127"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y</a:t>
              </a:r>
              <a:endParaRPr lang="en-GB" sz="1600" dirty="0">
                <a:latin typeface="+mn-lt"/>
              </a:endParaRPr>
            </a:p>
          </p:txBody>
        </p:sp>
        <p:sp>
          <p:nvSpPr>
            <p:cNvPr id="915" name="Line 1085"/>
            <p:cNvSpPr>
              <a:spLocks noChangeShapeType="1"/>
            </p:cNvSpPr>
            <p:nvPr/>
          </p:nvSpPr>
          <p:spPr bwMode="auto">
            <a:xfrm>
              <a:off x="3744643" y="3040202"/>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16" name="Freeform 1086"/>
            <p:cNvSpPr>
              <a:spLocks/>
            </p:cNvSpPr>
            <p:nvPr/>
          </p:nvSpPr>
          <p:spPr bwMode="auto">
            <a:xfrm>
              <a:off x="3724022" y="3027816"/>
              <a:ext cx="29789" cy="22706"/>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7" name="Freeform 1087"/>
            <p:cNvSpPr>
              <a:spLocks/>
            </p:cNvSpPr>
            <p:nvPr/>
          </p:nvSpPr>
          <p:spPr bwMode="auto">
            <a:xfrm>
              <a:off x="3774431" y="3027816"/>
              <a:ext cx="27496" cy="22706"/>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8" name="Line 1088"/>
            <p:cNvSpPr>
              <a:spLocks noChangeShapeType="1"/>
            </p:cNvSpPr>
            <p:nvPr/>
          </p:nvSpPr>
          <p:spPr bwMode="auto">
            <a:xfrm>
              <a:off x="3744643" y="2695479"/>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19" name="Freeform 1089"/>
            <p:cNvSpPr>
              <a:spLocks/>
            </p:cNvSpPr>
            <p:nvPr/>
          </p:nvSpPr>
          <p:spPr bwMode="auto">
            <a:xfrm>
              <a:off x="3724022" y="2685158"/>
              <a:ext cx="29789" cy="2270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0" name="Freeform 1090"/>
            <p:cNvSpPr>
              <a:spLocks/>
            </p:cNvSpPr>
            <p:nvPr/>
          </p:nvSpPr>
          <p:spPr bwMode="auto">
            <a:xfrm>
              <a:off x="3774431" y="2685158"/>
              <a:ext cx="27496" cy="2270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1" name="Line 1091"/>
            <p:cNvSpPr>
              <a:spLocks noChangeShapeType="1"/>
            </p:cNvSpPr>
            <p:nvPr/>
          </p:nvSpPr>
          <p:spPr bwMode="auto">
            <a:xfrm>
              <a:off x="3744643" y="2402363"/>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22" name="Freeform 1092"/>
            <p:cNvSpPr>
              <a:spLocks/>
            </p:cNvSpPr>
            <p:nvPr/>
          </p:nvSpPr>
          <p:spPr bwMode="auto">
            <a:xfrm>
              <a:off x="3724022" y="2389978"/>
              <a:ext cx="29789" cy="20642"/>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3" name="Freeform 1093"/>
            <p:cNvSpPr>
              <a:spLocks/>
            </p:cNvSpPr>
            <p:nvPr/>
          </p:nvSpPr>
          <p:spPr bwMode="auto">
            <a:xfrm>
              <a:off x="3774431" y="2389978"/>
              <a:ext cx="27496" cy="20642"/>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4" name="Rectangle 1094"/>
            <p:cNvSpPr>
              <a:spLocks noChangeArrowheads="1"/>
            </p:cNvSpPr>
            <p:nvPr/>
          </p:nvSpPr>
          <p:spPr bwMode="auto">
            <a:xfrm>
              <a:off x="2910600" y="2063833"/>
              <a:ext cx="790509" cy="148622"/>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925" name="Rectangle 1095"/>
            <p:cNvSpPr>
              <a:spLocks noChangeArrowheads="1"/>
            </p:cNvSpPr>
            <p:nvPr/>
          </p:nvSpPr>
          <p:spPr bwMode="auto">
            <a:xfrm>
              <a:off x="2910600" y="2063833"/>
              <a:ext cx="790509" cy="148622"/>
            </a:xfrm>
            <a:prstGeom prst="rect">
              <a:avLst/>
            </a:prstGeom>
            <a:noFill/>
            <a:ln w="1588"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sp>
          <p:nvSpPr>
            <p:cNvPr id="926" name="Rectangle 1096"/>
            <p:cNvSpPr>
              <a:spLocks noChangeArrowheads="1"/>
            </p:cNvSpPr>
            <p:nvPr/>
          </p:nvSpPr>
          <p:spPr bwMode="auto">
            <a:xfrm>
              <a:off x="3044605" y="2090638"/>
              <a:ext cx="583101" cy="118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Applications</a:t>
              </a:r>
              <a:endParaRPr lang="en-GB" sz="1600">
                <a:latin typeface="+mn-lt"/>
              </a:endParaRPr>
            </a:p>
          </p:txBody>
        </p:sp>
        <p:sp>
          <p:nvSpPr>
            <p:cNvPr id="927" name="Line 1097"/>
            <p:cNvSpPr>
              <a:spLocks noChangeShapeType="1"/>
            </p:cNvSpPr>
            <p:nvPr/>
          </p:nvSpPr>
          <p:spPr bwMode="auto">
            <a:xfrm>
              <a:off x="3749225" y="2148466"/>
              <a:ext cx="34369"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28" name="Freeform 1098"/>
            <p:cNvSpPr>
              <a:spLocks/>
            </p:cNvSpPr>
            <p:nvPr/>
          </p:nvSpPr>
          <p:spPr bwMode="auto">
            <a:xfrm>
              <a:off x="3728604" y="2138143"/>
              <a:ext cx="27496"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9" name="Freeform 1099"/>
            <p:cNvSpPr>
              <a:spLocks/>
            </p:cNvSpPr>
            <p:nvPr/>
          </p:nvSpPr>
          <p:spPr bwMode="auto">
            <a:xfrm>
              <a:off x="3779013" y="2138143"/>
              <a:ext cx="25205" cy="20642"/>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0" name="Line 1100"/>
            <p:cNvSpPr>
              <a:spLocks noChangeShapeType="1"/>
            </p:cNvSpPr>
            <p:nvPr/>
          </p:nvSpPr>
          <p:spPr bwMode="auto">
            <a:xfrm>
              <a:off x="2823529" y="2148466"/>
              <a:ext cx="41243" cy="0"/>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31" name="Freeform 1101"/>
            <p:cNvSpPr>
              <a:spLocks/>
            </p:cNvSpPr>
            <p:nvPr/>
          </p:nvSpPr>
          <p:spPr bwMode="auto">
            <a:xfrm>
              <a:off x="2805199" y="2138143"/>
              <a:ext cx="22914"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2" name="Freeform 1102"/>
            <p:cNvSpPr>
              <a:spLocks/>
            </p:cNvSpPr>
            <p:nvPr/>
          </p:nvSpPr>
          <p:spPr bwMode="auto">
            <a:xfrm>
              <a:off x="2857901" y="2138143"/>
              <a:ext cx="27496" cy="20642"/>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3" name="Line 1103"/>
            <p:cNvSpPr>
              <a:spLocks noChangeShapeType="1"/>
            </p:cNvSpPr>
            <p:nvPr/>
          </p:nvSpPr>
          <p:spPr bwMode="auto">
            <a:xfrm>
              <a:off x="3302416" y="2228971"/>
              <a:ext cx="0" cy="88761"/>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34" name="Freeform 1104"/>
            <p:cNvSpPr>
              <a:spLocks/>
            </p:cNvSpPr>
            <p:nvPr/>
          </p:nvSpPr>
          <p:spPr bwMode="auto">
            <a:xfrm>
              <a:off x="3288669" y="2212455"/>
              <a:ext cx="27496" cy="20642"/>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5" name="Freeform 1105"/>
            <p:cNvSpPr>
              <a:spLocks/>
            </p:cNvSpPr>
            <p:nvPr/>
          </p:nvSpPr>
          <p:spPr bwMode="auto">
            <a:xfrm>
              <a:off x="3288669" y="2309473"/>
              <a:ext cx="27496" cy="22706"/>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6" name="Line 1106"/>
            <p:cNvSpPr>
              <a:spLocks noChangeShapeType="1"/>
            </p:cNvSpPr>
            <p:nvPr/>
          </p:nvSpPr>
          <p:spPr bwMode="auto">
            <a:xfrm>
              <a:off x="3306999" y="2827588"/>
              <a:ext cx="0" cy="76377"/>
            </a:xfrm>
            <a:prstGeom prst="line">
              <a:avLst/>
            </a:prstGeom>
            <a:noFill/>
            <a:ln w="4763"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800">
                <a:latin typeface="+mn-lt"/>
              </a:endParaRPr>
            </a:p>
          </p:txBody>
        </p:sp>
        <p:sp>
          <p:nvSpPr>
            <p:cNvPr id="937" name="Freeform 1107"/>
            <p:cNvSpPr>
              <a:spLocks/>
            </p:cNvSpPr>
            <p:nvPr/>
          </p:nvSpPr>
          <p:spPr bwMode="auto">
            <a:xfrm>
              <a:off x="3293251" y="2811075"/>
              <a:ext cx="27496" cy="20642"/>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8" name="Freeform 1108"/>
            <p:cNvSpPr>
              <a:spLocks/>
            </p:cNvSpPr>
            <p:nvPr/>
          </p:nvSpPr>
          <p:spPr bwMode="auto">
            <a:xfrm>
              <a:off x="3293251" y="2897771"/>
              <a:ext cx="27496" cy="22708"/>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grpSp>
      <p:sp>
        <p:nvSpPr>
          <p:cNvPr id="939" name="Freeform 1109"/>
          <p:cNvSpPr>
            <a:spLocks/>
          </p:cNvSpPr>
          <p:nvPr/>
        </p:nvSpPr>
        <p:spPr bwMode="auto">
          <a:xfrm>
            <a:off x="7677000" y="2915734"/>
            <a:ext cx="1125000" cy="1035000"/>
          </a:xfrm>
          <a:custGeom>
            <a:avLst/>
            <a:gdLst>
              <a:gd name="T0" fmla="*/ 2147483647 w 10583"/>
              <a:gd name="T1" fmla="*/ 0 h 11717"/>
              <a:gd name="T2" fmla="*/ 0 w 10583"/>
              <a:gd name="T3" fmla="*/ 2147483647 h 11717"/>
              <a:gd name="T4" fmla="*/ 0 w 10583"/>
              <a:gd name="T5" fmla="*/ 2147483647 h 11717"/>
              <a:gd name="T6" fmla="*/ 2147483647 w 10583"/>
              <a:gd name="T7" fmla="*/ 2147483647 h 11717"/>
              <a:gd name="T8" fmla="*/ 2147483647 w 10583"/>
              <a:gd name="T9" fmla="*/ 2147483647 h 11717"/>
              <a:gd name="T10" fmla="*/ 2147483647 w 10583"/>
              <a:gd name="T11" fmla="*/ 2147483647 h 11717"/>
              <a:gd name="T12" fmla="*/ 2147483647 w 10583"/>
              <a:gd name="T13" fmla="*/ 2147483647 h 11717"/>
              <a:gd name="T14" fmla="*/ 2147483647 w 10583"/>
              <a:gd name="T15" fmla="*/ 0 h 11717"/>
              <a:gd name="T16" fmla="*/ 2147483647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a:latin typeface="+mn-lt"/>
            </a:endParaRPr>
          </a:p>
        </p:txBody>
      </p:sp>
      <p:sp>
        <p:nvSpPr>
          <p:cNvPr id="940" name="Line 1455"/>
          <p:cNvSpPr>
            <a:spLocks noChangeShapeType="1"/>
          </p:cNvSpPr>
          <p:nvPr/>
        </p:nvSpPr>
        <p:spPr bwMode="auto">
          <a:xfrm flipH="1" flipV="1">
            <a:off x="8262000" y="3770733"/>
            <a:ext cx="0" cy="540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square" lIns="180000" tIns="180000" rIns="180000" bIns="180000" anchor="ctr">
            <a:spAutoFit/>
          </a:bodyPr>
          <a:lstStyle/>
          <a:p>
            <a:endParaRPr lang="en-US">
              <a:latin typeface="+mn-lt"/>
            </a:endParaRPr>
          </a:p>
        </p:txBody>
      </p:sp>
      <p:graphicFrame>
        <p:nvGraphicFramePr>
          <p:cNvPr id="838" name="Table 837"/>
          <p:cNvGraphicFramePr>
            <a:graphicFrameLocks noGrp="1"/>
          </p:cNvGraphicFramePr>
          <p:nvPr>
            <p:extLst>
              <p:ext uri="{D42A27DB-BD31-4B8C-83A1-F6EECF244321}">
                <p14:modId xmlns:p14="http://schemas.microsoft.com/office/powerpoint/2010/main" xmlns="" val="2941131632"/>
              </p:ext>
            </p:extLst>
          </p:nvPr>
        </p:nvGraphicFramePr>
        <p:xfrm>
          <a:off x="252000" y="1385733"/>
          <a:ext cx="8550000" cy="3033266"/>
        </p:xfrm>
        <a:graphic>
          <a:graphicData uri="http://schemas.openxmlformats.org/drawingml/2006/table">
            <a:tbl>
              <a:tblPr firstRow="1" bandRow="1">
                <a:tableStyleId>{5940675A-B579-460E-94D1-54222C63F5DA}</a:tableStyleId>
              </a:tblPr>
              <a:tblGrid>
                <a:gridCol w="2430000"/>
                <a:gridCol w="2790000"/>
                <a:gridCol w="1890000"/>
                <a:gridCol w="1440000"/>
              </a:tblGrid>
              <a:tr h="231331">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ITS: Intelligent Transportation System								</a:t>
                      </a:r>
                      <a:r>
                        <a:rPr lang="en-US" sz="1200" b="1" i="1" dirty="0" smtClean="0"/>
                        <a:t>Reference: ISO 21217(2013)</a:t>
                      </a: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sz="1600" dirty="0"/>
                    </a:p>
                  </a:txBody>
                  <a:tcPr anchor="ctr"/>
                </a:tc>
                <a:tc hMerge="1">
                  <a:txBody>
                    <a:bodyPr/>
                    <a:lstStyle/>
                    <a:p>
                      <a:endParaRPr lang="en-US"/>
                    </a:p>
                  </a:txBody>
                  <a:tcPr/>
                </a:tc>
                <a:tc hMerge="1">
                  <a:txBody>
                    <a:bodyPr/>
                    <a:lstStyle/>
                    <a:p>
                      <a:endParaRPr lang="en-US" sz="1600" dirty="0"/>
                    </a:p>
                  </a:txBody>
                  <a:tcPr anchor="ctr"/>
                </a:tc>
              </a:tr>
              <a:tr h="630849">
                <a:tc>
                  <a:txBody>
                    <a:bodyPr/>
                    <a:lstStyle/>
                    <a:p>
                      <a:pPr algn="ctr"/>
                      <a:r>
                        <a:rPr lang="en-US" sz="1400" b="1" dirty="0" smtClean="0"/>
                        <a:t>Vehicle</a:t>
                      </a:r>
                      <a:r>
                        <a:rPr lang="en-US" sz="1400" b="1" baseline="0" dirty="0" smtClean="0"/>
                        <a:t> ITS Station</a:t>
                      </a:r>
                      <a:endParaRPr lang="en-US" sz="1400" b="1" dirty="0"/>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Roadside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Central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Personal ITS Station</a:t>
                      </a:r>
                      <a:endParaRPr lang="en-US" sz="1400" b="1"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71086">
                <a:tc gridSpan="4">
                  <a:txBody>
                    <a:bodyPr/>
                    <a:lstStyle/>
                    <a:p>
                      <a:endParaRPr lang="en-US" b="1" dirty="0">
                        <a:solidFill>
                          <a:schemeClr val="accent6">
                            <a:lumMod val="75000"/>
                          </a:schemeClr>
                        </a:solidFill>
                      </a:endParaRPr>
                    </a:p>
                  </a:txBody>
                  <a:tcPr marL="36000" marR="36000" marT="36000" marB="3600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36000" marR="36000" marT="36000" marB="36000"/>
                </a:tc>
                <a:tc hMerge="1">
                  <a:txBody>
                    <a:bodyPr/>
                    <a:lstStyle/>
                    <a:p>
                      <a:endParaRPr lang="en-US"/>
                    </a:p>
                  </a:txBody>
                  <a:tcPr/>
                </a:tc>
                <a:tc hMerge="1">
                  <a:txBody>
                    <a:bodyPr/>
                    <a:lstStyle/>
                    <a:p>
                      <a:endParaRPr lang="en-US" dirty="0"/>
                    </a:p>
                  </a:txBody>
                  <a:tcPr marL="36000" marR="36000" marT="36000" marB="36000"/>
                </a:tc>
              </a:tr>
            </a:tbl>
          </a:graphicData>
        </a:graphic>
      </p:graphicFrame>
      <p:grpSp>
        <p:nvGrpSpPr>
          <p:cNvPr id="15" name="Group 1456"/>
          <p:cNvGrpSpPr>
            <a:grpSpLocks/>
          </p:cNvGrpSpPr>
          <p:nvPr/>
        </p:nvGrpSpPr>
        <p:grpSpPr bwMode="auto">
          <a:xfrm>
            <a:off x="207000" y="4265734"/>
            <a:ext cx="8730000" cy="360000"/>
            <a:chOff x="2218" y="2176"/>
            <a:chExt cx="1570" cy="527"/>
          </a:xfrm>
          <a:solidFill>
            <a:srgbClr val="B4C6EA"/>
          </a:solidFill>
        </p:grpSpPr>
        <p:grpSp>
          <p:nvGrpSpPr>
            <p:cNvPr id="16" name="Group 1118"/>
            <p:cNvGrpSpPr>
              <a:grpSpLocks/>
            </p:cNvGrpSpPr>
            <p:nvPr/>
          </p:nvGrpSpPr>
          <p:grpSpPr bwMode="auto">
            <a:xfrm>
              <a:off x="2218" y="2176"/>
              <a:ext cx="1570" cy="527"/>
              <a:chOff x="295" y="2069"/>
              <a:chExt cx="1315" cy="499"/>
            </a:xfrm>
            <a:grpFill/>
          </p:grpSpPr>
          <p:sp>
            <p:nvSpPr>
              <p:cNvPr id="851"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a:defRPr/>
                </a:pPr>
                <a:endParaRPr lang="en-GB" sz="1600">
                  <a:latin typeface="+mn-lt"/>
                </a:endParaRPr>
              </a:p>
            </p:txBody>
          </p:sp>
          <p:sp>
            <p:nvSpPr>
              <p:cNvPr id="852"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a:defRPr/>
                </a:pPr>
                <a:endParaRPr lang="nb-NO" sz="1600">
                  <a:latin typeface="+mn-lt"/>
                </a:endParaRPr>
              </a:p>
            </p:txBody>
          </p:sp>
        </p:grpSp>
        <p:sp>
          <p:nvSpPr>
            <p:cNvPr id="850" name="Rectangle 1121"/>
            <p:cNvSpPr>
              <a:spLocks noChangeArrowheads="1"/>
            </p:cNvSpPr>
            <p:nvPr/>
          </p:nvSpPr>
          <p:spPr bwMode="auto">
            <a:xfrm>
              <a:off x="2432" y="2351"/>
              <a:ext cx="1174" cy="240"/>
            </a:xfrm>
            <a:prstGeom prst="rect">
              <a:avLst/>
            </a:prstGeom>
            <a:grpFill/>
            <a:ln w="9525">
              <a:noFill/>
              <a:miter lim="800000"/>
              <a:headEnd/>
              <a:tailEnd/>
            </a:ln>
          </p:spPr>
          <p:txBody>
            <a:bodyPr lIns="0" tIns="0" rIns="0" bIns="0" anchor="b" anchorCtr="0">
              <a:spAutoFit/>
            </a:bodyPr>
            <a:lstStyle/>
            <a:p>
              <a:pPr algn="ctr">
                <a:defRPr/>
              </a:pPr>
              <a:r>
                <a:rPr lang="en-US" sz="1600" b="1" dirty="0">
                  <a:latin typeface="+mn-lt"/>
                </a:rPr>
                <a:t>Communication Network</a:t>
              </a:r>
              <a:endParaRPr lang="en-US" sz="3200" dirty="0">
                <a:latin typeface="+mn-lt"/>
              </a:endParaRPr>
            </a:p>
          </p:txBody>
        </p:sp>
      </p:grpSp>
      <p:grpSp>
        <p:nvGrpSpPr>
          <p:cNvPr id="845" name="Group 844"/>
          <p:cNvGrpSpPr/>
          <p:nvPr/>
        </p:nvGrpSpPr>
        <p:grpSpPr>
          <a:xfrm>
            <a:off x="4707000" y="5827752"/>
            <a:ext cx="774646" cy="751248"/>
            <a:chOff x="2124077" y="5004000"/>
            <a:chExt cx="827924" cy="855000"/>
          </a:xfrm>
        </p:grpSpPr>
        <p:sp>
          <p:nvSpPr>
            <p:cNvPr id="853"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859" name="Group 158"/>
            <p:cNvGrpSpPr>
              <a:grpSpLocks noChangeAspect="1"/>
            </p:cNvGrpSpPr>
            <p:nvPr/>
          </p:nvGrpSpPr>
          <p:grpSpPr bwMode="auto">
            <a:xfrm flipH="1">
              <a:off x="2412000" y="5274028"/>
              <a:ext cx="411161" cy="494972"/>
              <a:chOff x="5" y="2480"/>
              <a:chExt cx="237" cy="430"/>
            </a:xfrm>
          </p:grpSpPr>
          <p:grpSp>
            <p:nvGrpSpPr>
              <p:cNvPr id="942" name="Group 159"/>
              <p:cNvGrpSpPr>
                <a:grpSpLocks noChangeAspect="1"/>
              </p:cNvGrpSpPr>
              <p:nvPr/>
            </p:nvGrpSpPr>
            <p:grpSpPr bwMode="auto">
              <a:xfrm>
                <a:off x="5" y="2521"/>
                <a:ext cx="145" cy="389"/>
                <a:chOff x="5" y="2521"/>
                <a:chExt cx="145" cy="389"/>
              </a:xfrm>
            </p:grpSpPr>
            <p:grpSp>
              <p:nvGrpSpPr>
                <p:cNvPr id="946" name="Group 160"/>
                <p:cNvGrpSpPr>
                  <a:grpSpLocks noChangeAspect="1"/>
                </p:cNvGrpSpPr>
                <p:nvPr/>
              </p:nvGrpSpPr>
              <p:grpSpPr bwMode="auto">
                <a:xfrm>
                  <a:off x="7" y="2654"/>
                  <a:ext cx="143" cy="256"/>
                  <a:chOff x="7" y="2654"/>
                  <a:chExt cx="143" cy="256"/>
                </a:xfrm>
              </p:grpSpPr>
              <p:grpSp>
                <p:nvGrpSpPr>
                  <p:cNvPr id="954" name="Group 161"/>
                  <p:cNvGrpSpPr>
                    <a:grpSpLocks noChangeAspect="1"/>
                  </p:cNvGrpSpPr>
                  <p:nvPr/>
                </p:nvGrpSpPr>
                <p:grpSpPr bwMode="auto">
                  <a:xfrm>
                    <a:off x="7" y="2661"/>
                    <a:ext cx="93" cy="247"/>
                    <a:chOff x="7" y="2661"/>
                    <a:chExt cx="93" cy="247"/>
                  </a:xfrm>
                </p:grpSpPr>
                <p:sp>
                  <p:nvSpPr>
                    <p:cNvPr id="96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5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947" name="Group 176"/>
                <p:cNvGrpSpPr>
                  <a:grpSpLocks noChangeAspect="1"/>
                </p:cNvGrpSpPr>
                <p:nvPr/>
              </p:nvGrpSpPr>
              <p:grpSpPr bwMode="auto">
                <a:xfrm>
                  <a:off x="5" y="2533"/>
                  <a:ext cx="141" cy="374"/>
                  <a:chOff x="5" y="2533"/>
                  <a:chExt cx="141" cy="374"/>
                </a:xfrm>
              </p:grpSpPr>
              <p:sp>
                <p:nvSpPr>
                  <p:cNvPr id="94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94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1"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grpSp>
        <p:nvGrpSpPr>
          <p:cNvPr id="969" name="Group 968"/>
          <p:cNvGrpSpPr/>
          <p:nvPr/>
        </p:nvGrpSpPr>
        <p:grpSpPr>
          <a:xfrm>
            <a:off x="6642000" y="4959000"/>
            <a:ext cx="765000" cy="765000"/>
            <a:chOff x="5382000" y="5004000"/>
            <a:chExt cx="810000" cy="855000"/>
          </a:xfrm>
        </p:grpSpPr>
        <p:sp>
          <p:nvSpPr>
            <p:cNvPr id="970" name="Rounded Rectangle 969"/>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grpSp>
          <p:nvGrpSpPr>
            <p:cNvPr id="971" name="Group 61"/>
            <p:cNvGrpSpPr/>
            <p:nvPr/>
          </p:nvGrpSpPr>
          <p:grpSpPr>
            <a:xfrm>
              <a:off x="5492400" y="5273656"/>
              <a:ext cx="609600" cy="450344"/>
              <a:chOff x="6324600" y="1828800"/>
              <a:chExt cx="917575" cy="677862"/>
            </a:xfrm>
          </p:grpSpPr>
          <p:grpSp>
            <p:nvGrpSpPr>
              <p:cNvPr id="973" name="Group 10"/>
              <p:cNvGrpSpPr>
                <a:grpSpLocks/>
              </p:cNvGrpSpPr>
              <p:nvPr/>
            </p:nvGrpSpPr>
            <p:grpSpPr bwMode="auto">
              <a:xfrm>
                <a:off x="6972300" y="1828800"/>
                <a:ext cx="269875" cy="460375"/>
                <a:chOff x="4120" y="2308"/>
                <a:chExt cx="305" cy="415"/>
              </a:xfrm>
            </p:grpSpPr>
            <p:sp>
              <p:nvSpPr>
                <p:cNvPr id="101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1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1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13" name="Group 14"/>
                <p:cNvGrpSpPr>
                  <a:grpSpLocks/>
                </p:cNvGrpSpPr>
                <p:nvPr/>
              </p:nvGrpSpPr>
              <p:grpSpPr bwMode="auto">
                <a:xfrm flipH="1">
                  <a:off x="4164" y="2500"/>
                  <a:ext cx="152" cy="109"/>
                  <a:chOff x="3216" y="2784"/>
                  <a:chExt cx="192" cy="144"/>
                </a:xfrm>
              </p:grpSpPr>
              <p:sp>
                <p:nvSpPr>
                  <p:cNvPr id="101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1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1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2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1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1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1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4" name="Group 22"/>
              <p:cNvGrpSpPr>
                <a:grpSpLocks/>
              </p:cNvGrpSpPr>
              <p:nvPr/>
            </p:nvGrpSpPr>
            <p:grpSpPr bwMode="auto">
              <a:xfrm>
                <a:off x="6756400" y="1901825"/>
                <a:ext cx="269875" cy="460375"/>
                <a:chOff x="4120" y="2308"/>
                <a:chExt cx="305" cy="415"/>
              </a:xfrm>
            </p:grpSpPr>
            <p:sp>
              <p:nvSpPr>
                <p:cNvPr id="99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0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0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02" name="Group 26"/>
                <p:cNvGrpSpPr>
                  <a:grpSpLocks/>
                </p:cNvGrpSpPr>
                <p:nvPr/>
              </p:nvGrpSpPr>
              <p:grpSpPr bwMode="auto">
                <a:xfrm flipH="1">
                  <a:off x="4164" y="2500"/>
                  <a:ext cx="152" cy="109"/>
                  <a:chOff x="3216" y="2784"/>
                  <a:chExt cx="192" cy="144"/>
                </a:xfrm>
              </p:grpSpPr>
              <p:sp>
                <p:nvSpPr>
                  <p:cNvPr id="100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0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0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0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0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0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0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5" name="Group 34"/>
              <p:cNvGrpSpPr>
                <a:grpSpLocks/>
              </p:cNvGrpSpPr>
              <p:nvPr/>
            </p:nvGrpSpPr>
            <p:grpSpPr bwMode="auto">
              <a:xfrm>
                <a:off x="6540500" y="1973262"/>
                <a:ext cx="269875" cy="460375"/>
                <a:chOff x="4120" y="2308"/>
                <a:chExt cx="305" cy="415"/>
              </a:xfrm>
            </p:grpSpPr>
            <p:sp>
              <p:nvSpPr>
                <p:cNvPr id="98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8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9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91" name="Group 38"/>
                <p:cNvGrpSpPr>
                  <a:grpSpLocks/>
                </p:cNvGrpSpPr>
                <p:nvPr/>
              </p:nvGrpSpPr>
              <p:grpSpPr bwMode="auto">
                <a:xfrm flipH="1">
                  <a:off x="4164" y="2500"/>
                  <a:ext cx="152" cy="109"/>
                  <a:chOff x="3216" y="2784"/>
                  <a:chExt cx="192" cy="144"/>
                </a:xfrm>
              </p:grpSpPr>
              <p:sp>
                <p:nvSpPr>
                  <p:cNvPr id="99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9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9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9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9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9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9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6" name="Group 618"/>
              <p:cNvGrpSpPr>
                <a:grpSpLocks/>
              </p:cNvGrpSpPr>
              <p:nvPr/>
            </p:nvGrpSpPr>
            <p:grpSpPr bwMode="auto">
              <a:xfrm>
                <a:off x="6324600" y="2046287"/>
                <a:ext cx="269875" cy="460375"/>
                <a:chOff x="4120" y="2308"/>
                <a:chExt cx="305" cy="415"/>
              </a:xfrm>
            </p:grpSpPr>
            <p:sp>
              <p:nvSpPr>
                <p:cNvPr id="97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7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7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80" name="Group 622"/>
                <p:cNvGrpSpPr>
                  <a:grpSpLocks/>
                </p:cNvGrpSpPr>
                <p:nvPr/>
              </p:nvGrpSpPr>
              <p:grpSpPr bwMode="auto">
                <a:xfrm flipH="1">
                  <a:off x="4164" y="2500"/>
                  <a:ext cx="152" cy="109"/>
                  <a:chOff x="3216" y="2784"/>
                  <a:chExt cx="192" cy="144"/>
                </a:xfrm>
              </p:grpSpPr>
              <p:sp>
                <p:nvSpPr>
                  <p:cNvPr id="98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8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8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8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8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8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8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sp>
          <p:nvSpPr>
            <p:cNvPr id="972"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Service</a:t>
              </a:r>
              <a:endParaRPr lang="en-US" sz="1400" b="1" dirty="0">
                <a:latin typeface="Arial" pitchFamily="34" charset="0"/>
                <a:cs typeface="Arial" pitchFamily="34" charset="0"/>
              </a:endParaRPr>
            </a:p>
          </p:txBody>
        </p:sp>
      </p:grpSp>
      <p:grpSp>
        <p:nvGrpSpPr>
          <p:cNvPr id="1021" name="Group 1020"/>
          <p:cNvGrpSpPr/>
          <p:nvPr/>
        </p:nvGrpSpPr>
        <p:grpSpPr>
          <a:xfrm>
            <a:off x="5742000" y="4959000"/>
            <a:ext cx="765000" cy="778752"/>
            <a:chOff x="3942000" y="5004000"/>
            <a:chExt cx="858600" cy="855000"/>
          </a:xfrm>
        </p:grpSpPr>
        <p:sp>
          <p:nvSpPr>
            <p:cNvPr id="1022"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pic>
          <p:nvPicPr>
            <p:cNvPr id="1023"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024"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Ctrl</a:t>
              </a:r>
              <a:endParaRPr lang="en-US" sz="1400" b="1" dirty="0">
                <a:latin typeface="Arial" pitchFamily="34" charset="0"/>
                <a:cs typeface="Arial" pitchFamily="34" charset="0"/>
              </a:endParaRPr>
            </a:p>
          </p:txBody>
        </p:sp>
        <p:grpSp>
          <p:nvGrpSpPr>
            <p:cNvPr id="1025" name="Group 107"/>
            <p:cNvGrpSpPr/>
            <p:nvPr/>
          </p:nvGrpSpPr>
          <p:grpSpPr>
            <a:xfrm>
              <a:off x="4091910" y="5189706"/>
              <a:ext cx="532437" cy="381000"/>
              <a:chOff x="7481888" y="3079208"/>
              <a:chExt cx="595312" cy="425992"/>
            </a:xfrm>
          </p:grpSpPr>
          <p:sp>
            <p:nvSpPr>
              <p:cNvPr id="1026"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1400"/>
              </a:p>
            </p:txBody>
          </p:sp>
          <p:sp>
            <p:nvSpPr>
              <p:cNvPr id="1027"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400">
                  <a:ea typeface="ＭＳ Ｐゴシック" pitchFamily="34" charset="-128"/>
                </a:endParaRPr>
              </a:p>
            </p:txBody>
          </p:sp>
          <p:grpSp>
            <p:nvGrpSpPr>
              <p:cNvPr id="1028" name="Group 122"/>
              <p:cNvGrpSpPr>
                <a:grpSpLocks/>
              </p:cNvGrpSpPr>
              <p:nvPr/>
            </p:nvGrpSpPr>
            <p:grpSpPr bwMode="auto">
              <a:xfrm>
                <a:off x="7848751" y="3079208"/>
                <a:ext cx="228449" cy="389708"/>
                <a:chOff x="4120" y="2308"/>
                <a:chExt cx="305" cy="415"/>
              </a:xfrm>
            </p:grpSpPr>
            <p:sp>
              <p:nvSpPr>
                <p:cNvPr id="1029"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30"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31"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32" name="Group 126"/>
                <p:cNvGrpSpPr>
                  <a:grpSpLocks/>
                </p:cNvGrpSpPr>
                <p:nvPr/>
              </p:nvGrpSpPr>
              <p:grpSpPr bwMode="auto">
                <a:xfrm flipH="1">
                  <a:off x="4164" y="2500"/>
                  <a:ext cx="152" cy="109"/>
                  <a:chOff x="3216" y="2784"/>
                  <a:chExt cx="192" cy="144"/>
                </a:xfrm>
              </p:grpSpPr>
              <p:sp>
                <p:nvSpPr>
                  <p:cNvPr id="1036"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37"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38"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39"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33"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34"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35"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grpSp>
      <p:grpSp>
        <p:nvGrpSpPr>
          <p:cNvPr id="1040" name="Group 1039"/>
          <p:cNvGrpSpPr/>
          <p:nvPr/>
        </p:nvGrpSpPr>
        <p:grpSpPr>
          <a:xfrm>
            <a:off x="4707000" y="4959001"/>
            <a:ext cx="765001" cy="764999"/>
            <a:chOff x="6281995" y="5454001"/>
            <a:chExt cx="827923" cy="869399"/>
          </a:xfrm>
        </p:grpSpPr>
        <p:sp>
          <p:nvSpPr>
            <p:cNvPr id="1041" name="AutoShape 154"/>
            <p:cNvSpPr>
              <a:spLocks noChangeArrowheads="1"/>
            </p:cNvSpPr>
            <p:nvPr/>
          </p:nvSpPr>
          <p:spPr bwMode="auto">
            <a:xfrm>
              <a:off x="6281995" y="5454001"/>
              <a:ext cx="827923" cy="855001"/>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42"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pic>
          <p:nvPicPr>
            <p:cNvPr id="1043" name="Picture 1042" descr="Wireless Gateway.png"/>
            <p:cNvPicPr>
              <a:picLocks noChangeAspect="1"/>
            </p:cNvPicPr>
            <p:nvPr/>
          </p:nvPicPr>
          <p:blipFill>
            <a:blip r:embed="rId9" cstate="print"/>
            <a:stretch>
              <a:fillRect/>
            </a:stretch>
          </p:blipFill>
          <p:spPr>
            <a:xfrm>
              <a:off x="6524685" y="5700293"/>
              <a:ext cx="180020" cy="158267"/>
            </a:xfrm>
            <a:prstGeom prst="rect">
              <a:avLst/>
            </a:prstGeom>
          </p:spPr>
        </p:pic>
        <p:pic>
          <p:nvPicPr>
            <p:cNvPr id="1044" name="Picture 1043" descr="Wireless Gateway.png"/>
            <p:cNvPicPr>
              <a:picLocks noChangeAspect="1"/>
            </p:cNvPicPr>
            <p:nvPr/>
          </p:nvPicPr>
          <p:blipFill>
            <a:blip r:embed="rId9" cstate="print"/>
            <a:stretch>
              <a:fillRect/>
            </a:stretch>
          </p:blipFill>
          <p:spPr>
            <a:xfrm>
              <a:off x="6822000" y="5813555"/>
              <a:ext cx="270030" cy="237401"/>
            </a:xfrm>
            <a:prstGeom prst="rect">
              <a:avLst/>
            </a:prstGeom>
          </p:spPr>
        </p:pic>
        <p:pic>
          <p:nvPicPr>
            <p:cNvPr id="1045" name="Picture 1044" descr="Wireless Gateway.png"/>
            <p:cNvPicPr>
              <a:picLocks noChangeAspect="1"/>
            </p:cNvPicPr>
            <p:nvPr/>
          </p:nvPicPr>
          <p:blipFill>
            <a:blip r:embed="rId9" cstate="print"/>
            <a:stretch>
              <a:fillRect/>
            </a:stretch>
          </p:blipFill>
          <p:spPr>
            <a:xfrm>
              <a:off x="6350518" y="5858561"/>
              <a:ext cx="461164" cy="405440"/>
            </a:xfrm>
            <a:prstGeom prst="rect">
              <a:avLst/>
            </a:prstGeom>
          </p:spPr>
        </p:pic>
      </p:grpSp>
      <p:grpSp>
        <p:nvGrpSpPr>
          <p:cNvPr id="1046" name="Group 1045"/>
          <p:cNvGrpSpPr/>
          <p:nvPr/>
        </p:nvGrpSpPr>
        <p:grpSpPr>
          <a:xfrm>
            <a:off x="7182000" y="5827752"/>
            <a:ext cx="778950" cy="751248"/>
            <a:chOff x="4392000" y="5454000"/>
            <a:chExt cx="854999" cy="855000"/>
          </a:xfrm>
        </p:grpSpPr>
        <p:sp>
          <p:nvSpPr>
            <p:cNvPr id="1047"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1048" name="Group 158"/>
            <p:cNvGrpSpPr>
              <a:grpSpLocks noChangeAspect="1"/>
            </p:cNvGrpSpPr>
            <p:nvPr/>
          </p:nvGrpSpPr>
          <p:grpSpPr bwMode="auto">
            <a:xfrm flipH="1">
              <a:off x="4679923" y="5724028"/>
              <a:ext cx="411161" cy="494972"/>
              <a:chOff x="5" y="2480"/>
              <a:chExt cx="237" cy="430"/>
            </a:xfrm>
          </p:grpSpPr>
          <p:grpSp>
            <p:nvGrpSpPr>
              <p:cNvPr id="1050" name="Group 159"/>
              <p:cNvGrpSpPr>
                <a:grpSpLocks noChangeAspect="1"/>
              </p:cNvGrpSpPr>
              <p:nvPr/>
            </p:nvGrpSpPr>
            <p:grpSpPr bwMode="auto">
              <a:xfrm>
                <a:off x="5" y="2521"/>
                <a:ext cx="145" cy="389"/>
                <a:chOff x="5" y="2521"/>
                <a:chExt cx="145" cy="389"/>
              </a:xfrm>
            </p:grpSpPr>
            <p:grpSp>
              <p:nvGrpSpPr>
                <p:cNvPr id="1054" name="Group 160"/>
                <p:cNvGrpSpPr>
                  <a:grpSpLocks noChangeAspect="1"/>
                </p:cNvGrpSpPr>
                <p:nvPr/>
              </p:nvGrpSpPr>
              <p:grpSpPr bwMode="auto">
                <a:xfrm>
                  <a:off x="7" y="2654"/>
                  <a:ext cx="143" cy="256"/>
                  <a:chOff x="7" y="2654"/>
                  <a:chExt cx="143" cy="256"/>
                </a:xfrm>
              </p:grpSpPr>
              <p:grpSp>
                <p:nvGrpSpPr>
                  <p:cNvPr id="1062" name="Group 161"/>
                  <p:cNvGrpSpPr>
                    <a:grpSpLocks noChangeAspect="1"/>
                  </p:cNvGrpSpPr>
                  <p:nvPr/>
                </p:nvGrpSpPr>
                <p:grpSpPr bwMode="auto">
                  <a:xfrm>
                    <a:off x="7" y="2661"/>
                    <a:ext cx="93" cy="247"/>
                    <a:chOff x="7" y="2661"/>
                    <a:chExt cx="93" cy="247"/>
                  </a:xfrm>
                </p:grpSpPr>
                <p:sp>
                  <p:nvSpPr>
                    <p:cNvPr id="107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6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1055" name="Group 176"/>
                <p:cNvGrpSpPr>
                  <a:grpSpLocks noChangeAspect="1"/>
                </p:cNvGrpSpPr>
                <p:nvPr/>
              </p:nvGrpSpPr>
              <p:grpSpPr bwMode="auto">
                <a:xfrm>
                  <a:off x="5" y="2533"/>
                  <a:ext cx="141" cy="374"/>
                  <a:chOff x="5" y="2533"/>
                  <a:chExt cx="141" cy="374"/>
                </a:xfrm>
              </p:grpSpPr>
              <p:sp>
                <p:nvSpPr>
                  <p:cNvPr id="105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49"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cxnSp>
        <p:nvCxnSpPr>
          <p:cNvPr id="1077" name="Straight Connector 1076"/>
          <p:cNvCxnSpPr>
            <a:stCxn id="853" idx="1"/>
            <a:endCxn id="1091" idx="3"/>
          </p:cNvCxnSpPr>
          <p:nvPr/>
        </p:nvCxnSpPr>
        <p:spPr bwMode="auto">
          <a:xfrm flipH="1" flipV="1">
            <a:off x="2187003" y="6182748"/>
            <a:ext cx="2519997" cy="20628"/>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8" name="Straight Connector 1077"/>
          <p:cNvCxnSpPr>
            <a:stCxn id="1041" idx="1"/>
            <a:endCxn id="1088" idx="3"/>
          </p:cNvCxnSpPr>
          <p:nvPr/>
        </p:nvCxnSpPr>
        <p:spPr bwMode="auto">
          <a:xfrm flipH="1" flipV="1">
            <a:off x="4372912" y="5327542"/>
            <a:ext cx="334088" cy="7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9" name="Straight Connector 1078"/>
          <p:cNvCxnSpPr>
            <a:stCxn id="1047" idx="1"/>
            <a:endCxn id="1022" idx="2"/>
          </p:cNvCxnSpPr>
          <p:nvPr/>
        </p:nvCxnSpPr>
        <p:spPr bwMode="auto">
          <a:xfrm flipH="1" flipV="1">
            <a:off x="6122896" y="5737752"/>
            <a:ext cx="1059104"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0" name="Straight Connector 1079"/>
          <p:cNvCxnSpPr>
            <a:stCxn id="853" idx="3"/>
            <a:endCxn id="1022" idx="2"/>
          </p:cNvCxnSpPr>
          <p:nvPr/>
        </p:nvCxnSpPr>
        <p:spPr bwMode="auto">
          <a:xfrm flipV="1">
            <a:off x="5481646" y="5737752"/>
            <a:ext cx="641250"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1" name="Straight Connector 1080"/>
          <p:cNvCxnSpPr>
            <a:stCxn id="1136" idx="2"/>
            <a:endCxn id="1047" idx="3"/>
          </p:cNvCxnSpPr>
          <p:nvPr/>
        </p:nvCxnSpPr>
        <p:spPr bwMode="auto">
          <a:xfrm flipH="1">
            <a:off x="7960950" y="5692752"/>
            <a:ext cx="321946" cy="510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2" name="Straight Connector 1081"/>
          <p:cNvCxnSpPr>
            <a:stCxn id="1022" idx="1"/>
            <a:endCxn id="1041" idx="3"/>
          </p:cNvCxnSpPr>
          <p:nvPr/>
        </p:nvCxnSpPr>
        <p:spPr bwMode="auto">
          <a:xfrm flipH="1" flipV="1">
            <a:off x="5472001" y="5335166"/>
            <a:ext cx="269999" cy="1321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083" name="Group 1082"/>
          <p:cNvGrpSpPr/>
          <p:nvPr/>
        </p:nvGrpSpPr>
        <p:grpSpPr>
          <a:xfrm>
            <a:off x="5607000" y="5917752"/>
            <a:ext cx="549170" cy="307777"/>
            <a:chOff x="3443957" y="5083115"/>
            <a:chExt cx="539120" cy="310886"/>
          </a:xfrm>
        </p:grpSpPr>
        <p:sp>
          <p:nvSpPr>
            <p:cNvPr id="1084" name="Oval 1083"/>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085" name="TextBox 1084"/>
            <p:cNvSpPr txBox="1"/>
            <p:nvPr/>
          </p:nvSpPr>
          <p:spPr>
            <a:xfrm>
              <a:off x="3576485"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086" name="Group 1085"/>
          <p:cNvGrpSpPr/>
          <p:nvPr/>
        </p:nvGrpSpPr>
        <p:grpSpPr>
          <a:xfrm>
            <a:off x="3582000" y="4959000"/>
            <a:ext cx="790912" cy="765000"/>
            <a:chOff x="4257000" y="1899000"/>
            <a:chExt cx="566676" cy="564300"/>
          </a:xfrm>
        </p:grpSpPr>
        <p:sp>
          <p:nvSpPr>
            <p:cNvPr id="1087"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88"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089" name="Picture 1088" descr="MC900439836.PNG"/>
            <p:cNvPicPr>
              <a:picLocks noChangeAspect="1"/>
            </p:cNvPicPr>
            <p:nvPr/>
          </p:nvPicPr>
          <p:blipFill>
            <a:blip r:embed="rId10"/>
            <a:stretch>
              <a:fillRect/>
            </a:stretch>
          </p:blipFill>
          <p:spPr>
            <a:xfrm>
              <a:off x="4392000" y="2079000"/>
              <a:ext cx="315000" cy="315000"/>
            </a:xfrm>
            <a:prstGeom prst="rect">
              <a:avLst/>
            </a:prstGeom>
          </p:spPr>
        </p:pic>
      </p:grpSp>
      <p:grpSp>
        <p:nvGrpSpPr>
          <p:cNvPr id="1090" name="Group 1089"/>
          <p:cNvGrpSpPr/>
          <p:nvPr/>
        </p:nvGrpSpPr>
        <p:grpSpPr>
          <a:xfrm>
            <a:off x="432000" y="5634000"/>
            <a:ext cx="1755003" cy="1021248"/>
            <a:chOff x="297000" y="3333168"/>
            <a:chExt cx="1170000" cy="680832"/>
          </a:xfrm>
        </p:grpSpPr>
        <p:sp>
          <p:nvSpPr>
            <p:cNvPr id="1091" name="AutoShape 153"/>
            <p:cNvSpPr>
              <a:spLocks noChangeArrowheads="1"/>
            </p:cNvSpPr>
            <p:nvPr/>
          </p:nvSpPr>
          <p:spPr bwMode="auto">
            <a:xfrm>
              <a:off x="297000" y="3384000"/>
              <a:ext cx="1170000" cy="630000"/>
            </a:xfrm>
            <a:prstGeom prst="flowChartAlternateProcess">
              <a:avLst/>
            </a:prstGeom>
            <a:solidFill>
              <a:schemeClr val="accent1"/>
            </a:solidFill>
            <a:ln w="9525">
              <a:noFill/>
              <a:miter lim="800000"/>
              <a:headEnd/>
              <a:tailEnd/>
            </a:ln>
            <a:effectLst/>
          </p:spPr>
          <p:txBody>
            <a:bodyPr wrap="none" lIns="0" tIns="0" rIns="0" bIns="0" anchor="t" anchorCtr="1"/>
            <a:lstStyle/>
            <a:p>
              <a:endParaRPr lang="en-US" sz="1400" b="1" dirty="0">
                <a:latin typeface="Arial" pitchFamily="34" charset="0"/>
                <a:cs typeface="Arial" pitchFamily="34" charset="0"/>
              </a:endParaRPr>
            </a:p>
          </p:txBody>
        </p:sp>
        <p:pic>
          <p:nvPicPr>
            <p:cNvPr id="1092" name="Picture 1116" descr="Bild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000" y="3462870"/>
              <a:ext cx="1099196" cy="551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93" name="Group 1092"/>
            <p:cNvGrpSpPr>
              <a:grpSpLocks noChangeAspect="1"/>
            </p:cNvGrpSpPr>
            <p:nvPr/>
          </p:nvGrpSpPr>
          <p:grpSpPr>
            <a:xfrm>
              <a:off x="364500" y="3564002"/>
              <a:ext cx="1012500" cy="315000"/>
              <a:chOff x="477000" y="1764002"/>
              <a:chExt cx="2025000" cy="629998"/>
            </a:xfrm>
          </p:grpSpPr>
          <p:grpSp>
            <p:nvGrpSpPr>
              <p:cNvPr id="1095" name="Group 1094"/>
              <p:cNvGrpSpPr/>
              <p:nvPr/>
            </p:nvGrpSpPr>
            <p:grpSpPr>
              <a:xfrm>
                <a:off x="477000" y="1809000"/>
                <a:ext cx="585000" cy="585000"/>
                <a:chOff x="5652000" y="1899000"/>
                <a:chExt cx="585000" cy="585000"/>
              </a:xfrm>
            </p:grpSpPr>
            <p:sp>
              <p:nvSpPr>
                <p:cNvPr id="1133" name="AutoShape 153"/>
                <p:cNvSpPr>
                  <a:spLocks noChangeArrowheads="1"/>
                </p:cNvSpPr>
                <p:nvPr/>
              </p:nvSpPr>
              <p:spPr bwMode="auto">
                <a:xfrm>
                  <a:off x="5652000" y="1899000"/>
                  <a:ext cx="585000" cy="5850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800" b="1" dirty="0" smtClean="0">
                      <a:latin typeface="Arial" pitchFamily="34" charset="0"/>
                      <a:cs typeface="Arial" pitchFamily="34" charset="0"/>
                    </a:rPr>
                    <a:t>Terminal</a:t>
                  </a:r>
                  <a:endParaRPr lang="en-US" sz="800" b="1" dirty="0">
                    <a:latin typeface="Arial" pitchFamily="34" charset="0"/>
                    <a:cs typeface="Arial" pitchFamily="34" charset="0"/>
                  </a:endParaRPr>
                </a:p>
              </p:txBody>
            </p:sp>
            <p:pic>
              <p:nvPicPr>
                <p:cNvPr id="1134" name="Picture 1133" descr="MC900439836.PNG"/>
                <p:cNvPicPr>
                  <a:picLocks noChangeAspect="1"/>
                </p:cNvPicPr>
                <p:nvPr/>
              </p:nvPicPr>
              <p:blipFill>
                <a:blip r:embed="rId10"/>
                <a:stretch>
                  <a:fillRect/>
                </a:stretch>
              </p:blipFill>
              <p:spPr>
                <a:xfrm>
                  <a:off x="5787000" y="2124000"/>
                  <a:ext cx="315000" cy="315000"/>
                </a:xfrm>
                <a:prstGeom prst="rect">
                  <a:avLst/>
                </a:prstGeom>
              </p:spPr>
            </p:pic>
          </p:grpSp>
          <p:grpSp>
            <p:nvGrpSpPr>
              <p:cNvPr id="1096" name="Group 1095"/>
              <p:cNvGrpSpPr/>
              <p:nvPr/>
            </p:nvGrpSpPr>
            <p:grpSpPr>
              <a:xfrm>
                <a:off x="1242000" y="1809000"/>
                <a:ext cx="534600" cy="573804"/>
                <a:chOff x="6192000" y="5454000"/>
                <a:chExt cx="810000" cy="869400"/>
              </a:xfrm>
            </p:grpSpPr>
            <p:sp>
              <p:nvSpPr>
                <p:cNvPr id="1128"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sp>
              <p:nvSpPr>
                <p:cNvPr id="1129"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Access</a:t>
                  </a:r>
                  <a:endParaRPr lang="en-US" sz="800" b="1" dirty="0">
                    <a:latin typeface="Arial" pitchFamily="34" charset="0"/>
                    <a:cs typeface="Arial" pitchFamily="34" charset="0"/>
                  </a:endParaRPr>
                </a:p>
              </p:txBody>
            </p:sp>
            <p:pic>
              <p:nvPicPr>
                <p:cNvPr id="1130" name="Picture 1129" descr="Wireless Gateway.png"/>
                <p:cNvPicPr>
                  <a:picLocks noChangeAspect="1"/>
                </p:cNvPicPr>
                <p:nvPr/>
              </p:nvPicPr>
              <p:blipFill>
                <a:blip r:embed="rId9" cstate="print"/>
                <a:stretch>
                  <a:fillRect/>
                </a:stretch>
              </p:blipFill>
              <p:spPr>
                <a:xfrm>
                  <a:off x="6434685" y="5700293"/>
                  <a:ext cx="180020" cy="158267"/>
                </a:xfrm>
                <a:prstGeom prst="rect">
                  <a:avLst/>
                </a:prstGeom>
              </p:spPr>
            </p:pic>
            <p:pic>
              <p:nvPicPr>
                <p:cNvPr id="1131" name="Picture 1130" descr="Wireless Gateway.png"/>
                <p:cNvPicPr>
                  <a:picLocks noChangeAspect="1"/>
                </p:cNvPicPr>
                <p:nvPr/>
              </p:nvPicPr>
              <p:blipFill>
                <a:blip r:embed="rId9" cstate="print"/>
                <a:stretch>
                  <a:fillRect/>
                </a:stretch>
              </p:blipFill>
              <p:spPr>
                <a:xfrm>
                  <a:off x="6732000" y="5859000"/>
                  <a:ext cx="218339" cy="191956"/>
                </a:xfrm>
                <a:prstGeom prst="rect">
                  <a:avLst/>
                </a:prstGeom>
              </p:spPr>
            </p:pic>
            <p:pic>
              <p:nvPicPr>
                <p:cNvPr id="1132" name="Picture 1131" descr="Wireless Gateway.png"/>
                <p:cNvPicPr>
                  <a:picLocks noChangeAspect="1"/>
                </p:cNvPicPr>
                <p:nvPr/>
              </p:nvPicPr>
              <p:blipFill>
                <a:blip r:embed="rId9" cstate="print"/>
                <a:stretch>
                  <a:fillRect/>
                </a:stretch>
              </p:blipFill>
              <p:spPr>
                <a:xfrm>
                  <a:off x="6327000" y="5949000"/>
                  <a:ext cx="270030" cy="237401"/>
                </a:xfrm>
                <a:prstGeom prst="rect">
                  <a:avLst/>
                </a:prstGeom>
              </p:spPr>
            </p:pic>
          </p:grpSp>
          <p:grpSp>
            <p:nvGrpSpPr>
              <p:cNvPr id="1097" name="Group 1096"/>
              <p:cNvGrpSpPr/>
              <p:nvPr/>
            </p:nvGrpSpPr>
            <p:grpSpPr>
              <a:xfrm>
                <a:off x="1935324" y="1809000"/>
                <a:ext cx="566676" cy="564300"/>
                <a:chOff x="3942000" y="5004000"/>
                <a:chExt cx="858600" cy="855000"/>
              </a:xfrm>
            </p:grpSpPr>
            <p:sp>
              <p:nvSpPr>
                <p:cNvPr id="1110"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pic>
              <p:nvPicPr>
                <p:cNvPr id="1111"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112"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Ctrl</a:t>
                  </a:r>
                  <a:endParaRPr lang="en-US" sz="800" b="1" dirty="0">
                    <a:latin typeface="Arial" pitchFamily="34" charset="0"/>
                    <a:cs typeface="Arial" pitchFamily="34" charset="0"/>
                  </a:endParaRPr>
                </a:p>
              </p:txBody>
            </p:sp>
            <p:grpSp>
              <p:nvGrpSpPr>
                <p:cNvPr id="1113" name="Group 107"/>
                <p:cNvGrpSpPr/>
                <p:nvPr/>
              </p:nvGrpSpPr>
              <p:grpSpPr>
                <a:xfrm>
                  <a:off x="4091910" y="5189706"/>
                  <a:ext cx="532437" cy="381000"/>
                  <a:chOff x="7481888" y="3079208"/>
                  <a:chExt cx="595312" cy="425992"/>
                </a:xfrm>
              </p:grpSpPr>
              <p:sp>
                <p:nvSpPr>
                  <p:cNvPr id="111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800"/>
                  </a:p>
                </p:txBody>
              </p:sp>
              <p:sp>
                <p:nvSpPr>
                  <p:cNvPr id="111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800">
                      <a:ea typeface="ＭＳ Ｐゴシック" pitchFamily="34" charset="-128"/>
                    </a:endParaRPr>
                  </a:p>
                </p:txBody>
              </p:sp>
              <p:grpSp>
                <p:nvGrpSpPr>
                  <p:cNvPr id="1116" name="Group 122"/>
                  <p:cNvGrpSpPr>
                    <a:grpSpLocks/>
                  </p:cNvGrpSpPr>
                  <p:nvPr/>
                </p:nvGrpSpPr>
                <p:grpSpPr bwMode="auto">
                  <a:xfrm>
                    <a:off x="7848751" y="3079208"/>
                    <a:ext cx="228449" cy="389708"/>
                    <a:chOff x="4120" y="2308"/>
                    <a:chExt cx="305" cy="415"/>
                  </a:xfrm>
                </p:grpSpPr>
                <p:sp>
                  <p:nvSpPr>
                    <p:cNvPr id="111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800"/>
                    </a:p>
                  </p:txBody>
                </p:sp>
                <p:sp>
                  <p:nvSpPr>
                    <p:cNvPr id="111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800"/>
                    </a:p>
                  </p:txBody>
                </p:sp>
                <p:sp>
                  <p:nvSpPr>
                    <p:cNvPr id="111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800"/>
                    </a:p>
                  </p:txBody>
                </p:sp>
                <p:grpSp>
                  <p:nvGrpSpPr>
                    <p:cNvPr id="1120" name="Group 126"/>
                    <p:cNvGrpSpPr>
                      <a:grpSpLocks/>
                    </p:cNvGrpSpPr>
                    <p:nvPr/>
                  </p:nvGrpSpPr>
                  <p:grpSpPr bwMode="auto">
                    <a:xfrm flipH="1">
                      <a:off x="4164" y="2500"/>
                      <a:ext cx="152" cy="109"/>
                      <a:chOff x="3216" y="2784"/>
                      <a:chExt cx="192" cy="144"/>
                    </a:xfrm>
                  </p:grpSpPr>
                  <p:sp>
                    <p:nvSpPr>
                      <p:cNvPr id="112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800"/>
                      </a:p>
                    </p:txBody>
                  </p:sp>
                  <p:sp>
                    <p:nvSpPr>
                      <p:cNvPr id="112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800"/>
                      </a:p>
                    </p:txBody>
                  </p:sp>
                  <p:sp>
                    <p:nvSpPr>
                      <p:cNvPr id="112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800"/>
                      </a:p>
                    </p:txBody>
                  </p:sp>
                  <p:sp>
                    <p:nvSpPr>
                      <p:cNvPr id="112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800"/>
                      </a:p>
                    </p:txBody>
                  </p:sp>
                </p:grpSp>
                <p:sp>
                  <p:nvSpPr>
                    <p:cNvPr id="112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800"/>
                    </a:p>
                  </p:txBody>
                </p:sp>
                <p:sp>
                  <p:nvSpPr>
                    <p:cNvPr id="112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800"/>
                    </a:p>
                  </p:txBody>
                </p:sp>
                <p:sp>
                  <p:nvSpPr>
                    <p:cNvPr id="112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800"/>
                    </a:p>
                  </p:txBody>
                </p:sp>
              </p:grpSp>
            </p:grpSp>
          </p:grpSp>
          <p:grpSp>
            <p:nvGrpSpPr>
              <p:cNvPr id="1098" name="Group 1097"/>
              <p:cNvGrpSpPr/>
              <p:nvPr/>
            </p:nvGrpSpPr>
            <p:grpSpPr>
              <a:xfrm>
                <a:off x="972000" y="1989002"/>
                <a:ext cx="409990" cy="294330"/>
                <a:chOff x="3921862" y="4350446"/>
                <a:chExt cx="621198" cy="445954"/>
              </a:xfrm>
            </p:grpSpPr>
            <p:sp>
              <p:nvSpPr>
                <p:cNvPr id="1108" name="Oval 1107"/>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9" name="TextBox 1108"/>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R1</a:t>
                  </a:r>
                  <a:endParaRPr lang="en-US" sz="800" b="1" dirty="0">
                    <a:latin typeface="Arial" pitchFamily="34" charset="0"/>
                    <a:cs typeface="Arial" pitchFamily="34" charset="0"/>
                  </a:endParaRPr>
                </a:p>
              </p:txBody>
            </p:sp>
          </p:grpSp>
          <p:grpSp>
            <p:nvGrpSpPr>
              <p:cNvPr id="1099" name="Group 1098"/>
              <p:cNvGrpSpPr/>
              <p:nvPr/>
            </p:nvGrpSpPr>
            <p:grpSpPr>
              <a:xfrm>
                <a:off x="972000" y="1764002"/>
                <a:ext cx="409990" cy="294330"/>
                <a:chOff x="3921862" y="4350446"/>
                <a:chExt cx="621198" cy="445954"/>
              </a:xfrm>
            </p:grpSpPr>
            <p:sp>
              <p:nvSpPr>
                <p:cNvPr id="1106" name="Oval 1105"/>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7" name="TextBox 1106"/>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R2</a:t>
                  </a:r>
                  <a:endParaRPr lang="en-US" sz="800" b="1" dirty="0">
                    <a:latin typeface="Arial" pitchFamily="34" charset="0"/>
                    <a:cs typeface="Arial" pitchFamily="34" charset="0"/>
                  </a:endParaRPr>
                </a:p>
              </p:txBody>
            </p:sp>
          </p:grpSp>
          <p:grpSp>
            <p:nvGrpSpPr>
              <p:cNvPr id="1100" name="Group 1099"/>
              <p:cNvGrpSpPr/>
              <p:nvPr/>
            </p:nvGrpSpPr>
            <p:grpSpPr>
              <a:xfrm>
                <a:off x="1678543" y="1944002"/>
                <a:ext cx="409990" cy="294330"/>
                <a:chOff x="3921862" y="4350446"/>
                <a:chExt cx="621198" cy="445954"/>
              </a:xfrm>
            </p:grpSpPr>
            <p:sp>
              <p:nvSpPr>
                <p:cNvPr id="1104" name="Oval 1103"/>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5" name="TextBox 1104"/>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R3</a:t>
                  </a:r>
                  <a:endParaRPr lang="en-US" sz="800" b="1" dirty="0">
                    <a:latin typeface="Arial" pitchFamily="34" charset="0"/>
                    <a:cs typeface="Arial" pitchFamily="34" charset="0"/>
                  </a:endParaRPr>
                </a:p>
              </p:txBody>
            </p:sp>
          </p:grpSp>
          <p:cxnSp>
            <p:nvCxnSpPr>
              <p:cNvPr id="1101" name="Straight Connector 1100"/>
              <p:cNvCxnSpPr/>
              <p:nvPr/>
            </p:nvCxnSpPr>
            <p:spPr bwMode="auto">
              <a:xfrm>
                <a:off x="1782000" y="2188599"/>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2" name="Straight Connector 1101"/>
              <p:cNvCxnSpPr/>
              <p:nvPr/>
            </p:nvCxnSpPr>
            <p:spPr bwMode="auto">
              <a:xfrm>
                <a:off x="1062000" y="2239401"/>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3" name="Straight Connector 1102"/>
              <p:cNvCxnSpPr/>
              <p:nvPr/>
            </p:nvCxnSpPr>
            <p:spPr bwMode="auto">
              <a:xfrm>
                <a:off x="1058694" y="2005934"/>
                <a:ext cx="867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sp>
          <p:nvSpPr>
            <p:cNvPr id="1094" name="Rectangle 1093"/>
            <p:cNvSpPr/>
            <p:nvPr/>
          </p:nvSpPr>
          <p:spPr>
            <a:xfrm>
              <a:off x="522000" y="3333168"/>
              <a:ext cx="613094" cy="205185"/>
            </a:xfrm>
            <a:prstGeom prst="rect">
              <a:avLst/>
            </a:prstGeom>
          </p:spPr>
          <p:txBody>
            <a:bodyPr wrap="none">
              <a:spAutoFit/>
            </a:bodyPr>
            <a:lstStyle/>
            <a:p>
              <a:r>
                <a:rPr lang="en-US" sz="1400" b="1" dirty="0">
                  <a:latin typeface="Arial" pitchFamily="34" charset="0"/>
                  <a:cs typeface="Arial" pitchFamily="34" charset="0"/>
                </a:rPr>
                <a:t>Terminal</a:t>
              </a:r>
            </a:p>
          </p:txBody>
        </p:sp>
      </p:grpSp>
      <p:grpSp>
        <p:nvGrpSpPr>
          <p:cNvPr id="1135" name="Group 1134"/>
          <p:cNvGrpSpPr/>
          <p:nvPr/>
        </p:nvGrpSpPr>
        <p:grpSpPr>
          <a:xfrm>
            <a:off x="7902000" y="4914000"/>
            <a:ext cx="765000" cy="778752"/>
            <a:chOff x="4257000" y="1899000"/>
            <a:chExt cx="566676" cy="564300"/>
          </a:xfrm>
        </p:grpSpPr>
        <p:sp>
          <p:nvSpPr>
            <p:cNvPr id="1136"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137"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138" name="Picture 1137" descr="MC900439836.PNG"/>
            <p:cNvPicPr>
              <a:picLocks noChangeAspect="1"/>
            </p:cNvPicPr>
            <p:nvPr/>
          </p:nvPicPr>
          <p:blipFill>
            <a:blip r:embed="rId10"/>
            <a:stretch>
              <a:fillRect/>
            </a:stretch>
          </p:blipFill>
          <p:spPr>
            <a:xfrm>
              <a:off x="4392000" y="2079000"/>
              <a:ext cx="315000" cy="315000"/>
            </a:xfrm>
            <a:prstGeom prst="rect">
              <a:avLst/>
            </a:prstGeom>
          </p:spPr>
        </p:pic>
      </p:grpSp>
      <p:cxnSp>
        <p:nvCxnSpPr>
          <p:cNvPr id="1139" name="Straight Connector 1138"/>
          <p:cNvCxnSpPr>
            <a:stCxn id="970" idx="1"/>
            <a:endCxn id="1022" idx="3"/>
          </p:cNvCxnSpPr>
          <p:nvPr/>
        </p:nvCxnSpPr>
        <p:spPr bwMode="auto">
          <a:xfrm flipH="1">
            <a:off x="6503792" y="5341500"/>
            <a:ext cx="138208" cy="6876"/>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140" name="Group 1139"/>
          <p:cNvGrpSpPr/>
          <p:nvPr/>
        </p:nvGrpSpPr>
        <p:grpSpPr>
          <a:xfrm>
            <a:off x="7902000" y="5634000"/>
            <a:ext cx="414171" cy="441503"/>
            <a:chOff x="3990042" y="4350439"/>
            <a:chExt cx="418354" cy="445961"/>
          </a:xfrm>
        </p:grpSpPr>
        <p:sp>
          <p:nvSpPr>
            <p:cNvPr id="1141" name="Oval 1140"/>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2" name="TextBox 1141"/>
            <p:cNvSpPr txBox="1"/>
            <p:nvPr/>
          </p:nvSpPr>
          <p:spPr>
            <a:xfrm>
              <a:off x="3990042" y="4350439"/>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3" name="Group 1142"/>
          <p:cNvGrpSpPr/>
          <p:nvPr/>
        </p:nvGrpSpPr>
        <p:grpSpPr>
          <a:xfrm>
            <a:off x="4382829" y="4999775"/>
            <a:ext cx="414171" cy="409225"/>
            <a:chOff x="3979898" y="4316760"/>
            <a:chExt cx="418354" cy="413358"/>
          </a:xfrm>
        </p:grpSpPr>
        <p:sp>
          <p:nvSpPr>
            <p:cNvPr id="1144" name="Oval 1143"/>
            <p:cNvSpPr/>
            <p:nvPr/>
          </p:nvSpPr>
          <p:spPr bwMode="auto">
            <a:xfrm>
              <a:off x="4080952" y="457771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5" name="TextBox 1144"/>
            <p:cNvSpPr txBox="1"/>
            <p:nvPr/>
          </p:nvSpPr>
          <p:spPr>
            <a:xfrm>
              <a:off x="3979898" y="4316760"/>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6" name="Group 1145"/>
          <p:cNvGrpSpPr/>
          <p:nvPr/>
        </p:nvGrpSpPr>
        <p:grpSpPr>
          <a:xfrm>
            <a:off x="3807000" y="5827392"/>
            <a:ext cx="414171" cy="441495"/>
            <a:chOff x="3990043" y="4350446"/>
            <a:chExt cx="418354" cy="445954"/>
          </a:xfrm>
        </p:grpSpPr>
        <p:sp>
          <p:nvSpPr>
            <p:cNvPr id="1147" name="Oval 114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8" name="TextBox 1147"/>
            <p:cNvSpPr txBox="1"/>
            <p:nvPr/>
          </p:nvSpPr>
          <p:spPr>
            <a:xfrm>
              <a:off x="3990043" y="4350446"/>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9" name="Group 1148"/>
          <p:cNvGrpSpPr/>
          <p:nvPr/>
        </p:nvGrpSpPr>
        <p:grpSpPr>
          <a:xfrm>
            <a:off x="6396757" y="5917752"/>
            <a:ext cx="515243" cy="307777"/>
            <a:chOff x="3090544" y="5083115"/>
            <a:chExt cx="505813" cy="310886"/>
          </a:xfrm>
        </p:grpSpPr>
        <p:sp>
          <p:nvSpPr>
            <p:cNvPr id="1150" name="Oval 114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1" name="TextBox 1150"/>
            <p:cNvSpPr txBox="1"/>
            <p:nvPr/>
          </p:nvSpPr>
          <p:spPr>
            <a:xfrm>
              <a:off x="3090544"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152" name="Group 1151"/>
          <p:cNvGrpSpPr/>
          <p:nvPr/>
        </p:nvGrpSpPr>
        <p:grpSpPr>
          <a:xfrm>
            <a:off x="5428598" y="4967505"/>
            <a:ext cx="414171" cy="441495"/>
            <a:chOff x="3990043" y="4350446"/>
            <a:chExt cx="418355" cy="445954"/>
          </a:xfrm>
        </p:grpSpPr>
        <p:sp>
          <p:nvSpPr>
            <p:cNvPr id="1153" name="Oval 11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4" name="TextBox 1153"/>
            <p:cNvSpPr txBox="1"/>
            <p:nvPr/>
          </p:nvSpPr>
          <p:spPr>
            <a:xfrm>
              <a:off x="3990043" y="4350446"/>
              <a:ext cx="418355" cy="310885"/>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sp>
        <p:nvSpPr>
          <p:cNvPr id="549" name="Freeform 294"/>
          <p:cNvSpPr>
            <a:spLocks/>
          </p:cNvSpPr>
          <p:nvPr/>
        </p:nvSpPr>
        <p:spPr bwMode="auto">
          <a:xfrm>
            <a:off x="3586844" y="3047709"/>
            <a:ext cx="290947" cy="129644"/>
          </a:xfrm>
          <a:custGeom>
            <a:avLst/>
            <a:gdLst>
              <a:gd name="T0" fmla="*/ 0 w 145"/>
              <a:gd name="T1" fmla="*/ 2147483647 h 89"/>
              <a:gd name="T2" fmla="*/ 2147483647 w 145"/>
              <a:gd name="T3" fmla="*/ 0 h 89"/>
              <a:gd name="T4" fmla="*/ 2147483647 w 145"/>
              <a:gd name="T5" fmla="*/ 0 h 89"/>
              <a:gd name="T6" fmla="*/ 2147483647 w 145"/>
              <a:gd name="T7" fmla="*/ 2147483647 h 89"/>
              <a:gd name="T8" fmla="*/ 0 w 145"/>
              <a:gd name="T9" fmla="*/ 2147483647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latin typeface="+mn-lt"/>
            </a:endParaRPr>
          </a:p>
        </p:txBody>
      </p:sp>
      <p:sp>
        <p:nvSpPr>
          <p:cNvPr id="550" name="Rectangle 295"/>
          <p:cNvSpPr>
            <a:spLocks noChangeArrowheads="1"/>
          </p:cNvSpPr>
          <p:nvPr/>
        </p:nvSpPr>
        <p:spPr bwMode="auto">
          <a:xfrm>
            <a:off x="3664247" y="3047235"/>
            <a:ext cx="16030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dirty="0">
                <a:solidFill>
                  <a:srgbClr val="FFFFFF"/>
                </a:solidFill>
                <a:latin typeface="+mn-lt"/>
              </a:rPr>
              <a:t>5.9</a:t>
            </a:r>
            <a:endParaRPr lang="en-US" sz="900" dirty="0">
              <a:latin typeface="+mn-lt"/>
            </a:endParaRPr>
          </a:p>
        </p:txBody>
      </p:sp>
      <p:sp>
        <p:nvSpPr>
          <p:cNvPr id="551" name="Freeform 26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52" name="Freeform 267"/>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53" name="Freeform 26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54" name="Freeform 270"/>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55" name="Freeform 27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56" name="Freeform 273"/>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57" name="Line 274"/>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58" name="Line 275"/>
          <p:cNvSpPr>
            <a:spLocks noChangeShapeType="1"/>
          </p:cNvSpPr>
          <p:nvPr/>
        </p:nvSpPr>
        <p:spPr bwMode="auto">
          <a:xfrm flipH="1" flipV="1">
            <a:off x="3766017" y="3390441"/>
            <a:ext cx="473964"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59" name="Freeform 276"/>
          <p:cNvSpPr>
            <a:spLocks noEditPoints="1"/>
          </p:cNvSpPr>
          <p:nvPr/>
        </p:nvSpPr>
        <p:spPr bwMode="auto">
          <a:xfrm>
            <a:off x="3418756" y="3381986"/>
            <a:ext cx="200223" cy="958246"/>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0" name="Freeform 277"/>
          <p:cNvSpPr>
            <a:spLocks noEditPoints="1"/>
          </p:cNvSpPr>
          <p:nvPr/>
        </p:nvSpPr>
        <p:spPr bwMode="auto">
          <a:xfrm>
            <a:off x="3672163" y="3381986"/>
            <a:ext cx="183016" cy="954018"/>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1" name="Freeform 278"/>
          <p:cNvSpPr>
            <a:spLocks noEditPoints="1"/>
          </p:cNvSpPr>
          <p:nvPr/>
        </p:nvSpPr>
        <p:spPr bwMode="auto">
          <a:xfrm>
            <a:off x="3798867" y="3770921"/>
            <a:ext cx="328490" cy="491806"/>
          </a:xfrm>
          <a:custGeom>
            <a:avLst/>
            <a:gdLst>
              <a:gd name="T0" fmla="*/ 2147483647 w 237"/>
              <a:gd name="T1" fmla="*/ 0 h 171"/>
              <a:gd name="T2" fmla="*/ 2147483647 w 237"/>
              <a:gd name="T3" fmla="*/ 2147483647 h 171"/>
              <a:gd name="T4" fmla="*/ 2147483647 w 237"/>
              <a:gd name="T5" fmla="*/ 2147483647 h 171"/>
              <a:gd name="T6" fmla="*/ 2147483647 w 237"/>
              <a:gd name="T7" fmla="*/ 2147483647 h 171"/>
              <a:gd name="T8" fmla="*/ 2147483647 w 237"/>
              <a:gd name="T9" fmla="*/ 2147483647 h 171"/>
              <a:gd name="T10" fmla="*/ 2147483647 w 237"/>
              <a:gd name="T11" fmla="*/ 2147483647 h 171"/>
              <a:gd name="T12" fmla="*/ 2147483647 w 237"/>
              <a:gd name="T13" fmla="*/ 2147483647 h 171"/>
              <a:gd name="T14" fmla="*/ 2147483647 w 237"/>
              <a:gd name="T15" fmla="*/ 2147483647 h 171"/>
              <a:gd name="T16" fmla="*/ 2147483647 w 237"/>
              <a:gd name="T17" fmla="*/ 2147483647 h 171"/>
              <a:gd name="T18" fmla="*/ 2147483647 w 237"/>
              <a:gd name="T19" fmla="*/ 2147483647 h 171"/>
              <a:gd name="T20" fmla="*/ 2147483647 w 237"/>
              <a:gd name="T21" fmla="*/ 2147483647 h 171"/>
              <a:gd name="T22" fmla="*/ 2147483647 w 237"/>
              <a:gd name="T23" fmla="*/ 2147483647 h 171"/>
              <a:gd name="T24" fmla="*/ 2147483647 w 237"/>
              <a:gd name="T25" fmla="*/ 2147483647 h 171"/>
              <a:gd name="T26" fmla="*/ 2147483647 w 237"/>
              <a:gd name="T27" fmla="*/ 2147483647 h 171"/>
              <a:gd name="T28" fmla="*/ 2147483647 w 237"/>
              <a:gd name="T29" fmla="*/ 2147483647 h 171"/>
              <a:gd name="T30" fmla="*/ 2147483647 w 237"/>
              <a:gd name="T31" fmla="*/ 2147483647 h 171"/>
              <a:gd name="T32" fmla="*/ 2147483647 w 237"/>
              <a:gd name="T33" fmla="*/ 2147483647 h 171"/>
              <a:gd name="T34" fmla="*/ 2147483647 w 237"/>
              <a:gd name="T35" fmla="*/ 2147483647 h 171"/>
              <a:gd name="T36" fmla="*/ 2147483647 w 237"/>
              <a:gd name="T37" fmla="*/ 2147483647 h 171"/>
              <a:gd name="T38" fmla="*/ 2147483647 w 237"/>
              <a:gd name="T39" fmla="*/ 2147483647 h 171"/>
              <a:gd name="T40" fmla="*/ 2147483647 w 237"/>
              <a:gd name="T41" fmla="*/ 2147483647 h 171"/>
              <a:gd name="T42" fmla="*/ 2147483647 w 237"/>
              <a:gd name="T43" fmla="*/ 2147483647 h 171"/>
              <a:gd name="T44" fmla="*/ 2147483647 w 237"/>
              <a:gd name="T45" fmla="*/ 2147483647 h 171"/>
              <a:gd name="T46" fmla="*/ 2147483647 w 237"/>
              <a:gd name="T47" fmla="*/ 2147483647 h 171"/>
              <a:gd name="T48" fmla="*/ 2147483647 w 237"/>
              <a:gd name="T49" fmla="*/ 2147483647 h 171"/>
              <a:gd name="T50" fmla="*/ 2147483647 w 237"/>
              <a:gd name="T51" fmla="*/ 2147483647 h 171"/>
              <a:gd name="T52" fmla="*/ 2147483647 w 237"/>
              <a:gd name="T53" fmla="*/ 2147483647 h 171"/>
              <a:gd name="T54" fmla="*/ 2147483647 w 237"/>
              <a:gd name="T55" fmla="*/ 2147483647 h 171"/>
              <a:gd name="T56" fmla="*/ 2147483647 w 237"/>
              <a:gd name="T57" fmla="*/ 2147483647 h 171"/>
              <a:gd name="T58" fmla="*/ 2147483647 w 237"/>
              <a:gd name="T59" fmla="*/ 2147483647 h 171"/>
              <a:gd name="T60" fmla="*/ 2147483647 w 237"/>
              <a:gd name="T61" fmla="*/ 2147483647 h 171"/>
              <a:gd name="T62" fmla="*/ 2147483647 w 237"/>
              <a:gd name="T63" fmla="*/ 2147483647 h 171"/>
              <a:gd name="T64" fmla="*/ 2147483647 w 237"/>
              <a:gd name="T65" fmla="*/ 2147483647 h 171"/>
              <a:gd name="T66" fmla="*/ 2147483647 w 237"/>
              <a:gd name="T67" fmla="*/ 2147483647 h 171"/>
              <a:gd name="T68" fmla="*/ 2147483647 w 237"/>
              <a:gd name="T69" fmla="*/ 2147483647 h 171"/>
              <a:gd name="T70" fmla="*/ 2147483647 w 237"/>
              <a:gd name="T71" fmla="*/ 2147483647 h 171"/>
              <a:gd name="T72" fmla="*/ 2147483647 w 237"/>
              <a:gd name="T73" fmla="*/ 2147483647 h 171"/>
              <a:gd name="T74" fmla="*/ 2147483647 w 237"/>
              <a:gd name="T75" fmla="*/ 2147483647 h 171"/>
              <a:gd name="T76" fmla="*/ 2147483647 w 237"/>
              <a:gd name="T77" fmla="*/ 2147483647 h 171"/>
              <a:gd name="T78" fmla="*/ 2147483647 w 237"/>
              <a:gd name="T79" fmla="*/ 2147483647 h 171"/>
              <a:gd name="T80" fmla="*/ 2147483647 w 237"/>
              <a:gd name="T81" fmla="*/ 2147483647 h 171"/>
              <a:gd name="T82" fmla="*/ 2147483647 w 237"/>
              <a:gd name="T83" fmla="*/ 2147483647 h 171"/>
              <a:gd name="T84" fmla="*/ 2147483647 w 237"/>
              <a:gd name="T85" fmla="*/ 2147483647 h 171"/>
              <a:gd name="T86" fmla="*/ 2147483647 w 237"/>
              <a:gd name="T87" fmla="*/ 2147483647 h 171"/>
              <a:gd name="T88" fmla="*/ 2147483647 w 237"/>
              <a:gd name="T89" fmla="*/ 2147483647 h 171"/>
              <a:gd name="T90" fmla="*/ 2147483647 w 237"/>
              <a:gd name="T91" fmla="*/ 2147483647 h 171"/>
              <a:gd name="T92" fmla="*/ 2147483647 w 237"/>
              <a:gd name="T93" fmla="*/ 2147483647 h 171"/>
              <a:gd name="T94" fmla="*/ 2147483647 w 237"/>
              <a:gd name="T95" fmla="*/ 2147483647 h 171"/>
              <a:gd name="T96" fmla="*/ 2147483647 w 237"/>
              <a:gd name="T97" fmla="*/ 2147483647 h 171"/>
              <a:gd name="T98" fmla="*/ 2147483647 w 237"/>
              <a:gd name="T99" fmla="*/ 2147483647 h 171"/>
              <a:gd name="T100" fmla="*/ 2147483647 w 237"/>
              <a:gd name="T101" fmla="*/ 2147483647 h 171"/>
              <a:gd name="T102" fmla="*/ 2147483647 w 237"/>
              <a:gd name="T103" fmla="*/ 2147483647 h 171"/>
              <a:gd name="T104" fmla="*/ 2147483647 w 237"/>
              <a:gd name="T105" fmla="*/ 2147483647 h 171"/>
              <a:gd name="T106" fmla="*/ 2147483647 w 237"/>
              <a:gd name="T107" fmla="*/ 2147483647 h 171"/>
              <a:gd name="T108" fmla="*/ 2147483647 w 237"/>
              <a:gd name="T109" fmla="*/ 2147483647 h 171"/>
              <a:gd name="T110" fmla="*/ 2147483647 w 237"/>
              <a:gd name="T111" fmla="*/ 2147483647 h 171"/>
              <a:gd name="T112" fmla="*/ 2147483647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latin typeface="+mn-lt"/>
            </a:endParaRPr>
          </a:p>
        </p:txBody>
      </p:sp>
      <p:grpSp>
        <p:nvGrpSpPr>
          <p:cNvPr id="12" name="Group 298"/>
          <p:cNvGrpSpPr>
            <a:grpSpLocks/>
          </p:cNvGrpSpPr>
          <p:nvPr/>
        </p:nvGrpSpPr>
        <p:grpSpPr bwMode="auto">
          <a:xfrm>
            <a:off x="3891157" y="3942841"/>
            <a:ext cx="162681" cy="167694"/>
            <a:chOff x="3650" y="3662"/>
            <a:chExt cx="118" cy="58"/>
          </a:xfrm>
        </p:grpSpPr>
        <p:sp>
          <p:nvSpPr>
            <p:cNvPr id="563" name="Rectangle 299"/>
            <p:cNvSpPr>
              <a:spLocks noChangeArrowheads="1"/>
            </p:cNvSpPr>
            <p:nvPr/>
          </p:nvSpPr>
          <p:spPr bwMode="auto">
            <a:xfrm>
              <a:off x="3650" y="3662"/>
              <a:ext cx="118" cy="58"/>
            </a:xfrm>
            <a:prstGeom prst="rect">
              <a:avLst/>
            </a:prstGeom>
            <a:solidFill>
              <a:srgbClr val="00A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64"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grpSp>
      <p:sp>
        <p:nvSpPr>
          <p:cNvPr id="565" name="Rectangle 301"/>
          <p:cNvSpPr>
            <a:spLocks noChangeArrowheads="1"/>
          </p:cNvSpPr>
          <p:nvPr/>
        </p:nvSpPr>
        <p:spPr bwMode="auto">
          <a:xfrm>
            <a:off x="3883336" y="3951296"/>
            <a:ext cx="176330"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SENS</a:t>
            </a:r>
            <a:endParaRPr lang="en-US" sz="1600">
              <a:latin typeface="+mn-lt"/>
            </a:endParaRPr>
          </a:p>
        </p:txBody>
      </p:sp>
      <p:grpSp>
        <p:nvGrpSpPr>
          <p:cNvPr id="13" name="Group 302"/>
          <p:cNvGrpSpPr>
            <a:grpSpLocks/>
          </p:cNvGrpSpPr>
          <p:nvPr/>
        </p:nvGrpSpPr>
        <p:grpSpPr bwMode="auto">
          <a:xfrm>
            <a:off x="3623671" y="3945660"/>
            <a:ext cx="162681" cy="164875"/>
            <a:chOff x="3457" y="3663"/>
            <a:chExt cx="118" cy="57"/>
          </a:xfrm>
        </p:grpSpPr>
        <p:sp>
          <p:nvSpPr>
            <p:cNvPr id="567" name="Rectangle 303"/>
            <p:cNvSpPr>
              <a:spLocks noChangeArrowheads="1"/>
            </p:cNvSpPr>
            <p:nvPr/>
          </p:nvSpPr>
          <p:spPr bwMode="auto">
            <a:xfrm>
              <a:off x="3457" y="3663"/>
              <a:ext cx="118" cy="57"/>
            </a:xfrm>
            <a:prstGeom prst="rect">
              <a:avLst/>
            </a:prstGeom>
            <a:solidFill>
              <a:srgbClr val="00A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sz="1600">
                <a:latin typeface="+mn-lt"/>
              </a:endParaRPr>
            </a:p>
          </p:txBody>
        </p:sp>
        <p:sp>
          <p:nvSpPr>
            <p:cNvPr id="568"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b-NO" sz="1600">
                <a:latin typeface="+mn-lt"/>
              </a:endParaRPr>
            </a:p>
          </p:txBody>
        </p:sp>
      </p:grpSp>
      <p:sp>
        <p:nvSpPr>
          <p:cNvPr id="569" name="Rectangle 305"/>
          <p:cNvSpPr>
            <a:spLocks noChangeArrowheads="1"/>
          </p:cNvSpPr>
          <p:nvPr/>
        </p:nvSpPr>
        <p:spPr bwMode="auto">
          <a:xfrm>
            <a:off x="3650263" y="3954114"/>
            <a:ext cx="110608"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Ctrl</a:t>
            </a:r>
            <a:endParaRPr lang="en-US" sz="1600">
              <a:latin typeface="+mn-lt"/>
            </a:endParaRPr>
          </a:p>
        </p:txBody>
      </p:sp>
      <p:sp>
        <p:nvSpPr>
          <p:cNvPr id="570" name="Freeform 306"/>
          <p:cNvSpPr>
            <a:spLocks noEditPoints="1"/>
          </p:cNvSpPr>
          <p:nvPr/>
        </p:nvSpPr>
        <p:spPr bwMode="auto">
          <a:xfrm>
            <a:off x="3942776" y="3620138"/>
            <a:ext cx="46928" cy="322703"/>
          </a:xfrm>
          <a:custGeom>
            <a:avLst/>
            <a:gdLst>
              <a:gd name="T0" fmla="*/ 2147483647 w 35"/>
              <a:gd name="T1" fmla="*/ 2147483647 h 111"/>
              <a:gd name="T2" fmla="*/ 2147483647 w 35"/>
              <a:gd name="T3" fmla="*/ 2147483647 h 111"/>
              <a:gd name="T4" fmla="*/ 2147483647 w 35"/>
              <a:gd name="T5" fmla="*/ 2147483647 h 111"/>
              <a:gd name="T6" fmla="*/ 2147483647 w 35"/>
              <a:gd name="T7" fmla="*/ 2147483647 h 111"/>
              <a:gd name="T8" fmla="*/ 2147483647 w 35"/>
              <a:gd name="T9" fmla="*/ 2147483647 h 111"/>
              <a:gd name="T10" fmla="*/ 2147483647 w 35"/>
              <a:gd name="T11" fmla="*/ 2147483647 h 111"/>
              <a:gd name="T12" fmla="*/ 2147483647 w 35"/>
              <a:gd name="T13" fmla="*/ 2147483647 h 111"/>
              <a:gd name="T14" fmla="*/ 0 w 35"/>
              <a:gd name="T15" fmla="*/ 2147483647 h 111"/>
              <a:gd name="T16" fmla="*/ 2147483647 w 35"/>
              <a:gd name="T17" fmla="*/ 2147483647 h 111"/>
              <a:gd name="T18" fmla="*/ 0 w 35"/>
              <a:gd name="T19" fmla="*/ 2147483647 h 111"/>
              <a:gd name="T20" fmla="*/ 2147483647 w 35"/>
              <a:gd name="T21" fmla="*/ 0 h 111"/>
              <a:gd name="T22" fmla="*/ 2147483647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1" name="Freeform 307"/>
          <p:cNvSpPr>
            <a:spLocks noEditPoints="1"/>
          </p:cNvSpPr>
          <p:nvPr/>
        </p:nvSpPr>
        <p:spPr bwMode="auto">
          <a:xfrm>
            <a:off x="3684677" y="3620138"/>
            <a:ext cx="50055" cy="326931"/>
          </a:xfrm>
          <a:custGeom>
            <a:avLst/>
            <a:gdLst>
              <a:gd name="T0" fmla="*/ 2147483647 w 36"/>
              <a:gd name="T1" fmla="*/ 2147483647 h 112"/>
              <a:gd name="T2" fmla="*/ 2147483647 w 36"/>
              <a:gd name="T3" fmla="*/ 2147483647 h 112"/>
              <a:gd name="T4" fmla="*/ 2147483647 w 36"/>
              <a:gd name="T5" fmla="*/ 2147483647 h 112"/>
              <a:gd name="T6" fmla="*/ 2147483647 w 36"/>
              <a:gd name="T7" fmla="*/ 2147483647 h 112"/>
              <a:gd name="T8" fmla="*/ 2147483647 w 36"/>
              <a:gd name="T9" fmla="*/ 2147483647 h 112"/>
              <a:gd name="T10" fmla="*/ 2147483647 w 36"/>
              <a:gd name="T11" fmla="*/ 2147483647 h 112"/>
              <a:gd name="T12" fmla="*/ 2147483647 w 36"/>
              <a:gd name="T13" fmla="*/ 2147483647 h 112"/>
              <a:gd name="T14" fmla="*/ 0 w 36"/>
              <a:gd name="T15" fmla="*/ 2147483647 h 112"/>
              <a:gd name="T16" fmla="*/ 2147483647 w 36"/>
              <a:gd name="T17" fmla="*/ 2147483647 h 112"/>
              <a:gd name="T18" fmla="*/ 0 w 36"/>
              <a:gd name="T19" fmla="*/ 2147483647 h 112"/>
              <a:gd name="T20" fmla="*/ 2147483647 w 36"/>
              <a:gd name="T21" fmla="*/ 0 h 112"/>
              <a:gd name="T22" fmla="*/ 2147483647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2" name="Freeform 308"/>
          <p:cNvSpPr>
            <a:spLocks noEditPoints="1"/>
          </p:cNvSpPr>
          <p:nvPr/>
        </p:nvSpPr>
        <p:spPr bwMode="auto">
          <a:xfrm>
            <a:off x="3263897" y="3591954"/>
            <a:ext cx="1021448" cy="8173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3" name="Freeform 325"/>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74" name="Freeform 32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75" name="Freeform 328"/>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76" name="Freeform 32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77" name="Freeform 331"/>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mn-lt"/>
            </a:endParaRPr>
          </a:p>
        </p:txBody>
      </p:sp>
      <p:sp>
        <p:nvSpPr>
          <p:cNvPr id="578" name="Freeform 33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n-lt"/>
            </a:endParaRPr>
          </a:p>
        </p:txBody>
      </p:sp>
      <p:sp>
        <p:nvSpPr>
          <p:cNvPr id="579" name="Line 333"/>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80" name="Line 334"/>
          <p:cNvSpPr>
            <a:spLocks noChangeShapeType="1"/>
          </p:cNvSpPr>
          <p:nvPr/>
        </p:nvSpPr>
        <p:spPr bwMode="auto">
          <a:xfrm flipH="1" flipV="1">
            <a:off x="3832880" y="3365734"/>
            <a:ext cx="473964" cy="505897"/>
          </a:xfrm>
          <a:prstGeom prst="line">
            <a:avLst/>
          </a:prstGeom>
          <a:noFill/>
          <a:ln w="19050">
            <a:solidFill>
              <a:srgbClr val="FFD300"/>
            </a:solidFill>
            <a:round/>
            <a:headEnd/>
            <a:tailEnd/>
          </a:ln>
          <a:extLst>
            <a:ext uri="{909E8E84-426E-40dd-AFC4-6F175D3DCCD1}">
              <a14:hiddenFill xmlns:a14="http://schemas.microsoft.com/office/drawing/2010/main" xmlns="">
                <a:noFill/>
              </a14:hiddenFill>
            </a:ext>
          </a:extLst>
        </p:spPr>
        <p:txBody>
          <a:bodyPr/>
          <a:lstStyle/>
          <a:p>
            <a:endParaRPr lang="en-US">
              <a:latin typeface="+mn-lt"/>
            </a:endParaRPr>
          </a:p>
        </p:txBody>
      </p:sp>
      <p:sp>
        <p:nvSpPr>
          <p:cNvPr id="581" name="Freeform 335"/>
          <p:cNvSpPr>
            <a:spLocks noEditPoints="1"/>
          </p:cNvSpPr>
          <p:nvPr/>
        </p:nvSpPr>
        <p:spPr bwMode="auto">
          <a:xfrm>
            <a:off x="3292054" y="3381986"/>
            <a:ext cx="326926" cy="830011"/>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2" name="Freeform 336"/>
          <p:cNvSpPr>
            <a:spLocks noEditPoints="1"/>
          </p:cNvSpPr>
          <p:nvPr/>
        </p:nvSpPr>
        <p:spPr bwMode="auto">
          <a:xfrm>
            <a:off x="3672163" y="3381986"/>
            <a:ext cx="328490" cy="894832"/>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3" name="Freeform 372"/>
          <p:cNvSpPr>
            <a:spLocks noEditPoints="1"/>
          </p:cNvSpPr>
          <p:nvPr/>
        </p:nvSpPr>
        <p:spPr bwMode="auto">
          <a:xfrm>
            <a:off x="3149707" y="3956933"/>
            <a:ext cx="1418764" cy="6482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841" name="Line 1123"/>
          <p:cNvSpPr>
            <a:spLocks noChangeShapeType="1"/>
          </p:cNvSpPr>
          <p:nvPr/>
        </p:nvSpPr>
        <p:spPr bwMode="auto">
          <a:xfrm>
            <a:off x="3575180"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180000" tIns="180000" rIns="180000" bIns="180000" anchor="ctr">
            <a:spAutoFit/>
          </a:bodyPr>
          <a:lstStyle/>
          <a:p>
            <a:endParaRPr lang="en-US">
              <a:latin typeface="+mn-lt"/>
            </a:endParaRPr>
          </a:p>
        </p:txBody>
      </p:sp>
      <p:sp>
        <p:nvSpPr>
          <p:cNvPr id="842" name="Line 1124"/>
          <p:cNvSpPr>
            <a:spLocks noChangeShapeType="1"/>
          </p:cNvSpPr>
          <p:nvPr/>
        </p:nvSpPr>
        <p:spPr bwMode="auto">
          <a:xfrm>
            <a:off x="4142998"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wrap="none" lIns="180000" tIns="180000" rIns="180000" bIns="180000" anchor="ctr">
            <a:spAutoFit/>
          </a:bodyPr>
          <a:lstStyle/>
          <a:p>
            <a:endParaRPr lang="en-US">
              <a:latin typeface="+mn-lt"/>
            </a:endParaRPr>
          </a:p>
        </p:txBody>
      </p:sp>
      <p:sp>
        <p:nvSpPr>
          <p:cNvPr id="843" name="Text Box 1125"/>
          <p:cNvSpPr txBox="1">
            <a:spLocks noChangeArrowheads="1"/>
          </p:cNvSpPr>
          <p:nvPr/>
        </p:nvSpPr>
        <p:spPr bwMode="auto">
          <a:xfrm>
            <a:off x="3360457" y="4140558"/>
            <a:ext cx="854969" cy="211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sz="900" b="1" dirty="0">
                <a:latin typeface="+mn-lt"/>
              </a:rPr>
              <a:t>Loop </a:t>
            </a:r>
            <a:r>
              <a:rPr lang="de-DE" sz="900" b="1" dirty="0" err="1">
                <a:latin typeface="+mn-lt"/>
              </a:rPr>
              <a:t>Detector</a:t>
            </a:r>
            <a:endParaRPr lang="en-US" sz="900" b="1" dirty="0">
              <a:latin typeface="+mn-lt"/>
            </a:endParaRPr>
          </a:p>
        </p:txBody>
      </p:sp>
      <p:sp>
        <p:nvSpPr>
          <p:cNvPr id="5" name="Rectangle 4"/>
          <p:cNvSpPr/>
          <p:nvPr/>
        </p:nvSpPr>
        <p:spPr>
          <a:xfrm>
            <a:off x="252000" y="4589668"/>
            <a:ext cx="6426271" cy="369332"/>
          </a:xfrm>
          <a:prstGeom prst="rect">
            <a:avLst/>
          </a:prstGeom>
        </p:spPr>
        <p:txBody>
          <a:bodyPr wrap="none">
            <a:spAutoFit/>
          </a:bodyPr>
          <a:lstStyle/>
          <a:p>
            <a:r>
              <a:rPr lang="en-US" sz="1800" b="1" dirty="0">
                <a:solidFill>
                  <a:schemeClr val="accent6">
                    <a:lumMod val="75000"/>
                  </a:schemeClr>
                </a:solidFill>
                <a:latin typeface="+mn-lt"/>
              </a:rPr>
              <a:t>ITS Network Technology &amp; Protocols Standards Mapping</a:t>
            </a:r>
          </a:p>
        </p:txBody>
      </p:sp>
    </p:spTree>
    <p:extLst>
      <p:ext uri="{BB962C8B-B14F-4D97-AF65-F5344CB8AC3E}">
        <p14:creationId xmlns:p14="http://schemas.microsoft.com/office/powerpoint/2010/main" xmlns="" val="3460910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gaps to existing IEEE 802 standards</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OmniRAN </a:t>
            </a:r>
            <a:r>
              <a:rPr lang="en-US" dirty="0" smtClean="0"/>
              <a:t>ECSG</a:t>
            </a:r>
            <a:r>
              <a:rPr lang="en-US" dirty="0" smtClean="0"/>
              <a:t/>
            </a:r>
            <a:br>
              <a:rPr lang="en-US" dirty="0" smtClean="0"/>
            </a:br>
            <a:r>
              <a:rPr lang="en-US" dirty="0" smtClean="0"/>
              <a:t>Results and Proposals</a:t>
            </a:r>
            <a:endParaRPr lang="en-US" dirty="0"/>
          </a:p>
        </p:txBody>
      </p:sp>
      <p:sp>
        <p:nvSpPr>
          <p:cNvPr id="3" name="Subtitle 2"/>
          <p:cNvSpPr>
            <a:spLocks noGrp="1"/>
          </p:cNvSpPr>
          <p:nvPr>
            <p:ph type="subTitle" idx="1"/>
          </p:nvPr>
        </p:nvSpPr>
        <p:spPr/>
        <p:txBody>
          <a:bodyPr/>
          <a:lstStyle/>
          <a:p>
            <a:r>
              <a:rPr lang="en-US" dirty="0" smtClean="0"/>
              <a:t>S</a:t>
            </a:r>
            <a:r>
              <a:rPr lang="en-US" dirty="0" smtClean="0"/>
              <a:t>cope </a:t>
            </a:r>
            <a:r>
              <a:rPr lang="en-US" dirty="0" smtClean="0"/>
              <a:t>of IEEE 802, gaps and proposed ways forward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use cases </a:t>
            </a:r>
            <a:br>
              <a:rPr lang="en-US" smtClean="0"/>
            </a:br>
            <a:r>
              <a:rPr lang="en-US" smtClean="0"/>
              <a:t>investigated for gap analysis</a:t>
            </a:r>
            <a:endParaRPr lang="en-US" dirty="0"/>
          </a:p>
        </p:txBody>
      </p:sp>
      <p:sp>
        <p:nvSpPr>
          <p:cNvPr id="5" name="Content Placeholder 4"/>
          <p:cNvSpPr>
            <a:spLocks noGrp="1"/>
          </p:cNvSpPr>
          <p:nvPr>
            <p:ph idx="1"/>
          </p:nvPr>
        </p:nvSpPr>
        <p:spPr/>
        <p:txBody>
          <a:bodyPr>
            <a:normAutofit/>
          </a:bodyPr>
          <a:lstStyle/>
          <a:p>
            <a:r>
              <a:rPr lang="en-US" dirty="0" smtClean="0"/>
              <a:t>3GPP Trusted WLAN Access to EPC </a:t>
            </a:r>
          </a:p>
          <a:p>
            <a:pPr lvl="1"/>
            <a:r>
              <a:rPr lang="en-US" dirty="0"/>
              <a:t>TS 23.402 V11.6.0 (2013-03)</a:t>
            </a:r>
            <a:br>
              <a:rPr lang="en-US" dirty="0"/>
            </a:br>
            <a:endParaRPr lang="en-US" dirty="0"/>
          </a:p>
          <a:p>
            <a:r>
              <a:rPr lang="en-US" dirty="0" err="1" smtClean="0"/>
              <a:t>ZigBee</a:t>
            </a:r>
            <a:r>
              <a:rPr lang="en-US" dirty="0" smtClean="0"/>
              <a:t> SEP2 Smart Grid Use Case </a:t>
            </a:r>
          </a:p>
          <a:p>
            <a:pPr lvl="1"/>
            <a:r>
              <a:rPr lang="hu-HU" dirty="0"/>
              <a:t>ZigBee docs-09-5449-33-0zse</a:t>
            </a:r>
          </a:p>
          <a:p>
            <a:pPr marL="457200" lvl="1" indent="0">
              <a:buNone/>
            </a:pPr>
            <a:endParaRPr lang="en-US" dirty="0" smtClean="0"/>
          </a:p>
          <a:p>
            <a:r>
              <a:rPr lang="en-US" dirty="0" smtClean="0"/>
              <a:t>SDN-based OmniRAN Use Case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TS 23.402 V11.6.0 (2013-03)</a:t>
            </a:r>
            <a:endParaRPr lang="en-US" dirty="0"/>
          </a:p>
        </p:txBody>
      </p:sp>
      <p:sp>
        <p:nvSpPr>
          <p:cNvPr id="3" name="Content Placeholder 2"/>
          <p:cNvSpPr>
            <a:spLocks noGrp="1"/>
          </p:cNvSpPr>
          <p:nvPr>
            <p:ph idx="1"/>
          </p:nvPr>
        </p:nvSpPr>
        <p:spPr>
          <a:xfrm>
            <a:off x="457200" y="1600200"/>
            <a:ext cx="8229600" cy="2503875"/>
          </a:xfrm>
        </p:spPr>
        <p:txBody>
          <a:bodyPr>
            <a:normAutofit fontScale="55000" lnSpcReduction="20000"/>
          </a:bodyPr>
          <a:lstStyle/>
          <a:p>
            <a:r>
              <a:rPr lang="en-US" dirty="0"/>
              <a:t>Support for non-seamless WLAN offload (NSWO) or single PDN connection selected by the network without IP address preservation</a:t>
            </a:r>
          </a:p>
          <a:p>
            <a:r>
              <a:rPr lang="en-US" dirty="0"/>
              <a:t>S2a bearer creation and deletion based on EAP and AAA signaling</a:t>
            </a:r>
          </a:p>
          <a:p>
            <a:pPr lvl="1"/>
            <a:r>
              <a:rPr lang="en-US" dirty="0"/>
              <a:t>Emulating link state signaling of WLAN Access Network</a:t>
            </a:r>
          </a:p>
          <a:p>
            <a:r>
              <a:rPr lang="en-US" dirty="0"/>
              <a:t>Definition of a WLAN Access Network, a Trusted WLAN AAA Proxy (TWAP) and a Trusted WLAN Access Gateway (TWAG)</a:t>
            </a:r>
          </a:p>
          <a:p>
            <a:r>
              <a:rPr lang="en-US" dirty="0"/>
              <a:t>Requiring a point-to-point link between UE and TWAG across WLAN Access Network</a:t>
            </a:r>
          </a:p>
          <a:p>
            <a:r>
              <a:rPr lang="en-US" dirty="0"/>
              <a:t>Reference Model:</a:t>
            </a:r>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858973182"/>
              </p:ext>
            </p:extLst>
          </p:nvPr>
        </p:nvGraphicFramePr>
        <p:xfrm>
          <a:off x="2141730" y="3390265"/>
          <a:ext cx="4635270" cy="3144079"/>
        </p:xfrm>
        <a:graphic>
          <a:graphicData uri="http://schemas.openxmlformats.org/presentationml/2006/ole">
            <p:oleObj spid="_x0000_s39962" name="Picture" r:id="rId3" imgW="3263760" imgH="2212560" progId="Word.Picture.8">
              <p:embed/>
            </p:oleObj>
          </a:graphicData>
        </a:graphic>
      </p:graphicFrame>
    </p:spTree>
    <p:extLst>
      <p:ext uri="{BB962C8B-B14F-4D97-AF65-F5344CB8AC3E}">
        <p14:creationId xmlns:p14="http://schemas.microsoft.com/office/powerpoint/2010/main" xmlns="" val="376030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0"/>
          <p:cNvGrpSpPr/>
          <p:nvPr/>
        </p:nvGrpSpPr>
        <p:grpSpPr>
          <a:xfrm>
            <a:off x="1994015" y="4779340"/>
            <a:ext cx="1000125" cy="990600"/>
            <a:chOff x="2124075" y="4419600"/>
            <a:chExt cx="1000125" cy="990600"/>
          </a:xfrm>
        </p:grpSpPr>
        <p:sp>
          <p:nvSpPr>
            <p:cNvPr id="7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7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76" name="Picture 75" descr="Wireless Gateway.png"/>
            <p:cNvPicPr>
              <a:picLocks noChangeAspect="1"/>
            </p:cNvPicPr>
            <p:nvPr/>
          </p:nvPicPr>
          <p:blipFill>
            <a:blip r:embed="rId3" cstate="print"/>
            <a:stretch>
              <a:fillRect/>
            </a:stretch>
          </p:blipFill>
          <p:spPr>
            <a:xfrm>
              <a:off x="2411760" y="4710893"/>
              <a:ext cx="180020" cy="158267"/>
            </a:xfrm>
            <a:prstGeom prst="rect">
              <a:avLst/>
            </a:prstGeom>
          </p:spPr>
        </p:pic>
        <p:pic>
          <p:nvPicPr>
            <p:cNvPr id="77" name="Picture 76" descr="Wireless Gateway.png"/>
            <p:cNvPicPr>
              <a:picLocks noChangeAspect="1"/>
            </p:cNvPicPr>
            <p:nvPr/>
          </p:nvPicPr>
          <p:blipFill>
            <a:blip r:embed="rId3" cstate="print"/>
            <a:stretch>
              <a:fillRect/>
            </a:stretch>
          </p:blipFill>
          <p:spPr>
            <a:xfrm>
              <a:off x="2726795" y="4824155"/>
              <a:ext cx="270030" cy="237401"/>
            </a:xfrm>
            <a:prstGeom prst="rect">
              <a:avLst/>
            </a:prstGeom>
          </p:spPr>
        </p:pic>
        <p:pic>
          <p:nvPicPr>
            <p:cNvPr id="78" name="Picture 77" descr="Wireless Gateway.png"/>
            <p:cNvPicPr>
              <a:picLocks noChangeAspect="1"/>
            </p:cNvPicPr>
            <p:nvPr/>
          </p:nvPicPr>
          <p:blipFill>
            <a:blip r:embed="rId3" cstate="print"/>
            <a:stretch>
              <a:fillRect/>
            </a:stretch>
          </p:blipFill>
          <p:spPr>
            <a:xfrm>
              <a:off x="2186735" y="4869160"/>
              <a:ext cx="512022" cy="450153"/>
            </a:xfrm>
            <a:prstGeom prst="rect">
              <a:avLst/>
            </a:prstGeom>
          </p:spPr>
        </p:pic>
      </p:grpSp>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OmniRAN Reference Point mapping</a:t>
            </a:r>
            <a:endParaRPr lang="en-US" dirty="0"/>
          </a:p>
        </p:txBody>
      </p:sp>
      <p:cxnSp>
        <p:nvCxnSpPr>
          <p:cNvPr id="230" name="Straight Connector 229"/>
          <p:cNvCxnSpPr>
            <a:stCxn id="244" idx="3"/>
          </p:cNvCxnSpPr>
          <p:nvPr/>
        </p:nvCxnSpPr>
        <p:spPr bwMode="auto">
          <a:xfrm>
            <a:off x="1241630" y="53876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 name="Group 230"/>
          <p:cNvGrpSpPr/>
          <p:nvPr/>
        </p:nvGrpSpPr>
        <p:grpSpPr>
          <a:xfrm>
            <a:off x="1394030" y="5312740"/>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2994230" y="5409410"/>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5" name="Group 234"/>
          <p:cNvGrpSpPr/>
          <p:nvPr/>
        </p:nvGrpSpPr>
        <p:grpSpPr>
          <a:xfrm>
            <a:off x="3148708" y="5340330"/>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6" name="Group 242"/>
          <p:cNvGrpSpPr/>
          <p:nvPr/>
        </p:nvGrpSpPr>
        <p:grpSpPr>
          <a:xfrm>
            <a:off x="251030" y="4836490"/>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4"/>
            <a:stretch>
              <a:fillRect/>
            </a:stretch>
          </p:blipFill>
          <p:spPr>
            <a:xfrm>
              <a:off x="609600" y="2286000"/>
              <a:ext cx="533400" cy="533400"/>
            </a:xfrm>
            <a:prstGeom prst="rect">
              <a:avLst/>
            </a:prstGeom>
          </p:spPr>
        </p:pic>
      </p:grpSp>
      <p:sp>
        <p:nvSpPr>
          <p:cNvPr id="247" name="Oval 246"/>
          <p:cNvSpPr/>
          <p:nvPr/>
        </p:nvSpPr>
        <p:spPr bwMode="auto">
          <a:xfrm>
            <a:off x="3284240" y="508414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3131840" y="47793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241630" y="5146634"/>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aphicFrame>
        <p:nvGraphicFramePr>
          <p:cNvPr id="69" name="Object 68"/>
          <p:cNvGraphicFramePr>
            <a:graphicFrameLocks noChangeAspect="1"/>
          </p:cNvGraphicFramePr>
          <p:nvPr>
            <p:extLst>
              <p:ext uri="{D42A27DB-BD31-4B8C-83A1-F6EECF244321}">
                <p14:modId xmlns:p14="http://schemas.microsoft.com/office/powerpoint/2010/main" xmlns="" val="4141335378"/>
              </p:ext>
            </p:extLst>
          </p:nvPr>
        </p:nvGraphicFramePr>
        <p:xfrm>
          <a:off x="1331640" y="1493975"/>
          <a:ext cx="4659175" cy="3160294"/>
        </p:xfrm>
        <a:graphic>
          <a:graphicData uri="http://schemas.openxmlformats.org/presentationml/2006/ole">
            <p:oleObj spid="_x0000_s41002" name="Picture" r:id="rId5" imgW="3263760" imgH="2212560" progId="Word.Picture.8">
              <p:embed/>
            </p:oleObj>
          </a:graphicData>
        </a:graphic>
      </p:graphicFrame>
      <p:sp>
        <p:nvSpPr>
          <p:cNvPr id="159" name="AutoShape 154"/>
          <p:cNvSpPr>
            <a:spLocks noChangeArrowheads="1"/>
          </p:cNvSpPr>
          <p:nvPr/>
        </p:nvSpPr>
        <p:spPr bwMode="auto">
          <a:xfrm>
            <a:off x="3761910" y="4836490"/>
            <a:ext cx="162018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6"/>
          <a:srcRect/>
          <a:stretch>
            <a:fillRect/>
          </a:stretch>
        </p:blipFill>
        <p:spPr bwMode="auto">
          <a:xfrm>
            <a:off x="4396020" y="552705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4121382" y="488411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7" name="Group 161"/>
          <p:cNvGrpSpPr/>
          <p:nvPr/>
        </p:nvGrpSpPr>
        <p:grpSpPr>
          <a:xfrm>
            <a:off x="4268355" y="511279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19" name="Content Placeholder 18"/>
          <p:cNvSpPr>
            <a:spLocks noGrp="1"/>
          </p:cNvSpPr>
          <p:nvPr>
            <p:ph sz="half" idx="2"/>
          </p:nvPr>
        </p:nvSpPr>
        <p:spPr>
          <a:xfrm>
            <a:off x="5697125" y="1988840"/>
            <a:ext cx="2989674" cy="4545505"/>
          </a:xfrm>
          <a:solidFill>
            <a:schemeClr val="bg1"/>
          </a:solidFill>
        </p:spPr>
        <p:txBody>
          <a:bodyPr>
            <a:normAutofit fontScale="70000" lnSpcReduction="20000"/>
          </a:bodyPr>
          <a:lstStyle/>
          <a:p>
            <a:r>
              <a:rPr lang="en-US" dirty="0"/>
              <a:t>R1 maps directly to the SWw reference point of 3GPP</a:t>
            </a:r>
          </a:p>
          <a:p>
            <a:r>
              <a:rPr lang="en-US" dirty="0"/>
              <a:t>R2 and R3 would provide specified interfaces for Trusted WLAN AAA Proxy and Trusted WLAN Access Gateway, which are not addressed by 3GPP by definition</a:t>
            </a:r>
          </a:p>
          <a:p>
            <a:r>
              <a:rPr lang="en-US" dirty="0"/>
              <a:t>3GPP does not provide details for direct Internet access.</a:t>
            </a:r>
            <a:endParaRPr lang="en-US"/>
          </a:p>
        </p:txBody>
      </p:sp>
      <p:sp>
        <p:nvSpPr>
          <p:cNvPr id="80" name="Rounded Rectangle 79"/>
          <p:cNvSpPr/>
          <p:nvPr/>
        </p:nvSpPr>
        <p:spPr bwMode="auto">
          <a:xfrm>
            <a:off x="4076945" y="5949240"/>
            <a:ext cx="990600" cy="71976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aphicFrame>
        <p:nvGraphicFramePr>
          <p:cNvPr id="82" name="Object 15">
            <a:hlinkClick r:id="" action="ppaction://ole?verb=0"/>
          </p:cNvPr>
          <p:cNvGraphicFramePr>
            <a:graphicFrameLocks/>
          </p:cNvGraphicFramePr>
          <p:nvPr>
            <p:extLst>
              <p:ext uri="{D42A27DB-BD31-4B8C-83A1-F6EECF244321}">
                <p14:modId xmlns:p14="http://schemas.microsoft.com/office/powerpoint/2010/main" xmlns="" val="3018622822"/>
              </p:ext>
            </p:extLst>
          </p:nvPr>
        </p:nvGraphicFramePr>
        <p:xfrm>
          <a:off x="4121950" y="6039000"/>
          <a:ext cx="945105" cy="540060"/>
        </p:xfrm>
        <a:graphic>
          <a:graphicData uri="http://schemas.openxmlformats.org/presentationml/2006/ole">
            <p:oleObj spid="_x0000_s41003" name="Clip" r:id="rId7" imgW="5757415" imgH="3221332" progId="">
              <p:embed/>
            </p:oleObj>
          </a:graphicData>
        </a:graphic>
      </p:graphicFrame>
      <p:sp>
        <p:nvSpPr>
          <p:cNvPr id="83" name="Text Box 16"/>
          <p:cNvSpPr txBox="1">
            <a:spLocks noChangeArrowheads="1"/>
          </p:cNvSpPr>
          <p:nvPr/>
        </p:nvSpPr>
        <p:spPr bwMode="auto">
          <a:xfrm>
            <a:off x="4266580" y="6129010"/>
            <a:ext cx="800475"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cxnSp>
        <p:nvCxnSpPr>
          <p:cNvPr id="158" name="Straight Connector 157"/>
          <p:cNvCxnSpPr>
            <a:stCxn id="159" idx="2"/>
            <a:endCxn id="80" idx="0"/>
          </p:cNvCxnSpPr>
          <p:nvPr/>
        </p:nvCxnSpPr>
        <p:spPr bwMode="auto">
          <a:xfrm>
            <a:off x="4572000" y="5827090"/>
            <a:ext cx="245" cy="12215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81" name="Rectangle 129"/>
          <p:cNvSpPr>
            <a:spLocks noGrp="1" noChangeArrowheads="1"/>
          </p:cNvSpPr>
          <p:nvPr>
            <p:ph type="title"/>
          </p:nvPr>
        </p:nvSpPr>
        <p:spPr>
          <a:prstGeom prst="rect">
            <a:avLst/>
          </a:prstGeom>
        </p:spPr>
        <p:txBody>
          <a:bodyPr/>
          <a:lstStyle/>
          <a:p>
            <a:r>
              <a:rPr lang="en-US" sz="2800" dirty="0" smtClean="0"/>
              <a:t>GAP#1</a:t>
            </a:r>
            <a:r>
              <a:rPr lang="en-US" sz="2800" dirty="0"/>
              <a:t>: Support for point-to-point links </a:t>
            </a:r>
            <a:br>
              <a:rPr lang="en-US" sz="2800" dirty="0"/>
            </a:br>
            <a:r>
              <a:rPr lang="en-US" sz="2800" dirty="0"/>
              <a:t>in bridged networks</a:t>
            </a:r>
            <a:endParaRPr lang="en-US" altLang="zh-CN" sz="3200" dirty="0">
              <a:latin typeface="Arial" charset="0"/>
              <a:ea typeface="宋体" charset="0"/>
              <a:cs typeface="宋体" charset="0"/>
            </a:endParaRPr>
          </a:p>
        </p:txBody>
      </p:sp>
      <p:sp>
        <p:nvSpPr>
          <p:cNvPr id="4" name="Content Placeholder 3"/>
          <p:cNvSpPr>
            <a:spLocks noGrp="1"/>
          </p:cNvSpPr>
          <p:nvPr>
            <p:ph idx="1"/>
          </p:nvPr>
        </p:nvSpPr>
        <p:spPr>
          <a:xfrm>
            <a:off x="457200" y="4599000"/>
            <a:ext cx="8229600" cy="1980000"/>
          </a:xfrm>
        </p:spPr>
        <p:txBody>
          <a:bodyPr>
            <a:normAutofit fontScale="47500" lnSpcReduction="20000"/>
          </a:bodyPr>
          <a:lstStyle/>
          <a:p>
            <a:r>
              <a:rPr lang="en-US"/>
              <a:t>For security and operational reasons, real access networks require a point-to-point link between terminal and access router</a:t>
            </a:r>
          </a:p>
          <a:p>
            <a:r>
              <a:rPr lang="en-US"/>
              <a:t>The point-to-point link has to be maintained when the terminal is moving from one access point to another access point</a:t>
            </a:r>
          </a:p>
          <a:p>
            <a:pPr lvl="1"/>
            <a:r>
              <a:rPr lang="en-US"/>
              <a:t>Mobility support; the link has to be re-located</a:t>
            </a:r>
          </a:p>
          <a:p>
            <a:r>
              <a:rPr lang="en-US"/>
              <a:t>IEEE 802.1 seems to miss support point-to-point links across a bridged infrastructure</a:t>
            </a:r>
          </a:p>
          <a:p>
            <a:pPr lvl="1"/>
            <a:r>
              <a:rPr lang="en-US"/>
              <a:t>Real access networks deploy instead Ethernet over GRE over IP over Ethernet to emulate the desired point-to-point link behavior</a:t>
            </a:r>
          </a:p>
          <a:p>
            <a:pPr lvl="1"/>
            <a:r>
              <a:rPr lang="en-US"/>
              <a:t>Required L2 behavior is realized by transport of L2 over L3</a:t>
            </a:r>
          </a:p>
        </p:txBody>
      </p:sp>
      <p:sp>
        <p:nvSpPr>
          <p:cNvPr id="125955" name="Line 3"/>
          <p:cNvSpPr>
            <a:spLocks noChangeShapeType="1"/>
          </p:cNvSpPr>
          <p:nvPr/>
        </p:nvSpPr>
        <p:spPr bwMode="auto">
          <a:xfrm>
            <a:off x="1665288" y="1673650"/>
            <a:ext cx="0" cy="2790350"/>
          </a:xfrm>
          <a:prstGeom prst="line">
            <a:avLst/>
          </a:prstGeom>
          <a:noFill/>
          <a:ln w="9525">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8" name="Line 6"/>
          <p:cNvSpPr>
            <a:spLocks noChangeShapeType="1"/>
          </p:cNvSpPr>
          <p:nvPr/>
        </p:nvSpPr>
        <p:spPr bwMode="auto">
          <a:xfrm>
            <a:off x="1349374" y="2019724"/>
            <a:ext cx="54276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9" name="Line 7"/>
          <p:cNvSpPr>
            <a:spLocks noChangeShapeType="1"/>
          </p:cNvSpPr>
          <p:nvPr/>
        </p:nvSpPr>
        <p:spPr bwMode="auto">
          <a:xfrm>
            <a:off x="854075" y="3050649"/>
            <a:ext cx="17113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0" name="Line 8"/>
          <p:cNvSpPr>
            <a:spLocks noChangeShapeType="1"/>
          </p:cNvSpPr>
          <p:nvPr/>
        </p:nvSpPr>
        <p:spPr bwMode="auto">
          <a:xfrm>
            <a:off x="5562300" y="3051612"/>
            <a:ext cx="17113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2" name="Line 10"/>
          <p:cNvSpPr>
            <a:spLocks noChangeShapeType="1"/>
          </p:cNvSpPr>
          <p:nvPr/>
        </p:nvSpPr>
        <p:spPr bwMode="auto">
          <a:xfrm>
            <a:off x="2565400" y="3050024"/>
            <a:ext cx="2501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3" name="Rectangle 11"/>
          <p:cNvSpPr>
            <a:spLocks noChangeArrowheads="1"/>
          </p:cNvSpPr>
          <p:nvPr/>
        </p:nvSpPr>
        <p:spPr bwMode="auto">
          <a:xfrm>
            <a:off x="854075" y="1749849"/>
            <a:ext cx="4953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latin typeface="+mn-lt"/>
                <a:ea typeface="宋体" charset="0"/>
                <a:cs typeface="宋体" charset="0"/>
              </a:rPr>
              <a:t>STA</a:t>
            </a:r>
            <a:endParaRPr lang="en-US" altLang="zh-CN" sz="1800">
              <a:solidFill>
                <a:schemeClr val="tx1"/>
              </a:solidFill>
              <a:latin typeface="+mn-lt"/>
              <a:ea typeface="宋体" charset="0"/>
              <a:cs typeface="宋体" charset="0"/>
            </a:endParaRPr>
          </a:p>
        </p:txBody>
      </p:sp>
      <p:sp>
        <p:nvSpPr>
          <p:cNvPr id="125964" name="Rectangle 12"/>
          <p:cNvSpPr>
            <a:spLocks noChangeArrowheads="1"/>
          </p:cNvSpPr>
          <p:nvPr/>
        </p:nvSpPr>
        <p:spPr bwMode="auto">
          <a:xfrm>
            <a:off x="2024062" y="1703812"/>
            <a:ext cx="4077937" cy="4953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1"/>
          <a:lstStyle/>
          <a:p>
            <a:pPr algn="ctr" eaLnBrk="0" hangingPunct="0"/>
            <a:endParaRPr lang="en-US" altLang="zh-CN" i="1">
              <a:solidFill>
                <a:schemeClr val="tx1"/>
              </a:solidFill>
              <a:latin typeface="+mn-lt"/>
              <a:ea typeface="宋体" charset="0"/>
              <a:cs typeface="宋体" charset="0"/>
            </a:endParaRPr>
          </a:p>
        </p:txBody>
      </p:sp>
      <p:sp>
        <p:nvSpPr>
          <p:cNvPr id="125971" name="Rectangle 19"/>
          <p:cNvSpPr>
            <a:spLocks noChangeArrowheads="1"/>
          </p:cNvSpPr>
          <p:nvPr/>
        </p:nvSpPr>
        <p:spPr bwMode="auto">
          <a:xfrm>
            <a:off x="6778325" y="1749849"/>
            <a:ext cx="124145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Ctrl/Core</a:t>
            </a:r>
          </a:p>
        </p:txBody>
      </p:sp>
      <p:sp>
        <p:nvSpPr>
          <p:cNvPr id="125973" name="Rectangle 21"/>
          <p:cNvSpPr>
            <a:spLocks noChangeArrowheads="1"/>
          </p:cNvSpPr>
          <p:nvPr/>
        </p:nvSpPr>
        <p:spPr bwMode="auto">
          <a:xfrm>
            <a:off x="50670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GW</a:t>
            </a:r>
          </a:p>
        </p:txBody>
      </p:sp>
      <p:sp>
        <p:nvSpPr>
          <p:cNvPr id="125974" name="Rectangle 22"/>
          <p:cNvSpPr>
            <a:spLocks noChangeArrowheads="1"/>
          </p:cNvSpPr>
          <p:nvPr/>
        </p:nvSpPr>
        <p:spPr bwMode="auto">
          <a:xfrm>
            <a:off x="20701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AP/BS</a:t>
            </a:r>
          </a:p>
        </p:txBody>
      </p:sp>
      <p:sp>
        <p:nvSpPr>
          <p:cNvPr id="125988" name="Rectangle 36"/>
          <p:cNvSpPr>
            <a:spLocks noChangeArrowheads="1"/>
          </p:cNvSpPr>
          <p:nvPr/>
        </p:nvSpPr>
        <p:spPr bwMode="auto">
          <a:xfrm>
            <a:off x="854075"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89" name="Rectangle 37"/>
          <p:cNvSpPr>
            <a:spLocks noChangeArrowheads="1"/>
          </p:cNvSpPr>
          <p:nvPr/>
        </p:nvSpPr>
        <p:spPr bwMode="auto">
          <a:xfrm>
            <a:off x="2070100"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0" name="Rectangle 38"/>
          <p:cNvSpPr>
            <a:spLocks noChangeArrowheads="1"/>
          </p:cNvSpPr>
          <p:nvPr/>
        </p:nvSpPr>
        <p:spPr bwMode="auto">
          <a:xfrm>
            <a:off x="25654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1" name="Rectangle 39"/>
          <p:cNvSpPr>
            <a:spLocks noChangeArrowheads="1"/>
          </p:cNvSpPr>
          <p:nvPr/>
        </p:nvSpPr>
        <p:spPr bwMode="auto">
          <a:xfrm>
            <a:off x="50670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2" name="Rectangle 40"/>
          <p:cNvSpPr>
            <a:spLocks noChangeArrowheads="1"/>
          </p:cNvSpPr>
          <p:nvPr/>
        </p:nvSpPr>
        <p:spPr bwMode="auto">
          <a:xfrm>
            <a:off x="5562300"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3" name="Rectangle 41"/>
          <p:cNvSpPr>
            <a:spLocks noChangeArrowheads="1"/>
          </p:cNvSpPr>
          <p:nvPr/>
        </p:nvSpPr>
        <p:spPr bwMode="auto">
          <a:xfrm>
            <a:off x="6778325"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6" name="Rectangle 44"/>
          <p:cNvSpPr>
            <a:spLocks noChangeArrowheads="1"/>
          </p:cNvSpPr>
          <p:nvPr/>
        </p:nvSpPr>
        <p:spPr bwMode="auto">
          <a:xfrm>
            <a:off x="854075"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7" name="Rectangle 45"/>
          <p:cNvSpPr>
            <a:spLocks noChangeArrowheads="1"/>
          </p:cNvSpPr>
          <p:nvPr/>
        </p:nvSpPr>
        <p:spPr bwMode="auto">
          <a:xfrm>
            <a:off x="2070100"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8" name="Rectangle 46"/>
          <p:cNvSpPr>
            <a:spLocks noChangeArrowheads="1"/>
          </p:cNvSpPr>
          <p:nvPr/>
        </p:nvSpPr>
        <p:spPr bwMode="auto">
          <a:xfrm>
            <a:off x="25654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9" name="Rectangle 47"/>
          <p:cNvSpPr>
            <a:spLocks noChangeArrowheads="1"/>
          </p:cNvSpPr>
          <p:nvPr/>
        </p:nvSpPr>
        <p:spPr bwMode="auto">
          <a:xfrm>
            <a:off x="50670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0" name="Rectangle 48"/>
          <p:cNvSpPr>
            <a:spLocks noChangeArrowheads="1"/>
          </p:cNvSpPr>
          <p:nvPr/>
        </p:nvSpPr>
        <p:spPr bwMode="auto">
          <a:xfrm>
            <a:off x="5562300"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1" name="Rectangle 49"/>
          <p:cNvSpPr>
            <a:spLocks noChangeArrowheads="1"/>
          </p:cNvSpPr>
          <p:nvPr/>
        </p:nvSpPr>
        <p:spPr bwMode="auto">
          <a:xfrm>
            <a:off x="6778325"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4" name="Rectangle 52"/>
          <p:cNvSpPr>
            <a:spLocks noChangeArrowheads="1"/>
          </p:cNvSpPr>
          <p:nvPr/>
        </p:nvSpPr>
        <p:spPr bwMode="auto">
          <a:xfrm>
            <a:off x="854075" y="264424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09" name="Rectangle 57"/>
          <p:cNvSpPr>
            <a:spLocks noChangeArrowheads="1"/>
          </p:cNvSpPr>
          <p:nvPr/>
        </p:nvSpPr>
        <p:spPr bwMode="auto">
          <a:xfrm>
            <a:off x="6778325" y="26452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27" name="Text Box 75"/>
          <p:cNvSpPr txBox="1">
            <a:spLocks noChangeArrowheads="1"/>
          </p:cNvSpPr>
          <p:nvPr/>
        </p:nvSpPr>
        <p:spPr bwMode="auto">
          <a:xfrm>
            <a:off x="539750" y="2331199"/>
            <a:ext cx="3122870"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solidFill>
                  <a:schemeClr val="tx1"/>
                </a:solidFill>
                <a:latin typeface="+mn-lt"/>
                <a:ea typeface="宋体" charset="0"/>
                <a:cs typeface="宋体" charset="0"/>
              </a:rPr>
              <a:t>Access Link Model – the networking theory </a:t>
            </a:r>
          </a:p>
        </p:txBody>
      </p:sp>
      <p:sp>
        <p:nvSpPr>
          <p:cNvPr id="126028" name="Text Box 76"/>
          <p:cNvSpPr txBox="1">
            <a:spLocks noChangeArrowheads="1"/>
          </p:cNvSpPr>
          <p:nvPr/>
        </p:nvSpPr>
        <p:spPr bwMode="auto">
          <a:xfrm>
            <a:off x="1487296" y="1524424"/>
            <a:ext cx="38138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R1</a:t>
            </a:r>
          </a:p>
        </p:txBody>
      </p:sp>
      <p:sp>
        <p:nvSpPr>
          <p:cNvPr id="126029" name="Text Box 77"/>
          <p:cNvSpPr txBox="1">
            <a:spLocks noChangeArrowheads="1"/>
          </p:cNvSpPr>
          <p:nvPr/>
        </p:nvSpPr>
        <p:spPr bwMode="auto">
          <a:xfrm>
            <a:off x="6239971" y="1524424"/>
            <a:ext cx="38138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R3</a:t>
            </a:r>
          </a:p>
        </p:txBody>
      </p:sp>
      <p:sp>
        <p:nvSpPr>
          <p:cNvPr id="126031" name="Line 79"/>
          <p:cNvSpPr>
            <a:spLocks noChangeShapeType="1"/>
          </p:cNvSpPr>
          <p:nvPr/>
        </p:nvSpPr>
        <p:spPr bwMode="auto">
          <a:xfrm>
            <a:off x="6417963" y="1719688"/>
            <a:ext cx="0" cy="2744312"/>
          </a:xfrm>
          <a:prstGeom prst="line">
            <a:avLst/>
          </a:prstGeom>
          <a:noFill/>
          <a:ln w="9525">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5" name="Line 83"/>
          <p:cNvSpPr>
            <a:spLocks noChangeShapeType="1"/>
          </p:cNvSpPr>
          <p:nvPr/>
        </p:nvSpPr>
        <p:spPr bwMode="auto">
          <a:xfrm>
            <a:off x="854075" y="3971649"/>
            <a:ext cx="1711325" cy="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7" name="Line 85"/>
          <p:cNvSpPr>
            <a:spLocks noChangeShapeType="1"/>
          </p:cNvSpPr>
          <p:nvPr/>
        </p:nvSpPr>
        <p:spPr bwMode="auto">
          <a:xfrm>
            <a:off x="2565400" y="4373999"/>
            <a:ext cx="2996600" cy="0"/>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8" name="Rectangle 86"/>
          <p:cNvSpPr>
            <a:spLocks noChangeArrowheads="1"/>
          </p:cNvSpPr>
          <p:nvPr/>
        </p:nvSpPr>
        <p:spPr bwMode="auto">
          <a:xfrm>
            <a:off x="854075"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39" name="Rectangle 87"/>
          <p:cNvSpPr>
            <a:spLocks noChangeArrowheads="1"/>
          </p:cNvSpPr>
          <p:nvPr/>
        </p:nvSpPr>
        <p:spPr bwMode="auto">
          <a:xfrm>
            <a:off x="2070100"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0" name="Rectangle 88"/>
          <p:cNvSpPr>
            <a:spLocks noChangeArrowheads="1"/>
          </p:cNvSpPr>
          <p:nvPr/>
        </p:nvSpPr>
        <p:spPr bwMode="auto">
          <a:xfrm>
            <a:off x="25654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1" name="Rectangle 89"/>
          <p:cNvSpPr>
            <a:spLocks noChangeArrowheads="1"/>
          </p:cNvSpPr>
          <p:nvPr/>
        </p:nvSpPr>
        <p:spPr bwMode="auto">
          <a:xfrm>
            <a:off x="50670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4" name="Rectangle 92"/>
          <p:cNvSpPr>
            <a:spLocks noChangeArrowheads="1"/>
          </p:cNvSpPr>
          <p:nvPr/>
        </p:nvSpPr>
        <p:spPr bwMode="auto">
          <a:xfrm>
            <a:off x="854075"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5" name="Rectangle 93"/>
          <p:cNvSpPr>
            <a:spLocks noChangeArrowheads="1"/>
          </p:cNvSpPr>
          <p:nvPr/>
        </p:nvSpPr>
        <p:spPr bwMode="auto">
          <a:xfrm>
            <a:off x="2070100"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6" name="Rectangle 94"/>
          <p:cNvSpPr>
            <a:spLocks noChangeArrowheads="1"/>
          </p:cNvSpPr>
          <p:nvPr/>
        </p:nvSpPr>
        <p:spPr bwMode="auto">
          <a:xfrm>
            <a:off x="25654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47" name="Rectangle 95"/>
          <p:cNvSpPr>
            <a:spLocks noChangeArrowheads="1"/>
          </p:cNvSpPr>
          <p:nvPr/>
        </p:nvSpPr>
        <p:spPr bwMode="auto">
          <a:xfrm>
            <a:off x="50670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50" name="Rectangle 98"/>
          <p:cNvSpPr>
            <a:spLocks noChangeArrowheads="1"/>
          </p:cNvSpPr>
          <p:nvPr/>
        </p:nvSpPr>
        <p:spPr bwMode="auto">
          <a:xfrm>
            <a:off x="854075"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2" name="Rectangle 100"/>
          <p:cNvSpPr>
            <a:spLocks noChangeArrowheads="1"/>
          </p:cNvSpPr>
          <p:nvPr/>
        </p:nvSpPr>
        <p:spPr bwMode="auto">
          <a:xfrm>
            <a:off x="25654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3" name="Rectangle 101"/>
          <p:cNvSpPr>
            <a:spLocks noChangeArrowheads="1"/>
          </p:cNvSpPr>
          <p:nvPr/>
        </p:nvSpPr>
        <p:spPr bwMode="auto">
          <a:xfrm>
            <a:off x="50670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4" name="Rectangle 102"/>
          <p:cNvSpPr>
            <a:spLocks noChangeArrowheads="1"/>
          </p:cNvSpPr>
          <p:nvPr/>
        </p:nvSpPr>
        <p:spPr bwMode="auto">
          <a:xfrm>
            <a:off x="25654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5" name="Rectangle 103"/>
          <p:cNvSpPr>
            <a:spLocks noChangeArrowheads="1"/>
          </p:cNvSpPr>
          <p:nvPr/>
        </p:nvSpPr>
        <p:spPr bwMode="auto">
          <a:xfrm>
            <a:off x="50670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8" name="Rectangle 106"/>
          <p:cNvSpPr>
            <a:spLocks noChangeArrowheads="1"/>
          </p:cNvSpPr>
          <p:nvPr/>
        </p:nvSpPr>
        <p:spPr bwMode="auto">
          <a:xfrm>
            <a:off x="25654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59" name="Rectangle 107"/>
          <p:cNvSpPr>
            <a:spLocks noChangeArrowheads="1"/>
          </p:cNvSpPr>
          <p:nvPr/>
        </p:nvSpPr>
        <p:spPr bwMode="auto">
          <a:xfrm>
            <a:off x="50670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60" name="Text Box 108"/>
          <p:cNvSpPr txBox="1">
            <a:spLocks noChangeArrowheads="1"/>
          </p:cNvSpPr>
          <p:nvPr/>
        </p:nvSpPr>
        <p:spPr bwMode="auto">
          <a:xfrm>
            <a:off x="584200" y="3272274"/>
            <a:ext cx="2943133"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latin typeface="+mn-lt"/>
                <a:ea typeface="宋体" charset="0"/>
                <a:cs typeface="宋体" charset="0"/>
              </a:rPr>
              <a:t>Access Link Model – real world Ethernet</a:t>
            </a:r>
            <a:endParaRPr lang="en-US" altLang="zh-CN">
              <a:solidFill>
                <a:schemeClr val="tx1"/>
              </a:solidFill>
              <a:latin typeface="+mn-lt"/>
              <a:ea typeface="宋体" charset="0"/>
              <a:cs typeface="宋体" charset="0"/>
            </a:endParaRPr>
          </a:p>
        </p:txBody>
      </p:sp>
      <p:sp>
        <p:nvSpPr>
          <p:cNvPr id="126061" name="Line 109"/>
          <p:cNvSpPr>
            <a:spLocks noChangeShapeType="1"/>
          </p:cNvSpPr>
          <p:nvPr/>
        </p:nvSpPr>
        <p:spPr bwMode="auto">
          <a:xfrm>
            <a:off x="5554363" y="3971649"/>
            <a:ext cx="17113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62" name="Rectangle 110"/>
          <p:cNvSpPr>
            <a:spLocks noChangeArrowheads="1"/>
          </p:cNvSpPr>
          <p:nvPr/>
        </p:nvSpPr>
        <p:spPr bwMode="auto">
          <a:xfrm>
            <a:off x="5554363"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3" name="Rectangle 111"/>
          <p:cNvSpPr>
            <a:spLocks noChangeArrowheads="1"/>
          </p:cNvSpPr>
          <p:nvPr/>
        </p:nvSpPr>
        <p:spPr bwMode="auto">
          <a:xfrm>
            <a:off x="6770388"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4" name="Rectangle 112"/>
          <p:cNvSpPr>
            <a:spLocks noChangeArrowheads="1"/>
          </p:cNvSpPr>
          <p:nvPr/>
        </p:nvSpPr>
        <p:spPr bwMode="auto">
          <a:xfrm>
            <a:off x="5554363"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65" name="Rectangle 113"/>
          <p:cNvSpPr>
            <a:spLocks noChangeArrowheads="1"/>
          </p:cNvSpPr>
          <p:nvPr/>
        </p:nvSpPr>
        <p:spPr bwMode="auto">
          <a:xfrm>
            <a:off x="6770388"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72" name="Rectangle 120"/>
          <p:cNvSpPr>
            <a:spLocks noChangeArrowheads="1"/>
          </p:cNvSpPr>
          <p:nvPr/>
        </p:nvSpPr>
        <p:spPr bwMode="auto">
          <a:xfrm>
            <a:off x="6768800"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pic>
        <p:nvPicPr>
          <p:cNvPr id="117" name="Picture 372" descr="switch"/>
          <p:cNvPicPr>
            <a:picLocks noChangeAspect="1" noChangeArrowheads="1"/>
          </p:cNvPicPr>
          <p:nvPr/>
        </p:nvPicPr>
        <p:blipFill>
          <a:blip r:embed="rId3"/>
          <a:srcRect/>
          <a:stretch>
            <a:fillRect/>
          </a:stretch>
        </p:blipFill>
        <p:spPr bwMode="auto">
          <a:xfrm>
            <a:off x="3798763" y="1898999"/>
            <a:ext cx="503237" cy="252412"/>
          </a:xfrm>
          <a:prstGeom prst="rect">
            <a:avLst/>
          </a:prstGeom>
          <a:noFill/>
        </p:spPr>
      </p:pic>
      <p:sp>
        <p:nvSpPr>
          <p:cNvPr id="119" name="Rectangle 39"/>
          <p:cNvSpPr>
            <a:spLocks noChangeArrowheads="1"/>
          </p:cNvSpPr>
          <p:nvPr/>
        </p:nvSpPr>
        <p:spPr bwMode="auto">
          <a:xfrm>
            <a:off x="3582000" y="2917724"/>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0" name="Rectangle 40"/>
          <p:cNvSpPr>
            <a:spLocks noChangeArrowheads="1"/>
          </p:cNvSpPr>
          <p:nvPr/>
        </p:nvSpPr>
        <p:spPr bwMode="auto">
          <a:xfrm>
            <a:off x="4077300" y="29193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1" name="Rectangle 47"/>
          <p:cNvSpPr>
            <a:spLocks noChangeArrowheads="1"/>
          </p:cNvSpPr>
          <p:nvPr/>
        </p:nvSpPr>
        <p:spPr bwMode="auto">
          <a:xfrm>
            <a:off x="3582000" y="278119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DLL</a:t>
            </a:r>
          </a:p>
        </p:txBody>
      </p:sp>
      <p:sp>
        <p:nvSpPr>
          <p:cNvPr id="122" name="Rectangle 48"/>
          <p:cNvSpPr>
            <a:spLocks noChangeArrowheads="1"/>
          </p:cNvSpPr>
          <p:nvPr/>
        </p:nvSpPr>
        <p:spPr bwMode="auto">
          <a:xfrm>
            <a:off x="4077300" y="27827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3" name="Rectangle 39"/>
          <p:cNvSpPr>
            <a:spLocks noChangeArrowheads="1"/>
          </p:cNvSpPr>
          <p:nvPr/>
        </p:nvSpPr>
        <p:spPr bwMode="auto">
          <a:xfrm>
            <a:off x="3581700" y="4232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4" name="Rectangle 40"/>
          <p:cNvSpPr>
            <a:spLocks noChangeArrowheads="1"/>
          </p:cNvSpPr>
          <p:nvPr/>
        </p:nvSpPr>
        <p:spPr bwMode="auto">
          <a:xfrm>
            <a:off x="4077000" y="42338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 name="Rectangle 47"/>
          <p:cNvSpPr>
            <a:spLocks noChangeArrowheads="1"/>
          </p:cNvSpPr>
          <p:nvPr/>
        </p:nvSpPr>
        <p:spPr bwMode="auto">
          <a:xfrm>
            <a:off x="3581700" y="40957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 name="Rectangle 48"/>
          <p:cNvSpPr>
            <a:spLocks noChangeArrowheads="1"/>
          </p:cNvSpPr>
          <p:nvPr/>
        </p:nvSpPr>
        <p:spPr bwMode="auto">
          <a:xfrm>
            <a:off x="4077000" y="40973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74638"/>
            <a:ext cx="8595000" cy="1143000"/>
          </a:xfrm>
        </p:spPr>
        <p:txBody>
          <a:bodyPr/>
          <a:lstStyle/>
          <a:p>
            <a:pPr lvl="1"/>
            <a:r>
              <a:rPr lang="en-US" dirty="0" smtClean="0">
                <a:latin typeface="+mj-lt"/>
              </a:rPr>
              <a:t>GAP#1</a:t>
            </a:r>
            <a:r>
              <a:rPr lang="en-US" dirty="0" smtClean="0">
                <a:latin typeface="+mj-lt"/>
              </a:rPr>
              <a:t>: </a:t>
            </a:r>
            <a:br>
              <a:rPr lang="en-US" dirty="0" smtClean="0">
                <a:latin typeface="+mj-lt"/>
              </a:rPr>
            </a:br>
            <a:r>
              <a:rPr lang="en-US" dirty="0" smtClean="0">
                <a:latin typeface="+mj-lt"/>
              </a:rPr>
              <a:t>Required functionality in IEEE 802.1</a:t>
            </a:r>
          </a:p>
        </p:txBody>
      </p:sp>
      <p:sp>
        <p:nvSpPr>
          <p:cNvPr id="5" name="Content Placeholder 4"/>
          <p:cNvSpPr>
            <a:spLocks noGrp="1"/>
          </p:cNvSpPr>
          <p:nvPr>
            <p:ph idx="1"/>
          </p:nvPr>
        </p:nvSpPr>
        <p:spPr/>
        <p:txBody>
          <a:bodyPr>
            <a:normAutofit fontScale="70000" lnSpcReduction="20000"/>
          </a:bodyPr>
          <a:lstStyle/>
          <a:p>
            <a:r>
              <a:rPr lang="en-US" dirty="0" smtClean="0"/>
              <a:t>Setting up and maintaining a point-to-point access link across a bridged infrastructure</a:t>
            </a:r>
          </a:p>
          <a:p>
            <a:pPr lvl="1"/>
            <a:r>
              <a:rPr lang="en-US" dirty="0" smtClean="0"/>
              <a:t>Initializing the point-to-point link under AAA based access control</a:t>
            </a:r>
          </a:p>
          <a:p>
            <a:pPr lvl="1"/>
            <a:r>
              <a:rPr lang="en-US" dirty="0" smtClean="0"/>
              <a:t>Maintaining the point-to-point link when STA roams to another AP</a:t>
            </a:r>
          </a:p>
          <a:p>
            <a:r>
              <a:rPr lang="en-US" dirty="0" smtClean="0"/>
              <a:t>Link state signaling at the edge of the bridged infrastructure</a:t>
            </a:r>
          </a:p>
          <a:p>
            <a:pPr lvl="1"/>
            <a:r>
              <a:rPr lang="en-US" dirty="0"/>
              <a:t>E.g.: 3GPP expects an trigger for setting up S2a context when point-to-point link in IEEE 802 is established</a:t>
            </a:r>
            <a:br>
              <a:rPr lang="en-US" dirty="0"/>
            </a:br>
            <a:endParaRPr lang="en-US" dirty="0"/>
          </a:p>
          <a:p>
            <a:r>
              <a:rPr lang="en-US" dirty="0"/>
              <a:t>BTW: Provider Backbone Bridging (MAC in MAC) within the access network may be a solution</a:t>
            </a:r>
          </a:p>
          <a:p>
            <a:pPr lvl="1"/>
            <a:r>
              <a:rPr lang="en-US" dirty="0"/>
              <a:t>unfortunately it is designed for provider backbones</a:t>
            </a:r>
          </a:p>
          <a:p>
            <a:pPr lvl="1"/>
            <a:r>
              <a:rPr lang="en-US" dirty="0"/>
              <a:t>missing solution for dynamic VLAN assignment may be another issue</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a:t>
            </a:r>
            <a:br>
              <a:rPr lang="en-US" dirty="0" smtClean="0"/>
            </a:br>
            <a:r>
              <a:rPr lang="en-US" dirty="0" smtClean="0"/>
              <a:t>SEP2 </a:t>
            </a:r>
            <a:r>
              <a:rPr lang="en-US" dirty="0"/>
              <a:t>Communication Infrastructure</a:t>
            </a:r>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a:t>SEP2 defines a Smart Energy Profile Network by which a variety of devices can communicate with the Energy Services Interface</a:t>
            </a:r>
          </a:p>
          <a:p>
            <a:pPr lvl="1"/>
            <a:r>
              <a:rPr lang="en-US"/>
              <a:t>Technical Requirements specified by </a:t>
            </a:r>
            <a:br>
              <a:rPr lang="en-US"/>
            </a:br>
            <a:r>
              <a:rPr lang="hu-HU" b="1"/>
              <a:t>ZigBee docs-09-5449-33-0zse</a:t>
            </a:r>
            <a:endParaRPr lang="en-US"/>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xmlns="" val="2189855826"/>
              </p:ext>
            </p:extLst>
          </p:nvPr>
        </p:nvGraphicFramePr>
        <p:xfrm>
          <a:off x="8064678" y="2798929"/>
          <a:ext cx="780087" cy="585065"/>
        </p:xfrm>
        <a:graphic>
          <a:graphicData uri="http://schemas.openxmlformats.org/presentationml/2006/ole">
            <p:oleObj spid="_x0000_s42010" name="Clip" r:id="rId7" imgW="5896800" imgH="1864800" progId="">
              <p:embed/>
            </p:oleObj>
          </a:graphicData>
        </a:graphic>
      </p:graphicFrame>
      <p:grpSp>
        <p:nvGrpSpPr>
          <p:cNvPr id="5"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12"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6"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8"/>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xmlns="" val="2949860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 </a:t>
            </a:r>
            <a:br>
              <a:rPr lang="en-US" dirty="0" smtClean="0"/>
            </a:br>
            <a:r>
              <a:rPr lang="en-US" dirty="0" smtClean="0"/>
              <a:t>OmniRAN Reference </a:t>
            </a:r>
            <a:r>
              <a:rPr lang="en-US" dirty="0"/>
              <a:t>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4"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7"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9" name="Group 61"/>
            <p:cNvGrpSpPr/>
            <p:nvPr/>
          </p:nvGrpSpPr>
          <p:grpSpPr>
            <a:xfrm>
              <a:off x="5410201" y="1816606"/>
              <a:ext cx="609600" cy="450344"/>
              <a:chOff x="6324600" y="1828800"/>
              <a:chExt cx="917575" cy="677862"/>
            </a:xfrm>
          </p:grpSpPr>
          <p:grpSp>
            <p:nvGrpSpPr>
              <p:cNvPr id="10"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4"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5"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6"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7"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9"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0"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2"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3" name="Group 158"/>
            <p:cNvGrpSpPr>
              <a:grpSpLocks noChangeAspect="1"/>
            </p:cNvGrpSpPr>
            <p:nvPr/>
          </p:nvGrpSpPr>
          <p:grpSpPr bwMode="auto">
            <a:xfrm flipH="1">
              <a:off x="2666999" y="3726073"/>
              <a:ext cx="411161" cy="494972"/>
              <a:chOff x="5" y="2480"/>
              <a:chExt cx="237" cy="430"/>
            </a:xfrm>
          </p:grpSpPr>
          <p:grpSp>
            <p:nvGrpSpPr>
              <p:cNvPr id="24" name="Group 159"/>
              <p:cNvGrpSpPr>
                <a:grpSpLocks noChangeAspect="1"/>
              </p:cNvGrpSpPr>
              <p:nvPr/>
            </p:nvGrpSpPr>
            <p:grpSpPr bwMode="auto">
              <a:xfrm>
                <a:off x="5" y="2521"/>
                <a:ext cx="145" cy="389"/>
                <a:chOff x="5" y="2521"/>
                <a:chExt cx="145" cy="389"/>
              </a:xfrm>
            </p:grpSpPr>
            <p:grpSp>
              <p:nvGrpSpPr>
                <p:cNvPr id="25" name="Group 160"/>
                <p:cNvGrpSpPr>
                  <a:grpSpLocks noChangeAspect="1"/>
                </p:cNvGrpSpPr>
                <p:nvPr/>
              </p:nvGrpSpPr>
              <p:grpSpPr bwMode="auto">
                <a:xfrm>
                  <a:off x="7" y="2654"/>
                  <a:ext cx="143" cy="256"/>
                  <a:chOff x="7" y="2654"/>
                  <a:chExt cx="143" cy="256"/>
                </a:xfrm>
              </p:grpSpPr>
              <p:grpSp>
                <p:nvGrpSpPr>
                  <p:cNvPr id="26"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7"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xmlns="" val="2711435391"/>
              </p:ext>
            </p:extLst>
          </p:nvPr>
        </p:nvGraphicFramePr>
        <p:xfrm>
          <a:off x="8022383" y="2663915"/>
          <a:ext cx="780087" cy="585065"/>
        </p:xfrm>
        <a:graphic>
          <a:graphicData uri="http://schemas.openxmlformats.org/presentationml/2006/ole">
            <p:oleObj spid="_x0000_s43034" name="Clip" r:id="rId9" imgW="5896800" imgH="1864800" progId="">
              <p:embed/>
            </p:oleObj>
          </a:graphicData>
        </a:graphic>
      </p:graphicFrame>
      <p:grpSp>
        <p:nvGrpSpPr>
          <p:cNvPr id="29"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31"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40"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44"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xmlns="" val="312638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GAP#2</a:t>
            </a:r>
            <a:r>
              <a:rPr lang="en-US" dirty="0" smtClean="0"/>
              <a:t>: Network-ID and service indication in wired Ethernet</a:t>
            </a:r>
          </a:p>
        </p:txBody>
      </p:sp>
      <p:sp>
        <p:nvSpPr>
          <p:cNvPr id="5" name="Content Placeholder 4"/>
          <p:cNvSpPr>
            <a:spLocks noGrp="1"/>
          </p:cNvSpPr>
          <p:nvPr>
            <p:ph idx="1"/>
          </p:nvPr>
        </p:nvSpPr>
        <p:spPr/>
        <p:txBody>
          <a:bodyPr/>
          <a:lstStyle/>
          <a:p>
            <a:r>
              <a:rPr lang="en-US" dirty="0" err="1" smtClean="0"/>
              <a:t>ZigBee</a:t>
            </a:r>
            <a:r>
              <a:rPr lang="en-US" dirty="0" smtClean="0"/>
              <a:t> SEP2 requires support for network discovery and selection functions.</a:t>
            </a:r>
          </a:p>
          <a:p>
            <a:r>
              <a:rPr lang="en-US" dirty="0" smtClean="0"/>
              <a:t>IEEE 802.3 explicitly mentioned as technology candidate does not provide network advertisement, network discovery and network selection functions like the IEEE 802 wireless interfaces.</a:t>
            </a:r>
          </a:p>
          <a:p>
            <a:pPr marL="0" indent="0">
              <a:buNone/>
            </a:pPr>
            <a:endParaRPr lang="en-US" dirty="0" smtClean="0"/>
          </a:p>
          <a:p>
            <a:endParaRPr lang="en-US" dirty="0"/>
          </a:p>
        </p:txBody>
      </p:sp>
    </p:spTree>
    <p:extLst>
      <p:ext uri="{BB962C8B-B14F-4D97-AF65-F5344CB8AC3E}">
        <p14:creationId xmlns:p14="http://schemas.microsoft.com/office/powerpoint/2010/main" xmlns="" val="259782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haul_multiple_RA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987" y="819000"/>
            <a:ext cx="6211013" cy="601980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SDN-based </a:t>
            </a:r>
            <a:r>
              <a:rPr lang="en-US" dirty="0" err="1" smtClean="0"/>
              <a:t>OmniRAN</a:t>
            </a:r>
            <a:r>
              <a:rPr lang="en-US" dirty="0" smtClean="0"/>
              <a:t> Use Cases Scenario</a:t>
            </a:r>
            <a:endParaRPr lang="en-US" dirty="0"/>
          </a:p>
        </p:txBody>
      </p:sp>
      <p:cxnSp>
        <p:nvCxnSpPr>
          <p:cNvPr id="5" name="Straight Arrow Connector 4"/>
          <p:cNvCxnSpPr/>
          <p:nvPr/>
        </p:nvCxnSpPr>
        <p:spPr>
          <a:xfrm flipH="1">
            <a:off x="2819400" y="2895600"/>
            <a:ext cx="1518780"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2743200" y="3048000"/>
            <a:ext cx="1609344" cy="13411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4111752" y="3508249"/>
            <a:ext cx="768099" cy="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967000" y="1970055"/>
            <a:ext cx="3088300" cy="2308324"/>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Centrally controlled configuration, from Core to Terminal, of heterogeneous IEEE 802 links</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Dynamic creation of data paths with dynamic reconfiguration and mapping to the terminal at  flow granularity</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Clean separation of data and control planes</a:t>
            </a:r>
            <a:endParaRPr lang="en-US" dirty="0">
              <a:solidFill>
                <a:schemeClr val="tx2"/>
              </a:solidFill>
              <a:latin typeface="Arial Black" pitchFamily="34" charset="0"/>
            </a:endParaRPr>
          </a:p>
        </p:txBody>
      </p:sp>
      <p:sp>
        <p:nvSpPr>
          <p:cNvPr id="24" name="Left Brace 23"/>
          <p:cNvSpPr/>
          <p:nvPr/>
        </p:nvSpPr>
        <p:spPr>
          <a:xfrm>
            <a:off x="5598500" y="1564990"/>
            <a:ext cx="300624" cy="31949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620094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ounded Rectangle 240"/>
          <p:cNvSpPr/>
          <p:nvPr/>
        </p:nvSpPr>
        <p:spPr>
          <a:xfrm>
            <a:off x="5673272" y="1496350"/>
            <a:ext cx="1641928" cy="4678284"/>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4" name="Straight Connector 483"/>
          <p:cNvCxnSpPr/>
          <p:nvPr/>
        </p:nvCxnSpPr>
        <p:spPr>
          <a:xfrm rot="16200000" flipV="1">
            <a:off x="6515102" y="4648199"/>
            <a:ext cx="609599" cy="2"/>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cxnSp>
        <p:nvCxnSpPr>
          <p:cNvPr id="231" name="Straight Connector 230"/>
          <p:cNvCxnSpPr>
            <a:endCxn id="49" idx="1"/>
          </p:cNvCxnSpPr>
          <p:nvPr/>
        </p:nvCxnSpPr>
        <p:spPr>
          <a:xfrm>
            <a:off x="7202750" y="3504163"/>
            <a:ext cx="493450" cy="6345"/>
          </a:xfrm>
          <a:prstGeom prst="line">
            <a:avLst/>
          </a:prstGeom>
        </p:spPr>
        <p:style>
          <a:lnRef idx="2">
            <a:schemeClr val="accent1"/>
          </a:lnRef>
          <a:fillRef idx="0">
            <a:schemeClr val="accent1"/>
          </a:fillRef>
          <a:effectRef idx="1">
            <a:schemeClr val="accent1"/>
          </a:effectRef>
          <a:fontRef idx="minor">
            <a:schemeClr val="tx1"/>
          </a:fontRef>
        </p:style>
      </p:cxnSp>
      <p:sp>
        <p:nvSpPr>
          <p:cNvPr id="216" name="Rounded Rectangle 215"/>
          <p:cNvSpPr/>
          <p:nvPr/>
        </p:nvSpPr>
        <p:spPr>
          <a:xfrm>
            <a:off x="1739048" y="1449000"/>
            <a:ext cx="3524413" cy="4802765"/>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50800" y="3416300"/>
            <a:ext cx="990600" cy="990600"/>
            <a:chOff x="381000" y="1962150"/>
            <a:chExt cx="990600" cy="990600"/>
          </a:xfrm>
        </p:grpSpPr>
        <p:sp>
          <p:nvSpPr>
            <p:cNvPr id="5"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6" name="Picture 5" descr="MC900439836.PNG"/>
            <p:cNvPicPr>
              <a:picLocks noChangeAspect="1"/>
            </p:cNvPicPr>
            <p:nvPr/>
          </p:nvPicPr>
          <p:blipFill>
            <a:blip r:embed="rId4"/>
            <a:stretch>
              <a:fillRect/>
            </a:stretch>
          </p:blipFill>
          <p:spPr>
            <a:xfrm>
              <a:off x="609600" y="2286000"/>
              <a:ext cx="533400" cy="533400"/>
            </a:xfrm>
            <a:prstGeom prst="rect">
              <a:avLst/>
            </a:prstGeom>
          </p:spPr>
        </p:pic>
      </p:grpSp>
      <p:cxnSp>
        <p:nvCxnSpPr>
          <p:cNvPr id="478" name="Straight Connector 477"/>
          <p:cNvCxnSpPr/>
          <p:nvPr/>
        </p:nvCxnSpPr>
        <p:spPr>
          <a:xfrm rot="16200000" flipV="1">
            <a:off x="6515102" y="3352799"/>
            <a:ext cx="609599" cy="2"/>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grpSp>
        <p:nvGrpSpPr>
          <p:cNvPr id="3" name="Group 40"/>
          <p:cNvGrpSpPr/>
          <p:nvPr/>
        </p:nvGrpSpPr>
        <p:grpSpPr>
          <a:xfrm>
            <a:off x="7696200" y="3015208"/>
            <a:ext cx="990600" cy="990600"/>
            <a:chOff x="5257800" y="4419600"/>
            <a:chExt cx="990600" cy="990600"/>
          </a:xfrm>
        </p:grpSpPr>
        <p:sp>
          <p:nvSpPr>
            <p:cNvPr id="49" name="Rounded Rectangle 48"/>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 name="Group 61"/>
            <p:cNvGrpSpPr/>
            <p:nvPr/>
          </p:nvGrpSpPr>
          <p:grpSpPr>
            <a:xfrm>
              <a:off x="5410201" y="4502656"/>
              <a:ext cx="609600" cy="450344"/>
              <a:chOff x="6324600" y="1828800"/>
              <a:chExt cx="917575" cy="677862"/>
            </a:xfrm>
          </p:grpSpPr>
          <p:grpSp>
            <p:nvGrpSpPr>
              <p:cNvPr id="7" name="Group 10"/>
              <p:cNvGrpSpPr>
                <a:grpSpLocks/>
              </p:cNvGrpSpPr>
              <p:nvPr/>
            </p:nvGrpSpPr>
            <p:grpSpPr bwMode="auto">
              <a:xfrm>
                <a:off x="6972300" y="1828800"/>
                <a:ext cx="269875" cy="460375"/>
                <a:chOff x="4120" y="2308"/>
                <a:chExt cx="305" cy="415"/>
              </a:xfrm>
            </p:grpSpPr>
            <p:sp>
              <p:nvSpPr>
                <p:cNvPr id="9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 name="Group 14"/>
                <p:cNvGrpSpPr>
                  <a:grpSpLocks/>
                </p:cNvGrpSpPr>
                <p:nvPr/>
              </p:nvGrpSpPr>
              <p:grpSpPr bwMode="auto">
                <a:xfrm flipH="1">
                  <a:off x="4164" y="2500"/>
                  <a:ext cx="152" cy="109"/>
                  <a:chOff x="3216" y="2784"/>
                  <a:chExt cx="192" cy="144"/>
                </a:xfrm>
              </p:grpSpPr>
              <p:sp>
                <p:nvSpPr>
                  <p:cNvPr id="9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9" name="Group 22"/>
              <p:cNvGrpSpPr>
                <a:grpSpLocks/>
              </p:cNvGrpSpPr>
              <p:nvPr/>
            </p:nvGrpSpPr>
            <p:grpSpPr bwMode="auto">
              <a:xfrm>
                <a:off x="6756400" y="1901825"/>
                <a:ext cx="269875" cy="460375"/>
                <a:chOff x="4120" y="2308"/>
                <a:chExt cx="305" cy="415"/>
              </a:xfrm>
            </p:grpSpPr>
            <p:sp>
              <p:nvSpPr>
                <p:cNvPr id="7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 name="Group 26"/>
                <p:cNvGrpSpPr>
                  <a:grpSpLocks/>
                </p:cNvGrpSpPr>
                <p:nvPr/>
              </p:nvGrpSpPr>
              <p:grpSpPr bwMode="auto">
                <a:xfrm flipH="1">
                  <a:off x="4164" y="2500"/>
                  <a:ext cx="152" cy="109"/>
                  <a:chOff x="3216" y="2784"/>
                  <a:chExt cx="192" cy="144"/>
                </a:xfrm>
              </p:grpSpPr>
              <p:sp>
                <p:nvSpPr>
                  <p:cNvPr id="8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1" name="Group 34"/>
              <p:cNvGrpSpPr>
                <a:grpSpLocks/>
              </p:cNvGrpSpPr>
              <p:nvPr/>
            </p:nvGrpSpPr>
            <p:grpSpPr bwMode="auto">
              <a:xfrm>
                <a:off x="6540500" y="1973262"/>
                <a:ext cx="269875" cy="460375"/>
                <a:chOff x="4120" y="2308"/>
                <a:chExt cx="305" cy="415"/>
              </a:xfrm>
            </p:grpSpPr>
            <p:sp>
              <p:nvSpPr>
                <p:cNvPr id="6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 name="Group 38"/>
                <p:cNvGrpSpPr>
                  <a:grpSpLocks/>
                </p:cNvGrpSpPr>
                <p:nvPr/>
              </p:nvGrpSpPr>
              <p:grpSpPr bwMode="auto">
                <a:xfrm flipH="1">
                  <a:off x="4164" y="2500"/>
                  <a:ext cx="152" cy="109"/>
                  <a:chOff x="3216" y="2784"/>
                  <a:chExt cx="192" cy="144"/>
                </a:xfrm>
              </p:grpSpPr>
              <p:sp>
                <p:nvSpPr>
                  <p:cNvPr id="7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 name="Group 618"/>
              <p:cNvGrpSpPr>
                <a:grpSpLocks/>
              </p:cNvGrpSpPr>
              <p:nvPr/>
            </p:nvGrpSpPr>
            <p:grpSpPr bwMode="auto">
              <a:xfrm>
                <a:off x="6324600" y="2046287"/>
                <a:ext cx="269875" cy="460375"/>
                <a:chOff x="4120" y="2308"/>
                <a:chExt cx="305" cy="415"/>
              </a:xfrm>
            </p:grpSpPr>
            <p:sp>
              <p:nvSpPr>
                <p:cNvPr id="5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 name="Group 622"/>
                <p:cNvGrpSpPr>
                  <a:grpSpLocks/>
                </p:cNvGrpSpPr>
                <p:nvPr/>
              </p:nvGrpSpPr>
              <p:grpSpPr bwMode="auto">
                <a:xfrm flipH="1">
                  <a:off x="4164" y="2500"/>
                  <a:ext cx="152" cy="109"/>
                  <a:chOff x="3216" y="2784"/>
                  <a:chExt cx="192" cy="144"/>
                </a:xfrm>
              </p:grpSpPr>
              <p:sp>
                <p:nvSpPr>
                  <p:cNvPr id="6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6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51" name="Object 15">
              <a:hlinkClick r:id="" action="ppaction://ole?verb=0"/>
            </p:cNvPr>
            <p:cNvGraphicFramePr>
              <a:graphicFrameLocks/>
            </p:cNvGraphicFramePr>
            <p:nvPr/>
          </p:nvGraphicFramePr>
          <p:xfrm>
            <a:off x="5341951" y="4939236"/>
            <a:ext cx="798445" cy="429931"/>
          </p:xfrm>
          <a:graphic>
            <a:graphicData uri="http://schemas.openxmlformats.org/presentationml/2006/ole">
              <p:oleObj spid="_x0000_s1029" name="Clip" r:id="rId5" imgW="5757415" imgH="3221332" progId="">
                <p:embed/>
              </p:oleObj>
            </a:graphicData>
          </a:graphic>
        </p:graphicFrame>
        <p:sp>
          <p:nvSpPr>
            <p:cNvPr id="52"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420" name="Straight Connector 419"/>
          <p:cNvCxnSpPr>
            <a:stCxn id="278" idx="1"/>
          </p:cNvCxnSpPr>
          <p:nvPr/>
        </p:nvCxnSpPr>
        <p:spPr>
          <a:xfrm rot="10800000">
            <a:off x="5029201" y="4343401"/>
            <a:ext cx="1098287" cy="679397"/>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sp>
        <p:nvSpPr>
          <p:cNvPr id="244" name="TextBox 243"/>
          <p:cNvSpPr txBox="1"/>
          <p:nvPr/>
        </p:nvSpPr>
        <p:spPr>
          <a:xfrm>
            <a:off x="5695043" y="5820201"/>
            <a:ext cx="1598385" cy="276999"/>
          </a:xfrm>
          <a:prstGeom prst="rect">
            <a:avLst/>
          </a:prstGeom>
          <a:noFill/>
        </p:spPr>
        <p:txBody>
          <a:bodyPr wrap="square" rtlCol="0">
            <a:spAutoFit/>
          </a:bodyPr>
          <a:lstStyle/>
          <a:p>
            <a:pPr algn="ctr"/>
            <a:r>
              <a:rPr lang="en-US" sz="1200" b="1" dirty="0" smtClean="0"/>
              <a:t>Core Network(s)</a:t>
            </a:r>
            <a:endParaRPr lang="en-US" sz="1200" b="1" dirty="0"/>
          </a:p>
        </p:txBody>
      </p:sp>
      <p:sp>
        <p:nvSpPr>
          <p:cNvPr id="247" name="Title 246"/>
          <p:cNvSpPr>
            <a:spLocks noGrp="1"/>
          </p:cNvSpPr>
          <p:nvPr>
            <p:ph type="title"/>
          </p:nvPr>
        </p:nvSpPr>
        <p:spPr>
          <a:xfrm>
            <a:off x="154546" y="361950"/>
            <a:ext cx="8731877" cy="616976"/>
          </a:xfrm>
        </p:spPr>
        <p:txBody>
          <a:bodyPr>
            <a:noAutofit/>
          </a:bodyPr>
          <a:lstStyle/>
          <a:p>
            <a:r>
              <a:rPr lang="en-US" sz="2800" dirty="0" smtClean="0"/>
              <a:t>SDN-based OmniRAN Use Cases</a:t>
            </a:r>
            <a:br>
              <a:rPr lang="en-US" sz="2800" dirty="0" smtClean="0"/>
            </a:br>
            <a:r>
              <a:rPr lang="en-US" sz="2800" dirty="0" smtClean="0"/>
              <a:t>Reference Point Mappings</a:t>
            </a:r>
            <a:endParaRPr lang="en-US" sz="2800" dirty="0"/>
          </a:p>
        </p:txBody>
      </p:sp>
      <p:grpSp>
        <p:nvGrpSpPr>
          <p:cNvPr id="15" name="Group 274"/>
          <p:cNvGrpSpPr/>
          <p:nvPr/>
        </p:nvGrpSpPr>
        <p:grpSpPr>
          <a:xfrm>
            <a:off x="6056050" y="4870397"/>
            <a:ext cx="990600" cy="997003"/>
            <a:chOff x="5245100" y="2133600"/>
            <a:chExt cx="990600" cy="997003"/>
          </a:xfrm>
        </p:grpSpPr>
        <p:sp>
          <p:nvSpPr>
            <p:cNvPr id="276"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78"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C</a:t>
              </a:r>
              <a:endParaRPr lang="en-US" sz="1100" b="1" dirty="0">
                <a:latin typeface="Arial" pitchFamily="34" charset="0"/>
                <a:cs typeface="Arial" pitchFamily="34" charset="0"/>
              </a:endParaRPr>
            </a:p>
          </p:txBody>
        </p:sp>
        <p:grpSp>
          <p:nvGrpSpPr>
            <p:cNvPr id="16" name="Group 191"/>
            <p:cNvGrpSpPr/>
            <p:nvPr/>
          </p:nvGrpSpPr>
          <p:grpSpPr>
            <a:xfrm>
              <a:off x="5450810" y="2438399"/>
              <a:ext cx="568990" cy="358909"/>
              <a:chOff x="7481888" y="3079208"/>
              <a:chExt cx="595312" cy="425992"/>
            </a:xfrm>
          </p:grpSpPr>
          <p:sp>
            <p:nvSpPr>
              <p:cNvPr id="280"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81"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 name="Group 122"/>
              <p:cNvGrpSpPr>
                <a:grpSpLocks/>
              </p:cNvGrpSpPr>
              <p:nvPr/>
            </p:nvGrpSpPr>
            <p:grpSpPr bwMode="auto">
              <a:xfrm>
                <a:off x="7848751" y="3079208"/>
                <a:ext cx="228449" cy="389708"/>
                <a:chOff x="4120" y="2308"/>
                <a:chExt cx="305" cy="415"/>
              </a:xfrm>
            </p:grpSpPr>
            <p:sp>
              <p:nvSpPr>
                <p:cNvPr id="28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8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8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9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9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8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8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8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pic>
          <p:nvPicPr>
            <p:cNvPr id="277" name="Picture 157"/>
            <p:cNvPicPr>
              <a:picLocks noChangeArrowheads="1"/>
            </p:cNvPicPr>
            <p:nvPr/>
          </p:nvPicPr>
          <p:blipFill>
            <a:blip r:embed="rId6"/>
            <a:srcRect/>
            <a:stretch>
              <a:fillRect/>
            </a:stretch>
          </p:blipFill>
          <p:spPr bwMode="auto">
            <a:xfrm>
              <a:off x="5578475" y="2830565"/>
              <a:ext cx="352425" cy="223838"/>
            </a:xfrm>
            <a:prstGeom prst="rect">
              <a:avLst/>
            </a:prstGeom>
            <a:noFill/>
            <a:ln w="12700">
              <a:noFill/>
              <a:miter lim="800000"/>
              <a:headEnd/>
              <a:tailEnd/>
            </a:ln>
            <a:effectLst/>
          </p:spPr>
        </p:pic>
      </p:grpSp>
      <p:sp>
        <p:nvSpPr>
          <p:cNvPr id="217" name="TextBox 216"/>
          <p:cNvSpPr txBox="1"/>
          <p:nvPr/>
        </p:nvSpPr>
        <p:spPr>
          <a:xfrm>
            <a:off x="3368898" y="5787935"/>
            <a:ext cx="1660302" cy="276999"/>
          </a:xfrm>
          <a:prstGeom prst="rect">
            <a:avLst/>
          </a:prstGeom>
          <a:noFill/>
        </p:spPr>
        <p:txBody>
          <a:bodyPr wrap="square" rtlCol="0">
            <a:spAutoFit/>
          </a:bodyPr>
          <a:lstStyle/>
          <a:p>
            <a:pPr algn="ctr"/>
            <a:r>
              <a:rPr lang="en-US" sz="1200" b="1" dirty="0" smtClean="0"/>
              <a:t>Access Network</a:t>
            </a:r>
            <a:endParaRPr lang="en-US" sz="1200" b="1" dirty="0"/>
          </a:p>
        </p:txBody>
      </p:sp>
      <p:grpSp>
        <p:nvGrpSpPr>
          <p:cNvPr id="19" name="Group 325"/>
          <p:cNvGrpSpPr/>
          <p:nvPr/>
        </p:nvGrpSpPr>
        <p:grpSpPr>
          <a:xfrm>
            <a:off x="3963716" y="2362200"/>
            <a:ext cx="1000125" cy="1219200"/>
            <a:chOff x="7315200" y="3886200"/>
            <a:chExt cx="1000125" cy="990600"/>
          </a:xfrm>
          <a:solidFill>
            <a:schemeClr val="bg1">
              <a:lumMod val="85000"/>
            </a:schemeClr>
          </a:solidFill>
        </p:grpSpPr>
        <p:sp>
          <p:nvSpPr>
            <p:cNvPr id="219"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20"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err="1" smtClean="0">
                  <a:latin typeface="Arial" pitchFamily="34" charset="0"/>
                  <a:cs typeface="Arial" pitchFamily="34" charset="0"/>
                </a:rPr>
                <a:t>Backhaul</a:t>
              </a:r>
              <a:endParaRPr lang="en-US" sz="1600" b="1" dirty="0">
                <a:latin typeface="Arial" pitchFamily="34" charset="0"/>
                <a:cs typeface="Arial" pitchFamily="34" charset="0"/>
              </a:endParaRPr>
            </a:p>
          </p:txBody>
        </p:sp>
      </p:grpSp>
      <p:grpSp>
        <p:nvGrpSpPr>
          <p:cNvPr id="20" name="Group 328"/>
          <p:cNvGrpSpPr/>
          <p:nvPr/>
        </p:nvGrpSpPr>
        <p:grpSpPr>
          <a:xfrm>
            <a:off x="3979305" y="3048000"/>
            <a:ext cx="938479" cy="343703"/>
            <a:chOff x="173867" y="4114800"/>
            <a:chExt cx="938479" cy="343703"/>
          </a:xfrm>
        </p:grpSpPr>
        <p:sp>
          <p:nvSpPr>
            <p:cNvPr id="222" name="Oval 221"/>
            <p:cNvSpPr/>
            <p:nvPr/>
          </p:nvSpPr>
          <p:spPr>
            <a:xfrm>
              <a:off x="310392" y="4114800"/>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554820"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813311"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173867" y="428851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434217" y="4403945"/>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29492" y="4412773"/>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999367" y="4412784"/>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1066627" y="426565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0" name="Straight Connector 229"/>
            <p:cNvCxnSpPr>
              <a:stCxn id="225" idx="7"/>
              <a:endCxn id="222" idx="3"/>
            </p:cNvCxnSpPr>
            <p:nvPr/>
          </p:nvCxnSpPr>
          <p:spPr>
            <a:xfrm flipV="1">
              <a:off x="212891" y="4153824"/>
              <a:ext cx="104196" cy="14138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22" idx="6"/>
              <a:endCxn id="223" idx="2"/>
            </p:cNvCxnSpPr>
            <p:nvPr/>
          </p:nvCxnSpPr>
          <p:spPr>
            <a:xfrm>
              <a:off x="356111" y="4137660"/>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607865" y="4137661"/>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1"/>
            </p:cNvCxnSpPr>
            <p:nvPr/>
          </p:nvCxnSpPr>
          <p:spPr>
            <a:xfrm>
              <a:off x="859619" y="4140452"/>
              <a:ext cx="213703" cy="13189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9" idx="3"/>
              <a:endCxn id="228" idx="0"/>
            </p:cNvCxnSpPr>
            <p:nvPr/>
          </p:nvCxnSpPr>
          <p:spPr>
            <a:xfrm flipH="1">
              <a:off x="1022227" y="4304676"/>
              <a:ext cx="51095" cy="10810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8" idx="2"/>
            </p:cNvCxnSpPr>
            <p:nvPr/>
          </p:nvCxnSpPr>
          <p:spPr>
            <a:xfrm flipH="1" flipV="1">
              <a:off x="781027" y="4434481"/>
              <a:ext cx="218340" cy="116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27" idx="2"/>
              <a:endCxn id="226" idx="6"/>
            </p:cNvCxnSpPr>
            <p:nvPr/>
          </p:nvCxnSpPr>
          <p:spPr>
            <a:xfrm flipH="1" flipV="1">
              <a:off x="479936" y="4426805"/>
              <a:ext cx="249556" cy="882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6" idx="2"/>
            </p:cNvCxnSpPr>
            <p:nvPr/>
          </p:nvCxnSpPr>
          <p:spPr>
            <a:xfrm flipH="1" flipV="1">
              <a:off x="231334" y="4325404"/>
              <a:ext cx="202883" cy="10140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3" idx="3"/>
              <a:endCxn id="225" idx="7"/>
            </p:cNvCxnSpPr>
            <p:nvPr/>
          </p:nvCxnSpPr>
          <p:spPr>
            <a:xfrm flipH="1">
              <a:off x="212891" y="4153825"/>
              <a:ext cx="348624" cy="14138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28" idx="1"/>
            </p:cNvCxnSpPr>
            <p:nvPr/>
          </p:nvCxnSpPr>
          <p:spPr>
            <a:xfrm flipH="1" flipV="1">
              <a:off x="223294" y="4295206"/>
              <a:ext cx="782768" cy="12427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28" idx="1"/>
            </p:cNvCxnSpPr>
            <p:nvPr/>
          </p:nvCxnSpPr>
          <p:spPr>
            <a:xfrm flipH="1" flipV="1">
              <a:off x="356111" y="4153825"/>
              <a:ext cx="649951" cy="26565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1"/>
              <a:endCxn id="222" idx="5"/>
            </p:cNvCxnSpPr>
            <p:nvPr/>
          </p:nvCxnSpPr>
          <p:spPr>
            <a:xfrm flipH="1" flipV="1">
              <a:off x="349416" y="4153824"/>
              <a:ext cx="91496" cy="256816"/>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28" idx="1"/>
            </p:cNvCxnSpPr>
            <p:nvPr/>
          </p:nvCxnSpPr>
          <p:spPr>
            <a:xfrm flipH="1" flipV="1">
              <a:off x="593312" y="4160104"/>
              <a:ext cx="412750" cy="25937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7" idx="1"/>
              <a:endCxn id="223" idx="5"/>
            </p:cNvCxnSpPr>
            <p:nvPr/>
          </p:nvCxnSpPr>
          <p:spPr>
            <a:xfrm flipH="1" flipV="1">
              <a:off x="593844" y="4153825"/>
              <a:ext cx="142343" cy="26564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6" idx="7"/>
              <a:endCxn id="223" idx="4"/>
            </p:cNvCxnSpPr>
            <p:nvPr/>
          </p:nvCxnSpPr>
          <p:spPr>
            <a:xfrm flipV="1">
              <a:off x="473241" y="4160520"/>
              <a:ext cx="104439" cy="25012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26" idx="0"/>
            </p:cNvCxnSpPr>
            <p:nvPr/>
          </p:nvCxnSpPr>
          <p:spPr>
            <a:xfrm flipV="1">
              <a:off x="457077" y="4153824"/>
              <a:ext cx="356234" cy="25012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7" idx="0"/>
              <a:endCxn id="224" idx="3"/>
            </p:cNvCxnSpPr>
            <p:nvPr/>
          </p:nvCxnSpPr>
          <p:spPr>
            <a:xfrm flipV="1">
              <a:off x="752352" y="4153825"/>
              <a:ext cx="67654" cy="25894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8" idx="1"/>
              <a:endCxn id="224" idx="4"/>
            </p:cNvCxnSpPr>
            <p:nvPr/>
          </p:nvCxnSpPr>
          <p:spPr>
            <a:xfrm flipH="1" flipV="1">
              <a:off x="836171" y="4160520"/>
              <a:ext cx="169891" cy="258959"/>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9" idx="2"/>
              <a:endCxn id="223" idx="6"/>
            </p:cNvCxnSpPr>
            <p:nvPr/>
          </p:nvCxnSpPr>
          <p:spPr>
            <a:xfrm flipH="1" flipV="1">
              <a:off x="600539" y="4137661"/>
              <a:ext cx="466088" cy="15085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29" idx="3"/>
              <a:endCxn id="226" idx="7"/>
            </p:cNvCxnSpPr>
            <p:nvPr/>
          </p:nvCxnSpPr>
          <p:spPr>
            <a:xfrm flipH="1">
              <a:off x="473241" y="4304676"/>
              <a:ext cx="600081" cy="10596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27" idx="7"/>
            </p:cNvCxnSpPr>
            <p:nvPr/>
          </p:nvCxnSpPr>
          <p:spPr>
            <a:xfrm flipH="1">
              <a:off x="768516" y="4304676"/>
              <a:ext cx="298112" cy="11479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25" idx="6"/>
            </p:cNvCxnSpPr>
            <p:nvPr/>
          </p:nvCxnSpPr>
          <p:spPr>
            <a:xfrm flipH="1">
              <a:off x="219586" y="4288512"/>
              <a:ext cx="846703" cy="2286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p:nvPr/>
        </p:nvCxnSpPr>
        <p:spPr>
          <a:xfrm>
            <a:off x="3135600" y="2390820"/>
            <a:ext cx="828116" cy="768539"/>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flipH="1" flipV="1">
            <a:off x="2494738" y="3788822"/>
            <a:ext cx="2098440" cy="839516"/>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21" name="Group 363"/>
          <p:cNvGrpSpPr/>
          <p:nvPr/>
        </p:nvGrpSpPr>
        <p:grpSpPr>
          <a:xfrm>
            <a:off x="3963716" y="4581926"/>
            <a:ext cx="1000125" cy="990600"/>
            <a:chOff x="7315200" y="3886200"/>
            <a:chExt cx="1000125" cy="990600"/>
          </a:xfrm>
          <a:gradFill>
            <a:gsLst>
              <a:gs pos="0">
                <a:srgbClr val="03D4A8"/>
              </a:gs>
              <a:gs pos="25000">
                <a:srgbClr val="21D6E0"/>
              </a:gs>
              <a:gs pos="75000">
                <a:srgbClr val="0087E6"/>
              </a:gs>
              <a:gs pos="100000">
                <a:srgbClr val="005CBF"/>
              </a:gs>
            </a:gsLst>
            <a:lin ang="5400000" scaled="0"/>
          </a:gradFill>
        </p:grpSpPr>
        <p:sp>
          <p:nvSpPr>
            <p:cNvPr id="282"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86"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SDN</a:t>
              </a:r>
            </a:p>
            <a:p>
              <a:pPr algn="ctr" eaLnBrk="0" hangingPunct="0">
                <a:lnSpc>
                  <a:spcPct val="90000"/>
                </a:lnSpc>
                <a:spcBef>
                  <a:spcPct val="0"/>
                </a:spcBef>
              </a:pPr>
              <a:r>
                <a:rPr lang="de-DE" sz="1600" b="1" dirty="0" smtClean="0">
                  <a:latin typeface="Arial" pitchFamily="34" charset="0"/>
                  <a:cs typeface="Arial" pitchFamily="34" charset="0"/>
                </a:rPr>
                <a:t>Controller</a:t>
              </a:r>
              <a:endParaRPr lang="en-US" sz="1600" b="1" dirty="0">
                <a:latin typeface="Arial" pitchFamily="34" charset="0"/>
                <a:cs typeface="Arial" pitchFamily="34" charset="0"/>
              </a:endParaRPr>
            </a:p>
          </p:txBody>
        </p:sp>
      </p:grpSp>
      <p:pic>
        <p:nvPicPr>
          <p:cNvPr id="298" name="Picture 297" descr="MC900431601.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222936" y="5047515"/>
            <a:ext cx="558346" cy="558346"/>
          </a:xfrm>
          <a:prstGeom prst="rect">
            <a:avLst/>
          </a:prstGeom>
        </p:spPr>
      </p:pic>
      <p:cxnSp>
        <p:nvCxnSpPr>
          <p:cNvPr id="299" name="Straight Connector 298"/>
          <p:cNvCxnSpPr/>
          <p:nvPr/>
        </p:nvCxnSpPr>
        <p:spPr>
          <a:xfrm rot="16200000" flipV="1">
            <a:off x="2268465" y="3381974"/>
            <a:ext cx="2561425" cy="829079"/>
          </a:xfrm>
          <a:prstGeom prst="line">
            <a:avLst/>
          </a:prstGeom>
          <a:ln>
            <a:solidFill>
              <a:srgbClr val="9900FF"/>
            </a:solidFill>
            <a:prstDash val="dash"/>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3323569" y="6402209"/>
            <a:ext cx="849913" cy="276999"/>
          </a:xfrm>
          <a:prstGeom prst="rect">
            <a:avLst/>
          </a:prstGeom>
          <a:noFill/>
        </p:spPr>
        <p:txBody>
          <a:bodyPr wrap="none" rtlCol="0">
            <a:spAutoFit/>
          </a:bodyPr>
          <a:lstStyle/>
          <a:p>
            <a:r>
              <a:rPr lang="en-US" dirty="0" smtClean="0">
                <a:latin typeface="+mn-lt"/>
              </a:rPr>
              <a:t>Data path</a:t>
            </a:r>
            <a:endParaRPr lang="en-US" dirty="0">
              <a:latin typeface="+mn-lt"/>
            </a:endParaRPr>
          </a:p>
        </p:txBody>
      </p:sp>
      <p:sp>
        <p:nvSpPr>
          <p:cNvPr id="305" name="TextBox 304"/>
          <p:cNvSpPr txBox="1"/>
          <p:nvPr/>
        </p:nvSpPr>
        <p:spPr>
          <a:xfrm>
            <a:off x="5761969" y="6400800"/>
            <a:ext cx="1019831" cy="276999"/>
          </a:xfrm>
          <a:prstGeom prst="rect">
            <a:avLst/>
          </a:prstGeom>
          <a:noFill/>
        </p:spPr>
        <p:txBody>
          <a:bodyPr wrap="none" rtlCol="0">
            <a:spAutoFit/>
          </a:bodyPr>
          <a:lstStyle/>
          <a:p>
            <a:r>
              <a:rPr lang="en-US" dirty="0" smtClean="0">
                <a:latin typeface="+mn-lt"/>
              </a:rPr>
              <a:t>Control path</a:t>
            </a:r>
            <a:endParaRPr lang="en-US" dirty="0">
              <a:latin typeface="+mn-lt"/>
            </a:endParaRPr>
          </a:p>
        </p:txBody>
      </p:sp>
      <p:sp>
        <p:nvSpPr>
          <p:cNvPr id="340" name="AutoShape 154"/>
          <p:cNvSpPr>
            <a:spLocks noChangeArrowheads="1"/>
          </p:cNvSpPr>
          <p:nvPr/>
        </p:nvSpPr>
        <p:spPr bwMode="auto">
          <a:xfrm>
            <a:off x="1828800" y="49530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2" name="Group 158"/>
          <p:cNvGrpSpPr>
            <a:grpSpLocks noChangeAspect="1"/>
          </p:cNvGrpSpPr>
          <p:nvPr/>
        </p:nvGrpSpPr>
        <p:grpSpPr bwMode="auto">
          <a:xfrm flipH="1">
            <a:off x="2209799" y="5372428"/>
            <a:ext cx="411161" cy="494972"/>
            <a:chOff x="5" y="2480"/>
            <a:chExt cx="237" cy="430"/>
          </a:xfrm>
        </p:grpSpPr>
        <p:grpSp>
          <p:nvGrpSpPr>
            <p:cNvPr id="23" name="Group 159"/>
            <p:cNvGrpSpPr>
              <a:grpSpLocks noChangeAspect="1"/>
            </p:cNvGrpSpPr>
            <p:nvPr/>
          </p:nvGrpSpPr>
          <p:grpSpPr bwMode="auto">
            <a:xfrm>
              <a:off x="5" y="2521"/>
              <a:ext cx="145" cy="389"/>
              <a:chOff x="5" y="2521"/>
              <a:chExt cx="145" cy="389"/>
            </a:xfrm>
          </p:grpSpPr>
          <p:grpSp>
            <p:nvGrpSpPr>
              <p:cNvPr id="24" name="Group 160"/>
              <p:cNvGrpSpPr>
                <a:grpSpLocks noChangeAspect="1"/>
              </p:cNvGrpSpPr>
              <p:nvPr/>
            </p:nvGrpSpPr>
            <p:grpSpPr bwMode="auto">
              <a:xfrm>
                <a:off x="7" y="2654"/>
                <a:ext cx="143" cy="256"/>
                <a:chOff x="7" y="2654"/>
                <a:chExt cx="143" cy="256"/>
              </a:xfrm>
            </p:grpSpPr>
            <p:grpSp>
              <p:nvGrpSpPr>
                <p:cNvPr id="25" name="Group 161"/>
                <p:cNvGrpSpPr>
                  <a:grpSpLocks noChangeAspect="1"/>
                </p:cNvGrpSpPr>
                <p:nvPr/>
              </p:nvGrpSpPr>
              <p:grpSpPr bwMode="auto">
                <a:xfrm>
                  <a:off x="7" y="2661"/>
                  <a:ext cx="93" cy="247"/>
                  <a:chOff x="7" y="2661"/>
                  <a:chExt cx="93" cy="247"/>
                </a:xfrm>
              </p:grpSpPr>
              <p:sp>
                <p:nvSpPr>
                  <p:cNvPr id="36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5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 name="Group 176"/>
              <p:cNvGrpSpPr>
                <a:grpSpLocks noChangeAspect="1"/>
              </p:cNvGrpSpPr>
              <p:nvPr/>
            </p:nvGrpSpPr>
            <p:grpSpPr bwMode="auto">
              <a:xfrm>
                <a:off x="5" y="2533"/>
                <a:ext cx="141" cy="374"/>
                <a:chOff x="5" y="2533"/>
                <a:chExt cx="141" cy="374"/>
              </a:xfrm>
            </p:grpSpPr>
            <p:sp>
              <p:nvSpPr>
                <p:cNvPr id="35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4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2" name="Rectangle 187"/>
          <p:cNvSpPr>
            <a:spLocks noChangeArrowheads="1"/>
          </p:cNvSpPr>
          <p:nvPr/>
        </p:nvSpPr>
        <p:spPr bwMode="auto">
          <a:xfrm>
            <a:off x="1887537" y="50292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3</a:t>
            </a:r>
            <a:endParaRPr lang="en-US" sz="1600" b="1" dirty="0">
              <a:latin typeface="Arial" pitchFamily="34" charset="0"/>
              <a:cs typeface="Arial" pitchFamily="34" charset="0"/>
            </a:endParaRPr>
          </a:p>
        </p:txBody>
      </p:sp>
      <p:sp>
        <p:nvSpPr>
          <p:cNvPr id="411" name="Rounded Rectangle 410"/>
          <p:cNvSpPr/>
          <p:nvPr/>
        </p:nvSpPr>
        <p:spPr>
          <a:xfrm rot="16200000">
            <a:off x="2474117" y="2414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5" name="Rounded Rectangle 414"/>
          <p:cNvSpPr/>
          <p:nvPr/>
        </p:nvSpPr>
        <p:spPr>
          <a:xfrm rot="16200000">
            <a:off x="2474117" y="528967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7" name="TextBox 416"/>
          <p:cNvSpPr txBox="1"/>
          <p:nvPr/>
        </p:nvSpPr>
        <p:spPr>
          <a:xfrm>
            <a:off x="7315200" y="4114800"/>
            <a:ext cx="1752600" cy="2123658"/>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Multiple Cores sharing Access Network</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Access Abstraction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Data and Control plane separation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Central control </a:t>
            </a:r>
          </a:p>
        </p:txBody>
      </p:sp>
      <p:cxnSp>
        <p:nvCxnSpPr>
          <p:cNvPr id="279" name="Straight Connector 278"/>
          <p:cNvCxnSpPr/>
          <p:nvPr/>
        </p:nvCxnSpPr>
        <p:spPr>
          <a:xfrm>
            <a:off x="1295400" y="3886001"/>
            <a:ext cx="506186" cy="1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16200000" flipV="1">
            <a:off x="3048659" y="4190342"/>
            <a:ext cx="990601" cy="83951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0800000">
            <a:off x="1295400" y="4343400"/>
            <a:ext cx="2667000" cy="838200"/>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sp>
        <p:nvSpPr>
          <p:cNvPr id="296" name="TextBox 295"/>
          <p:cNvSpPr txBox="1"/>
          <p:nvPr/>
        </p:nvSpPr>
        <p:spPr>
          <a:xfrm>
            <a:off x="1320801" y="3572933"/>
            <a:ext cx="381384" cy="276999"/>
          </a:xfrm>
          <a:prstGeom prst="rect">
            <a:avLst/>
          </a:prstGeom>
          <a:noFill/>
        </p:spPr>
        <p:txBody>
          <a:bodyPr wrap="none" rtlCol="0">
            <a:spAutoFit/>
          </a:bodyPr>
          <a:lstStyle/>
          <a:p>
            <a:r>
              <a:rPr lang="en-US" b="1" dirty="0" smtClean="0">
                <a:solidFill>
                  <a:srgbClr val="FF0000"/>
                </a:solidFill>
                <a:latin typeface="Arial"/>
              </a:rPr>
              <a:t>R1</a:t>
            </a:r>
            <a:endParaRPr lang="en-US" b="1" dirty="0">
              <a:solidFill>
                <a:srgbClr val="FF0000"/>
              </a:solidFill>
              <a:latin typeface="Arial"/>
            </a:endParaRPr>
          </a:p>
        </p:txBody>
      </p:sp>
      <p:cxnSp>
        <p:nvCxnSpPr>
          <p:cNvPr id="312" name="Straight Connector 311"/>
          <p:cNvCxnSpPr/>
          <p:nvPr/>
        </p:nvCxnSpPr>
        <p:spPr>
          <a:xfrm rot="16200000" flipV="1">
            <a:off x="2895600" y="4038600"/>
            <a:ext cx="1295400" cy="838200"/>
          </a:xfrm>
          <a:prstGeom prst="line">
            <a:avLst/>
          </a:prstGeom>
          <a:ln>
            <a:solidFill>
              <a:srgbClr val="00C040"/>
            </a:solidFill>
            <a:prstDash val="dash"/>
          </a:ln>
        </p:spPr>
        <p:style>
          <a:lnRef idx="2">
            <a:schemeClr val="accent1"/>
          </a:lnRef>
          <a:fillRef idx="0">
            <a:schemeClr val="accent1"/>
          </a:fillRef>
          <a:effectRef idx="1">
            <a:schemeClr val="accent1"/>
          </a:effectRef>
          <a:fontRef idx="minor">
            <a:schemeClr val="tx1"/>
          </a:fontRef>
        </p:style>
      </p:cxnSp>
      <p:sp>
        <p:nvSpPr>
          <p:cNvPr id="316" name="TextBox 315"/>
          <p:cNvSpPr txBox="1"/>
          <p:nvPr/>
        </p:nvSpPr>
        <p:spPr>
          <a:xfrm>
            <a:off x="5257416" y="2667000"/>
            <a:ext cx="381384" cy="276999"/>
          </a:xfrm>
          <a:prstGeom prst="rect">
            <a:avLst/>
          </a:prstGeom>
          <a:noFill/>
        </p:spPr>
        <p:txBody>
          <a:bodyPr wrap="none" rtlCol="0">
            <a:spAutoFit/>
          </a:bodyPr>
          <a:lstStyle/>
          <a:p>
            <a:r>
              <a:rPr lang="en-US" b="1" dirty="0" smtClean="0">
                <a:solidFill>
                  <a:srgbClr val="00C040"/>
                </a:solidFill>
                <a:latin typeface="Arial"/>
              </a:rPr>
              <a:t>R3</a:t>
            </a:r>
            <a:endParaRPr lang="en-US" b="1" dirty="0">
              <a:solidFill>
                <a:srgbClr val="00C040"/>
              </a:solidFill>
              <a:latin typeface="Arial"/>
            </a:endParaRPr>
          </a:p>
        </p:txBody>
      </p:sp>
      <p:cxnSp>
        <p:nvCxnSpPr>
          <p:cNvPr id="317" name="Straight Connector 316"/>
          <p:cNvCxnSpPr/>
          <p:nvPr/>
        </p:nvCxnSpPr>
        <p:spPr>
          <a:xfrm rot="5400000" flipH="1" flipV="1">
            <a:off x="4000146" y="4107572"/>
            <a:ext cx="927267" cy="1588"/>
          </a:xfrm>
          <a:prstGeom prst="line">
            <a:avLst/>
          </a:prstGeom>
          <a:ln>
            <a:solidFill>
              <a:srgbClr val="00C040"/>
            </a:solidFill>
            <a:prstDash val="dash"/>
          </a:ln>
        </p:spPr>
        <p:style>
          <a:lnRef idx="2">
            <a:schemeClr val="dk1"/>
          </a:lnRef>
          <a:fillRef idx="0">
            <a:schemeClr val="dk1"/>
          </a:fillRef>
          <a:effectRef idx="1">
            <a:schemeClr val="dk1"/>
          </a:effectRef>
          <a:fontRef idx="minor">
            <a:schemeClr val="tx1"/>
          </a:fontRef>
        </p:style>
      </p:cxnSp>
      <p:cxnSp>
        <p:nvCxnSpPr>
          <p:cNvPr id="308" name="Straight Connector 307"/>
          <p:cNvCxnSpPr>
            <a:endCxn id="219" idx="1"/>
          </p:cNvCxnSpPr>
          <p:nvPr/>
        </p:nvCxnSpPr>
        <p:spPr>
          <a:xfrm flipV="1">
            <a:off x="3145125" y="2971800"/>
            <a:ext cx="818591" cy="735212"/>
          </a:xfrm>
          <a:prstGeom prst="line">
            <a:avLst/>
          </a:prstGeom>
          <a:ln>
            <a:solidFill>
              <a:srgbClr val="00C040"/>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4953000" y="5105400"/>
            <a:ext cx="1143000" cy="1588"/>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416" name="TextBox 415"/>
          <p:cNvSpPr txBox="1"/>
          <p:nvPr/>
        </p:nvSpPr>
        <p:spPr>
          <a:xfrm>
            <a:off x="3848100" y="3784600"/>
            <a:ext cx="381384" cy="276999"/>
          </a:xfrm>
          <a:prstGeom prst="rect">
            <a:avLst/>
          </a:prstGeom>
          <a:noFill/>
          <a:ln>
            <a:noFill/>
          </a:ln>
        </p:spPr>
        <p:txBody>
          <a:bodyPr wrap="none" rtlCol="0">
            <a:spAutoFit/>
          </a:bodyPr>
          <a:lstStyle/>
          <a:p>
            <a:r>
              <a:rPr lang="en-US" b="1" dirty="0" smtClean="0">
                <a:solidFill>
                  <a:srgbClr val="0000FF"/>
                </a:solidFill>
                <a:latin typeface="Arial"/>
              </a:rPr>
              <a:t>R2</a:t>
            </a:r>
            <a:endParaRPr lang="en-US" b="1" dirty="0">
              <a:solidFill>
                <a:srgbClr val="0000FF"/>
              </a:solidFill>
              <a:latin typeface="Arial"/>
            </a:endParaRPr>
          </a:p>
        </p:txBody>
      </p:sp>
      <p:cxnSp>
        <p:nvCxnSpPr>
          <p:cNvPr id="419" name="Straight Connector 418"/>
          <p:cNvCxnSpPr/>
          <p:nvPr/>
        </p:nvCxnSpPr>
        <p:spPr>
          <a:xfrm rot="10800000">
            <a:off x="1295402" y="4114800"/>
            <a:ext cx="4724398"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grpSp>
        <p:nvGrpSpPr>
          <p:cNvPr id="27" name="Group 420"/>
          <p:cNvGrpSpPr/>
          <p:nvPr/>
        </p:nvGrpSpPr>
        <p:grpSpPr>
          <a:xfrm>
            <a:off x="4695297" y="3873504"/>
            <a:ext cx="410103" cy="492007"/>
            <a:chOff x="4682892" y="3097754"/>
            <a:chExt cx="410103" cy="492007"/>
          </a:xfrm>
        </p:grpSpPr>
        <p:sp>
          <p:nvSpPr>
            <p:cNvPr id="422" name="AutoShape 22"/>
            <p:cNvSpPr>
              <a:spLocks noChangeArrowheads="1"/>
            </p:cNvSpPr>
            <p:nvPr/>
          </p:nvSpPr>
          <p:spPr bwMode="auto">
            <a:xfrm>
              <a:off x="4682892" y="3097754"/>
              <a:ext cx="410103" cy="492007"/>
            </a:xfrm>
            <a:prstGeom prst="can">
              <a:avLst>
                <a:gd name="adj" fmla="val 25000"/>
              </a:avLst>
            </a:prstGeom>
            <a:solidFill>
              <a:srgbClr val="6699FF"/>
            </a:solidFill>
            <a:ln w="9525">
              <a:solidFill>
                <a:srgbClr val="0000FF"/>
              </a:solidFill>
              <a:round/>
              <a:headEnd/>
              <a:tailEnd/>
            </a:ln>
            <a:effectLst/>
          </p:spPr>
          <p:txBody>
            <a:bodyPr wrap="none" anchor="ctr"/>
            <a:lstStyle/>
            <a:p>
              <a:pPr algn="ctr" eaLnBrk="0" hangingPunct="0">
                <a:lnSpc>
                  <a:spcPct val="100000"/>
                </a:lnSpc>
                <a:spcBef>
                  <a:spcPct val="0"/>
                </a:spcBef>
                <a:buFontTx/>
                <a:buNone/>
              </a:pPr>
              <a:endParaRPr lang="en-US" sz="1600">
                <a:solidFill>
                  <a:srgbClr val="0000FF"/>
                </a:solidFill>
                <a:ea typeface="ＭＳ Ｐゴシック" pitchFamily="34" charset="-128"/>
              </a:endParaRPr>
            </a:p>
          </p:txBody>
        </p:sp>
        <p:sp>
          <p:nvSpPr>
            <p:cNvPr id="423" name="Rectangle 187"/>
            <p:cNvSpPr>
              <a:spLocks noChangeArrowheads="1"/>
            </p:cNvSpPr>
            <p:nvPr/>
          </p:nvSpPr>
          <p:spPr bwMode="auto">
            <a:xfrm>
              <a:off x="4712008" y="3243018"/>
              <a:ext cx="351019" cy="22474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solidFill>
                    <a:srgbClr val="0000FF"/>
                  </a:solidFill>
                  <a:latin typeface="Arial" pitchFamily="34" charset="0"/>
                  <a:cs typeface="Arial" pitchFamily="34" charset="0"/>
                </a:rPr>
                <a:t>AAA</a:t>
              </a:r>
              <a:endParaRPr lang="en-US" sz="1600" b="1" dirty="0">
                <a:solidFill>
                  <a:srgbClr val="0000FF"/>
                </a:solidFill>
                <a:latin typeface="Arial" pitchFamily="34" charset="0"/>
                <a:cs typeface="Arial" pitchFamily="34" charset="0"/>
              </a:endParaRPr>
            </a:p>
          </p:txBody>
        </p:sp>
      </p:grpSp>
      <p:cxnSp>
        <p:nvCxnSpPr>
          <p:cNvPr id="424" name="Straight Connector 423"/>
          <p:cNvCxnSpPr/>
          <p:nvPr/>
        </p:nvCxnSpPr>
        <p:spPr>
          <a:xfrm rot="10800000" flipV="1">
            <a:off x="5105400" y="3200400"/>
            <a:ext cx="990600" cy="762000"/>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425" name="Straight Connector 424"/>
          <p:cNvCxnSpPr/>
          <p:nvPr/>
        </p:nvCxnSpPr>
        <p:spPr>
          <a:xfrm rot="5400000" flipH="1" flipV="1">
            <a:off x="4747231" y="4418883"/>
            <a:ext cx="206487" cy="9974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grpSp>
        <p:nvGrpSpPr>
          <p:cNvPr id="28" name="Group 255"/>
          <p:cNvGrpSpPr/>
          <p:nvPr/>
        </p:nvGrpSpPr>
        <p:grpSpPr>
          <a:xfrm>
            <a:off x="6028397" y="3574997"/>
            <a:ext cx="990600" cy="997003"/>
            <a:chOff x="5245100" y="2133600"/>
            <a:chExt cx="990600" cy="997003"/>
          </a:xfrm>
        </p:grpSpPr>
        <p:sp>
          <p:nvSpPr>
            <p:cNvPr id="257"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58" name="Picture 157"/>
            <p:cNvPicPr>
              <a:picLocks noChangeArrowheads="1"/>
            </p:cNvPicPr>
            <p:nvPr/>
          </p:nvPicPr>
          <p:blipFill>
            <a:blip r:embed="rId6"/>
            <a:srcRect/>
            <a:stretch>
              <a:fillRect/>
            </a:stretch>
          </p:blipFill>
          <p:spPr bwMode="auto">
            <a:xfrm>
              <a:off x="5578475" y="2830565"/>
              <a:ext cx="352425" cy="223838"/>
            </a:xfrm>
            <a:prstGeom prst="rect">
              <a:avLst/>
            </a:prstGeom>
            <a:noFill/>
            <a:ln w="12700">
              <a:noFill/>
              <a:miter lim="800000"/>
              <a:headEnd/>
              <a:tailEnd/>
            </a:ln>
            <a:effectLst/>
          </p:spPr>
        </p:pic>
        <p:sp>
          <p:nvSpPr>
            <p:cNvPr id="259"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B</a:t>
              </a:r>
              <a:endParaRPr lang="en-US" sz="1100" b="1" dirty="0">
                <a:latin typeface="Arial" pitchFamily="34" charset="0"/>
                <a:cs typeface="Arial" pitchFamily="34" charset="0"/>
              </a:endParaRPr>
            </a:p>
          </p:txBody>
        </p:sp>
        <p:grpSp>
          <p:nvGrpSpPr>
            <p:cNvPr id="29" name="Group 191"/>
            <p:cNvGrpSpPr/>
            <p:nvPr/>
          </p:nvGrpSpPr>
          <p:grpSpPr>
            <a:xfrm>
              <a:off x="5450810" y="2438399"/>
              <a:ext cx="568990" cy="358909"/>
              <a:chOff x="7481888" y="3079208"/>
              <a:chExt cx="595312" cy="425992"/>
            </a:xfrm>
          </p:grpSpPr>
          <p:sp>
            <p:nvSpPr>
              <p:cNvPr id="261"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62"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30" name="Group 122"/>
              <p:cNvGrpSpPr>
                <a:grpSpLocks/>
              </p:cNvGrpSpPr>
              <p:nvPr/>
            </p:nvGrpSpPr>
            <p:grpSpPr bwMode="auto">
              <a:xfrm>
                <a:off x="7848751" y="3079208"/>
                <a:ext cx="228449" cy="389708"/>
                <a:chOff x="4120" y="2308"/>
                <a:chExt cx="305" cy="415"/>
              </a:xfrm>
            </p:grpSpPr>
            <p:sp>
              <p:nvSpPr>
                <p:cNvPr id="264"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65"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66"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31" name="Group 126"/>
                <p:cNvGrpSpPr>
                  <a:grpSpLocks/>
                </p:cNvGrpSpPr>
                <p:nvPr/>
              </p:nvGrpSpPr>
              <p:grpSpPr bwMode="auto">
                <a:xfrm flipH="1">
                  <a:off x="4164" y="2500"/>
                  <a:ext cx="152" cy="109"/>
                  <a:chOff x="3216" y="2784"/>
                  <a:chExt cx="192" cy="144"/>
                </a:xfrm>
              </p:grpSpPr>
              <p:sp>
                <p:nvSpPr>
                  <p:cNvPr id="271"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72"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73"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74"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68"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69"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70"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430" name="Oval 429"/>
          <p:cNvSpPr/>
          <p:nvPr/>
        </p:nvSpPr>
        <p:spPr>
          <a:xfrm>
            <a:off x="3962400" y="4038600"/>
            <a:ext cx="152400" cy="152400"/>
          </a:xfrm>
          <a:prstGeom prst="ellipse">
            <a:avLst/>
          </a:prstGeom>
          <a:gradFill>
            <a:gsLst>
              <a:gs pos="0">
                <a:srgbClr val="0000FF"/>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2" name="Group 44"/>
          <p:cNvGrpSpPr/>
          <p:nvPr/>
        </p:nvGrpSpPr>
        <p:grpSpPr>
          <a:xfrm>
            <a:off x="6015697" y="2286000"/>
            <a:ext cx="990600" cy="997003"/>
            <a:chOff x="5245100" y="2133600"/>
            <a:chExt cx="990600" cy="997003"/>
          </a:xfrm>
        </p:grpSpPr>
        <p:sp>
          <p:nvSpPr>
            <p:cNvPr id="189"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90" name="Picture 157"/>
            <p:cNvPicPr>
              <a:picLocks noChangeArrowheads="1"/>
            </p:cNvPicPr>
            <p:nvPr/>
          </p:nvPicPr>
          <p:blipFill>
            <a:blip r:embed="rId6"/>
            <a:srcRect/>
            <a:stretch>
              <a:fillRect/>
            </a:stretch>
          </p:blipFill>
          <p:spPr bwMode="auto">
            <a:xfrm>
              <a:off x="5578475" y="2830565"/>
              <a:ext cx="352425" cy="223838"/>
            </a:xfrm>
            <a:prstGeom prst="rect">
              <a:avLst/>
            </a:prstGeom>
            <a:noFill/>
            <a:ln w="12700">
              <a:noFill/>
              <a:miter lim="800000"/>
              <a:headEnd/>
              <a:tailEnd/>
            </a:ln>
            <a:effectLst/>
          </p:spPr>
        </p:pic>
        <p:sp>
          <p:nvSpPr>
            <p:cNvPr id="191"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A</a:t>
              </a:r>
              <a:endParaRPr lang="en-US" sz="1100" b="1" dirty="0">
                <a:latin typeface="Arial" pitchFamily="34" charset="0"/>
                <a:cs typeface="Arial" pitchFamily="34" charset="0"/>
              </a:endParaRPr>
            </a:p>
          </p:txBody>
        </p:sp>
        <p:grpSp>
          <p:nvGrpSpPr>
            <p:cNvPr id="33" name="Group 191"/>
            <p:cNvGrpSpPr/>
            <p:nvPr/>
          </p:nvGrpSpPr>
          <p:grpSpPr>
            <a:xfrm>
              <a:off x="5450810" y="2438399"/>
              <a:ext cx="568990" cy="358909"/>
              <a:chOff x="7481888" y="3079208"/>
              <a:chExt cx="595312" cy="425992"/>
            </a:xfrm>
          </p:grpSpPr>
          <p:sp>
            <p:nvSpPr>
              <p:cNvPr id="19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9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34" name="Group 122"/>
              <p:cNvGrpSpPr>
                <a:grpSpLocks/>
              </p:cNvGrpSpPr>
              <p:nvPr/>
            </p:nvGrpSpPr>
            <p:grpSpPr bwMode="auto">
              <a:xfrm>
                <a:off x="7848751" y="3079208"/>
                <a:ext cx="228449" cy="389708"/>
                <a:chOff x="4120" y="2308"/>
                <a:chExt cx="305" cy="415"/>
              </a:xfrm>
            </p:grpSpPr>
            <p:sp>
              <p:nvSpPr>
                <p:cNvPr id="19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9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9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35" name="Group 126"/>
                <p:cNvGrpSpPr>
                  <a:grpSpLocks/>
                </p:cNvGrpSpPr>
                <p:nvPr/>
              </p:nvGrpSpPr>
              <p:grpSpPr bwMode="auto">
                <a:xfrm flipH="1">
                  <a:off x="4164" y="2500"/>
                  <a:ext cx="152" cy="109"/>
                  <a:chOff x="3216" y="2784"/>
                  <a:chExt cx="192" cy="144"/>
                </a:xfrm>
              </p:grpSpPr>
              <p:sp>
                <p:nvSpPr>
                  <p:cNvPr id="20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0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0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0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0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0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0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377" name="Oval 376"/>
          <p:cNvSpPr/>
          <p:nvPr/>
        </p:nvSpPr>
        <p:spPr>
          <a:xfrm>
            <a:off x="1447800" y="3810000"/>
            <a:ext cx="152400" cy="152400"/>
          </a:xfrm>
          <a:prstGeom prst="ellipse">
            <a:avLst/>
          </a:prstGeom>
          <a:gradFill>
            <a:gsLst>
              <a:gs pos="0">
                <a:srgbClr val="FF00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8" name="Rounded Rectangle 417"/>
          <p:cNvSpPr/>
          <p:nvPr/>
        </p:nvSpPr>
        <p:spPr>
          <a:xfrm rot="16200000">
            <a:off x="663695" y="3775195"/>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cxnSp>
        <p:nvCxnSpPr>
          <p:cNvPr id="451" name="Straight Connector 450"/>
          <p:cNvCxnSpPr/>
          <p:nvPr/>
        </p:nvCxnSpPr>
        <p:spPr>
          <a:xfrm rot="16200000" flipV="1">
            <a:off x="1981202" y="3200399"/>
            <a:ext cx="609599" cy="2"/>
          </a:xfrm>
          <a:prstGeom prst="line">
            <a:avLst/>
          </a:prstGeom>
          <a:ln>
            <a:solidFill>
              <a:srgbClr val="9900FF"/>
            </a:solidFill>
          </a:ln>
        </p:spPr>
        <p:style>
          <a:lnRef idx="2">
            <a:schemeClr val="dk1"/>
          </a:lnRef>
          <a:fillRef idx="0">
            <a:schemeClr val="dk1"/>
          </a:fillRef>
          <a:effectRef idx="1">
            <a:schemeClr val="dk1"/>
          </a:effectRef>
          <a:fontRef idx="minor">
            <a:schemeClr val="tx1"/>
          </a:fontRef>
        </p:style>
      </p:cxnSp>
      <p:cxnSp>
        <p:nvCxnSpPr>
          <p:cNvPr id="441" name="Straight Connector 440"/>
          <p:cNvCxnSpPr/>
          <p:nvPr/>
        </p:nvCxnSpPr>
        <p:spPr>
          <a:xfrm rot="16200000" flipV="1">
            <a:off x="3124202" y="4343401"/>
            <a:ext cx="838200" cy="838197"/>
          </a:xfrm>
          <a:prstGeom prst="line">
            <a:avLst/>
          </a:prstGeom>
          <a:ln>
            <a:solidFill>
              <a:srgbClr val="9900FF"/>
            </a:solidFill>
            <a:prstDash val="dash"/>
          </a:ln>
        </p:spPr>
        <p:style>
          <a:lnRef idx="2">
            <a:schemeClr val="accent1"/>
          </a:lnRef>
          <a:fillRef idx="0">
            <a:schemeClr val="accent1"/>
          </a:fillRef>
          <a:effectRef idx="1">
            <a:schemeClr val="accent1"/>
          </a:effectRef>
          <a:fontRef idx="minor">
            <a:schemeClr val="tx1"/>
          </a:fontRef>
        </p:style>
      </p:cxnSp>
      <p:grpSp>
        <p:nvGrpSpPr>
          <p:cNvPr id="36" name="Group 226"/>
          <p:cNvGrpSpPr/>
          <p:nvPr/>
        </p:nvGrpSpPr>
        <p:grpSpPr>
          <a:xfrm>
            <a:off x="1828800" y="2058600"/>
            <a:ext cx="1000125" cy="990600"/>
            <a:chOff x="7315200" y="3886200"/>
            <a:chExt cx="1000125" cy="990600"/>
          </a:xfrm>
        </p:grpSpPr>
        <p:sp>
          <p:nvSpPr>
            <p:cNvPr id="309"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7" name="Group 158"/>
            <p:cNvGrpSpPr>
              <a:grpSpLocks noChangeAspect="1"/>
            </p:cNvGrpSpPr>
            <p:nvPr/>
          </p:nvGrpSpPr>
          <p:grpSpPr bwMode="auto">
            <a:xfrm flipH="1">
              <a:off x="7696199" y="4259473"/>
              <a:ext cx="411161" cy="494972"/>
              <a:chOff x="5" y="2480"/>
              <a:chExt cx="237" cy="430"/>
            </a:xfrm>
          </p:grpSpPr>
          <p:grpSp>
            <p:nvGrpSpPr>
              <p:cNvPr id="38" name="Group 159"/>
              <p:cNvGrpSpPr>
                <a:grpSpLocks noChangeAspect="1"/>
              </p:cNvGrpSpPr>
              <p:nvPr/>
            </p:nvGrpSpPr>
            <p:grpSpPr bwMode="auto">
              <a:xfrm>
                <a:off x="5" y="2521"/>
                <a:ext cx="145" cy="389"/>
                <a:chOff x="5" y="2521"/>
                <a:chExt cx="145" cy="389"/>
              </a:xfrm>
            </p:grpSpPr>
            <p:grpSp>
              <p:nvGrpSpPr>
                <p:cNvPr id="39" name="Group 160"/>
                <p:cNvGrpSpPr>
                  <a:grpSpLocks noChangeAspect="1"/>
                </p:cNvGrpSpPr>
                <p:nvPr/>
              </p:nvGrpSpPr>
              <p:grpSpPr bwMode="auto">
                <a:xfrm>
                  <a:off x="7" y="2654"/>
                  <a:ext cx="143" cy="256"/>
                  <a:chOff x="7" y="2654"/>
                  <a:chExt cx="143" cy="256"/>
                </a:xfrm>
              </p:grpSpPr>
              <p:grpSp>
                <p:nvGrpSpPr>
                  <p:cNvPr id="40" name="Group 161"/>
                  <p:cNvGrpSpPr>
                    <a:grpSpLocks noChangeAspect="1"/>
                  </p:cNvGrpSpPr>
                  <p:nvPr/>
                </p:nvGrpSpPr>
                <p:grpSpPr bwMode="auto">
                  <a:xfrm>
                    <a:off x="7" y="2661"/>
                    <a:ext cx="93" cy="247"/>
                    <a:chOff x="7" y="2661"/>
                    <a:chExt cx="93" cy="247"/>
                  </a:xfrm>
                </p:grpSpPr>
                <p:sp>
                  <p:nvSpPr>
                    <p:cNvPr id="3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1" name="Group 176"/>
                <p:cNvGrpSpPr>
                  <a:grpSpLocks noChangeAspect="1"/>
                </p:cNvGrpSpPr>
                <p:nvPr/>
              </p:nvGrpSpPr>
              <p:grpSpPr bwMode="auto">
                <a:xfrm>
                  <a:off x="5" y="2533"/>
                  <a:ext cx="141" cy="374"/>
                  <a:chOff x="5" y="2533"/>
                  <a:chExt cx="141" cy="374"/>
                </a:xfrm>
              </p:grpSpPr>
              <p:sp>
                <p:nvSpPr>
                  <p:cNvPr id="3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1"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1</a:t>
              </a:r>
              <a:endParaRPr lang="en-US" sz="1600" b="1" dirty="0">
                <a:latin typeface="Arial" pitchFamily="34" charset="0"/>
                <a:cs typeface="Arial" pitchFamily="34" charset="0"/>
              </a:endParaRPr>
            </a:p>
          </p:txBody>
        </p:sp>
      </p:grpSp>
      <p:sp>
        <p:nvSpPr>
          <p:cNvPr id="410" name="AutoShape 154"/>
          <p:cNvSpPr>
            <a:spLocks noChangeArrowheads="1"/>
          </p:cNvSpPr>
          <p:nvPr/>
        </p:nvSpPr>
        <p:spPr bwMode="auto">
          <a:xfrm>
            <a:off x="1837362" y="3440881"/>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371" name="Rectangle 187"/>
          <p:cNvSpPr>
            <a:spLocks noChangeArrowheads="1"/>
          </p:cNvSpPr>
          <p:nvPr/>
        </p:nvSpPr>
        <p:spPr bwMode="auto">
          <a:xfrm>
            <a:off x="1897062" y="35254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2</a:t>
            </a:r>
            <a:endParaRPr lang="en-US" sz="1600" b="1" dirty="0">
              <a:latin typeface="Arial" pitchFamily="34" charset="0"/>
              <a:cs typeface="Arial" pitchFamily="34" charset="0"/>
            </a:endParaRPr>
          </a:p>
        </p:txBody>
      </p:sp>
      <p:grpSp>
        <p:nvGrpSpPr>
          <p:cNvPr id="42" name="Group 158"/>
          <p:cNvGrpSpPr>
            <a:grpSpLocks noChangeAspect="1"/>
          </p:cNvGrpSpPr>
          <p:nvPr/>
        </p:nvGrpSpPr>
        <p:grpSpPr bwMode="auto">
          <a:xfrm flipH="1">
            <a:off x="2219324" y="3822523"/>
            <a:ext cx="411161" cy="494972"/>
            <a:chOff x="5" y="2480"/>
            <a:chExt cx="237" cy="430"/>
          </a:xfrm>
        </p:grpSpPr>
        <p:grpSp>
          <p:nvGrpSpPr>
            <p:cNvPr id="43" name="Group 159"/>
            <p:cNvGrpSpPr>
              <a:grpSpLocks noChangeAspect="1"/>
            </p:cNvGrpSpPr>
            <p:nvPr/>
          </p:nvGrpSpPr>
          <p:grpSpPr bwMode="auto">
            <a:xfrm>
              <a:off x="5" y="2521"/>
              <a:ext cx="145" cy="389"/>
              <a:chOff x="5" y="2521"/>
              <a:chExt cx="145" cy="389"/>
            </a:xfrm>
          </p:grpSpPr>
          <p:grpSp>
            <p:nvGrpSpPr>
              <p:cNvPr id="44" name="Group 300"/>
              <p:cNvGrpSpPr>
                <a:grpSpLocks noChangeAspect="1"/>
              </p:cNvGrpSpPr>
              <p:nvPr/>
            </p:nvGrpSpPr>
            <p:grpSpPr bwMode="auto">
              <a:xfrm>
                <a:off x="7" y="2654"/>
                <a:ext cx="143" cy="256"/>
                <a:chOff x="7" y="2654"/>
                <a:chExt cx="143" cy="256"/>
              </a:xfrm>
            </p:grpSpPr>
            <p:grpSp>
              <p:nvGrpSpPr>
                <p:cNvPr id="45" name="Group 161"/>
                <p:cNvGrpSpPr>
                  <a:grpSpLocks noChangeAspect="1"/>
                </p:cNvGrpSpPr>
                <p:nvPr/>
              </p:nvGrpSpPr>
              <p:grpSpPr bwMode="auto">
                <a:xfrm>
                  <a:off x="7" y="2661"/>
                  <a:ext cx="93" cy="247"/>
                  <a:chOff x="7" y="2661"/>
                  <a:chExt cx="93" cy="247"/>
                </a:xfrm>
              </p:grpSpPr>
              <p:sp>
                <p:nvSpPr>
                  <p:cNvPr id="39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8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6" name="Group 176"/>
              <p:cNvGrpSpPr>
                <a:grpSpLocks noChangeAspect="1"/>
              </p:cNvGrpSpPr>
              <p:nvPr/>
            </p:nvGrpSpPr>
            <p:grpSpPr bwMode="auto">
              <a:xfrm>
                <a:off x="5" y="2533"/>
                <a:ext cx="141" cy="374"/>
                <a:chOff x="5" y="2533"/>
                <a:chExt cx="141" cy="374"/>
              </a:xfrm>
            </p:grpSpPr>
            <p:sp>
              <p:nvSpPr>
                <p:cNvPr id="38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7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7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455" name="TextBox 454"/>
          <p:cNvSpPr txBox="1"/>
          <p:nvPr/>
        </p:nvSpPr>
        <p:spPr>
          <a:xfrm>
            <a:off x="2323716" y="3124200"/>
            <a:ext cx="381384" cy="276999"/>
          </a:xfrm>
          <a:prstGeom prst="rect">
            <a:avLst/>
          </a:prstGeom>
          <a:noFill/>
        </p:spPr>
        <p:txBody>
          <a:bodyPr wrap="none" rtlCol="0">
            <a:spAutoFit/>
          </a:bodyPr>
          <a:lstStyle/>
          <a:p>
            <a:r>
              <a:rPr lang="en-US" b="1" dirty="0" smtClean="0">
                <a:solidFill>
                  <a:srgbClr val="9900FF"/>
                </a:solidFill>
                <a:latin typeface="Arial"/>
              </a:rPr>
              <a:t>R4</a:t>
            </a:r>
            <a:endParaRPr lang="en-US" b="1" dirty="0">
              <a:solidFill>
                <a:srgbClr val="9900FF"/>
              </a:solidFill>
              <a:latin typeface="Arial"/>
            </a:endParaRPr>
          </a:p>
        </p:txBody>
      </p:sp>
      <p:sp>
        <p:nvSpPr>
          <p:cNvPr id="456" name="Oval 455"/>
          <p:cNvSpPr/>
          <p:nvPr/>
        </p:nvSpPr>
        <p:spPr>
          <a:xfrm>
            <a:off x="2209800" y="3187700"/>
            <a:ext cx="152400" cy="152400"/>
          </a:xfrm>
          <a:prstGeom prst="ellipse">
            <a:avLst/>
          </a:prstGeom>
          <a:gradFill>
            <a:gsLst>
              <a:gs pos="0">
                <a:srgbClr val="9900FF"/>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472" name="Straight Connector 471"/>
          <p:cNvCxnSpPr/>
          <p:nvPr/>
        </p:nvCxnSpPr>
        <p:spPr>
          <a:xfrm flipV="1">
            <a:off x="3962400" y="2971800"/>
            <a:ext cx="2057400" cy="12700"/>
          </a:xfrm>
          <a:prstGeom prst="line">
            <a:avLst/>
          </a:prstGeom>
          <a:ln>
            <a:solidFill>
              <a:srgbClr val="00C040"/>
            </a:solidFill>
          </a:ln>
        </p:spPr>
        <p:style>
          <a:lnRef idx="2">
            <a:schemeClr val="accent1"/>
          </a:lnRef>
          <a:fillRef idx="0">
            <a:schemeClr val="accent1"/>
          </a:fillRef>
          <a:effectRef idx="1">
            <a:schemeClr val="accent1"/>
          </a:effectRef>
          <a:fontRef idx="minor">
            <a:schemeClr val="tx1"/>
          </a:fontRef>
        </p:style>
      </p:cxnSp>
      <p:sp>
        <p:nvSpPr>
          <p:cNvPr id="372" name="Oval 371"/>
          <p:cNvSpPr/>
          <p:nvPr/>
        </p:nvSpPr>
        <p:spPr>
          <a:xfrm>
            <a:off x="5359227" y="2939765"/>
            <a:ext cx="152400" cy="152400"/>
          </a:xfrm>
          <a:prstGeom prst="ellipse">
            <a:avLst/>
          </a:prstGeom>
          <a:gradFill>
            <a:gsLst>
              <a:gs pos="0">
                <a:srgbClr val="00C04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79" name="TextBox 478"/>
          <p:cNvSpPr txBox="1"/>
          <p:nvPr/>
        </p:nvSpPr>
        <p:spPr>
          <a:xfrm>
            <a:off x="6857616" y="3276600"/>
            <a:ext cx="381384" cy="276999"/>
          </a:xfrm>
          <a:prstGeom prst="rect">
            <a:avLst/>
          </a:prstGeom>
          <a:noFill/>
        </p:spPr>
        <p:txBody>
          <a:bodyPr wrap="none" rtlCol="0">
            <a:spAutoFit/>
          </a:bodyPr>
          <a:lstStyle/>
          <a:p>
            <a:r>
              <a:rPr lang="en-US" b="1" dirty="0" smtClean="0">
                <a:solidFill>
                  <a:schemeClr val="accent6"/>
                </a:solidFill>
                <a:latin typeface="Arial"/>
              </a:rPr>
              <a:t>R5</a:t>
            </a:r>
            <a:endParaRPr lang="en-US" b="1" dirty="0">
              <a:solidFill>
                <a:schemeClr val="accent6"/>
              </a:solidFill>
              <a:latin typeface="Arial"/>
            </a:endParaRPr>
          </a:p>
        </p:txBody>
      </p:sp>
      <p:sp>
        <p:nvSpPr>
          <p:cNvPr id="480" name="Oval 479"/>
          <p:cNvSpPr/>
          <p:nvPr/>
        </p:nvSpPr>
        <p:spPr>
          <a:xfrm>
            <a:off x="6743700" y="3340100"/>
            <a:ext cx="152400" cy="152400"/>
          </a:xfrm>
          <a:prstGeom prst="ellipse">
            <a:avLst/>
          </a:prstGeom>
          <a:gradFill>
            <a:gsLst>
              <a:gs pos="0">
                <a:srgbClr val="FF66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85" name="TextBox 484"/>
          <p:cNvSpPr txBox="1"/>
          <p:nvPr/>
        </p:nvSpPr>
        <p:spPr>
          <a:xfrm>
            <a:off x="6857616" y="4599801"/>
            <a:ext cx="381384" cy="276999"/>
          </a:xfrm>
          <a:prstGeom prst="rect">
            <a:avLst/>
          </a:prstGeom>
          <a:noFill/>
        </p:spPr>
        <p:txBody>
          <a:bodyPr wrap="none" rtlCol="0">
            <a:spAutoFit/>
          </a:bodyPr>
          <a:lstStyle/>
          <a:p>
            <a:r>
              <a:rPr lang="en-US" b="1" dirty="0" smtClean="0">
                <a:solidFill>
                  <a:schemeClr val="accent6"/>
                </a:solidFill>
                <a:latin typeface="Arial"/>
              </a:rPr>
              <a:t>R5</a:t>
            </a:r>
            <a:endParaRPr lang="en-US" b="1" dirty="0">
              <a:solidFill>
                <a:schemeClr val="accent6"/>
              </a:solidFill>
              <a:latin typeface="Arial"/>
            </a:endParaRPr>
          </a:p>
        </p:txBody>
      </p:sp>
      <p:sp>
        <p:nvSpPr>
          <p:cNvPr id="486" name="Oval 485"/>
          <p:cNvSpPr/>
          <p:nvPr/>
        </p:nvSpPr>
        <p:spPr>
          <a:xfrm>
            <a:off x="6743700" y="4663301"/>
            <a:ext cx="152400" cy="152400"/>
          </a:xfrm>
          <a:prstGeom prst="ellipse">
            <a:avLst/>
          </a:prstGeom>
          <a:gradFill>
            <a:gsLst>
              <a:gs pos="0">
                <a:srgbClr val="FF66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00" name="Straight Connector 499"/>
          <p:cNvCxnSpPr/>
          <p:nvPr/>
        </p:nvCxnSpPr>
        <p:spPr>
          <a:xfrm>
            <a:off x="4621804" y="6540748"/>
            <a:ext cx="1143000" cy="1588"/>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2209800" y="6553200"/>
            <a:ext cx="1143000" cy="1588"/>
          </a:xfrm>
          <a:prstGeom prst="line">
            <a:avLst/>
          </a:prstGeom>
          <a:ln>
            <a:solidFill>
              <a:schemeClr val="bg1">
                <a:lumMod val="85000"/>
              </a:schemeClr>
            </a:solidFill>
            <a:prstDash val="solid"/>
          </a:ln>
        </p:spPr>
        <p:style>
          <a:lnRef idx="2">
            <a:schemeClr val="accent1"/>
          </a:lnRef>
          <a:fillRef idx="0">
            <a:schemeClr val="accent1"/>
          </a:fillRef>
          <a:effectRef idx="1">
            <a:schemeClr val="accent1"/>
          </a:effectRef>
          <a:fontRef idx="minor">
            <a:schemeClr val="tx1"/>
          </a:fontRef>
        </p:style>
      </p:cxnSp>
      <p:sp>
        <p:nvSpPr>
          <p:cNvPr id="413" name="Rounded Rectangle 412"/>
          <p:cNvSpPr/>
          <p:nvPr/>
        </p:nvSpPr>
        <p:spPr>
          <a:xfrm rot="16200000">
            <a:off x="2474117" y="37859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297" name="Rounded Rectangle 296"/>
          <p:cNvSpPr/>
          <p:nvPr/>
        </p:nvSpPr>
        <p:spPr>
          <a:xfrm>
            <a:off x="3952875" y="3505200"/>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Backhaul</a:t>
            </a:r>
            <a:r>
              <a:rPr lang="en-US" sz="1050" dirty="0" smtClean="0">
                <a:solidFill>
                  <a:srgbClr val="000000"/>
                </a:solidFill>
              </a:rPr>
              <a:t> Abstraction</a:t>
            </a:r>
            <a:endParaRPr lang="en-US" sz="1050" dirty="0">
              <a:solidFill>
                <a:srgbClr val="000000"/>
              </a:solidFill>
            </a:endParaRPr>
          </a:p>
        </p:txBody>
      </p:sp>
    </p:spTree>
    <p:extLst>
      <p:ext uri="{BB962C8B-B14F-4D97-AF65-F5344CB8AC3E}">
        <p14:creationId xmlns:p14="http://schemas.microsoft.com/office/powerpoint/2010/main" xmlns="" val="231107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Motivation</a:t>
            </a:r>
          </a:p>
          <a:p>
            <a:r>
              <a:rPr lang="en-US" dirty="0" smtClean="0"/>
              <a:t>OmniRAN </a:t>
            </a:r>
            <a:r>
              <a:rPr lang="en-US" dirty="0" smtClean="0"/>
              <a:t>within the scope of IEEE 802</a:t>
            </a:r>
          </a:p>
          <a:p>
            <a:pPr lvl="1"/>
            <a:r>
              <a:rPr lang="en-US" dirty="0" smtClean="0"/>
              <a:t>Definition of IEEE 802 specific </a:t>
            </a:r>
            <a:r>
              <a:rPr lang="en-US" dirty="0" smtClean="0"/>
              <a:t>control attributes</a:t>
            </a:r>
            <a:endParaRPr lang="en-US" dirty="0" smtClean="0"/>
          </a:p>
          <a:p>
            <a:r>
              <a:rPr lang="en-US" dirty="0" smtClean="0"/>
              <a:t>Common Network Reference Model</a:t>
            </a:r>
            <a:endParaRPr lang="en-US" dirty="0" smtClean="0"/>
          </a:p>
          <a:p>
            <a:r>
              <a:rPr lang="en-US" dirty="0"/>
              <a:t>Potential g</a:t>
            </a:r>
            <a:r>
              <a:rPr lang="en-US" dirty="0" smtClean="0"/>
              <a:t>aps to existing IEEE 802 standards</a:t>
            </a:r>
          </a:p>
          <a:p>
            <a:pPr lvl="1"/>
            <a:r>
              <a:rPr lang="en-US" dirty="0" smtClean="0"/>
              <a:t>Investigated use cases</a:t>
            </a:r>
          </a:p>
          <a:p>
            <a:pPr lvl="2"/>
            <a:r>
              <a:rPr lang="en-US" dirty="0" smtClean="0"/>
              <a:t>3GPP Trusted WLAN Access to EPC (3GPP </a:t>
            </a:r>
            <a:r>
              <a:rPr lang="en-US" dirty="0" err="1" smtClean="0"/>
              <a:t>SaMOG</a:t>
            </a:r>
            <a:r>
              <a:rPr lang="en-US" dirty="0" smtClean="0"/>
              <a:t> </a:t>
            </a:r>
            <a:r>
              <a:rPr lang="en-US" dirty="0" err="1" smtClean="0"/>
              <a:t>Rel</a:t>
            </a:r>
            <a:r>
              <a:rPr lang="en-US" dirty="0" smtClean="0"/>
              <a:t> </a:t>
            </a:r>
            <a:r>
              <a:rPr lang="en-US" dirty="0" smtClean="0"/>
              <a:t>11)</a:t>
            </a:r>
          </a:p>
          <a:p>
            <a:pPr lvl="2"/>
            <a:r>
              <a:rPr lang="en-US" dirty="0" err="1" smtClean="0"/>
              <a:t>ZigBee</a:t>
            </a:r>
            <a:r>
              <a:rPr lang="en-US" dirty="0" smtClean="0"/>
              <a:t> Smart Energy Profile 2 (ZigBee SEP2)</a:t>
            </a:r>
          </a:p>
          <a:p>
            <a:pPr lvl="2"/>
            <a:r>
              <a:rPr lang="en-US" dirty="0" smtClean="0"/>
              <a:t>Software Defined Networking (SDN)</a:t>
            </a:r>
          </a:p>
          <a:p>
            <a:r>
              <a:rPr lang="en-US" dirty="0" smtClean="0"/>
              <a:t>Necessary </a:t>
            </a:r>
            <a:r>
              <a:rPr lang="en-US" dirty="0" smtClean="0"/>
              <a:t>specification work within IEEE 802</a:t>
            </a:r>
          </a:p>
          <a:p>
            <a:r>
              <a:rPr lang="en-US" dirty="0" smtClean="0"/>
              <a:t>Conclusion</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Functional Requirements</a:t>
            </a:r>
            <a:endParaRPr lang="en-US" dirty="0"/>
          </a:p>
        </p:txBody>
      </p:sp>
      <p:sp>
        <p:nvSpPr>
          <p:cNvPr id="3" name="Content Placeholder 2"/>
          <p:cNvSpPr>
            <a:spLocks noGrp="1"/>
          </p:cNvSpPr>
          <p:nvPr>
            <p:ph idx="1"/>
          </p:nvPr>
        </p:nvSpPr>
        <p:spPr>
          <a:xfrm>
            <a:off x="457200" y="1404000"/>
            <a:ext cx="8229600" cy="4722163"/>
          </a:xfrm>
        </p:spPr>
        <p:txBody>
          <a:bodyPr>
            <a:normAutofit fontScale="62500" lnSpcReduction="20000"/>
          </a:bodyPr>
          <a:lstStyle/>
          <a:p>
            <a:r>
              <a:rPr lang="en-US" dirty="0" smtClean="0"/>
              <a:t>R1: Access link</a:t>
            </a:r>
          </a:p>
          <a:p>
            <a:pPr lvl="1"/>
            <a:r>
              <a:rPr lang="en-US" dirty="0" smtClean="0"/>
              <a:t>SDN-based configuration/interaction between infrastructure and Terminal</a:t>
            </a:r>
          </a:p>
          <a:p>
            <a:pPr lvl="2"/>
            <a:r>
              <a:rPr lang="en-US" dirty="0" smtClean="0"/>
              <a:t>Remote configuration/management mechanisms for 802 radio links, including terminal and access network side. </a:t>
            </a:r>
          </a:p>
          <a:p>
            <a:pPr lvl="2"/>
            <a:r>
              <a:rPr lang="en-US" dirty="0" smtClean="0"/>
              <a:t>SDN-based configuration of 802 links, including QoS, setup, teardown, packet classification</a:t>
            </a:r>
          </a:p>
          <a:p>
            <a:pPr lvl="2"/>
            <a:r>
              <a:rPr lang="en-US" dirty="0" smtClean="0"/>
              <a:t>User plane management of the multiple-interfaced Terminal (e.g. generic 802-based logical interface to present to L3)</a:t>
            </a:r>
          </a:p>
          <a:p>
            <a:pPr lvl="2"/>
            <a:endParaRPr lang="en-US" dirty="0" smtClean="0"/>
          </a:p>
          <a:p>
            <a:r>
              <a:rPr lang="en-US" dirty="0" smtClean="0"/>
              <a:t>R2: User &amp; terminal authentication, subscription &amp; terminal management</a:t>
            </a:r>
          </a:p>
          <a:p>
            <a:pPr lvl="1"/>
            <a:r>
              <a:rPr lang="en-US" dirty="0" smtClean="0"/>
              <a:t>Control path from Terminal to the corresponding Core operator</a:t>
            </a:r>
          </a:p>
          <a:p>
            <a:pPr lvl="2"/>
            <a:r>
              <a:rPr lang="en-US" dirty="0" smtClean="0"/>
              <a:t>Setting up control path between Terminal and AAA Proxy server</a:t>
            </a:r>
          </a:p>
          <a:p>
            <a:pPr lvl="2"/>
            <a:r>
              <a:rPr lang="en-US" dirty="0" smtClean="0"/>
              <a:t>Setting up control path between AAA Proxy server and AAA server of corresponding operator</a:t>
            </a:r>
          </a:p>
          <a:p>
            <a:pPr lvl="2"/>
            <a:r>
              <a:rPr lang="en-US" dirty="0" smtClean="0"/>
              <a:t>Identification and mapping of user’s traffic data paths/flows</a:t>
            </a:r>
          </a:p>
          <a:p>
            <a:pPr lvl="2"/>
            <a:r>
              <a:rPr lang="en-US" dirty="0" smtClean="0"/>
              <a:t>Dynamic modification of control path (e.g. SDN-based actions based on packet content)</a:t>
            </a:r>
          </a:p>
          <a:p>
            <a:pPr lvl="2"/>
            <a:r>
              <a:rPr lang="en-US" dirty="0" smtClean="0"/>
              <a:t>Per-user radio statistics for terminal management</a:t>
            </a:r>
          </a:p>
          <a:p>
            <a:pPr lvl="1"/>
            <a:endParaRPr lang="en-US" dirty="0" smtClean="0"/>
          </a:p>
        </p:txBody>
      </p:sp>
    </p:spTree>
    <p:extLst>
      <p:ext uri="{BB962C8B-B14F-4D97-AF65-F5344CB8AC3E}">
        <p14:creationId xmlns="" xmlns:p14="http://schemas.microsoft.com/office/powerpoint/2010/main" xmlns:mv="urn:schemas-microsoft-com:mac:vml" xmlns:mc="http://schemas.openxmlformats.org/markup-compatibility/2006" val="3208615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Requirements, cont.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R3: User data connection, service management</a:t>
            </a:r>
          </a:p>
          <a:p>
            <a:pPr lvl="1"/>
            <a:r>
              <a:rPr lang="en-US" dirty="0" smtClean="0"/>
              <a:t>SDN controller configuring user data path (end-to-end forwarding) and mobility update, real-time flow-based counter monitoring, queue control, link connection control, heterogeneous access network control</a:t>
            </a:r>
          </a:p>
          <a:p>
            <a:pPr lvl="2"/>
            <a:r>
              <a:rPr lang="en-US" dirty="0" smtClean="0"/>
              <a:t>Southbound interface for configuration/management of heterogeneous 802 links in the backhaul</a:t>
            </a:r>
          </a:p>
          <a:p>
            <a:pPr lvl="2"/>
            <a:r>
              <a:rPr lang="en-US" dirty="0" smtClean="0"/>
              <a:t>Generalized data plane with common behavior for 802 technologies</a:t>
            </a:r>
          </a:p>
          <a:p>
            <a:pPr lvl="2"/>
            <a:r>
              <a:rPr lang="en-US" dirty="0" smtClean="0"/>
              <a:t>Provisioning of data paths across heterogeneous 802 links with QoS support</a:t>
            </a:r>
          </a:p>
          <a:p>
            <a:pPr lvl="2"/>
            <a:r>
              <a:rPr lang="en-US" dirty="0" smtClean="0"/>
              <a:t>Per-user counters for accounting</a:t>
            </a:r>
          </a:p>
          <a:p>
            <a:pPr lvl="2"/>
            <a:endParaRPr lang="en-US" dirty="0" smtClean="0"/>
          </a:p>
          <a:p>
            <a:r>
              <a:rPr lang="en-US" dirty="0" smtClean="0"/>
              <a:t>R4: Inter-access network coordination and cooperation, fast inter-technology handover</a:t>
            </a:r>
          </a:p>
          <a:p>
            <a:pPr lvl="1"/>
            <a:r>
              <a:rPr lang="en-US" dirty="0" smtClean="0"/>
              <a:t>SDN-based forwarding state updates across different access networks</a:t>
            </a:r>
          </a:p>
          <a:p>
            <a:pPr lvl="2"/>
            <a:r>
              <a:rPr lang="en-US" dirty="0" smtClean="0"/>
              <a:t>SDN-based reconfiguration of data path</a:t>
            </a:r>
          </a:p>
          <a:p>
            <a:pPr lvl="2"/>
            <a:endParaRPr lang="en-US" dirty="0" smtClean="0"/>
          </a:p>
          <a:p>
            <a:r>
              <a:rPr lang="en-US" dirty="0" smtClean="0"/>
              <a:t>R5: Inter-operator roaming control interface</a:t>
            </a:r>
          </a:p>
          <a:p>
            <a:pPr lvl="1"/>
            <a:r>
              <a:rPr lang="en-US" dirty="0" smtClean="0"/>
              <a:t>Inter-operator roaming outside access network</a:t>
            </a:r>
          </a:p>
          <a:p>
            <a:pPr lvl="2"/>
            <a:r>
              <a:rPr lang="en-US" dirty="0" smtClean="0"/>
              <a:t>Subscription information exchange between service operators</a:t>
            </a:r>
          </a:p>
          <a:p>
            <a:pPr lvl="1"/>
            <a:endParaRPr lang="en-US" dirty="0" smtClean="0"/>
          </a:p>
          <a:p>
            <a:pPr lvl="1"/>
            <a:endParaRPr lang="en-US" dirty="0" smtClean="0"/>
          </a:p>
        </p:txBody>
      </p:sp>
    </p:spTree>
    <p:extLst>
      <p:ext uri="{BB962C8B-B14F-4D97-AF65-F5344CB8AC3E}">
        <p14:creationId xmlns="" xmlns:p14="http://schemas.microsoft.com/office/powerpoint/2010/main" xmlns:mv="urn:schemas-microsoft-com:mac:vml" xmlns:mc="http://schemas.openxmlformats.org/markup-compatibility/2006" val="3208615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GAP#3</a:t>
            </a:r>
            <a:r>
              <a:rPr lang="en-US" dirty="0"/>
              <a:t>: Control </a:t>
            </a:r>
            <a:r>
              <a:rPr lang="en-US" dirty="0" smtClean="0"/>
              <a:t>Interfaces </a:t>
            </a:r>
            <a:r>
              <a:rPr lang="en-US" dirty="0"/>
              <a:t>for SDN</a:t>
            </a:r>
          </a:p>
        </p:txBody>
      </p:sp>
      <p:sp>
        <p:nvSpPr>
          <p:cNvPr id="5" name="Content Placeholder 4"/>
          <p:cNvSpPr>
            <a:spLocks noGrp="1"/>
          </p:cNvSpPr>
          <p:nvPr>
            <p:ph idx="1"/>
          </p:nvPr>
        </p:nvSpPr>
        <p:spPr/>
        <p:txBody>
          <a:bodyPr>
            <a:noAutofit/>
          </a:bodyPr>
          <a:lstStyle/>
          <a:p>
            <a:r>
              <a:rPr lang="en-US" sz="2000" dirty="0" smtClean="0"/>
              <a:t>Control of data forwarding plane, common to 802 technologies</a:t>
            </a:r>
          </a:p>
          <a:p>
            <a:pPr lvl="1"/>
            <a:r>
              <a:rPr lang="en-US" sz="1800" dirty="0" smtClean="0"/>
              <a:t>Southbound interface enabling the communication between the 802 technologies and the central controller (e.g. access abstraction)</a:t>
            </a:r>
          </a:p>
          <a:p>
            <a:pPr lvl="1"/>
            <a:r>
              <a:rPr lang="en-US" sz="1800" dirty="0" smtClean="0"/>
              <a:t>Clearly defined interfaces, SAPs and behaviors</a:t>
            </a:r>
          </a:p>
          <a:p>
            <a:pPr lvl="1"/>
            <a:r>
              <a:rPr lang="en-US" sz="1800" dirty="0" smtClean="0"/>
              <a:t>Ability to modify data path based on arbitrary but bounded selection parameters</a:t>
            </a:r>
          </a:p>
          <a:p>
            <a:pPr lvl="2"/>
            <a:r>
              <a:rPr lang="en-US" sz="1400" dirty="0" smtClean="0"/>
              <a:t>Packet classification mechanisms based on templates (á la </a:t>
            </a:r>
            <a:r>
              <a:rPr lang="en-US" sz="1400" dirty="0" err="1" smtClean="0"/>
              <a:t>OpenFlow</a:t>
            </a:r>
            <a:r>
              <a:rPr lang="en-US" sz="1400" dirty="0" smtClean="0"/>
              <a:t>)</a:t>
            </a:r>
          </a:p>
          <a:p>
            <a:pPr lvl="2"/>
            <a:r>
              <a:rPr lang="en-US" sz="1400" dirty="0" smtClean="0"/>
              <a:t>End-to-end packet flow and </a:t>
            </a:r>
            <a:r>
              <a:rPr lang="en-US" sz="1400" dirty="0" err="1" smtClean="0"/>
              <a:t>QoS</a:t>
            </a:r>
            <a:endParaRPr lang="en-US" sz="1400" dirty="0" smtClean="0"/>
          </a:p>
          <a:p>
            <a:r>
              <a:rPr lang="en-US" sz="2000" dirty="0" smtClean="0"/>
              <a:t>Radio configuration mechanism for access and backhaul links</a:t>
            </a:r>
          </a:p>
          <a:p>
            <a:pPr lvl="1"/>
            <a:r>
              <a:rPr lang="en-US" sz="1800" dirty="0" smtClean="0"/>
              <a:t>With defined metrics and reporting</a:t>
            </a:r>
          </a:p>
          <a:p>
            <a:r>
              <a:rPr lang="en-US" sz="2000" dirty="0" smtClean="0"/>
              <a:t>Data plane management of the multiple-interface Terminal</a:t>
            </a:r>
          </a:p>
          <a:p>
            <a:pPr lvl="1"/>
            <a:r>
              <a:rPr lang="en-US" sz="1800" dirty="0" smtClean="0"/>
              <a:t>Notion of 802 logical interface facing L3</a:t>
            </a:r>
          </a:p>
          <a:p>
            <a:r>
              <a:rPr lang="en-US" sz="2000" dirty="0" smtClean="0"/>
              <a:t>Generic 802 access authorization and attachment</a:t>
            </a:r>
          </a:p>
          <a:p>
            <a:endParaRPr lang="en-US" sz="2000" dirty="0" smtClean="0"/>
          </a:p>
          <a:p>
            <a:endParaRPr lang="en-US" sz="2000" dirty="0"/>
          </a:p>
        </p:txBody>
      </p:sp>
    </p:spTree>
    <p:extLst>
      <p:ext uri="{BB962C8B-B14F-4D97-AF65-F5344CB8AC3E}">
        <p14:creationId xmlns:p14="http://schemas.microsoft.com/office/powerpoint/2010/main" xmlns="" val="1254029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standardization work within IEEE 802</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32000" y="2214000"/>
            <a:ext cx="8235000" cy="1035000"/>
          </a:xfrm>
          <a:prstGeom prst="rect">
            <a:avLst/>
          </a:prstGeom>
          <a:solidFill>
            <a:schemeClr val="accent6">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smtClean="0"/>
              <a:t>Topics for Standardization in IEEE 802</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Establishing a common approach of specifying ‘external’ control into IEEE 802 technologies would require:</a:t>
            </a:r>
          </a:p>
          <a:p>
            <a:pPr lvl="1"/>
            <a:r>
              <a:rPr lang="en-US" dirty="0" smtClean="0"/>
              <a:t>a specification describing the Network Reference Model and listing the DL and PHY control functions required for access networks and SDN</a:t>
            </a:r>
          </a:p>
          <a:p>
            <a:pPr lvl="2"/>
            <a:r>
              <a:rPr lang="en-US" dirty="0" smtClean="0"/>
              <a:t>A</a:t>
            </a:r>
            <a:r>
              <a:rPr lang="en-US" dirty="0" smtClean="0"/>
              <a:t>ddressed </a:t>
            </a:r>
            <a:r>
              <a:rPr lang="en-US" dirty="0"/>
              <a:t>by </a:t>
            </a:r>
            <a:r>
              <a:rPr lang="en-US" dirty="0" smtClean="0"/>
              <a:t>the </a:t>
            </a:r>
            <a:r>
              <a:rPr lang="en-US" dirty="0"/>
              <a:t>PAR developped by OmniRAN </a:t>
            </a:r>
            <a:r>
              <a:rPr lang="en-US" dirty="0" smtClean="0"/>
              <a:t>ECSG</a:t>
            </a:r>
            <a:endParaRPr lang="en-US" dirty="0" smtClean="0"/>
          </a:p>
          <a:p>
            <a:pPr lvl="1"/>
            <a:r>
              <a:rPr lang="en-US" dirty="0" smtClean="0"/>
              <a:t>a specification on the usage of IP protocols for the transport of IEEE 802 attributes</a:t>
            </a:r>
          </a:p>
          <a:p>
            <a:pPr lvl="2"/>
            <a:r>
              <a:rPr lang="en-US" dirty="0" smtClean="0"/>
              <a:t>Topic for the joint IEEE 802 – IETF coordination group</a:t>
            </a:r>
          </a:p>
          <a:p>
            <a:pPr lvl="1"/>
            <a:r>
              <a:rPr lang="en-US" dirty="0" smtClean="0"/>
              <a:t>specifications of the control attributes for the individual IEEE 802 technologies by their working groups</a:t>
            </a:r>
          </a:p>
          <a:p>
            <a:pPr lvl="2"/>
            <a:r>
              <a:rPr lang="en-US" dirty="0" smtClean="0"/>
              <a:t> Should go into annex of related specifications to ensure consistency</a:t>
            </a:r>
            <a:br>
              <a:rPr lang="en-US" dirty="0" smtClean="0"/>
            </a:br>
            <a:endParaRPr lang="en-US" dirty="0" smtClean="0"/>
          </a:p>
          <a:p>
            <a:r>
              <a:rPr lang="en-US" dirty="0"/>
              <a:t>G</a:t>
            </a:r>
            <a:r>
              <a:rPr lang="en-US" dirty="0" smtClean="0"/>
              <a:t>aps within IEEE 802 technologies may be discovered but should be addressed by the related IEEE 802 WGs</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a:t>Tribute to ITU</a:t>
            </a:r>
            <a:br>
              <a:rPr lang="en-US" sz="3600"/>
            </a:br>
            <a:r>
              <a:rPr lang="en-US" i="1"/>
              <a:t>Network Protocol Specification in 3 Stages</a:t>
            </a:r>
          </a:p>
        </p:txBody>
      </p:sp>
      <p:sp>
        <p:nvSpPr>
          <p:cNvPr id="6" name="Content Placeholder 5"/>
          <p:cNvSpPr>
            <a:spLocks noGrp="1"/>
          </p:cNvSpPr>
          <p:nvPr>
            <p:ph idx="1"/>
          </p:nvPr>
        </p:nvSpPr>
        <p:spPr>
          <a:xfrm>
            <a:off x="457200" y="1510190"/>
            <a:ext cx="8229600" cy="1378750"/>
          </a:xfrm>
        </p:spPr>
        <p:txBody>
          <a:bodyPr>
            <a:normAutofit fontScale="55000" lnSpcReduction="20000"/>
          </a:bodyPr>
          <a:lstStyle/>
          <a:p>
            <a:r>
              <a:rPr lang="en-US"/>
              <a:t>For the specification of the Integrated Services Digital Network the ITU-T defined in its Rec. I.130 a sequential 3 stage process,.</a:t>
            </a:r>
          </a:p>
          <a:p>
            <a:r>
              <a:rPr lang="en-US"/>
              <a:t>This process is nowadays commonly used in most telecommunication network standardization activities.</a:t>
            </a:r>
          </a:p>
          <a:p>
            <a:r>
              <a:rPr lang="en-US"/>
              <a:t>Some IEEE 802 WGs have successfully followed this model.</a:t>
            </a:r>
          </a:p>
        </p:txBody>
      </p:sp>
      <p:pic>
        <p:nvPicPr>
          <p:cNvPr id="5" name="Picture 4"/>
          <p:cNvPicPr/>
          <p:nvPr/>
        </p:nvPicPr>
        <p:blipFill rotWithShape="1">
          <a:blip r:embed="rId2">
            <a:extLst>
              <a:ext uri="{28A0092B-C50C-407E-A947-70E740481C1C}">
                <a14:useLocalDpi xmlns:a14="http://schemas.microsoft.com/office/drawing/2010/main" xmlns="" val="0"/>
              </a:ext>
            </a:extLst>
          </a:blip>
          <a:srcRect l="1763" t="16585" r="34950" b="15273"/>
          <a:stretch/>
        </p:blipFill>
        <p:spPr bwMode="auto">
          <a:xfrm>
            <a:off x="746575" y="3068960"/>
            <a:ext cx="3420380" cy="3101985"/>
          </a:xfrm>
          <a:prstGeom prst="rect">
            <a:avLst/>
          </a:prstGeom>
          <a:noFill/>
          <a:ln>
            <a:noFill/>
          </a:ln>
        </p:spPr>
      </p:pic>
      <p:sp>
        <p:nvSpPr>
          <p:cNvPr id="7" name="TextBox 6"/>
          <p:cNvSpPr txBox="1"/>
          <p:nvPr/>
        </p:nvSpPr>
        <p:spPr>
          <a:xfrm>
            <a:off x="4290467" y="3203975"/>
            <a:ext cx="4076957" cy="2800767"/>
          </a:xfrm>
          <a:prstGeom prst="rect">
            <a:avLst/>
          </a:prstGeom>
          <a:noFill/>
        </p:spPr>
        <p:txBody>
          <a:bodyPr wrap="none" rtlCol="0">
            <a:spAutoFit/>
          </a:bodyPr>
          <a:lstStyle/>
          <a:p>
            <a:r>
              <a:rPr lang="en-US" sz="2000">
                <a:latin typeface="+mn-lt"/>
              </a:rPr>
              <a:t>Specify requirements </a:t>
            </a:r>
            <a:br>
              <a:rPr lang="en-US" sz="2000">
                <a:latin typeface="+mn-lt"/>
              </a:rPr>
            </a:br>
            <a:r>
              <a:rPr lang="en-US" sz="2000">
                <a:latin typeface="+mn-lt"/>
              </a:rPr>
              <a:t>from the user's perspective;</a:t>
            </a:r>
            <a:br>
              <a:rPr lang="en-US" sz="2000">
                <a:latin typeface="+mn-lt"/>
              </a:rPr>
            </a:br>
            <a:r>
              <a:rPr lang="en-US" sz="2800">
                <a:latin typeface="+mn-lt"/>
              </a:rPr>
              <a:t> </a:t>
            </a:r>
          </a:p>
          <a:p>
            <a:r>
              <a:rPr lang="en-US" sz="2000">
                <a:latin typeface="+mn-lt"/>
              </a:rPr>
              <a:t>Develop a logical/functional model </a:t>
            </a:r>
            <a:br>
              <a:rPr lang="en-US" sz="2000">
                <a:latin typeface="+mn-lt"/>
              </a:rPr>
            </a:br>
            <a:r>
              <a:rPr lang="en-US" sz="2000">
                <a:latin typeface="+mn-lt"/>
              </a:rPr>
              <a:t>to meet those requirements;</a:t>
            </a:r>
          </a:p>
          <a:p>
            <a:r>
              <a:rPr lang="en-US" sz="2800">
                <a:latin typeface="+mn-lt"/>
              </a:rPr>
              <a:t> </a:t>
            </a:r>
          </a:p>
          <a:p>
            <a:r>
              <a:rPr lang="en-US" sz="2000">
                <a:latin typeface="+mn-lt"/>
              </a:rPr>
              <a:t>Develop a detailed specification </a:t>
            </a:r>
            <a:br>
              <a:rPr lang="en-US" sz="2000">
                <a:latin typeface="+mn-lt"/>
              </a:rPr>
            </a:br>
            <a:r>
              <a:rPr lang="en-US" sz="2000">
                <a:latin typeface="+mn-lt"/>
              </a:rPr>
              <a:t>of the protocols and attributes.</a:t>
            </a:r>
          </a:p>
        </p:txBody>
      </p:sp>
      <p:sp>
        <p:nvSpPr>
          <p:cNvPr id="8" name="TextBox 7"/>
          <p:cNvSpPr txBox="1"/>
          <p:nvPr/>
        </p:nvSpPr>
        <p:spPr>
          <a:xfrm>
            <a:off x="414292" y="6068034"/>
            <a:ext cx="7803113" cy="646331"/>
          </a:xfrm>
          <a:prstGeom prst="rect">
            <a:avLst/>
          </a:prstGeom>
          <a:noFill/>
        </p:spPr>
        <p:txBody>
          <a:bodyPr wrap="none" rtlCol="0">
            <a:spAutoFit/>
          </a:bodyPr>
          <a:lstStyle/>
          <a:p>
            <a:r>
              <a:rPr lang="en-US">
                <a:latin typeface="+mn-lt"/>
              </a:rPr>
              <a:t>More Information: </a:t>
            </a:r>
          </a:p>
          <a:p>
            <a:r>
              <a:rPr lang="en-US">
                <a:latin typeface="+mn-lt"/>
              </a:rPr>
              <a:t>ETSI: </a:t>
            </a:r>
            <a:r>
              <a:rPr lang="en-US" i="1">
                <a:latin typeface="+mn-lt"/>
              </a:rPr>
              <a:t>Making Better Standards</a:t>
            </a:r>
          </a:p>
          <a:p>
            <a:pPr marL="0" lvl="1"/>
            <a:r>
              <a:rPr lang="en-US" dirty="0">
                <a:latin typeface="+mn-lt"/>
                <a:hlinkClick r:id="rId3"/>
              </a:rPr>
              <a:t>http://docbox.etsi.org/MTS/MTS/10-PromotionalMaterial/MBS-20111118/protocolStandards/stagedApproach.htm</a:t>
            </a:r>
            <a:endParaRPr lang="en-US" dirty="0">
              <a:latin typeface="+mn-lt"/>
            </a:endParaRPr>
          </a:p>
        </p:txBody>
      </p:sp>
      <p:sp>
        <p:nvSpPr>
          <p:cNvPr id="10" name="Down Arrow 9"/>
          <p:cNvSpPr/>
          <p:nvPr/>
        </p:nvSpPr>
        <p:spPr bwMode="auto">
          <a:xfrm>
            <a:off x="5472100" y="3924055"/>
            <a:ext cx="495055" cy="2700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Down Arrow 10"/>
          <p:cNvSpPr/>
          <p:nvPr/>
        </p:nvSpPr>
        <p:spPr bwMode="auto">
          <a:xfrm>
            <a:off x="5472100" y="5004175"/>
            <a:ext cx="495055" cy="2700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xmlns="" val="2357860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gap in </a:t>
            </a:r>
            <a:r>
              <a:rPr lang="en-US" dirty="0"/>
              <a:t>IEEE </a:t>
            </a:r>
            <a:r>
              <a:rPr lang="en-US" dirty="0" smtClean="0"/>
              <a:t>802</a:t>
            </a:r>
            <a:br>
              <a:rPr lang="en-US" dirty="0" smtClean="0"/>
            </a:br>
            <a:r>
              <a:rPr lang="en-US" sz="2400" dirty="0" smtClean="0"/>
              <a:t>Mapping IEEE 802 specifications to service requirements</a:t>
            </a:r>
            <a:endParaRPr lang="en-US" dirty="0"/>
          </a:p>
        </p:txBody>
      </p:sp>
      <p:sp>
        <p:nvSpPr>
          <p:cNvPr id="3" name="Content Placeholder 2"/>
          <p:cNvSpPr>
            <a:spLocks noGrp="1"/>
          </p:cNvSpPr>
          <p:nvPr>
            <p:ph idx="1"/>
          </p:nvPr>
        </p:nvSpPr>
        <p:spPr>
          <a:xfrm>
            <a:off x="457200" y="1600200"/>
            <a:ext cx="8229600" cy="4754125"/>
          </a:xfrm>
        </p:spPr>
        <p:txBody>
          <a:bodyPr>
            <a:normAutofit fontScale="70000" lnSpcReduction="20000"/>
          </a:bodyPr>
          <a:lstStyle/>
          <a:p>
            <a:r>
              <a:rPr lang="en-US"/>
              <a:t>Direct evaluation of IEEE 802 protocols out of service/deployment requirements is challenging.</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A Stage 2 specification provides a mapping of protocols to a functional network model, which facilitates easier evaluation.</a:t>
            </a:r>
          </a:p>
        </p:txBody>
      </p:sp>
      <p:pic>
        <p:nvPicPr>
          <p:cNvPr id="4" name="Picture 3"/>
          <p:cNvPicPr/>
          <p:nvPr/>
        </p:nvPicPr>
        <p:blipFill rotWithShape="1">
          <a:blip r:embed="rId2">
            <a:extLst>
              <a:ext uri="{28A0092B-C50C-407E-A947-70E740481C1C}">
                <a14:useLocalDpi xmlns:a14="http://schemas.microsoft.com/office/drawing/2010/main" xmlns="" val="0"/>
              </a:ext>
            </a:extLst>
          </a:blip>
          <a:srcRect l="1763" t="16585" r="34950" b="15273"/>
          <a:stretch/>
        </p:blipFill>
        <p:spPr bwMode="auto">
          <a:xfrm>
            <a:off x="808029" y="2348880"/>
            <a:ext cx="3420380" cy="3101985"/>
          </a:xfrm>
          <a:prstGeom prst="rect">
            <a:avLst/>
          </a:prstGeom>
          <a:noFill/>
          <a:ln>
            <a:noFill/>
          </a:ln>
        </p:spPr>
      </p:pic>
      <p:sp>
        <p:nvSpPr>
          <p:cNvPr id="5" name="TextBox 4"/>
          <p:cNvSpPr txBox="1"/>
          <p:nvPr/>
        </p:nvSpPr>
        <p:spPr>
          <a:xfrm>
            <a:off x="4351921" y="2483895"/>
            <a:ext cx="4360539" cy="2800767"/>
          </a:xfrm>
          <a:prstGeom prst="rect">
            <a:avLst/>
          </a:prstGeom>
          <a:noFill/>
        </p:spPr>
        <p:txBody>
          <a:bodyPr wrap="none" rtlCol="0">
            <a:spAutoFit/>
          </a:bodyPr>
          <a:lstStyle/>
          <a:p>
            <a:r>
              <a:rPr lang="en-US" sz="2000">
                <a:latin typeface="+mn-lt"/>
              </a:rPr>
              <a:t>‘External’ requirements from the </a:t>
            </a:r>
            <a:br>
              <a:rPr lang="en-US" sz="2000">
                <a:latin typeface="+mn-lt"/>
              </a:rPr>
            </a:br>
            <a:r>
              <a:rPr lang="en-US" sz="2000">
                <a:latin typeface="+mn-lt"/>
              </a:rPr>
              <a:t>service/deployment perspective</a:t>
            </a:r>
          </a:p>
          <a:p>
            <a:r>
              <a:rPr lang="en-US" sz="2800">
                <a:latin typeface="+mn-lt"/>
              </a:rPr>
              <a:t> </a:t>
            </a:r>
          </a:p>
          <a:p>
            <a:r>
              <a:rPr lang="en-US" sz="2000">
                <a:latin typeface="+mn-lt"/>
              </a:rPr>
              <a:t>Develop a logical/functional model </a:t>
            </a:r>
            <a:br>
              <a:rPr lang="en-US" sz="2000">
                <a:latin typeface="+mn-lt"/>
              </a:rPr>
            </a:br>
            <a:r>
              <a:rPr lang="en-US" sz="2000">
                <a:latin typeface="+mn-lt"/>
              </a:rPr>
              <a:t>for evaluation of those requirements;</a:t>
            </a:r>
          </a:p>
          <a:p>
            <a:r>
              <a:rPr lang="en-US" sz="2800">
                <a:latin typeface="+mn-lt"/>
              </a:rPr>
              <a:t> </a:t>
            </a:r>
          </a:p>
          <a:p>
            <a:r>
              <a:rPr lang="en-US" sz="2000">
                <a:latin typeface="+mn-lt"/>
              </a:rPr>
              <a:t>Available IEEE 802 specifications </a:t>
            </a:r>
            <a:br>
              <a:rPr lang="en-US" sz="2000">
                <a:latin typeface="+mn-lt"/>
              </a:rPr>
            </a:br>
            <a:r>
              <a:rPr lang="en-US" sz="2000">
                <a:latin typeface="+mn-lt"/>
              </a:rPr>
              <a:t>of protocols and attributes.</a:t>
            </a:r>
          </a:p>
        </p:txBody>
      </p:sp>
      <p:sp>
        <p:nvSpPr>
          <p:cNvPr id="10" name="Down Arrow 9"/>
          <p:cNvSpPr/>
          <p:nvPr/>
        </p:nvSpPr>
        <p:spPr bwMode="auto">
          <a:xfrm flipV="1">
            <a:off x="5937074" y="423909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Up-Down Arrow 10"/>
          <p:cNvSpPr/>
          <p:nvPr/>
        </p:nvSpPr>
        <p:spPr bwMode="auto">
          <a:xfrm>
            <a:off x="5908598" y="316587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grpSp>
        <p:nvGrpSpPr>
          <p:cNvPr id="6" name="Group 11"/>
          <p:cNvGrpSpPr/>
          <p:nvPr/>
        </p:nvGrpSpPr>
        <p:grpSpPr>
          <a:xfrm>
            <a:off x="476545" y="3158971"/>
            <a:ext cx="8145905" cy="3195354"/>
            <a:chOff x="476545" y="3158971"/>
            <a:chExt cx="8145905" cy="3195354"/>
          </a:xfrm>
        </p:grpSpPr>
        <p:sp>
          <p:nvSpPr>
            <p:cNvPr id="15" name="Rectangle 14"/>
            <p:cNvSpPr/>
            <p:nvPr/>
          </p:nvSpPr>
          <p:spPr bwMode="auto">
            <a:xfrm>
              <a:off x="1904263" y="3332085"/>
              <a:ext cx="6660740" cy="108012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6" name="Up-Down Arrow 15"/>
            <p:cNvSpPr/>
            <p:nvPr/>
          </p:nvSpPr>
          <p:spPr bwMode="auto">
            <a:xfrm>
              <a:off x="5908598" y="3158971"/>
              <a:ext cx="630070" cy="1485164"/>
            </a:xfrm>
            <a:prstGeom prst="upDownArrow">
              <a:avLst>
                <a:gd name="adj1" fmla="val 60015"/>
                <a:gd name="adj2" fmla="val 2996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
          <p:nvSpPr>
            <p:cNvPr id="17" name="Rectangle 16"/>
            <p:cNvSpPr/>
            <p:nvPr/>
          </p:nvSpPr>
          <p:spPr bwMode="auto">
            <a:xfrm>
              <a:off x="476545" y="5454225"/>
              <a:ext cx="8145905" cy="9001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xmlns="" val="261886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the gap in </a:t>
            </a:r>
            <a:r>
              <a:rPr lang="en-US" dirty="0"/>
              <a:t>IEEE </a:t>
            </a:r>
            <a:r>
              <a:rPr lang="en-US" dirty="0" smtClean="0"/>
              <a:t>802</a:t>
            </a:r>
            <a:br>
              <a:rPr lang="en-US" dirty="0" smtClean="0"/>
            </a:br>
            <a:r>
              <a:rPr lang="en-US" sz="2400" dirty="0" smtClean="0"/>
              <a:t>Mapping IEEE 802 specifications to service requirements</a:t>
            </a:r>
            <a:endParaRPr lang="en-US" dirty="0"/>
          </a:p>
        </p:txBody>
      </p:sp>
      <p:sp>
        <p:nvSpPr>
          <p:cNvPr id="3" name="Content Placeholder 2"/>
          <p:cNvSpPr>
            <a:spLocks noGrp="1"/>
          </p:cNvSpPr>
          <p:nvPr>
            <p:ph idx="1"/>
          </p:nvPr>
        </p:nvSpPr>
        <p:spPr>
          <a:xfrm>
            <a:off x="457200" y="1600200"/>
            <a:ext cx="8229600" cy="4754125"/>
          </a:xfrm>
        </p:spPr>
        <p:txBody>
          <a:bodyPr>
            <a:normAutofit fontScale="70000" lnSpcReduction="20000"/>
          </a:bodyPr>
          <a:lstStyle/>
          <a:p>
            <a:r>
              <a:rPr lang="en-US"/>
              <a:t>Direct evaluation of IEEE 802 protocols out of service/deployment requirements is challenging.</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A Stage 2 specification provides a mapping of protocols to a functional network model, which facilitates easier evaluation.</a:t>
            </a:r>
          </a:p>
        </p:txBody>
      </p:sp>
      <p:pic>
        <p:nvPicPr>
          <p:cNvPr id="4" name="Picture 3"/>
          <p:cNvPicPr/>
          <p:nvPr/>
        </p:nvPicPr>
        <p:blipFill rotWithShape="1">
          <a:blip r:embed="rId2">
            <a:extLst>
              <a:ext uri="{28A0092B-C50C-407E-A947-70E740481C1C}">
                <a14:useLocalDpi xmlns:a14="http://schemas.microsoft.com/office/drawing/2010/main" xmlns="" val="0"/>
              </a:ext>
            </a:extLst>
          </a:blip>
          <a:srcRect l="1763" t="16585" r="34950" b="15273"/>
          <a:stretch/>
        </p:blipFill>
        <p:spPr bwMode="auto">
          <a:xfrm>
            <a:off x="808029" y="2348880"/>
            <a:ext cx="3420380" cy="3101985"/>
          </a:xfrm>
          <a:prstGeom prst="rect">
            <a:avLst/>
          </a:prstGeom>
          <a:noFill/>
          <a:ln>
            <a:noFill/>
          </a:ln>
        </p:spPr>
      </p:pic>
      <p:sp>
        <p:nvSpPr>
          <p:cNvPr id="5" name="TextBox 4"/>
          <p:cNvSpPr txBox="1"/>
          <p:nvPr/>
        </p:nvSpPr>
        <p:spPr>
          <a:xfrm>
            <a:off x="4351921" y="2483895"/>
            <a:ext cx="4360539" cy="2800767"/>
          </a:xfrm>
          <a:prstGeom prst="rect">
            <a:avLst/>
          </a:prstGeom>
          <a:noFill/>
        </p:spPr>
        <p:txBody>
          <a:bodyPr wrap="none" rtlCol="0">
            <a:spAutoFit/>
          </a:bodyPr>
          <a:lstStyle/>
          <a:p>
            <a:r>
              <a:rPr lang="en-US" sz="2000">
                <a:latin typeface="+mn-lt"/>
              </a:rPr>
              <a:t>‘External’ requirements from the </a:t>
            </a:r>
            <a:br>
              <a:rPr lang="en-US" sz="2000">
                <a:latin typeface="+mn-lt"/>
              </a:rPr>
            </a:br>
            <a:r>
              <a:rPr lang="en-US" sz="2000">
                <a:latin typeface="+mn-lt"/>
              </a:rPr>
              <a:t>service/deployment perspective</a:t>
            </a:r>
          </a:p>
          <a:p>
            <a:r>
              <a:rPr lang="en-US" sz="2800">
                <a:latin typeface="+mn-lt"/>
              </a:rPr>
              <a:t> </a:t>
            </a:r>
          </a:p>
          <a:p>
            <a:r>
              <a:rPr lang="en-US" sz="2000">
                <a:latin typeface="+mn-lt"/>
              </a:rPr>
              <a:t>Develop a logical/functional model </a:t>
            </a:r>
            <a:br>
              <a:rPr lang="en-US" sz="2000">
                <a:latin typeface="+mn-lt"/>
              </a:rPr>
            </a:br>
            <a:r>
              <a:rPr lang="en-US" sz="2000">
                <a:latin typeface="+mn-lt"/>
              </a:rPr>
              <a:t>for evaluation of those requirements;</a:t>
            </a:r>
          </a:p>
          <a:p>
            <a:r>
              <a:rPr lang="en-US" sz="2800">
                <a:latin typeface="+mn-lt"/>
              </a:rPr>
              <a:t> </a:t>
            </a:r>
          </a:p>
          <a:p>
            <a:r>
              <a:rPr lang="en-US" sz="2000">
                <a:latin typeface="+mn-lt"/>
              </a:rPr>
              <a:t>Available IEEE 802 specifications </a:t>
            </a:r>
            <a:br>
              <a:rPr lang="en-US" sz="2000">
                <a:latin typeface="+mn-lt"/>
              </a:rPr>
            </a:br>
            <a:r>
              <a:rPr lang="en-US" sz="2000">
                <a:latin typeface="+mn-lt"/>
              </a:rPr>
              <a:t>of protocols and attributes.</a:t>
            </a:r>
          </a:p>
        </p:txBody>
      </p:sp>
      <p:sp>
        <p:nvSpPr>
          <p:cNvPr id="10" name="Down Arrow 9"/>
          <p:cNvSpPr/>
          <p:nvPr/>
        </p:nvSpPr>
        <p:spPr bwMode="auto">
          <a:xfrm flipV="1">
            <a:off x="5937074" y="423909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Up-Down Arrow 10"/>
          <p:cNvSpPr/>
          <p:nvPr/>
        </p:nvSpPr>
        <p:spPr bwMode="auto">
          <a:xfrm>
            <a:off x="5908598" y="316587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Tree>
    <p:extLst>
      <p:ext uri="{BB962C8B-B14F-4D97-AF65-F5344CB8AC3E}">
        <p14:creationId xmlns:p14="http://schemas.microsoft.com/office/powerpoint/2010/main" xmlns="" val="2618867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3 Stages Process relate to OmniRAN </a:t>
            </a:r>
            <a:r>
              <a:rPr lang="en-US" dirty="0" smtClean="0"/>
              <a:t>ECSG</a:t>
            </a:r>
            <a:endParaRPr lang="en-US" dirty="0"/>
          </a:p>
        </p:txBody>
      </p:sp>
      <p:sp>
        <p:nvSpPr>
          <p:cNvPr id="3" name="Content Placeholder 2"/>
          <p:cNvSpPr>
            <a:spLocks noGrp="1"/>
          </p:cNvSpPr>
          <p:nvPr>
            <p:ph idx="1"/>
          </p:nvPr>
        </p:nvSpPr>
        <p:spPr>
          <a:xfrm>
            <a:off x="457200" y="1600200"/>
            <a:ext cx="8229600" cy="4754125"/>
          </a:xfrm>
        </p:spPr>
        <p:txBody>
          <a:bodyPr>
            <a:normAutofit fontScale="92500" lnSpcReduction="10000"/>
          </a:bodyPr>
          <a:lstStyle/>
          <a:p>
            <a:r>
              <a:rPr lang="en-US" dirty="0"/>
              <a:t>Essentially OmniRAN </a:t>
            </a:r>
            <a:r>
              <a:rPr lang="en-US" dirty="0" smtClean="0"/>
              <a:t>ECSG proposes to </a:t>
            </a:r>
            <a:r>
              <a:rPr lang="en-US" dirty="0"/>
              <a:t>develop a Stage 2 document for IEEE 802 network protocol specifications</a:t>
            </a:r>
          </a:p>
          <a:p>
            <a:pPr lvl="1"/>
            <a:r>
              <a:rPr lang="en-US" dirty="0"/>
              <a:t>Actually re-engineering a Stage 2 to make it fitting to the existing IEEE 802 network protocol specifications (which represent Stage 3).</a:t>
            </a:r>
          </a:p>
          <a:p>
            <a:r>
              <a:rPr lang="en-US" dirty="0"/>
              <a:t>A Stage 2 specification makes it much more easy to evaluate and qualify ‘service’ requirements,</a:t>
            </a:r>
          </a:p>
          <a:p>
            <a:pPr lvl="1"/>
            <a:r>
              <a:rPr lang="en-US" dirty="0"/>
              <a:t>and provide a common framework for further enhancements of IEEE 802 protocols</a:t>
            </a:r>
          </a:p>
        </p:txBody>
      </p:sp>
    </p:spTree>
    <p:extLst>
      <p:ext uri="{BB962C8B-B14F-4D97-AF65-F5344CB8AC3E}">
        <p14:creationId xmlns:p14="http://schemas.microsoft.com/office/powerpoint/2010/main" xmlns="" val="1588272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‘Stage 2’ Definition by ITU-T I.130/Q.65 </a:t>
            </a:r>
            <a:endParaRPr lang="en-US" dirty="0"/>
          </a:p>
        </p:txBody>
      </p:sp>
      <p:sp>
        <p:nvSpPr>
          <p:cNvPr id="3" name="Content Placeholder 2"/>
          <p:cNvSpPr>
            <a:spLocks noGrp="1"/>
          </p:cNvSpPr>
          <p:nvPr>
            <p:ph sz="half" idx="1"/>
          </p:nvPr>
        </p:nvSpPr>
        <p:spPr>
          <a:xfrm>
            <a:off x="457200" y="990601"/>
            <a:ext cx="3167448" cy="4114800"/>
          </a:xfrm>
          <a:solidFill>
            <a:schemeClr val="accent1">
              <a:lumMod val="40000"/>
              <a:lumOff val="60000"/>
            </a:schemeClr>
          </a:solidFill>
        </p:spPr>
        <p:txBody>
          <a:bodyPr>
            <a:noAutofit/>
          </a:bodyPr>
          <a:lstStyle/>
          <a:p>
            <a:pPr>
              <a:buNone/>
            </a:pPr>
            <a:r>
              <a:rPr lang="en-US" sz="1800" b="1" dirty="0" smtClean="0"/>
              <a:t>The Stage 2 defines</a:t>
            </a:r>
          </a:p>
          <a:p>
            <a:r>
              <a:rPr lang="en-US" sz="1800" dirty="0" smtClean="0"/>
              <a:t>a functional model using functional entities,</a:t>
            </a:r>
          </a:p>
          <a:p>
            <a:r>
              <a:rPr lang="en-US" sz="1800" dirty="0" smtClean="0"/>
              <a:t>the functional entity actions needed,</a:t>
            </a:r>
          </a:p>
          <a:p>
            <a:r>
              <a:rPr lang="en-US" sz="1800" dirty="0" smtClean="0"/>
              <a:t>information flow or API calls between functional entities</a:t>
            </a:r>
          </a:p>
          <a:p>
            <a:r>
              <a:rPr lang="en-US" sz="1800" dirty="0" smtClean="0"/>
              <a:t>recommendations for the allocation of functional entities to physical locations for a few examples.</a:t>
            </a:r>
            <a:endParaRPr lang="en-US" sz="1800" dirty="0"/>
          </a:p>
        </p:txBody>
      </p:sp>
      <p:sp>
        <p:nvSpPr>
          <p:cNvPr id="4" name="Content Placeholder 3"/>
          <p:cNvSpPr>
            <a:spLocks noGrp="1"/>
          </p:cNvSpPr>
          <p:nvPr>
            <p:ph sz="half" idx="2"/>
          </p:nvPr>
        </p:nvSpPr>
        <p:spPr>
          <a:xfrm>
            <a:off x="3733800" y="990601"/>
            <a:ext cx="4733260" cy="4114800"/>
          </a:xfrm>
          <a:solidFill>
            <a:schemeClr val="accent4">
              <a:lumMod val="40000"/>
              <a:lumOff val="60000"/>
            </a:schemeClr>
          </a:solidFill>
        </p:spPr>
        <p:txBody>
          <a:bodyPr>
            <a:noAutofit/>
          </a:bodyPr>
          <a:lstStyle/>
          <a:p>
            <a:pPr>
              <a:buNone/>
            </a:pPr>
            <a:r>
              <a:rPr lang="en-US" sz="1800" b="1" dirty="0" smtClean="0"/>
              <a:t>The Stage 2 provides</a:t>
            </a:r>
          </a:p>
          <a:p>
            <a:r>
              <a:rPr lang="en-US" sz="1800" dirty="0" smtClean="0"/>
              <a:t>a single functional specification which can be applied in a number of different physical realizations,</a:t>
            </a:r>
          </a:p>
          <a:p>
            <a:r>
              <a:rPr lang="en-US" sz="1800" dirty="0" smtClean="0"/>
              <a:t>a precise definition of functional capabilities and their possible distribution in the network to support the required network capabilities,</a:t>
            </a:r>
          </a:p>
          <a:p>
            <a:r>
              <a:rPr lang="en-US" sz="1800" dirty="0" smtClean="0"/>
              <a:t>a detailed description of what functions, information flows and API calls will be provided, but not how they are to be implemented,</a:t>
            </a:r>
          </a:p>
          <a:p>
            <a:r>
              <a:rPr lang="en-US" sz="1800" dirty="0" smtClean="0"/>
              <a:t>requirements for protocol capabilities as input to Stage 3 of the method.</a:t>
            </a:r>
            <a:endParaRPr lang="en-US" sz="1800" dirty="0"/>
          </a:p>
        </p:txBody>
      </p:sp>
      <p:sp>
        <p:nvSpPr>
          <p:cNvPr id="5" name="TextBox 4"/>
          <p:cNvSpPr txBox="1"/>
          <p:nvPr/>
        </p:nvSpPr>
        <p:spPr>
          <a:xfrm>
            <a:off x="457200" y="5200471"/>
            <a:ext cx="8001000" cy="1200329"/>
          </a:xfrm>
          <a:prstGeom prst="rect">
            <a:avLst/>
          </a:prstGeom>
          <a:solidFill>
            <a:schemeClr val="accent5">
              <a:lumMod val="40000"/>
              <a:lumOff val="60000"/>
            </a:schemeClr>
          </a:solidFill>
        </p:spPr>
        <p:txBody>
          <a:bodyPr wrap="square" rtlCol="0">
            <a:spAutoFit/>
          </a:bodyPr>
          <a:lstStyle/>
          <a:p>
            <a:pPr marL="361950" indent="-361950"/>
            <a:r>
              <a:rPr lang="en-US" sz="1800" b="1" dirty="0" smtClean="0">
                <a:latin typeface="+mn-lt"/>
              </a:rPr>
              <a:t>The output of Stage 2 is used by</a:t>
            </a:r>
          </a:p>
          <a:p>
            <a:pPr marL="361950" indent="-361950">
              <a:buFont typeface="Arial" pitchFamily="34" charset="0"/>
              <a:buChar char="•"/>
            </a:pPr>
            <a:r>
              <a:rPr lang="en-US" sz="1800" dirty="0" smtClean="0">
                <a:latin typeface="+mn-lt"/>
              </a:rPr>
              <a:t>protocol designers to specify the protocols between physical entities,</a:t>
            </a:r>
          </a:p>
          <a:p>
            <a:pPr marL="361950" indent="-361950">
              <a:buFont typeface="Arial" pitchFamily="34" charset="0"/>
              <a:buChar char="•"/>
            </a:pPr>
            <a:r>
              <a:rPr lang="en-US" sz="1800" dirty="0" smtClean="0">
                <a:latin typeface="+mn-lt"/>
              </a:rPr>
              <a:t>node designers to specify the functional requirements of the nodes,</a:t>
            </a:r>
          </a:p>
          <a:p>
            <a:pPr marL="361950" indent="-361950">
              <a:buFont typeface="Arial" pitchFamily="34" charset="0"/>
              <a:buChar char="•"/>
            </a:pPr>
            <a:r>
              <a:rPr lang="en-US" sz="1800" dirty="0" smtClean="0">
                <a:latin typeface="+mn-lt"/>
              </a:rPr>
              <a:t>network planners.</a:t>
            </a:r>
            <a:endParaRPr lang="en-US" sz="18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IEEE 802 OmniRAN Results and </a:t>
            </a:r>
            <a:r>
              <a:rPr lang="en-US" dirty="0" smtClean="0"/>
              <a:t>Proposals</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FYI: Usual ‘Stage 2’ Content</a:t>
            </a:r>
          </a:p>
        </p:txBody>
      </p:sp>
      <p:sp>
        <p:nvSpPr>
          <p:cNvPr id="4" name="Text Placeholder 3"/>
          <p:cNvSpPr>
            <a:spLocks noGrp="1"/>
          </p:cNvSpPr>
          <p:nvPr>
            <p:ph type="body" idx="1"/>
          </p:nvPr>
        </p:nvSpPr>
        <p:spPr/>
        <p:txBody>
          <a:bodyPr/>
          <a:lstStyle/>
          <a:p>
            <a:r>
              <a:rPr lang="en-US"/>
              <a:t>ITU-T Rec I.130</a:t>
            </a:r>
          </a:p>
        </p:txBody>
      </p:sp>
      <p:sp>
        <p:nvSpPr>
          <p:cNvPr id="5" name="Content Placeholder 4"/>
          <p:cNvSpPr>
            <a:spLocks noGrp="1"/>
          </p:cNvSpPr>
          <p:nvPr>
            <p:ph sz="half" idx="2"/>
          </p:nvPr>
        </p:nvSpPr>
        <p:spPr>
          <a:xfrm>
            <a:off x="457200" y="2174875"/>
            <a:ext cx="4040188" cy="3639125"/>
          </a:xfrm>
        </p:spPr>
        <p:txBody>
          <a:bodyPr>
            <a:normAutofit fontScale="92500"/>
          </a:bodyPr>
          <a:lstStyle/>
          <a:p>
            <a:r>
              <a:rPr lang="en-US"/>
              <a:t>Derivation of a functional model</a:t>
            </a:r>
          </a:p>
          <a:p>
            <a:r>
              <a:rPr lang="en-US"/>
              <a:t>Information flow diagram</a:t>
            </a:r>
          </a:p>
          <a:p>
            <a:r>
              <a:rPr lang="en-US"/>
              <a:t>SDL diagrams for functional entities (optional)</a:t>
            </a:r>
          </a:p>
          <a:p>
            <a:r>
              <a:rPr lang="en-US"/>
              <a:t>Functional entity actions</a:t>
            </a:r>
          </a:p>
          <a:p>
            <a:r>
              <a:rPr lang="en-US"/>
              <a:t>Allocation of functional entities to physical locations</a:t>
            </a:r>
          </a:p>
        </p:txBody>
      </p:sp>
      <p:sp>
        <p:nvSpPr>
          <p:cNvPr id="6" name="Text Placeholder 5"/>
          <p:cNvSpPr>
            <a:spLocks noGrp="1"/>
          </p:cNvSpPr>
          <p:nvPr>
            <p:ph type="body" sz="quarter" idx="3"/>
          </p:nvPr>
        </p:nvSpPr>
        <p:spPr>
          <a:xfrm>
            <a:off x="4645025" y="1535113"/>
            <a:ext cx="4246975" cy="639762"/>
          </a:xfrm>
        </p:spPr>
        <p:txBody>
          <a:bodyPr/>
          <a:lstStyle/>
          <a:p>
            <a:r>
              <a:rPr lang="en-US"/>
              <a:t>WiMAX Forum Stage 2 ToC</a:t>
            </a:r>
          </a:p>
        </p:txBody>
      </p:sp>
      <p:sp>
        <p:nvSpPr>
          <p:cNvPr id="7" name="Content Placeholder 6"/>
          <p:cNvSpPr>
            <a:spLocks noGrp="1"/>
          </p:cNvSpPr>
          <p:nvPr>
            <p:ph sz="quarter" idx="4"/>
          </p:nvPr>
        </p:nvSpPr>
        <p:spPr/>
        <p:txBody>
          <a:bodyPr>
            <a:normAutofit fontScale="92500"/>
          </a:bodyPr>
          <a:lstStyle/>
          <a:p>
            <a:r>
              <a:rPr lang="en-US"/>
              <a:t>Introduction and Scope</a:t>
            </a:r>
          </a:p>
          <a:p>
            <a:r>
              <a:rPr lang="en-US"/>
              <a:t>Abbreviations, Definitions, and Conventions</a:t>
            </a:r>
          </a:p>
          <a:p>
            <a:r>
              <a:rPr lang="en-US"/>
              <a:t>References</a:t>
            </a:r>
          </a:p>
          <a:p>
            <a:r>
              <a:rPr lang="en-US"/>
              <a:t>Identifiers</a:t>
            </a:r>
          </a:p>
          <a:p>
            <a:r>
              <a:rPr lang="en-US"/>
              <a:t>Tenets</a:t>
            </a:r>
          </a:p>
          <a:p>
            <a:r>
              <a:rPr lang="en-US"/>
              <a:t>Network Reference Model</a:t>
            </a:r>
          </a:p>
          <a:p>
            <a:r>
              <a:rPr lang="en-US"/>
              <a:t>Functional Design and Decomposition</a:t>
            </a:r>
          </a:p>
        </p:txBody>
      </p:sp>
      <p:sp>
        <p:nvSpPr>
          <p:cNvPr id="8" name="TextBox 7"/>
          <p:cNvSpPr txBox="1"/>
          <p:nvPr/>
        </p:nvSpPr>
        <p:spPr>
          <a:xfrm>
            <a:off x="4662000" y="5644005"/>
            <a:ext cx="4005000" cy="1169551"/>
          </a:xfrm>
          <a:prstGeom prst="rect">
            <a:avLst/>
          </a:prstGeom>
          <a:noFill/>
        </p:spPr>
        <p:txBody>
          <a:bodyPr wrap="square" rtlCol="0">
            <a:spAutoFit/>
          </a:bodyPr>
          <a:lstStyle/>
          <a:p>
            <a:r>
              <a:rPr lang="en-US" sz="1400">
                <a:latin typeface="+mn-lt"/>
              </a:rPr>
              <a:t>Reference:</a:t>
            </a:r>
          </a:p>
          <a:p>
            <a:r>
              <a:rPr lang="en-US" sz="1400">
                <a:latin typeface="+mn-lt"/>
                <a:hlinkClick r:id="rId2"/>
              </a:rPr>
              <a:t>http://resources.wimaxforum.org/sites/wimaxforum.org/files/technical_document/2010/12/WMF-T32-001-R016v01_Network-Stage2-Base.pdf</a:t>
            </a:r>
            <a:endParaRPr lang="en-US" sz="1400">
              <a:latin typeface="+mn-lt"/>
            </a:endParaRPr>
          </a:p>
        </p:txBody>
      </p:sp>
    </p:spTree>
    <p:extLst>
      <p:ext uri="{BB962C8B-B14F-4D97-AF65-F5344CB8AC3E}">
        <p14:creationId xmlns:p14="http://schemas.microsoft.com/office/powerpoint/2010/main" xmlns="" val="3528316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4362"/>
          </a:xfrm>
        </p:spPr>
        <p:txBody>
          <a:bodyPr/>
          <a:lstStyle/>
          <a:p>
            <a:r>
              <a:rPr lang="en-US" dirty="0" smtClean="0"/>
              <a:t>P802.1CF Project Authorization Request</a:t>
            </a:r>
            <a:endParaRPr lang="en-US" dirty="0"/>
          </a:p>
        </p:txBody>
      </p:sp>
      <p:sp>
        <p:nvSpPr>
          <p:cNvPr id="3" name="Content Placeholder 2"/>
          <p:cNvSpPr>
            <a:spLocks noGrp="1"/>
          </p:cNvSpPr>
          <p:nvPr>
            <p:ph idx="1"/>
          </p:nvPr>
        </p:nvSpPr>
        <p:spPr>
          <a:xfrm>
            <a:off x="457200" y="1179000"/>
            <a:ext cx="8229600" cy="5220000"/>
          </a:xfrm>
        </p:spPr>
        <p:txBody>
          <a:bodyPr>
            <a:normAutofit fontScale="55000" lnSpcReduction="20000"/>
          </a:bodyPr>
          <a:lstStyle/>
          <a:p>
            <a:r>
              <a:rPr lang="en-US" b="1" dirty="0" smtClean="0"/>
              <a:t>Project Title: </a:t>
            </a:r>
            <a:br>
              <a:rPr lang="en-US" b="1" dirty="0" smtClean="0"/>
            </a:br>
            <a:r>
              <a:rPr lang="en-US" sz="4400" dirty="0" smtClean="0"/>
              <a:t>Network Reference Model and Functional Description of IEEE 802 Access Network</a:t>
            </a:r>
            <a:endParaRPr lang="en-US" dirty="0" smtClean="0"/>
          </a:p>
          <a:p>
            <a:pPr>
              <a:spcBef>
                <a:spcPts val="600"/>
              </a:spcBef>
            </a:pPr>
            <a:r>
              <a:rPr lang="en-US" b="1" dirty="0" smtClean="0"/>
              <a:t>Scope:</a:t>
            </a:r>
            <a:endParaRPr lang="en-US" dirty="0" smtClean="0"/>
          </a:p>
          <a:p>
            <a:pPr>
              <a:buNone/>
            </a:pPr>
            <a:r>
              <a:rPr lang="en-US" dirty="0" smtClean="0"/>
              <a:t>	This Recommended Practice specifies an access network, which connects terminals to their access routers, utilizing technologies based on the family of IEEE 802 Standards by providing an access network reference model, including entities and reference points along with behavioral and functional descriptions of communications among those entities.</a:t>
            </a:r>
          </a:p>
          <a:p>
            <a:pPr>
              <a:spcBef>
                <a:spcPts val="600"/>
              </a:spcBef>
            </a:pPr>
            <a:r>
              <a:rPr lang="en-US" b="1" dirty="0" smtClean="0"/>
              <a:t>Purpose:</a:t>
            </a:r>
            <a:endParaRPr lang="en-US" dirty="0" smtClean="0"/>
          </a:p>
          <a:p>
            <a:pPr>
              <a:buNone/>
            </a:pPr>
            <a:r>
              <a:rPr lang="en-US" dirty="0" smtClean="0"/>
              <a:t>	Heterogeneous networks may include multiple network interfaces, multiple network access technologies, and multiple network subscriptions. In some cases such heterogeneous functionality must be supported in a single user terminal.</a:t>
            </a:r>
          </a:p>
          <a:p>
            <a:pPr>
              <a:buNone/>
            </a:pPr>
            <a:r>
              <a:rPr lang="en-US" dirty="0" smtClean="0"/>
              <a:t>	This Recommended Practice supports the design and deployment of access networks based on IEEE 802 technologies, guides the developers of extensions to the existing standards in support of a heterogeneous access network, and enables the use of IEEE 802 standards in new network deployments by specifying the functions of the IEEE 802 technologies when deployed in access networks.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362"/>
          </a:xfrm>
        </p:spPr>
        <p:txBody>
          <a:bodyPr/>
          <a:lstStyle/>
          <a:p>
            <a:r>
              <a:rPr lang="en-US" dirty="0"/>
              <a:t/>
            </a:r>
            <a:br>
              <a:rPr lang="en-US" dirty="0"/>
            </a:br>
            <a:r>
              <a:rPr lang="en-US" dirty="0" smtClean="0"/>
              <a:t>Draft</a:t>
            </a:r>
            <a:r>
              <a:rPr lang="en-US" dirty="0" smtClean="0"/>
              <a:t> </a:t>
            </a:r>
            <a:r>
              <a:rPr lang="en-US" dirty="0" err="1"/>
              <a:t>ToC</a:t>
            </a:r>
            <a:r>
              <a:rPr lang="en-US" dirty="0"/>
              <a:t> of the proposed specification</a:t>
            </a:r>
            <a:br>
              <a:rPr lang="en-US" dirty="0"/>
            </a:br>
            <a:endParaRPr lang="en-US" dirty="0"/>
          </a:p>
        </p:txBody>
      </p:sp>
      <p:sp>
        <p:nvSpPr>
          <p:cNvPr id="3" name="Content Placeholder 2"/>
          <p:cNvSpPr>
            <a:spLocks noGrp="1"/>
          </p:cNvSpPr>
          <p:nvPr>
            <p:ph idx="1"/>
          </p:nvPr>
        </p:nvSpPr>
        <p:spPr>
          <a:xfrm>
            <a:off x="457200" y="909001"/>
            <a:ext cx="8229600" cy="5937276"/>
          </a:xfrm>
        </p:spPr>
        <p:txBody>
          <a:bodyPr>
            <a:normAutofit fontScale="62500" lnSpcReduction="20000"/>
          </a:bodyPr>
          <a:lstStyle/>
          <a:p>
            <a:r>
              <a:rPr lang="en-US" dirty="0"/>
              <a:t>Introduction and Scope</a:t>
            </a:r>
          </a:p>
          <a:p>
            <a:r>
              <a:rPr lang="en-US" dirty="0" smtClean="0"/>
              <a:t>Abbreviations, Acronyms</a:t>
            </a:r>
            <a:r>
              <a:rPr lang="en-US" dirty="0"/>
              <a:t>, Definitions, and Conventions</a:t>
            </a:r>
          </a:p>
          <a:p>
            <a:r>
              <a:rPr lang="en-US" dirty="0"/>
              <a:t>References</a:t>
            </a:r>
          </a:p>
          <a:p>
            <a:r>
              <a:rPr lang="en-US" dirty="0"/>
              <a:t>Identifiers</a:t>
            </a:r>
          </a:p>
          <a:p>
            <a:r>
              <a:rPr lang="en-US" dirty="0" smtClean="0"/>
              <a:t>Tenets for IEEE 802 Access Network Systems</a:t>
            </a:r>
            <a:endParaRPr lang="en-US" dirty="0"/>
          </a:p>
          <a:p>
            <a:r>
              <a:rPr lang="en-US" dirty="0"/>
              <a:t>Network Reference Model</a:t>
            </a:r>
          </a:p>
          <a:p>
            <a:pPr lvl="1"/>
            <a:r>
              <a:rPr lang="en-US" dirty="0"/>
              <a:t>Overview</a:t>
            </a:r>
          </a:p>
          <a:p>
            <a:pPr lvl="1"/>
            <a:r>
              <a:rPr lang="en-US" dirty="0"/>
              <a:t>Reference Points</a:t>
            </a:r>
          </a:p>
          <a:p>
            <a:pPr lvl="1"/>
            <a:r>
              <a:rPr lang="en-US" dirty="0"/>
              <a:t>Access Network </a:t>
            </a:r>
            <a:r>
              <a:rPr lang="en-US" dirty="0" smtClean="0"/>
              <a:t>Control Architecture</a:t>
            </a:r>
            <a:endParaRPr lang="en-US" dirty="0"/>
          </a:p>
          <a:p>
            <a:pPr lvl="2"/>
            <a:r>
              <a:rPr lang="en-US" dirty="0"/>
              <a:t>Multiple deployment </a:t>
            </a:r>
            <a:r>
              <a:rPr lang="en-US" dirty="0" smtClean="0"/>
              <a:t>scenarios</a:t>
            </a:r>
            <a:endParaRPr lang="en-US" dirty="0"/>
          </a:p>
          <a:p>
            <a:r>
              <a:rPr lang="en-US" dirty="0"/>
              <a:t>Functional Design and </a:t>
            </a:r>
            <a:r>
              <a:rPr lang="en-US" dirty="0" smtClean="0"/>
              <a:t>Decomposition</a:t>
            </a:r>
            <a:endParaRPr lang="en-US" dirty="0"/>
          </a:p>
          <a:p>
            <a:pPr lvl="1"/>
            <a:r>
              <a:rPr lang="en-US" dirty="0"/>
              <a:t>Network Discovery and </a:t>
            </a:r>
            <a:r>
              <a:rPr lang="en-US" dirty="0" smtClean="0"/>
              <a:t/>
            </a:r>
            <a:br>
              <a:rPr lang="en-US" dirty="0" smtClean="0"/>
            </a:br>
            <a:r>
              <a:rPr lang="en-US" dirty="0" smtClean="0"/>
              <a:t>Selection</a:t>
            </a:r>
          </a:p>
          <a:p>
            <a:pPr lvl="1"/>
            <a:r>
              <a:rPr lang="en-US" dirty="0" smtClean="0"/>
              <a:t>Association</a:t>
            </a:r>
            <a:endParaRPr lang="en-US" dirty="0"/>
          </a:p>
          <a:p>
            <a:pPr lvl="1"/>
            <a:r>
              <a:rPr lang="en-US" dirty="0" smtClean="0"/>
              <a:t>Authentication and Authorization</a:t>
            </a:r>
            <a:endParaRPr lang="en-US" dirty="0"/>
          </a:p>
          <a:p>
            <a:pPr lvl="1"/>
            <a:r>
              <a:rPr lang="en-US" dirty="0" smtClean="0"/>
              <a:t>Datapath </a:t>
            </a:r>
            <a:r>
              <a:rPr lang="en-US" dirty="0"/>
              <a:t>establishment</a:t>
            </a:r>
          </a:p>
          <a:p>
            <a:pPr lvl="1"/>
            <a:r>
              <a:rPr lang="en-US" dirty="0" err="1"/>
              <a:t>QoS</a:t>
            </a:r>
            <a:r>
              <a:rPr lang="en-US" dirty="0"/>
              <a:t> and policy control</a:t>
            </a:r>
          </a:p>
          <a:p>
            <a:pPr lvl="1"/>
            <a:r>
              <a:rPr lang="en-US" dirty="0" smtClean="0"/>
              <a:t>Datapath relocation</a:t>
            </a:r>
            <a:endParaRPr lang="en-US" dirty="0"/>
          </a:p>
          <a:p>
            <a:pPr lvl="1"/>
            <a:r>
              <a:rPr lang="en-US" dirty="0" smtClean="0"/>
              <a:t>Datapath teardown</a:t>
            </a:r>
          </a:p>
          <a:p>
            <a:pPr lvl="1"/>
            <a:r>
              <a:rPr lang="en-US" dirty="0" smtClean="0"/>
              <a:t>Disassociation</a:t>
            </a:r>
            <a:endParaRPr lang="en-US" dirty="0"/>
          </a:p>
          <a:p>
            <a:pPr lvl="1"/>
            <a:r>
              <a:rPr lang="en-US" dirty="0"/>
              <a:t>Accounting</a:t>
            </a:r>
          </a:p>
          <a:p>
            <a:pPr lvl="3"/>
            <a:endParaRPr lang="en-US" dirty="0"/>
          </a:p>
        </p:txBody>
      </p:sp>
      <p:pic>
        <p:nvPicPr>
          <p:cNvPr id="9" name="Picture 8" descr="omniran-nrm.png"/>
          <p:cNvPicPr>
            <a:picLocks noChangeAspect="1"/>
          </p:cNvPicPr>
          <p:nvPr/>
        </p:nvPicPr>
        <p:blipFill>
          <a:blip r:embed="rId2"/>
          <a:stretch>
            <a:fillRect/>
          </a:stretch>
        </p:blipFill>
        <p:spPr>
          <a:xfrm>
            <a:off x="5515447" y="2439000"/>
            <a:ext cx="3016553" cy="1260000"/>
          </a:xfrm>
          <a:prstGeom prst="rect">
            <a:avLst/>
          </a:prstGeom>
        </p:spPr>
      </p:pic>
      <p:cxnSp>
        <p:nvCxnSpPr>
          <p:cNvPr id="13" name="Straight Connector 12"/>
          <p:cNvCxnSpPr/>
          <p:nvPr/>
        </p:nvCxnSpPr>
        <p:spPr bwMode="auto">
          <a:xfrm>
            <a:off x="4752000" y="3789000"/>
            <a:ext cx="4050000" cy="0"/>
          </a:xfrm>
          <a:prstGeom prst="line">
            <a:avLst/>
          </a:prstGeom>
          <a:solidFill>
            <a:schemeClr val="accent1"/>
          </a:solidFill>
          <a:ln w="6350" cap="flat" cmpd="sng" algn="ctr">
            <a:solidFill>
              <a:schemeClr val="tx1"/>
            </a:solidFill>
            <a:prstDash val="dashDot"/>
            <a:round/>
            <a:headEnd type="none" w="sm" len="sm"/>
            <a:tailEnd type="none" w="sm" len="sm"/>
          </a:ln>
          <a:effectLst/>
        </p:spPr>
      </p:cxnSp>
      <p:cxnSp>
        <p:nvCxnSpPr>
          <p:cNvPr id="14" name="Straight Connector 13"/>
          <p:cNvCxnSpPr/>
          <p:nvPr/>
        </p:nvCxnSpPr>
        <p:spPr bwMode="auto">
          <a:xfrm>
            <a:off x="4662000" y="2439000"/>
            <a:ext cx="4050000" cy="0"/>
          </a:xfrm>
          <a:prstGeom prst="line">
            <a:avLst/>
          </a:prstGeom>
          <a:solidFill>
            <a:schemeClr val="accent1"/>
          </a:solidFill>
          <a:ln w="6350" cap="flat" cmpd="sng" algn="ctr">
            <a:solidFill>
              <a:schemeClr val="tx1"/>
            </a:solidFill>
            <a:prstDash val="dashDot"/>
            <a:round/>
            <a:headEnd type="none" w="sm" len="sm"/>
            <a:tailEnd type="none" w="sm" len="sm"/>
          </a:ln>
          <a:effectLst/>
        </p:spPr>
      </p:cxnSp>
      <p:pic>
        <p:nvPicPr>
          <p:cNvPr id="8" name="Picture 7" descr="omniran-functions.png"/>
          <p:cNvPicPr>
            <a:picLocks noChangeAspect="1"/>
          </p:cNvPicPr>
          <p:nvPr/>
        </p:nvPicPr>
        <p:blipFill>
          <a:blip r:embed="rId3"/>
          <a:stretch>
            <a:fillRect/>
          </a:stretch>
        </p:blipFill>
        <p:spPr>
          <a:xfrm>
            <a:off x="4707000" y="3816465"/>
            <a:ext cx="4347000" cy="2942535"/>
          </a:xfrm>
          <a:prstGeom prst="rect">
            <a:avLst/>
          </a:prstGeom>
        </p:spPr>
      </p:pic>
    </p:spTree>
    <p:extLst>
      <p:ext uri="{BB962C8B-B14F-4D97-AF65-F5344CB8AC3E}">
        <p14:creationId xmlns="" xmlns:p14="http://schemas.microsoft.com/office/powerpoint/2010/main" val="2981280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Evidence to consider Commonalities of IEEE 802 Access Networks</a:t>
            </a:r>
            <a:endParaRPr lang="en-US" dirty="0"/>
          </a:p>
        </p:txBody>
      </p:sp>
      <p:sp>
        <p:nvSpPr>
          <p:cNvPr id="3" name="Content Placeholder 2"/>
          <p:cNvSpPr>
            <a:spLocks noGrp="1"/>
          </p:cNvSpPr>
          <p:nvPr>
            <p:ph idx="1"/>
          </p:nvPr>
        </p:nvSpPr>
        <p:spPr>
          <a:xfrm>
            <a:off x="457200" y="1539000"/>
            <a:ext cx="8229600" cy="5085000"/>
          </a:xfrm>
        </p:spPr>
        <p:txBody>
          <a:bodyPr>
            <a:normAutofit fontScale="70000" lnSpcReduction="20000"/>
          </a:bodyPr>
          <a:lstStyle/>
          <a:p>
            <a:r>
              <a:rPr lang="en-US" dirty="0" smtClean="0"/>
              <a:t>More (huge) networks are coming</a:t>
            </a:r>
            <a:br>
              <a:rPr lang="en-US" dirty="0" smtClean="0"/>
            </a:br>
            <a:r>
              <a:rPr lang="en-US" dirty="0" smtClean="0"/>
              <a:t>up by everything gets connected</a:t>
            </a:r>
          </a:p>
          <a:p>
            <a:pPr lvl="1"/>
            <a:r>
              <a:rPr lang="en-US" sz="2600" dirty="0" smtClean="0"/>
              <a:t>e.g. </a:t>
            </a:r>
            <a:r>
              <a:rPr lang="en-US" sz="2600" dirty="0" err="1" smtClean="0"/>
              <a:t>SmartGrid</a:t>
            </a:r>
            <a:r>
              <a:rPr lang="en-US" sz="2600" dirty="0" smtClean="0"/>
              <a:t>, ITS, </a:t>
            </a:r>
            <a:r>
              <a:rPr lang="en-US" sz="2600" dirty="0" err="1" smtClean="0"/>
              <a:t>IoT</a:t>
            </a:r>
            <a:r>
              <a:rPr lang="en-US" sz="2600" dirty="0" smtClean="0"/>
              <a:t>, …</a:t>
            </a:r>
          </a:p>
          <a:p>
            <a:r>
              <a:rPr lang="en-US" dirty="0" smtClean="0"/>
              <a:t>New markets for </a:t>
            </a:r>
            <a:br>
              <a:rPr lang="en-US" dirty="0" smtClean="0"/>
            </a:br>
            <a:r>
              <a:rPr lang="en-US" dirty="0" smtClean="0"/>
              <a:t>IEEE 802 access technologies</a:t>
            </a:r>
          </a:p>
          <a:p>
            <a:pPr lvl="1"/>
            <a:r>
              <a:rPr lang="en-US" sz="2600" dirty="0" smtClean="0"/>
              <a:t>e.g. factory automation, in-car communication, home automation, …</a:t>
            </a:r>
          </a:p>
          <a:p>
            <a:r>
              <a:rPr lang="en-US" dirty="0" smtClean="0"/>
              <a:t>IEEE 802 access is becoming more heterogeneous</a:t>
            </a:r>
          </a:p>
          <a:p>
            <a:pPr lvl="1"/>
            <a:r>
              <a:rPr lang="en-US" dirty="0" smtClean="0"/>
              <a:t>multiple network interfaces</a:t>
            </a:r>
          </a:p>
          <a:p>
            <a:pPr lvl="2"/>
            <a:r>
              <a:rPr lang="en-US" sz="2300" dirty="0" smtClean="0"/>
              <a:t>e.g. IEEE 802.3, IEEE 802.11, IEEE 802.15… </a:t>
            </a:r>
          </a:p>
          <a:p>
            <a:pPr lvl="1"/>
            <a:r>
              <a:rPr lang="en-US" dirty="0" smtClean="0"/>
              <a:t>multiple access network topologies</a:t>
            </a:r>
          </a:p>
          <a:p>
            <a:pPr lvl="2"/>
            <a:r>
              <a:rPr lang="en-US" sz="2300" dirty="0" smtClean="0"/>
              <a:t>e.g. IEEE802.11 in residential, corporate and public</a:t>
            </a:r>
          </a:p>
          <a:p>
            <a:pPr lvl="2"/>
            <a:endParaRPr lang="en-US" sz="2300" dirty="0" smtClean="0"/>
          </a:p>
          <a:p>
            <a:pPr lvl="4"/>
            <a:endParaRPr lang="en-US" dirty="0" smtClean="0"/>
          </a:p>
          <a:p>
            <a:pPr lvl="4"/>
            <a:endParaRPr lang="en-US" dirty="0" smtClean="0"/>
          </a:p>
          <a:p>
            <a:pPr lvl="1"/>
            <a:r>
              <a:rPr lang="en-US" dirty="0" smtClean="0"/>
              <a:t>multiple network subscriptions</a:t>
            </a:r>
          </a:p>
          <a:p>
            <a:pPr lvl="2"/>
            <a:r>
              <a:rPr lang="en-US" sz="2300" dirty="0" smtClean="0"/>
              <a:t>e.g. multiple subscriptions for same interface</a:t>
            </a:r>
          </a:p>
          <a:p>
            <a:r>
              <a:rPr lang="en-US" dirty="0" smtClean="0"/>
              <a:t>New emerging techniques, like SDN and virtualization</a:t>
            </a:r>
          </a:p>
          <a:p>
            <a:pPr lvl="2"/>
            <a:endParaRPr lang="en-US" dirty="0" smtClean="0"/>
          </a:p>
          <a:p>
            <a:endParaRPr lang="en-US" dirty="0"/>
          </a:p>
        </p:txBody>
      </p:sp>
      <p:pic>
        <p:nvPicPr>
          <p:cNvPr id="5" name="Picture 4" descr="olwi2-publicWiFi.png"/>
          <p:cNvPicPr>
            <a:picLocks noChangeAspect="1"/>
          </p:cNvPicPr>
          <p:nvPr/>
        </p:nvPicPr>
        <p:blipFill>
          <a:blip r:embed="rId2"/>
          <a:stretch>
            <a:fillRect/>
          </a:stretch>
        </p:blipFill>
        <p:spPr>
          <a:xfrm>
            <a:off x="5562000" y="5094000"/>
            <a:ext cx="2598752" cy="630000"/>
          </a:xfrm>
          <a:prstGeom prst="rect">
            <a:avLst/>
          </a:prstGeom>
        </p:spPr>
      </p:pic>
      <p:pic>
        <p:nvPicPr>
          <p:cNvPr id="6" name="Picture 5" descr="olwi2-residentialWiFi.png"/>
          <p:cNvPicPr>
            <a:picLocks noChangeAspect="1"/>
          </p:cNvPicPr>
          <p:nvPr/>
        </p:nvPicPr>
        <p:blipFill>
          <a:blip r:embed="rId3"/>
          <a:stretch>
            <a:fillRect/>
          </a:stretch>
        </p:blipFill>
        <p:spPr>
          <a:xfrm>
            <a:off x="1287000" y="4824000"/>
            <a:ext cx="2561353" cy="585000"/>
          </a:xfrm>
          <a:prstGeom prst="rect">
            <a:avLst/>
          </a:prstGeom>
        </p:spPr>
      </p:pic>
      <p:pic>
        <p:nvPicPr>
          <p:cNvPr id="4" name="Picture 3" descr="olwi2-corporateWiFi.png"/>
          <p:cNvPicPr>
            <a:picLocks noChangeAspect="1"/>
          </p:cNvPicPr>
          <p:nvPr/>
        </p:nvPicPr>
        <p:blipFill>
          <a:blip r:embed="rId4"/>
          <a:stretch>
            <a:fillRect/>
          </a:stretch>
        </p:blipFill>
        <p:spPr>
          <a:xfrm>
            <a:off x="3807000" y="4689000"/>
            <a:ext cx="2502000" cy="580062"/>
          </a:xfrm>
          <a:prstGeom prst="rect">
            <a:avLst/>
          </a:prstGeom>
        </p:spPr>
      </p:pic>
      <p:grpSp>
        <p:nvGrpSpPr>
          <p:cNvPr id="9" name="Group 203"/>
          <p:cNvGrpSpPr/>
          <p:nvPr/>
        </p:nvGrpSpPr>
        <p:grpSpPr>
          <a:xfrm>
            <a:off x="5002303" y="1359000"/>
            <a:ext cx="3709697" cy="1638188"/>
            <a:chOff x="657000" y="2619000"/>
            <a:chExt cx="3709697" cy="1638188"/>
          </a:xfrm>
        </p:grpSpPr>
        <p:sp>
          <p:nvSpPr>
            <p:cNvPr id="10" name="Oval 9"/>
            <p:cNvSpPr/>
            <p:nvPr/>
          </p:nvSpPr>
          <p:spPr bwMode="auto">
            <a:xfrm>
              <a:off x="1962000" y="3384000"/>
              <a:ext cx="1260000" cy="630000"/>
            </a:xfrm>
            <a:prstGeom prst="ellipse">
              <a:avLst/>
            </a:prstGeom>
            <a:solidFill>
              <a:schemeClr val="tx2">
                <a:lumMod val="40000"/>
                <a:lumOff val="60000"/>
              </a:schemeClr>
            </a:solid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pic>
          <p:nvPicPr>
            <p:cNvPr id="11" name="Picture 2" descr="http://www.ieee802.org/802.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57000" y="3483746"/>
              <a:ext cx="252600" cy="260254"/>
            </a:xfrm>
            <a:prstGeom prst="rect">
              <a:avLst/>
            </a:prstGeom>
            <a:noFill/>
          </p:spPr>
        </p:pic>
        <p:pic>
          <p:nvPicPr>
            <p:cNvPr id="12" name="Picture 25"/>
            <p:cNvPicPr>
              <a:picLocks noChangeArrowheads="1"/>
            </p:cNvPicPr>
            <p:nvPr/>
          </p:nvPicPr>
          <p:blipFill>
            <a:blip r:embed="rId6"/>
            <a:srcRect/>
            <a:stretch>
              <a:fillRect/>
            </a:stretch>
          </p:blipFill>
          <p:spPr bwMode="auto">
            <a:xfrm flipH="1">
              <a:off x="1872000" y="2619000"/>
              <a:ext cx="1215000" cy="802490"/>
            </a:xfrm>
            <a:prstGeom prst="rect">
              <a:avLst/>
            </a:prstGeom>
            <a:noFill/>
            <a:ln w="9525">
              <a:noFill/>
              <a:miter lim="800000"/>
              <a:headEnd/>
              <a:tailEnd/>
            </a:ln>
          </p:spPr>
        </p:pic>
        <p:grpSp>
          <p:nvGrpSpPr>
            <p:cNvPr id="13" name="Group 61"/>
            <p:cNvGrpSpPr/>
            <p:nvPr/>
          </p:nvGrpSpPr>
          <p:grpSpPr>
            <a:xfrm>
              <a:off x="2142000" y="2780521"/>
              <a:ext cx="606018" cy="447698"/>
              <a:chOff x="6324600" y="1828800"/>
              <a:chExt cx="917575" cy="677862"/>
            </a:xfrm>
          </p:grpSpPr>
          <p:grpSp>
            <p:nvGrpSpPr>
              <p:cNvPr id="57" name="Group 10"/>
              <p:cNvGrpSpPr>
                <a:grpSpLocks/>
              </p:cNvGrpSpPr>
              <p:nvPr/>
            </p:nvGrpSpPr>
            <p:grpSpPr bwMode="auto">
              <a:xfrm>
                <a:off x="6972300" y="1828800"/>
                <a:ext cx="269875" cy="460375"/>
                <a:chOff x="4120" y="2308"/>
                <a:chExt cx="305" cy="415"/>
              </a:xfrm>
            </p:grpSpPr>
            <p:sp>
              <p:nvSpPr>
                <p:cNvPr id="96"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7"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8"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9" name="Group 14"/>
                <p:cNvGrpSpPr>
                  <a:grpSpLocks/>
                </p:cNvGrpSpPr>
                <p:nvPr/>
              </p:nvGrpSpPr>
              <p:grpSpPr bwMode="auto">
                <a:xfrm flipH="1">
                  <a:off x="4164" y="2500"/>
                  <a:ext cx="152" cy="109"/>
                  <a:chOff x="3216" y="2784"/>
                  <a:chExt cx="192" cy="144"/>
                </a:xfrm>
              </p:grpSpPr>
              <p:sp>
                <p:nvSpPr>
                  <p:cNvPr id="103"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04"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05"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6"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00"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01"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02"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58" name="Group 22"/>
              <p:cNvGrpSpPr>
                <a:grpSpLocks/>
              </p:cNvGrpSpPr>
              <p:nvPr/>
            </p:nvGrpSpPr>
            <p:grpSpPr bwMode="auto">
              <a:xfrm>
                <a:off x="6756400" y="1901825"/>
                <a:ext cx="269875" cy="460375"/>
                <a:chOff x="4120" y="2308"/>
                <a:chExt cx="305" cy="415"/>
              </a:xfrm>
            </p:grpSpPr>
            <p:sp>
              <p:nvSpPr>
                <p:cNvPr id="85"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6"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7"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8" name="Group 26"/>
                <p:cNvGrpSpPr>
                  <a:grpSpLocks/>
                </p:cNvGrpSpPr>
                <p:nvPr/>
              </p:nvGrpSpPr>
              <p:grpSpPr bwMode="auto">
                <a:xfrm flipH="1">
                  <a:off x="4164" y="2500"/>
                  <a:ext cx="152" cy="109"/>
                  <a:chOff x="3216" y="2784"/>
                  <a:chExt cx="192" cy="144"/>
                </a:xfrm>
              </p:grpSpPr>
              <p:sp>
                <p:nvSpPr>
                  <p:cNvPr id="92"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3"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4"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5"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9"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0"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1"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59" name="Group 34"/>
              <p:cNvGrpSpPr>
                <a:grpSpLocks/>
              </p:cNvGrpSpPr>
              <p:nvPr/>
            </p:nvGrpSpPr>
            <p:grpSpPr bwMode="auto">
              <a:xfrm>
                <a:off x="6540500" y="1973262"/>
                <a:ext cx="269875" cy="460375"/>
                <a:chOff x="4120" y="2308"/>
                <a:chExt cx="305" cy="415"/>
              </a:xfrm>
            </p:grpSpPr>
            <p:sp>
              <p:nvSpPr>
                <p:cNvPr id="73"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4"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6"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7" name="Group 38"/>
                <p:cNvGrpSpPr>
                  <a:grpSpLocks/>
                </p:cNvGrpSpPr>
                <p:nvPr/>
              </p:nvGrpSpPr>
              <p:grpSpPr bwMode="auto">
                <a:xfrm flipH="1">
                  <a:off x="4164" y="2500"/>
                  <a:ext cx="152" cy="109"/>
                  <a:chOff x="3216" y="2784"/>
                  <a:chExt cx="192" cy="144"/>
                </a:xfrm>
              </p:grpSpPr>
              <p:sp>
                <p:nvSpPr>
                  <p:cNvPr id="81"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2"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3"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4"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8"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9"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0"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0" name="Group 618"/>
              <p:cNvGrpSpPr>
                <a:grpSpLocks/>
              </p:cNvGrpSpPr>
              <p:nvPr/>
            </p:nvGrpSpPr>
            <p:grpSpPr bwMode="auto">
              <a:xfrm>
                <a:off x="6324600" y="2046287"/>
                <a:ext cx="269875" cy="460375"/>
                <a:chOff x="4120" y="2308"/>
                <a:chExt cx="305" cy="415"/>
              </a:xfrm>
            </p:grpSpPr>
            <p:sp>
              <p:nvSpPr>
                <p:cNvPr id="6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64" name="Group 622"/>
                <p:cNvGrpSpPr>
                  <a:grpSpLocks/>
                </p:cNvGrpSpPr>
                <p:nvPr/>
              </p:nvGrpSpPr>
              <p:grpSpPr bwMode="auto">
                <a:xfrm flipH="1">
                  <a:off x="4164" y="2500"/>
                  <a:ext cx="152" cy="109"/>
                  <a:chOff x="3216" y="2784"/>
                  <a:chExt cx="192" cy="144"/>
                </a:xfrm>
              </p:grpSpPr>
              <p:sp>
                <p:nvSpPr>
                  <p:cNvPr id="6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pic>
          <p:nvPicPr>
            <p:cNvPr id="14" name="Picture 29"/>
            <p:cNvPicPr>
              <a:picLocks noChangeArrowheads="1"/>
            </p:cNvPicPr>
            <p:nvPr/>
          </p:nvPicPr>
          <p:blipFill>
            <a:blip r:embed="rId7"/>
            <a:srcRect/>
            <a:stretch>
              <a:fillRect/>
            </a:stretch>
          </p:blipFill>
          <p:spPr bwMode="auto">
            <a:xfrm>
              <a:off x="2381289" y="3249000"/>
              <a:ext cx="192769" cy="122843"/>
            </a:xfrm>
            <a:prstGeom prst="rect">
              <a:avLst/>
            </a:prstGeom>
            <a:noFill/>
            <a:ln w="12700">
              <a:noFill/>
              <a:miter lim="800000"/>
              <a:headEnd/>
              <a:tailEnd/>
            </a:ln>
            <a:effectLst/>
          </p:spPr>
        </p:pic>
        <p:pic>
          <p:nvPicPr>
            <p:cNvPr id="15" name="Picture 14" descr="MC900030330.WMF"/>
            <p:cNvPicPr>
              <a:picLocks noChangeAspect="1"/>
            </p:cNvPicPr>
            <p:nvPr/>
          </p:nvPicPr>
          <p:blipFill>
            <a:blip r:embed="rId8"/>
            <a:stretch>
              <a:fillRect/>
            </a:stretch>
          </p:blipFill>
          <p:spPr>
            <a:xfrm>
              <a:off x="3717000" y="3024000"/>
              <a:ext cx="254557" cy="335928"/>
            </a:xfrm>
            <a:prstGeom prst="rect">
              <a:avLst/>
            </a:prstGeom>
          </p:spPr>
        </p:pic>
        <p:pic>
          <p:nvPicPr>
            <p:cNvPr id="16" name="Picture 15" descr="MC900233613.WMF"/>
            <p:cNvPicPr>
              <a:picLocks noChangeAspect="1"/>
            </p:cNvPicPr>
            <p:nvPr/>
          </p:nvPicPr>
          <p:blipFill>
            <a:blip r:embed="rId9"/>
            <a:stretch>
              <a:fillRect/>
            </a:stretch>
          </p:blipFill>
          <p:spPr>
            <a:xfrm>
              <a:off x="3897000" y="3474000"/>
              <a:ext cx="469697" cy="459042"/>
            </a:xfrm>
            <a:prstGeom prst="rect">
              <a:avLst/>
            </a:prstGeom>
          </p:spPr>
        </p:pic>
        <p:pic>
          <p:nvPicPr>
            <p:cNvPr id="17" name="Picture 16" descr="MC900435238.PNG"/>
            <p:cNvPicPr>
              <a:picLocks noChangeAspect="1"/>
            </p:cNvPicPr>
            <p:nvPr/>
          </p:nvPicPr>
          <p:blipFill>
            <a:blip r:embed="rId10"/>
            <a:stretch>
              <a:fillRect/>
            </a:stretch>
          </p:blipFill>
          <p:spPr>
            <a:xfrm>
              <a:off x="3582000" y="3879000"/>
              <a:ext cx="267448" cy="378188"/>
            </a:xfrm>
            <a:prstGeom prst="rect">
              <a:avLst/>
            </a:prstGeom>
          </p:spPr>
        </p:pic>
        <p:pic>
          <p:nvPicPr>
            <p:cNvPr id="18" name="Picture 17" descr="MC900441329.PNG"/>
            <p:cNvPicPr>
              <a:picLocks noChangeAspect="1"/>
            </p:cNvPicPr>
            <p:nvPr/>
          </p:nvPicPr>
          <p:blipFill>
            <a:blip r:embed="rId11"/>
            <a:stretch>
              <a:fillRect/>
            </a:stretch>
          </p:blipFill>
          <p:spPr>
            <a:xfrm>
              <a:off x="1107000" y="3024000"/>
              <a:ext cx="286200" cy="286200"/>
            </a:xfrm>
            <a:prstGeom prst="rect">
              <a:avLst/>
            </a:prstGeom>
          </p:spPr>
        </p:pic>
        <p:pic>
          <p:nvPicPr>
            <p:cNvPr id="19" name="Picture 18" descr="MC900331055.WMF"/>
            <p:cNvPicPr>
              <a:picLocks noChangeAspect="1"/>
            </p:cNvPicPr>
            <p:nvPr/>
          </p:nvPicPr>
          <p:blipFill>
            <a:blip r:embed="rId12"/>
            <a:stretch>
              <a:fillRect/>
            </a:stretch>
          </p:blipFill>
          <p:spPr>
            <a:xfrm>
              <a:off x="657000" y="3249000"/>
              <a:ext cx="475362" cy="304800"/>
            </a:xfrm>
            <a:prstGeom prst="rect">
              <a:avLst/>
            </a:prstGeom>
          </p:spPr>
        </p:pic>
        <p:grpSp>
          <p:nvGrpSpPr>
            <p:cNvPr id="20" name="Group 87"/>
            <p:cNvGrpSpPr/>
            <p:nvPr/>
          </p:nvGrpSpPr>
          <p:grpSpPr>
            <a:xfrm>
              <a:off x="1584396" y="3114000"/>
              <a:ext cx="287604" cy="585000"/>
              <a:chOff x="2875323" y="2568400"/>
              <a:chExt cx="375597" cy="763981"/>
            </a:xfrm>
          </p:grpSpPr>
          <p:grpSp>
            <p:nvGrpSpPr>
              <p:cNvPr id="53" name="Group 18"/>
              <p:cNvGrpSpPr>
                <a:grpSpLocks/>
              </p:cNvGrpSpPr>
              <p:nvPr/>
            </p:nvGrpSpPr>
            <p:grpSpPr bwMode="auto">
              <a:xfrm rot="8258928" flipV="1">
                <a:off x="2875323" y="2568400"/>
                <a:ext cx="375597" cy="763981"/>
                <a:chOff x="2870" y="2211"/>
                <a:chExt cx="690" cy="728"/>
              </a:xfrm>
            </p:grpSpPr>
            <p:sp>
              <p:nvSpPr>
                <p:cNvPr id="55" name="Freeform 19"/>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56"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54" name="Picture 2" descr="http://www.ieee802.org/802.GIF"/>
              <p:cNvPicPr>
                <a:picLocks noChangeAspect="1" noChangeArrowheads="1"/>
              </p:cNvPicPr>
              <p:nvPr/>
            </p:nvPicPr>
            <p:blipFill>
              <a:blip r:embed="rId5"/>
              <a:srcRect/>
              <a:stretch>
                <a:fillRect/>
              </a:stretch>
            </p:blipFill>
            <p:spPr bwMode="auto">
              <a:xfrm>
                <a:off x="2895600" y="2819399"/>
                <a:ext cx="307041" cy="316345"/>
              </a:xfrm>
              <a:prstGeom prst="rect">
                <a:avLst/>
              </a:prstGeom>
              <a:noFill/>
            </p:spPr>
          </p:pic>
        </p:grpSp>
        <p:grpSp>
          <p:nvGrpSpPr>
            <p:cNvPr id="21" name="Group 88"/>
            <p:cNvGrpSpPr/>
            <p:nvPr/>
          </p:nvGrpSpPr>
          <p:grpSpPr>
            <a:xfrm>
              <a:off x="1062000" y="3472655"/>
              <a:ext cx="900000" cy="316345"/>
              <a:chOff x="2209800" y="3200400"/>
              <a:chExt cx="1066800" cy="316345"/>
            </a:xfrm>
          </p:grpSpPr>
          <p:cxnSp>
            <p:nvCxnSpPr>
              <p:cNvPr id="51" name="Curved Connector 50"/>
              <p:cNvCxnSpPr/>
              <p:nvPr/>
            </p:nvCxnSpPr>
            <p:spPr bwMode="auto">
              <a:xfrm>
                <a:off x="2209800" y="3203212"/>
                <a:ext cx="1066800" cy="304800"/>
              </a:xfrm>
              <a:prstGeom prst="curvedConnector3">
                <a:avLst>
                  <a:gd name="adj1" fmla="val 50000"/>
                </a:avLst>
              </a:prstGeom>
              <a:solidFill>
                <a:schemeClr val="accent1"/>
              </a:solidFill>
              <a:ln w="12700" cap="flat" cmpd="sng" algn="ctr">
                <a:solidFill>
                  <a:schemeClr val="tx1"/>
                </a:solidFill>
                <a:prstDash val="solid"/>
                <a:round/>
                <a:headEnd type="stealth" w="sm" len="med"/>
                <a:tailEnd type="stealth" w="sm" len="med"/>
              </a:ln>
              <a:effectLst/>
            </p:spPr>
          </p:cxnSp>
          <p:pic>
            <p:nvPicPr>
              <p:cNvPr id="52" name="Picture 2" descr="http://www.ieee802.org/802.GIF"/>
              <p:cNvPicPr>
                <a:picLocks noChangeAspect="1" noChangeArrowheads="1"/>
              </p:cNvPicPr>
              <p:nvPr/>
            </p:nvPicPr>
            <p:blipFill>
              <a:blip r:embed="rId5"/>
              <a:srcRect/>
              <a:stretch>
                <a:fillRect/>
              </a:stretch>
            </p:blipFill>
            <p:spPr bwMode="auto">
              <a:xfrm>
                <a:off x="2590800" y="3200400"/>
                <a:ext cx="307041" cy="316345"/>
              </a:xfrm>
              <a:prstGeom prst="rect">
                <a:avLst/>
              </a:prstGeom>
              <a:noFill/>
            </p:spPr>
          </p:pic>
        </p:grpSp>
        <p:grpSp>
          <p:nvGrpSpPr>
            <p:cNvPr id="22" name="Group 89"/>
            <p:cNvGrpSpPr/>
            <p:nvPr/>
          </p:nvGrpSpPr>
          <p:grpSpPr>
            <a:xfrm>
              <a:off x="1193331" y="3609000"/>
              <a:ext cx="723669" cy="608637"/>
              <a:chOff x="2600840" y="3433821"/>
              <a:chExt cx="723669" cy="608637"/>
            </a:xfrm>
          </p:grpSpPr>
          <p:grpSp>
            <p:nvGrpSpPr>
              <p:cNvPr id="47" name="Group 18"/>
              <p:cNvGrpSpPr>
                <a:grpSpLocks/>
              </p:cNvGrpSpPr>
              <p:nvPr/>
            </p:nvGrpSpPr>
            <p:grpSpPr bwMode="auto">
              <a:xfrm rot="7187548" flipV="1">
                <a:off x="2658356" y="3376305"/>
                <a:ext cx="608637" cy="723669"/>
                <a:chOff x="2870" y="2211"/>
                <a:chExt cx="690" cy="728"/>
              </a:xfrm>
            </p:grpSpPr>
            <p:sp>
              <p:nvSpPr>
                <p:cNvPr id="49" name="Freeform 19"/>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50"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48" name="Picture 2" descr="http://www.ieee802.org/802.GIF"/>
              <p:cNvPicPr>
                <a:picLocks noChangeAspect="1" noChangeArrowheads="1"/>
              </p:cNvPicPr>
              <p:nvPr/>
            </p:nvPicPr>
            <p:blipFill>
              <a:blip r:embed="rId5"/>
              <a:srcRect/>
              <a:stretch>
                <a:fillRect/>
              </a:stretch>
            </p:blipFill>
            <p:spPr bwMode="auto">
              <a:xfrm>
                <a:off x="2829509" y="3613821"/>
                <a:ext cx="307041" cy="316345"/>
              </a:xfrm>
              <a:prstGeom prst="rect">
                <a:avLst/>
              </a:prstGeom>
              <a:noFill/>
            </p:spPr>
          </p:pic>
        </p:grpSp>
        <p:grpSp>
          <p:nvGrpSpPr>
            <p:cNvPr id="23" name="Group 98"/>
            <p:cNvGrpSpPr/>
            <p:nvPr/>
          </p:nvGrpSpPr>
          <p:grpSpPr>
            <a:xfrm>
              <a:off x="3087000" y="3789003"/>
              <a:ext cx="675000" cy="315006"/>
              <a:chOff x="5040493" y="3661321"/>
              <a:chExt cx="815614" cy="409124"/>
            </a:xfrm>
          </p:grpSpPr>
          <p:grpSp>
            <p:nvGrpSpPr>
              <p:cNvPr id="43" name="Group 18"/>
              <p:cNvGrpSpPr>
                <a:grpSpLocks/>
              </p:cNvGrpSpPr>
              <p:nvPr/>
            </p:nvGrpSpPr>
            <p:grpSpPr bwMode="auto">
              <a:xfrm rot="7950528" flipV="1">
                <a:off x="5272964" y="3487302"/>
                <a:ext cx="350672" cy="815614"/>
                <a:chOff x="2870" y="2211"/>
                <a:chExt cx="690" cy="728"/>
              </a:xfrm>
            </p:grpSpPr>
            <p:sp>
              <p:nvSpPr>
                <p:cNvPr id="45" name="Freeform 19"/>
                <p:cNvSpPr>
                  <a:spLocks/>
                </p:cNvSpPr>
                <p:nvPr/>
              </p:nvSpPr>
              <p:spPr bwMode="auto">
                <a:xfrm rot="20569221">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46"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44" name="Picture 2" descr="http://www.ieee802.org/802.GIF"/>
              <p:cNvPicPr>
                <a:picLocks noChangeAspect="1" noChangeArrowheads="1"/>
              </p:cNvPicPr>
              <p:nvPr/>
            </p:nvPicPr>
            <p:blipFill>
              <a:blip r:embed="rId5"/>
              <a:srcRect/>
              <a:stretch>
                <a:fillRect/>
              </a:stretch>
            </p:blipFill>
            <p:spPr bwMode="auto">
              <a:xfrm>
                <a:off x="5257990" y="3661321"/>
                <a:ext cx="343238" cy="409117"/>
              </a:xfrm>
              <a:prstGeom prst="rect">
                <a:avLst/>
              </a:prstGeom>
              <a:noFill/>
            </p:spPr>
          </p:pic>
        </p:grpSp>
        <p:grpSp>
          <p:nvGrpSpPr>
            <p:cNvPr id="24" name="Group 97"/>
            <p:cNvGrpSpPr/>
            <p:nvPr/>
          </p:nvGrpSpPr>
          <p:grpSpPr>
            <a:xfrm>
              <a:off x="3177000" y="3563998"/>
              <a:ext cx="720000" cy="270004"/>
              <a:chOff x="4304310" y="3245285"/>
              <a:chExt cx="1040310" cy="208721"/>
            </a:xfrm>
          </p:grpSpPr>
          <p:cxnSp>
            <p:nvCxnSpPr>
              <p:cNvPr id="41" name="Curved Connector 40"/>
              <p:cNvCxnSpPr/>
              <p:nvPr/>
            </p:nvCxnSpPr>
            <p:spPr bwMode="auto">
              <a:xfrm>
                <a:off x="4304310" y="3245288"/>
                <a:ext cx="1040310" cy="208718"/>
              </a:xfrm>
              <a:prstGeom prst="curvedConnector3">
                <a:avLst>
                  <a:gd name="adj1" fmla="val 50000"/>
                </a:avLst>
              </a:prstGeom>
              <a:solidFill>
                <a:schemeClr val="accent1"/>
              </a:solidFill>
              <a:ln w="12700" cap="flat" cmpd="sng" algn="ctr">
                <a:solidFill>
                  <a:schemeClr val="tx1"/>
                </a:solidFill>
                <a:prstDash val="solid"/>
                <a:round/>
                <a:headEnd type="stealth" w="sm" len="med"/>
                <a:tailEnd type="stealth" w="sm" len="med"/>
              </a:ln>
              <a:effectLst/>
            </p:spPr>
          </p:cxnSp>
          <p:pic>
            <p:nvPicPr>
              <p:cNvPr id="42" name="Picture 2" descr="http://www.ieee802.org/802.GIF"/>
              <p:cNvPicPr>
                <a:picLocks noChangeAspect="1" noChangeArrowheads="1"/>
              </p:cNvPicPr>
              <p:nvPr/>
            </p:nvPicPr>
            <p:blipFill>
              <a:blip r:embed="rId5"/>
              <a:srcRect/>
              <a:stretch>
                <a:fillRect/>
              </a:stretch>
            </p:blipFill>
            <p:spPr bwMode="auto">
              <a:xfrm>
                <a:off x="4629407" y="3245285"/>
                <a:ext cx="351771" cy="208718"/>
              </a:xfrm>
              <a:prstGeom prst="rect">
                <a:avLst/>
              </a:prstGeom>
              <a:noFill/>
            </p:spPr>
          </p:pic>
        </p:grpSp>
        <p:grpSp>
          <p:nvGrpSpPr>
            <p:cNvPr id="25" name="Group 96"/>
            <p:cNvGrpSpPr/>
            <p:nvPr/>
          </p:nvGrpSpPr>
          <p:grpSpPr>
            <a:xfrm>
              <a:off x="3132000" y="3217553"/>
              <a:ext cx="630000" cy="329500"/>
              <a:chOff x="5115423" y="2649303"/>
              <a:chExt cx="741952" cy="388053"/>
            </a:xfrm>
          </p:grpSpPr>
          <p:grpSp>
            <p:nvGrpSpPr>
              <p:cNvPr id="37" name="Group 18"/>
              <p:cNvGrpSpPr>
                <a:grpSpLocks/>
              </p:cNvGrpSpPr>
              <p:nvPr/>
            </p:nvGrpSpPr>
            <p:grpSpPr bwMode="auto">
              <a:xfrm rot="5587469" flipV="1">
                <a:off x="5292372" y="2472354"/>
                <a:ext cx="388053" cy="741952"/>
                <a:chOff x="2870" y="2211"/>
                <a:chExt cx="690" cy="728"/>
              </a:xfrm>
            </p:grpSpPr>
            <p:sp>
              <p:nvSpPr>
                <p:cNvPr id="39" name="Freeform 19"/>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40" name="Freeform 20"/>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pic>
            <p:nvPicPr>
              <p:cNvPr id="38" name="Picture 2" descr="http://www.ieee802.org/802.GIF"/>
              <p:cNvPicPr>
                <a:picLocks noChangeAspect="1" noChangeArrowheads="1"/>
              </p:cNvPicPr>
              <p:nvPr/>
            </p:nvPicPr>
            <p:blipFill>
              <a:blip r:embed="rId5"/>
              <a:srcRect/>
              <a:stretch>
                <a:fillRect/>
              </a:stretch>
            </p:blipFill>
            <p:spPr bwMode="auto">
              <a:xfrm>
                <a:off x="5334000" y="2717123"/>
                <a:ext cx="258392" cy="266222"/>
              </a:xfrm>
              <a:prstGeom prst="rect">
                <a:avLst/>
              </a:prstGeom>
              <a:noFill/>
            </p:spPr>
          </p:pic>
        </p:grpSp>
        <p:pic>
          <p:nvPicPr>
            <p:cNvPr id="26" name="Picture 25" descr="MC900439836.PNG"/>
            <p:cNvPicPr>
              <a:picLocks noChangeAspect="1"/>
            </p:cNvPicPr>
            <p:nvPr/>
          </p:nvPicPr>
          <p:blipFill>
            <a:blip r:embed="rId13"/>
            <a:stretch>
              <a:fillRect/>
            </a:stretch>
          </p:blipFill>
          <p:spPr>
            <a:xfrm>
              <a:off x="837000" y="3789000"/>
              <a:ext cx="457200" cy="457200"/>
            </a:xfrm>
            <a:prstGeom prst="rect">
              <a:avLst/>
            </a:prstGeom>
          </p:spPr>
        </p:pic>
        <p:pic>
          <p:nvPicPr>
            <p:cNvPr id="27" name="Picture 4" descr="switch"/>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107146" y="3744000"/>
              <a:ext cx="291000" cy="146432"/>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 descr="switch"/>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862000" y="3789000"/>
              <a:ext cx="225600" cy="113522"/>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 descr="switch"/>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952000" y="3519000"/>
              <a:ext cx="152400" cy="76688"/>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 descr="switch"/>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052000" y="3519000"/>
              <a:ext cx="136172" cy="68522"/>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4" descr="switch"/>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412000" y="3384000"/>
              <a:ext cx="136172" cy="6852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2" name="Straight Connector 31"/>
            <p:cNvCxnSpPr>
              <a:stCxn id="30" idx="2"/>
              <a:endCxn id="28" idx="1"/>
            </p:cNvCxnSpPr>
            <p:nvPr/>
          </p:nvCxnSpPr>
          <p:spPr bwMode="auto">
            <a:xfrm>
              <a:off x="2120086" y="3587522"/>
              <a:ext cx="741914" cy="258239"/>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3" name="Straight Connector 32"/>
            <p:cNvCxnSpPr>
              <a:stCxn id="31" idx="2"/>
              <a:endCxn id="27" idx="0"/>
            </p:cNvCxnSpPr>
            <p:nvPr/>
          </p:nvCxnSpPr>
          <p:spPr bwMode="auto">
            <a:xfrm flipH="1">
              <a:off x="2252646" y="3452522"/>
              <a:ext cx="227440" cy="291478"/>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4" name="Straight Connector 33"/>
            <p:cNvCxnSpPr>
              <a:stCxn id="30" idx="2"/>
              <a:endCxn id="27" idx="0"/>
            </p:cNvCxnSpPr>
            <p:nvPr/>
          </p:nvCxnSpPr>
          <p:spPr bwMode="auto">
            <a:xfrm>
              <a:off x="2120086" y="3587522"/>
              <a:ext cx="132560" cy="156478"/>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5" name="Straight Connector 34"/>
            <p:cNvCxnSpPr>
              <a:stCxn id="29" idx="2"/>
              <a:endCxn id="28" idx="0"/>
            </p:cNvCxnSpPr>
            <p:nvPr/>
          </p:nvCxnSpPr>
          <p:spPr bwMode="auto">
            <a:xfrm flipH="1">
              <a:off x="2974800" y="3595688"/>
              <a:ext cx="53400" cy="193312"/>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a:stCxn id="31" idx="2"/>
              <a:endCxn id="29" idx="1"/>
            </p:cNvCxnSpPr>
            <p:nvPr/>
          </p:nvCxnSpPr>
          <p:spPr bwMode="auto">
            <a:xfrm>
              <a:off x="2480086" y="3452522"/>
              <a:ext cx="471914" cy="104822"/>
            </a:xfrm>
            <a:prstGeom prst="line">
              <a:avLst/>
            </a:prstGeom>
            <a:solidFill>
              <a:schemeClr val="accent1"/>
            </a:solidFill>
            <a:ln w="6350" cap="flat" cmpd="sng" algn="ctr">
              <a:solidFill>
                <a:schemeClr val="tx1"/>
              </a:solidFill>
              <a:prstDash val="solid"/>
              <a:round/>
              <a:headEnd type="none" w="sm" len="sm"/>
              <a:tailEnd type="none" w="sm" len="sm"/>
            </a:ln>
            <a:effectLst/>
          </p:spPr>
        </p:cxnSp>
      </p:grpSp>
      <p:grpSp>
        <p:nvGrpSpPr>
          <p:cNvPr id="107" name="Group 131"/>
          <p:cNvGrpSpPr/>
          <p:nvPr/>
        </p:nvGrpSpPr>
        <p:grpSpPr>
          <a:xfrm>
            <a:off x="6867000" y="3372125"/>
            <a:ext cx="1980000" cy="1675948"/>
            <a:chOff x="6620909" y="1486854"/>
            <a:chExt cx="2294492" cy="1942146"/>
          </a:xfrm>
        </p:grpSpPr>
        <p:sp>
          <p:nvSpPr>
            <p:cNvPr id="108" name="Rounded Rectangle 107"/>
            <p:cNvSpPr/>
            <p:nvPr/>
          </p:nvSpPr>
          <p:spPr bwMode="auto">
            <a:xfrm>
              <a:off x="7203033" y="1486854"/>
              <a:ext cx="968967" cy="592146"/>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09" name="Group 61"/>
            <p:cNvGrpSpPr/>
            <p:nvPr/>
          </p:nvGrpSpPr>
          <p:grpSpPr>
            <a:xfrm>
              <a:off x="7359016" y="1532404"/>
              <a:ext cx="678233" cy="501047"/>
              <a:chOff x="6324600" y="1828800"/>
              <a:chExt cx="917575" cy="677862"/>
            </a:xfrm>
          </p:grpSpPr>
          <p:grpSp>
            <p:nvGrpSpPr>
              <p:cNvPr id="120" name="Group 10"/>
              <p:cNvGrpSpPr>
                <a:grpSpLocks/>
              </p:cNvGrpSpPr>
              <p:nvPr/>
            </p:nvGrpSpPr>
            <p:grpSpPr bwMode="auto">
              <a:xfrm>
                <a:off x="6972300" y="1828800"/>
                <a:ext cx="269875" cy="460375"/>
                <a:chOff x="4120" y="2308"/>
                <a:chExt cx="305" cy="415"/>
              </a:xfrm>
            </p:grpSpPr>
            <p:sp>
              <p:nvSpPr>
                <p:cNvPr id="157"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58"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59"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60" name="Group 14"/>
                <p:cNvGrpSpPr>
                  <a:grpSpLocks/>
                </p:cNvGrpSpPr>
                <p:nvPr/>
              </p:nvGrpSpPr>
              <p:grpSpPr bwMode="auto">
                <a:xfrm flipH="1">
                  <a:off x="4164" y="2500"/>
                  <a:ext cx="152" cy="109"/>
                  <a:chOff x="3216" y="2784"/>
                  <a:chExt cx="192" cy="144"/>
                </a:xfrm>
              </p:grpSpPr>
              <p:sp>
                <p:nvSpPr>
                  <p:cNvPr id="164"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65"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66"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67"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61"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62"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63"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1" name="Group 145"/>
              <p:cNvGrpSpPr>
                <a:grpSpLocks/>
              </p:cNvGrpSpPr>
              <p:nvPr/>
            </p:nvGrpSpPr>
            <p:grpSpPr bwMode="auto">
              <a:xfrm>
                <a:off x="6756400" y="1901825"/>
                <a:ext cx="269875" cy="460375"/>
                <a:chOff x="4120" y="2308"/>
                <a:chExt cx="305" cy="415"/>
              </a:xfrm>
            </p:grpSpPr>
            <p:sp>
              <p:nvSpPr>
                <p:cNvPr id="146"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47"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48"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9" name="Group 26"/>
                <p:cNvGrpSpPr>
                  <a:grpSpLocks/>
                </p:cNvGrpSpPr>
                <p:nvPr/>
              </p:nvGrpSpPr>
              <p:grpSpPr bwMode="auto">
                <a:xfrm flipH="1">
                  <a:off x="4164" y="2500"/>
                  <a:ext cx="152" cy="109"/>
                  <a:chOff x="3216" y="2784"/>
                  <a:chExt cx="192" cy="144"/>
                </a:xfrm>
              </p:grpSpPr>
              <p:sp>
                <p:nvSpPr>
                  <p:cNvPr id="153"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54"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55"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56"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50"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51"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52"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2" name="Group 34"/>
              <p:cNvGrpSpPr>
                <a:grpSpLocks/>
              </p:cNvGrpSpPr>
              <p:nvPr/>
            </p:nvGrpSpPr>
            <p:grpSpPr bwMode="auto">
              <a:xfrm>
                <a:off x="6540500" y="1973262"/>
                <a:ext cx="269875" cy="460375"/>
                <a:chOff x="4120" y="2308"/>
                <a:chExt cx="305" cy="415"/>
              </a:xfrm>
            </p:grpSpPr>
            <p:sp>
              <p:nvSpPr>
                <p:cNvPr id="135"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36"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37"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8" name="Group 38"/>
                <p:cNvGrpSpPr>
                  <a:grpSpLocks/>
                </p:cNvGrpSpPr>
                <p:nvPr/>
              </p:nvGrpSpPr>
              <p:grpSpPr bwMode="auto">
                <a:xfrm flipH="1">
                  <a:off x="4164" y="2500"/>
                  <a:ext cx="152" cy="109"/>
                  <a:chOff x="3216" y="2784"/>
                  <a:chExt cx="192" cy="144"/>
                </a:xfrm>
              </p:grpSpPr>
              <p:sp>
                <p:nvSpPr>
                  <p:cNvPr id="142"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43"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44"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45"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39"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40"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41"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3" name="Group 618"/>
              <p:cNvGrpSpPr>
                <a:grpSpLocks/>
              </p:cNvGrpSpPr>
              <p:nvPr/>
            </p:nvGrpSpPr>
            <p:grpSpPr bwMode="auto">
              <a:xfrm>
                <a:off x="6324600" y="2046287"/>
                <a:ext cx="269875" cy="460375"/>
                <a:chOff x="4120" y="2308"/>
                <a:chExt cx="305" cy="415"/>
              </a:xfrm>
            </p:grpSpPr>
            <p:sp>
              <p:nvSpPr>
                <p:cNvPr id="124"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25"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26"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7" name="Group 622"/>
                <p:cNvGrpSpPr>
                  <a:grpSpLocks/>
                </p:cNvGrpSpPr>
                <p:nvPr/>
              </p:nvGrpSpPr>
              <p:grpSpPr bwMode="auto">
                <a:xfrm flipH="1">
                  <a:off x="4164" y="2500"/>
                  <a:ext cx="152" cy="109"/>
                  <a:chOff x="3216" y="2784"/>
                  <a:chExt cx="192" cy="144"/>
                </a:xfrm>
              </p:grpSpPr>
              <p:sp>
                <p:nvSpPr>
                  <p:cNvPr id="131"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32"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33"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34"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28"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29"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30"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sp>
          <p:nvSpPr>
            <p:cNvPr id="110" name="Freeform 109"/>
            <p:cNvSpPr/>
            <p:nvPr/>
          </p:nvSpPr>
          <p:spPr bwMode="auto">
            <a:xfrm>
              <a:off x="7632000" y="1989000"/>
              <a:ext cx="1013139" cy="938954"/>
            </a:xfrm>
            <a:custGeom>
              <a:avLst/>
              <a:gdLst>
                <a:gd name="connsiteX0" fmla="*/ 0 w 1597152"/>
                <a:gd name="connsiteY0" fmla="*/ 0 h 2292096"/>
                <a:gd name="connsiteX1" fmla="*/ 1548384 w 1597152"/>
                <a:gd name="connsiteY1" fmla="*/ 963168 h 2292096"/>
                <a:gd name="connsiteX2" fmla="*/ 292608 w 1597152"/>
                <a:gd name="connsiteY2" fmla="*/ 2292096 h 2292096"/>
              </a:gdLst>
              <a:ahLst/>
              <a:cxnLst>
                <a:cxn ang="0">
                  <a:pos x="connsiteX0" y="connsiteY0"/>
                </a:cxn>
                <a:cxn ang="0">
                  <a:pos x="connsiteX1" y="connsiteY1"/>
                </a:cxn>
                <a:cxn ang="0">
                  <a:pos x="connsiteX2" y="connsiteY2"/>
                </a:cxn>
              </a:cxnLst>
              <a:rect l="l" t="t" r="r" b="b"/>
              <a:pathLst>
                <a:path w="1597152" h="2292096">
                  <a:moveTo>
                    <a:pt x="0" y="0"/>
                  </a:moveTo>
                  <a:cubicBezTo>
                    <a:pt x="749808" y="290576"/>
                    <a:pt x="1499616" y="581152"/>
                    <a:pt x="1548384" y="963168"/>
                  </a:cubicBezTo>
                  <a:cubicBezTo>
                    <a:pt x="1597152" y="1345184"/>
                    <a:pt x="944880" y="1818640"/>
                    <a:pt x="292608" y="2292096"/>
                  </a:cubicBezTo>
                </a:path>
              </a:pathLst>
            </a:custGeom>
            <a:noFill/>
            <a:ln w="28575" cap="flat" cmpd="sng" algn="ctr">
              <a:solidFill>
                <a:schemeClr val="tx1"/>
              </a:solidFill>
              <a:prstDash val="lgDashDot"/>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sp>
          <p:nvSpPr>
            <p:cNvPr id="111" name="Freeform 110"/>
            <p:cNvSpPr/>
            <p:nvPr/>
          </p:nvSpPr>
          <p:spPr bwMode="auto">
            <a:xfrm flipH="1">
              <a:off x="6956761" y="1989000"/>
              <a:ext cx="646199" cy="893404"/>
            </a:xfrm>
            <a:custGeom>
              <a:avLst/>
              <a:gdLst>
                <a:gd name="connsiteX0" fmla="*/ 0 w 1597152"/>
                <a:gd name="connsiteY0" fmla="*/ 0 h 2292096"/>
                <a:gd name="connsiteX1" fmla="*/ 1548384 w 1597152"/>
                <a:gd name="connsiteY1" fmla="*/ 963168 h 2292096"/>
                <a:gd name="connsiteX2" fmla="*/ 292608 w 1597152"/>
                <a:gd name="connsiteY2" fmla="*/ 2292096 h 2292096"/>
              </a:gdLst>
              <a:ahLst/>
              <a:cxnLst>
                <a:cxn ang="0">
                  <a:pos x="connsiteX0" y="connsiteY0"/>
                </a:cxn>
                <a:cxn ang="0">
                  <a:pos x="connsiteX1" y="connsiteY1"/>
                </a:cxn>
                <a:cxn ang="0">
                  <a:pos x="connsiteX2" y="connsiteY2"/>
                </a:cxn>
              </a:cxnLst>
              <a:rect l="l" t="t" r="r" b="b"/>
              <a:pathLst>
                <a:path w="1597152" h="2292096">
                  <a:moveTo>
                    <a:pt x="0" y="0"/>
                  </a:moveTo>
                  <a:cubicBezTo>
                    <a:pt x="749808" y="290576"/>
                    <a:pt x="1499616" y="581152"/>
                    <a:pt x="1548384" y="963168"/>
                  </a:cubicBezTo>
                  <a:cubicBezTo>
                    <a:pt x="1597152" y="1345184"/>
                    <a:pt x="944880" y="1818640"/>
                    <a:pt x="292608" y="2292096"/>
                  </a:cubicBezTo>
                </a:path>
              </a:pathLst>
            </a:custGeom>
            <a:noFill/>
            <a:ln w="28575" cap="flat" cmpd="sng" algn="ctr">
              <a:solidFill>
                <a:schemeClr val="tx1"/>
              </a:solidFill>
              <a:prstDash val="lgDashDot"/>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sp>
          <p:nvSpPr>
            <p:cNvPr id="112" name="Freeform 111"/>
            <p:cNvSpPr/>
            <p:nvPr/>
          </p:nvSpPr>
          <p:spPr bwMode="auto">
            <a:xfrm>
              <a:off x="7632001" y="1989000"/>
              <a:ext cx="196888" cy="893404"/>
            </a:xfrm>
            <a:custGeom>
              <a:avLst/>
              <a:gdLst>
                <a:gd name="connsiteX0" fmla="*/ 0 w 1597152"/>
                <a:gd name="connsiteY0" fmla="*/ 0 h 2292096"/>
                <a:gd name="connsiteX1" fmla="*/ 1548384 w 1597152"/>
                <a:gd name="connsiteY1" fmla="*/ 963168 h 2292096"/>
                <a:gd name="connsiteX2" fmla="*/ 292608 w 1597152"/>
                <a:gd name="connsiteY2" fmla="*/ 2292096 h 2292096"/>
              </a:gdLst>
              <a:ahLst/>
              <a:cxnLst>
                <a:cxn ang="0">
                  <a:pos x="connsiteX0" y="connsiteY0"/>
                </a:cxn>
                <a:cxn ang="0">
                  <a:pos x="connsiteX1" y="connsiteY1"/>
                </a:cxn>
                <a:cxn ang="0">
                  <a:pos x="connsiteX2" y="connsiteY2"/>
                </a:cxn>
              </a:cxnLst>
              <a:rect l="l" t="t" r="r" b="b"/>
              <a:pathLst>
                <a:path w="1597152" h="2292096">
                  <a:moveTo>
                    <a:pt x="0" y="0"/>
                  </a:moveTo>
                  <a:cubicBezTo>
                    <a:pt x="749808" y="290576"/>
                    <a:pt x="1499616" y="581152"/>
                    <a:pt x="1548384" y="963168"/>
                  </a:cubicBezTo>
                  <a:cubicBezTo>
                    <a:pt x="1597152" y="1345184"/>
                    <a:pt x="944880" y="1818640"/>
                    <a:pt x="292608" y="2292096"/>
                  </a:cubicBezTo>
                </a:path>
              </a:pathLst>
            </a:custGeom>
            <a:noFill/>
            <a:ln w="28575" cap="flat" cmpd="sng" algn="ctr">
              <a:solidFill>
                <a:schemeClr val="tx1"/>
              </a:solidFill>
              <a:prstDash val="lgDashDot"/>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pic>
          <p:nvPicPr>
            <p:cNvPr id="113" name="Picture 25"/>
            <p:cNvPicPr>
              <a:picLocks noChangeArrowheads="1"/>
            </p:cNvPicPr>
            <p:nvPr/>
          </p:nvPicPr>
          <p:blipFill>
            <a:blip r:embed="rId6"/>
            <a:srcRect/>
            <a:stretch>
              <a:fillRect/>
            </a:stretch>
          </p:blipFill>
          <p:spPr bwMode="auto">
            <a:xfrm>
              <a:off x="6620909" y="2199158"/>
              <a:ext cx="745801" cy="455497"/>
            </a:xfrm>
            <a:prstGeom prst="rect">
              <a:avLst/>
            </a:prstGeom>
            <a:noFill/>
            <a:ln w="9525">
              <a:noFill/>
              <a:miter lim="800000"/>
              <a:headEnd/>
              <a:tailEnd/>
            </a:ln>
          </p:spPr>
        </p:pic>
        <p:sp>
          <p:nvSpPr>
            <p:cNvPr id="114" name="TextBox 113"/>
            <p:cNvSpPr txBox="1"/>
            <p:nvPr/>
          </p:nvSpPr>
          <p:spPr>
            <a:xfrm>
              <a:off x="6668864" y="2293663"/>
              <a:ext cx="652745" cy="276999"/>
            </a:xfrm>
            <a:prstGeom prst="rect">
              <a:avLst/>
            </a:prstGeom>
            <a:noFill/>
          </p:spPr>
          <p:txBody>
            <a:bodyPr wrap="none" rtlCol="0">
              <a:spAutoFit/>
            </a:bodyPr>
            <a:lstStyle/>
            <a:p>
              <a:pPr algn="ctr"/>
              <a:r>
                <a:rPr lang="en-US" b="1" dirty="0" smtClean="0">
                  <a:latin typeface="Arial" pitchFamily="34" charset="0"/>
                  <a:cs typeface="Arial" pitchFamily="34" charset="0"/>
                </a:rPr>
                <a:t>802.16</a:t>
              </a:r>
            </a:p>
          </p:txBody>
        </p:sp>
        <p:pic>
          <p:nvPicPr>
            <p:cNvPr id="115" name="Picture 25"/>
            <p:cNvPicPr>
              <a:picLocks noChangeArrowheads="1"/>
            </p:cNvPicPr>
            <p:nvPr/>
          </p:nvPicPr>
          <p:blipFill>
            <a:blip r:embed="rId6"/>
            <a:srcRect/>
            <a:stretch>
              <a:fillRect/>
            </a:stretch>
          </p:blipFill>
          <p:spPr bwMode="auto">
            <a:xfrm>
              <a:off x="7389529" y="2199158"/>
              <a:ext cx="737298" cy="455497"/>
            </a:xfrm>
            <a:prstGeom prst="rect">
              <a:avLst/>
            </a:prstGeom>
            <a:noFill/>
            <a:ln w="9525">
              <a:noFill/>
              <a:miter lim="800000"/>
              <a:headEnd/>
              <a:tailEnd/>
            </a:ln>
          </p:spPr>
        </p:pic>
        <p:sp>
          <p:nvSpPr>
            <p:cNvPr id="116" name="TextBox 115"/>
            <p:cNvSpPr txBox="1"/>
            <p:nvPr/>
          </p:nvSpPr>
          <p:spPr>
            <a:xfrm>
              <a:off x="7444990" y="2293663"/>
              <a:ext cx="644279" cy="276999"/>
            </a:xfrm>
            <a:prstGeom prst="rect">
              <a:avLst/>
            </a:prstGeom>
            <a:noFill/>
          </p:spPr>
          <p:txBody>
            <a:bodyPr wrap="none" rtlCol="0">
              <a:spAutoFit/>
            </a:bodyPr>
            <a:lstStyle/>
            <a:p>
              <a:pPr algn="ctr"/>
              <a:r>
                <a:rPr lang="en-US" b="1" dirty="0" smtClean="0">
                  <a:latin typeface="Arial" pitchFamily="34" charset="0"/>
                  <a:cs typeface="Arial" pitchFamily="34" charset="0"/>
                </a:rPr>
                <a:t>802.11</a:t>
              </a:r>
            </a:p>
          </p:txBody>
        </p:sp>
        <p:pic>
          <p:nvPicPr>
            <p:cNvPr id="117" name="Picture 25"/>
            <p:cNvPicPr>
              <a:picLocks noChangeArrowheads="1"/>
            </p:cNvPicPr>
            <p:nvPr/>
          </p:nvPicPr>
          <p:blipFill>
            <a:blip r:embed="rId6"/>
            <a:srcRect/>
            <a:stretch>
              <a:fillRect/>
            </a:stretch>
          </p:blipFill>
          <p:spPr bwMode="auto">
            <a:xfrm>
              <a:off x="8141056" y="2244708"/>
              <a:ext cx="774345" cy="409947"/>
            </a:xfrm>
            <a:prstGeom prst="rect">
              <a:avLst/>
            </a:prstGeom>
            <a:noFill/>
            <a:ln w="9525">
              <a:noFill/>
              <a:miter lim="800000"/>
              <a:headEnd/>
              <a:tailEnd/>
            </a:ln>
          </p:spPr>
        </p:pic>
        <p:sp>
          <p:nvSpPr>
            <p:cNvPr id="118" name="TextBox 117"/>
            <p:cNvSpPr txBox="1"/>
            <p:nvPr/>
          </p:nvSpPr>
          <p:spPr>
            <a:xfrm>
              <a:off x="8196629" y="2293663"/>
              <a:ext cx="652743" cy="276999"/>
            </a:xfrm>
            <a:prstGeom prst="rect">
              <a:avLst/>
            </a:prstGeom>
            <a:noFill/>
          </p:spPr>
          <p:txBody>
            <a:bodyPr wrap="none" rtlCol="0">
              <a:spAutoFit/>
            </a:bodyPr>
            <a:lstStyle/>
            <a:p>
              <a:pPr algn="ctr"/>
              <a:r>
                <a:rPr lang="en-US" b="1" dirty="0" smtClean="0">
                  <a:latin typeface="Arial" pitchFamily="34" charset="0"/>
                  <a:cs typeface="Arial" pitchFamily="34" charset="0"/>
                </a:rPr>
                <a:t>802.15</a:t>
              </a:r>
            </a:p>
          </p:txBody>
        </p:sp>
        <p:pic>
          <p:nvPicPr>
            <p:cNvPr id="119" name="Picture 651"/>
            <p:cNvPicPr>
              <a:picLocks noChangeAspect="1" noChangeArrowheads="1"/>
            </p:cNvPicPr>
            <p:nvPr/>
          </p:nvPicPr>
          <p:blipFill>
            <a:blip r:embed="rId15">
              <a:clrChange>
                <a:clrFrom>
                  <a:srgbClr val="FEFEFE"/>
                </a:clrFrom>
                <a:clrTo>
                  <a:srgbClr val="FEFEFE">
                    <a:alpha val="0"/>
                  </a:srgbClr>
                </a:clrTo>
              </a:clrChange>
            </a:blip>
            <a:srcRect/>
            <a:stretch>
              <a:fillRect/>
            </a:stretch>
          </p:blipFill>
          <p:spPr bwMode="auto">
            <a:xfrm>
              <a:off x="7412260" y="2836854"/>
              <a:ext cx="400173" cy="592146"/>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WITHIN </a:t>
            </a:r>
            <a:br>
              <a:rPr lang="en-US" dirty="0" smtClean="0"/>
            </a:br>
            <a:r>
              <a:rPr lang="en-US" dirty="0" smtClean="0"/>
              <a:t>The SCOPE of IEEE 802</a:t>
            </a:r>
            <a:endParaRPr lang="en-US" dirty="0"/>
          </a:p>
        </p:txBody>
      </p:sp>
      <p:sp>
        <p:nvSpPr>
          <p:cNvPr id="3" name="Text Placeholder 2"/>
          <p:cNvSpPr>
            <a:spLocks noGrp="1"/>
          </p:cNvSpPr>
          <p:nvPr>
            <p:ph type="body" idx="1"/>
          </p:nvPr>
        </p:nvSpPr>
        <p:spPr/>
        <p:txBody>
          <a:bodyPr/>
          <a:lstStyle/>
          <a:p>
            <a:r>
              <a:rPr lang="en-US" dirty="0" smtClean="0"/>
              <a:t>IEEE 802 OmniRAN Results and Proposals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251520" y="4644000"/>
            <a:ext cx="8640960" cy="1800000"/>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0" rIns="91440" bIns="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76" name="Rectangle 175"/>
          <p:cNvSpPr/>
          <p:nvPr/>
        </p:nvSpPr>
        <p:spPr bwMode="auto">
          <a:xfrm>
            <a:off x="612000" y="5582125"/>
            <a:ext cx="7964999" cy="854999"/>
          </a:xfrm>
          <a:prstGeom prst="rect">
            <a:avLst/>
          </a:prstGeom>
          <a:solidFill>
            <a:schemeClr val="accent1">
              <a:lumMod val="60000"/>
              <a:lumOff val="40000"/>
            </a:schemeClr>
          </a:solidFill>
          <a:ln w="127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mn-lt"/>
              </a:rPr>
              <a:t>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849022" y="6165866"/>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817000" y="6179974"/>
            <a:ext cx="1757622" cy="8402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 name="Group 9"/>
          <p:cNvGrpSpPr/>
          <p:nvPr/>
        </p:nvGrpSpPr>
        <p:grpSpPr>
          <a:xfrm>
            <a:off x="829866" y="4691058"/>
            <a:ext cx="708533" cy="1481185"/>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0" name="Rectangle 219"/>
          <p:cNvSpPr/>
          <p:nvPr/>
        </p:nvSpPr>
        <p:spPr bwMode="auto">
          <a:xfrm>
            <a:off x="2796517" y="5577793"/>
            <a:ext cx="542082"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689000"/>
            <a:ext cx="708533" cy="1481185"/>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284684"/>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284684"/>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280364"/>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172243"/>
            <a:ext cx="1772263" cy="90874"/>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174301"/>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4" name="Rectangle 243"/>
          <p:cNvSpPr/>
          <p:nvPr/>
        </p:nvSpPr>
        <p:spPr bwMode="auto">
          <a:xfrm>
            <a:off x="4058679" y="559245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588119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59245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5879134"/>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592454"/>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59356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588230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59356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5880243"/>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14" name="Rectangle 313"/>
          <p:cNvSpPr/>
          <p:nvPr/>
        </p:nvSpPr>
        <p:spPr bwMode="auto">
          <a:xfrm>
            <a:off x="251520" y="2770059"/>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Access Network Abstraction by OmniRAN</a:t>
            </a:r>
          </a:p>
        </p:txBody>
      </p:sp>
      <p:sp>
        <p:nvSpPr>
          <p:cNvPr id="11" name="Content Placeholder 10"/>
          <p:cNvSpPr>
            <a:spLocks noGrp="1"/>
          </p:cNvSpPr>
          <p:nvPr>
            <p:ph idx="1"/>
          </p:nvPr>
        </p:nvSpPr>
        <p:spPr>
          <a:xfrm>
            <a:off x="252000" y="3879000"/>
            <a:ext cx="8640000" cy="720000"/>
          </a:xfrm>
        </p:spPr>
        <p:txBody>
          <a:bodyPr>
            <a:normAutofit fontScale="77500" lnSpcReduction="20000"/>
          </a:bodyPr>
          <a:lstStyle/>
          <a:p>
            <a:pPr marL="0" indent="0">
              <a:buNone/>
            </a:pPr>
            <a:r>
              <a:rPr lang="en-US"/>
              <a:t>OmniRAN provides a generic model of an access network based on IEEE 802 technologies</a:t>
            </a:r>
          </a:p>
        </p:txBody>
      </p:sp>
      <p:sp>
        <p:nvSpPr>
          <p:cNvPr id="91" name="Rounded Rectangle 90"/>
          <p:cNvSpPr/>
          <p:nvPr/>
        </p:nvSpPr>
        <p:spPr bwMode="auto">
          <a:xfrm>
            <a:off x="7569069" y="1585005"/>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585005"/>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58500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58500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98886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846864"/>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2595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1948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77684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806295"/>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741145"/>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617452"/>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58500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784444"/>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857159"/>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722144"/>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327389" y="1574899"/>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20767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58493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2054506"/>
            <a:ext cx="503237" cy="252412"/>
          </a:xfrm>
          <a:prstGeom prst="rect">
            <a:avLst/>
          </a:prstGeom>
          <a:noFill/>
        </p:spPr>
      </p:pic>
      <p:sp>
        <p:nvSpPr>
          <p:cNvPr id="242" name="Text Box 82"/>
          <p:cNvSpPr txBox="1">
            <a:spLocks noChangeArrowheads="1"/>
          </p:cNvSpPr>
          <p:nvPr/>
        </p:nvSpPr>
        <p:spPr bwMode="auto">
          <a:xfrm>
            <a:off x="6202320" y="1584125"/>
            <a:ext cx="309192"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Ctrl</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584000"/>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56" name="Rectangle 255"/>
          <p:cNvSpPr/>
          <p:nvPr/>
        </p:nvSpPr>
        <p:spPr bwMode="auto">
          <a:xfrm>
            <a:off x="6102719" y="3061931"/>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Ctrl</a:t>
            </a:r>
          </a:p>
        </p:txBody>
      </p:sp>
      <p:sp>
        <p:nvSpPr>
          <p:cNvPr id="257" name="Rectangle 256"/>
          <p:cNvSpPr/>
          <p:nvPr/>
        </p:nvSpPr>
        <p:spPr bwMode="auto">
          <a:xfrm>
            <a:off x="7728894" y="3069134"/>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540257" y="31416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5397382" y="2836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3217800"/>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3451731"/>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3376800"/>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8" name="Straight Connector 267"/>
          <p:cNvCxnSpPr/>
          <p:nvPr/>
        </p:nvCxnSpPr>
        <p:spPr bwMode="auto">
          <a:xfrm>
            <a:off x="4895956" y="3451731"/>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3354464"/>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382000" y="3361447"/>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315" name="TextBox 314"/>
          <p:cNvSpPr txBox="1"/>
          <p:nvPr/>
        </p:nvSpPr>
        <p:spPr>
          <a:xfrm>
            <a:off x="216991" y="2724751"/>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55" name="Rectangle 254"/>
          <p:cNvSpPr/>
          <p:nvPr/>
        </p:nvSpPr>
        <p:spPr bwMode="auto">
          <a:xfrm>
            <a:off x="2232000" y="3072103"/>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00" name="Straight Connector 199"/>
          <p:cNvCxnSpPr/>
          <p:nvPr/>
        </p:nvCxnSpPr>
        <p:spPr bwMode="auto">
          <a:xfrm>
            <a:off x="2232000" y="3215585"/>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54" name="Rectangle 253"/>
          <p:cNvSpPr/>
          <p:nvPr/>
        </p:nvSpPr>
        <p:spPr bwMode="auto">
          <a:xfrm>
            <a:off x="837000" y="3068915"/>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Tree>
    <p:extLst>
      <p:ext uri="{BB962C8B-B14F-4D97-AF65-F5344CB8AC3E}">
        <p14:creationId xmlns:p14="http://schemas.microsoft.com/office/powerpoint/2010/main" xmlns="" val="316801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Access </a:t>
            </a:r>
            <a:r>
              <a:rPr lang="en-US" dirty="0" smtClean="0"/>
              <a:t>networks are for 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Control (Core)</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over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p:oleObj spid="_x0000_s10310" name="Clip" r:id="rId4" imgW="5757415" imgH="3221332" progId="">
              <p:embed/>
            </p:oleObj>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5">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222109" y="1563962"/>
            <a:ext cx="729366" cy="20518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Control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6"/>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Functional decomposition of dynamic network access</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92500" lnSpcReduction="10000"/>
          </a:bodyPr>
          <a:lstStyle/>
          <a:p>
            <a:r>
              <a:rPr lang="en-US" dirty="0" smtClean="0"/>
              <a:t>Network advertisement</a:t>
            </a:r>
          </a:p>
          <a:p>
            <a:r>
              <a:rPr lang="en-US" dirty="0" smtClean="0"/>
              <a:t>Pre-association signaling</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access networks</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Control (Core)</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20000"/>
          </a:bodyPr>
          <a:lstStyle/>
          <a:p>
            <a:r>
              <a:rPr lang="en-US" dirty="0" smtClean="0"/>
              <a:t>Subscription management</a:t>
            </a:r>
          </a:p>
          <a:p>
            <a:r>
              <a:rPr lang="en-US" dirty="0"/>
              <a:t>Terminal provisioning</a:t>
            </a:r>
            <a:endParaRPr lang="en-US" dirty="0" smtClean="0"/>
          </a:p>
          <a:p>
            <a:r>
              <a:rPr lang="en-US" dirty="0" smtClean="0"/>
              <a:t>Authentication, authorization and accounting server</a:t>
            </a:r>
            <a:endParaRPr lang="en-GB" dirty="0" smtClean="0"/>
          </a:p>
          <a:p>
            <a:r>
              <a:rPr lang="en-US" dirty="0" smtClean="0"/>
              <a:t>IP address management </a:t>
            </a:r>
          </a:p>
          <a:p>
            <a:r>
              <a:rPr lang="en-US" dirty="0"/>
              <a:t>IP connectivity establishment to Internet and services</a:t>
            </a:r>
          </a:p>
          <a:p>
            <a:r>
              <a:rPr lang="en-US" dirty="0" smtClean="0"/>
              <a:t>Policy &amp; QoS management server (policy decision)</a:t>
            </a:r>
          </a:p>
          <a:p>
            <a:r>
              <a:rPr lang="en-US" dirty="0" smtClean="0"/>
              <a:t>Mobility Anchor</a:t>
            </a:r>
          </a:p>
          <a:p>
            <a:r>
              <a:rPr lang="en-US" dirty="0" smtClean="0"/>
              <a:t>Roaming support to other cores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3278</Words>
  <Application>Microsoft Office PowerPoint</Application>
  <PresentationFormat>On-screen Show (4:3)</PresentationFormat>
  <Paragraphs>1015</Paragraphs>
  <Slides>43</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omniran_usecase_template</vt:lpstr>
      <vt:lpstr>Clip</vt:lpstr>
      <vt:lpstr>Picture</vt:lpstr>
      <vt:lpstr>Slide 1</vt:lpstr>
      <vt:lpstr>IEEE 802 OmniRAN ECSG Results and Proposals</vt:lpstr>
      <vt:lpstr>ToC</vt:lpstr>
      <vt:lpstr>Motivation</vt:lpstr>
      <vt:lpstr>There is Evidence to consider Commonalities of IEEE 802 Access Networks</vt:lpstr>
      <vt:lpstr>OmniRAN WITHIN  The SCOPE of IEEE 802</vt:lpstr>
      <vt:lpstr>Access Network Abstraction by OmniRAN</vt:lpstr>
      <vt:lpstr>Access networks are for dynamic attachment of terminals to networks</vt:lpstr>
      <vt:lpstr>Functional decomposition of dynamic network access</vt:lpstr>
      <vt:lpstr>Access Network Control Plane Functions</vt:lpstr>
      <vt:lpstr>IEEE 802 Access Network Functions </vt:lpstr>
      <vt:lpstr>Mapping of OmniRAN Reference Points to IEEE 802 Reference Model</vt:lpstr>
      <vt:lpstr>Handling IEEE 802 Attributes in IP Protocols</vt:lpstr>
      <vt:lpstr>Common Network Reference Model</vt:lpstr>
      <vt:lpstr>Make IEEE 802 technologies properly supporting important deployments</vt:lpstr>
      <vt:lpstr>Reference Model for IEEE 802 Network  with Reference Points</vt:lpstr>
      <vt:lpstr>OmniRAN explains IEEE 802 Standards for Smart Grid Communications</vt:lpstr>
      <vt:lpstr>OmniRAN for upcoming topics: IEEE 802 Deployment for ITS Communications</vt:lpstr>
      <vt:lpstr>Potential gaps to existing IEEE 802 standards</vt:lpstr>
      <vt:lpstr>Example use cases  investigated for gap analysis</vt:lpstr>
      <vt:lpstr>3GPP Trusted WLAN Access to EPC  TS 23.402 V11.6.0 (2013-03)</vt:lpstr>
      <vt:lpstr>3GPP Trusted WLAN Access to EPC  OmniRAN Reference Point mapping</vt:lpstr>
      <vt:lpstr>GAP#1: Support for point-to-point links  in bridged networks</vt:lpstr>
      <vt:lpstr>GAP#1:  Required functionality in IEEE 802.1</vt:lpstr>
      <vt:lpstr>ZigBee SEP2 Smart Grid Application SEP2 Communication Infrastructure</vt:lpstr>
      <vt:lpstr>ZigBee SEP2 Smart Grid Application  OmniRAN Reference Point Mapping</vt:lpstr>
      <vt:lpstr>GAP#2: Network-ID and service indication in wired Ethernet</vt:lpstr>
      <vt:lpstr>SDN-based OmniRAN Use Cases Scenario</vt:lpstr>
      <vt:lpstr>SDN-based OmniRAN Use Cases Reference Point Mappings</vt:lpstr>
      <vt:lpstr>Functional Requirements</vt:lpstr>
      <vt:lpstr>Functional Requirements, cont.</vt:lpstr>
      <vt:lpstr>GAP#3: Control Interfaces for SDN</vt:lpstr>
      <vt:lpstr>Necessary standardization work within IEEE 802</vt:lpstr>
      <vt:lpstr>Topics for Standardization in IEEE 802</vt:lpstr>
      <vt:lpstr>Tribute to ITU Network Protocol Specification in 3 Stages</vt:lpstr>
      <vt:lpstr>Filling the gap in IEEE 802 Mapping IEEE 802 specifications to service requirements</vt:lpstr>
      <vt:lpstr>Filling the gap in IEEE 802 Mapping IEEE 802 specifications to service requirements</vt:lpstr>
      <vt:lpstr>How does the 3 Stages Process relate to OmniRAN ECSG</vt:lpstr>
      <vt:lpstr>‘Stage 2’ Definition by ITU-T I.130/Q.65 </vt:lpstr>
      <vt:lpstr>FYI: Usual ‘Stage 2’ Content</vt:lpstr>
      <vt:lpstr>Conclusion</vt:lpstr>
      <vt:lpstr>P802.1CF Project Authorization Request</vt:lpstr>
      <vt:lpstr> Draft ToC of the proposed specification </vt:lpstr>
    </vt:vector>
  </TitlesOfParts>
  <Company>Nokia Siemens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150</cp:revision>
  <cp:lastPrinted>1998-02-10T13:28:06Z</cp:lastPrinted>
  <dcterms:created xsi:type="dcterms:W3CDTF">2013-03-11T14:14:17Z</dcterms:created>
  <dcterms:modified xsi:type="dcterms:W3CDTF">2013-12-20T11:42:39Z</dcterms:modified>
</cp:coreProperties>
</file>