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2" r:id="rId2"/>
    <p:sldId id="286" r:id="rId3"/>
    <p:sldId id="278" r:id="rId4"/>
    <p:sldId id="279" r:id="rId5"/>
    <p:sldId id="280" r:id="rId6"/>
    <p:sldId id="290" r:id="rId7"/>
    <p:sldId id="291" r:id="rId8"/>
    <p:sldId id="292" r:id="rId9"/>
    <p:sldId id="293" r:id="rId10"/>
    <p:sldId id="294" r:id="rId11"/>
    <p:sldId id="295" r:id="rId12"/>
    <p:sldId id="296" r:id="rId1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81" autoAdjust="0"/>
    <p:restoredTop sz="99233" autoAdjust="0"/>
  </p:normalViewPr>
  <p:slideViewPr>
    <p:cSldViewPr>
      <p:cViewPr varScale="1">
        <p:scale>
          <a:sx n="110" d="100"/>
          <a:sy n="110" d="100"/>
        </p:scale>
        <p:origin x="-14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794307" y="76200"/>
            <a:ext cx="212109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hr-HR" sz="1400" b="1" dirty="0" err="1" smtClean="0"/>
              <a:t>omniran-13-0094-00-ecsg</a:t>
            </a:r>
            <a:endParaRPr lang="en-US" sz="1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w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3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emf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</a:rPr>
              <a:t>Cooperation and contributions of the other WGs in the 802.1-OmniRAN project?</a:t>
            </a:r>
            <a:b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</a:rPr>
            </a:b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</a:rPr>
              <a:t/>
            </a:r>
            <a:b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</a:rPr>
            </a:b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</a:rPr>
              <a:t> What is the opportunity/impact on WGs?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44134"/>
            <a:ext cx="6400800" cy="994665"/>
          </a:xfrm>
        </p:spPr>
        <p:txBody>
          <a:bodyPr/>
          <a:lstStyle/>
          <a:p>
            <a:r>
              <a:rPr lang="en-US" dirty="0"/>
              <a:t>2013-11-16</a:t>
            </a:r>
          </a:p>
          <a:p>
            <a:r>
              <a:rPr lang="en-US" dirty="0"/>
              <a:t>Max Riegel</a:t>
            </a:r>
            <a:br>
              <a:rPr lang="en-US" dirty="0"/>
            </a:br>
            <a:r>
              <a:rPr lang="en-US" dirty="0"/>
              <a:t>(ECSG Chair)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Communication flow between OmniRAN </a:t>
            </a:r>
            <a:br>
              <a:rPr lang="en-US"/>
            </a:br>
            <a:r>
              <a:rPr lang="en-US"/>
              <a:t>and the WGs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Easy access to </a:t>
            </a:r>
            <a:r>
              <a:rPr lang="en-US" dirty="0" err="1"/>
              <a:t>OmniRAN</a:t>
            </a:r>
            <a:r>
              <a:rPr lang="en-US" dirty="0"/>
              <a:t> documentation and status</a:t>
            </a:r>
          </a:p>
          <a:p>
            <a:pPr lvl="1"/>
            <a:r>
              <a:rPr lang="en-US" dirty="0"/>
              <a:t>mentor as document repository for comfortable access by wireless participants</a:t>
            </a:r>
          </a:p>
          <a:p>
            <a:pPr lvl="1"/>
            <a:r>
              <a:rPr lang="en-US" dirty="0"/>
              <a:t>mentor Wiki to provide transparent status reporting</a:t>
            </a:r>
          </a:p>
          <a:p>
            <a:pPr lvl="1"/>
            <a:r>
              <a:rPr lang="en-US" dirty="0"/>
              <a:t>dedicated mailing list for OmniRAN with focused email volume to remain manageable for highly loaded experts.</a:t>
            </a:r>
          </a:p>
          <a:p>
            <a:r>
              <a:rPr lang="en-US" dirty="0"/>
              <a:t>Liaison representative for each of the WGs</a:t>
            </a:r>
          </a:p>
          <a:p>
            <a:pPr lvl="1"/>
            <a:r>
              <a:rPr lang="en-US" dirty="0"/>
              <a:t>Regular OmniRAN status report to keep WG participants informed</a:t>
            </a:r>
          </a:p>
          <a:p>
            <a:pPr lvl="1"/>
            <a:r>
              <a:rPr lang="en-US" dirty="0"/>
              <a:t>Takes responsibility for forwarding material for review by the WGs</a:t>
            </a:r>
          </a:p>
          <a:p>
            <a:pPr lvl="1"/>
            <a:r>
              <a:rPr lang="en-US" dirty="0"/>
              <a:t>Arranges joint responses out of the WGs</a:t>
            </a:r>
          </a:p>
          <a:p>
            <a:r>
              <a:rPr lang="en-US" dirty="0"/>
              <a:t>Commenting and balloting</a:t>
            </a:r>
          </a:p>
          <a:p>
            <a:pPr lvl="1"/>
            <a:r>
              <a:rPr lang="en-US" dirty="0"/>
              <a:t>Contributing subject matter experts need to be involved</a:t>
            </a:r>
          </a:p>
          <a:p>
            <a:pPr lvl="2"/>
            <a:r>
              <a:rPr lang="en-US" dirty="0"/>
              <a:t>They may need the power to decide about the acceptance of comments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4727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Further cooperation aspects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Peer Groups in the WGs?</a:t>
            </a:r>
          </a:p>
          <a:p>
            <a:pPr lvl="1"/>
            <a:r>
              <a:rPr lang="en-US" dirty="0"/>
              <a:t>Have to be recognized in the cooperation</a:t>
            </a:r>
          </a:p>
          <a:p>
            <a:pPr lvl="1"/>
            <a:r>
              <a:rPr lang="en-US" dirty="0"/>
              <a:t>Preferably the groups for regular joint meetings</a:t>
            </a:r>
          </a:p>
          <a:p>
            <a:pPr lvl="1"/>
            <a:r>
              <a:rPr lang="en-US" dirty="0" err="1"/>
              <a:t>OmniRAN</a:t>
            </a:r>
            <a:r>
              <a:rPr lang="en-US" dirty="0"/>
              <a:t> may send liaison person into the meetings of the peer groups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636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to proceed?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540" y="1583795"/>
            <a:ext cx="8229600" cy="4525963"/>
          </a:xfrm>
        </p:spPr>
        <p:txBody>
          <a:bodyPr/>
          <a:lstStyle/>
          <a:p>
            <a:r>
              <a:rPr lang="en-US"/>
              <a:t>Luckily there is some time until the project officially starts…</a:t>
            </a:r>
          </a:p>
          <a:p>
            <a:r>
              <a:rPr lang="en-US"/>
              <a:t>The SG may try a kind of dry run for an example chapter</a:t>
            </a:r>
          </a:p>
          <a:p>
            <a:pPr lvl="1"/>
            <a:r>
              <a:rPr lang="en-US"/>
              <a:t>Ready for presentation to the other WGs in March</a:t>
            </a:r>
          </a:p>
        </p:txBody>
      </p:sp>
    </p:spTree>
    <p:extLst>
      <p:ext uri="{BB962C8B-B14F-4D97-AF65-F5344CB8AC3E}">
        <p14:creationId xmlns:p14="http://schemas.microsoft.com/office/powerpoint/2010/main" val="21378592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1200"/>
              </a:spcBef>
            </a:pPr>
            <a:r>
              <a:rPr lang="en-US" sz="2800" dirty="0"/>
              <a:t>Tentative </a:t>
            </a:r>
            <a:r>
              <a:rPr lang="en-US" sz="2800" dirty="0" smtClean="0"/>
              <a:t>content </a:t>
            </a:r>
            <a:r>
              <a:rPr lang="en-US" sz="2800" dirty="0"/>
              <a:t>of </a:t>
            </a:r>
            <a:r>
              <a:rPr lang="en-US" sz="2800" dirty="0" err="1"/>
              <a:t>OmniRAN</a:t>
            </a:r>
            <a:r>
              <a:rPr lang="en-US" sz="2800" dirty="0"/>
              <a:t> specification</a:t>
            </a:r>
          </a:p>
          <a:p>
            <a:pPr>
              <a:spcBef>
                <a:spcPts val="1200"/>
              </a:spcBef>
            </a:pPr>
            <a:r>
              <a:rPr lang="en-US" sz="2800" dirty="0"/>
              <a:t>Chapter structure and representation of access technologies</a:t>
            </a:r>
          </a:p>
          <a:p>
            <a:pPr>
              <a:spcBef>
                <a:spcPts val="1200"/>
              </a:spcBef>
            </a:pPr>
            <a:r>
              <a:rPr lang="en-US" sz="2800" dirty="0"/>
              <a:t>Creation of access technology specific contributions</a:t>
            </a:r>
          </a:p>
          <a:p>
            <a:pPr>
              <a:spcBef>
                <a:spcPts val="1200"/>
              </a:spcBef>
            </a:pPr>
            <a:r>
              <a:rPr lang="en-US" sz="2800" dirty="0"/>
              <a:t>Cooperation between </a:t>
            </a:r>
            <a:r>
              <a:rPr lang="en-US" sz="2800" dirty="0" err="1"/>
              <a:t>OmniRAN</a:t>
            </a:r>
            <a:r>
              <a:rPr lang="en-US" sz="2800" dirty="0"/>
              <a:t> and the other WGs</a:t>
            </a:r>
          </a:p>
          <a:p>
            <a:pPr>
              <a:spcBef>
                <a:spcPts val="1200"/>
              </a:spcBef>
            </a:pPr>
            <a:r>
              <a:rPr lang="en-US" sz="2800" dirty="0" smtClean="0"/>
              <a:t>Attracting participation out of the other WGs</a:t>
            </a:r>
          </a:p>
          <a:p>
            <a:pPr>
              <a:spcBef>
                <a:spcPts val="1200"/>
              </a:spcBef>
            </a:pPr>
            <a:r>
              <a:rPr lang="en-US" sz="2800" dirty="0" smtClean="0"/>
              <a:t>Communication aspects towards other WGs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570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auto">
          <a:xfrm>
            <a:off x="386535" y="2957391"/>
            <a:ext cx="8370929" cy="1173267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0" rIns="3600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Network Reference Model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386535" y="4125634"/>
            <a:ext cx="8370929" cy="1935215"/>
          </a:xfrm>
          <a:prstGeom prst="roundRect">
            <a:avLst>
              <a:gd name="adj" fmla="val 8911"/>
            </a:avLst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0" rIns="3600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Functional Description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/>
            </a:r>
            <a:br>
              <a:rPr lang="en-US"/>
            </a:br>
            <a:r>
              <a:rPr lang="en-US"/>
              <a:t>Draft ToC of the proposed specification</a:t>
            </a:r>
            <a:br>
              <a:rPr lang="en-US"/>
            </a:b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Introduction and Scope</a:t>
            </a:r>
          </a:p>
          <a:p>
            <a:r>
              <a:rPr lang="en-US" dirty="0"/>
              <a:t>Abbreviations/Acronyms, Definitions, and Conventions</a:t>
            </a:r>
          </a:p>
          <a:p>
            <a:r>
              <a:rPr lang="en-US" dirty="0"/>
              <a:t>References</a:t>
            </a:r>
          </a:p>
          <a:p>
            <a:r>
              <a:rPr lang="en-US" dirty="0"/>
              <a:t>Identifiers</a:t>
            </a:r>
          </a:p>
          <a:p>
            <a:r>
              <a:rPr lang="en-US" dirty="0"/>
              <a:t>Tenets for IEEE 802 Access Network </a:t>
            </a:r>
            <a:r>
              <a:rPr lang="en-US" dirty="0" smtClean="0"/>
              <a:t>Systems</a:t>
            </a:r>
            <a:endParaRPr lang="en-US" dirty="0"/>
          </a:p>
          <a:p>
            <a:r>
              <a:rPr lang="en-US" dirty="0"/>
              <a:t>Access Network Reference Model</a:t>
            </a:r>
          </a:p>
          <a:p>
            <a:pPr lvl="1"/>
            <a:r>
              <a:rPr lang="en-US" dirty="0"/>
              <a:t>Overview</a:t>
            </a:r>
          </a:p>
          <a:p>
            <a:pPr lvl="1"/>
            <a:r>
              <a:rPr lang="en-US" dirty="0"/>
              <a:t>Reference Points</a:t>
            </a:r>
          </a:p>
          <a:p>
            <a:pPr lvl="1"/>
            <a:r>
              <a:rPr lang="en-US" dirty="0"/>
              <a:t>Access Network to Core Internetworking Relationship</a:t>
            </a:r>
          </a:p>
          <a:p>
            <a:pPr lvl="2"/>
            <a:r>
              <a:rPr lang="en-US" dirty="0"/>
              <a:t>Multiple deployment scenarios</a:t>
            </a:r>
          </a:p>
          <a:p>
            <a:r>
              <a:rPr lang="en-US" dirty="0"/>
              <a:t>Functional Design and Decomposition</a:t>
            </a:r>
          </a:p>
          <a:p>
            <a:pPr lvl="1"/>
            <a:r>
              <a:rPr lang="en-US" dirty="0"/>
              <a:t>Network Discovery and Selection</a:t>
            </a:r>
          </a:p>
          <a:p>
            <a:pPr lvl="1"/>
            <a:r>
              <a:rPr lang="en-US" dirty="0"/>
              <a:t>Authentication</a:t>
            </a:r>
          </a:p>
          <a:p>
            <a:pPr lvl="1"/>
            <a:r>
              <a:rPr lang="en-US" dirty="0"/>
              <a:t>Link establishment</a:t>
            </a:r>
          </a:p>
          <a:p>
            <a:pPr lvl="1"/>
            <a:r>
              <a:rPr lang="en-US" dirty="0" err="1"/>
              <a:t>QoS</a:t>
            </a:r>
            <a:r>
              <a:rPr lang="en-US" dirty="0"/>
              <a:t> and policy control</a:t>
            </a:r>
          </a:p>
          <a:p>
            <a:pPr lvl="1"/>
            <a:r>
              <a:rPr lang="en-US" dirty="0"/>
              <a:t>Link </a:t>
            </a:r>
            <a:r>
              <a:rPr lang="en-US" dirty="0" smtClean="0"/>
              <a:t>relocation</a:t>
            </a:r>
            <a:endParaRPr lang="en-US" dirty="0"/>
          </a:p>
          <a:p>
            <a:pPr lvl="1"/>
            <a:r>
              <a:rPr lang="en-US" dirty="0"/>
              <a:t>Link teardown</a:t>
            </a:r>
          </a:p>
          <a:p>
            <a:pPr lvl="1"/>
            <a:r>
              <a:rPr lang="en-US" dirty="0"/>
              <a:t>Accounting</a:t>
            </a:r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2807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82000" cy="1143000"/>
          </a:xfrm>
        </p:spPr>
        <p:txBody>
          <a:bodyPr/>
          <a:lstStyle/>
          <a:p>
            <a:r>
              <a:rPr lang="en-US" dirty="0" smtClean="0"/>
              <a:t> Proposed Network Reference Model for IEEE 802 Access Network </a:t>
            </a:r>
            <a:endParaRPr lang="en-US" dirty="0"/>
          </a:p>
        </p:txBody>
      </p:sp>
      <p:grpSp>
        <p:nvGrpSpPr>
          <p:cNvPr id="3" name="Group 123"/>
          <p:cNvGrpSpPr/>
          <p:nvPr/>
        </p:nvGrpSpPr>
        <p:grpSpPr>
          <a:xfrm>
            <a:off x="2124075" y="1733550"/>
            <a:ext cx="1000125" cy="990600"/>
            <a:chOff x="7315200" y="3886200"/>
            <a:chExt cx="1000125" cy="990600"/>
          </a:xfrm>
        </p:grpSpPr>
        <p:sp>
          <p:nvSpPr>
            <p:cNvPr id="8" name="AutoShape 154"/>
            <p:cNvSpPr>
              <a:spLocks noChangeArrowheads="1"/>
            </p:cNvSpPr>
            <p:nvPr/>
          </p:nvSpPr>
          <p:spPr bwMode="auto">
            <a:xfrm>
              <a:off x="7315200" y="3886200"/>
              <a:ext cx="1000125" cy="990600"/>
            </a:xfrm>
            <a:prstGeom prst="flowChartAlternateProcess">
              <a:avLst/>
            </a:prstGeom>
            <a:solidFill>
              <a:srgbClr val="A7E8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" name="Group 158"/>
            <p:cNvGrpSpPr>
              <a:grpSpLocks noChangeAspect="1"/>
            </p:cNvGrpSpPr>
            <p:nvPr/>
          </p:nvGrpSpPr>
          <p:grpSpPr bwMode="auto">
            <a:xfrm flipH="1">
              <a:off x="7696199" y="4259473"/>
              <a:ext cx="411161" cy="494972"/>
              <a:chOff x="5" y="2480"/>
              <a:chExt cx="237" cy="430"/>
            </a:xfrm>
          </p:grpSpPr>
          <p:grpSp>
            <p:nvGrpSpPr>
              <p:cNvPr id="9" name="Group 159"/>
              <p:cNvGrpSpPr>
                <a:grpSpLocks noChangeAspect="1"/>
              </p:cNvGrpSpPr>
              <p:nvPr/>
            </p:nvGrpSpPr>
            <p:grpSpPr bwMode="auto">
              <a:xfrm>
                <a:off x="5" y="2521"/>
                <a:ext cx="145" cy="389"/>
                <a:chOff x="5" y="2521"/>
                <a:chExt cx="145" cy="389"/>
              </a:xfrm>
            </p:grpSpPr>
            <p:grpSp>
              <p:nvGrpSpPr>
                <p:cNvPr id="11" name="Group 160"/>
                <p:cNvGrpSpPr>
                  <a:grpSpLocks noChangeAspect="1"/>
                </p:cNvGrpSpPr>
                <p:nvPr/>
              </p:nvGrpSpPr>
              <p:grpSpPr bwMode="auto">
                <a:xfrm>
                  <a:off x="7" y="2654"/>
                  <a:ext cx="143" cy="256"/>
                  <a:chOff x="7" y="2654"/>
                  <a:chExt cx="143" cy="256"/>
                </a:xfrm>
              </p:grpSpPr>
              <p:grpSp>
                <p:nvGrpSpPr>
                  <p:cNvPr id="12" name="Group 16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7" y="2661"/>
                    <a:ext cx="93" cy="247"/>
                    <a:chOff x="7" y="2661"/>
                    <a:chExt cx="93" cy="247"/>
                  </a:xfrm>
                </p:grpSpPr>
                <p:sp>
                  <p:nvSpPr>
                    <p:cNvPr id="32" name="Line 162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4" y="2661"/>
                      <a:ext cx="33" cy="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3" name="Line 163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34" y="2664"/>
                      <a:ext cx="42" cy="5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4" name="Line 164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33" y="2716"/>
                      <a:ext cx="57" cy="110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5" name="Line 165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7" y="2824"/>
                      <a:ext cx="83" cy="84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6" name="Line 166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19" y="2824"/>
                      <a:ext cx="81" cy="84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7" name="Line 167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17" y="2716"/>
                      <a:ext cx="64" cy="108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8" name="Line 168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4" y="2661"/>
                      <a:ext cx="39" cy="58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sp>
                <p:nvSpPr>
                  <p:cNvPr id="25" name="Line 169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7" y="2808"/>
                    <a:ext cx="34" cy="102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6" name="Line 17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84" y="2718"/>
                    <a:ext cx="48" cy="9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7" name="Line 171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84" y="2655"/>
                    <a:ext cx="12" cy="63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8" name="Line 172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8" y="2654"/>
                    <a:ext cx="20" cy="9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9" name="Line 17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9" y="2663"/>
                    <a:ext cx="30" cy="45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0" name="Line 174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3" y="2708"/>
                    <a:ext cx="13" cy="117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1" name="Line 17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93" y="2824"/>
                    <a:ext cx="57" cy="5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16" name="Group 176"/>
                <p:cNvGrpSpPr>
                  <a:grpSpLocks noChangeAspect="1"/>
                </p:cNvGrpSpPr>
                <p:nvPr/>
              </p:nvGrpSpPr>
              <p:grpSpPr bwMode="auto">
                <a:xfrm>
                  <a:off x="5" y="2533"/>
                  <a:ext cx="141" cy="374"/>
                  <a:chOff x="5" y="2533"/>
                  <a:chExt cx="141" cy="374"/>
                </a:xfrm>
              </p:grpSpPr>
              <p:sp>
                <p:nvSpPr>
                  <p:cNvPr id="19" name="Line 177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5" y="2533"/>
                    <a:ext cx="55" cy="371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0" name="Line 17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2" y="2544"/>
                    <a:ext cx="35" cy="363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1" name="Line 179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8" y="2876"/>
                    <a:ext cx="48" cy="3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2" name="Line 18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9" y="2541"/>
                    <a:ext cx="77" cy="337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3" name="Line 18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" y="2904"/>
                    <a:ext cx="93" cy="1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18" name="Oval 182"/>
                <p:cNvSpPr>
                  <a:spLocks noChangeAspect="1" noChangeArrowheads="1"/>
                </p:cNvSpPr>
                <p:nvPr/>
              </p:nvSpPr>
              <p:spPr bwMode="auto">
                <a:xfrm>
                  <a:off x="48" y="2521"/>
                  <a:ext cx="39" cy="45"/>
                </a:xfrm>
                <a:prstGeom prst="ellipse">
                  <a:avLst/>
                </a:prstGeom>
                <a:solidFill>
                  <a:srgbClr val="FFFF00">
                    <a:alpha val="50000"/>
                  </a:srgbClr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3" name="Arc 183"/>
              <p:cNvSpPr>
                <a:spLocks noChangeAspect="1"/>
              </p:cNvSpPr>
              <p:nvPr/>
            </p:nvSpPr>
            <p:spPr bwMode="auto">
              <a:xfrm>
                <a:off x="152" y="2480"/>
                <a:ext cx="90" cy="198"/>
              </a:xfrm>
              <a:custGeom>
                <a:avLst/>
                <a:gdLst>
                  <a:gd name="G0" fmla="+- 0 0 0"/>
                  <a:gd name="G1" fmla="+- 21172 0 0"/>
                  <a:gd name="G2" fmla="+- 21600 0 0"/>
                  <a:gd name="T0" fmla="*/ 4276 w 21600"/>
                  <a:gd name="T1" fmla="*/ 0 h 42015"/>
                  <a:gd name="T2" fmla="*/ 5669 w 21600"/>
                  <a:gd name="T3" fmla="*/ 42015 h 42015"/>
                  <a:gd name="T4" fmla="*/ 0 w 21600"/>
                  <a:gd name="T5" fmla="*/ 21172 h 420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015" fill="none" extrusionOk="0">
                    <a:moveTo>
                      <a:pt x="4276" y="-1"/>
                    </a:moveTo>
                    <a:cubicBezTo>
                      <a:pt x="14353" y="2034"/>
                      <a:pt x="21600" y="10891"/>
                      <a:pt x="21600" y="21172"/>
                    </a:cubicBezTo>
                    <a:cubicBezTo>
                      <a:pt x="21600" y="30918"/>
                      <a:pt x="15073" y="39456"/>
                      <a:pt x="5668" y="42014"/>
                    </a:cubicBezTo>
                  </a:path>
                  <a:path w="21600" h="42015" stroke="0" extrusionOk="0">
                    <a:moveTo>
                      <a:pt x="4276" y="-1"/>
                    </a:moveTo>
                    <a:cubicBezTo>
                      <a:pt x="14353" y="2034"/>
                      <a:pt x="21600" y="10891"/>
                      <a:pt x="21600" y="21172"/>
                    </a:cubicBezTo>
                    <a:cubicBezTo>
                      <a:pt x="21600" y="30918"/>
                      <a:pt x="15073" y="39456"/>
                      <a:pt x="5668" y="42014"/>
                    </a:cubicBezTo>
                    <a:lnTo>
                      <a:pt x="0" y="21172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" name="Arc 184"/>
              <p:cNvSpPr>
                <a:spLocks noChangeAspect="1"/>
              </p:cNvSpPr>
              <p:nvPr/>
            </p:nvSpPr>
            <p:spPr bwMode="auto">
              <a:xfrm>
                <a:off x="116" y="2508"/>
                <a:ext cx="78" cy="154"/>
              </a:xfrm>
              <a:custGeom>
                <a:avLst/>
                <a:gdLst>
                  <a:gd name="G0" fmla="+- 0 0 0"/>
                  <a:gd name="G1" fmla="+- 21159 0 0"/>
                  <a:gd name="G2" fmla="+- 21600 0 0"/>
                  <a:gd name="T0" fmla="*/ 4340 w 21600"/>
                  <a:gd name="T1" fmla="*/ 0 h 41998"/>
                  <a:gd name="T2" fmla="*/ 5682 w 21600"/>
                  <a:gd name="T3" fmla="*/ 41998 h 41998"/>
                  <a:gd name="T4" fmla="*/ 0 w 21600"/>
                  <a:gd name="T5" fmla="*/ 21159 h 419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1998" fill="none" extrusionOk="0">
                    <a:moveTo>
                      <a:pt x="4340" y="-1"/>
                    </a:moveTo>
                    <a:cubicBezTo>
                      <a:pt x="14387" y="2060"/>
                      <a:pt x="21600" y="10902"/>
                      <a:pt x="21600" y="21159"/>
                    </a:cubicBezTo>
                    <a:cubicBezTo>
                      <a:pt x="21600" y="30900"/>
                      <a:pt x="15080" y="39435"/>
                      <a:pt x="5682" y="41998"/>
                    </a:cubicBezTo>
                  </a:path>
                  <a:path w="21600" h="41998" stroke="0" extrusionOk="0">
                    <a:moveTo>
                      <a:pt x="4340" y="-1"/>
                    </a:moveTo>
                    <a:cubicBezTo>
                      <a:pt x="14387" y="2060"/>
                      <a:pt x="21600" y="10902"/>
                      <a:pt x="21600" y="21159"/>
                    </a:cubicBezTo>
                    <a:cubicBezTo>
                      <a:pt x="21600" y="30900"/>
                      <a:pt x="15080" y="39435"/>
                      <a:pt x="5682" y="41998"/>
                    </a:cubicBezTo>
                    <a:lnTo>
                      <a:pt x="0" y="21159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" name="Arc 185"/>
              <p:cNvSpPr>
                <a:spLocks noChangeAspect="1"/>
              </p:cNvSpPr>
              <p:nvPr/>
            </p:nvSpPr>
            <p:spPr bwMode="auto">
              <a:xfrm>
                <a:off x="102" y="2530"/>
                <a:ext cx="47" cy="117"/>
              </a:xfrm>
              <a:custGeom>
                <a:avLst/>
                <a:gdLst>
                  <a:gd name="G0" fmla="+- 0 0 0"/>
                  <a:gd name="G1" fmla="+- 21206 0 0"/>
                  <a:gd name="G2" fmla="+- 21600 0 0"/>
                  <a:gd name="T0" fmla="*/ 4104 w 21600"/>
                  <a:gd name="T1" fmla="*/ 0 h 42099"/>
                  <a:gd name="T2" fmla="*/ 5483 w 21600"/>
                  <a:gd name="T3" fmla="*/ 42099 h 42099"/>
                  <a:gd name="T4" fmla="*/ 0 w 21600"/>
                  <a:gd name="T5" fmla="*/ 21206 h 420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099" fill="none" extrusionOk="0">
                    <a:moveTo>
                      <a:pt x="4104" y="-1"/>
                    </a:moveTo>
                    <a:cubicBezTo>
                      <a:pt x="14262" y="1965"/>
                      <a:pt x="21600" y="10859"/>
                      <a:pt x="21600" y="21206"/>
                    </a:cubicBezTo>
                    <a:cubicBezTo>
                      <a:pt x="21600" y="31023"/>
                      <a:pt x="14979" y="39606"/>
                      <a:pt x="5482" y="42098"/>
                    </a:cubicBezTo>
                  </a:path>
                  <a:path w="21600" h="42099" stroke="0" extrusionOk="0">
                    <a:moveTo>
                      <a:pt x="4104" y="-1"/>
                    </a:moveTo>
                    <a:cubicBezTo>
                      <a:pt x="14262" y="1965"/>
                      <a:pt x="21600" y="10859"/>
                      <a:pt x="21600" y="21206"/>
                    </a:cubicBezTo>
                    <a:cubicBezTo>
                      <a:pt x="21600" y="31023"/>
                      <a:pt x="14979" y="39606"/>
                      <a:pt x="5482" y="42098"/>
                    </a:cubicBezTo>
                    <a:lnTo>
                      <a:pt x="0" y="21206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39" name="Rectangle 187"/>
            <p:cNvSpPr>
              <a:spLocks noChangeArrowheads="1"/>
            </p:cNvSpPr>
            <p:nvPr/>
          </p:nvSpPr>
          <p:spPr bwMode="auto">
            <a:xfrm>
              <a:off x="7373937" y="3962400"/>
              <a:ext cx="8636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600" b="1" dirty="0" smtClean="0">
                  <a:latin typeface="Arial" pitchFamily="34" charset="0"/>
                  <a:cs typeface="Arial" pitchFamily="34" charset="0"/>
                </a:rPr>
                <a:t>Access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7" name="Group 122"/>
          <p:cNvGrpSpPr/>
          <p:nvPr/>
        </p:nvGrpSpPr>
        <p:grpSpPr>
          <a:xfrm>
            <a:off x="3886200" y="1733550"/>
            <a:ext cx="990600" cy="990600"/>
            <a:chOff x="7315200" y="2819400"/>
            <a:chExt cx="990600" cy="990600"/>
          </a:xfrm>
        </p:grpSpPr>
        <p:sp>
          <p:nvSpPr>
            <p:cNvPr id="6" name="AutoShape 154"/>
            <p:cNvSpPr>
              <a:spLocks noChangeArrowheads="1"/>
            </p:cNvSpPr>
            <p:nvPr/>
          </p:nvSpPr>
          <p:spPr bwMode="auto">
            <a:xfrm>
              <a:off x="7315200" y="2819400"/>
              <a:ext cx="990600" cy="990600"/>
            </a:xfrm>
            <a:prstGeom prst="flowChartAlternateProcess">
              <a:avLst/>
            </a:prstGeom>
            <a:solidFill>
              <a:srgbClr val="8BB2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0" name="Picture 157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648575" y="3509962"/>
              <a:ext cx="352425" cy="2238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40" name="Rectangle 188"/>
            <p:cNvSpPr>
              <a:spLocks noChangeArrowheads="1"/>
            </p:cNvSpPr>
            <p:nvPr/>
          </p:nvSpPr>
          <p:spPr bwMode="auto">
            <a:xfrm>
              <a:off x="7373937" y="2867025"/>
              <a:ext cx="855663" cy="866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600" b="1" dirty="0" smtClean="0">
                  <a:latin typeface="Arial" pitchFamily="34" charset="0"/>
                  <a:cs typeface="Arial" pitchFamily="34" charset="0"/>
                </a:rPr>
                <a:t>Ctrl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4" name="Group 107"/>
            <p:cNvGrpSpPr/>
            <p:nvPr/>
          </p:nvGrpSpPr>
          <p:grpSpPr>
            <a:xfrm>
              <a:off x="7520910" y="3095706"/>
              <a:ext cx="532437" cy="381000"/>
              <a:chOff x="7481888" y="3079208"/>
              <a:chExt cx="595312" cy="425992"/>
            </a:xfrm>
          </p:grpSpPr>
          <p:sp>
            <p:nvSpPr>
              <p:cNvPr id="109" name="Freeform 14"/>
              <p:cNvSpPr>
                <a:spLocks/>
              </p:cNvSpPr>
              <p:nvPr/>
            </p:nvSpPr>
            <p:spPr bwMode="auto">
              <a:xfrm>
                <a:off x="7641802" y="3429946"/>
                <a:ext cx="327892" cy="752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90"/>
                  </a:cxn>
                  <a:cxn ang="0">
                    <a:pos x="499" y="90"/>
                  </a:cxn>
                  <a:cxn ang="0">
                    <a:pos x="499" y="0"/>
                  </a:cxn>
                </a:cxnLst>
                <a:rect l="0" t="0" r="r" b="b"/>
                <a:pathLst>
                  <a:path w="499" h="90">
                    <a:moveTo>
                      <a:pt x="0" y="0"/>
                    </a:moveTo>
                    <a:lnTo>
                      <a:pt x="0" y="90"/>
                    </a:lnTo>
                    <a:lnTo>
                      <a:pt x="499" y="90"/>
                    </a:lnTo>
                    <a:lnTo>
                      <a:pt x="499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lIns="0" tIns="0"/>
              <a:lstStyle/>
              <a:p>
                <a:endParaRPr lang="en-US"/>
              </a:p>
            </p:txBody>
          </p:sp>
          <p:sp>
            <p:nvSpPr>
              <p:cNvPr id="110" name="AutoShape 22"/>
              <p:cNvSpPr>
                <a:spLocks noChangeArrowheads="1"/>
              </p:cNvSpPr>
              <p:nvPr/>
            </p:nvSpPr>
            <p:spPr bwMode="auto">
              <a:xfrm>
                <a:off x="7481888" y="3167900"/>
                <a:ext cx="305047" cy="276827"/>
              </a:xfrm>
              <a:prstGeom prst="can">
                <a:avLst>
                  <a:gd name="adj" fmla="val 25000"/>
                </a:avLst>
              </a:prstGeom>
              <a:solidFill>
                <a:srgbClr val="66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en-US" sz="1600">
                  <a:ea typeface="ＭＳ Ｐゴシック" pitchFamily="34" charset="-128"/>
                </a:endParaRPr>
              </a:p>
            </p:txBody>
          </p:sp>
          <p:grpSp>
            <p:nvGrpSpPr>
              <p:cNvPr id="41" name="Group 122"/>
              <p:cNvGrpSpPr>
                <a:grpSpLocks/>
              </p:cNvGrpSpPr>
              <p:nvPr/>
            </p:nvGrpSpPr>
            <p:grpSpPr bwMode="auto">
              <a:xfrm>
                <a:off x="7848751" y="3079208"/>
                <a:ext cx="228449" cy="389708"/>
                <a:chOff x="4120" y="2308"/>
                <a:chExt cx="305" cy="415"/>
              </a:xfrm>
            </p:grpSpPr>
            <p:sp>
              <p:nvSpPr>
                <p:cNvPr id="112" name="Freeform 123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" name="Rectangle 124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" name="Oval 125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42" name="Group 126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119" name="Line 12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20" name="Line 12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21" name="Line 12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22" name="Line 13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16" name="Freeform 131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" name="Oval 132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8" name="Oval 133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44" name="Group 582"/>
          <p:cNvGrpSpPr/>
          <p:nvPr/>
        </p:nvGrpSpPr>
        <p:grpSpPr>
          <a:xfrm>
            <a:off x="5257800" y="1733550"/>
            <a:ext cx="990600" cy="990600"/>
            <a:chOff x="5257800" y="1733550"/>
            <a:chExt cx="990600" cy="990600"/>
          </a:xfrm>
        </p:grpSpPr>
        <p:sp>
          <p:nvSpPr>
            <p:cNvPr id="43" name="Rounded Rectangle 42"/>
            <p:cNvSpPr/>
            <p:nvPr/>
          </p:nvSpPr>
          <p:spPr bwMode="auto">
            <a:xfrm>
              <a:off x="5257800" y="1733550"/>
              <a:ext cx="990600" cy="990600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5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grpSp>
          <p:nvGrpSpPr>
            <p:cNvPr id="45" name="Group 61"/>
            <p:cNvGrpSpPr/>
            <p:nvPr/>
          </p:nvGrpSpPr>
          <p:grpSpPr>
            <a:xfrm>
              <a:off x="5410201" y="1816606"/>
              <a:ext cx="609600" cy="450344"/>
              <a:chOff x="6324600" y="1828800"/>
              <a:chExt cx="917575" cy="677862"/>
            </a:xfrm>
          </p:grpSpPr>
          <p:grpSp>
            <p:nvGrpSpPr>
              <p:cNvPr id="46" name="Group 10"/>
              <p:cNvGrpSpPr>
                <a:grpSpLocks/>
              </p:cNvGrpSpPr>
              <p:nvPr/>
            </p:nvGrpSpPr>
            <p:grpSpPr bwMode="auto">
              <a:xfrm>
                <a:off x="6972300" y="1828800"/>
                <a:ext cx="269875" cy="460375"/>
                <a:chOff x="4120" y="2308"/>
                <a:chExt cx="305" cy="415"/>
              </a:xfrm>
            </p:grpSpPr>
            <p:sp>
              <p:nvSpPr>
                <p:cNvPr id="82" name="Freeform 11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83" name="Rectangle 12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84" name="Oval 13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grpSp>
              <p:nvGrpSpPr>
                <p:cNvPr id="47" name="Group 14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89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90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91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92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</p:grpSp>
            <p:sp>
              <p:nvSpPr>
                <p:cNvPr id="86" name="Freeform 19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87" name="Oval 20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88" name="Oval 21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</p:grpSp>
          <p:grpSp>
            <p:nvGrpSpPr>
              <p:cNvPr id="48" name="Group 22"/>
              <p:cNvGrpSpPr>
                <a:grpSpLocks/>
              </p:cNvGrpSpPr>
              <p:nvPr/>
            </p:nvGrpSpPr>
            <p:grpSpPr bwMode="auto">
              <a:xfrm>
                <a:off x="6756400" y="1901825"/>
                <a:ext cx="269875" cy="460375"/>
                <a:chOff x="4120" y="2308"/>
                <a:chExt cx="305" cy="415"/>
              </a:xfrm>
            </p:grpSpPr>
            <p:sp>
              <p:nvSpPr>
                <p:cNvPr id="71" name="Freeform 23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72" name="Rectangle 24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73" name="Oval 25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grpSp>
              <p:nvGrpSpPr>
                <p:cNvPr id="52" name="Group 26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78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79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80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81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</p:grpSp>
            <p:sp>
              <p:nvSpPr>
                <p:cNvPr id="75" name="Freeform 31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76" name="Oval 32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77" name="Oval 33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</p:grpSp>
          <p:grpSp>
            <p:nvGrpSpPr>
              <p:cNvPr id="63" name="Group 34"/>
              <p:cNvGrpSpPr>
                <a:grpSpLocks/>
              </p:cNvGrpSpPr>
              <p:nvPr/>
            </p:nvGrpSpPr>
            <p:grpSpPr bwMode="auto">
              <a:xfrm>
                <a:off x="6540500" y="1973262"/>
                <a:ext cx="269875" cy="460375"/>
                <a:chOff x="4120" y="2308"/>
                <a:chExt cx="305" cy="415"/>
              </a:xfrm>
            </p:grpSpPr>
            <p:sp>
              <p:nvSpPr>
                <p:cNvPr id="60" name="Freeform 35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61" name="Rectangle 36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62" name="Oval 37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grpSp>
              <p:nvGrpSpPr>
                <p:cNvPr id="74" name="Group 38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67" name="Line 3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68" name="Line 4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69" name="Line 41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70" name="Line 42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</p:grpSp>
            <p:sp>
              <p:nvSpPr>
                <p:cNvPr id="64" name="Freeform 43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65" name="Oval 44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66" name="Oval 45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</p:grpSp>
          <p:grpSp>
            <p:nvGrpSpPr>
              <p:cNvPr id="85" name="Group 618"/>
              <p:cNvGrpSpPr>
                <a:grpSpLocks/>
              </p:cNvGrpSpPr>
              <p:nvPr/>
            </p:nvGrpSpPr>
            <p:grpSpPr bwMode="auto">
              <a:xfrm>
                <a:off x="6324600" y="2046287"/>
                <a:ext cx="269875" cy="460375"/>
                <a:chOff x="4120" y="2308"/>
                <a:chExt cx="305" cy="415"/>
              </a:xfrm>
            </p:grpSpPr>
            <p:sp>
              <p:nvSpPr>
                <p:cNvPr id="49" name="Freeform 619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50" name="Rectangle 620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51" name="Oval 621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grpSp>
              <p:nvGrpSpPr>
                <p:cNvPr id="93" name="Group 622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56" name="Line 623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57" name="Line 624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58" name="Line 625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59" name="Line 626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</p:grpSp>
            <p:sp>
              <p:nvSpPr>
                <p:cNvPr id="53" name="Freeform 627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54" name="Oval 628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55" name="Oval 629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</p:grpSp>
        </p:grpSp>
        <p:graphicFrame>
          <p:nvGraphicFramePr>
            <p:cNvPr id="126" name="Object 15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5341951" y="2253186"/>
            <a:ext cx="798445" cy="42993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4" name="Clip" r:id="rId4" imgW="5757415" imgH="3221332" progId="">
                    <p:embed/>
                  </p:oleObj>
                </mc:Choice>
                <mc:Fallback>
                  <p:oleObj name="Clip" r:id="rId4" imgW="5757415" imgH="3221332" progId="">
                    <p:embed/>
                    <p:pic>
                      <p:nvPicPr>
                        <p:cNvPr id="0" name="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41951" y="2253186"/>
                          <a:ext cx="798445" cy="42993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7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7" name="Text Box 16"/>
            <p:cNvSpPr txBox="1">
              <a:spLocks noChangeArrowheads="1"/>
            </p:cNvSpPr>
            <p:nvPr/>
          </p:nvSpPr>
          <p:spPr bwMode="auto">
            <a:xfrm>
              <a:off x="5428250" y="2315396"/>
              <a:ext cx="637242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050" dirty="0" smtClean="0">
                  <a:latin typeface="Arial" pitchFamily="34" charset="0"/>
                  <a:ea typeface="ＭＳ Ｐゴシック" pitchFamily="34" charset="-128"/>
                  <a:cs typeface="Arial" pitchFamily="34" charset="0"/>
                </a:rPr>
                <a:t>Internet</a:t>
              </a:r>
              <a:endParaRPr lang="en-US" sz="1050" dirty="0">
                <a:latin typeface="Arial" pitchFamily="34" charset="0"/>
                <a:ea typeface="ＭＳ Ｐゴシック" pitchFamily="34" charset="-128"/>
                <a:cs typeface="Arial" pitchFamily="34" charset="0"/>
              </a:endParaRPr>
            </a:p>
          </p:txBody>
        </p:sp>
      </p:grpSp>
      <p:cxnSp>
        <p:nvCxnSpPr>
          <p:cNvPr id="130" name="Straight Connector 129"/>
          <p:cNvCxnSpPr>
            <a:stCxn id="7" idx="3"/>
            <a:endCxn id="8" idx="1"/>
          </p:cNvCxnSpPr>
          <p:nvPr/>
        </p:nvCxnSpPr>
        <p:spPr bwMode="auto">
          <a:xfrm>
            <a:off x="1371600" y="2284731"/>
            <a:ext cx="752475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94" name="Group 95"/>
          <p:cNvGrpSpPr/>
          <p:nvPr/>
        </p:nvGrpSpPr>
        <p:grpSpPr>
          <a:xfrm>
            <a:off x="1524000" y="2209800"/>
            <a:ext cx="479618" cy="457200"/>
            <a:chOff x="1524000" y="2209800"/>
            <a:chExt cx="479618" cy="457200"/>
          </a:xfrm>
        </p:grpSpPr>
        <p:sp>
          <p:nvSpPr>
            <p:cNvPr id="131" name="Oval 130"/>
            <p:cNvSpPr/>
            <p:nvPr/>
          </p:nvSpPr>
          <p:spPr bwMode="auto">
            <a:xfrm>
              <a:off x="1676400" y="220980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1524000" y="2297668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R1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136" name="Straight Connector 135"/>
          <p:cNvCxnSpPr>
            <a:stCxn id="8" idx="3"/>
            <a:endCxn id="6" idx="1"/>
          </p:cNvCxnSpPr>
          <p:nvPr/>
        </p:nvCxnSpPr>
        <p:spPr bwMode="auto">
          <a:xfrm>
            <a:off x="3124200" y="2228850"/>
            <a:ext cx="7620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95" name="Group 40"/>
          <p:cNvGrpSpPr/>
          <p:nvPr/>
        </p:nvGrpSpPr>
        <p:grpSpPr>
          <a:xfrm>
            <a:off x="3276600" y="2156671"/>
            <a:ext cx="479618" cy="461425"/>
            <a:chOff x="3276600" y="2156671"/>
            <a:chExt cx="479618" cy="461425"/>
          </a:xfrm>
        </p:grpSpPr>
        <p:sp>
          <p:nvSpPr>
            <p:cNvPr id="137" name="Oval 136"/>
            <p:cNvSpPr/>
            <p:nvPr/>
          </p:nvSpPr>
          <p:spPr bwMode="auto">
            <a:xfrm>
              <a:off x="3429000" y="2156671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3276600" y="2248764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R3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134" name="Straight Connector 133"/>
          <p:cNvCxnSpPr>
            <a:stCxn id="6" idx="3"/>
            <a:endCxn id="43" idx="1"/>
          </p:cNvCxnSpPr>
          <p:nvPr/>
        </p:nvCxnSpPr>
        <p:spPr bwMode="auto">
          <a:xfrm>
            <a:off x="4876800" y="2228850"/>
            <a:ext cx="3810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96" name="Group 98"/>
          <p:cNvGrpSpPr/>
          <p:nvPr/>
        </p:nvGrpSpPr>
        <p:grpSpPr>
          <a:xfrm>
            <a:off x="2133600" y="2724150"/>
            <a:ext cx="571500" cy="400050"/>
            <a:chOff x="2133600" y="2724150"/>
            <a:chExt cx="571500" cy="400050"/>
          </a:xfrm>
        </p:grpSpPr>
        <p:cxnSp>
          <p:nvCxnSpPr>
            <p:cNvPr id="129" name="Straight Connector 128"/>
            <p:cNvCxnSpPr>
              <a:stCxn id="8" idx="2"/>
              <a:endCxn id="145" idx="0"/>
            </p:cNvCxnSpPr>
            <p:nvPr/>
          </p:nvCxnSpPr>
          <p:spPr bwMode="auto">
            <a:xfrm>
              <a:off x="2624138" y="2724150"/>
              <a:ext cx="9525" cy="40005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32" name="TextBox 131"/>
            <p:cNvSpPr txBox="1"/>
            <p:nvPr/>
          </p:nvSpPr>
          <p:spPr>
            <a:xfrm>
              <a:off x="2133600" y="2743200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R4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8" name="Oval 177"/>
            <p:cNvSpPr/>
            <p:nvPr/>
          </p:nvSpPr>
          <p:spPr bwMode="auto">
            <a:xfrm>
              <a:off x="2552700" y="28479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grpSp>
        <p:nvGrpSpPr>
          <p:cNvPr id="97" name="Group 581"/>
          <p:cNvGrpSpPr/>
          <p:nvPr/>
        </p:nvGrpSpPr>
        <p:grpSpPr>
          <a:xfrm>
            <a:off x="2124075" y="2724150"/>
            <a:ext cx="4124325" cy="2686050"/>
            <a:chOff x="2124075" y="2724150"/>
            <a:chExt cx="4124325" cy="2686050"/>
          </a:xfrm>
        </p:grpSpPr>
        <p:grpSp>
          <p:nvGrpSpPr>
            <p:cNvPr id="98" name="Group 179"/>
            <p:cNvGrpSpPr/>
            <p:nvPr/>
          </p:nvGrpSpPr>
          <p:grpSpPr>
            <a:xfrm>
              <a:off x="2124075" y="4419600"/>
              <a:ext cx="1000125" cy="990600"/>
              <a:chOff x="7315200" y="3886200"/>
              <a:chExt cx="1000125" cy="990600"/>
            </a:xfrm>
          </p:grpSpPr>
          <p:sp>
            <p:nvSpPr>
              <p:cNvPr id="181" name="AutoShape 154"/>
              <p:cNvSpPr>
                <a:spLocks noChangeArrowheads="1"/>
              </p:cNvSpPr>
              <p:nvPr/>
            </p:nvSpPr>
            <p:spPr bwMode="auto">
              <a:xfrm>
                <a:off x="7315200" y="3886200"/>
                <a:ext cx="1000125" cy="990600"/>
              </a:xfrm>
              <a:prstGeom prst="flowChartAlternateProcess">
                <a:avLst/>
              </a:prstGeom>
              <a:solidFill>
                <a:srgbClr val="A7E8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anchor="ctr"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99" name="Group 158"/>
              <p:cNvGrpSpPr>
                <a:grpSpLocks noChangeAspect="1"/>
              </p:cNvGrpSpPr>
              <p:nvPr/>
            </p:nvGrpSpPr>
            <p:grpSpPr bwMode="auto">
              <a:xfrm flipH="1">
                <a:off x="7696199" y="4259473"/>
                <a:ext cx="411161" cy="494972"/>
                <a:chOff x="5" y="2480"/>
                <a:chExt cx="237" cy="430"/>
              </a:xfrm>
            </p:grpSpPr>
            <p:grpSp>
              <p:nvGrpSpPr>
                <p:cNvPr id="100" name="Group 159"/>
                <p:cNvGrpSpPr>
                  <a:grpSpLocks noChangeAspect="1"/>
                </p:cNvGrpSpPr>
                <p:nvPr/>
              </p:nvGrpSpPr>
              <p:grpSpPr bwMode="auto">
                <a:xfrm>
                  <a:off x="5" y="2521"/>
                  <a:ext cx="145" cy="389"/>
                  <a:chOff x="5" y="2521"/>
                  <a:chExt cx="145" cy="389"/>
                </a:xfrm>
              </p:grpSpPr>
              <p:grpSp>
                <p:nvGrpSpPr>
                  <p:cNvPr id="101" name="Group 160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7" y="2654"/>
                    <a:ext cx="143" cy="256"/>
                    <a:chOff x="7" y="2654"/>
                    <a:chExt cx="143" cy="256"/>
                  </a:xfrm>
                </p:grpSpPr>
                <p:grpSp>
                  <p:nvGrpSpPr>
                    <p:cNvPr id="102" name="Group 161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7" y="2661"/>
                      <a:ext cx="93" cy="247"/>
                      <a:chOff x="7" y="2661"/>
                      <a:chExt cx="93" cy="247"/>
                    </a:xfrm>
                  </p:grpSpPr>
                  <p:sp>
                    <p:nvSpPr>
                      <p:cNvPr id="206" name="Line 162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44" y="2661"/>
                        <a:ext cx="33" cy="1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07" name="Line 163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 flipV="1">
                        <a:off x="34" y="2664"/>
                        <a:ext cx="42" cy="51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08" name="Line 164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33" y="2716"/>
                        <a:ext cx="57" cy="110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09" name="Line 165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 flipV="1">
                        <a:off x="7" y="2824"/>
                        <a:ext cx="83" cy="84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10" name="Line 166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19" y="2824"/>
                        <a:ext cx="81" cy="84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11" name="Line 167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 flipV="1">
                        <a:off x="17" y="2716"/>
                        <a:ext cx="64" cy="108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12" name="Line 168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44" y="2661"/>
                        <a:ext cx="39" cy="58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</p:grpSp>
                <p:sp>
                  <p:nvSpPr>
                    <p:cNvPr id="199" name="Line 169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97" y="2808"/>
                      <a:ext cx="34" cy="102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00" name="Line 170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84" y="2718"/>
                      <a:ext cx="48" cy="9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01" name="Line 171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84" y="2655"/>
                      <a:ext cx="12" cy="63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02" name="Line 172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78" y="2654"/>
                      <a:ext cx="20" cy="9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03" name="Line 173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79" y="2663"/>
                      <a:ext cx="30" cy="45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04" name="Line 174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93" y="2708"/>
                      <a:ext cx="13" cy="117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05" name="Line 175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93" y="2824"/>
                      <a:ext cx="57" cy="54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grpSp>
                <p:nvGrpSpPr>
                  <p:cNvPr id="103" name="Group 17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5" y="2533"/>
                    <a:ext cx="141" cy="374"/>
                    <a:chOff x="5" y="2533"/>
                    <a:chExt cx="141" cy="374"/>
                  </a:xfrm>
                </p:grpSpPr>
                <p:sp>
                  <p:nvSpPr>
                    <p:cNvPr id="193" name="Line 177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5" y="2533"/>
                      <a:ext cx="55" cy="371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94" name="Line 178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62" y="2544"/>
                      <a:ext cx="35" cy="363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95" name="Line 179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98" y="2876"/>
                      <a:ext cx="48" cy="3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96" name="Line 180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69" y="2541"/>
                      <a:ext cx="77" cy="337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97" name="Line 181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7" y="2904"/>
                      <a:ext cx="93" cy="1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sp>
                <p:nvSpPr>
                  <p:cNvPr id="192" name="Oval 18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8" y="2521"/>
                    <a:ext cx="39" cy="45"/>
                  </a:xfrm>
                  <a:prstGeom prst="ellipse">
                    <a:avLst/>
                  </a:prstGeom>
                  <a:solidFill>
                    <a:srgbClr val="FFFF00">
                      <a:alpha val="50000"/>
                    </a:srgbClr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187" name="Arc 183"/>
                <p:cNvSpPr>
                  <a:spLocks noChangeAspect="1"/>
                </p:cNvSpPr>
                <p:nvPr/>
              </p:nvSpPr>
              <p:spPr bwMode="auto">
                <a:xfrm>
                  <a:off x="152" y="2480"/>
                  <a:ext cx="90" cy="198"/>
                </a:xfrm>
                <a:custGeom>
                  <a:avLst/>
                  <a:gdLst>
                    <a:gd name="G0" fmla="+- 0 0 0"/>
                    <a:gd name="G1" fmla="+- 21172 0 0"/>
                    <a:gd name="G2" fmla="+- 21600 0 0"/>
                    <a:gd name="T0" fmla="*/ 4276 w 21600"/>
                    <a:gd name="T1" fmla="*/ 0 h 42015"/>
                    <a:gd name="T2" fmla="*/ 5669 w 21600"/>
                    <a:gd name="T3" fmla="*/ 42015 h 42015"/>
                    <a:gd name="T4" fmla="*/ 0 w 21600"/>
                    <a:gd name="T5" fmla="*/ 21172 h 420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2015" fill="none" extrusionOk="0">
                      <a:moveTo>
                        <a:pt x="4276" y="-1"/>
                      </a:moveTo>
                      <a:cubicBezTo>
                        <a:pt x="14353" y="2034"/>
                        <a:pt x="21600" y="10891"/>
                        <a:pt x="21600" y="21172"/>
                      </a:cubicBezTo>
                      <a:cubicBezTo>
                        <a:pt x="21600" y="30918"/>
                        <a:pt x="15073" y="39456"/>
                        <a:pt x="5668" y="42014"/>
                      </a:cubicBezTo>
                    </a:path>
                    <a:path w="21600" h="42015" stroke="0" extrusionOk="0">
                      <a:moveTo>
                        <a:pt x="4276" y="-1"/>
                      </a:moveTo>
                      <a:cubicBezTo>
                        <a:pt x="14353" y="2034"/>
                        <a:pt x="21600" y="10891"/>
                        <a:pt x="21600" y="21172"/>
                      </a:cubicBezTo>
                      <a:cubicBezTo>
                        <a:pt x="21600" y="30918"/>
                        <a:pt x="15073" y="39456"/>
                        <a:pt x="5668" y="42014"/>
                      </a:cubicBezTo>
                      <a:lnTo>
                        <a:pt x="0" y="21172"/>
                      </a:lnTo>
                      <a:close/>
                    </a:path>
                  </a:pathLst>
                </a:cu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8" name="Arc 184"/>
                <p:cNvSpPr>
                  <a:spLocks noChangeAspect="1"/>
                </p:cNvSpPr>
                <p:nvPr/>
              </p:nvSpPr>
              <p:spPr bwMode="auto">
                <a:xfrm>
                  <a:off x="116" y="2508"/>
                  <a:ext cx="78" cy="154"/>
                </a:xfrm>
                <a:custGeom>
                  <a:avLst/>
                  <a:gdLst>
                    <a:gd name="G0" fmla="+- 0 0 0"/>
                    <a:gd name="G1" fmla="+- 21159 0 0"/>
                    <a:gd name="G2" fmla="+- 21600 0 0"/>
                    <a:gd name="T0" fmla="*/ 4340 w 21600"/>
                    <a:gd name="T1" fmla="*/ 0 h 41998"/>
                    <a:gd name="T2" fmla="*/ 5682 w 21600"/>
                    <a:gd name="T3" fmla="*/ 41998 h 41998"/>
                    <a:gd name="T4" fmla="*/ 0 w 21600"/>
                    <a:gd name="T5" fmla="*/ 21159 h 419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1998" fill="none" extrusionOk="0">
                      <a:moveTo>
                        <a:pt x="4340" y="-1"/>
                      </a:moveTo>
                      <a:cubicBezTo>
                        <a:pt x="14387" y="2060"/>
                        <a:pt x="21600" y="10902"/>
                        <a:pt x="21600" y="21159"/>
                      </a:cubicBezTo>
                      <a:cubicBezTo>
                        <a:pt x="21600" y="30900"/>
                        <a:pt x="15080" y="39435"/>
                        <a:pt x="5682" y="41998"/>
                      </a:cubicBezTo>
                    </a:path>
                    <a:path w="21600" h="41998" stroke="0" extrusionOk="0">
                      <a:moveTo>
                        <a:pt x="4340" y="-1"/>
                      </a:moveTo>
                      <a:cubicBezTo>
                        <a:pt x="14387" y="2060"/>
                        <a:pt x="21600" y="10902"/>
                        <a:pt x="21600" y="21159"/>
                      </a:cubicBezTo>
                      <a:cubicBezTo>
                        <a:pt x="21600" y="30900"/>
                        <a:pt x="15080" y="39435"/>
                        <a:pt x="5682" y="41998"/>
                      </a:cubicBezTo>
                      <a:lnTo>
                        <a:pt x="0" y="21159"/>
                      </a:lnTo>
                      <a:close/>
                    </a:path>
                  </a:pathLst>
                </a:cu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9" name="Arc 185"/>
                <p:cNvSpPr>
                  <a:spLocks noChangeAspect="1"/>
                </p:cNvSpPr>
                <p:nvPr/>
              </p:nvSpPr>
              <p:spPr bwMode="auto">
                <a:xfrm>
                  <a:off x="102" y="2530"/>
                  <a:ext cx="47" cy="117"/>
                </a:xfrm>
                <a:custGeom>
                  <a:avLst/>
                  <a:gdLst>
                    <a:gd name="G0" fmla="+- 0 0 0"/>
                    <a:gd name="G1" fmla="+- 21206 0 0"/>
                    <a:gd name="G2" fmla="+- 21600 0 0"/>
                    <a:gd name="T0" fmla="*/ 4104 w 21600"/>
                    <a:gd name="T1" fmla="*/ 0 h 42099"/>
                    <a:gd name="T2" fmla="*/ 5483 w 21600"/>
                    <a:gd name="T3" fmla="*/ 42099 h 42099"/>
                    <a:gd name="T4" fmla="*/ 0 w 21600"/>
                    <a:gd name="T5" fmla="*/ 21206 h 420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2099" fill="none" extrusionOk="0">
                      <a:moveTo>
                        <a:pt x="4104" y="-1"/>
                      </a:moveTo>
                      <a:cubicBezTo>
                        <a:pt x="14262" y="1965"/>
                        <a:pt x="21600" y="10859"/>
                        <a:pt x="21600" y="21206"/>
                      </a:cubicBezTo>
                      <a:cubicBezTo>
                        <a:pt x="21600" y="31023"/>
                        <a:pt x="14979" y="39606"/>
                        <a:pt x="5482" y="42098"/>
                      </a:cubicBezTo>
                    </a:path>
                    <a:path w="21600" h="42099" stroke="0" extrusionOk="0">
                      <a:moveTo>
                        <a:pt x="4104" y="-1"/>
                      </a:moveTo>
                      <a:cubicBezTo>
                        <a:pt x="14262" y="1965"/>
                        <a:pt x="21600" y="10859"/>
                        <a:pt x="21600" y="21206"/>
                      </a:cubicBezTo>
                      <a:cubicBezTo>
                        <a:pt x="21600" y="31023"/>
                        <a:pt x="14979" y="39606"/>
                        <a:pt x="5482" y="42098"/>
                      </a:cubicBezTo>
                      <a:lnTo>
                        <a:pt x="0" y="21206"/>
                      </a:lnTo>
                      <a:close/>
                    </a:path>
                  </a:pathLst>
                </a:cu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85" name="Rectangle 187"/>
              <p:cNvSpPr>
                <a:spLocks noChangeArrowheads="1"/>
              </p:cNvSpPr>
              <p:nvPr/>
            </p:nvSpPr>
            <p:spPr bwMode="auto">
              <a:xfrm>
                <a:off x="7373937" y="3962400"/>
                <a:ext cx="863600" cy="838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Ctr="1"/>
              <a:lstStyle/>
              <a:p>
                <a:pPr algn="ctr" eaLnBrk="0" hangingPunct="0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de-DE" sz="1600" b="1" dirty="0" smtClean="0">
                    <a:latin typeface="Arial" pitchFamily="34" charset="0"/>
                    <a:cs typeface="Arial" pitchFamily="34" charset="0"/>
                  </a:rPr>
                  <a:t>Access</a:t>
                </a:r>
                <a:endParaRPr lang="en-US" sz="1600" b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04" name="Group 212"/>
            <p:cNvGrpSpPr/>
            <p:nvPr/>
          </p:nvGrpSpPr>
          <p:grpSpPr>
            <a:xfrm>
              <a:off x="3886200" y="4419600"/>
              <a:ext cx="990600" cy="990600"/>
              <a:chOff x="7315200" y="2819400"/>
              <a:chExt cx="990600" cy="990600"/>
            </a:xfrm>
          </p:grpSpPr>
          <p:sp>
            <p:nvSpPr>
              <p:cNvPr id="214" name="AutoShape 154"/>
              <p:cNvSpPr>
                <a:spLocks noChangeArrowheads="1"/>
              </p:cNvSpPr>
              <p:nvPr/>
            </p:nvSpPr>
            <p:spPr bwMode="auto">
              <a:xfrm>
                <a:off x="7315200" y="2819400"/>
                <a:ext cx="990600" cy="990600"/>
              </a:xfrm>
              <a:prstGeom prst="flowChartAlternateProcess">
                <a:avLst/>
              </a:prstGeom>
              <a:solidFill>
                <a:srgbClr val="8BB2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anchor="ctr"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  <p:pic>
            <p:nvPicPr>
              <p:cNvPr id="215" name="Picture 157"/>
              <p:cNvPicPr>
                <a:picLocks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7648575" y="3509962"/>
                <a:ext cx="352425" cy="22383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216" name="Rectangle 188"/>
              <p:cNvSpPr>
                <a:spLocks noChangeArrowheads="1"/>
              </p:cNvSpPr>
              <p:nvPr/>
            </p:nvSpPr>
            <p:spPr bwMode="auto">
              <a:xfrm>
                <a:off x="7373937" y="2867025"/>
                <a:ext cx="855663" cy="8667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Ctr="1"/>
              <a:lstStyle/>
              <a:p>
                <a:pPr algn="ctr" eaLnBrk="0" hangingPunct="0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de-DE" sz="1600" b="1" dirty="0" smtClean="0">
                    <a:latin typeface="Arial" pitchFamily="34" charset="0"/>
                    <a:cs typeface="Arial" pitchFamily="34" charset="0"/>
                  </a:rPr>
                  <a:t>Ctrl</a:t>
                </a:r>
                <a:endParaRPr lang="en-US" sz="1600" b="1" dirty="0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05" name="Group 216"/>
              <p:cNvGrpSpPr/>
              <p:nvPr/>
            </p:nvGrpSpPr>
            <p:grpSpPr>
              <a:xfrm>
                <a:off x="7520910" y="3095706"/>
                <a:ext cx="532437" cy="381000"/>
                <a:chOff x="7481888" y="3079208"/>
                <a:chExt cx="595312" cy="425992"/>
              </a:xfrm>
            </p:grpSpPr>
            <p:sp>
              <p:nvSpPr>
                <p:cNvPr id="218" name="Freeform 14"/>
                <p:cNvSpPr>
                  <a:spLocks/>
                </p:cNvSpPr>
                <p:nvPr/>
              </p:nvSpPr>
              <p:spPr bwMode="auto">
                <a:xfrm>
                  <a:off x="7641802" y="3429946"/>
                  <a:ext cx="327892" cy="7525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90"/>
                    </a:cxn>
                    <a:cxn ang="0">
                      <a:pos x="499" y="90"/>
                    </a:cxn>
                    <a:cxn ang="0">
                      <a:pos x="499" y="0"/>
                    </a:cxn>
                  </a:cxnLst>
                  <a:rect l="0" t="0" r="r" b="b"/>
                  <a:pathLst>
                    <a:path w="499" h="90">
                      <a:moveTo>
                        <a:pt x="0" y="0"/>
                      </a:moveTo>
                      <a:lnTo>
                        <a:pt x="0" y="90"/>
                      </a:lnTo>
                      <a:lnTo>
                        <a:pt x="499" y="90"/>
                      </a:lnTo>
                      <a:lnTo>
                        <a:pt x="499" y="0"/>
                      </a:lnTo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lIns="0" tIns="0"/>
                <a:lstStyle/>
                <a:p>
                  <a:endParaRPr lang="en-US"/>
                </a:p>
              </p:txBody>
            </p:sp>
            <p:sp>
              <p:nvSpPr>
                <p:cNvPr id="219" name="AutoShape 22"/>
                <p:cNvSpPr>
                  <a:spLocks noChangeArrowheads="1"/>
                </p:cNvSpPr>
                <p:nvPr/>
              </p:nvSpPr>
              <p:spPr bwMode="auto">
                <a:xfrm>
                  <a:off x="7481888" y="3167900"/>
                  <a:ext cx="305047" cy="276827"/>
                </a:xfrm>
                <a:prstGeom prst="can">
                  <a:avLst>
                    <a:gd name="adj" fmla="val 25000"/>
                  </a:avLst>
                </a:prstGeom>
                <a:solidFill>
                  <a:srgbClr val="6699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sz="1600">
                    <a:ea typeface="ＭＳ Ｐゴシック" pitchFamily="34" charset="-128"/>
                  </a:endParaRPr>
                </a:p>
              </p:txBody>
            </p:sp>
            <p:grpSp>
              <p:nvGrpSpPr>
                <p:cNvPr id="106" name="Group 122"/>
                <p:cNvGrpSpPr>
                  <a:grpSpLocks/>
                </p:cNvGrpSpPr>
                <p:nvPr/>
              </p:nvGrpSpPr>
              <p:grpSpPr bwMode="auto">
                <a:xfrm>
                  <a:off x="7848751" y="3079208"/>
                  <a:ext cx="228449" cy="389708"/>
                  <a:chOff x="4120" y="2308"/>
                  <a:chExt cx="305" cy="415"/>
                </a:xfrm>
              </p:grpSpPr>
              <p:sp>
                <p:nvSpPr>
                  <p:cNvPr id="221" name="Freeform 123"/>
                  <p:cNvSpPr>
                    <a:spLocks/>
                  </p:cNvSpPr>
                  <p:nvPr/>
                </p:nvSpPr>
                <p:spPr bwMode="auto">
                  <a:xfrm flipH="1">
                    <a:off x="4378" y="2308"/>
                    <a:ext cx="47" cy="415"/>
                  </a:xfrm>
                  <a:custGeom>
                    <a:avLst/>
                    <a:gdLst/>
                    <a:ahLst/>
                    <a:cxnLst>
                      <a:cxn ang="0">
                        <a:pos x="90" y="546"/>
                      </a:cxn>
                      <a:cxn ang="0">
                        <a:pos x="0" y="432"/>
                      </a:cxn>
                      <a:cxn ang="0">
                        <a:pos x="0" y="0"/>
                      </a:cxn>
                      <a:cxn ang="0">
                        <a:pos x="84" y="42"/>
                      </a:cxn>
                      <a:cxn ang="0">
                        <a:pos x="90" y="546"/>
                      </a:cxn>
                    </a:cxnLst>
                    <a:rect l="0" t="0" r="r" b="b"/>
                    <a:pathLst>
                      <a:path w="90" h="546">
                        <a:moveTo>
                          <a:pt x="90" y="546"/>
                        </a:moveTo>
                        <a:lnTo>
                          <a:pt x="0" y="432"/>
                        </a:lnTo>
                        <a:lnTo>
                          <a:pt x="0" y="0"/>
                        </a:lnTo>
                        <a:lnTo>
                          <a:pt x="84" y="42"/>
                        </a:lnTo>
                        <a:lnTo>
                          <a:pt x="90" y="546"/>
                        </a:lnTo>
                        <a:close/>
                      </a:path>
                    </a:pathLst>
                  </a:custGeom>
                  <a:solidFill>
                    <a:srgbClr val="006699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2" name="Rectangle 124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27" y="2340"/>
                    <a:ext cx="255" cy="383"/>
                  </a:xfrm>
                  <a:prstGeom prst="rect">
                    <a:avLst/>
                  </a:prstGeom>
                  <a:solidFill>
                    <a:srgbClr val="0078AA"/>
                  </a:solidFill>
                  <a:ln w="1588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3" name="Oval 125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78" y="2390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107" name="Group 126"/>
                  <p:cNvGrpSpPr>
                    <a:grpSpLocks/>
                  </p:cNvGrpSpPr>
                  <p:nvPr/>
                </p:nvGrpSpPr>
                <p:grpSpPr bwMode="auto">
                  <a:xfrm flipH="1">
                    <a:off x="4164" y="2500"/>
                    <a:ext cx="152" cy="109"/>
                    <a:chOff x="3216" y="2784"/>
                    <a:chExt cx="192" cy="144"/>
                  </a:xfrm>
                </p:grpSpPr>
                <p:sp>
                  <p:nvSpPr>
                    <p:cNvPr id="228" name="Line 1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784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9" name="Line 1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32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0" name="Line 1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80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1" name="Line 1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928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225" name="Freeform 131"/>
                  <p:cNvSpPr>
                    <a:spLocks/>
                  </p:cNvSpPr>
                  <p:nvPr/>
                </p:nvSpPr>
                <p:spPr bwMode="auto">
                  <a:xfrm>
                    <a:off x="4120" y="2311"/>
                    <a:ext cx="301" cy="35"/>
                  </a:xfrm>
                  <a:custGeom>
                    <a:avLst/>
                    <a:gdLst/>
                    <a:ahLst/>
                    <a:cxnLst>
                      <a:cxn ang="0">
                        <a:pos x="259" y="35"/>
                      </a:cxn>
                      <a:cxn ang="0">
                        <a:pos x="0" y="35"/>
                      </a:cxn>
                      <a:cxn ang="0">
                        <a:pos x="81" y="0"/>
                      </a:cxn>
                      <a:cxn ang="0">
                        <a:pos x="301" y="0"/>
                      </a:cxn>
                      <a:cxn ang="0">
                        <a:pos x="259" y="35"/>
                      </a:cxn>
                    </a:cxnLst>
                    <a:rect l="0" t="0" r="r" b="b"/>
                    <a:pathLst>
                      <a:path w="301" h="35">
                        <a:moveTo>
                          <a:pt x="259" y="35"/>
                        </a:moveTo>
                        <a:lnTo>
                          <a:pt x="0" y="35"/>
                        </a:lnTo>
                        <a:lnTo>
                          <a:pt x="81" y="0"/>
                        </a:lnTo>
                        <a:lnTo>
                          <a:pt x="301" y="0"/>
                        </a:lnTo>
                        <a:lnTo>
                          <a:pt x="259" y="35"/>
                        </a:lnTo>
                        <a:close/>
                      </a:path>
                    </a:pathLst>
                  </a:custGeom>
                  <a:solidFill>
                    <a:srgbClr val="00B4FF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6" name="Oval 132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70" y="2386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7" name="Oval 133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24" y="2386"/>
                    <a:ext cx="37" cy="36"/>
                  </a:xfrm>
                  <a:prstGeom prst="ellipse">
                    <a:avLst/>
                  </a:prstGeom>
                  <a:solidFill>
                    <a:srgbClr val="CCFF33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108" name="Group 579"/>
            <p:cNvGrpSpPr/>
            <p:nvPr/>
          </p:nvGrpSpPr>
          <p:grpSpPr>
            <a:xfrm>
              <a:off x="5257800" y="4419600"/>
              <a:ext cx="990600" cy="990600"/>
              <a:chOff x="5257800" y="4419600"/>
              <a:chExt cx="990600" cy="990600"/>
            </a:xfrm>
          </p:grpSpPr>
          <p:sp>
            <p:nvSpPr>
              <p:cNvPr id="233" name="Rounded Rectangle 232"/>
              <p:cNvSpPr/>
              <p:nvPr/>
            </p:nvSpPr>
            <p:spPr bwMode="auto">
              <a:xfrm>
                <a:off x="5257800" y="4419600"/>
                <a:ext cx="990600" cy="990600"/>
              </a:xfrm>
              <a:prstGeom prst="round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05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grpSp>
            <p:nvGrpSpPr>
              <p:cNvPr id="111" name="Group 61"/>
              <p:cNvGrpSpPr/>
              <p:nvPr/>
            </p:nvGrpSpPr>
            <p:grpSpPr>
              <a:xfrm>
                <a:off x="5410201" y="4502656"/>
                <a:ext cx="609600" cy="450344"/>
                <a:chOff x="6324600" y="1828800"/>
                <a:chExt cx="917575" cy="677862"/>
              </a:xfrm>
            </p:grpSpPr>
            <p:grpSp>
              <p:nvGrpSpPr>
                <p:cNvPr id="115" name="Group 10"/>
                <p:cNvGrpSpPr>
                  <a:grpSpLocks/>
                </p:cNvGrpSpPr>
                <p:nvPr/>
              </p:nvGrpSpPr>
              <p:grpSpPr bwMode="auto">
                <a:xfrm>
                  <a:off x="6972300" y="1828800"/>
                  <a:ext cx="269875" cy="460375"/>
                  <a:chOff x="4120" y="2308"/>
                  <a:chExt cx="305" cy="415"/>
                </a:xfrm>
              </p:grpSpPr>
              <p:sp>
                <p:nvSpPr>
                  <p:cNvPr id="274" name="Freeform 11"/>
                  <p:cNvSpPr>
                    <a:spLocks/>
                  </p:cNvSpPr>
                  <p:nvPr/>
                </p:nvSpPr>
                <p:spPr bwMode="auto">
                  <a:xfrm flipH="1">
                    <a:off x="4378" y="2308"/>
                    <a:ext cx="47" cy="415"/>
                  </a:xfrm>
                  <a:custGeom>
                    <a:avLst/>
                    <a:gdLst/>
                    <a:ahLst/>
                    <a:cxnLst>
                      <a:cxn ang="0">
                        <a:pos x="90" y="546"/>
                      </a:cxn>
                      <a:cxn ang="0">
                        <a:pos x="0" y="432"/>
                      </a:cxn>
                      <a:cxn ang="0">
                        <a:pos x="0" y="0"/>
                      </a:cxn>
                      <a:cxn ang="0">
                        <a:pos x="84" y="42"/>
                      </a:cxn>
                      <a:cxn ang="0">
                        <a:pos x="90" y="546"/>
                      </a:cxn>
                    </a:cxnLst>
                    <a:rect l="0" t="0" r="r" b="b"/>
                    <a:pathLst>
                      <a:path w="90" h="546">
                        <a:moveTo>
                          <a:pt x="90" y="546"/>
                        </a:moveTo>
                        <a:lnTo>
                          <a:pt x="0" y="432"/>
                        </a:lnTo>
                        <a:lnTo>
                          <a:pt x="0" y="0"/>
                        </a:lnTo>
                        <a:lnTo>
                          <a:pt x="84" y="42"/>
                        </a:lnTo>
                        <a:lnTo>
                          <a:pt x="90" y="546"/>
                        </a:lnTo>
                        <a:close/>
                      </a:path>
                    </a:pathLst>
                  </a:custGeom>
                  <a:solidFill>
                    <a:srgbClr val="006699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1050"/>
                  </a:p>
                </p:txBody>
              </p:sp>
              <p:sp>
                <p:nvSpPr>
                  <p:cNvPr id="275" name="Rectangle 12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27" y="2340"/>
                    <a:ext cx="255" cy="383"/>
                  </a:xfrm>
                  <a:prstGeom prst="rect">
                    <a:avLst/>
                  </a:prstGeom>
                  <a:solidFill>
                    <a:srgbClr val="0078AA"/>
                  </a:solidFill>
                  <a:ln w="1588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 sz="1050"/>
                  </a:p>
                </p:txBody>
              </p:sp>
              <p:sp>
                <p:nvSpPr>
                  <p:cNvPr id="276" name="Oval 13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78" y="2390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grpSp>
                <p:nvGrpSpPr>
                  <p:cNvPr id="123" name="Group 14"/>
                  <p:cNvGrpSpPr>
                    <a:grpSpLocks/>
                  </p:cNvGrpSpPr>
                  <p:nvPr/>
                </p:nvGrpSpPr>
                <p:grpSpPr bwMode="auto">
                  <a:xfrm flipH="1">
                    <a:off x="4164" y="2500"/>
                    <a:ext cx="152" cy="109"/>
                    <a:chOff x="3216" y="2784"/>
                    <a:chExt cx="192" cy="144"/>
                  </a:xfrm>
                </p:grpSpPr>
                <p:sp>
                  <p:nvSpPr>
                    <p:cNvPr id="281" name="Line 1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784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282" name="Line 1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32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283" name="Line 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80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284" name="Line 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928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</p:grpSp>
              <p:sp>
                <p:nvSpPr>
                  <p:cNvPr id="278" name="Freeform 19"/>
                  <p:cNvSpPr>
                    <a:spLocks/>
                  </p:cNvSpPr>
                  <p:nvPr/>
                </p:nvSpPr>
                <p:spPr bwMode="auto">
                  <a:xfrm>
                    <a:off x="4120" y="2311"/>
                    <a:ext cx="301" cy="35"/>
                  </a:xfrm>
                  <a:custGeom>
                    <a:avLst/>
                    <a:gdLst/>
                    <a:ahLst/>
                    <a:cxnLst>
                      <a:cxn ang="0">
                        <a:pos x="259" y="35"/>
                      </a:cxn>
                      <a:cxn ang="0">
                        <a:pos x="0" y="35"/>
                      </a:cxn>
                      <a:cxn ang="0">
                        <a:pos x="81" y="0"/>
                      </a:cxn>
                      <a:cxn ang="0">
                        <a:pos x="301" y="0"/>
                      </a:cxn>
                      <a:cxn ang="0">
                        <a:pos x="259" y="35"/>
                      </a:cxn>
                    </a:cxnLst>
                    <a:rect l="0" t="0" r="r" b="b"/>
                    <a:pathLst>
                      <a:path w="301" h="35">
                        <a:moveTo>
                          <a:pt x="259" y="35"/>
                        </a:moveTo>
                        <a:lnTo>
                          <a:pt x="0" y="35"/>
                        </a:lnTo>
                        <a:lnTo>
                          <a:pt x="81" y="0"/>
                        </a:lnTo>
                        <a:lnTo>
                          <a:pt x="301" y="0"/>
                        </a:lnTo>
                        <a:lnTo>
                          <a:pt x="259" y="35"/>
                        </a:lnTo>
                        <a:close/>
                      </a:path>
                    </a:pathLst>
                  </a:custGeom>
                  <a:solidFill>
                    <a:srgbClr val="00B4FF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1050"/>
                  </a:p>
                </p:txBody>
              </p:sp>
              <p:sp>
                <p:nvSpPr>
                  <p:cNvPr id="279" name="Oval 20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70" y="2386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280" name="Oval 21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24" y="2386"/>
                    <a:ext cx="37" cy="36"/>
                  </a:xfrm>
                  <a:prstGeom prst="ellipse">
                    <a:avLst/>
                  </a:prstGeom>
                  <a:solidFill>
                    <a:srgbClr val="CCFF33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</p:grpSp>
            <p:grpSp>
              <p:nvGrpSpPr>
                <p:cNvPr id="124" name="Group 22"/>
                <p:cNvGrpSpPr>
                  <a:grpSpLocks/>
                </p:cNvGrpSpPr>
                <p:nvPr/>
              </p:nvGrpSpPr>
              <p:grpSpPr bwMode="auto">
                <a:xfrm>
                  <a:off x="6756400" y="1901825"/>
                  <a:ext cx="269875" cy="460375"/>
                  <a:chOff x="4120" y="2308"/>
                  <a:chExt cx="305" cy="415"/>
                </a:xfrm>
              </p:grpSpPr>
              <p:sp>
                <p:nvSpPr>
                  <p:cNvPr id="263" name="Freeform 23"/>
                  <p:cNvSpPr>
                    <a:spLocks/>
                  </p:cNvSpPr>
                  <p:nvPr/>
                </p:nvSpPr>
                <p:spPr bwMode="auto">
                  <a:xfrm flipH="1">
                    <a:off x="4378" y="2308"/>
                    <a:ext cx="47" cy="415"/>
                  </a:xfrm>
                  <a:custGeom>
                    <a:avLst/>
                    <a:gdLst/>
                    <a:ahLst/>
                    <a:cxnLst>
                      <a:cxn ang="0">
                        <a:pos x="90" y="546"/>
                      </a:cxn>
                      <a:cxn ang="0">
                        <a:pos x="0" y="432"/>
                      </a:cxn>
                      <a:cxn ang="0">
                        <a:pos x="0" y="0"/>
                      </a:cxn>
                      <a:cxn ang="0">
                        <a:pos x="84" y="42"/>
                      </a:cxn>
                      <a:cxn ang="0">
                        <a:pos x="90" y="546"/>
                      </a:cxn>
                    </a:cxnLst>
                    <a:rect l="0" t="0" r="r" b="b"/>
                    <a:pathLst>
                      <a:path w="90" h="546">
                        <a:moveTo>
                          <a:pt x="90" y="546"/>
                        </a:moveTo>
                        <a:lnTo>
                          <a:pt x="0" y="432"/>
                        </a:lnTo>
                        <a:lnTo>
                          <a:pt x="0" y="0"/>
                        </a:lnTo>
                        <a:lnTo>
                          <a:pt x="84" y="42"/>
                        </a:lnTo>
                        <a:lnTo>
                          <a:pt x="90" y="546"/>
                        </a:lnTo>
                        <a:close/>
                      </a:path>
                    </a:pathLst>
                  </a:custGeom>
                  <a:solidFill>
                    <a:srgbClr val="006699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1050"/>
                  </a:p>
                </p:txBody>
              </p:sp>
              <p:sp>
                <p:nvSpPr>
                  <p:cNvPr id="264" name="Rectangle 24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27" y="2340"/>
                    <a:ext cx="255" cy="383"/>
                  </a:xfrm>
                  <a:prstGeom prst="rect">
                    <a:avLst/>
                  </a:prstGeom>
                  <a:solidFill>
                    <a:srgbClr val="0078AA"/>
                  </a:solidFill>
                  <a:ln w="1588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 sz="1050"/>
                  </a:p>
                </p:txBody>
              </p:sp>
              <p:sp>
                <p:nvSpPr>
                  <p:cNvPr id="265" name="Oval 25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78" y="2390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grpSp>
                <p:nvGrpSpPr>
                  <p:cNvPr id="125" name="Group 26"/>
                  <p:cNvGrpSpPr>
                    <a:grpSpLocks/>
                  </p:cNvGrpSpPr>
                  <p:nvPr/>
                </p:nvGrpSpPr>
                <p:grpSpPr bwMode="auto">
                  <a:xfrm flipH="1">
                    <a:off x="4164" y="2500"/>
                    <a:ext cx="152" cy="109"/>
                    <a:chOff x="3216" y="2784"/>
                    <a:chExt cx="192" cy="144"/>
                  </a:xfrm>
                </p:grpSpPr>
                <p:sp>
                  <p:nvSpPr>
                    <p:cNvPr id="270" name="Line 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784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271" name="Line 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32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272" name="Line 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80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273" name="Line 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928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</p:grpSp>
              <p:sp>
                <p:nvSpPr>
                  <p:cNvPr id="267" name="Freeform 31"/>
                  <p:cNvSpPr>
                    <a:spLocks/>
                  </p:cNvSpPr>
                  <p:nvPr/>
                </p:nvSpPr>
                <p:spPr bwMode="auto">
                  <a:xfrm>
                    <a:off x="4120" y="2311"/>
                    <a:ext cx="301" cy="35"/>
                  </a:xfrm>
                  <a:custGeom>
                    <a:avLst/>
                    <a:gdLst/>
                    <a:ahLst/>
                    <a:cxnLst>
                      <a:cxn ang="0">
                        <a:pos x="259" y="35"/>
                      </a:cxn>
                      <a:cxn ang="0">
                        <a:pos x="0" y="35"/>
                      </a:cxn>
                      <a:cxn ang="0">
                        <a:pos x="81" y="0"/>
                      </a:cxn>
                      <a:cxn ang="0">
                        <a:pos x="301" y="0"/>
                      </a:cxn>
                      <a:cxn ang="0">
                        <a:pos x="259" y="35"/>
                      </a:cxn>
                    </a:cxnLst>
                    <a:rect l="0" t="0" r="r" b="b"/>
                    <a:pathLst>
                      <a:path w="301" h="35">
                        <a:moveTo>
                          <a:pt x="259" y="35"/>
                        </a:moveTo>
                        <a:lnTo>
                          <a:pt x="0" y="35"/>
                        </a:lnTo>
                        <a:lnTo>
                          <a:pt x="81" y="0"/>
                        </a:lnTo>
                        <a:lnTo>
                          <a:pt x="301" y="0"/>
                        </a:lnTo>
                        <a:lnTo>
                          <a:pt x="259" y="35"/>
                        </a:lnTo>
                        <a:close/>
                      </a:path>
                    </a:pathLst>
                  </a:custGeom>
                  <a:solidFill>
                    <a:srgbClr val="00B4FF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1050"/>
                  </a:p>
                </p:txBody>
              </p:sp>
              <p:sp>
                <p:nvSpPr>
                  <p:cNvPr id="268" name="Oval 32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70" y="2386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269" name="Oval 33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24" y="2386"/>
                    <a:ext cx="37" cy="36"/>
                  </a:xfrm>
                  <a:prstGeom prst="ellipse">
                    <a:avLst/>
                  </a:prstGeom>
                  <a:solidFill>
                    <a:srgbClr val="CCFF33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</p:grpSp>
            <p:grpSp>
              <p:nvGrpSpPr>
                <p:cNvPr id="128" name="Group 34"/>
                <p:cNvGrpSpPr>
                  <a:grpSpLocks/>
                </p:cNvGrpSpPr>
                <p:nvPr/>
              </p:nvGrpSpPr>
              <p:grpSpPr bwMode="auto">
                <a:xfrm>
                  <a:off x="6540500" y="1973262"/>
                  <a:ext cx="269875" cy="460375"/>
                  <a:chOff x="4120" y="2308"/>
                  <a:chExt cx="305" cy="415"/>
                </a:xfrm>
              </p:grpSpPr>
              <p:sp>
                <p:nvSpPr>
                  <p:cNvPr id="252" name="Freeform 35"/>
                  <p:cNvSpPr>
                    <a:spLocks/>
                  </p:cNvSpPr>
                  <p:nvPr/>
                </p:nvSpPr>
                <p:spPr bwMode="auto">
                  <a:xfrm flipH="1">
                    <a:off x="4378" y="2308"/>
                    <a:ext cx="47" cy="415"/>
                  </a:xfrm>
                  <a:custGeom>
                    <a:avLst/>
                    <a:gdLst/>
                    <a:ahLst/>
                    <a:cxnLst>
                      <a:cxn ang="0">
                        <a:pos x="90" y="546"/>
                      </a:cxn>
                      <a:cxn ang="0">
                        <a:pos x="0" y="432"/>
                      </a:cxn>
                      <a:cxn ang="0">
                        <a:pos x="0" y="0"/>
                      </a:cxn>
                      <a:cxn ang="0">
                        <a:pos x="84" y="42"/>
                      </a:cxn>
                      <a:cxn ang="0">
                        <a:pos x="90" y="546"/>
                      </a:cxn>
                    </a:cxnLst>
                    <a:rect l="0" t="0" r="r" b="b"/>
                    <a:pathLst>
                      <a:path w="90" h="546">
                        <a:moveTo>
                          <a:pt x="90" y="546"/>
                        </a:moveTo>
                        <a:lnTo>
                          <a:pt x="0" y="432"/>
                        </a:lnTo>
                        <a:lnTo>
                          <a:pt x="0" y="0"/>
                        </a:lnTo>
                        <a:lnTo>
                          <a:pt x="84" y="42"/>
                        </a:lnTo>
                        <a:lnTo>
                          <a:pt x="90" y="546"/>
                        </a:lnTo>
                        <a:close/>
                      </a:path>
                    </a:pathLst>
                  </a:custGeom>
                  <a:solidFill>
                    <a:srgbClr val="006699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1050"/>
                  </a:p>
                </p:txBody>
              </p:sp>
              <p:sp>
                <p:nvSpPr>
                  <p:cNvPr id="253" name="Rectangle 36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27" y="2340"/>
                    <a:ext cx="255" cy="383"/>
                  </a:xfrm>
                  <a:prstGeom prst="rect">
                    <a:avLst/>
                  </a:prstGeom>
                  <a:solidFill>
                    <a:srgbClr val="0078AA"/>
                  </a:solidFill>
                  <a:ln w="1588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 sz="1050"/>
                  </a:p>
                </p:txBody>
              </p:sp>
              <p:sp>
                <p:nvSpPr>
                  <p:cNvPr id="254" name="Oval 37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78" y="2390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grpSp>
                <p:nvGrpSpPr>
                  <p:cNvPr id="135" name="Group 38"/>
                  <p:cNvGrpSpPr>
                    <a:grpSpLocks/>
                  </p:cNvGrpSpPr>
                  <p:nvPr/>
                </p:nvGrpSpPr>
                <p:grpSpPr bwMode="auto">
                  <a:xfrm flipH="1">
                    <a:off x="4164" y="2500"/>
                    <a:ext cx="152" cy="109"/>
                    <a:chOff x="3216" y="2784"/>
                    <a:chExt cx="192" cy="144"/>
                  </a:xfrm>
                </p:grpSpPr>
                <p:sp>
                  <p:nvSpPr>
                    <p:cNvPr id="259" name="Line 3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784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260" name="Line 4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32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261" name="Line 4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80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262" name="Line 4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928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</p:grpSp>
              <p:sp>
                <p:nvSpPr>
                  <p:cNvPr id="256" name="Freeform 43"/>
                  <p:cNvSpPr>
                    <a:spLocks/>
                  </p:cNvSpPr>
                  <p:nvPr/>
                </p:nvSpPr>
                <p:spPr bwMode="auto">
                  <a:xfrm>
                    <a:off x="4120" y="2311"/>
                    <a:ext cx="301" cy="35"/>
                  </a:xfrm>
                  <a:custGeom>
                    <a:avLst/>
                    <a:gdLst/>
                    <a:ahLst/>
                    <a:cxnLst>
                      <a:cxn ang="0">
                        <a:pos x="259" y="35"/>
                      </a:cxn>
                      <a:cxn ang="0">
                        <a:pos x="0" y="35"/>
                      </a:cxn>
                      <a:cxn ang="0">
                        <a:pos x="81" y="0"/>
                      </a:cxn>
                      <a:cxn ang="0">
                        <a:pos x="301" y="0"/>
                      </a:cxn>
                      <a:cxn ang="0">
                        <a:pos x="259" y="35"/>
                      </a:cxn>
                    </a:cxnLst>
                    <a:rect l="0" t="0" r="r" b="b"/>
                    <a:pathLst>
                      <a:path w="301" h="35">
                        <a:moveTo>
                          <a:pt x="259" y="35"/>
                        </a:moveTo>
                        <a:lnTo>
                          <a:pt x="0" y="35"/>
                        </a:lnTo>
                        <a:lnTo>
                          <a:pt x="81" y="0"/>
                        </a:lnTo>
                        <a:lnTo>
                          <a:pt x="301" y="0"/>
                        </a:lnTo>
                        <a:lnTo>
                          <a:pt x="259" y="35"/>
                        </a:lnTo>
                        <a:close/>
                      </a:path>
                    </a:pathLst>
                  </a:custGeom>
                  <a:solidFill>
                    <a:srgbClr val="00B4FF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1050"/>
                  </a:p>
                </p:txBody>
              </p:sp>
              <p:sp>
                <p:nvSpPr>
                  <p:cNvPr id="257" name="Oval 44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70" y="2386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258" name="Oval 45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24" y="2386"/>
                    <a:ext cx="37" cy="36"/>
                  </a:xfrm>
                  <a:prstGeom prst="ellipse">
                    <a:avLst/>
                  </a:prstGeom>
                  <a:solidFill>
                    <a:srgbClr val="CCFF33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</p:grpSp>
            <p:grpSp>
              <p:nvGrpSpPr>
                <p:cNvPr id="139" name="Group 618"/>
                <p:cNvGrpSpPr>
                  <a:grpSpLocks/>
                </p:cNvGrpSpPr>
                <p:nvPr/>
              </p:nvGrpSpPr>
              <p:grpSpPr bwMode="auto">
                <a:xfrm>
                  <a:off x="6324600" y="2046287"/>
                  <a:ext cx="269875" cy="460375"/>
                  <a:chOff x="4120" y="2308"/>
                  <a:chExt cx="305" cy="415"/>
                </a:xfrm>
              </p:grpSpPr>
              <p:sp>
                <p:nvSpPr>
                  <p:cNvPr id="241" name="Freeform 619"/>
                  <p:cNvSpPr>
                    <a:spLocks/>
                  </p:cNvSpPr>
                  <p:nvPr/>
                </p:nvSpPr>
                <p:spPr bwMode="auto">
                  <a:xfrm flipH="1">
                    <a:off x="4378" y="2308"/>
                    <a:ext cx="47" cy="415"/>
                  </a:xfrm>
                  <a:custGeom>
                    <a:avLst/>
                    <a:gdLst/>
                    <a:ahLst/>
                    <a:cxnLst>
                      <a:cxn ang="0">
                        <a:pos x="90" y="546"/>
                      </a:cxn>
                      <a:cxn ang="0">
                        <a:pos x="0" y="432"/>
                      </a:cxn>
                      <a:cxn ang="0">
                        <a:pos x="0" y="0"/>
                      </a:cxn>
                      <a:cxn ang="0">
                        <a:pos x="84" y="42"/>
                      </a:cxn>
                      <a:cxn ang="0">
                        <a:pos x="90" y="546"/>
                      </a:cxn>
                    </a:cxnLst>
                    <a:rect l="0" t="0" r="r" b="b"/>
                    <a:pathLst>
                      <a:path w="90" h="546">
                        <a:moveTo>
                          <a:pt x="90" y="546"/>
                        </a:moveTo>
                        <a:lnTo>
                          <a:pt x="0" y="432"/>
                        </a:lnTo>
                        <a:lnTo>
                          <a:pt x="0" y="0"/>
                        </a:lnTo>
                        <a:lnTo>
                          <a:pt x="84" y="42"/>
                        </a:lnTo>
                        <a:lnTo>
                          <a:pt x="90" y="546"/>
                        </a:lnTo>
                        <a:close/>
                      </a:path>
                    </a:pathLst>
                  </a:custGeom>
                  <a:solidFill>
                    <a:srgbClr val="006699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1050"/>
                  </a:p>
                </p:txBody>
              </p:sp>
              <p:sp>
                <p:nvSpPr>
                  <p:cNvPr id="242" name="Rectangle 620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27" y="2340"/>
                    <a:ext cx="255" cy="383"/>
                  </a:xfrm>
                  <a:prstGeom prst="rect">
                    <a:avLst/>
                  </a:prstGeom>
                  <a:solidFill>
                    <a:srgbClr val="0078AA"/>
                  </a:solidFill>
                  <a:ln w="1588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 sz="1050"/>
                  </a:p>
                </p:txBody>
              </p:sp>
              <p:sp>
                <p:nvSpPr>
                  <p:cNvPr id="243" name="Oval 621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78" y="2390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grpSp>
                <p:nvGrpSpPr>
                  <p:cNvPr id="140" name="Group 622"/>
                  <p:cNvGrpSpPr>
                    <a:grpSpLocks/>
                  </p:cNvGrpSpPr>
                  <p:nvPr/>
                </p:nvGrpSpPr>
                <p:grpSpPr bwMode="auto">
                  <a:xfrm flipH="1">
                    <a:off x="4164" y="2500"/>
                    <a:ext cx="152" cy="109"/>
                    <a:chOff x="3216" y="2784"/>
                    <a:chExt cx="192" cy="144"/>
                  </a:xfrm>
                </p:grpSpPr>
                <p:sp>
                  <p:nvSpPr>
                    <p:cNvPr id="248" name="Line 62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784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249" name="Line 6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32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250" name="Line 62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80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251" name="Line 62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928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</p:grpSp>
              <p:sp>
                <p:nvSpPr>
                  <p:cNvPr id="245" name="Freeform 627"/>
                  <p:cNvSpPr>
                    <a:spLocks/>
                  </p:cNvSpPr>
                  <p:nvPr/>
                </p:nvSpPr>
                <p:spPr bwMode="auto">
                  <a:xfrm>
                    <a:off x="4120" y="2311"/>
                    <a:ext cx="301" cy="35"/>
                  </a:xfrm>
                  <a:custGeom>
                    <a:avLst/>
                    <a:gdLst/>
                    <a:ahLst/>
                    <a:cxnLst>
                      <a:cxn ang="0">
                        <a:pos x="259" y="35"/>
                      </a:cxn>
                      <a:cxn ang="0">
                        <a:pos x="0" y="35"/>
                      </a:cxn>
                      <a:cxn ang="0">
                        <a:pos x="81" y="0"/>
                      </a:cxn>
                      <a:cxn ang="0">
                        <a:pos x="301" y="0"/>
                      </a:cxn>
                      <a:cxn ang="0">
                        <a:pos x="259" y="35"/>
                      </a:cxn>
                    </a:cxnLst>
                    <a:rect l="0" t="0" r="r" b="b"/>
                    <a:pathLst>
                      <a:path w="301" h="35">
                        <a:moveTo>
                          <a:pt x="259" y="35"/>
                        </a:moveTo>
                        <a:lnTo>
                          <a:pt x="0" y="35"/>
                        </a:lnTo>
                        <a:lnTo>
                          <a:pt x="81" y="0"/>
                        </a:lnTo>
                        <a:lnTo>
                          <a:pt x="301" y="0"/>
                        </a:lnTo>
                        <a:lnTo>
                          <a:pt x="259" y="35"/>
                        </a:lnTo>
                        <a:close/>
                      </a:path>
                    </a:pathLst>
                  </a:custGeom>
                  <a:solidFill>
                    <a:srgbClr val="00B4FF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1050"/>
                  </a:p>
                </p:txBody>
              </p:sp>
              <p:sp>
                <p:nvSpPr>
                  <p:cNvPr id="246" name="Oval 628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70" y="2386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247" name="Oval 629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24" y="2386"/>
                    <a:ext cx="37" cy="36"/>
                  </a:xfrm>
                  <a:prstGeom prst="ellipse">
                    <a:avLst/>
                  </a:prstGeom>
                  <a:solidFill>
                    <a:srgbClr val="CCFF33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</p:grpSp>
          </p:grpSp>
          <p:graphicFrame>
            <p:nvGraphicFramePr>
              <p:cNvPr id="235" name="Object 15">
                <a:hlinkClick r:id="" action="ppaction://ole?verb=0"/>
              </p:cNvPr>
              <p:cNvGraphicFramePr>
                <a:graphicFrameLocks/>
              </p:cNvGraphicFramePr>
              <p:nvPr/>
            </p:nvGraphicFramePr>
            <p:xfrm>
              <a:off x="5341951" y="4939236"/>
              <a:ext cx="798445" cy="42993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85" name="Clip" r:id="rId6" imgW="5757415" imgH="3221332" progId="">
                      <p:embed/>
                    </p:oleObj>
                  </mc:Choice>
                  <mc:Fallback>
                    <p:oleObj name="Clip" r:id="rId6" imgW="5757415" imgH="3221332" progId="">
                      <p:embed/>
                      <p:pic>
                        <p:nvPicPr>
                          <p:cNvPr id="0" name=""/>
                          <p:cNvPicPr>
                            <a:picLocks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341951" y="4939236"/>
                            <a:ext cx="798445" cy="42993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7" dir="2700000" algn="ctr" rotWithShape="0">
                                    <a:schemeClr val="bg2">
                                      <a:alpha val="74997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36" name="Text Box 16"/>
              <p:cNvSpPr txBox="1">
                <a:spLocks noChangeArrowheads="1"/>
              </p:cNvSpPr>
              <p:nvPr/>
            </p:nvSpPr>
            <p:spPr bwMode="auto">
              <a:xfrm>
                <a:off x="5428250" y="5001446"/>
                <a:ext cx="637242" cy="2539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050" dirty="0" smtClean="0"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Internet</a:t>
                </a:r>
                <a:endParaRPr lang="en-US" sz="1050" dirty="0">
                  <a:latin typeface="Arial" pitchFamily="34" charset="0"/>
                  <a:ea typeface="ＭＳ Ｐゴシック" pitchFamily="34" charset="-128"/>
                  <a:cs typeface="Arial" pitchFamily="34" charset="0"/>
                </a:endParaRPr>
              </a:p>
            </p:txBody>
          </p:sp>
        </p:grpSp>
        <p:cxnSp>
          <p:nvCxnSpPr>
            <p:cNvPr id="285" name="Straight Connector 284"/>
            <p:cNvCxnSpPr>
              <a:stCxn id="181" idx="3"/>
              <a:endCxn id="214" idx="1"/>
            </p:cNvCxnSpPr>
            <p:nvPr/>
          </p:nvCxnSpPr>
          <p:spPr bwMode="auto">
            <a:xfrm>
              <a:off x="3124200" y="4914900"/>
              <a:ext cx="76200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286" name="Oval 285"/>
            <p:cNvSpPr/>
            <p:nvPr/>
          </p:nvSpPr>
          <p:spPr bwMode="auto">
            <a:xfrm>
              <a:off x="3429000" y="4849494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87" name="TextBox 286"/>
            <p:cNvSpPr txBox="1"/>
            <p:nvPr/>
          </p:nvSpPr>
          <p:spPr>
            <a:xfrm>
              <a:off x="3276600" y="4544694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R3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88" name="Straight Connector 287"/>
            <p:cNvCxnSpPr>
              <a:stCxn id="214" idx="3"/>
              <a:endCxn id="233" idx="1"/>
            </p:cNvCxnSpPr>
            <p:nvPr/>
          </p:nvCxnSpPr>
          <p:spPr bwMode="auto">
            <a:xfrm>
              <a:off x="4876800" y="4914900"/>
              <a:ext cx="38100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89" name="Straight Connector 288"/>
            <p:cNvCxnSpPr>
              <a:stCxn id="6" idx="2"/>
              <a:endCxn id="214" idx="0"/>
            </p:cNvCxnSpPr>
            <p:nvPr/>
          </p:nvCxnSpPr>
          <p:spPr bwMode="auto">
            <a:xfrm>
              <a:off x="4381500" y="2724150"/>
              <a:ext cx="0" cy="169545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292" name="Oval 291"/>
            <p:cNvSpPr/>
            <p:nvPr/>
          </p:nvSpPr>
          <p:spPr bwMode="auto">
            <a:xfrm>
              <a:off x="4314611" y="383897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93" name="TextBox 292"/>
            <p:cNvSpPr txBox="1"/>
            <p:nvPr/>
          </p:nvSpPr>
          <p:spPr>
            <a:xfrm>
              <a:off x="3886200" y="3733800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R5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41" name="Group 294"/>
          <p:cNvGrpSpPr/>
          <p:nvPr/>
        </p:nvGrpSpPr>
        <p:grpSpPr>
          <a:xfrm>
            <a:off x="381000" y="1733550"/>
            <a:ext cx="990600" cy="990600"/>
            <a:chOff x="381000" y="1962150"/>
            <a:chExt cx="990600" cy="990600"/>
          </a:xfrm>
        </p:grpSpPr>
        <p:sp>
          <p:nvSpPr>
            <p:cNvPr id="7" name="AutoShape 153"/>
            <p:cNvSpPr>
              <a:spLocks noChangeArrowheads="1"/>
            </p:cNvSpPr>
            <p:nvPr/>
          </p:nvSpPr>
          <p:spPr bwMode="auto">
            <a:xfrm>
              <a:off x="381000" y="1962150"/>
              <a:ext cx="990600" cy="990600"/>
            </a:xfrm>
            <a:prstGeom prst="flowChartAlternateProcess">
              <a:avLst/>
            </a:prstGeom>
            <a:solidFill>
              <a:srgbClr val="6DC0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t" anchorCtr="1"/>
            <a:lstStyle/>
            <a:p>
              <a:r>
                <a:rPr lang="en-US" sz="1600" b="1" dirty="0" smtClean="0">
                  <a:latin typeface="Arial" pitchFamily="34" charset="0"/>
                  <a:cs typeface="Arial" pitchFamily="34" charset="0"/>
                </a:rPr>
                <a:t>Terminal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294" name="Picture 293" descr="MC900439836.PNG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609600" y="2286000"/>
              <a:ext cx="533400" cy="533400"/>
            </a:xfrm>
            <a:prstGeom prst="rect">
              <a:avLst/>
            </a:prstGeom>
          </p:spPr>
        </p:pic>
      </p:grpSp>
      <p:grpSp>
        <p:nvGrpSpPr>
          <p:cNvPr id="142" name="Group 578"/>
          <p:cNvGrpSpPr/>
          <p:nvPr/>
        </p:nvGrpSpPr>
        <p:grpSpPr>
          <a:xfrm>
            <a:off x="304800" y="2362200"/>
            <a:ext cx="8353424" cy="4177844"/>
            <a:chOff x="304800" y="2362200"/>
            <a:chExt cx="8353424" cy="4177844"/>
          </a:xfrm>
        </p:grpSpPr>
        <p:cxnSp>
          <p:nvCxnSpPr>
            <p:cNvPr id="330" name="Straight Connector 329"/>
            <p:cNvCxnSpPr>
              <a:stCxn id="309" idx="0"/>
              <a:endCxn id="401" idx="0"/>
            </p:cNvCxnSpPr>
            <p:nvPr/>
          </p:nvCxnSpPr>
          <p:spPr bwMode="auto">
            <a:xfrm flipV="1">
              <a:off x="3556193" y="2362200"/>
              <a:ext cx="3554219" cy="48449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31" name="Straight Connector 330"/>
            <p:cNvCxnSpPr>
              <a:stCxn id="309" idx="3"/>
              <a:endCxn id="401" idx="3"/>
            </p:cNvCxnSpPr>
            <p:nvPr/>
          </p:nvCxnSpPr>
          <p:spPr bwMode="auto">
            <a:xfrm>
              <a:off x="3502311" y="2976778"/>
              <a:ext cx="2513633" cy="202770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46" name="Group 367"/>
            <p:cNvGrpSpPr/>
            <p:nvPr/>
          </p:nvGrpSpPr>
          <p:grpSpPr>
            <a:xfrm>
              <a:off x="5562600" y="2362200"/>
              <a:ext cx="3095624" cy="3095624"/>
              <a:chOff x="5715000" y="1628775"/>
              <a:chExt cx="3095624" cy="3095624"/>
            </a:xfrm>
          </p:grpSpPr>
          <p:sp>
            <p:nvSpPr>
              <p:cNvPr id="369" name="Oval 368"/>
              <p:cNvSpPr/>
              <p:nvPr/>
            </p:nvSpPr>
            <p:spPr bwMode="auto">
              <a:xfrm>
                <a:off x="5791200" y="1651994"/>
                <a:ext cx="2971800" cy="3030071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370" name="Rectangle 369"/>
              <p:cNvSpPr/>
              <p:nvPr/>
            </p:nvSpPr>
            <p:spPr bwMode="auto">
              <a:xfrm>
                <a:off x="7642324" y="2045494"/>
                <a:ext cx="595312" cy="2321718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371" name="Rectangle 370"/>
              <p:cNvSpPr/>
              <p:nvPr/>
            </p:nvSpPr>
            <p:spPr bwMode="auto">
              <a:xfrm>
                <a:off x="8207870" y="2045494"/>
                <a:ext cx="59531" cy="2262187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bg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372" name="Rectangle 371"/>
              <p:cNvSpPr/>
              <p:nvPr/>
            </p:nvSpPr>
            <p:spPr bwMode="auto">
              <a:xfrm>
                <a:off x="6332637" y="2045494"/>
                <a:ext cx="595312" cy="2321718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373" name="Rectangle 372"/>
              <p:cNvSpPr/>
              <p:nvPr/>
            </p:nvSpPr>
            <p:spPr bwMode="auto">
              <a:xfrm>
                <a:off x="6295430" y="2060376"/>
                <a:ext cx="59531" cy="2262187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bg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374" name="Oval 26"/>
              <p:cNvSpPr>
                <a:spLocks noChangeArrowheads="1"/>
              </p:cNvSpPr>
              <p:nvPr/>
            </p:nvSpPr>
            <p:spPr bwMode="auto">
              <a:xfrm>
                <a:off x="7166074" y="2402681"/>
                <a:ext cx="230684" cy="163710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00"/>
              </a:p>
            </p:txBody>
          </p:sp>
          <p:sp>
            <p:nvSpPr>
              <p:cNvPr id="375" name="Text Box 27"/>
              <p:cNvSpPr txBox="1">
                <a:spLocks noChangeArrowheads="1"/>
              </p:cNvSpPr>
              <p:nvPr/>
            </p:nvSpPr>
            <p:spPr bwMode="auto">
              <a:xfrm>
                <a:off x="7106543" y="2164556"/>
                <a:ext cx="380232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b="1" dirty="0">
                    <a:latin typeface="Arial" pitchFamily="34" charset="0"/>
                    <a:cs typeface="Arial" pitchFamily="34" charset="0"/>
                  </a:rPr>
                  <a:t>R3</a:t>
                </a:r>
              </a:p>
            </p:txBody>
          </p:sp>
          <p:sp>
            <p:nvSpPr>
              <p:cNvPr id="376" name="Rectangle 375"/>
              <p:cNvSpPr/>
              <p:nvPr/>
            </p:nvSpPr>
            <p:spPr bwMode="auto">
              <a:xfrm>
                <a:off x="6034980" y="2402681"/>
                <a:ext cx="833437" cy="178594"/>
              </a:xfrm>
              <a:prstGeom prst="rect">
                <a:avLst/>
              </a:prstGeom>
              <a:solidFill>
                <a:srgbClr val="A7E8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Authentication</a:t>
                </a:r>
                <a:endPara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7" name="Rectangle 376"/>
              <p:cNvSpPr/>
              <p:nvPr/>
            </p:nvSpPr>
            <p:spPr bwMode="auto">
              <a:xfrm>
                <a:off x="6034980" y="2640806"/>
                <a:ext cx="833437" cy="178594"/>
              </a:xfrm>
              <a:prstGeom prst="rect">
                <a:avLst/>
              </a:prstGeom>
              <a:solidFill>
                <a:srgbClr val="A7E8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Authorization</a:t>
                </a:r>
                <a:endPara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8" name="Rectangle 377"/>
              <p:cNvSpPr/>
              <p:nvPr/>
            </p:nvSpPr>
            <p:spPr bwMode="auto">
              <a:xfrm>
                <a:off x="6034980" y="2878931"/>
                <a:ext cx="833437" cy="178594"/>
              </a:xfrm>
              <a:prstGeom prst="rect">
                <a:avLst/>
              </a:prstGeom>
              <a:solidFill>
                <a:srgbClr val="A7E8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000" dirty="0" smtClean="0">
                    <a:latin typeface="Arial" pitchFamily="34" charset="0"/>
                    <a:cs typeface="Arial" pitchFamily="34" charset="0"/>
                  </a:rPr>
                  <a:t>Accounting</a:t>
                </a:r>
                <a:endPara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9" name="Rectangle 378"/>
              <p:cNvSpPr/>
              <p:nvPr/>
            </p:nvSpPr>
            <p:spPr bwMode="auto">
              <a:xfrm>
                <a:off x="6034980" y="3117056"/>
                <a:ext cx="833437" cy="178594"/>
              </a:xfrm>
              <a:prstGeom prst="rect">
                <a:avLst/>
              </a:prstGeom>
              <a:solidFill>
                <a:srgbClr val="A7E8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Location</a:t>
                </a:r>
                <a:endPara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0" name="Rectangle 379"/>
              <p:cNvSpPr/>
              <p:nvPr/>
            </p:nvSpPr>
            <p:spPr bwMode="auto">
              <a:xfrm>
                <a:off x="6034980" y="3355181"/>
                <a:ext cx="833437" cy="178594"/>
              </a:xfrm>
              <a:prstGeom prst="rect">
                <a:avLst/>
              </a:prstGeom>
              <a:solidFill>
                <a:srgbClr val="A7E8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CoA</a:t>
                </a:r>
                <a:endPara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1" name="Rectangle 380"/>
              <p:cNvSpPr/>
              <p:nvPr/>
            </p:nvSpPr>
            <p:spPr bwMode="auto">
              <a:xfrm>
                <a:off x="6034980" y="3593306"/>
                <a:ext cx="833437" cy="178594"/>
              </a:xfrm>
              <a:prstGeom prst="rect">
                <a:avLst/>
              </a:prstGeom>
              <a:solidFill>
                <a:srgbClr val="A7E8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Mobility</a:t>
                </a:r>
                <a:endPara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2" name="Rectangle 381"/>
              <p:cNvSpPr/>
              <p:nvPr/>
            </p:nvSpPr>
            <p:spPr bwMode="auto">
              <a:xfrm>
                <a:off x="6034980" y="3831431"/>
                <a:ext cx="833437" cy="178594"/>
              </a:xfrm>
              <a:prstGeom prst="rect">
                <a:avLst/>
              </a:prstGeom>
              <a:solidFill>
                <a:srgbClr val="A7E8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Encapsulation</a:t>
                </a:r>
                <a:endPara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3" name="Rectangle 382"/>
              <p:cNvSpPr/>
              <p:nvPr/>
            </p:nvSpPr>
            <p:spPr bwMode="auto">
              <a:xfrm>
                <a:off x="7701855" y="2402681"/>
                <a:ext cx="833437" cy="178594"/>
              </a:xfrm>
              <a:prstGeom prst="rect">
                <a:avLst/>
              </a:prstGeom>
              <a:solidFill>
                <a:srgbClr val="8BB2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Authentication</a:t>
                </a:r>
                <a:endPara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4" name="Rectangle 383"/>
              <p:cNvSpPr/>
              <p:nvPr/>
            </p:nvSpPr>
            <p:spPr bwMode="auto">
              <a:xfrm>
                <a:off x="7701855" y="2640806"/>
                <a:ext cx="833437" cy="178594"/>
              </a:xfrm>
              <a:prstGeom prst="rect">
                <a:avLst/>
              </a:prstGeom>
              <a:solidFill>
                <a:srgbClr val="8BB2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Authorization</a:t>
                </a:r>
                <a:endPara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5" name="Rectangle 384"/>
              <p:cNvSpPr/>
              <p:nvPr/>
            </p:nvSpPr>
            <p:spPr bwMode="auto">
              <a:xfrm>
                <a:off x="7701855" y="2878931"/>
                <a:ext cx="833437" cy="178594"/>
              </a:xfrm>
              <a:prstGeom prst="rect">
                <a:avLst/>
              </a:prstGeom>
              <a:solidFill>
                <a:srgbClr val="8BB2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000" dirty="0" smtClean="0">
                    <a:latin typeface="Arial" pitchFamily="34" charset="0"/>
                    <a:cs typeface="Arial" pitchFamily="34" charset="0"/>
                  </a:rPr>
                  <a:t>Accounting</a:t>
                </a:r>
                <a:endPara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6" name="Rectangle 385"/>
              <p:cNvSpPr/>
              <p:nvPr/>
            </p:nvSpPr>
            <p:spPr bwMode="auto">
              <a:xfrm>
                <a:off x="7701855" y="3117056"/>
                <a:ext cx="833437" cy="178594"/>
              </a:xfrm>
              <a:prstGeom prst="rect">
                <a:avLst/>
              </a:prstGeom>
              <a:solidFill>
                <a:srgbClr val="8BB2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Location</a:t>
                </a:r>
                <a:endPara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7" name="Rectangle 386"/>
              <p:cNvSpPr/>
              <p:nvPr/>
            </p:nvSpPr>
            <p:spPr bwMode="auto">
              <a:xfrm>
                <a:off x="7701855" y="3355181"/>
                <a:ext cx="833437" cy="178594"/>
              </a:xfrm>
              <a:prstGeom prst="rect">
                <a:avLst/>
              </a:prstGeom>
              <a:solidFill>
                <a:srgbClr val="8BB2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CoA</a:t>
                </a:r>
                <a:endPara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8" name="Rectangle 387"/>
              <p:cNvSpPr/>
              <p:nvPr/>
            </p:nvSpPr>
            <p:spPr bwMode="auto">
              <a:xfrm>
                <a:off x="7701855" y="3593306"/>
                <a:ext cx="833437" cy="178594"/>
              </a:xfrm>
              <a:prstGeom prst="rect">
                <a:avLst/>
              </a:prstGeom>
              <a:solidFill>
                <a:srgbClr val="8BB2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Mobility</a:t>
                </a:r>
                <a:endPara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9" name="Rectangle 388"/>
              <p:cNvSpPr/>
              <p:nvPr/>
            </p:nvSpPr>
            <p:spPr bwMode="auto">
              <a:xfrm>
                <a:off x="7701855" y="3831431"/>
                <a:ext cx="833437" cy="178594"/>
              </a:xfrm>
              <a:prstGeom prst="rect">
                <a:avLst/>
              </a:prstGeom>
              <a:solidFill>
                <a:srgbClr val="8BB2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Encapsulation</a:t>
                </a:r>
                <a:endPara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390" name="Straight Arrow Connector 389"/>
              <p:cNvCxnSpPr>
                <a:stCxn id="376" idx="3"/>
                <a:endCxn id="383" idx="1"/>
              </p:cNvCxnSpPr>
              <p:nvPr/>
            </p:nvCxnSpPr>
            <p:spPr bwMode="auto">
              <a:xfrm>
                <a:off x="6868418" y="2491978"/>
                <a:ext cx="833437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triangle" w="med" len="med"/>
              </a:ln>
              <a:effectLst/>
            </p:spPr>
          </p:cxnSp>
          <p:cxnSp>
            <p:nvCxnSpPr>
              <p:cNvPr id="391" name="Straight Arrow Connector 390"/>
              <p:cNvCxnSpPr>
                <a:stCxn id="377" idx="3"/>
                <a:endCxn id="384" idx="1"/>
              </p:cNvCxnSpPr>
              <p:nvPr/>
            </p:nvCxnSpPr>
            <p:spPr bwMode="auto">
              <a:xfrm>
                <a:off x="6868418" y="2730103"/>
                <a:ext cx="833437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triangle" w="med" len="med"/>
              </a:ln>
              <a:effectLst/>
            </p:spPr>
          </p:cxnSp>
          <p:cxnSp>
            <p:nvCxnSpPr>
              <p:cNvPr id="392" name="Straight Arrow Connector 391"/>
              <p:cNvCxnSpPr>
                <a:stCxn id="378" idx="3"/>
                <a:endCxn id="385" idx="1"/>
              </p:cNvCxnSpPr>
              <p:nvPr/>
            </p:nvCxnSpPr>
            <p:spPr bwMode="auto">
              <a:xfrm>
                <a:off x="6868418" y="2968228"/>
                <a:ext cx="833437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triangle" w="med" len="med"/>
              </a:ln>
              <a:effectLst/>
            </p:spPr>
          </p:cxnSp>
          <p:cxnSp>
            <p:nvCxnSpPr>
              <p:cNvPr id="393" name="Straight Arrow Connector 392"/>
              <p:cNvCxnSpPr>
                <a:stCxn id="379" idx="3"/>
                <a:endCxn id="386" idx="1"/>
              </p:cNvCxnSpPr>
              <p:nvPr/>
            </p:nvCxnSpPr>
            <p:spPr bwMode="auto">
              <a:xfrm>
                <a:off x="6868418" y="3206353"/>
                <a:ext cx="833437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triangle" w="med" len="med"/>
              </a:ln>
              <a:effectLst/>
            </p:spPr>
          </p:cxnSp>
          <p:cxnSp>
            <p:nvCxnSpPr>
              <p:cNvPr id="394" name="Straight Arrow Connector 393"/>
              <p:cNvCxnSpPr>
                <a:stCxn id="380" idx="3"/>
                <a:endCxn id="387" idx="1"/>
              </p:cNvCxnSpPr>
              <p:nvPr/>
            </p:nvCxnSpPr>
            <p:spPr bwMode="auto">
              <a:xfrm>
                <a:off x="6868418" y="3444478"/>
                <a:ext cx="833437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triangle" w="med" len="med"/>
              </a:ln>
              <a:effectLst/>
            </p:spPr>
          </p:cxnSp>
          <p:cxnSp>
            <p:nvCxnSpPr>
              <p:cNvPr id="395" name="Straight Arrow Connector 394"/>
              <p:cNvCxnSpPr>
                <a:stCxn id="381" idx="3"/>
                <a:endCxn id="388" idx="1"/>
              </p:cNvCxnSpPr>
              <p:nvPr/>
            </p:nvCxnSpPr>
            <p:spPr bwMode="auto">
              <a:xfrm>
                <a:off x="6868418" y="3682602"/>
                <a:ext cx="833437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triangle" w="med" len="med"/>
              </a:ln>
              <a:effectLst/>
            </p:spPr>
          </p:cxnSp>
          <p:cxnSp>
            <p:nvCxnSpPr>
              <p:cNvPr id="396" name="Straight Arrow Connector 395"/>
              <p:cNvCxnSpPr>
                <a:stCxn id="382" idx="3"/>
                <a:endCxn id="389" idx="1"/>
              </p:cNvCxnSpPr>
              <p:nvPr/>
            </p:nvCxnSpPr>
            <p:spPr bwMode="auto">
              <a:xfrm>
                <a:off x="6868418" y="3920727"/>
                <a:ext cx="833437" cy="0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397" name="TextBox 396"/>
              <p:cNvSpPr txBox="1"/>
              <p:nvPr/>
            </p:nvSpPr>
            <p:spPr>
              <a:xfrm>
                <a:off x="6890742" y="3719809"/>
                <a:ext cx="797013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b="1" dirty="0" err="1" smtClean="0">
                    <a:latin typeface="Arial" pitchFamily="34" charset="0"/>
                    <a:cs typeface="Arial" pitchFamily="34" charset="0"/>
                  </a:rPr>
                  <a:t>DataPath</a:t>
                </a:r>
                <a:endParaRPr lang="en-US" sz="105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8" name="Text Box 27"/>
              <p:cNvSpPr txBox="1">
                <a:spLocks noChangeArrowheads="1"/>
              </p:cNvSpPr>
              <p:nvPr/>
            </p:nvSpPr>
            <p:spPr bwMode="auto">
              <a:xfrm>
                <a:off x="6172200" y="2045494"/>
                <a:ext cx="811441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400" b="1" dirty="0" smtClean="0">
                    <a:latin typeface="Arial" pitchFamily="34" charset="0"/>
                    <a:cs typeface="Arial" pitchFamily="34" charset="0"/>
                  </a:rPr>
                  <a:t>Access</a:t>
                </a:r>
                <a:endParaRPr lang="en-US" sz="140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9" name="Text Box 27"/>
              <p:cNvSpPr txBox="1">
                <a:spLocks noChangeArrowheads="1"/>
              </p:cNvSpPr>
              <p:nvPr/>
            </p:nvSpPr>
            <p:spPr bwMode="auto">
              <a:xfrm>
                <a:off x="7642324" y="2045494"/>
                <a:ext cx="593432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400" b="1" dirty="0" smtClean="0">
                    <a:latin typeface="Arial" pitchFamily="34" charset="0"/>
                    <a:cs typeface="Arial" pitchFamily="34" charset="0"/>
                  </a:rPr>
                  <a:t>Core</a:t>
                </a:r>
                <a:endParaRPr lang="en-US" sz="140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00" name="Rectangle 399"/>
              <p:cNvSpPr/>
              <p:nvPr/>
            </p:nvSpPr>
            <p:spPr bwMode="auto">
              <a:xfrm>
                <a:off x="6927949" y="4069555"/>
                <a:ext cx="714375" cy="238125"/>
              </a:xfrm>
              <a:prstGeom prst="rect">
                <a:avLst/>
              </a:prstGeom>
              <a:solidFill>
                <a:schemeClr val="bg2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Transport</a:t>
                </a:r>
                <a:endPara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01" name="Donut 400"/>
              <p:cNvSpPr/>
              <p:nvPr/>
            </p:nvSpPr>
            <p:spPr bwMode="auto">
              <a:xfrm>
                <a:off x="5715000" y="1628775"/>
                <a:ext cx="3095624" cy="3095624"/>
              </a:xfrm>
              <a:prstGeom prst="donut">
                <a:avLst>
                  <a:gd name="adj" fmla="val 3120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</p:grpSp>
        <p:sp>
          <p:nvSpPr>
            <p:cNvPr id="578" name="TextBox 577"/>
            <p:cNvSpPr txBox="1"/>
            <p:nvPr/>
          </p:nvSpPr>
          <p:spPr>
            <a:xfrm>
              <a:off x="304800" y="5616714"/>
              <a:ext cx="7823295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179388" indent="-179388">
                <a:buFont typeface="Arial" pitchFamily="34" charset="0"/>
                <a:buChar char="•"/>
              </a:pPr>
              <a:r>
                <a:rPr lang="en-US" sz="1800" dirty="0" smtClean="0">
                  <a:latin typeface="Arial" pitchFamily="34" charset="0"/>
                  <a:cs typeface="Arial" pitchFamily="34" charset="0"/>
                </a:rPr>
                <a:t>Reference Points represent a bundle of functions between peer entities</a:t>
              </a:r>
            </a:p>
            <a:p>
              <a:pPr marL="630238" lvl="1" indent="-173038">
                <a:buFontTx/>
                <a:buChar char="-"/>
              </a:pPr>
              <a:r>
                <a:rPr lang="en-US" sz="1800" dirty="0" smtClean="0">
                  <a:latin typeface="Arial" pitchFamily="34" charset="0"/>
                  <a:cs typeface="Arial" pitchFamily="34" charset="0"/>
                </a:rPr>
                <a:t>Similar to real network interfaces</a:t>
              </a:r>
            </a:p>
            <a:p>
              <a:pPr marL="173038" indent="-173038">
                <a:buFont typeface="Arial" pitchFamily="34" charset="0"/>
                <a:buChar char="•"/>
              </a:pPr>
              <a:r>
                <a:rPr lang="en-US" sz="1800" dirty="0" smtClean="0">
                  <a:latin typeface="Arial" pitchFamily="34" charset="0"/>
                  <a:cs typeface="Arial" pitchFamily="34" charset="0"/>
                </a:rPr>
                <a:t>Functions are extensible but based on IEEE 802 specific attributes</a:t>
              </a:r>
            </a:p>
          </p:txBody>
        </p:sp>
      </p:grpSp>
      <p:grpSp>
        <p:nvGrpSpPr>
          <p:cNvPr id="148" name="Group 4"/>
          <p:cNvGrpSpPr/>
          <p:nvPr/>
        </p:nvGrpSpPr>
        <p:grpSpPr>
          <a:xfrm>
            <a:off x="1371600" y="1676400"/>
            <a:ext cx="2514600" cy="457200"/>
            <a:chOff x="1371600" y="1676400"/>
            <a:chExt cx="2514600" cy="457200"/>
          </a:xfrm>
        </p:grpSpPr>
        <p:sp>
          <p:nvSpPr>
            <p:cNvPr id="143" name="Oval 142"/>
            <p:cNvSpPr/>
            <p:nvPr/>
          </p:nvSpPr>
          <p:spPr bwMode="auto">
            <a:xfrm>
              <a:off x="1666875" y="198120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1514475" y="1676400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R2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4" name="Straight Connector 3"/>
            <p:cNvCxnSpPr/>
            <p:nvPr/>
          </p:nvCxnSpPr>
          <p:spPr bwMode="auto">
            <a:xfrm>
              <a:off x="1371600" y="2043694"/>
              <a:ext cx="25146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ash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152" name="Group 99"/>
          <p:cNvGrpSpPr/>
          <p:nvPr/>
        </p:nvGrpSpPr>
        <p:grpSpPr>
          <a:xfrm>
            <a:off x="2133600" y="2394944"/>
            <a:ext cx="1762125" cy="1719856"/>
            <a:chOff x="2133600" y="2394944"/>
            <a:chExt cx="1762125" cy="1719856"/>
          </a:xfrm>
        </p:grpSpPr>
        <p:sp>
          <p:nvSpPr>
            <p:cNvPr id="309" name="Oval 308"/>
            <p:cNvSpPr/>
            <p:nvPr/>
          </p:nvSpPr>
          <p:spPr bwMode="auto">
            <a:xfrm>
              <a:off x="3479993" y="2846696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grpSp>
          <p:nvGrpSpPr>
            <p:cNvPr id="153" name="Group 174"/>
            <p:cNvGrpSpPr/>
            <p:nvPr/>
          </p:nvGrpSpPr>
          <p:grpSpPr>
            <a:xfrm>
              <a:off x="2133600" y="3124200"/>
              <a:ext cx="1000125" cy="990600"/>
              <a:chOff x="2286000" y="3352800"/>
              <a:chExt cx="1000125" cy="990600"/>
            </a:xfrm>
          </p:grpSpPr>
          <p:sp>
            <p:nvSpPr>
              <p:cNvPr id="145" name="AutoShape 154"/>
              <p:cNvSpPr>
                <a:spLocks noChangeArrowheads="1"/>
              </p:cNvSpPr>
              <p:nvPr/>
            </p:nvSpPr>
            <p:spPr bwMode="auto">
              <a:xfrm>
                <a:off x="2286000" y="3352800"/>
                <a:ext cx="1000125" cy="990600"/>
              </a:xfrm>
              <a:prstGeom prst="flowChartAlternateProcess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anchor="ctr"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60" name="Group 158"/>
              <p:cNvGrpSpPr>
                <a:grpSpLocks noChangeAspect="1"/>
              </p:cNvGrpSpPr>
              <p:nvPr/>
            </p:nvGrpSpPr>
            <p:grpSpPr bwMode="auto">
              <a:xfrm flipH="1">
                <a:off x="2666999" y="3726073"/>
                <a:ext cx="411161" cy="494972"/>
                <a:chOff x="5" y="2480"/>
                <a:chExt cx="237" cy="430"/>
              </a:xfrm>
            </p:grpSpPr>
            <p:grpSp>
              <p:nvGrpSpPr>
                <p:cNvPr id="175" name="Group 159"/>
                <p:cNvGrpSpPr>
                  <a:grpSpLocks noChangeAspect="1"/>
                </p:cNvGrpSpPr>
                <p:nvPr/>
              </p:nvGrpSpPr>
              <p:grpSpPr bwMode="auto">
                <a:xfrm>
                  <a:off x="5" y="2521"/>
                  <a:ext cx="145" cy="389"/>
                  <a:chOff x="5" y="2521"/>
                  <a:chExt cx="145" cy="389"/>
                </a:xfrm>
              </p:grpSpPr>
              <p:grpSp>
                <p:nvGrpSpPr>
                  <p:cNvPr id="176" name="Group 160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7" y="2654"/>
                    <a:ext cx="143" cy="256"/>
                    <a:chOff x="7" y="2654"/>
                    <a:chExt cx="143" cy="256"/>
                  </a:xfrm>
                </p:grpSpPr>
                <p:grpSp>
                  <p:nvGrpSpPr>
                    <p:cNvPr id="177" name="Group 161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7" y="2661"/>
                      <a:ext cx="93" cy="247"/>
                      <a:chOff x="7" y="2661"/>
                      <a:chExt cx="93" cy="247"/>
                    </a:xfrm>
                  </p:grpSpPr>
                  <p:sp>
                    <p:nvSpPr>
                      <p:cNvPr id="168" name="Line 162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44" y="2661"/>
                        <a:ext cx="33" cy="1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69" name="Line 163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 flipV="1">
                        <a:off x="34" y="2664"/>
                        <a:ext cx="42" cy="51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70" name="Line 164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33" y="2716"/>
                        <a:ext cx="57" cy="110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71" name="Line 165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 flipV="1">
                        <a:off x="7" y="2824"/>
                        <a:ext cx="83" cy="84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72" name="Line 166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19" y="2824"/>
                        <a:ext cx="81" cy="84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73" name="Line 167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 flipV="1">
                        <a:off x="17" y="2716"/>
                        <a:ext cx="64" cy="108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74" name="Line 168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44" y="2661"/>
                        <a:ext cx="39" cy="58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</p:grpSp>
                <p:sp>
                  <p:nvSpPr>
                    <p:cNvPr id="161" name="Line 169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97" y="2808"/>
                      <a:ext cx="34" cy="102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62" name="Line 170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84" y="2718"/>
                      <a:ext cx="48" cy="9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63" name="Line 171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84" y="2655"/>
                      <a:ext cx="12" cy="63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64" name="Line 172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78" y="2654"/>
                      <a:ext cx="20" cy="9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65" name="Line 173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79" y="2663"/>
                      <a:ext cx="30" cy="45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66" name="Line 174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93" y="2708"/>
                      <a:ext cx="13" cy="117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67" name="Line 175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93" y="2824"/>
                      <a:ext cx="57" cy="54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grpSp>
                <p:nvGrpSpPr>
                  <p:cNvPr id="179" name="Group 17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5" y="2533"/>
                    <a:ext cx="141" cy="374"/>
                    <a:chOff x="5" y="2533"/>
                    <a:chExt cx="141" cy="374"/>
                  </a:xfrm>
                </p:grpSpPr>
                <p:sp>
                  <p:nvSpPr>
                    <p:cNvPr id="155" name="Line 177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5" y="2533"/>
                      <a:ext cx="55" cy="371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56" name="Line 178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62" y="2544"/>
                      <a:ext cx="35" cy="363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57" name="Line 179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98" y="2876"/>
                      <a:ext cx="48" cy="3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58" name="Line 180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69" y="2541"/>
                      <a:ext cx="77" cy="337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59" name="Line 181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7" y="2904"/>
                      <a:ext cx="93" cy="1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sp>
                <p:nvSpPr>
                  <p:cNvPr id="154" name="Oval 18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8" y="2521"/>
                    <a:ext cx="39" cy="45"/>
                  </a:xfrm>
                  <a:prstGeom prst="ellipse">
                    <a:avLst/>
                  </a:prstGeom>
                  <a:solidFill>
                    <a:srgbClr val="FFFF00">
                      <a:alpha val="50000"/>
                    </a:srgbClr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149" name="Arc 183"/>
                <p:cNvSpPr>
                  <a:spLocks noChangeAspect="1"/>
                </p:cNvSpPr>
                <p:nvPr/>
              </p:nvSpPr>
              <p:spPr bwMode="auto">
                <a:xfrm>
                  <a:off x="152" y="2480"/>
                  <a:ext cx="90" cy="198"/>
                </a:xfrm>
                <a:custGeom>
                  <a:avLst/>
                  <a:gdLst>
                    <a:gd name="G0" fmla="+- 0 0 0"/>
                    <a:gd name="G1" fmla="+- 21172 0 0"/>
                    <a:gd name="G2" fmla="+- 21600 0 0"/>
                    <a:gd name="T0" fmla="*/ 4276 w 21600"/>
                    <a:gd name="T1" fmla="*/ 0 h 42015"/>
                    <a:gd name="T2" fmla="*/ 5669 w 21600"/>
                    <a:gd name="T3" fmla="*/ 42015 h 42015"/>
                    <a:gd name="T4" fmla="*/ 0 w 21600"/>
                    <a:gd name="T5" fmla="*/ 21172 h 420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2015" fill="none" extrusionOk="0">
                      <a:moveTo>
                        <a:pt x="4276" y="-1"/>
                      </a:moveTo>
                      <a:cubicBezTo>
                        <a:pt x="14353" y="2034"/>
                        <a:pt x="21600" y="10891"/>
                        <a:pt x="21600" y="21172"/>
                      </a:cubicBezTo>
                      <a:cubicBezTo>
                        <a:pt x="21600" y="30918"/>
                        <a:pt x="15073" y="39456"/>
                        <a:pt x="5668" y="42014"/>
                      </a:cubicBezTo>
                    </a:path>
                    <a:path w="21600" h="42015" stroke="0" extrusionOk="0">
                      <a:moveTo>
                        <a:pt x="4276" y="-1"/>
                      </a:moveTo>
                      <a:cubicBezTo>
                        <a:pt x="14353" y="2034"/>
                        <a:pt x="21600" y="10891"/>
                        <a:pt x="21600" y="21172"/>
                      </a:cubicBezTo>
                      <a:cubicBezTo>
                        <a:pt x="21600" y="30918"/>
                        <a:pt x="15073" y="39456"/>
                        <a:pt x="5668" y="42014"/>
                      </a:cubicBezTo>
                      <a:lnTo>
                        <a:pt x="0" y="21172"/>
                      </a:lnTo>
                      <a:close/>
                    </a:path>
                  </a:pathLst>
                </a:cu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50" name="Arc 184"/>
                <p:cNvSpPr>
                  <a:spLocks noChangeAspect="1"/>
                </p:cNvSpPr>
                <p:nvPr/>
              </p:nvSpPr>
              <p:spPr bwMode="auto">
                <a:xfrm>
                  <a:off x="116" y="2508"/>
                  <a:ext cx="78" cy="154"/>
                </a:xfrm>
                <a:custGeom>
                  <a:avLst/>
                  <a:gdLst>
                    <a:gd name="G0" fmla="+- 0 0 0"/>
                    <a:gd name="G1" fmla="+- 21159 0 0"/>
                    <a:gd name="G2" fmla="+- 21600 0 0"/>
                    <a:gd name="T0" fmla="*/ 4340 w 21600"/>
                    <a:gd name="T1" fmla="*/ 0 h 41998"/>
                    <a:gd name="T2" fmla="*/ 5682 w 21600"/>
                    <a:gd name="T3" fmla="*/ 41998 h 41998"/>
                    <a:gd name="T4" fmla="*/ 0 w 21600"/>
                    <a:gd name="T5" fmla="*/ 21159 h 419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1998" fill="none" extrusionOk="0">
                      <a:moveTo>
                        <a:pt x="4340" y="-1"/>
                      </a:moveTo>
                      <a:cubicBezTo>
                        <a:pt x="14387" y="2060"/>
                        <a:pt x="21600" y="10902"/>
                        <a:pt x="21600" y="21159"/>
                      </a:cubicBezTo>
                      <a:cubicBezTo>
                        <a:pt x="21600" y="30900"/>
                        <a:pt x="15080" y="39435"/>
                        <a:pt x="5682" y="41998"/>
                      </a:cubicBezTo>
                    </a:path>
                    <a:path w="21600" h="41998" stroke="0" extrusionOk="0">
                      <a:moveTo>
                        <a:pt x="4340" y="-1"/>
                      </a:moveTo>
                      <a:cubicBezTo>
                        <a:pt x="14387" y="2060"/>
                        <a:pt x="21600" y="10902"/>
                        <a:pt x="21600" y="21159"/>
                      </a:cubicBezTo>
                      <a:cubicBezTo>
                        <a:pt x="21600" y="30900"/>
                        <a:pt x="15080" y="39435"/>
                        <a:pt x="5682" y="41998"/>
                      </a:cubicBezTo>
                      <a:lnTo>
                        <a:pt x="0" y="21159"/>
                      </a:lnTo>
                      <a:close/>
                    </a:path>
                  </a:pathLst>
                </a:cu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51" name="Arc 185"/>
                <p:cNvSpPr>
                  <a:spLocks noChangeAspect="1"/>
                </p:cNvSpPr>
                <p:nvPr/>
              </p:nvSpPr>
              <p:spPr bwMode="auto">
                <a:xfrm>
                  <a:off x="102" y="2530"/>
                  <a:ext cx="47" cy="117"/>
                </a:xfrm>
                <a:custGeom>
                  <a:avLst/>
                  <a:gdLst>
                    <a:gd name="G0" fmla="+- 0 0 0"/>
                    <a:gd name="G1" fmla="+- 21206 0 0"/>
                    <a:gd name="G2" fmla="+- 21600 0 0"/>
                    <a:gd name="T0" fmla="*/ 4104 w 21600"/>
                    <a:gd name="T1" fmla="*/ 0 h 42099"/>
                    <a:gd name="T2" fmla="*/ 5483 w 21600"/>
                    <a:gd name="T3" fmla="*/ 42099 h 42099"/>
                    <a:gd name="T4" fmla="*/ 0 w 21600"/>
                    <a:gd name="T5" fmla="*/ 21206 h 420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2099" fill="none" extrusionOk="0">
                      <a:moveTo>
                        <a:pt x="4104" y="-1"/>
                      </a:moveTo>
                      <a:cubicBezTo>
                        <a:pt x="14262" y="1965"/>
                        <a:pt x="21600" y="10859"/>
                        <a:pt x="21600" y="21206"/>
                      </a:cubicBezTo>
                      <a:cubicBezTo>
                        <a:pt x="21600" y="31023"/>
                        <a:pt x="14979" y="39606"/>
                        <a:pt x="5482" y="42098"/>
                      </a:cubicBezTo>
                    </a:path>
                    <a:path w="21600" h="42099" stroke="0" extrusionOk="0">
                      <a:moveTo>
                        <a:pt x="4104" y="-1"/>
                      </a:moveTo>
                      <a:cubicBezTo>
                        <a:pt x="14262" y="1965"/>
                        <a:pt x="21600" y="10859"/>
                        <a:pt x="21600" y="21206"/>
                      </a:cubicBezTo>
                      <a:cubicBezTo>
                        <a:pt x="21600" y="31023"/>
                        <a:pt x="14979" y="39606"/>
                        <a:pt x="5482" y="42098"/>
                      </a:cubicBezTo>
                      <a:lnTo>
                        <a:pt x="0" y="21206"/>
                      </a:lnTo>
                      <a:close/>
                    </a:path>
                  </a:pathLst>
                </a:cu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47" name="Rectangle 187"/>
              <p:cNvSpPr>
                <a:spLocks noChangeArrowheads="1"/>
              </p:cNvSpPr>
              <p:nvPr/>
            </p:nvSpPr>
            <p:spPr bwMode="auto">
              <a:xfrm>
                <a:off x="2344737" y="3429000"/>
                <a:ext cx="863600" cy="838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Ctr="1"/>
              <a:lstStyle/>
              <a:p>
                <a:pPr algn="ctr" eaLnBrk="0" hangingPunct="0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de-DE" sz="1600" b="1" dirty="0" smtClean="0">
                    <a:latin typeface="Arial" pitchFamily="34" charset="0"/>
                    <a:cs typeface="Arial" pitchFamily="34" charset="0"/>
                  </a:rPr>
                  <a:t>Access</a:t>
                </a:r>
                <a:endParaRPr lang="en-US" sz="1600" b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306" name="Straight Connector 305"/>
            <p:cNvCxnSpPr>
              <a:stCxn id="145" idx="3"/>
            </p:cNvCxnSpPr>
            <p:nvPr/>
          </p:nvCxnSpPr>
          <p:spPr bwMode="auto">
            <a:xfrm flipV="1">
              <a:off x="3133725" y="2394944"/>
              <a:ext cx="762000" cy="1224556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10" name="TextBox 309"/>
            <p:cNvSpPr txBox="1"/>
            <p:nvPr/>
          </p:nvSpPr>
          <p:spPr>
            <a:xfrm>
              <a:off x="3078033" y="2745998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R3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erver.png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39" y="908720"/>
            <a:ext cx="229297" cy="387257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95480" cy="1143000"/>
          </a:xfrm>
        </p:spPr>
        <p:txBody>
          <a:bodyPr/>
          <a:lstStyle/>
          <a:p>
            <a:r>
              <a:rPr lang="en-US" dirty="0"/>
              <a:t>IEEE 802 Access Network Functional Diagram </a:t>
            </a:r>
          </a:p>
        </p:txBody>
      </p:sp>
      <p:pic>
        <p:nvPicPr>
          <p:cNvPr id="28" name="Picture 23" descr="x_big_image2"/>
          <p:cNvPicPr>
            <a:picLocks noChangeAspect="1" noChangeArrowheads="1"/>
          </p:cNvPicPr>
          <p:nvPr/>
        </p:nvPicPr>
        <p:blipFill>
          <a:blip r:embed="rId3">
            <a:lum bright="10000" contrast="40000"/>
          </a:blip>
          <a:srcRect/>
          <a:stretch>
            <a:fillRect/>
          </a:stretch>
        </p:blipFill>
        <p:spPr bwMode="auto">
          <a:xfrm>
            <a:off x="1968928" y="974150"/>
            <a:ext cx="548641" cy="584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9" name="Group 25"/>
          <p:cNvGrpSpPr>
            <a:grpSpLocks noChangeAspect="1"/>
          </p:cNvGrpSpPr>
          <p:nvPr/>
        </p:nvGrpSpPr>
        <p:grpSpPr bwMode="auto">
          <a:xfrm flipH="1">
            <a:off x="3505200" y="894592"/>
            <a:ext cx="447482" cy="538696"/>
            <a:chOff x="5" y="2480"/>
            <a:chExt cx="237" cy="430"/>
          </a:xfrm>
        </p:grpSpPr>
        <p:grpSp>
          <p:nvGrpSpPr>
            <p:cNvPr id="30" name="Group 26"/>
            <p:cNvGrpSpPr>
              <a:grpSpLocks noChangeAspect="1"/>
            </p:cNvGrpSpPr>
            <p:nvPr/>
          </p:nvGrpSpPr>
          <p:grpSpPr bwMode="auto">
            <a:xfrm>
              <a:off x="5" y="2521"/>
              <a:ext cx="145" cy="389"/>
              <a:chOff x="5" y="2521"/>
              <a:chExt cx="145" cy="389"/>
            </a:xfrm>
          </p:grpSpPr>
          <p:grpSp>
            <p:nvGrpSpPr>
              <p:cNvPr id="34" name="Group 27"/>
              <p:cNvGrpSpPr>
                <a:grpSpLocks noChangeAspect="1"/>
              </p:cNvGrpSpPr>
              <p:nvPr/>
            </p:nvGrpSpPr>
            <p:grpSpPr bwMode="auto">
              <a:xfrm>
                <a:off x="7" y="2654"/>
                <a:ext cx="143" cy="256"/>
                <a:chOff x="7" y="2654"/>
                <a:chExt cx="143" cy="256"/>
              </a:xfrm>
            </p:grpSpPr>
            <p:grpSp>
              <p:nvGrpSpPr>
                <p:cNvPr id="42" name="Group 28"/>
                <p:cNvGrpSpPr>
                  <a:grpSpLocks noChangeAspect="1"/>
                </p:cNvGrpSpPr>
                <p:nvPr/>
              </p:nvGrpSpPr>
              <p:grpSpPr bwMode="auto">
                <a:xfrm>
                  <a:off x="7" y="2661"/>
                  <a:ext cx="93" cy="247"/>
                  <a:chOff x="7" y="2661"/>
                  <a:chExt cx="93" cy="247"/>
                </a:xfrm>
              </p:grpSpPr>
              <p:sp>
                <p:nvSpPr>
                  <p:cNvPr id="50" name="Line 2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3" cy="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51" name="Line 30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34" y="2664"/>
                    <a:ext cx="42" cy="5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52" name="Line 3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33" y="2716"/>
                    <a:ext cx="57" cy="110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53" name="Line 32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" y="2824"/>
                    <a:ext cx="83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54" name="Line 3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9" y="2824"/>
                    <a:ext cx="81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55" name="Line 34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17" y="2716"/>
                    <a:ext cx="64" cy="10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56" name="Line 3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9" cy="5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43" name="Line 36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7" y="2808"/>
                  <a:ext cx="34" cy="102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4" name="Line 37"/>
                <p:cNvSpPr>
                  <a:spLocks noChangeAspect="1" noChangeShapeType="1"/>
                </p:cNvSpPr>
                <p:nvPr/>
              </p:nvSpPr>
              <p:spPr bwMode="auto">
                <a:xfrm>
                  <a:off x="84" y="2718"/>
                  <a:ext cx="48" cy="91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5" name="Line 38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84" y="2655"/>
                  <a:ext cx="12" cy="6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6" name="Line 39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78" y="2654"/>
                  <a:ext cx="20" cy="9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7" name="Line 40"/>
                <p:cNvSpPr>
                  <a:spLocks noChangeAspect="1" noChangeShapeType="1"/>
                </p:cNvSpPr>
                <p:nvPr/>
              </p:nvSpPr>
              <p:spPr bwMode="auto">
                <a:xfrm>
                  <a:off x="79" y="2663"/>
                  <a:ext cx="30" cy="45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8" name="Line 41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3" y="2708"/>
                  <a:ext cx="13" cy="117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9" name="Line 42"/>
                <p:cNvSpPr>
                  <a:spLocks noChangeAspect="1" noChangeShapeType="1"/>
                </p:cNvSpPr>
                <p:nvPr/>
              </p:nvSpPr>
              <p:spPr bwMode="auto">
                <a:xfrm>
                  <a:off x="93" y="2824"/>
                  <a:ext cx="57" cy="54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35" name="Group 43"/>
              <p:cNvGrpSpPr>
                <a:grpSpLocks noChangeAspect="1"/>
              </p:cNvGrpSpPr>
              <p:nvPr/>
            </p:nvGrpSpPr>
            <p:grpSpPr bwMode="auto">
              <a:xfrm>
                <a:off x="5" y="2533"/>
                <a:ext cx="141" cy="374"/>
                <a:chOff x="5" y="2533"/>
                <a:chExt cx="141" cy="374"/>
              </a:xfrm>
            </p:grpSpPr>
            <p:sp>
              <p:nvSpPr>
                <p:cNvPr id="37" name="Line 44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5" y="2533"/>
                  <a:ext cx="55" cy="37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8" name="Line 45"/>
                <p:cNvSpPr>
                  <a:spLocks noChangeAspect="1" noChangeShapeType="1"/>
                </p:cNvSpPr>
                <p:nvPr/>
              </p:nvSpPr>
              <p:spPr bwMode="auto">
                <a:xfrm>
                  <a:off x="62" y="2544"/>
                  <a:ext cx="35" cy="363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9" name="Line 46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8" y="2876"/>
                  <a:ext cx="48" cy="3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0" name="Line 47"/>
                <p:cNvSpPr>
                  <a:spLocks noChangeAspect="1" noChangeShapeType="1"/>
                </p:cNvSpPr>
                <p:nvPr/>
              </p:nvSpPr>
              <p:spPr bwMode="auto">
                <a:xfrm>
                  <a:off x="69" y="2541"/>
                  <a:ext cx="77" cy="337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1" name="Line 48"/>
                <p:cNvSpPr>
                  <a:spLocks noChangeAspect="1" noChangeShapeType="1"/>
                </p:cNvSpPr>
                <p:nvPr/>
              </p:nvSpPr>
              <p:spPr bwMode="auto">
                <a:xfrm>
                  <a:off x="7" y="2904"/>
                  <a:ext cx="93" cy="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36" name="Oval 49"/>
              <p:cNvSpPr>
                <a:spLocks noChangeAspect="1" noChangeArrowheads="1"/>
              </p:cNvSpPr>
              <p:nvPr/>
            </p:nvSpPr>
            <p:spPr bwMode="auto">
              <a:xfrm>
                <a:off x="48" y="2521"/>
                <a:ext cx="39" cy="45"/>
              </a:xfrm>
              <a:prstGeom prst="ellipse">
                <a:avLst/>
              </a:prstGeom>
              <a:solidFill>
                <a:srgbClr val="FFFF00">
                  <a:alpha val="50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31" name="Arc 50"/>
            <p:cNvSpPr>
              <a:spLocks noChangeAspect="1"/>
            </p:cNvSpPr>
            <p:nvPr/>
          </p:nvSpPr>
          <p:spPr bwMode="auto">
            <a:xfrm>
              <a:off x="152" y="2480"/>
              <a:ext cx="90" cy="198"/>
            </a:xfrm>
            <a:custGeom>
              <a:avLst/>
              <a:gdLst>
                <a:gd name="G0" fmla="+- 0 0 0"/>
                <a:gd name="G1" fmla="+- 21172 0 0"/>
                <a:gd name="G2" fmla="+- 21600 0 0"/>
                <a:gd name="T0" fmla="*/ 4276 w 21600"/>
                <a:gd name="T1" fmla="*/ 0 h 42015"/>
                <a:gd name="T2" fmla="*/ 5669 w 21600"/>
                <a:gd name="T3" fmla="*/ 42015 h 42015"/>
                <a:gd name="T4" fmla="*/ 0 w 21600"/>
                <a:gd name="T5" fmla="*/ 21172 h 420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15" fill="none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</a:path>
                <a:path w="21600" h="42015" stroke="0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  <a:lnTo>
                    <a:pt x="0" y="21172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2" name="Arc 51"/>
            <p:cNvSpPr>
              <a:spLocks noChangeAspect="1"/>
            </p:cNvSpPr>
            <p:nvPr/>
          </p:nvSpPr>
          <p:spPr bwMode="auto">
            <a:xfrm>
              <a:off x="116" y="2508"/>
              <a:ext cx="78" cy="154"/>
            </a:xfrm>
            <a:custGeom>
              <a:avLst/>
              <a:gdLst>
                <a:gd name="G0" fmla="+- 0 0 0"/>
                <a:gd name="G1" fmla="+- 21159 0 0"/>
                <a:gd name="G2" fmla="+- 21600 0 0"/>
                <a:gd name="T0" fmla="*/ 4340 w 21600"/>
                <a:gd name="T1" fmla="*/ 0 h 41998"/>
                <a:gd name="T2" fmla="*/ 5682 w 21600"/>
                <a:gd name="T3" fmla="*/ 41998 h 41998"/>
                <a:gd name="T4" fmla="*/ 0 w 21600"/>
                <a:gd name="T5" fmla="*/ 21159 h 419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1998" fill="none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</a:path>
                <a:path w="21600" h="41998" stroke="0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  <a:lnTo>
                    <a:pt x="0" y="21159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3" name="Arc 52"/>
            <p:cNvSpPr>
              <a:spLocks noChangeAspect="1"/>
            </p:cNvSpPr>
            <p:nvPr/>
          </p:nvSpPr>
          <p:spPr bwMode="auto">
            <a:xfrm>
              <a:off x="102" y="2530"/>
              <a:ext cx="47" cy="117"/>
            </a:xfrm>
            <a:custGeom>
              <a:avLst/>
              <a:gdLst>
                <a:gd name="G0" fmla="+- 0 0 0"/>
                <a:gd name="G1" fmla="+- 21206 0 0"/>
                <a:gd name="G2" fmla="+- 21600 0 0"/>
                <a:gd name="T0" fmla="*/ 4104 w 21600"/>
                <a:gd name="T1" fmla="*/ 0 h 42099"/>
                <a:gd name="T2" fmla="*/ 5483 w 21600"/>
                <a:gd name="T3" fmla="*/ 42099 h 42099"/>
                <a:gd name="T4" fmla="*/ 0 w 21600"/>
                <a:gd name="T5" fmla="*/ 21206 h 420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99" fill="none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</a:path>
                <a:path w="21600" h="42099" stroke="0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  <a:lnTo>
                    <a:pt x="0" y="21206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69" name="Group 122"/>
          <p:cNvGrpSpPr>
            <a:grpSpLocks/>
          </p:cNvGrpSpPr>
          <p:nvPr/>
        </p:nvGrpSpPr>
        <p:grpSpPr bwMode="auto">
          <a:xfrm>
            <a:off x="6001743" y="928446"/>
            <a:ext cx="269875" cy="390062"/>
            <a:chOff x="4120" y="2308"/>
            <a:chExt cx="305" cy="415"/>
          </a:xfrm>
        </p:grpSpPr>
        <p:sp>
          <p:nvSpPr>
            <p:cNvPr id="70" name="Freeform 123"/>
            <p:cNvSpPr>
              <a:spLocks/>
            </p:cNvSpPr>
            <p:nvPr/>
          </p:nvSpPr>
          <p:spPr bwMode="auto">
            <a:xfrm flipH="1">
              <a:off x="4378" y="2308"/>
              <a:ext cx="47" cy="415"/>
            </a:xfrm>
            <a:custGeom>
              <a:avLst/>
              <a:gdLst/>
              <a:ahLst/>
              <a:cxnLst>
                <a:cxn ang="0">
                  <a:pos x="90" y="546"/>
                </a:cxn>
                <a:cxn ang="0">
                  <a:pos x="0" y="432"/>
                </a:cxn>
                <a:cxn ang="0">
                  <a:pos x="0" y="0"/>
                </a:cxn>
                <a:cxn ang="0">
                  <a:pos x="84" y="42"/>
                </a:cxn>
                <a:cxn ang="0">
                  <a:pos x="90" y="546"/>
                </a:cxn>
              </a:cxnLst>
              <a:rect l="0" t="0" r="r" b="b"/>
              <a:pathLst>
                <a:path w="90" h="546">
                  <a:moveTo>
                    <a:pt x="90" y="546"/>
                  </a:moveTo>
                  <a:lnTo>
                    <a:pt x="0" y="432"/>
                  </a:lnTo>
                  <a:lnTo>
                    <a:pt x="0" y="0"/>
                  </a:lnTo>
                  <a:lnTo>
                    <a:pt x="84" y="42"/>
                  </a:lnTo>
                  <a:lnTo>
                    <a:pt x="90" y="546"/>
                  </a:lnTo>
                  <a:close/>
                </a:path>
              </a:pathLst>
            </a:custGeom>
            <a:solidFill>
              <a:srgbClr val="006699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1" name="Rectangle 124"/>
            <p:cNvSpPr>
              <a:spLocks noChangeArrowheads="1"/>
            </p:cNvSpPr>
            <p:nvPr/>
          </p:nvSpPr>
          <p:spPr bwMode="auto">
            <a:xfrm flipH="1">
              <a:off x="4127" y="2340"/>
              <a:ext cx="255" cy="383"/>
            </a:xfrm>
            <a:prstGeom prst="rect">
              <a:avLst/>
            </a:prstGeom>
            <a:solidFill>
              <a:srgbClr val="0078AA"/>
            </a:solidFill>
            <a:ln w="1588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" name="Oval 125"/>
            <p:cNvSpPr>
              <a:spLocks noChangeArrowheads="1"/>
            </p:cNvSpPr>
            <p:nvPr/>
          </p:nvSpPr>
          <p:spPr bwMode="auto">
            <a:xfrm flipH="1">
              <a:off x="4278" y="2390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73" name="Group 126"/>
            <p:cNvGrpSpPr>
              <a:grpSpLocks/>
            </p:cNvGrpSpPr>
            <p:nvPr/>
          </p:nvGrpSpPr>
          <p:grpSpPr bwMode="auto">
            <a:xfrm flipH="1">
              <a:off x="4164" y="2500"/>
              <a:ext cx="152" cy="109"/>
              <a:chOff x="3216" y="2784"/>
              <a:chExt cx="192" cy="144"/>
            </a:xfrm>
          </p:grpSpPr>
          <p:sp>
            <p:nvSpPr>
              <p:cNvPr id="77" name="Line 127"/>
              <p:cNvSpPr>
                <a:spLocks noChangeShapeType="1"/>
              </p:cNvSpPr>
              <p:nvPr/>
            </p:nvSpPr>
            <p:spPr bwMode="auto">
              <a:xfrm>
                <a:off x="3216" y="2784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78" name="Line 128"/>
              <p:cNvSpPr>
                <a:spLocks noChangeShapeType="1"/>
              </p:cNvSpPr>
              <p:nvPr/>
            </p:nvSpPr>
            <p:spPr bwMode="auto">
              <a:xfrm>
                <a:off x="3216" y="2832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79" name="Line 129"/>
              <p:cNvSpPr>
                <a:spLocks noChangeShapeType="1"/>
              </p:cNvSpPr>
              <p:nvPr/>
            </p:nvSpPr>
            <p:spPr bwMode="auto">
              <a:xfrm>
                <a:off x="3216" y="2880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80" name="Line 130"/>
              <p:cNvSpPr>
                <a:spLocks noChangeShapeType="1"/>
              </p:cNvSpPr>
              <p:nvPr/>
            </p:nvSpPr>
            <p:spPr bwMode="auto">
              <a:xfrm>
                <a:off x="3216" y="2928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74" name="Freeform 131"/>
            <p:cNvSpPr>
              <a:spLocks/>
            </p:cNvSpPr>
            <p:nvPr/>
          </p:nvSpPr>
          <p:spPr bwMode="auto">
            <a:xfrm>
              <a:off x="4120" y="2311"/>
              <a:ext cx="301" cy="35"/>
            </a:xfrm>
            <a:custGeom>
              <a:avLst/>
              <a:gdLst/>
              <a:ahLst/>
              <a:cxnLst>
                <a:cxn ang="0">
                  <a:pos x="259" y="35"/>
                </a:cxn>
                <a:cxn ang="0">
                  <a:pos x="0" y="35"/>
                </a:cxn>
                <a:cxn ang="0">
                  <a:pos x="81" y="0"/>
                </a:cxn>
                <a:cxn ang="0">
                  <a:pos x="301" y="0"/>
                </a:cxn>
                <a:cxn ang="0">
                  <a:pos x="259" y="35"/>
                </a:cxn>
              </a:cxnLst>
              <a:rect l="0" t="0" r="r" b="b"/>
              <a:pathLst>
                <a:path w="301" h="35">
                  <a:moveTo>
                    <a:pt x="259" y="35"/>
                  </a:moveTo>
                  <a:lnTo>
                    <a:pt x="0" y="35"/>
                  </a:lnTo>
                  <a:lnTo>
                    <a:pt x="81" y="0"/>
                  </a:lnTo>
                  <a:lnTo>
                    <a:pt x="301" y="0"/>
                  </a:lnTo>
                  <a:lnTo>
                    <a:pt x="259" y="35"/>
                  </a:lnTo>
                  <a:close/>
                </a:path>
              </a:pathLst>
            </a:custGeom>
            <a:solidFill>
              <a:srgbClr val="00B4FF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5" name="Oval 132"/>
            <p:cNvSpPr>
              <a:spLocks noChangeArrowheads="1"/>
            </p:cNvSpPr>
            <p:nvPr/>
          </p:nvSpPr>
          <p:spPr bwMode="auto">
            <a:xfrm flipH="1">
              <a:off x="4170" y="2386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6" name="Oval 133"/>
            <p:cNvSpPr>
              <a:spLocks noChangeArrowheads="1"/>
            </p:cNvSpPr>
            <p:nvPr/>
          </p:nvSpPr>
          <p:spPr bwMode="auto">
            <a:xfrm flipH="1">
              <a:off x="4224" y="2386"/>
              <a:ext cx="37" cy="36"/>
            </a:xfrm>
            <a:prstGeom prst="ellipse">
              <a:avLst/>
            </a:prstGeom>
            <a:solidFill>
              <a:srgbClr val="CCFF33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27" name="AutoShape 22"/>
          <p:cNvSpPr>
            <a:spLocks noChangeArrowheads="1"/>
          </p:cNvSpPr>
          <p:nvPr/>
        </p:nvSpPr>
        <p:spPr bwMode="auto">
          <a:xfrm>
            <a:off x="6181764" y="1146913"/>
            <a:ext cx="180020" cy="186578"/>
          </a:xfrm>
          <a:prstGeom prst="can">
            <a:avLst>
              <a:gd name="adj" fmla="val 25000"/>
            </a:avLst>
          </a:prstGeom>
          <a:solidFill>
            <a:srgbClr val="66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sz="1600" dirty="0">
              <a:ea typeface="ＭＳ Ｐゴシック" pitchFamily="34" charset="-128"/>
            </a:endParaRPr>
          </a:p>
        </p:txBody>
      </p:sp>
      <p:sp>
        <p:nvSpPr>
          <p:cNvPr id="104" name="AutoShape 22"/>
          <p:cNvSpPr>
            <a:spLocks noChangeArrowheads="1"/>
          </p:cNvSpPr>
          <p:nvPr/>
        </p:nvSpPr>
        <p:spPr bwMode="auto">
          <a:xfrm>
            <a:off x="6862035" y="1146913"/>
            <a:ext cx="180020" cy="186578"/>
          </a:xfrm>
          <a:prstGeom prst="can">
            <a:avLst>
              <a:gd name="adj" fmla="val 25000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sz="1600" dirty="0">
              <a:ea typeface="ＭＳ Ｐゴシック" pitchFamily="34" charset="-128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181600" y="1361448"/>
            <a:ext cx="1308371" cy="5355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dirty="0" smtClean="0">
                <a:latin typeface="+mn-lt"/>
              </a:rPr>
              <a:t>L2 Configuration</a:t>
            </a:r>
          </a:p>
          <a:p>
            <a:pPr algn="r">
              <a:lnSpc>
                <a:spcPct val="80000"/>
              </a:lnSpc>
            </a:pPr>
            <a:r>
              <a:rPr lang="en-US" dirty="0" smtClean="0">
                <a:latin typeface="+mn-lt"/>
              </a:rPr>
              <a:t>AAA  </a:t>
            </a:r>
            <a:r>
              <a:rPr lang="en-US" dirty="0">
                <a:latin typeface="+mn-lt"/>
              </a:rPr>
              <a:t/>
            </a:r>
            <a:br>
              <a:rPr lang="en-US" dirty="0">
                <a:latin typeface="+mn-lt"/>
              </a:rPr>
            </a:br>
            <a:r>
              <a:rPr lang="en-US" dirty="0" smtClean="0">
                <a:latin typeface="+mn-lt"/>
              </a:rPr>
              <a:t>Policy</a:t>
            </a:r>
            <a:endParaRPr lang="en-US" dirty="0">
              <a:latin typeface="+mn-lt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6547000" y="1333491"/>
            <a:ext cx="6179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  <a:latin typeface="+mn-lt"/>
              </a:rPr>
              <a:t>DHCP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7717130" y="1333491"/>
            <a:ext cx="9503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1">
                    <a:lumMod val="75000"/>
                  </a:schemeClr>
                </a:solidFill>
                <a:latin typeface="+mn-lt"/>
              </a:rPr>
              <a:t>Application</a:t>
            </a:r>
          </a:p>
        </p:txBody>
      </p:sp>
      <p:grpSp>
        <p:nvGrpSpPr>
          <p:cNvPr id="205" name="Group 122"/>
          <p:cNvGrpSpPr>
            <a:grpSpLocks/>
          </p:cNvGrpSpPr>
          <p:nvPr/>
        </p:nvGrpSpPr>
        <p:grpSpPr bwMode="auto">
          <a:xfrm>
            <a:off x="5256327" y="938011"/>
            <a:ext cx="269875" cy="390062"/>
            <a:chOff x="4120" y="2308"/>
            <a:chExt cx="305" cy="415"/>
          </a:xfrm>
        </p:grpSpPr>
        <p:sp>
          <p:nvSpPr>
            <p:cNvPr id="206" name="Freeform 123"/>
            <p:cNvSpPr>
              <a:spLocks/>
            </p:cNvSpPr>
            <p:nvPr/>
          </p:nvSpPr>
          <p:spPr bwMode="auto">
            <a:xfrm flipH="1">
              <a:off x="4378" y="2308"/>
              <a:ext cx="47" cy="415"/>
            </a:xfrm>
            <a:custGeom>
              <a:avLst/>
              <a:gdLst/>
              <a:ahLst/>
              <a:cxnLst>
                <a:cxn ang="0">
                  <a:pos x="90" y="546"/>
                </a:cxn>
                <a:cxn ang="0">
                  <a:pos x="0" y="432"/>
                </a:cxn>
                <a:cxn ang="0">
                  <a:pos x="0" y="0"/>
                </a:cxn>
                <a:cxn ang="0">
                  <a:pos x="84" y="42"/>
                </a:cxn>
                <a:cxn ang="0">
                  <a:pos x="90" y="546"/>
                </a:cxn>
              </a:cxnLst>
              <a:rect l="0" t="0" r="r" b="b"/>
              <a:pathLst>
                <a:path w="90" h="546">
                  <a:moveTo>
                    <a:pt x="90" y="546"/>
                  </a:moveTo>
                  <a:lnTo>
                    <a:pt x="0" y="432"/>
                  </a:lnTo>
                  <a:lnTo>
                    <a:pt x="0" y="0"/>
                  </a:lnTo>
                  <a:lnTo>
                    <a:pt x="84" y="42"/>
                  </a:lnTo>
                  <a:lnTo>
                    <a:pt x="90" y="546"/>
                  </a:lnTo>
                  <a:close/>
                </a:path>
              </a:pathLst>
            </a:custGeom>
            <a:solidFill>
              <a:srgbClr val="006699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7" name="Rectangle 124"/>
            <p:cNvSpPr>
              <a:spLocks noChangeArrowheads="1"/>
            </p:cNvSpPr>
            <p:nvPr/>
          </p:nvSpPr>
          <p:spPr bwMode="auto">
            <a:xfrm flipH="1">
              <a:off x="4127" y="2340"/>
              <a:ext cx="255" cy="383"/>
            </a:xfrm>
            <a:prstGeom prst="rect">
              <a:avLst/>
            </a:prstGeom>
            <a:solidFill>
              <a:srgbClr val="0078AA"/>
            </a:solidFill>
            <a:ln w="1588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8" name="Oval 125"/>
            <p:cNvSpPr>
              <a:spLocks noChangeArrowheads="1"/>
            </p:cNvSpPr>
            <p:nvPr/>
          </p:nvSpPr>
          <p:spPr bwMode="auto">
            <a:xfrm flipH="1">
              <a:off x="4278" y="2390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209" name="Group 126"/>
            <p:cNvGrpSpPr>
              <a:grpSpLocks/>
            </p:cNvGrpSpPr>
            <p:nvPr/>
          </p:nvGrpSpPr>
          <p:grpSpPr bwMode="auto">
            <a:xfrm flipH="1">
              <a:off x="4164" y="2500"/>
              <a:ext cx="152" cy="109"/>
              <a:chOff x="3216" y="2784"/>
              <a:chExt cx="192" cy="144"/>
            </a:xfrm>
          </p:grpSpPr>
          <p:sp>
            <p:nvSpPr>
              <p:cNvPr id="213" name="Line 127"/>
              <p:cNvSpPr>
                <a:spLocks noChangeShapeType="1"/>
              </p:cNvSpPr>
              <p:nvPr/>
            </p:nvSpPr>
            <p:spPr bwMode="auto">
              <a:xfrm>
                <a:off x="3216" y="2784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14" name="Line 128"/>
              <p:cNvSpPr>
                <a:spLocks noChangeShapeType="1"/>
              </p:cNvSpPr>
              <p:nvPr/>
            </p:nvSpPr>
            <p:spPr bwMode="auto">
              <a:xfrm>
                <a:off x="3216" y="2832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15" name="Line 129"/>
              <p:cNvSpPr>
                <a:spLocks noChangeShapeType="1"/>
              </p:cNvSpPr>
              <p:nvPr/>
            </p:nvSpPr>
            <p:spPr bwMode="auto">
              <a:xfrm>
                <a:off x="3216" y="2880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16" name="Line 130"/>
              <p:cNvSpPr>
                <a:spLocks noChangeShapeType="1"/>
              </p:cNvSpPr>
              <p:nvPr/>
            </p:nvSpPr>
            <p:spPr bwMode="auto">
              <a:xfrm>
                <a:off x="3216" y="2928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210" name="Freeform 131"/>
            <p:cNvSpPr>
              <a:spLocks/>
            </p:cNvSpPr>
            <p:nvPr/>
          </p:nvSpPr>
          <p:spPr bwMode="auto">
            <a:xfrm>
              <a:off x="4120" y="2311"/>
              <a:ext cx="301" cy="35"/>
            </a:xfrm>
            <a:custGeom>
              <a:avLst/>
              <a:gdLst/>
              <a:ahLst/>
              <a:cxnLst>
                <a:cxn ang="0">
                  <a:pos x="259" y="35"/>
                </a:cxn>
                <a:cxn ang="0">
                  <a:pos x="0" y="35"/>
                </a:cxn>
                <a:cxn ang="0">
                  <a:pos x="81" y="0"/>
                </a:cxn>
                <a:cxn ang="0">
                  <a:pos x="301" y="0"/>
                </a:cxn>
                <a:cxn ang="0">
                  <a:pos x="259" y="35"/>
                </a:cxn>
              </a:cxnLst>
              <a:rect l="0" t="0" r="r" b="b"/>
              <a:pathLst>
                <a:path w="301" h="35">
                  <a:moveTo>
                    <a:pt x="259" y="35"/>
                  </a:moveTo>
                  <a:lnTo>
                    <a:pt x="0" y="35"/>
                  </a:lnTo>
                  <a:lnTo>
                    <a:pt x="81" y="0"/>
                  </a:lnTo>
                  <a:lnTo>
                    <a:pt x="301" y="0"/>
                  </a:lnTo>
                  <a:lnTo>
                    <a:pt x="259" y="35"/>
                  </a:lnTo>
                  <a:close/>
                </a:path>
              </a:pathLst>
            </a:custGeom>
            <a:solidFill>
              <a:srgbClr val="00B4FF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1" name="Oval 132"/>
            <p:cNvSpPr>
              <a:spLocks noChangeArrowheads="1"/>
            </p:cNvSpPr>
            <p:nvPr/>
          </p:nvSpPr>
          <p:spPr bwMode="auto">
            <a:xfrm flipH="1">
              <a:off x="4170" y="2386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12" name="Oval 133"/>
            <p:cNvSpPr>
              <a:spLocks noChangeArrowheads="1"/>
            </p:cNvSpPr>
            <p:nvPr/>
          </p:nvSpPr>
          <p:spPr bwMode="auto">
            <a:xfrm flipH="1">
              <a:off x="4224" y="2386"/>
              <a:ext cx="37" cy="36"/>
            </a:xfrm>
            <a:prstGeom prst="ellipse">
              <a:avLst/>
            </a:prstGeom>
            <a:solidFill>
              <a:srgbClr val="CCFF33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217" name="AutoShape 22"/>
          <p:cNvSpPr>
            <a:spLocks noChangeArrowheads="1"/>
          </p:cNvSpPr>
          <p:nvPr/>
        </p:nvSpPr>
        <p:spPr bwMode="auto">
          <a:xfrm>
            <a:off x="5436348" y="1156478"/>
            <a:ext cx="180020" cy="186578"/>
          </a:xfrm>
          <a:prstGeom prst="can">
            <a:avLst>
              <a:gd name="adj" fmla="val 25000"/>
            </a:avLst>
          </a:prstGeom>
          <a:solidFill>
            <a:srgbClr val="66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sz="1600" dirty="0">
              <a:ea typeface="ＭＳ Ｐゴシック" pitchFamily="34" charset="-128"/>
            </a:endParaRPr>
          </a:p>
        </p:txBody>
      </p:sp>
      <p:sp>
        <p:nvSpPr>
          <p:cNvPr id="218" name="TextBox 217"/>
          <p:cNvSpPr txBox="1"/>
          <p:nvPr/>
        </p:nvSpPr>
        <p:spPr>
          <a:xfrm>
            <a:off x="5166317" y="1616242"/>
            <a:ext cx="6206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ANQP</a:t>
            </a:r>
            <a:endParaRPr lang="en-US" dirty="0">
              <a:latin typeface="+mn-lt"/>
            </a:endParaRPr>
          </a:p>
        </p:txBody>
      </p:sp>
      <p:sp>
        <p:nvSpPr>
          <p:cNvPr id="243" name="TextBox 242"/>
          <p:cNvSpPr txBox="1"/>
          <p:nvPr/>
        </p:nvSpPr>
        <p:spPr>
          <a:xfrm>
            <a:off x="2322000" y="6174000"/>
            <a:ext cx="1575000" cy="33898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lIns="72000" tIns="0" rIns="0" bIns="0" rtlCol="0" anchor="ctr" anchorCtr="0">
            <a:noAutofit/>
          </a:bodyPr>
          <a:lstStyle/>
          <a:p>
            <a:pPr algn="ctr"/>
            <a:r>
              <a:rPr lang="en-US" b="1" dirty="0">
                <a:latin typeface="+mn-lt"/>
              </a:rPr>
              <a:t>Access Technology</a:t>
            </a:r>
          </a:p>
        </p:txBody>
      </p:sp>
      <p:sp>
        <p:nvSpPr>
          <p:cNvPr id="244" name="TextBox 243"/>
          <p:cNvSpPr txBox="1"/>
          <p:nvPr/>
        </p:nvSpPr>
        <p:spPr>
          <a:xfrm>
            <a:off x="4077000" y="6174000"/>
            <a:ext cx="2069999" cy="360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lIns="72000" tIns="0" rIns="0" bIns="0" rtlCol="0" anchor="ctr" anchorCtr="0">
            <a:noAutofit/>
          </a:bodyPr>
          <a:lstStyle/>
          <a:p>
            <a:pPr algn="ctr"/>
            <a:r>
              <a:rPr lang="en-US" sz="1600" b="1" i="1" dirty="0" smtClean="0">
                <a:latin typeface="+mn-lt"/>
              </a:rPr>
              <a:t>Control </a:t>
            </a:r>
            <a:r>
              <a:rPr lang="en-US" sz="1600" b="1" i="1" dirty="0">
                <a:latin typeface="+mn-lt"/>
              </a:rPr>
              <a:t>I/f</a:t>
            </a:r>
          </a:p>
        </p:txBody>
      </p:sp>
      <p:pic>
        <p:nvPicPr>
          <p:cNvPr id="153" name="Picture 372" descr="switch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38600" y="1295400"/>
            <a:ext cx="292468" cy="146695"/>
          </a:xfrm>
          <a:prstGeom prst="rect">
            <a:avLst/>
          </a:prstGeom>
          <a:noFill/>
        </p:spPr>
      </p:pic>
      <p:sp>
        <p:nvSpPr>
          <p:cNvPr id="156" name="TextBox 155"/>
          <p:cNvSpPr txBox="1"/>
          <p:nvPr/>
        </p:nvSpPr>
        <p:spPr>
          <a:xfrm>
            <a:off x="3357000" y="1372800"/>
            <a:ext cx="13006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Access Network</a:t>
            </a:r>
            <a:endParaRPr lang="en-US" dirty="0">
              <a:latin typeface="+mn-lt"/>
            </a:endParaRPr>
          </a:p>
        </p:txBody>
      </p:sp>
      <p:sp>
        <p:nvSpPr>
          <p:cNvPr id="158" name="Rectangle 157"/>
          <p:cNvSpPr/>
          <p:nvPr/>
        </p:nvSpPr>
        <p:spPr bwMode="auto">
          <a:xfrm>
            <a:off x="3987001" y="2041625"/>
            <a:ext cx="1485099" cy="26431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259609" y="2041747"/>
            <a:ext cx="3727391" cy="23930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r>
              <a:rPr lang="en-US" dirty="0" smtClean="0">
                <a:latin typeface="+mn-lt"/>
              </a:rPr>
              <a:t>Network Selection</a:t>
            </a:r>
            <a:endParaRPr lang="en-US" dirty="0">
              <a:latin typeface="+mn-lt"/>
            </a:endParaRPr>
          </a:p>
        </p:txBody>
      </p:sp>
      <p:sp>
        <p:nvSpPr>
          <p:cNvPr id="238" name="TextBox 237"/>
          <p:cNvSpPr txBox="1"/>
          <p:nvPr/>
        </p:nvSpPr>
        <p:spPr>
          <a:xfrm>
            <a:off x="256170" y="5850514"/>
            <a:ext cx="5630655" cy="1814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r>
              <a:rPr lang="en-US" dirty="0" smtClean="0">
                <a:latin typeface="+mn-lt"/>
              </a:rPr>
              <a:t>Accounting</a:t>
            </a:r>
            <a:endParaRPr lang="en-US" dirty="0">
              <a:latin typeface="+mn-lt"/>
            </a:endParaRPr>
          </a:p>
        </p:txBody>
      </p:sp>
      <p:sp>
        <p:nvSpPr>
          <p:cNvPr id="241" name="TextBox 240"/>
          <p:cNvSpPr txBox="1"/>
          <p:nvPr/>
        </p:nvSpPr>
        <p:spPr>
          <a:xfrm>
            <a:off x="258423" y="5377185"/>
            <a:ext cx="3727391" cy="22106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r>
              <a:rPr lang="en-US" dirty="0" smtClean="0">
                <a:latin typeface="+mn-lt"/>
              </a:rPr>
              <a:t>Disassociation</a:t>
            </a:r>
            <a:endParaRPr lang="en-US" dirty="0">
              <a:latin typeface="+mn-lt"/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250679" y="3764243"/>
            <a:ext cx="6564503" cy="3141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r>
              <a:rPr lang="en-US" dirty="0" smtClean="0">
                <a:latin typeface="+mn-lt"/>
              </a:rPr>
              <a:t>Host Configuration</a:t>
            </a:r>
            <a:endParaRPr lang="en-US" dirty="0">
              <a:latin typeface="+mn-lt"/>
            </a:endParaRPr>
          </a:p>
        </p:txBody>
      </p:sp>
      <p:sp>
        <p:nvSpPr>
          <p:cNvPr id="240" name="TextBox 239"/>
          <p:cNvSpPr txBox="1"/>
          <p:nvPr/>
        </p:nvSpPr>
        <p:spPr>
          <a:xfrm>
            <a:off x="261192" y="4870383"/>
            <a:ext cx="7910808" cy="2364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r>
              <a:rPr lang="en-US" dirty="0" smtClean="0">
                <a:latin typeface="+mn-lt"/>
              </a:rPr>
              <a:t>Application</a:t>
            </a:r>
            <a:endParaRPr lang="en-US" dirty="0">
              <a:latin typeface="+mn-lt"/>
            </a:endParaRPr>
          </a:p>
        </p:txBody>
      </p:sp>
      <p:sp>
        <p:nvSpPr>
          <p:cNvPr id="239" name="TextBox 238"/>
          <p:cNvSpPr txBox="1"/>
          <p:nvPr/>
        </p:nvSpPr>
        <p:spPr>
          <a:xfrm>
            <a:off x="247933" y="4417069"/>
            <a:ext cx="5630655" cy="1905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r>
              <a:rPr lang="en-US" dirty="0" smtClean="0">
                <a:latin typeface="+mn-lt"/>
              </a:rPr>
              <a:t>Policy Control</a:t>
            </a:r>
            <a:endParaRPr lang="en-US" dirty="0">
              <a:latin typeface="+mn-lt"/>
            </a:endParaRPr>
          </a:p>
        </p:txBody>
      </p:sp>
      <p:sp>
        <p:nvSpPr>
          <p:cNvPr id="237" name="TextBox 236"/>
          <p:cNvSpPr txBox="1"/>
          <p:nvPr/>
        </p:nvSpPr>
        <p:spPr>
          <a:xfrm>
            <a:off x="257413" y="4133116"/>
            <a:ext cx="7910808" cy="2454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r>
              <a:rPr lang="en-US" dirty="0" smtClean="0">
                <a:latin typeface="+mn-lt"/>
              </a:rPr>
              <a:t>Application</a:t>
            </a:r>
            <a:endParaRPr lang="en-US" dirty="0">
              <a:latin typeface="+mn-lt"/>
            </a:endParaRPr>
          </a:p>
        </p:txBody>
      </p:sp>
      <p:sp>
        <p:nvSpPr>
          <p:cNvPr id="236" name="TextBox 235"/>
          <p:cNvSpPr txBox="1"/>
          <p:nvPr/>
        </p:nvSpPr>
        <p:spPr>
          <a:xfrm>
            <a:off x="252000" y="5156443"/>
            <a:ext cx="6564503" cy="1805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r>
              <a:rPr lang="en-US" dirty="0" smtClean="0">
                <a:latin typeface="+mn-lt"/>
              </a:rPr>
              <a:t>Host </a:t>
            </a:r>
            <a:r>
              <a:rPr lang="en-US" dirty="0" err="1">
                <a:latin typeface="+mn-lt"/>
              </a:rPr>
              <a:t>C</a:t>
            </a:r>
            <a:r>
              <a:rPr lang="en-US" dirty="0" err="1" smtClean="0">
                <a:latin typeface="+mn-lt"/>
              </a:rPr>
              <a:t>onfig</a:t>
            </a:r>
            <a:r>
              <a:rPr lang="en-US" dirty="0" smtClean="0">
                <a:latin typeface="+mn-lt"/>
              </a:rPr>
              <a:t> Release</a:t>
            </a:r>
            <a:endParaRPr lang="en-US" dirty="0">
              <a:latin typeface="+mn-lt"/>
            </a:endParaRPr>
          </a:p>
        </p:txBody>
      </p:sp>
      <p:sp>
        <p:nvSpPr>
          <p:cNvPr id="235" name="TextBox 234"/>
          <p:cNvSpPr txBox="1"/>
          <p:nvPr/>
        </p:nvSpPr>
        <p:spPr>
          <a:xfrm>
            <a:off x="247933" y="3525440"/>
            <a:ext cx="5630655" cy="1814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r>
              <a:rPr lang="en-US" dirty="0" smtClean="0">
                <a:latin typeface="+mn-lt"/>
              </a:rPr>
              <a:t>Accounting</a:t>
            </a:r>
            <a:endParaRPr lang="en-US" dirty="0">
              <a:latin typeface="+mn-lt"/>
            </a:endParaRPr>
          </a:p>
        </p:txBody>
      </p:sp>
      <p:sp>
        <p:nvSpPr>
          <p:cNvPr id="232" name="TextBox 231"/>
          <p:cNvSpPr txBox="1"/>
          <p:nvPr/>
        </p:nvSpPr>
        <p:spPr>
          <a:xfrm>
            <a:off x="255830" y="2666100"/>
            <a:ext cx="3727391" cy="5752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r>
              <a:rPr lang="en-US" dirty="0" smtClean="0">
                <a:latin typeface="+mn-lt"/>
              </a:rPr>
              <a:t>Authentication</a:t>
            </a:r>
          </a:p>
          <a:p>
            <a:r>
              <a:rPr lang="en-US" dirty="0" smtClean="0">
                <a:latin typeface="+mn-lt"/>
              </a:rPr>
              <a:t>Authorization</a:t>
            </a:r>
            <a:endParaRPr lang="en-US" dirty="0">
              <a:latin typeface="+mn-lt"/>
            </a:endParaRPr>
          </a:p>
        </p:txBody>
      </p:sp>
      <p:sp>
        <p:nvSpPr>
          <p:cNvPr id="231" name="TextBox 230"/>
          <p:cNvSpPr txBox="1"/>
          <p:nvPr/>
        </p:nvSpPr>
        <p:spPr>
          <a:xfrm>
            <a:off x="258283" y="2326302"/>
            <a:ext cx="3727391" cy="2817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r>
              <a:rPr lang="en-US" dirty="0" smtClean="0">
                <a:latin typeface="+mn-lt"/>
              </a:rPr>
              <a:t>Association</a:t>
            </a:r>
            <a:endParaRPr lang="en-US" dirty="0"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5360" y="1668116"/>
            <a:ext cx="3734294" cy="3266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r>
              <a:rPr lang="en-US" dirty="0" smtClean="0">
                <a:latin typeface="+mn-lt"/>
              </a:rPr>
              <a:t>Scanning</a:t>
            </a:r>
            <a:endParaRPr lang="en-US" dirty="0">
              <a:latin typeface="+mn-lt"/>
            </a:endParaRPr>
          </a:p>
        </p:txBody>
      </p:sp>
      <p:sp>
        <p:nvSpPr>
          <p:cNvPr id="171" name="Rectangle 170"/>
          <p:cNvSpPr/>
          <p:nvPr/>
        </p:nvSpPr>
        <p:spPr bwMode="auto">
          <a:xfrm>
            <a:off x="2277000" y="1664193"/>
            <a:ext cx="1710000" cy="33979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2" name="Rectangle 171"/>
          <p:cNvSpPr/>
          <p:nvPr/>
        </p:nvSpPr>
        <p:spPr bwMode="auto">
          <a:xfrm>
            <a:off x="2277000" y="2343789"/>
            <a:ext cx="1710000" cy="26428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3" name="Rectangle 172"/>
          <p:cNvSpPr/>
          <p:nvPr/>
        </p:nvSpPr>
        <p:spPr bwMode="auto">
          <a:xfrm>
            <a:off x="2277000" y="2683587"/>
            <a:ext cx="1710000" cy="5663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4" name="Rectangle 173"/>
          <p:cNvSpPr/>
          <p:nvPr/>
        </p:nvSpPr>
        <p:spPr bwMode="auto">
          <a:xfrm>
            <a:off x="2277000" y="5361202"/>
            <a:ext cx="1710000" cy="2265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5" name="Rectangle 174"/>
          <p:cNvSpPr/>
          <p:nvPr/>
        </p:nvSpPr>
        <p:spPr bwMode="auto">
          <a:xfrm>
            <a:off x="3987000" y="3512698"/>
            <a:ext cx="2202347" cy="18877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6" name="Rectangle 175"/>
          <p:cNvSpPr/>
          <p:nvPr/>
        </p:nvSpPr>
        <p:spPr bwMode="auto">
          <a:xfrm>
            <a:off x="3987000" y="4418826"/>
            <a:ext cx="2202347" cy="18877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7" name="Rectangle 176"/>
          <p:cNvSpPr/>
          <p:nvPr/>
        </p:nvSpPr>
        <p:spPr bwMode="auto">
          <a:xfrm>
            <a:off x="3987000" y="5850514"/>
            <a:ext cx="2202347" cy="18877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0" name="Rectangle 169"/>
          <p:cNvSpPr/>
          <p:nvPr/>
        </p:nvSpPr>
        <p:spPr bwMode="auto">
          <a:xfrm>
            <a:off x="2277000" y="2041747"/>
            <a:ext cx="1710000" cy="26342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33" name="Rectangle 232"/>
          <p:cNvSpPr/>
          <p:nvPr/>
        </p:nvSpPr>
        <p:spPr bwMode="auto">
          <a:xfrm>
            <a:off x="3989653" y="2843039"/>
            <a:ext cx="2202347" cy="38229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flipH="1">
            <a:off x="2277001" y="1679728"/>
            <a:ext cx="1709166" cy="387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flipH="1" flipV="1">
            <a:off x="2283431" y="2710344"/>
            <a:ext cx="1710000" cy="2825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 flipH="1">
            <a:off x="2276584" y="2784636"/>
            <a:ext cx="1702932" cy="147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flipH="1" flipV="1">
            <a:off x="2276584" y="3058768"/>
            <a:ext cx="1716848" cy="2791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 flipH="1">
            <a:off x="2276584" y="2977033"/>
            <a:ext cx="1712742" cy="4398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flipH="1" flipV="1">
            <a:off x="3985947" y="2887276"/>
            <a:ext cx="2206053" cy="2284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 flipH="1">
            <a:off x="3979516" y="2947875"/>
            <a:ext cx="2212484" cy="2915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flipH="1" flipV="1">
            <a:off x="2283430" y="3803539"/>
            <a:ext cx="4538389" cy="161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 flipH="1">
            <a:off x="2270152" y="3860699"/>
            <a:ext cx="4551848" cy="264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 flipH="1" flipV="1">
            <a:off x="2277001" y="4192563"/>
            <a:ext cx="5892347" cy="3775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 flipH="1">
            <a:off x="2270152" y="4268074"/>
            <a:ext cx="5899196" cy="557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8" name="Straight Arrow Connector 107"/>
          <p:cNvCxnSpPr/>
          <p:nvPr/>
        </p:nvCxnSpPr>
        <p:spPr bwMode="auto">
          <a:xfrm flipH="1">
            <a:off x="2279616" y="1752732"/>
            <a:ext cx="1706551" cy="2984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9" name="Straight Arrow Connector 108"/>
          <p:cNvCxnSpPr/>
          <p:nvPr/>
        </p:nvCxnSpPr>
        <p:spPr bwMode="auto">
          <a:xfrm flipH="1" flipV="1">
            <a:off x="2277000" y="1831706"/>
            <a:ext cx="1702515" cy="3775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10" name="Straight Arrow Connector 109"/>
          <p:cNvCxnSpPr/>
          <p:nvPr/>
        </p:nvCxnSpPr>
        <p:spPr bwMode="auto">
          <a:xfrm flipH="1">
            <a:off x="2277001" y="1908592"/>
            <a:ext cx="1716430" cy="4102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11" name="Straight Arrow Connector 110"/>
          <p:cNvCxnSpPr/>
          <p:nvPr/>
        </p:nvCxnSpPr>
        <p:spPr bwMode="auto">
          <a:xfrm flipH="1" flipV="1">
            <a:off x="2283430" y="2077233"/>
            <a:ext cx="1702515" cy="3775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12" name="Straight Arrow Connector 111"/>
          <p:cNvCxnSpPr/>
          <p:nvPr/>
        </p:nvCxnSpPr>
        <p:spPr bwMode="auto">
          <a:xfrm flipH="1">
            <a:off x="2283431" y="2211266"/>
            <a:ext cx="1716430" cy="4102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13" name="Straight Arrow Connector 112"/>
          <p:cNvCxnSpPr/>
          <p:nvPr/>
        </p:nvCxnSpPr>
        <p:spPr bwMode="auto">
          <a:xfrm flipH="1" flipV="1">
            <a:off x="2270152" y="2368632"/>
            <a:ext cx="1702515" cy="3775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14" name="Straight Arrow Connector 113"/>
          <p:cNvCxnSpPr/>
          <p:nvPr/>
        </p:nvCxnSpPr>
        <p:spPr bwMode="auto">
          <a:xfrm flipH="1">
            <a:off x="2270153" y="2445518"/>
            <a:ext cx="1716430" cy="4102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15" name="Straight Arrow Connector 114"/>
          <p:cNvCxnSpPr/>
          <p:nvPr/>
        </p:nvCxnSpPr>
        <p:spPr bwMode="auto">
          <a:xfrm flipH="1" flipV="1">
            <a:off x="2277000" y="2527793"/>
            <a:ext cx="1702515" cy="3775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16" name="Straight Arrow Connector 115"/>
          <p:cNvCxnSpPr/>
          <p:nvPr/>
        </p:nvCxnSpPr>
        <p:spPr bwMode="auto">
          <a:xfrm flipH="1" flipV="1">
            <a:off x="2276584" y="2859022"/>
            <a:ext cx="1710000" cy="2825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24" name="Straight Arrow Connector 123"/>
          <p:cNvCxnSpPr/>
          <p:nvPr/>
        </p:nvCxnSpPr>
        <p:spPr bwMode="auto">
          <a:xfrm flipH="1" flipV="1">
            <a:off x="3999850" y="3095176"/>
            <a:ext cx="2192150" cy="37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25" name="Straight Arrow Connector 124"/>
          <p:cNvCxnSpPr/>
          <p:nvPr/>
        </p:nvCxnSpPr>
        <p:spPr bwMode="auto">
          <a:xfrm flipH="1">
            <a:off x="3978855" y="3136651"/>
            <a:ext cx="2213145" cy="3037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27" name="Straight Arrow Connector 126"/>
          <p:cNvCxnSpPr/>
          <p:nvPr/>
        </p:nvCxnSpPr>
        <p:spPr bwMode="auto">
          <a:xfrm flipH="1">
            <a:off x="2270152" y="3167437"/>
            <a:ext cx="1708702" cy="73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37" name="Straight Arrow Connector 136"/>
          <p:cNvCxnSpPr/>
          <p:nvPr/>
        </p:nvCxnSpPr>
        <p:spPr bwMode="auto">
          <a:xfrm flipH="1" flipV="1">
            <a:off x="2283430" y="3932435"/>
            <a:ext cx="4538389" cy="161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38" name="Straight Arrow Connector 137"/>
          <p:cNvCxnSpPr/>
          <p:nvPr/>
        </p:nvCxnSpPr>
        <p:spPr bwMode="auto">
          <a:xfrm flipH="1">
            <a:off x="2276584" y="3998808"/>
            <a:ext cx="4551848" cy="264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39" name="Straight Arrow Connector 138"/>
          <p:cNvCxnSpPr/>
          <p:nvPr/>
        </p:nvCxnSpPr>
        <p:spPr bwMode="auto">
          <a:xfrm flipH="1" flipV="1">
            <a:off x="3986152" y="3583073"/>
            <a:ext cx="2205848" cy="513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40" name="Straight Arrow Connector 139"/>
          <p:cNvCxnSpPr/>
          <p:nvPr/>
        </p:nvCxnSpPr>
        <p:spPr bwMode="auto">
          <a:xfrm flipH="1">
            <a:off x="3979721" y="3625964"/>
            <a:ext cx="2212279" cy="4686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5" name="Straight Arrow Connector 144"/>
          <p:cNvCxnSpPr/>
          <p:nvPr/>
        </p:nvCxnSpPr>
        <p:spPr bwMode="auto">
          <a:xfrm flipH="1" flipV="1">
            <a:off x="3976814" y="4538481"/>
            <a:ext cx="2215186" cy="313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46" name="Straight Arrow Connector 145"/>
          <p:cNvCxnSpPr/>
          <p:nvPr/>
        </p:nvCxnSpPr>
        <p:spPr bwMode="auto">
          <a:xfrm flipH="1">
            <a:off x="3970384" y="4456581"/>
            <a:ext cx="2221616" cy="3974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7" name="Straight Arrow Connector 146"/>
          <p:cNvCxnSpPr/>
          <p:nvPr/>
        </p:nvCxnSpPr>
        <p:spPr bwMode="auto">
          <a:xfrm flipH="1" flipV="1">
            <a:off x="2283433" y="4906078"/>
            <a:ext cx="5892347" cy="3775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48" name="Straight Arrow Connector 147"/>
          <p:cNvCxnSpPr/>
          <p:nvPr/>
        </p:nvCxnSpPr>
        <p:spPr bwMode="auto">
          <a:xfrm flipH="1">
            <a:off x="2276584" y="4981589"/>
            <a:ext cx="5899196" cy="557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9" name="Straight Arrow Connector 148"/>
          <p:cNvCxnSpPr/>
          <p:nvPr/>
        </p:nvCxnSpPr>
        <p:spPr bwMode="auto">
          <a:xfrm flipH="1" flipV="1">
            <a:off x="3987535" y="5901585"/>
            <a:ext cx="2204465" cy="2443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50" name="Straight Arrow Connector 149"/>
          <p:cNvCxnSpPr/>
          <p:nvPr/>
        </p:nvCxnSpPr>
        <p:spPr bwMode="auto">
          <a:xfrm flipH="1">
            <a:off x="3981104" y="5963780"/>
            <a:ext cx="2210896" cy="2756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51" name="Straight Arrow Connector 150"/>
          <p:cNvCxnSpPr/>
          <p:nvPr/>
        </p:nvCxnSpPr>
        <p:spPr bwMode="auto">
          <a:xfrm flipH="1" flipV="1">
            <a:off x="2270570" y="5420729"/>
            <a:ext cx="1719083" cy="3912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52" name="Straight Arrow Connector 151"/>
          <p:cNvCxnSpPr/>
          <p:nvPr/>
        </p:nvCxnSpPr>
        <p:spPr bwMode="auto">
          <a:xfrm flipH="1">
            <a:off x="2270570" y="5497615"/>
            <a:ext cx="1716430" cy="4102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54" name="Straight Arrow Connector 153"/>
          <p:cNvCxnSpPr/>
          <p:nvPr/>
        </p:nvCxnSpPr>
        <p:spPr bwMode="auto">
          <a:xfrm flipH="1" flipV="1">
            <a:off x="2261774" y="5210181"/>
            <a:ext cx="4538389" cy="161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55" name="Straight Arrow Connector 154"/>
          <p:cNvCxnSpPr/>
          <p:nvPr/>
        </p:nvCxnSpPr>
        <p:spPr bwMode="auto">
          <a:xfrm flipH="1">
            <a:off x="2254928" y="5276554"/>
            <a:ext cx="4551848" cy="264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20" name="Straight Arrow Connector 219"/>
          <p:cNvCxnSpPr/>
          <p:nvPr/>
        </p:nvCxnSpPr>
        <p:spPr bwMode="auto">
          <a:xfrm flipH="1" flipV="1">
            <a:off x="3985118" y="2114990"/>
            <a:ext cx="1486882" cy="4002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227" name="Straight Arrow Connector 226"/>
          <p:cNvCxnSpPr/>
          <p:nvPr/>
        </p:nvCxnSpPr>
        <p:spPr bwMode="auto">
          <a:xfrm flipH="1">
            <a:off x="3992489" y="2192768"/>
            <a:ext cx="1479511" cy="2177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61" name="TextBox 160"/>
          <p:cNvSpPr txBox="1"/>
          <p:nvPr/>
        </p:nvSpPr>
        <p:spPr>
          <a:xfrm>
            <a:off x="251520" y="3292569"/>
            <a:ext cx="5630655" cy="1814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r>
              <a:rPr lang="en-US" dirty="0">
                <a:latin typeface="+mn-lt"/>
              </a:rPr>
              <a:t>Link Establishment</a:t>
            </a:r>
          </a:p>
        </p:txBody>
      </p:sp>
      <p:sp>
        <p:nvSpPr>
          <p:cNvPr id="162" name="Rectangle 161"/>
          <p:cNvSpPr/>
          <p:nvPr/>
        </p:nvSpPr>
        <p:spPr bwMode="auto">
          <a:xfrm>
            <a:off x="3990587" y="3279827"/>
            <a:ext cx="2202347" cy="18877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63" name="Straight Arrow Connector 162"/>
          <p:cNvCxnSpPr/>
          <p:nvPr/>
        </p:nvCxnSpPr>
        <p:spPr bwMode="auto">
          <a:xfrm flipH="1" flipV="1">
            <a:off x="3989739" y="3350202"/>
            <a:ext cx="2205848" cy="513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64" name="Straight Arrow Connector 163"/>
          <p:cNvCxnSpPr/>
          <p:nvPr/>
        </p:nvCxnSpPr>
        <p:spPr bwMode="auto">
          <a:xfrm flipH="1">
            <a:off x="3983308" y="3384805"/>
            <a:ext cx="2212279" cy="4686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65" name="TextBox 164"/>
          <p:cNvSpPr txBox="1"/>
          <p:nvPr/>
        </p:nvSpPr>
        <p:spPr>
          <a:xfrm>
            <a:off x="251520" y="4651185"/>
            <a:ext cx="5630655" cy="1814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r>
              <a:rPr lang="en-US" dirty="0">
                <a:latin typeface="+mn-lt"/>
              </a:rPr>
              <a:t>Link </a:t>
            </a:r>
            <a:r>
              <a:rPr lang="en-US" dirty="0" smtClean="0">
                <a:latin typeface="+mn-lt"/>
              </a:rPr>
              <a:t>Relocation</a:t>
            </a:r>
            <a:endParaRPr lang="en-US" dirty="0">
              <a:latin typeface="+mn-lt"/>
            </a:endParaRPr>
          </a:p>
        </p:txBody>
      </p:sp>
      <p:sp>
        <p:nvSpPr>
          <p:cNvPr id="166" name="Rectangle 165"/>
          <p:cNvSpPr/>
          <p:nvPr/>
        </p:nvSpPr>
        <p:spPr bwMode="auto">
          <a:xfrm>
            <a:off x="3990587" y="4638443"/>
            <a:ext cx="2202347" cy="18877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67" name="Straight Arrow Connector 166"/>
          <p:cNvCxnSpPr/>
          <p:nvPr/>
        </p:nvCxnSpPr>
        <p:spPr bwMode="auto">
          <a:xfrm flipH="1" flipV="1">
            <a:off x="3989739" y="4708818"/>
            <a:ext cx="2205848" cy="513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68" name="Straight Arrow Connector 167"/>
          <p:cNvCxnSpPr/>
          <p:nvPr/>
        </p:nvCxnSpPr>
        <p:spPr bwMode="auto">
          <a:xfrm flipH="1">
            <a:off x="3983308" y="4743421"/>
            <a:ext cx="2212279" cy="4686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78" name="TextBox 177"/>
          <p:cNvSpPr txBox="1"/>
          <p:nvPr/>
        </p:nvSpPr>
        <p:spPr>
          <a:xfrm>
            <a:off x="251520" y="5632828"/>
            <a:ext cx="5630655" cy="1814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r>
              <a:rPr lang="en-US" dirty="0">
                <a:latin typeface="+mn-lt"/>
              </a:rPr>
              <a:t>Link Teardown</a:t>
            </a:r>
          </a:p>
        </p:txBody>
      </p:sp>
      <p:sp>
        <p:nvSpPr>
          <p:cNvPr id="179" name="Rectangle 178"/>
          <p:cNvSpPr/>
          <p:nvPr/>
        </p:nvSpPr>
        <p:spPr bwMode="auto">
          <a:xfrm>
            <a:off x="3990587" y="5620086"/>
            <a:ext cx="2202347" cy="18877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80" name="Straight Arrow Connector 179"/>
          <p:cNvCxnSpPr/>
          <p:nvPr/>
        </p:nvCxnSpPr>
        <p:spPr bwMode="auto">
          <a:xfrm flipH="1" flipV="1">
            <a:off x="3989739" y="5690461"/>
            <a:ext cx="2205848" cy="513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81" name="Straight Arrow Connector 180"/>
          <p:cNvCxnSpPr/>
          <p:nvPr/>
        </p:nvCxnSpPr>
        <p:spPr bwMode="auto">
          <a:xfrm flipH="1">
            <a:off x="3983308" y="5725064"/>
            <a:ext cx="2212279" cy="4686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" name="Straight Connector 4"/>
          <p:cNvCxnSpPr/>
          <p:nvPr/>
        </p:nvCxnSpPr>
        <p:spPr bwMode="auto">
          <a:xfrm>
            <a:off x="2277000" y="1603521"/>
            <a:ext cx="0" cy="448047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>
            <a:off x="3987000" y="1603521"/>
            <a:ext cx="0" cy="448047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6186838" y="1828800"/>
            <a:ext cx="0" cy="4255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>
            <a:off x="6821818" y="1603521"/>
            <a:ext cx="0" cy="448047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8172000" y="1603521"/>
            <a:ext cx="0" cy="448047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04" name="Straight Connector 203"/>
          <p:cNvCxnSpPr/>
          <p:nvPr/>
        </p:nvCxnSpPr>
        <p:spPr bwMode="auto">
          <a:xfrm>
            <a:off x="5484615" y="1828800"/>
            <a:ext cx="1" cy="41292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82" name="Rectangle 181"/>
          <p:cNvSpPr/>
          <p:nvPr/>
        </p:nvSpPr>
        <p:spPr bwMode="auto">
          <a:xfrm>
            <a:off x="3429000" y="838200"/>
            <a:ext cx="1143000" cy="762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83" name="Rectangle 182"/>
          <p:cNvSpPr/>
          <p:nvPr/>
        </p:nvSpPr>
        <p:spPr bwMode="auto">
          <a:xfrm>
            <a:off x="5205663" y="838200"/>
            <a:ext cx="1219200" cy="990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pic>
        <p:nvPicPr>
          <p:cNvPr id="184" name="Picture 183" descr="server.png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7386" y="908720"/>
            <a:ext cx="274302" cy="463265"/>
          </a:xfrm>
          <a:prstGeom prst="rect">
            <a:avLst/>
          </a:prstGeom>
        </p:spPr>
      </p:pic>
      <p:sp>
        <p:nvSpPr>
          <p:cNvPr id="14" name="Rounded Rectangle 13"/>
          <p:cNvSpPr/>
          <p:nvPr/>
        </p:nvSpPr>
        <p:spPr bwMode="auto">
          <a:xfrm>
            <a:off x="251520" y="1628800"/>
            <a:ext cx="5490610" cy="720080"/>
          </a:xfrm>
          <a:prstGeom prst="roundRect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79666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79087"/>
          </a:xfrm>
        </p:spPr>
        <p:txBody>
          <a:bodyPr/>
          <a:lstStyle/>
          <a:p>
            <a:r>
              <a:rPr lang="en-US"/>
              <a:t>Example Chapter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8729"/>
            <a:ext cx="8229600" cy="544560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Functional Design and Decomposition</a:t>
            </a:r>
          </a:p>
          <a:p>
            <a:pPr lvl="1"/>
            <a:r>
              <a:rPr lang="en-US" dirty="0"/>
              <a:t>Network Discovery and Selection</a:t>
            </a:r>
          </a:p>
          <a:p>
            <a:pPr lvl="2"/>
            <a:r>
              <a:rPr lang="en-US" dirty="0"/>
              <a:t>Generic functional requirements and information flows</a:t>
            </a:r>
          </a:p>
          <a:p>
            <a:pPr lvl="2"/>
            <a:r>
              <a:rPr lang="en-US" dirty="0"/>
              <a:t>Ethernet functional design	&lt;- 802.3</a:t>
            </a:r>
          </a:p>
          <a:p>
            <a:pPr lvl="2"/>
            <a:r>
              <a:rPr lang="en-US" dirty="0"/>
              <a:t>WPAN functional design	&lt;- 802.15</a:t>
            </a:r>
          </a:p>
          <a:p>
            <a:pPr lvl="2"/>
            <a:r>
              <a:rPr lang="en-US" dirty="0"/>
              <a:t>WLAN functional design	&lt;- 802.11</a:t>
            </a:r>
          </a:p>
          <a:p>
            <a:pPr lvl="2"/>
            <a:r>
              <a:rPr lang="en-US" dirty="0"/>
              <a:t>WMAN functional design	&lt;- 802.16</a:t>
            </a:r>
          </a:p>
          <a:p>
            <a:pPr lvl="2"/>
            <a:r>
              <a:rPr lang="en-US" dirty="0"/>
              <a:t>WRAN functional design	&lt;- 802.22</a:t>
            </a:r>
          </a:p>
          <a:p>
            <a:pPr lvl="1"/>
            <a:r>
              <a:rPr lang="en-US" dirty="0"/>
              <a:t>Authentication</a:t>
            </a:r>
          </a:p>
          <a:p>
            <a:pPr lvl="1"/>
            <a:r>
              <a:rPr lang="en-US" dirty="0"/>
              <a:t>Link establishment</a:t>
            </a:r>
          </a:p>
          <a:p>
            <a:pPr lvl="1"/>
            <a:r>
              <a:rPr lang="en-US" dirty="0" err="1"/>
              <a:t>QoS</a:t>
            </a:r>
            <a:r>
              <a:rPr lang="en-US" dirty="0"/>
              <a:t> and policy control</a:t>
            </a:r>
          </a:p>
          <a:p>
            <a:pPr lvl="1"/>
            <a:r>
              <a:rPr lang="en-US" dirty="0"/>
              <a:t>Link relocation</a:t>
            </a:r>
          </a:p>
          <a:p>
            <a:pPr lvl="1"/>
            <a:r>
              <a:rPr lang="en-US" dirty="0"/>
              <a:t>Link teardown</a:t>
            </a:r>
          </a:p>
          <a:p>
            <a:pPr lvl="1"/>
            <a:r>
              <a:rPr lang="en-US" dirty="0"/>
              <a:t>Accounting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566554" y="1448780"/>
            <a:ext cx="8010891" cy="2430270"/>
          </a:xfrm>
          <a:prstGeom prst="roundRect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0115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the functional description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8770"/>
            <a:ext cx="8229600" cy="495055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Each main chapter consists of</a:t>
            </a:r>
          </a:p>
          <a:p>
            <a:pPr lvl="1"/>
            <a:r>
              <a:rPr lang="en-US" dirty="0"/>
              <a:t>generic functional requirements and information flows</a:t>
            </a:r>
          </a:p>
          <a:p>
            <a:pPr lvl="1"/>
            <a:r>
              <a:rPr lang="en-US" dirty="0"/>
              <a:t>access </a:t>
            </a:r>
            <a:r>
              <a:rPr lang="en-US" dirty="0" smtClean="0"/>
              <a:t>technology </a:t>
            </a:r>
            <a:r>
              <a:rPr lang="en-US" dirty="0"/>
              <a:t>specific descriptions how this works with the current IEEE 802 standards</a:t>
            </a:r>
          </a:p>
          <a:p>
            <a:r>
              <a:rPr lang="en-US" dirty="0"/>
              <a:t>Generic </a:t>
            </a:r>
            <a:r>
              <a:rPr lang="en-US" dirty="0" smtClean="0"/>
              <a:t>functional </a:t>
            </a:r>
            <a:r>
              <a:rPr lang="en-US" dirty="0"/>
              <a:t>requirements may be </a:t>
            </a:r>
            <a:r>
              <a:rPr lang="en-US" dirty="0" smtClean="0"/>
              <a:t>distilled </a:t>
            </a:r>
            <a:r>
              <a:rPr lang="en-US" dirty="0"/>
              <a:t>out of the IEEE 802 standards (reverse engineered)</a:t>
            </a:r>
          </a:p>
          <a:p>
            <a:r>
              <a:rPr lang="en-US" dirty="0"/>
              <a:t>Intension is to show how functional requirements can be realized by current IEEE 802 standards</a:t>
            </a:r>
          </a:p>
          <a:p>
            <a:pPr lvl="1"/>
            <a:r>
              <a:rPr lang="en-US" dirty="0"/>
              <a:t>Present IEEE 802 as a harmonized family of standards</a:t>
            </a:r>
          </a:p>
          <a:p>
            <a:pPr lvl="1"/>
            <a:r>
              <a:rPr lang="en-US" dirty="0"/>
              <a:t>Functional differences between standards may become more obvious</a:t>
            </a:r>
          </a:p>
          <a:p>
            <a:pPr lvl="1"/>
            <a:r>
              <a:rPr lang="en-US" dirty="0"/>
              <a:t>It is up to the WGs, whether and how to address the differences</a:t>
            </a:r>
          </a:p>
          <a:p>
            <a:r>
              <a:rPr lang="en-US" dirty="0"/>
              <a:t>No final conclusion yet how to represent 802.19.1 and 802.21 in the document</a:t>
            </a:r>
          </a:p>
          <a:p>
            <a:pPr lvl="1"/>
            <a:r>
              <a:rPr lang="en-US" dirty="0"/>
              <a:t>will be considered in the project when the initial framework is available</a:t>
            </a:r>
          </a:p>
          <a:p>
            <a:r>
              <a:rPr lang="en-US" dirty="0"/>
              <a:t>Access technology specific descriptions require involvement of the PHY&amp;MAC groups</a:t>
            </a:r>
          </a:p>
          <a:p>
            <a:pPr lvl="1"/>
            <a:r>
              <a:rPr lang="en-US" dirty="0"/>
              <a:t>Different modes of operation possible</a:t>
            </a:r>
          </a:p>
        </p:txBody>
      </p:sp>
    </p:spTree>
    <p:extLst>
      <p:ext uri="{BB962C8B-B14F-4D97-AF65-F5344CB8AC3E}">
        <p14:creationId xmlns:p14="http://schemas.microsoft.com/office/powerpoint/2010/main" val="30722331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Cooperation between OmniRAN TG </a:t>
            </a:r>
            <a:br>
              <a:rPr lang="en-US"/>
            </a:br>
            <a:r>
              <a:rPr lang="en-US"/>
              <a:t>and the other IEEE 802 WGs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Access technology specific descriptions require knowledge about the particular access technologies</a:t>
            </a:r>
          </a:p>
          <a:p>
            <a:r>
              <a:rPr lang="en-US" dirty="0"/>
              <a:t>Feasible: Descriptions may be created in </a:t>
            </a:r>
            <a:r>
              <a:rPr lang="en-US" dirty="0" err="1"/>
              <a:t>OmniRAN</a:t>
            </a:r>
            <a:r>
              <a:rPr lang="en-US" dirty="0"/>
              <a:t> TG by reading the IEEE 802 specifications</a:t>
            </a:r>
          </a:p>
          <a:p>
            <a:pPr lvl="1"/>
            <a:r>
              <a:rPr lang="en-US" dirty="0"/>
              <a:t>Descriptions require at least </a:t>
            </a:r>
            <a:r>
              <a:rPr lang="en-US" dirty="0" smtClean="0"/>
              <a:t>thorough </a:t>
            </a:r>
            <a:r>
              <a:rPr lang="en-US" dirty="0"/>
              <a:t>technical review by the experts in the related WGs</a:t>
            </a:r>
          </a:p>
          <a:p>
            <a:r>
              <a:rPr lang="en-US" dirty="0"/>
              <a:t>Better: Subject matter experts of the related WGs participate in </a:t>
            </a:r>
            <a:r>
              <a:rPr lang="en-US" dirty="0" err="1"/>
              <a:t>OmniRAN</a:t>
            </a:r>
            <a:r>
              <a:rPr lang="en-US" dirty="0"/>
              <a:t> and provide specification text for their particular technology and function.</a:t>
            </a:r>
          </a:p>
          <a:p>
            <a:pPr lvl="1"/>
            <a:r>
              <a:rPr lang="en-US" dirty="0"/>
              <a:t>When the effort for an access technology is split up into multiple small contributions, it is more likely to get support from members of the MAC&amp;PHY working groups.</a:t>
            </a:r>
          </a:p>
          <a:p>
            <a:r>
              <a:rPr lang="en-US" dirty="0"/>
              <a:t>What is the motivation for the participation out of the WGs?</a:t>
            </a:r>
          </a:p>
          <a:p>
            <a:r>
              <a:rPr lang="en-US" dirty="0"/>
              <a:t>What is the reward for the participants coming over to </a:t>
            </a:r>
            <a:r>
              <a:rPr lang="en-US" dirty="0" err="1"/>
              <a:t>OmniRAN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059062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can OmniRAN do to attract participants out of the WGs?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3785"/>
            <a:ext cx="8229600" cy="4934145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Co-located sessions</a:t>
            </a:r>
          </a:p>
          <a:p>
            <a:pPr lvl="1"/>
            <a:r>
              <a:rPr lang="en-US" dirty="0"/>
              <a:t>Meet at interims with the wireless groups when input from the wireless groups needs to be discussed</a:t>
            </a:r>
          </a:p>
          <a:p>
            <a:pPr lvl="1"/>
            <a:r>
              <a:rPr lang="en-US" dirty="0"/>
              <a:t>Meet at interims with the 802.1/802.3 when topics in their domain have to be discussed</a:t>
            </a:r>
          </a:p>
          <a:p>
            <a:r>
              <a:rPr lang="en-US" dirty="0"/>
              <a:t>Alignment of meeting schedules</a:t>
            </a:r>
          </a:p>
          <a:p>
            <a:pPr lvl="1"/>
            <a:r>
              <a:rPr lang="en-US" dirty="0"/>
              <a:t>Avoid scheduling </a:t>
            </a:r>
            <a:r>
              <a:rPr lang="en-US" dirty="0" err="1"/>
              <a:t>OmniRAN</a:t>
            </a:r>
            <a:r>
              <a:rPr lang="en-US" dirty="0"/>
              <a:t> at plenary meeting slots of other WGs</a:t>
            </a:r>
          </a:p>
          <a:p>
            <a:pPr lvl="1"/>
            <a:r>
              <a:rPr lang="en-US" dirty="0"/>
              <a:t>Can we establish a list of meeting slots, which shouldn’t used for joint meetings?</a:t>
            </a:r>
          </a:p>
          <a:p>
            <a:r>
              <a:rPr lang="en-US" dirty="0"/>
              <a:t>Arrangement of agenda for joint meetings</a:t>
            </a:r>
          </a:p>
          <a:p>
            <a:pPr lvl="1"/>
            <a:r>
              <a:rPr lang="en-US" dirty="0"/>
              <a:t>Focused on specific issues from other WGs</a:t>
            </a:r>
          </a:p>
          <a:p>
            <a:pPr lvl="1"/>
            <a:r>
              <a:rPr lang="en-US" dirty="0"/>
              <a:t>Define precisely the question, which should be discussed and clarified.</a:t>
            </a:r>
          </a:p>
          <a:p>
            <a:pPr lvl="1"/>
            <a:r>
              <a:rPr lang="en-US" dirty="0"/>
              <a:t>Solicit participation of experts in other WGs</a:t>
            </a:r>
          </a:p>
          <a:p>
            <a:pPr lvl="1"/>
            <a:r>
              <a:rPr lang="en-US" dirty="0"/>
              <a:t>Do not exagerate meeting duration</a:t>
            </a:r>
          </a:p>
          <a:p>
            <a:r>
              <a:rPr lang="en-US" dirty="0"/>
              <a:t>Attendance credit – TBD</a:t>
            </a:r>
          </a:p>
          <a:p>
            <a:pPr lvl="1"/>
            <a:r>
              <a:rPr lang="en-US" dirty="0"/>
              <a:t>Reciprocal credit for F2F meetings</a:t>
            </a:r>
          </a:p>
          <a:p>
            <a:r>
              <a:rPr lang="en-US" dirty="0"/>
              <a:t>Teleconferences</a:t>
            </a:r>
          </a:p>
          <a:p>
            <a:pPr lvl="1"/>
            <a:r>
              <a:rPr lang="en-US" dirty="0"/>
              <a:t>May work better for subject matter experts</a:t>
            </a:r>
          </a:p>
          <a:p>
            <a:pPr lvl="1"/>
            <a:r>
              <a:rPr lang="en-US" dirty="0"/>
              <a:t>Usually lower participation than F2F, but more focused</a:t>
            </a:r>
          </a:p>
          <a:p>
            <a:pPr lvl="1"/>
            <a:r>
              <a:rPr lang="en-US" dirty="0"/>
              <a:t>WebEX required</a:t>
            </a:r>
          </a:p>
          <a:p>
            <a:pPr lvl="1"/>
            <a:r>
              <a:rPr lang="en-US" dirty="0"/>
              <a:t>How to avoid conflicts with other teleconferences?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3445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mniran_usecase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744</TotalTime>
  <Words>834</Words>
  <Application>Microsoft Macintosh PowerPoint</Application>
  <PresentationFormat>On-screen Show (4:3)</PresentationFormat>
  <Paragraphs>171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omniran_usecase_template</vt:lpstr>
      <vt:lpstr>Clip</vt:lpstr>
      <vt:lpstr>Cooperation and contributions of the other WGs in the 802.1-OmniRAN project?   What is the opportunity/impact on WGs?</vt:lpstr>
      <vt:lpstr>Outline</vt:lpstr>
      <vt:lpstr> Draft ToC of the proposed specification </vt:lpstr>
      <vt:lpstr> Proposed Network Reference Model for IEEE 802 Access Network </vt:lpstr>
      <vt:lpstr>IEEE 802 Access Network Functional Diagram </vt:lpstr>
      <vt:lpstr>Example Chapter Structure</vt:lpstr>
      <vt:lpstr>Creating the functional description</vt:lpstr>
      <vt:lpstr>Cooperation between OmniRAN TG  and the other IEEE 802 WGs</vt:lpstr>
      <vt:lpstr>What can OmniRAN do to attract participants out of the WGs?</vt:lpstr>
      <vt:lpstr>Communication flow between OmniRAN  and the WGs</vt:lpstr>
      <vt:lpstr>Further cooperation aspects</vt:lpstr>
      <vt:lpstr>How to proceed?</vt:lpstr>
    </vt:vector>
  </TitlesOfParts>
  <Company>Nokia Siemens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Max Riegel</dc:creator>
  <cp:lastModifiedBy>Max Riegel</cp:lastModifiedBy>
  <cp:revision>69</cp:revision>
  <cp:lastPrinted>1998-02-10T13:28:06Z</cp:lastPrinted>
  <dcterms:created xsi:type="dcterms:W3CDTF">2013-03-11T14:14:17Z</dcterms:created>
  <dcterms:modified xsi:type="dcterms:W3CDTF">2013-11-17T17:18:14Z</dcterms:modified>
</cp:coreProperties>
</file>