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62" r:id="rId2"/>
    <p:sldId id="265" r:id="rId3"/>
    <p:sldId id="289" r:id="rId4"/>
    <p:sldId id="283" r:id="rId5"/>
    <p:sldId id="271" r:id="rId6"/>
    <p:sldId id="272" r:id="rId7"/>
    <p:sldId id="273" r:id="rId8"/>
    <p:sldId id="288" r:id="rId9"/>
    <p:sldId id="291" r:id="rId10"/>
    <p:sldId id="290"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728" autoAdjust="0"/>
    <p:restoredTop sz="99233" autoAdjust="0"/>
  </p:normalViewPr>
  <p:slideViewPr>
    <p:cSldViewPr>
      <p:cViewPr varScale="1">
        <p:scale>
          <a:sx n="77" d="100"/>
          <a:sy n="77" d="100"/>
        </p:scale>
        <p:origin x="-43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5335" rIns="95335"/>
          <a:lstStyle/>
          <a:p>
            <a:endParaRPr lang="en-US">
              <a:latin typeface="Times New Roman" charset="0"/>
            </a:endParaRPr>
          </a:p>
        </p:txBody>
      </p:sp>
    </p:spTree>
    <p:extLst>
      <p:ext uri="{BB962C8B-B14F-4D97-AF65-F5344CB8AC3E}">
        <p14:creationId xmlns="" xmlns:p14="http://schemas.microsoft.com/office/powerpoint/2010/main" val="2114507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3</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 xmlns:p14="http://schemas.microsoft.com/office/powerpoint/2010/main" val="31314197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3F8FCE7-1C7E-1B48-98FA-73D5EB700EC9}" type="slidenum">
              <a:rPr lang="en-US" sz="1200"/>
              <a:pPr/>
              <a:t>4</a:t>
            </a:fld>
            <a:endParaRPr lang="en-US" sz="1200"/>
          </a:p>
        </p:txBody>
      </p:sp>
      <p:sp>
        <p:nvSpPr>
          <p:cNvPr id="4099" name="Rectangle 2"/>
          <p:cNvSpPr>
            <a:spLocks noGrp="1" noRot="1" noChangeAspect="1" noChangeArrowheads="1" noTextEdit="1"/>
          </p:cNvSpPr>
          <p:nvPr>
            <p:ph type="sldImg"/>
          </p:nvPr>
        </p:nvSpPr>
        <p:spPr>
          <a:xfrm>
            <a:off x="1154113" y="701675"/>
            <a:ext cx="4625975" cy="3468688"/>
          </a:xfrm>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GB">
              <a:latin typeface="Times New Roman" charset="0"/>
            </a:endParaRPr>
          </a:p>
        </p:txBody>
      </p:sp>
    </p:spTree>
    <p:extLst>
      <p:ext uri="{BB962C8B-B14F-4D97-AF65-F5344CB8AC3E}">
        <p14:creationId xmlns="" xmlns:p14="http://schemas.microsoft.com/office/powerpoint/2010/main" val="29643244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5</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extLst>
      <p:ext uri="{BB962C8B-B14F-4D97-AF65-F5344CB8AC3E}">
        <p14:creationId xmlns="" xmlns:p14="http://schemas.microsoft.com/office/powerpoint/2010/main" val="27691603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5603"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5604"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25605"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45DD8657-51BD-E244-89B3-47C6D9119A53}" type="slidenum">
              <a:rPr lang="en-GB"/>
              <a:pPr/>
              <a:t>6</a:t>
            </a:fld>
            <a:endParaRPr lang="en-GB"/>
          </a:p>
        </p:txBody>
      </p:sp>
      <p:sp>
        <p:nvSpPr>
          <p:cNvPr id="25606" name="Rectangle 2"/>
          <p:cNvSpPr>
            <a:spLocks noGrp="1" noChangeArrowheads="1"/>
          </p:cNvSpPr>
          <p:nvPr>
            <p:ph type="body" idx="1"/>
          </p:nvPr>
        </p:nvSpPr>
        <p:spPr>
          <a:xfrm>
            <a:off x="923480" y="4254563"/>
            <a:ext cx="508724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158" tIns="44779" rIns="91158" bIns="44779"/>
          <a:lstStyle/>
          <a:p>
            <a:pPr defTabSz="914400"/>
            <a:r>
              <a:rPr lang="en-US">
                <a:latin typeface="Times New Roman" charset="0"/>
              </a:rPr>
              <a:t>The Copyright Act of 1976 made a dramatic change to U.S. copyright law. Copyright was now deemed to exist from the moment of creation.  Thus anything that is created is deemed to be owned by its creator.  Additionally, a work no longer needs to be published in order to be protected.  Therefore, even your scribbles on a piece of note paper constitute copyrighted material that you own and control.  </a:t>
            </a:r>
          </a:p>
          <a:p>
            <a:pPr defTabSz="914400"/>
            <a:r>
              <a:rPr lang="en-US">
                <a:latin typeface="Times New Roman" charset="0"/>
              </a:rPr>
              <a:t>The NII (National Information Infrastructure) and the GII (Global Information Infrastructure) are causing lawmakers and copyright owners to assess the ability of current copyright law to protect owners rights in a digital environment.  While at this point the changes being talked about are not significant, they will make it clear that copyright protection is afforded to owners in the digital environment making it a requirement to honor the rights accorded to owners.</a:t>
            </a:r>
          </a:p>
          <a:p>
            <a:pPr defTabSz="914400"/>
            <a:r>
              <a:rPr lang="en-US">
                <a:latin typeface="Times New Roman" charset="0"/>
              </a:rPr>
              <a:t>It is a requirement under the IEEE Bylaws that copyright ownership of all material published by the IEEE resides with the IEEE.  The Standards Department accomplishes the transfer of copyright ownership from the volunteer authors to the Institute via the Project Authorization Request (PAR) form.</a:t>
            </a:r>
          </a:p>
        </p:txBody>
      </p:sp>
      <p:sp>
        <p:nvSpPr>
          <p:cNvPr id="25607" name="Rectangle 3"/>
          <p:cNvSpPr>
            <a:spLocks noGrp="1" noRot="1" noChangeAspect="1" noChangeArrowheads="1" noTextEdit="1"/>
          </p:cNvSpPr>
          <p:nvPr>
            <p:ph type="sldImg"/>
          </p:nvPr>
        </p:nvSpPr>
        <p:spPr>
          <a:xfrm>
            <a:off x="1146175" y="695325"/>
            <a:ext cx="4643438" cy="3481388"/>
          </a:xfrm>
          <a:ln cap="flat"/>
        </p:spPr>
      </p:sp>
    </p:spTree>
    <p:extLst>
      <p:ext uri="{BB962C8B-B14F-4D97-AF65-F5344CB8AC3E}">
        <p14:creationId xmlns="" xmlns:p14="http://schemas.microsoft.com/office/powerpoint/2010/main" val="25519136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9</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 xmlns:p14="http://schemas.microsoft.com/office/powerpoint/2010/main" val="3131419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797513" y="76200"/>
            <a:ext cx="2117887" cy="307777"/>
          </a:xfrm>
          <a:prstGeom prst="rect">
            <a:avLst/>
          </a:prstGeom>
        </p:spPr>
        <p:txBody>
          <a:bodyPr wrap="none">
            <a:spAutoFit/>
          </a:bodyPr>
          <a:lstStyle/>
          <a:p>
            <a:pPr algn="r"/>
            <a:r>
              <a:rPr lang="en-US" sz="1400" b="1" dirty="0" smtClean="0"/>
              <a:t>omniran-13-0088-00-ecsg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omniran/documents" TargetMode="External"/><Relationship Id="rId2" Type="http://schemas.openxmlformats.org/officeDocument/2006/relationships/hyperlink" Target="http://www.ieee802.org/OmniRANsg/" TargetMode="External"/><Relationship Id="rId1" Type="http://schemas.openxmlformats.org/officeDocument/2006/relationships/slideLayout" Target="../slideLayouts/slideLayout2.xml"/><Relationship Id="rId5" Type="http://schemas.openxmlformats.org/officeDocument/2006/relationships/hyperlink" Target="http://grouper.ieee.org/groups/802/OmniRANsg/email/" TargetMode="External"/><Relationship Id="rId4" Type="http://schemas.openxmlformats.org/officeDocument/2006/relationships/hyperlink" Target="mailto:ecsg-802-omniran@listserv.ieee.org"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OmniRAN EC SG </a:t>
            </a:r>
            <a:r>
              <a:rPr lang="en-US" dirty="0" smtClean="0"/>
              <a:t/>
            </a:r>
            <a:br>
              <a:rPr lang="en-US" dirty="0" smtClean="0"/>
            </a:br>
            <a:r>
              <a:rPr lang="en-US" dirty="0" smtClean="0"/>
              <a:t>Agenda and Meeting Slides</a:t>
            </a:r>
            <a:r>
              <a:rPr lang="en-US" dirty="0"/>
              <a:t/>
            </a:r>
            <a:br>
              <a:rPr lang="en-US" dirty="0"/>
            </a:br>
            <a:r>
              <a:rPr lang="en-US" dirty="0" smtClean="0"/>
              <a:t>November 2013</a:t>
            </a:r>
            <a:r>
              <a:rPr lang="en-US" dirty="0"/>
              <a:t>, </a:t>
            </a:r>
            <a:r>
              <a:rPr lang="en-US" dirty="0" smtClean="0"/>
              <a:t>Dallas, TX</a:t>
            </a:r>
            <a:endParaRPr lang="en-US" dirty="0"/>
          </a:p>
        </p:txBody>
      </p:sp>
      <p:sp>
        <p:nvSpPr>
          <p:cNvPr id="3" name="Subtitle 2"/>
          <p:cNvSpPr>
            <a:spLocks noGrp="1"/>
          </p:cNvSpPr>
          <p:nvPr>
            <p:ph type="subTitle" idx="1"/>
          </p:nvPr>
        </p:nvSpPr>
        <p:spPr/>
        <p:txBody>
          <a:bodyPr/>
          <a:lstStyle/>
          <a:p>
            <a:r>
              <a:rPr lang="en-US" dirty="0" smtClean="0"/>
              <a:t>2013-10-11</a:t>
            </a:r>
            <a:r>
              <a:rPr lang="en-US" dirty="0"/>
              <a:t/>
            </a:r>
            <a:br>
              <a:rPr lang="en-US" dirty="0"/>
            </a:br>
            <a:r>
              <a:rPr lang="en-US" dirty="0"/>
              <a:t>Max Riegel</a:t>
            </a:r>
          </a:p>
          <a:p>
            <a:r>
              <a:rPr lang="en-US" dirty="0" smtClean="0"/>
              <a:t>(ECSG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Nov</a:t>
            </a:r>
            <a:r>
              <a:rPr lang="en-US" dirty="0" smtClean="0"/>
              <a:t> </a:t>
            </a:r>
            <a:r>
              <a:rPr lang="en-US" dirty="0" smtClean="0"/>
              <a:t>2013 OmniRAN F2F Schedule</a:t>
            </a:r>
            <a:endParaRPr lang="en-US" dirty="0"/>
          </a:p>
        </p:txBody>
      </p:sp>
      <p:graphicFrame>
        <p:nvGraphicFramePr>
          <p:cNvPr id="3" name="Table 2"/>
          <p:cNvGraphicFramePr>
            <a:graphicFrameLocks noGrp="1"/>
          </p:cNvGraphicFramePr>
          <p:nvPr>
            <p:extLst>
              <p:ext uri="{D42A27DB-BD31-4B8C-83A1-F6EECF244321}">
                <p14:modId xmlns="" xmlns:p14="http://schemas.microsoft.com/office/powerpoint/2010/main" val="1906553368"/>
              </p:ext>
            </p:extLst>
          </p:nvPr>
        </p:nvGraphicFramePr>
        <p:xfrm>
          <a:off x="457200" y="1219200"/>
          <a:ext cx="8229601" cy="4955922"/>
        </p:xfrm>
        <a:graphic>
          <a:graphicData uri="http://schemas.openxmlformats.org/drawingml/2006/table">
            <a:tbl>
              <a:tblPr firstRow="1" bandRow="1">
                <a:tableStyleId>{5C22544A-7EE6-4342-B048-85BDC9FD1C3A}</a:tableStyleId>
              </a:tblPr>
              <a:tblGrid>
                <a:gridCol w="644676"/>
                <a:gridCol w="1516985"/>
                <a:gridCol w="1516985"/>
                <a:gridCol w="1516985"/>
                <a:gridCol w="1516985"/>
                <a:gridCol w="1516985"/>
              </a:tblGrid>
              <a:tr h="228599">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a:t>
                      </a:r>
                      <a:endParaRPr lang="en-US" sz="1800" dirty="0">
                        <a:solidFill>
                          <a:schemeClr val="tx2"/>
                        </a:solidFill>
                      </a:endParaRPr>
                    </a:p>
                  </a:txBody>
                  <a:tcPr marL="0" marR="0" marT="0" marB="0">
                    <a:solidFill>
                      <a:schemeClr val="bg1"/>
                    </a:solidFill>
                  </a:tcPr>
                </a:tc>
              </a:tr>
              <a:tr h="936195">
                <a:tc>
                  <a:txBody>
                    <a:bodyPr/>
                    <a:lstStyle/>
                    <a:p>
                      <a:pPr algn="ctr"/>
                      <a:r>
                        <a:rPr lang="en-US" sz="1600" dirty="0" smtClean="0"/>
                        <a:t>08:00</a:t>
                      </a:r>
                    </a:p>
                    <a:p>
                      <a:pPr algn="ctr"/>
                      <a:endParaRPr lang="en-US" sz="1600" dirty="0" smtClean="0"/>
                    </a:p>
                    <a:p>
                      <a:pPr algn="ctr"/>
                      <a:endParaRPr lang="en-US" sz="1600" dirty="0" smtClean="0"/>
                    </a:p>
                    <a:p>
                      <a:pPr algn="ctr"/>
                      <a:r>
                        <a:rPr lang="en-US" sz="1600" dirty="0" smtClean="0"/>
                        <a:t>10:00</a:t>
                      </a:r>
                      <a:endParaRPr lang="en-US" sz="1600" dirty="0"/>
                    </a:p>
                  </a:txBody>
                  <a:tcPr marL="0" marR="0" marT="0" marB="0"/>
                </a:tc>
                <a:tc rowSpan="2">
                  <a:txBody>
                    <a:bodyPr/>
                    <a:lstStyle/>
                    <a:p>
                      <a:pPr marL="85725" indent="-85725">
                        <a:buFont typeface="Arial" pitchFamily="34" charset="0"/>
                        <a:buChar char="•"/>
                      </a:pPr>
                      <a:r>
                        <a:rPr lang="en-US" sz="1200" dirty="0" smtClean="0"/>
                        <a:t>EC Opening Session</a:t>
                      </a:r>
                      <a:endParaRPr lang="en-US" sz="1200" dirty="0"/>
                    </a:p>
                  </a:txBody>
                  <a:tcPr marL="36000" marR="36000" marT="36000" marB="36000">
                    <a:solidFill>
                      <a:schemeClr val="bg2">
                        <a:lumMod val="75000"/>
                      </a:schemeClr>
                    </a:solidFill>
                  </a:tcPr>
                </a:tc>
                <a:tc>
                  <a:txBody>
                    <a:bodyPr/>
                    <a:lstStyle/>
                    <a:p>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400" dirty="0"/>
                    </a:p>
                  </a:txBody>
                  <a:tcPr marL="36000" marR="36000" marT="36000" marB="36000">
                    <a:solidFill>
                      <a:schemeClr val="tx2">
                        <a:lumMod val="20000"/>
                        <a:lumOff val="80000"/>
                      </a:schemeClr>
                    </a:solidFill>
                  </a:tcPr>
                </a:tc>
                <a:tc>
                  <a:txBody>
                    <a:bodyPr/>
                    <a:lstStyle/>
                    <a:p>
                      <a:endParaRPr lang="en-US" sz="1200" dirty="0"/>
                    </a:p>
                  </a:txBody>
                  <a:tcPr marL="36000" marR="36000" marT="36000" marB="36000">
                    <a:solidFill>
                      <a:schemeClr val="tx2">
                        <a:lumMod val="20000"/>
                        <a:lumOff val="80000"/>
                      </a:schemeClr>
                    </a:solidFill>
                  </a:tcPr>
                </a:tc>
                <a:tc>
                  <a:txBody>
                    <a:bodyPr/>
                    <a:lstStyle/>
                    <a:p>
                      <a:endParaRPr lang="en-US" sz="1200" dirty="0"/>
                    </a:p>
                  </a:txBody>
                  <a:tcPr marL="36000" marR="36000" marT="36000" marB="36000">
                    <a:solidFill>
                      <a:schemeClr val="bg1"/>
                    </a:solidFill>
                  </a:tcPr>
                </a:tc>
              </a:tr>
              <a:tr h="156032">
                <a:tc>
                  <a:txBody>
                    <a:bodyPr/>
                    <a:lstStyle/>
                    <a:p>
                      <a:pPr algn="ctr"/>
                      <a:endParaRPr lang="en-US" sz="400" dirty="0"/>
                    </a:p>
                  </a:txBody>
                  <a:tcPr marL="0" marR="0" marT="0" marB="0">
                    <a:solidFill>
                      <a:schemeClr val="bg1"/>
                    </a:solidFill>
                  </a:tcPr>
                </a:tc>
                <a:tc vMerge="1">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r>
              <a:tr h="243840">
                <a:tc rowSpan="3">
                  <a:txBody>
                    <a:bodyPr/>
                    <a:lstStyle/>
                    <a:p>
                      <a:pPr algn="ctr"/>
                      <a:r>
                        <a:rPr lang="en-US" sz="1600" dirty="0" smtClean="0"/>
                        <a:t>10:30</a:t>
                      </a:r>
                      <a:br>
                        <a:rPr lang="en-US" sz="1600" dirty="0" smtClean="0"/>
                      </a:br>
                      <a:endParaRPr lang="en-US" sz="1600" dirty="0" smtClean="0"/>
                    </a:p>
                    <a:p>
                      <a:pPr algn="ctr"/>
                      <a:endParaRPr lang="en-US" sz="1600" dirty="0" smtClean="0"/>
                    </a:p>
                    <a:p>
                      <a:pPr algn="ctr"/>
                      <a:r>
                        <a:rPr lang="en-US" sz="1600" dirty="0" smtClean="0"/>
                        <a:t>12:30</a:t>
                      </a:r>
                      <a:endParaRPr lang="en-US" sz="1600" dirty="0"/>
                    </a:p>
                  </a:txBody>
                  <a:tcPr marL="0" marR="0" marT="0" marB="0"/>
                </a:tc>
                <a:tc>
                  <a:txBody>
                    <a:bodyPr/>
                    <a:lstStyle/>
                    <a:p>
                      <a:endParaRPr lang="en-US" sz="800" dirty="0"/>
                    </a:p>
                  </a:txBody>
                  <a:tcPr marL="36000" marR="36000" marT="36000" marB="36000">
                    <a:solidFill>
                      <a:schemeClr val="bg1"/>
                    </a:solidFill>
                  </a:tcPr>
                </a:tc>
                <a:tc rowSpan="3">
                  <a:txBody>
                    <a:bodyPr/>
                    <a:lstStyle/>
                    <a:p>
                      <a:endParaRPr lang="en-US" dirty="0"/>
                    </a:p>
                  </a:txBody>
                  <a:tcPr marL="36000" marR="36000" marT="36000" marB="36000">
                    <a:solidFill>
                      <a:schemeClr val="bg1"/>
                    </a:solidFill>
                  </a:tcPr>
                </a:tc>
                <a:tc rowSpan="3">
                  <a:txBody>
                    <a:bodyPr/>
                    <a:lstStyle/>
                    <a:p>
                      <a:endParaRPr lang="en-US" sz="1200" dirty="0"/>
                    </a:p>
                  </a:txBody>
                  <a:tcPr marL="36000" marR="36000" marT="36000" marB="36000">
                    <a:solidFill>
                      <a:schemeClr val="bg1"/>
                    </a:solidFill>
                  </a:tcPr>
                </a:tc>
                <a:tc rowSpan="3">
                  <a:txBody>
                    <a:bodyPr/>
                    <a:lstStyle/>
                    <a:p>
                      <a:pPr marL="85725" indent="-85725">
                        <a:buFont typeface="Arial" panose="020B0604020202020204" pitchFamily="34" charset="0"/>
                        <a:buNone/>
                      </a:pPr>
                      <a:endParaRPr lang="en-US" sz="1400" dirty="0"/>
                    </a:p>
                  </a:txBody>
                  <a:tcPr marL="36000" marR="36000" marT="36000" marB="36000">
                    <a:solidFill>
                      <a:schemeClr val="bg1"/>
                    </a:solidFill>
                  </a:tcPr>
                </a:tc>
                <a:tc rowSpan="3">
                  <a:txBody>
                    <a:bodyPr/>
                    <a:lstStyle/>
                    <a:p>
                      <a:pPr marL="85725" indent="-85725">
                        <a:buFont typeface="Arial" panose="020B0604020202020204" pitchFamily="34" charset="0"/>
                        <a:buNone/>
                      </a:pPr>
                      <a:endParaRPr lang="en-US" sz="1400" dirty="0"/>
                    </a:p>
                  </a:txBody>
                  <a:tcPr marL="36000" marR="36000" marT="36000" marB="36000">
                    <a:solidFill>
                      <a:schemeClr val="bg1"/>
                    </a:solidFill>
                  </a:tcPr>
                </a:tc>
              </a:tr>
              <a:tr h="487680">
                <a:tc vMerge="1">
                  <a:txBody>
                    <a:bodyPr/>
                    <a:lstStyle/>
                    <a:p>
                      <a:endParaRPr lang="en-US"/>
                    </a:p>
                  </a:txBody>
                  <a:tcPr/>
                </a:tc>
                <a:tc>
                  <a:txBody>
                    <a:bodyPr/>
                    <a:lstStyle/>
                    <a:p>
                      <a:pPr marL="85725" indent="-85725">
                        <a:buFont typeface="Arial" pitchFamily="34" charset="0"/>
                        <a:buNone/>
                      </a:pPr>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43840">
                <a:tc vMerge="1">
                  <a:txBody>
                    <a:bodyPr/>
                    <a:lstStyle/>
                    <a:p>
                      <a:endParaRPr lang="en-US"/>
                    </a:p>
                  </a:txBody>
                  <a:tcPr/>
                </a:tc>
                <a:tc>
                  <a:txBody>
                    <a:bodyPr/>
                    <a:lstStyle/>
                    <a:p>
                      <a:endParaRPr lang="en-US" sz="8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34049">
                <a:tc rowSpan="2">
                  <a:txBody>
                    <a:bodyPr/>
                    <a:lstStyle/>
                    <a:p>
                      <a:pPr algn="ctr"/>
                      <a:endParaRPr lang="en-US" sz="1200" dirty="0"/>
                    </a:p>
                  </a:txBody>
                  <a:tcPr marL="0" marR="0" marT="0" marB="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r>
              <a:tr h="23404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4">
                  <a:txBody>
                    <a:bodyPr/>
                    <a:lstStyle/>
                    <a:p>
                      <a:pPr marL="85725" indent="-85725">
                        <a:buFont typeface="Arial" pitchFamily="34" charset="0"/>
                        <a:buChar char="•"/>
                      </a:pPr>
                      <a:r>
                        <a:rPr lang="en-US" sz="1200" dirty="0" smtClean="0"/>
                        <a:t>EC Closing Session</a:t>
                      </a:r>
                      <a:endParaRPr lang="en-US" sz="1200" dirty="0"/>
                    </a:p>
                  </a:txBody>
                  <a:tcPr marL="36000" marR="36000" marT="36000" marB="36000">
                    <a:solidFill>
                      <a:schemeClr val="bg2">
                        <a:lumMod val="75000"/>
                      </a:schemeClr>
                    </a:solidFill>
                  </a:tcPr>
                </a:tc>
              </a:tr>
              <a:tr h="936195">
                <a:tc>
                  <a:txBody>
                    <a:bodyPr/>
                    <a:lstStyle/>
                    <a:p>
                      <a:pPr algn="ctr"/>
                      <a:r>
                        <a:rPr lang="en-US" sz="1600" dirty="0" smtClean="0"/>
                        <a:t>13:30</a:t>
                      </a:r>
                    </a:p>
                    <a:p>
                      <a:pPr algn="ctr"/>
                      <a:endParaRPr lang="en-US" sz="1600" dirty="0" smtClean="0"/>
                    </a:p>
                    <a:p>
                      <a:pPr algn="ctr"/>
                      <a:endParaRPr lang="en-US" sz="1600" dirty="0" smtClean="0"/>
                    </a:p>
                    <a:p>
                      <a:pPr algn="ctr"/>
                      <a:r>
                        <a:rPr lang="en-US" sz="1600" dirty="0" smtClean="0"/>
                        <a:t>15:30</a:t>
                      </a:r>
                      <a:endParaRPr lang="en-US" sz="1600" dirty="0"/>
                    </a:p>
                  </a:txBody>
                  <a:tcPr marL="0" marR="0" marT="0" marB="0"/>
                </a:tc>
                <a:tc>
                  <a:txBody>
                    <a:bodyPr/>
                    <a:lstStyle/>
                    <a:p>
                      <a:endParaRPr lang="en-US" sz="1200" dirty="0"/>
                    </a:p>
                  </a:txBody>
                  <a:tcPr marL="36000" marR="36000" marT="36000" marB="36000">
                    <a:solidFill>
                      <a:schemeClr val="bg1"/>
                    </a:solidFill>
                  </a:tcPr>
                </a:tc>
                <a:tc>
                  <a:txBody>
                    <a:bodyPr/>
                    <a:lstStyle/>
                    <a:p>
                      <a:endParaRPr lang="en-US" dirty="0"/>
                    </a:p>
                  </a:txBody>
                  <a:tcPr marL="36000" marR="36000" marT="36000" marB="36000">
                    <a:solidFill>
                      <a:schemeClr val="tx2">
                        <a:lumMod val="20000"/>
                        <a:lumOff val="80000"/>
                      </a:schemeClr>
                    </a:solidFill>
                  </a:tcPr>
                </a:tc>
                <a:tc>
                  <a:txBody>
                    <a:bodyPr/>
                    <a:lstStyle/>
                    <a:p>
                      <a:endParaRPr lang="en-US" dirty="0"/>
                    </a:p>
                  </a:txBody>
                  <a:tcPr marL="36000" marR="36000" marT="36000" marB="36000">
                    <a:solidFill>
                      <a:schemeClr val="tx2">
                        <a:lumMod val="20000"/>
                        <a:lumOff val="80000"/>
                      </a:schemeClr>
                    </a:solidFill>
                  </a:tcPr>
                </a:tc>
                <a:tc>
                  <a:txBody>
                    <a:bodyPr/>
                    <a:lstStyle/>
                    <a:p>
                      <a:endParaRPr lang="en-US" sz="1200" dirty="0"/>
                    </a:p>
                  </a:txBody>
                  <a:tcPr marL="36000" marR="36000" marT="36000" marB="36000">
                    <a:solidFill>
                      <a:schemeClr val="bg1"/>
                    </a:solidFill>
                  </a:tcPr>
                </a:tc>
                <a:tc vMerge="1">
                  <a:txBody>
                    <a:bodyPr/>
                    <a:lstStyle/>
                    <a:p>
                      <a:pPr marL="85725" indent="-85725">
                        <a:buFont typeface="Arial" pitchFamily="34" charset="0"/>
                        <a:buChar char="•"/>
                      </a:pPr>
                      <a:endParaRPr lang="en-US" sz="1200" dirty="0"/>
                    </a:p>
                  </a:txBody>
                  <a:tcPr marL="36000" marR="36000" marT="36000" marB="36000">
                    <a:solidFill>
                      <a:schemeClr val="bg2">
                        <a:lumMod val="75000"/>
                      </a:schemeClr>
                    </a:solidFill>
                  </a:tcPr>
                </a:tc>
              </a:tr>
              <a:tr h="156032">
                <a:tc>
                  <a:txBody>
                    <a:bodyPr/>
                    <a:lstStyle/>
                    <a:p>
                      <a:pPr algn="ctr"/>
                      <a:endParaRPr lang="en-US" sz="4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936195">
                <a:tc>
                  <a:txBody>
                    <a:bodyPr/>
                    <a:lstStyle/>
                    <a:p>
                      <a:pPr algn="ctr"/>
                      <a:r>
                        <a:rPr lang="en-US" sz="1600" dirty="0" smtClean="0"/>
                        <a:t>16:00</a:t>
                      </a:r>
                    </a:p>
                    <a:p>
                      <a:pPr algn="ctr"/>
                      <a:endParaRPr lang="en-US" sz="1600" dirty="0" smtClean="0"/>
                    </a:p>
                    <a:p>
                      <a:pPr algn="ctr"/>
                      <a:endParaRPr lang="en-US" sz="1600" dirty="0" smtClean="0"/>
                    </a:p>
                    <a:p>
                      <a:pPr algn="ctr"/>
                      <a:r>
                        <a:rPr lang="en-US" sz="1600" dirty="0" smtClean="0"/>
                        <a:t>18:00</a:t>
                      </a:r>
                      <a:endParaRPr lang="en-US" sz="1600" dirty="0"/>
                    </a:p>
                  </a:txBody>
                  <a:tcPr marL="0" marR="0" marT="0" marB="0"/>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a:txBody>
                    <a:bodyPr/>
                    <a:lstStyle/>
                    <a:p>
                      <a:pPr marL="85725" indent="-85725">
                        <a:buFont typeface="Arial" panose="020B0604020202020204" pitchFamily="34" charset="0"/>
                        <a:buChar char="•"/>
                      </a:pPr>
                      <a:endParaRPr lang="en-US" sz="1400" dirty="0"/>
                    </a:p>
                  </a:txBody>
                  <a:tcPr marL="36000" marR="36000" marT="36000" marB="36000">
                    <a:solidFill>
                      <a:schemeClr val="bg1"/>
                    </a:solidFill>
                  </a:tcPr>
                </a:tc>
                <a:tc vMerge="1">
                  <a:txBody>
                    <a:bodyPr/>
                    <a:lstStyle/>
                    <a:p>
                      <a:pPr marL="85725" indent="-85725">
                        <a:buFont typeface="Arial" panose="020B0604020202020204" pitchFamily="34" charset="0"/>
                        <a:buChar char="•"/>
                      </a:pPr>
                      <a:endParaRPr lang="en-US" sz="1400" dirty="0"/>
                    </a:p>
                  </a:txBody>
                  <a:tcPr marL="36000" marR="36000" marT="36000" marB="36000">
                    <a:solidFill>
                      <a:schemeClr val="bg2">
                        <a:lumMod val="75000"/>
                      </a:schemeClr>
                    </a:solidFill>
                  </a:tcPr>
                </a:tc>
              </a:tr>
            </a:tbl>
          </a:graphicData>
        </a:graphic>
      </p:graphicFrame>
    </p:spTree>
    <p:extLst>
      <p:ext uri="{BB962C8B-B14F-4D97-AF65-F5344CB8AC3E}">
        <p14:creationId xmlns="" xmlns:p14="http://schemas.microsoft.com/office/powerpoint/2010/main" val="1688770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a:t>Meetings</a:t>
            </a:r>
          </a:p>
        </p:txBody>
      </p:sp>
      <p:sp>
        <p:nvSpPr>
          <p:cNvPr id="3078" name="Rectangle 3"/>
          <p:cNvSpPr>
            <a:spLocks noGrp="1" noChangeArrowheads="1"/>
          </p:cNvSpPr>
          <p:nvPr>
            <p:ph type="body" idx="1"/>
          </p:nvPr>
        </p:nvSpPr>
        <p:spPr/>
        <p:txBody>
          <a:bodyPr>
            <a:normAutofit lnSpcReduction="10000"/>
          </a:bodyPr>
          <a:lstStyle/>
          <a:p>
            <a:r>
              <a:rPr lang="en-GB" dirty="0" smtClean="0"/>
              <a:t>Tuesday</a:t>
            </a:r>
            <a:r>
              <a:rPr lang="en-GB" dirty="0"/>
              <a:t>, </a:t>
            </a:r>
            <a:r>
              <a:rPr lang="en-GB" dirty="0" smtClean="0"/>
              <a:t>Nov</a:t>
            </a:r>
            <a:r>
              <a:rPr lang="en-GB" dirty="0" smtClean="0"/>
              <a:t> 12</a:t>
            </a:r>
            <a:r>
              <a:rPr lang="en-GB" baseline="30000" dirty="0" smtClean="0"/>
              <a:t>th</a:t>
            </a:r>
            <a:r>
              <a:rPr lang="en-GB" dirty="0"/>
              <a:t>, </a:t>
            </a:r>
            <a:r>
              <a:rPr lang="en-GB" dirty="0" smtClean="0"/>
              <a:t>		</a:t>
            </a:r>
            <a:r>
              <a:rPr lang="en-GB" dirty="0" smtClean="0"/>
              <a:t>13</a:t>
            </a:r>
            <a:r>
              <a:rPr lang="en-GB" dirty="0" smtClean="0"/>
              <a:t>:30 </a:t>
            </a:r>
            <a:r>
              <a:rPr lang="en-GB" dirty="0"/>
              <a:t>– </a:t>
            </a:r>
            <a:r>
              <a:rPr lang="en-GB" dirty="0" smtClean="0"/>
              <a:t>15</a:t>
            </a:r>
            <a:r>
              <a:rPr lang="en-GB" dirty="0" smtClean="0"/>
              <a:t>:30</a:t>
            </a:r>
            <a:endParaRPr lang="en-GB" dirty="0"/>
          </a:p>
          <a:p>
            <a:r>
              <a:rPr lang="en-GB" dirty="0"/>
              <a:t>Wednesday, </a:t>
            </a:r>
            <a:r>
              <a:rPr lang="en-GB" dirty="0" smtClean="0"/>
              <a:t>Nov 13</a:t>
            </a:r>
            <a:r>
              <a:rPr lang="en-GB" baseline="30000" dirty="0" smtClean="0"/>
              <a:t>th</a:t>
            </a:r>
            <a:r>
              <a:rPr lang="en-GB" dirty="0"/>
              <a:t>, </a:t>
            </a:r>
            <a:r>
              <a:rPr lang="en-GB" dirty="0" smtClean="0"/>
              <a:t>	</a:t>
            </a:r>
            <a:r>
              <a:rPr lang="en-GB" dirty="0" smtClean="0"/>
              <a:t>	08:00 </a:t>
            </a:r>
            <a:r>
              <a:rPr lang="en-GB" dirty="0"/>
              <a:t>– </a:t>
            </a:r>
            <a:r>
              <a:rPr lang="en-GB" dirty="0" smtClean="0"/>
              <a:t>10:00</a:t>
            </a:r>
          </a:p>
          <a:p>
            <a:r>
              <a:rPr lang="en-GB" dirty="0" smtClean="0"/>
              <a:t>Wednesday</a:t>
            </a:r>
            <a:r>
              <a:rPr lang="en-GB" dirty="0" smtClean="0"/>
              <a:t>, </a:t>
            </a:r>
            <a:r>
              <a:rPr lang="en-GB" dirty="0" smtClean="0"/>
              <a:t>Nov 13</a:t>
            </a:r>
            <a:r>
              <a:rPr lang="en-GB" baseline="30000" dirty="0" smtClean="0"/>
              <a:t>th</a:t>
            </a:r>
            <a:r>
              <a:rPr lang="en-GB" dirty="0" smtClean="0"/>
              <a:t>, 		13:30 – 15:30</a:t>
            </a:r>
          </a:p>
          <a:p>
            <a:r>
              <a:rPr lang="en-GB" dirty="0" smtClean="0"/>
              <a:t>Thursday, </a:t>
            </a:r>
            <a:r>
              <a:rPr lang="en-GB" dirty="0" smtClean="0"/>
              <a:t>Nov 14</a:t>
            </a:r>
            <a:r>
              <a:rPr lang="en-GB" baseline="30000" dirty="0" smtClean="0"/>
              <a:t>th</a:t>
            </a:r>
            <a:r>
              <a:rPr lang="en-GB" dirty="0" smtClean="0"/>
              <a:t>, 		08:00 – 10:00</a:t>
            </a:r>
          </a:p>
          <a:p>
            <a:endParaRPr lang="en-GB" dirty="0" smtClean="0"/>
          </a:p>
          <a:p>
            <a:endParaRPr lang="en-GB" dirty="0"/>
          </a:p>
          <a:p>
            <a:pPr marL="0" indent="0">
              <a:buNone/>
            </a:pPr>
            <a:r>
              <a:rPr lang="en-GB" dirty="0"/>
              <a:t>Meeting Room:</a:t>
            </a:r>
          </a:p>
          <a:p>
            <a:r>
              <a:rPr lang="en-GB" dirty="0" smtClean="0"/>
              <a:t>Cockrell</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39762"/>
          </a:xfrm>
        </p:spPr>
        <p:txBody>
          <a:bodyPr/>
          <a:lstStyle/>
          <a:p>
            <a:r>
              <a:rPr lang="en-US" dirty="0" smtClean="0"/>
              <a:t>Agenda Proposal </a:t>
            </a:r>
            <a:r>
              <a:rPr lang="en-US" dirty="0" smtClean="0"/>
              <a:t>for </a:t>
            </a:r>
            <a:r>
              <a:rPr lang="en-US" dirty="0" smtClean="0"/>
              <a:t>Nov</a:t>
            </a:r>
            <a:r>
              <a:rPr lang="en-US" dirty="0" smtClean="0"/>
              <a:t> </a:t>
            </a:r>
            <a:r>
              <a:rPr lang="en-US" dirty="0" smtClean="0"/>
              <a:t>2013 F2F</a:t>
            </a:r>
            <a:endParaRPr lang="en-US" dirty="0"/>
          </a:p>
        </p:txBody>
      </p:sp>
      <p:sp>
        <p:nvSpPr>
          <p:cNvPr id="4104" name="Rectangle 5"/>
          <p:cNvSpPr>
            <a:spLocks noGrp="1" noChangeArrowheads="1"/>
          </p:cNvSpPr>
          <p:nvPr>
            <p:ph type="body" idx="1"/>
          </p:nvPr>
        </p:nvSpPr>
        <p:spPr>
          <a:xfrm>
            <a:off x="457200" y="990600"/>
            <a:ext cx="8229600" cy="5638800"/>
          </a:xfrm>
        </p:spPr>
        <p:txBody>
          <a:bodyPr>
            <a:noAutofit/>
          </a:bodyPr>
          <a:lstStyle/>
          <a:p>
            <a:r>
              <a:rPr lang="en-GB" sz="2400" dirty="0" smtClean="0"/>
              <a:t>Call Meeting to Order</a:t>
            </a:r>
          </a:p>
          <a:p>
            <a:r>
              <a:rPr lang="en-US" sz="2400" dirty="0" smtClean="0"/>
              <a:t>Attendance </a:t>
            </a:r>
            <a:r>
              <a:rPr lang="en-US" sz="2400" dirty="0" smtClean="0"/>
              <a:t>recording, secretary</a:t>
            </a:r>
          </a:p>
          <a:p>
            <a:r>
              <a:rPr lang="en-US" sz="2400" dirty="0" smtClean="0"/>
              <a:t>Approval of minutes</a:t>
            </a:r>
          </a:p>
          <a:p>
            <a:r>
              <a:rPr lang="en-US" sz="2400" dirty="0" smtClean="0"/>
              <a:t>Reports</a:t>
            </a:r>
          </a:p>
          <a:p>
            <a:r>
              <a:rPr lang="en-US" sz="2400" dirty="0" smtClean="0"/>
              <a:t>Comment resolution and responses on PAR &amp; 5C comments</a:t>
            </a:r>
          </a:p>
          <a:p>
            <a:r>
              <a:rPr lang="en-US" sz="2400" dirty="0" smtClean="0"/>
              <a:t>Presentation to closing EC meeting</a:t>
            </a:r>
          </a:p>
          <a:p>
            <a:r>
              <a:rPr lang="en-US" sz="2400" dirty="0" smtClean="0"/>
              <a:t>Conditional extension of OmniRAN EC SG</a:t>
            </a:r>
          </a:p>
          <a:p>
            <a:r>
              <a:rPr lang="en-US" sz="2400" dirty="0" smtClean="0"/>
              <a:t>Technical presentations on OmniRAN related matters</a:t>
            </a:r>
          </a:p>
          <a:p>
            <a:r>
              <a:rPr lang="en-US" sz="2400" dirty="0" smtClean="0"/>
              <a:t>AOB</a:t>
            </a:r>
          </a:p>
          <a:p>
            <a:r>
              <a:rPr lang="en-US" sz="2400" dirty="0" smtClean="0"/>
              <a:t>Adjourn</a:t>
            </a:r>
            <a:endParaRPr lang="en-US" sz="2400" dirty="0" smtClean="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t>Guidelines for IEEE-SA Meetings</a:t>
            </a:r>
          </a:p>
        </p:txBody>
      </p:sp>
      <p:sp>
        <p:nvSpPr>
          <p:cNvPr id="3" name="Content Placeholder 2"/>
          <p:cNvSpPr>
            <a:spLocks noGrp="1"/>
          </p:cNvSpPr>
          <p:nvPr>
            <p:ph idx="1"/>
          </p:nvPr>
        </p:nvSpPr>
        <p:spPr>
          <a:xfrm>
            <a:off x="457200" y="1371600"/>
            <a:ext cx="8229600" cy="5181600"/>
          </a:xfrm>
        </p:spPr>
        <p:txBody>
          <a:bodyPr>
            <a:normAutofit/>
          </a:bodyPr>
          <a:lstStyle/>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the interpretation, validity, or essentiality of patents/patent claims. </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specific license rates, terms, or conditions.</a:t>
            </a:r>
          </a:p>
          <a:p>
            <a:pPr marL="630238" lvl="1">
              <a:lnSpc>
                <a:spcPct val="80000"/>
              </a:lnSpc>
              <a:spcAft>
                <a:spcPct val="40000"/>
              </a:spcAft>
              <a:buClr>
                <a:srgbClr val="CC3300"/>
              </a:buClr>
              <a:buSzPct val="50000"/>
              <a:buFont typeface="Wingdings" pitchFamily="2" charset="2"/>
              <a:buChar char="q"/>
            </a:pPr>
            <a:r>
              <a:rPr lang="en-US" sz="1300" dirty="0">
                <a:solidFill>
                  <a:srgbClr val="000099"/>
                </a:solidFill>
                <a:latin typeface="Arial" charset="0"/>
              </a:rPr>
              <a:t>Relative costs, including licensing costs of essential patent claims, of different technical approaches may be discussed in standards development meetings. </a:t>
            </a:r>
          </a:p>
          <a:p>
            <a:pPr marL="1143000" lvl="2">
              <a:lnSpc>
                <a:spcPct val="80000"/>
              </a:lnSpc>
              <a:spcAft>
                <a:spcPct val="40000"/>
              </a:spcAft>
              <a:buClr>
                <a:srgbClr val="CC3300"/>
              </a:buClr>
              <a:buSzPct val="50000"/>
              <a:buFont typeface="Wingdings" pitchFamily="2" charset="2"/>
              <a:buChar char="q"/>
            </a:pPr>
            <a:r>
              <a:rPr lang="en-GB" sz="1300" dirty="0">
                <a:solidFill>
                  <a:srgbClr val="000099"/>
                </a:solidFill>
                <a:latin typeface="Arial" charset="0"/>
              </a:rPr>
              <a:t>Technical considerations remain primary focus</a:t>
            </a:r>
            <a:endParaRPr lang="en-US" sz="1300" dirty="0">
              <a:solidFill>
                <a:srgbClr val="000099"/>
              </a:solidFill>
              <a:latin typeface="Arial" charset="0"/>
            </a:endParaRP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or engage in the fixing of product prices, allocation of customers, or division of sales markets.</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the status or substance of ongoing or threatened litigation.</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be silent if inappropriate topics are discussed… do formally object.</a:t>
            </a:r>
          </a:p>
          <a:p>
            <a:pPr marL="230188" indent="-230188" algn="ctr">
              <a:lnSpc>
                <a:spcPct val="80000"/>
              </a:lnSpc>
              <a:buClr>
                <a:srgbClr val="CC3300"/>
              </a:buClr>
              <a:buSzPct val="50000"/>
              <a:buNone/>
            </a:pPr>
            <a:r>
              <a:rPr lang="en-US" sz="1000" b="1" dirty="0">
                <a:solidFill>
                  <a:srgbClr val="000099"/>
                </a:solidFill>
                <a:latin typeface="Arial" charset="0"/>
              </a:rPr>
              <a:t>---------------------------------------------------------------   </a:t>
            </a:r>
          </a:p>
          <a:p>
            <a:pPr marL="230188" indent="-230188" algn="ctr">
              <a:lnSpc>
                <a:spcPct val="80000"/>
              </a:lnSpc>
              <a:buClr>
                <a:srgbClr val="CC3300"/>
              </a:buClr>
              <a:buSzPct val="50000"/>
              <a:buNone/>
            </a:pPr>
            <a:r>
              <a:rPr lang="en-US" sz="1200" b="1" dirty="0">
                <a:solidFill>
                  <a:srgbClr val="000099"/>
                </a:solidFill>
                <a:latin typeface="Arial" charset="0"/>
              </a:rPr>
              <a:t>If you have questions, contact the IEEE-SA Standards Board Patent Committee Administrator at patcom@ieee.org or visit http://standards.ieee.org/about/sasb/patcom/index.html </a:t>
            </a:r>
            <a:br>
              <a:rPr lang="en-US" sz="1200" b="1" dirty="0">
                <a:solidFill>
                  <a:srgbClr val="000099"/>
                </a:solidFill>
                <a:latin typeface="Arial" charset="0"/>
              </a:rPr>
            </a:br>
            <a:endParaRPr lang="en-US" sz="1200" b="1" dirty="0">
              <a:solidFill>
                <a:srgbClr val="000099"/>
              </a:solidFill>
              <a:latin typeface="Arial" charset="0"/>
            </a:endParaRPr>
          </a:p>
          <a:p>
            <a:pPr marL="230188" indent="-230188" algn="ctr">
              <a:lnSpc>
                <a:spcPct val="80000"/>
              </a:lnSpc>
              <a:buClr>
                <a:srgbClr val="CC3300"/>
              </a:buClr>
              <a:buSzPct val="5000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a:p>
            <a:pPr marL="230188" indent="-230188" algn="ctr">
              <a:lnSpc>
                <a:spcPct val="80000"/>
              </a:lnSpc>
              <a:buClr>
                <a:srgbClr val="CC3300"/>
              </a:buClr>
              <a:buSzPct val="50000"/>
              <a:buNone/>
            </a:pPr>
            <a:endParaRPr lang="en-US" sz="1200" b="1" dirty="0">
              <a:solidFill>
                <a:srgbClr val="000099"/>
              </a:solidFill>
              <a:latin typeface="Arial" charset="0"/>
            </a:endParaRPr>
          </a:p>
          <a:p>
            <a:pPr marL="230188" indent="-230188" algn="ctr">
              <a:lnSpc>
                <a:spcPct val="80000"/>
              </a:lnSpc>
              <a:buClr>
                <a:srgbClr val="CC3300"/>
              </a:buClr>
              <a:buSzPct val="50000"/>
              <a:buNone/>
            </a:pPr>
            <a:r>
              <a:rPr lang="en-US" sz="1200" b="1" dirty="0">
                <a:solidFill>
                  <a:srgbClr val="000099"/>
                </a:solidFill>
                <a:latin typeface="Arial" charset="0"/>
              </a:rPr>
              <a:t>This slide set is available </a:t>
            </a:r>
            <a:br>
              <a:rPr lang="en-US" sz="1200" b="1" dirty="0">
                <a:solidFill>
                  <a:srgbClr val="000099"/>
                </a:solidFill>
                <a:latin typeface="Arial" charset="0"/>
              </a:rPr>
            </a:br>
            <a:r>
              <a:rPr lang="en-US" sz="1200" b="1" dirty="0">
                <a:solidFill>
                  <a:srgbClr val="000099"/>
                </a:solidFill>
                <a:latin typeface="Arial" charset="0"/>
              </a:rPr>
              <a:t>at https://development.standards.ieee.org/myproject/Public/mytools/mob/slideset.ppt</a:t>
            </a:r>
          </a:p>
        </p:txBody>
      </p:sp>
      <p:sp>
        <p:nvSpPr>
          <p:cNvPr id="205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a:t>Meeting Etiquette</a:t>
            </a:r>
          </a:p>
        </p:txBody>
      </p:sp>
      <p:sp>
        <p:nvSpPr>
          <p:cNvPr id="10246" name="Rectangle 3"/>
          <p:cNvSpPr>
            <a:spLocks noGrp="1" noChangeArrowheads="1"/>
          </p:cNvSpPr>
          <p:nvPr>
            <p:ph type="body" idx="1"/>
          </p:nvPr>
        </p:nvSpPr>
        <p:spPr/>
        <p:txBody>
          <a:bodyPr>
            <a:normAutofit fontScale="92500" lnSpcReduction="10000"/>
          </a:bodyPr>
          <a:lstStyle/>
          <a:p>
            <a:r>
              <a:rPr lang="en-US">
                <a:solidFill>
                  <a:srgbClr val="1F497D"/>
                </a:solidFill>
              </a:rPr>
              <a:t>IEEE 802 is a world-wide professional technical organization </a:t>
            </a:r>
          </a:p>
          <a:p>
            <a:r>
              <a:rPr lang="en-US">
                <a:solidFill>
                  <a:srgbClr val="1F497D"/>
                </a:solidFill>
              </a:rPr>
              <a:t>Meetings are to be conducted in an </a:t>
            </a:r>
            <a:r>
              <a:rPr lang="en-US" i="1" u="sng">
                <a:solidFill>
                  <a:srgbClr val="1F497D"/>
                </a:solidFill>
              </a:rPr>
              <a:t>orderly</a:t>
            </a:r>
            <a:r>
              <a:rPr lang="en-US">
                <a:solidFill>
                  <a:srgbClr val="1F497D"/>
                </a:solidFill>
              </a:rPr>
              <a:t> and </a:t>
            </a:r>
            <a:r>
              <a:rPr lang="en-US" i="1" u="sng">
                <a:solidFill>
                  <a:srgbClr val="1F497D"/>
                </a:solidFill>
              </a:rPr>
              <a:t>professional</a:t>
            </a:r>
            <a:r>
              <a:rPr lang="en-US">
                <a:solidFill>
                  <a:srgbClr val="1F497D"/>
                </a:solidFill>
              </a:rPr>
              <a:t> manner in accordance with the policies and procedures governed by the organization.</a:t>
            </a:r>
          </a:p>
          <a:p>
            <a:r>
              <a:rPr lang="en-US">
                <a:solidFill>
                  <a:srgbClr val="1F497D"/>
                </a:solidFill>
              </a:rPr>
              <a:t>Individuals are to address the </a:t>
            </a:r>
            <a:r>
              <a:rPr lang="en-US" i="1" u="sng">
                <a:solidFill>
                  <a:srgbClr val="1F497D"/>
                </a:solidFill>
              </a:rPr>
              <a:t>“technical” </a:t>
            </a:r>
            <a:r>
              <a:rPr lang="en-US">
                <a:solidFill>
                  <a:srgbClr val="1F497D"/>
                </a:solidFill>
              </a:rPr>
              <a:t>content of the subject under consideration and refrain from making </a:t>
            </a:r>
            <a:r>
              <a:rPr lang="en-US" i="1" u="sng">
                <a:solidFill>
                  <a:srgbClr val="1F497D"/>
                </a:solidFill>
              </a:rPr>
              <a:t>“personal” </a:t>
            </a:r>
            <a:r>
              <a:rPr lang="en-US">
                <a:solidFill>
                  <a:srgbClr val="1F497D"/>
                </a:solidFill>
              </a:rPr>
              <a:t>comments to or about the presenter. </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LMSC Operations Manual</a:t>
            </a:r>
          </a:p>
        </p:txBody>
      </p:sp>
      <p:sp>
        <p:nvSpPr>
          <p:cNvPr id="3" name="Content Placeholder 2"/>
          <p:cNvSpPr>
            <a:spLocks noGrp="1"/>
          </p:cNvSpPr>
          <p:nvPr>
            <p:ph idx="1"/>
          </p:nvPr>
        </p:nvSpPr>
        <p:spPr/>
        <p:txBody>
          <a:bodyPr>
            <a:normAutofit fontScale="77500" lnSpcReduction="20000"/>
          </a:bodyPr>
          <a:lstStyle/>
          <a:p>
            <a:pPr marL="0" indent="0">
              <a:buNone/>
            </a:pPr>
            <a:r>
              <a:rPr lang="en-US" b="1">
                <a:solidFill>
                  <a:srgbClr val="1F497D"/>
                </a:solidFill>
              </a:rPr>
              <a:t>4.3 Study groups</a:t>
            </a:r>
          </a:p>
          <a:p>
            <a:pPr marL="0" indent="0">
              <a:buNone/>
            </a:pPr>
            <a:r>
              <a:rPr lang="en-US">
                <a:solidFill>
                  <a:srgbClr val="1F497D"/>
                </a:solidFill>
              </a:rPr>
              <a:t>4.3.1 Study group operation</a:t>
            </a:r>
          </a:p>
          <a:p>
            <a:pPr marL="400050" lvl="1" indent="0">
              <a:buNone/>
            </a:pPr>
            <a:r>
              <a:rPr lang="en-US">
                <a:solidFill>
                  <a:srgbClr val="1F497D"/>
                </a:solidFill>
              </a:rPr>
              <a:t>Progress of each Study Group shall be presented at the closing Sponsor meeting of each IEEE 802 LMSC plenary session by the appropriate WG, TAG, or ECSG Chair. Study Groups may elect officers other than the Chair, if necessary, and will follow the general operating procedures for WGs specified in the IEEE 802 LMSC WG P&amp;P. Because of the limited time duration of a Study Group, no letter ballots are permitted.</a:t>
            </a:r>
          </a:p>
          <a:p>
            <a:pPr marL="0" indent="0">
              <a:buNone/>
            </a:pPr>
            <a:r>
              <a:rPr lang="en-US">
                <a:solidFill>
                  <a:srgbClr val="1F497D"/>
                </a:solidFill>
              </a:rPr>
              <a:t>4.3.2 Voting at study group meetings</a:t>
            </a:r>
          </a:p>
          <a:p>
            <a:pPr marL="400050" lvl="1" indent="0">
              <a:buNone/>
            </a:pPr>
            <a:r>
              <a:rPr lang="en-US">
                <a:solidFill>
                  <a:srgbClr val="1F497D"/>
                </a:solidFill>
              </a:rPr>
              <a:t>Any person attending a Study Group meeting may vote on all motions (including recommending approval of a PAR). A vote is carried by 75% of those present and voting “Approve” or “Disapprove.”</a:t>
            </a:r>
          </a:p>
        </p:txBody>
      </p:sp>
    </p:spTree>
    <p:extLst>
      <p:ext uri="{BB962C8B-B14F-4D97-AF65-F5344CB8AC3E}">
        <p14:creationId xmlns="" xmlns:p14="http://schemas.microsoft.com/office/powerpoint/2010/main" val="1617349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OmniRAN ECSG</a:t>
            </a:r>
            <a:br>
              <a:rPr lang="en-US"/>
            </a:br>
            <a:r>
              <a:rPr lang="en-US"/>
              <a:t>Resources</a:t>
            </a:r>
          </a:p>
        </p:txBody>
      </p:sp>
      <p:sp>
        <p:nvSpPr>
          <p:cNvPr id="3" name="Content Placeholder 2"/>
          <p:cNvSpPr>
            <a:spLocks noGrp="1"/>
          </p:cNvSpPr>
          <p:nvPr>
            <p:ph idx="1"/>
          </p:nvPr>
        </p:nvSpPr>
        <p:spPr/>
        <p:txBody>
          <a:bodyPr>
            <a:normAutofit fontScale="77500" lnSpcReduction="20000"/>
          </a:bodyPr>
          <a:lstStyle/>
          <a:p>
            <a:r>
              <a:rPr lang="en-US"/>
              <a:t>Website:</a:t>
            </a:r>
            <a:br>
              <a:rPr lang="en-US"/>
            </a:br>
            <a:r>
              <a:rPr lang="en-US">
                <a:hlinkClick r:id="rId2"/>
              </a:rPr>
              <a:t>http://www.ieee802.org/OmniRANsg/</a:t>
            </a:r>
            <a:endParaRPr lang="en-US"/>
          </a:p>
          <a:p>
            <a:r>
              <a:rPr lang="en-US"/>
              <a:t>Document Archive on mentor: </a:t>
            </a:r>
            <a:r>
              <a:rPr lang="en-US">
                <a:hlinkClick r:id="rId3"/>
              </a:rPr>
              <a:t>https://mentor.ieee.org/omniran/documents</a:t>
            </a:r>
            <a:endParaRPr lang="en-US"/>
          </a:p>
          <a:p>
            <a:r>
              <a:rPr lang="en-US"/>
              <a:t>Email reflector: </a:t>
            </a:r>
            <a:br>
              <a:rPr lang="en-US"/>
            </a:br>
            <a:r>
              <a:rPr lang="en-US">
                <a:hlinkClick r:id="rId4"/>
              </a:rPr>
              <a:t>ecsg-802-omniran@listserv.ieee.org</a:t>
            </a:r>
            <a:endParaRPr lang="en-US"/>
          </a:p>
          <a:p>
            <a:r>
              <a:rPr lang="en-US"/>
              <a:t>Email archive: </a:t>
            </a:r>
            <a:r>
              <a:rPr lang="en-US">
                <a:hlinkClick r:id="rId5"/>
              </a:rPr>
              <a:t>http://grouper.ieee.org/groups/802/OmniRANsg/email/</a:t>
            </a:r>
            <a:endParaRPr lang="en-US"/>
          </a:p>
          <a:p>
            <a:r>
              <a:rPr lang="en-US"/>
              <a:t>Attendance:</a:t>
            </a:r>
            <a:br>
              <a:rPr lang="en-US"/>
            </a:br>
            <a:r>
              <a:rPr lang="en-US"/>
              <a:t>Paper list (normative) + IMAT</a:t>
            </a:r>
          </a:p>
          <a:p>
            <a:pPr lvl="1"/>
            <a:r>
              <a:rPr lang="en-US"/>
              <a:t>IMAT mandatory for participants seeking attendence credits</a:t>
            </a:r>
          </a:p>
          <a:p>
            <a:pPr lvl="1"/>
            <a:r>
              <a:rPr lang="en-US"/>
              <a:t>Reciprocal rights for most WGs</a:t>
            </a:r>
          </a:p>
          <a:p>
            <a:pPr lvl="1"/>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39762"/>
          </a:xfrm>
        </p:spPr>
        <p:txBody>
          <a:bodyPr/>
          <a:lstStyle/>
          <a:p>
            <a:r>
              <a:rPr lang="en-US" dirty="0" smtClean="0"/>
              <a:t>Agenda for </a:t>
            </a:r>
            <a:r>
              <a:rPr lang="en-US" dirty="0" smtClean="0"/>
              <a:t>Nov</a:t>
            </a:r>
            <a:r>
              <a:rPr lang="en-US" dirty="0" smtClean="0"/>
              <a:t> </a:t>
            </a:r>
            <a:r>
              <a:rPr lang="en-US" dirty="0" smtClean="0"/>
              <a:t>2013 F2F</a:t>
            </a:r>
            <a:endParaRPr lang="en-US" dirty="0"/>
          </a:p>
        </p:txBody>
      </p:sp>
      <p:sp>
        <p:nvSpPr>
          <p:cNvPr id="4104" name="Rectangle 5"/>
          <p:cNvSpPr>
            <a:spLocks noGrp="1" noChangeArrowheads="1"/>
          </p:cNvSpPr>
          <p:nvPr>
            <p:ph type="body" idx="1"/>
          </p:nvPr>
        </p:nvSpPr>
        <p:spPr>
          <a:xfrm>
            <a:off x="457200" y="990600"/>
            <a:ext cx="8229600" cy="5638800"/>
          </a:xfrm>
        </p:spPr>
        <p:txBody>
          <a:bodyPr>
            <a:noAutofit/>
          </a:bodyPr>
          <a:lstStyle/>
          <a:p>
            <a:r>
              <a:rPr lang="en-GB" sz="2400" dirty="0" smtClean="0"/>
              <a:t>Call Meeting to Order</a:t>
            </a:r>
          </a:p>
          <a:p>
            <a:r>
              <a:rPr lang="en-US" sz="2400" dirty="0" smtClean="0"/>
              <a:t>Attendance </a:t>
            </a:r>
            <a:r>
              <a:rPr lang="en-US" sz="2400" dirty="0" smtClean="0"/>
              <a:t>recording, secretary</a:t>
            </a:r>
          </a:p>
          <a:p>
            <a:r>
              <a:rPr lang="en-US" sz="2400" dirty="0" smtClean="0"/>
              <a:t>Approval of minutes</a:t>
            </a:r>
          </a:p>
          <a:p>
            <a:r>
              <a:rPr lang="en-US" sz="2400" dirty="0" smtClean="0"/>
              <a:t>Reports</a:t>
            </a:r>
          </a:p>
          <a:p>
            <a:r>
              <a:rPr lang="en-US" sz="2400" dirty="0" smtClean="0"/>
              <a:t>Comment resolution and responses on PAR &amp; 5C comments</a:t>
            </a:r>
          </a:p>
          <a:p>
            <a:r>
              <a:rPr lang="en-US" sz="2400" dirty="0" smtClean="0"/>
              <a:t>Presentation to closing EC meeting</a:t>
            </a:r>
          </a:p>
          <a:p>
            <a:r>
              <a:rPr lang="en-US" sz="2400" dirty="0" smtClean="0"/>
              <a:t>Conditional extension of OmniRAN EC SG</a:t>
            </a:r>
          </a:p>
          <a:p>
            <a:r>
              <a:rPr lang="en-US" sz="2400" dirty="0" smtClean="0"/>
              <a:t>Technical presentations on OmniRAN related matters</a:t>
            </a:r>
          </a:p>
          <a:p>
            <a:r>
              <a:rPr lang="en-US" sz="2400" dirty="0" smtClean="0"/>
              <a:t>AOB</a:t>
            </a:r>
          </a:p>
          <a:p>
            <a:r>
              <a:rPr lang="en-US" sz="2400" dirty="0" smtClean="0"/>
              <a:t>Adjourn</a:t>
            </a:r>
            <a:endParaRPr lang="en-US" sz="2400" dirty="0" smtClean="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0</TotalTime>
  <Words>782</Words>
  <Application>Microsoft Office PowerPoint</Application>
  <PresentationFormat>On-screen Show (4:3)</PresentationFormat>
  <Paragraphs>122</Paragraphs>
  <Slides>10</Slides>
  <Notes>6</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Template</vt:lpstr>
      <vt:lpstr>OmniRAN EC SG  Agenda and Meeting Slides November 2013, Dallas, TX</vt:lpstr>
      <vt:lpstr>Meetings</vt:lpstr>
      <vt:lpstr>Agenda Proposal for Nov 2013 F2F</vt:lpstr>
      <vt:lpstr>Guidelines for IEEE-SA Meetings</vt:lpstr>
      <vt:lpstr>Resources – URLs</vt:lpstr>
      <vt:lpstr>Meeting Etiquette</vt:lpstr>
      <vt:lpstr>LMSC Operations Manual</vt:lpstr>
      <vt:lpstr>OmniRAN ECSG Resources</vt:lpstr>
      <vt:lpstr>Agenda for Nov 2013 F2F</vt:lpstr>
      <vt:lpstr>Nov 2013 OmniRAN F2F Schedule</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Max Riegel</dc:creator>
  <cp:keywords>ecsg</cp:keywords>
  <cp:lastModifiedBy>Max Riegel</cp:lastModifiedBy>
  <cp:revision>226</cp:revision>
  <cp:lastPrinted>1998-02-10T13:28:06Z</cp:lastPrinted>
  <dcterms:created xsi:type="dcterms:W3CDTF">2011-12-30T17:06:23Z</dcterms:created>
  <dcterms:modified xsi:type="dcterms:W3CDTF">2013-10-11T09:57:05Z</dcterms:modified>
</cp:coreProperties>
</file>