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3" r:id="rId15"/>
    <p:sldId id="300" r:id="rId16"/>
    <p:sldId id="302" r:id="rId17"/>
    <p:sldId id="301" r:id="rId18"/>
    <p:sldId id="29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0701" autoAdjust="0"/>
    <p:restoredTop sz="99233" autoAdjust="0"/>
  </p:normalViewPr>
  <p:slideViewPr>
    <p:cSldViewPr>
      <p:cViewPr varScale="1">
        <p:scale>
          <a:sx n="131" d="100"/>
          <a:sy n="131" d="100"/>
        </p:scale>
        <p:origin x="-12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omniran-13-0068-</a:t>
            </a:r>
            <a:r>
              <a:rPr lang="en-US" sz="1400" b="1" dirty="0" smtClean="0"/>
              <a:t>03-</a:t>
            </a:r>
            <a:r>
              <a:rPr lang="en-US" sz="1400" b="1" dirty="0" smtClean="0"/>
              <a:t>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57-00-ecsg-omniran-ec-closing-report.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4" Type="http://schemas.openxmlformats.org/officeDocument/2006/relationships/hyperlink" Target="https://mentor.ieee.org/omniran/dcn/13/omniran-13-0060-00-ecsg-omniran-sdn-use-case-for-external-communic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3-00-0000-ieee-802-gaps-network-detection-selec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4" Type="http://schemas.openxmlformats.org/officeDocument/2006/relationships/hyperlink" Target="http://www.itu.int/rec/T-REC-Q.65-200006-I/en" TargetMode="External"/><Relationship Id="rId5" Type="http://schemas.openxmlformats.org/officeDocument/2006/relationships/hyperlink" Target="http://resources.wimaxforum.org/sites/wimaxforum.org/files/technical_document/2010/12/WMF-T32-001-R016v01_Network-Stage2-Base.pdf" TargetMode="External"/><Relationship Id="rId1" Type="http://schemas.openxmlformats.org/officeDocument/2006/relationships/slideLayout" Target="../slideLayouts/slideLayout2.xml"/><Relationship Id="rId2" Type="http://schemas.openxmlformats.org/officeDocument/2006/relationships/hyperlink" Target="http://docbox.etsi.org/MTS/MTS/10-PromotionalMaterial/MBS-20111118/protocolStandards/stagedApproach.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5-01-0000-par-5c-table-of-content.docx" TargetMode="External"/><Relationship Id="rId3" Type="http://schemas.openxmlformats.org/officeDocument/2006/relationships/hyperlink" Target="https://mentor.ieee.org/omniran/dcn/13/omniran-13-0070-00-0000-omniran-par-and-5c-text.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4" Type="http://schemas.openxmlformats.org/officeDocument/2006/relationships/hyperlink" Target="https://nsn.webex.com/nsn/j.php?J=706271914&amp;PW=NOTA5M2UwMmQ2"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025"/>
            <a:ext cx="7772400" cy="1470025"/>
          </a:xfrm>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Nanjing, China</a:t>
            </a:r>
            <a:endParaRPr lang="en-US" dirty="0"/>
          </a:p>
        </p:txBody>
      </p:sp>
      <p:sp>
        <p:nvSpPr>
          <p:cNvPr id="3" name="Subtitle 2"/>
          <p:cNvSpPr>
            <a:spLocks noGrp="1"/>
          </p:cNvSpPr>
          <p:nvPr>
            <p:ph type="subTitle" idx="1"/>
          </p:nvPr>
        </p:nvSpPr>
        <p:spPr>
          <a:xfrm>
            <a:off x="1371600" y="3352800"/>
            <a:ext cx="6400800" cy="1752600"/>
          </a:xfrm>
        </p:spPr>
        <p:txBody>
          <a:bodyPr/>
          <a:lstStyle/>
          <a:p>
            <a:r>
              <a:rPr lang="en-US" dirty="0" smtClean="0"/>
              <a:t>2013-09-17 Michael Montemurro</a:t>
            </a:r>
            <a:br>
              <a:rPr lang="en-US" dirty="0" smtClean="0"/>
            </a:br>
            <a:r>
              <a:rPr lang="en-US" dirty="0" smtClean="0"/>
              <a:t>(BlackBerry)</a:t>
            </a:r>
          </a:p>
          <a:p>
            <a:r>
              <a:rPr lang="en-US" sz="2400" dirty="0" smtClean="0"/>
              <a:t>acting on behalf of Max Riegel</a:t>
            </a:r>
          </a:p>
          <a:p>
            <a:r>
              <a:rPr lang="en-US" sz="2400" dirty="0" smtClean="0"/>
              <a:t>(EC SG Chair)</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pPr lvl="0"/>
            <a:r>
              <a:rPr lang="en-US" dirty="0" smtClean="0"/>
              <a:t>Approval of agenda:</a:t>
            </a:r>
          </a:p>
          <a:p>
            <a:pPr lvl="1"/>
            <a:r>
              <a:rPr lang="en-US" dirty="0" smtClean="0"/>
              <a:t>  </a:t>
            </a:r>
          </a:p>
          <a:p>
            <a:r>
              <a:rPr lang="en-US" dirty="0" smtClean="0"/>
              <a:t>Approval of minutes:</a:t>
            </a:r>
          </a:p>
          <a:p>
            <a:pPr lvl="1"/>
            <a:r>
              <a:rPr lang="en-US" dirty="0" smtClean="0"/>
              <a:t> </a:t>
            </a:r>
            <a:endParaRPr lang="en-US" dirty="0"/>
          </a:p>
          <a:p>
            <a:r>
              <a:rPr lang="en-US" dirty="0" smtClean="0"/>
              <a:t>Reports:</a:t>
            </a:r>
          </a:p>
          <a:p>
            <a:pPr lvl="1"/>
            <a:r>
              <a:rPr lang="en-US" dirty="0"/>
              <a:t>IEEE 802 EC Geneva Jul 13 closing meeting decision</a:t>
            </a:r>
          </a:p>
          <a:p>
            <a:pPr lvl="2"/>
            <a:r>
              <a:rPr lang="en-US" dirty="0">
                <a:hlinkClick r:id="rId2"/>
              </a:rPr>
              <a:t>https://mentor.ieee.org/omniran/dcn/13/omniran-13-0057-00-ecsg-omniran-ec-closing-report.pptx</a:t>
            </a:r>
            <a:endParaRPr lang="en-US" dirty="0"/>
          </a:p>
          <a:p>
            <a:pPr lvl="2"/>
            <a:r>
              <a:rPr lang="en-US" dirty="0"/>
              <a:t>OmniRAN EC SG got extension for creation of PAR &amp; 5C </a:t>
            </a:r>
            <a:r>
              <a:rPr lang="en-US" dirty="0" smtClean="0"/>
              <a:t>proposal (EC Motion passed by 13/0/1)</a:t>
            </a:r>
          </a:p>
          <a:p>
            <a:pPr lvl="2"/>
            <a:r>
              <a:rPr lang="en-US" dirty="0" smtClean="0"/>
              <a:t>Tony Jeffree indicated that 802.1 could be a “host” for this effort. </a:t>
            </a:r>
            <a:endParaRPr lang="en-US" dirty="0"/>
          </a:p>
          <a:p>
            <a:pPr lvl="1"/>
            <a:r>
              <a:rPr lang="en-US" dirty="0"/>
              <a:t>OmniRAN meeting planing for delivery of PAR &amp; 5C proposal</a:t>
            </a:r>
          </a:p>
          <a:p>
            <a:pPr lvl="2"/>
            <a:r>
              <a:rPr lang="en-US" dirty="0"/>
              <a:t>See next slide</a:t>
            </a:r>
          </a:p>
        </p:txBody>
      </p:sp>
    </p:spTree>
    <p:extLst>
      <p:ext uri="{BB962C8B-B14F-4D97-AF65-F5344CB8AC3E}">
        <p14:creationId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Word document and executive summary for formal submission created.</a:t>
            </a:r>
          </a:p>
          <a:p>
            <a:pPr lvl="2"/>
            <a:r>
              <a:rPr lang="en-US"/>
              <a:t>OmniRAN SDN use case proposal had to be submitted by way of ONF member companies (NSN (ECSG chair), NEC) as no formal way seems to exist to contribute to ONF discussions out of IEEE SA activities</a:t>
            </a:r>
          </a:p>
          <a:p>
            <a:pPr lvl="3"/>
            <a:r>
              <a:rPr lang="en-US"/>
              <a:t>Clarification necessary whether possibility exists, that OmniRAN can directly communicate into ONF discussion groups</a:t>
            </a:r>
          </a:p>
          <a:p>
            <a:endParaRPr lang="en-US" dirty="0" smtClean="0"/>
          </a:p>
        </p:txBody>
      </p:sp>
    </p:spTree>
    <p:extLst>
      <p:ext uri="{BB962C8B-B14F-4D97-AF65-F5344CB8AC3E}">
        <p14:creationId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r>
              <a:rPr lang="en-US" dirty="0"/>
              <a:t>Content of ‘Stage 2’ document</a:t>
            </a:r>
          </a:p>
          <a:p>
            <a:pPr lvl="1"/>
            <a:r>
              <a:rPr lang="en-US" dirty="0"/>
              <a:t>Legacy guidance</a:t>
            </a:r>
          </a:p>
          <a:p>
            <a:pPr lvl="2"/>
            <a:r>
              <a:rPr lang="en-US" dirty="0"/>
              <a:t>Overview by ETSI:</a:t>
            </a:r>
            <a:br>
              <a:rPr lang="en-US" dirty="0"/>
            </a:br>
            <a:r>
              <a:rPr lang="en-US" dirty="0">
                <a:hlinkClick r:id="rId2"/>
              </a:rPr>
              <a:t>http://docbox.etsi.org/MTS/MTS/10-PromotionalMaterial/MBS-20111118/protocolStandards/stagedApproach.htm</a:t>
            </a:r>
            <a:endParaRPr lang="en-US" dirty="0"/>
          </a:p>
          <a:p>
            <a:pPr lvl="2"/>
            <a:r>
              <a:rPr lang="en-US" dirty="0" smtClean="0"/>
              <a:t>Staged </a:t>
            </a:r>
            <a:r>
              <a:rPr lang="en-US" dirty="0"/>
              <a:t>approach for service network specification by ITU-T:</a:t>
            </a:r>
            <a:br>
              <a:rPr lang="en-US" dirty="0"/>
            </a:br>
            <a:r>
              <a:rPr lang="en-US" dirty="0">
                <a:hlinkClick r:id="rId3"/>
              </a:rPr>
              <a:t>http://www.itu.int/rec/T-REC-I.130-198811-I</a:t>
            </a:r>
            <a:endParaRPr lang="en-US" dirty="0"/>
          </a:p>
          <a:p>
            <a:pPr lvl="3"/>
            <a:r>
              <a:rPr lang="en-US" dirty="0"/>
              <a:t>Specification, which was mainly referenced for Geneva presentations and discussions</a:t>
            </a:r>
          </a:p>
          <a:p>
            <a:pPr lvl="2"/>
            <a:r>
              <a:rPr lang="en-US" dirty="0"/>
              <a:t>Detailed description of Stage 2 by ITU-T:</a:t>
            </a:r>
            <a:r>
              <a:rPr lang="en-US" dirty="0">
                <a:hlinkClick r:id="rId4"/>
              </a:rPr>
              <a:t>http://</a:t>
            </a:r>
            <a:r>
              <a:rPr lang="en-US" dirty="0" err="1">
                <a:hlinkClick r:id="rId4"/>
              </a:rPr>
              <a:t>www.itu.int</a:t>
            </a:r>
            <a:r>
              <a:rPr lang="en-US" dirty="0">
                <a:hlinkClick r:id="rId4"/>
              </a:rPr>
              <a:t>/</a:t>
            </a:r>
            <a:r>
              <a:rPr lang="en-US" dirty="0" err="1">
                <a:hlinkClick r:id="rId4"/>
              </a:rPr>
              <a:t>rec</a:t>
            </a:r>
            <a:r>
              <a:rPr lang="en-US" dirty="0">
                <a:hlinkClick r:id="rId4"/>
              </a:rPr>
              <a:t>/T-REC-Q.65-200006-I/en</a:t>
            </a:r>
            <a:endParaRPr lang="en-US" dirty="0"/>
          </a:p>
          <a:p>
            <a:pPr lvl="3"/>
            <a:r>
              <a:rPr lang="en-US" dirty="0"/>
              <a:t>Q.65 contains detailed description of pieces comprising a Stage 2 specification</a:t>
            </a:r>
          </a:p>
          <a:p>
            <a:pPr lvl="3"/>
            <a:r>
              <a:rPr lang="en-US" dirty="0"/>
              <a:t>The structure of a Stage 2 </a:t>
            </a:r>
            <a:r>
              <a:rPr lang="en-US" dirty="0" err="1"/>
              <a:t>ToC</a:t>
            </a:r>
            <a:r>
              <a:rPr lang="en-US" dirty="0"/>
              <a:t> can directly be derived from this specification</a:t>
            </a:r>
          </a:p>
          <a:p>
            <a:pPr lvl="1"/>
            <a:r>
              <a:rPr lang="en-US" dirty="0" err="1"/>
              <a:t>WiMAX</a:t>
            </a:r>
            <a:r>
              <a:rPr lang="en-US" dirty="0"/>
              <a:t> NWG Stage 2</a:t>
            </a:r>
          </a:p>
          <a:p>
            <a:pPr lvl="2"/>
            <a:r>
              <a:rPr lang="en-US" dirty="0"/>
              <a:t>Example of Stage 2 specification build on generic requirements captured in tenets:</a:t>
            </a:r>
            <a:endParaRPr lang="en-US" dirty="0">
              <a:hlinkClick r:id="rId5"/>
            </a:endParaRPr>
          </a:p>
          <a:p>
            <a:pPr lvl="2"/>
            <a:r>
              <a:rPr lang="en-US" dirty="0">
                <a:hlinkClick r:id="rId5"/>
              </a:rPr>
              <a:t>http://resources.wimaxforum.org/sites/wimaxforum.org/files/technical_document/2010/12/WMF-T32-001-R016v01_Network-Stage2-Base.pdf</a:t>
            </a:r>
            <a:endParaRPr lang="en-US" dirty="0"/>
          </a:p>
          <a:p>
            <a:pPr lvl="2"/>
            <a:r>
              <a:rPr lang="en-US" dirty="0" smtClean="0"/>
              <a:t>‘</a:t>
            </a:r>
            <a:r>
              <a:rPr lang="en-US" dirty="0"/>
              <a:t>SHALLs’ as stated in the Tenets section of WMF NWG Stage 2 are not appropriate for an IEEE SA Recommended Practice. No single SHALL </a:t>
            </a:r>
            <a:r>
              <a:rPr lang="en-US" dirty="0" err="1"/>
              <a:t>shall</a:t>
            </a:r>
            <a:r>
              <a:rPr lang="en-US" dirty="0"/>
              <a:t> appear in a Recommended </a:t>
            </a:r>
            <a:r>
              <a:rPr lang="en-US" dirty="0" smtClean="0"/>
              <a:t>Practice</a:t>
            </a:r>
            <a:endParaRPr lang="en-US" dirty="0"/>
          </a:p>
        </p:txBody>
      </p:sp>
    </p:spTree>
    <p:extLst>
      <p:ext uri="{BB962C8B-B14F-4D97-AF65-F5344CB8AC3E}">
        <p14:creationId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‘Stage 2’ Definition by ITU-T Q.65 </a:t>
            </a:r>
            <a:endParaRPr lang="en-US" dirty="0"/>
          </a:p>
        </p:txBody>
      </p:sp>
      <p:sp>
        <p:nvSpPr>
          <p:cNvPr id="3" name="Content Placeholder 2"/>
          <p:cNvSpPr>
            <a:spLocks noGrp="1"/>
          </p:cNvSpPr>
          <p:nvPr>
            <p:ph sz="half" idx="1"/>
          </p:nvPr>
        </p:nvSpPr>
        <p:spPr>
          <a:xfrm>
            <a:off x="457200" y="990601"/>
            <a:ext cx="3167448" cy="4114800"/>
          </a:xfrm>
          <a:solidFill>
            <a:schemeClr val="accent1">
              <a:lumMod val="40000"/>
              <a:lumOff val="60000"/>
            </a:schemeClr>
          </a:solidFill>
        </p:spPr>
        <p:txBody>
          <a:bodyPr>
            <a:noAutofit/>
          </a:bodyPr>
          <a:lstStyle/>
          <a:p>
            <a:pPr>
              <a:buNone/>
            </a:pPr>
            <a:r>
              <a:rPr lang="en-US" sz="1800" b="1" dirty="0" smtClean="0"/>
              <a:t>The Stage 2 defines</a:t>
            </a:r>
          </a:p>
          <a:p>
            <a:r>
              <a:rPr lang="en-US" sz="1800" dirty="0" smtClean="0"/>
              <a:t>a functional model using functional entities,</a:t>
            </a:r>
          </a:p>
          <a:p>
            <a:r>
              <a:rPr lang="en-US" sz="1800" dirty="0" smtClean="0"/>
              <a:t>the functional entity actions needed,</a:t>
            </a:r>
          </a:p>
          <a:p>
            <a:r>
              <a:rPr lang="en-US" sz="1800" dirty="0" smtClean="0"/>
              <a:t>information flow or API calls between functional entities</a:t>
            </a:r>
          </a:p>
          <a:p>
            <a:r>
              <a:rPr lang="en-US" sz="1800" dirty="0" smtClean="0"/>
              <a:t>recommendations for the allocation of functional entities to physical locations for a few examples.</a:t>
            </a:r>
            <a:endParaRPr lang="en-US" sz="1800" dirty="0"/>
          </a:p>
        </p:txBody>
      </p:sp>
      <p:sp>
        <p:nvSpPr>
          <p:cNvPr id="4" name="Content Placeholder 3"/>
          <p:cNvSpPr>
            <a:spLocks noGrp="1"/>
          </p:cNvSpPr>
          <p:nvPr>
            <p:ph sz="half" idx="2"/>
          </p:nvPr>
        </p:nvSpPr>
        <p:spPr>
          <a:xfrm>
            <a:off x="3733800" y="990601"/>
            <a:ext cx="4733260" cy="4114800"/>
          </a:xfrm>
          <a:solidFill>
            <a:schemeClr val="accent4">
              <a:lumMod val="40000"/>
              <a:lumOff val="60000"/>
            </a:schemeClr>
          </a:solidFill>
        </p:spPr>
        <p:txBody>
          <a:bodyPr>
            <a:noAutofit/>
          </a:bodyPr>
          <a:lstStyle/>
          <a:p>
            <a:pPr>
              <a:buNone/>
            </a:pPr>
            <a:r>
              <a:rPr lang="en-US" sz="1800" b="1" dirty="0" smtClean="0"/>
              <a:t>The Stage 2 provides</a:t>
            </a:r>
          </a:p>
          <a:p>
            <a:r>
              <a:rPr lang="en-US" sz="1800" dirty="0" smtClean="0"/>
              <a:t>a single functional specification which can be applied in a number of different physical realizations,</a:t>
            </a:r>
          </a:p>
          <a:p>
            <a:r>
              <a:rPr lang="en-US" sz="1800" dirty="0" smtClean="0"/>
              <a:t>a precise definition of functional capabilities and their possible distribution in the network to support the required network capabilities,</a:t>
            </a:r>
          </a:p>
          <a:p>
            <a:r>
              <a:rPr lang="en-US" sz="1800" dirty="0" smtClean="0"/>
              <a:t>a detailed description of what functions, information flows and API calls will be provided, but not how they are to be implemented,</a:t>
            </a:r>
          </a:p>
          <a:p>
            <a:r>
              <a:rPr lang="en-US" sz="1800" dirty="0" smtClean="0"/>
              <a:t>requirements for protocol capabilities as input to Stage 3 of the method.</a:t>
            </a:r>
            <a:endParaRPr lang="en-US" sz="1800" dirty="0"/>
          </a:p>
        </p:txBody>
      </p:sp>
      <p:sp>
        <p:nvSpPr>
          <p:cNvPr id="5" name="TextBox 4"/>
          <p:cNvSpPr txBox="1"/>
          <p:nvPr/>
        </p:nvSpPr>
        <p:spPr>
          <a:xfrm>
            <a:off x="457200" y="5200471"/>
            <a:ext cx="8001000" cy="1200329"/>
          </a:xfrm>
          <a:prstGeom prst="rect">
            <a:avLst/>
          </a:prstGeom>
          <a:solidFill>
            <a:schemeClr val="accent5">
              <a:lumMod val="40000"/>
              <a:lumOff val="60000"/>
            </a:schemeClr>
          </a:solidFill>
        </p:spPr>
        <p:txBody>
          <a:bodyPr wrap="square" rtlCol="0">
            <a:spAutoFit/>
          </a:bodyPr>
          <a:lstStyle/>
          <a:p>
            <a:pPr marL="361950" indent="-361950"/>
            <a:r>
              <a:rPr lang="en-US" sz="1800" b="1" dirty="0" smtClean="0">
                <a:latin typeface="+mn-lt"/>
              </a:rPr>
              <a:t>The output of Stage 2 is used by</a:t>
            </a:r>
          </a:p>
          <a:p>
            <a:pPr marL="361950" indent="-361950">
              <a:buFont typeface="Arial" pitchFamily="34" charset="0"/>
              <a:buChar char="•"/>
            </a:pPr>
            <a:r>
              <a:rPr lang="en-US" sz="1800" dirty="0" smtClean="0">
                <a:latin typeface="+mn-lt"/>
              </a:rPr>
              <a:t>protocol designers to specify the protocols between physical entities,</a:t>
            </a:r>
          </a:p>
          <a:p>
            <a:pPr marL="361950" indent="-361950">
              <a:buFont typeface="Arial" pitchFamily="34" charset="0"/>
              <a:buChar char="•"/>
            </a:pPr>
            <a:r>
              <a:rPr lang="en-US" sz="1800" dirty="0" smtClean="0">
                <a:latin typeface="+mn-lt"/>
              </a:rPr>
              <a:t>node designers to specify the functional requirements of the nodes,</a:t>
            </a:r>
          </a:p>
          <a:p>
            <a:pPr marL="361950" indent="-361950">
              <a:buFont typeface="Arial" pitchFamily="34" charset="0"/>
              <a:buChar char="•"/>
            </a:pPr>
            <a:r>
              <a:rPr lang="en-US" sz="1800" dirty="0" smtClean="0">
                <a:latin typeface="+mn-lt"/>
              </a:rPr>
              <a:t>network planners.</a:t>
            </a:r>
            <a:endParaRPr lang="en-US" sz="18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endParaRPr lang="en-US"/>
          </a:p>
        </p:txBody>
      </p:sp>
      <p:sp>
        <p:nvSpPr>
          <p:cNvPr id="3" name="Content Placeholder 2"/>
          <p:cNvSpPr>
            <a:spLocks noGrp="1"/>
          </p:cNvSpPr>
          <p:nvPr>
            <p:ph idx="1"/>
          </p:nvPr>
        </p:nvSpPr>
        <p:spPr>
          <a:xfrm>
            <a:off x="457200" y="1219200"/>
            <a:ext cx="8229600" cy="5105400"/>
          </a:xfrm>
        </p:spPr>
        <p:txBody>
          <a:bodyPr>
            <a:normAutofit fontScale="70000" lnSpcReduction="20000"/>
          </a:bodyPr>
          <a:lstStyle/>
          <a:p>
            <a:r>
              <a:rPr lang="en-US" dirty="0"/>
              <a:t>Content of ‘Stage 2’ document, cont.</a:t>
            </a:r>
          </a:p>
          <a:p>
            <a:pPr lvl="1"/>
            <a:r>
              <a:rPr lang="en-US" dirty="0" smtClean="0"/>
              <a:t>Initial </a:t>
            </a:r>
            <a:r>
              <a:rPr lang="en-US" dirty="0"/>
              <a:t>draft </a:t>
            </a:r>
            <a:r>
              <a:rPr lang="en-US" dirty="0" err="1"/>
              <a:t>ToC</a:t>
            </a:r>
            <a:r>
              <a:rPr lang="en-US" dirty="0"/>
              <a:t> of IEEE 802 ‘Stage 2’</a:t>
            </a:r>
          </a:p>
          <a:p>
            <a:pPr marL="1314450" lvl="2" indent="-514350">
              <a:buFont typeface="+mj-lt"/>
              <a:buAutoNum type="arabicPeriod"/>
            </a:pPr>
            <a:r>
              <a:rPr lang="en-US" dirty="0"/>
              <a:t>Introduction and Scope</a:t>
            </a:r>
          </a:p>
          <a:p>
            <a:pPr marL="1314450" lvl="2" indent="-514350">
              <a:buFont typeface="+mj-lt"/>
              <a:buAutoNum type="arabicPeriod"/>
            </a:pPr>
            <a:r>
              <a:rPr lang="en-US" dirty="0"/>
              <a:t>Abbreviations/Acronyms, Definitions, and Conventions</a:t>
            </a:r>
          </a:p>
          <a:p>
            <a:pPr marL="1314450" lvl="2" indent="-514350">
              <a:buFont typeface="+mj-lt"/>
              <a:buAutoNum type="arabicPeriod"/>
            </a:pPr>
            <a:r>
              <a:rPr lang="en-US" dirty="0"/>
              <a:t>References</a:t>
            </a:r>
          </a:p>
          <a:p>
            <a:pPr marL="1314450" lvl="2" indent="-514350">
              <a:buFont typeface="+mj-lt"/>
              <a:buAutoNum type="arabicPeriod"/>
            </a:pPr>
            <a:r>
              <a:rPr lang="en-US" dirty="0"/>
              <a:t>Identifiers</a:t>
            </a:r>
          </a:p>
          <a:p>
            <a:pPr marL="1314450" lvl="2" indent="-514350">
              <a:buFont typeface="+mj-lt"/>
              <a:buAutoNum type="arabicPeriod"/>
            </a:pPr>
            <a:r>
              <a:rPr lang="en-US" dirty="0"/>
              <a:t>Tenets for IEEE 802 Access Network </a:t>
            </a:r>
            <a:r>
              <a:rPr lang="en-US" dirty="0" smtClean="0"/>
              <a:t>Systems</a:t>
            </a:r>
            <a:endParaRPr lang="en-US" dirty="0"/>
          </a:p>
          <a:p>
            <a:pPr marL="1314450" lvl="2" indent="-514350">
              <a:buFont typeface="+mj-lt"/>
              <a:buAutoNum type="arabicPeriod"/>
            </a:pPr>
            <a:r>
              <a:rPr lang="en-US" dirty="0"/>
              <a:t>Network Reference Model</a:t>
            </a:r>
          </a:p>
          <a:p>
            <a:pPr marL="1657350" lvl="3" indent="-514350"/>
            <a:r>
              <a:rPr lang="en-US" dirty="0"/>
              <a:t>Overview</a:t>
            </a:r>
          </a:p>
          <a:p>
            <a:pPr marL="1657350" lvl="3" indent="-514350"/>
            <a:r>
              <a:rPr lang="en-US" dirty="0"/>
              <a:t>Reference Points</a:t>
            </a:r>
          </a:p>
          <a:p>
            <a:pPr marL="1657350" lvl="3" indent="-514350"/>
            <a:r>
              <a:rPr lang="en-US" dirty="0"/>
              <a:t>Access Network to Core Internetworking Relationship</a:t>
            </a:r>
          </a:p>
          <a:p>
            <a:pPr marL="1314450" lvl="2" indent="-514350">
              <a:buFont typeface="+mj-lt"/>
              <a:buAutoNum type="arabicPeriod"/>
            </a:pPr>
            <a:r>
              <a:rPr lang="en-US" dirty="0"/>
              <a:t>Functional Design and Decomposition</a:t>
            </a:r>
          </a:p>
          <a:p>
            <a:pPr marL="1657350" lvl="3" indent="-514350"/>
            <a:r>
              <a:rPr lang="en-US" dirty="0"/>
              <a:t>Network Discovery and Selection</a:t>
            </a:r>
          </a:p>
          <a:p>
            <a:pPr marL="1657350" lvl="3" indent="-514350"/>
            <a:r>
              <a:rPr lang="en-US" dirty="0"/>
              <a:t>Authentication</a:t>
            </a:r>
          </a:p>
          <a:p>
            <a:pPr marL="1657350" lvl="3" indent="-514350"/>
            <a:r>
              <a:rPr lang="en-US" dirty="0"/>
              <a:t>Link establishment</a:t>
            </a:r>
          </a:p>
          <a:p>
            <a:pPr marL="1657350" lvl="3" indent="-514350"/>
            <a:r>
              <a:rPr lang="en-US" dirty="0" err="1"/>
              <a:t>QoS</a:t>
            </a:r>
            <a:r>
              <a:rPr lang="en-US" dirty="0"/>
              <a:t> and policy control</a:t>
            </a:r>
          </a:p>
          <a:p>
            <a:pPr marL="1657350" lvl="3" indent="-514350"/>
            <a:r>
              <a:rPr lang="en-US" dirty="0"/>
              <a:t>Link </a:t>
            </a:r>
            <a:r>
              <a:rPr lang="en-US" dirty="0" smtClean="0"/>
              <a:t>relocation</a:t>
            </a:r>
            <a:endParaRPr lang="en-US" dirty="0"/>
          </a:p>
          <a:p>
            <a:pPr marL="1657350" lvl="3" indent="-514350"/>
            <a:r>
              <a:rPr lang="en-US" dirty="0"/>
              <a:t>Link teardown</a:t>
            </a:r>
          </a:p>
          <a:p>
            <a:pPr marL="1657350" lvl="3" indent="-514350"/>
            <a:r>
              <a:rPr lang="en-US" dirty="0"/>
              <a:t>Accounting</a:t>
            </a:r>
          </a:p>
          <a:p>
            <a:pPr marL="1657350" lvl="3" indent="-514350"/>
            <a:endParaRPr lang="en-US" dirty="0"/>
          </a:p>
        </p:txBody>
      </p:sp>
    </p:spTree>
    <p:extLst>
      <p:ext uri="{BB962C8B-B14F-4D97-AF65-F5344CB8AC3E}">
        <p14:creationId xmlns:p14="http://schemas.microsoft.com/office/powerpoint/2010/main" val="298128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67" name="Clip" r:id="rId4" imgW="5757415" imgH="3221332" progId="">
                    <p:embed/>
                  </p:oleObj>
                </mc:Choice>
                <mc:Fallback>
                  <p:oleObj name="Clip" r:id="rId4" imgW="5757415" imgH="3221332" progId="">
                    <p:embed/>
                    <p:pic>
                      <p:nvPicPr>
                        <p:cNvPr id="0" name="Picture 3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68" name="Clip" r:id="rId6" imgW="5757415" imgH="3221332" progId="">
                      <p:embed/>
                    </p:oleObj>
                  </mc:Choice>
                  <mc:Fallback>
                    <p:oleObj name="Clip" r:id="rId6" imgW="5757415" imgH="3221332" progId="">
                      <p:embed/>
                      <p:pic>
                        <p:nvPicPr>
                          <p:cNvPr id="0" name="Picture 3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505200" y="894592"/>
            <a:ext cx="447482" cy="538696"/>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181600" y="1361448"/>
            <a:ext cx="1308371" cy="535531"/>
          </a:xfrm>
          <a:prstGeom prst="rect">
            <a:avLst/>
          </a:prstGeom>
          <a:noFill/>
        </p:spPr>
        <p:txBody>
          <a:bodyPr wrap="none" rtlCol="0">
            <a:spAutoFit/>
          </a:bodyPr>
          <a:lstStyle/>
          <a:p>
            <a:pPr algn="r">
              <a:lnSpc>
                <a:spcPct val="80000"/>
              </a:lnSpc>
            </a:pPr>
            <a:r>
              <a:rPr lang="en-US" dirty="0" smtClean="0">
                <a:latin typeface="+mn-lt"/>
              </a:rPr>
              <a:t>L2 Configuration</a:t>
            </a:r>
          </a:p>
          <a:p>
            <a:pPr algn="r">
              <a:lnSpc>
                <a:spcPct val="80000"/>
              </a:lnSpc>
            </a:pPr>
            <a:r>
              <a:rPr lang="en-US" dirty="0" smtClean="0">
                <a:latin typeface="+mn-lt"/>
              </a:rPr>
              <a:t>AAA  </a:t>
            </a:r>
            <a:r>
              <a:rPr lang="en-US" dirty="0">
                <a:latin typeface="+mn-lt"/>
              </a:rPr>
              <a:t/>
            </a:r>
            <a:br>
              <a:rPr lang="en-US" dirty="0">
                <a:latin typeface="+mn-lt"/>
              </a:rPr>
            </a:br>
            <a:r>
              <a:rPr lang="en-US" dirty="0" smtClean="0">
                <a:latin typeface="+mn-lt"/>
              </a:rPr>
              <a:t>Policy</a:t>
            </a:r>
            <a:endParaRPr lang="en-US" dirty="0">
              <a:latin typeface="+mn-lt"/>
            </a:endParaRP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616242"/>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smtClean="0">
                <a:latin typeface="+mn-lt"/>
              </a:rPr>
              <a:t>Control </a:t>
            </a:r>
            <a:r>
              <a:rPr lang="en-US" sz="1600" b="1" i="1" dirty="0">
                <a:latin typeface="+mn-lt"/>
              </a:rPr>
              <a:t>I/f</a:t>
            </a:r>
          </a:p>
        </p:txBody>
      </p:sp>
      <p:pic>
        <p:nvPicPr>
          <p:cNvPr id="153" name="Picture 372" descr="switch"/>
          <p:cNvPicPr>
            <a:picLocks noChangeAspect="1" noChangeArrowheads="1"/>
          </p:cNvPicPr>
          <p:nvPr/>
        </p:nvPicPr>
        <p:blipFill>
          <a:blip r:embed="rId3"/>
          <a:srcRect/>
          <a:stretch>
            <a:fillRect/>
          </a:stretch>
        </p:blipFill>
        <p:spPr bwMode="auto">
          <a:xfrm>
            <a:off x="4038600" y="1295400"/>
            <a:ext cx="292468" cy="146695"/>
          </a:xfrm>
          <a:prstGeom prst="rect">
            <a:avLst/>
          </a:prstGeom>
          <a:noFill/>
        </p:spPr>
      </p:pic>
      <p:sp>
        <p:nvSpPr>
          <p:cNvPr id="156" name="TextBox 155"/>
          <p:cNvSpPr txBox="1"/>
          <p:nvPr/>
        </p:nvSpPr>
        <p:spPr>
          <a:xfrm>
            <a:off x="3357000" y="13728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a:t>
            </a:r>
            <a:r>
              <a:rPr lang="en-US" dirty="0" smtClean="0">
                <a:latin typeface="+mn-lt"/>
              </a:rPr>
              <a:t>Relocation</a:t>
            </a:r>
            <a:endParaRPr lang="en-US" dirty="0">
              <a:latin typeface="+mn-lt"/>
            </a:endParaRP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828800"/>
            <a:ext cx="0" cy="42552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828800"/>
            <a:ext cx="1" cy="41292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82" name="Rectangle 181"/>
          <p:cNvSpPr/>
          <p:nvPr/>
        </p:nvSpPr>
        <p:spPr bwMode="auto">
          <a:xfrm>
            <a:off x="3429000" y="838200"/>
            <a:ext cx="1143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3" name="Rectangle 182"/>
          <p:cNvSpPr/>
          <p:nvPr/>
        </p:nvSpPr>
        <p:spPr bwMode="auto">
          <a:xfrm>
            <a:off x="5205663" y="838200"/>
            <a:ext cx="1219200"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fontScale="85000" lnSpcReduction="20000"/>
          </a:bodyPr>
          <a:lstStyle/>
          <a:p>
            <a:pPr marL="457200" lvl="1" indent="0">
              <a:buNone/>
            </a:pPr>
            <a:endParaRPr lang="en-US" dirty="0" smtClean="0"/>
          </a:p>
          <a:p>
            <a:r>
              <a:rPr lang="en-US" dirty="0" smtClean="0"/>
              <a:t>PAR and 5C texting</a:t>
            </a:r>
          </a:p>
          <a:p>
            <a:pPr lvl="1"/>
            <a:r>
              <a:rPr lang="en-US" dirty="0" smtClean="0"/>
              <a:t>Result </a:t>
            </a:r>
            <a:r>
              <a:rPr lang="en-US" dirty="0"/>
              <a:t>out of </a:t>
            </a:r>
            <a:r>
              <a:rPr lang="en-US" dirty="0" smtClean="0"/>
              <a:t>York meeting </a:t>
            </a:r>
            <a:r>
              <a:rPr lang="en-US" dirty="0"/>
              <a:t>uploaded to mentor after the meeting under</a:t>
            </a:r>
          </a:p>
          <a:p>
            <a:pPr lvl="2"/>
            <a:r>
              <a:rPr lang="en-US" dirty="0">
                <a:hlinkClick r:id="rId2"/>
              </a:rPr>
              <a:t>https://</a:t>
            </a:r>
            <a:r>
              <a:rPr lang="en-US" dirty="0" smtClean="0">
                <a:hlinkClick r:id="rId2"/>
              </a:rPr>
              <a:t>mentor.ieee.org/omniran/dcn/13/omniran-13-0005-01-0000-par-5c-table-of-content.docx</a:t>
            </a:r>
            <a:endParaRPr lang="en-US" dirty="0" smtClean="0"/>
          </a:p>
          <a:p>
            <a:pPr lvl="1"/>
            <a:r>
              <a:rPr lang="en-US" dirty="0" smtClean="0"/>
              <a:t>Further amendments proposed by</a:t>
            </a:r>
          </a:p>
          <a:p>
            <a:pPr lvl="2"/>
            <a:r>
              <a:rPr lang="en-US" dirty="0" smtClean="0">
                <a:hlinkClick r:id="rId3"/>
              </a:rPr>
              <a:t>https://mentor.ieee.org/omniran/dcn/13/omniran-13-0070-00-0000-omniran-par-and-5c-text.docx</a:t>
            </a:r>
            <a:endParaRPr lang="en-US" dirty="0" smtClean="0"/>
          </a:p>
          <a:p>
            <a:r>
              <a:rPr lang="en-US" dirty="0" smtClean="0"/>
              <a:t>Report to IEEE 802.11 mid-week plenary</a:t>
            </a:r>
          </a:p>
          <a:p>
            <a:pPr lvl="1"/>
            <a:r>
              <a:rPr lang="en-US" dirty="0" smtClean="0"/>
              <a:t> </a:t>
            </a:r>
          </a:p>
          <a:p>
            <a:r>
              <a:rPr lang="en-US" dirty="0" smtClean="0"/>
              <a:t>AOB</a:t>
            </a:r>
          </a:p>
          <a:p>
            <a:pPr lvl="1"/>
            <a:r>
              <a:rPr lang="en-US" dirty="0" smtClean="0"/>
              <a:t> </a:t>
            </a:r>
          </a:p>
          <a:p>
            <a:r>
              <a:rPr lang="en-US" dirty="0" smtClean="0"/>
              <a:t>Adjourn</a:t>
            </a:r>
          </a:p>
          <a:p>
            <a:pPr lvl="1"/>
            <a:r>
              <a:rPr lang="en-US" dirty="0" smtClean="0"/>
              <a:t> </a:t>
            </a:r>
          </a:p>
          <a:p>
            <a:pPr lvl="0">
              <a:buNone/>
            </a:pPr>
            <a:endParaRPr lang="en-US" dirty="0" smtClean="0"/>
          </a:p>
        </p:txBody>
      </p:sp>
    </p:spTree>
    <p:extLst>
      <p:ext uri="{BB962C8B-B14F-4D97-AF65-F5344CB8AC3E}">
        <p14:creationId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smtClean="0"/>
              <a:t>Tuesday, </a:t>
            </a:r>
            <a:r>
              <a:rPr lang="en-GB" dirty="0"/>
              <a:t>Sept </a:t>
            </a:r>
            <a:r>
              <a:rPr lang="en-GB" dirty="0" smtClean="0"/>
              <a:t>17</a:t>
            </a:r>
            <a:r>
              <a:rPr lang="en-GB" baseline="30000" dirty="0" smtClean="0"/>
              <a:t>th</a:t>
            </a:r>
            <a:r>
              <a:rPr lang="en-GB" dirty="0"/>
              <a:t>, </a:t>
            </a:r>
            <a:r>
              <a:rPr lang="en-GB" dirty="0" smtClean="0"/>
              <a:t>		19:30 </a:t>
            </a:r>
            <a:r>
              <a:rPr lang="en-GB" dirty="0"/>
              <a:t>– </a:t>
            </a:r>
            <a:r>
              <a:rPr lang="en-GB" dirty="0" smtClean="0"/>
              <a:t>21:30</a:t>
            </a:r>
          </a:p>
          <a:p>
            <a:endParaRPr lang="en-GB" dirty="0"/>
          </a:p>
          <a:p>
            <a:pPr marL="0" indent="0">
              <a:buNone/>
            </a:pPr>
            <a:r>
              <a:rPr lang="en-GB" dirty="0"/>
              <a:t>Meeting Room:</a:t>
            </a:r>
          </a:p>
          <a:p>
            <a:r>
              <a:rPr lang="en-GB" dirty="0" smtClean="0"/>
              <a:t>307</a:t>
            </a:r>
            <a:endParaRPr lang="en-GB" dirty="0"/>
          </a:p>
          <a:p>
            <a:endParaRPr lang="en-GB" dirty="0"/>
          </a:p>
          <a:p>
            <a:pPr marL="0" indent="0">
              <a:buNone/>
            </a:pPr>
            <a:r>
              <a:rPr lang="en-GB" dirty="0"/>
              <a:t>Conference Call:</a:t>
            </a:r>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dirty="0"/>
              <a:t>Meeting Number: </a:t>
            </a:r>
            <a:r>
              <a:rPr lang="en-US" dirty="0" smtClean="0"/>
              <a:t>706 271 914</a:t>
            </a:r>
            <a:endParaRPr lang="en-US" dirty="0"/>
          </a:p>
          <a:p>
            <a:pPr lvl="1"/>
            <a:r>
              <a:rPr lang="en-US" dirty="0"/>
              <a:t>Meeting Password: </a:t>
            </a:r>
            <a:r>
              <a:rPr lang="en-US" dirty="0" err="1"/>
              <a:t>omniRAN</a:t>
            </a:r>
            <a:endParaRPr lang="en-US" dirty="0"/>
          </a:p>
          <a:p>
            <a:pPr lvl="1"/>
            <a:r>
              <a:rPr lang="en-GB" dirty="0"/>
              <a:t>Connect to WebEX: </a:t>
            </a:r>
            <a:r>
              <a:rPr lang="en-US" u="sng" dirty="0" smtClean="0">
                <a:hlinkClick r:id="rId4"/>
              </a:rPr>
              <a:t>https://nsn.webex.com/nsn/j.php?J=706271914&amp;PW=NOTA5M2UwMmQ2</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85000" lnSpcReduction="20000"/>
          </a:bodyPr>
          <a:lstStyle/>
          <a:p>
            <a:r>
              <a:rPr lang="en-US" dirty="0"/>
              <a:t>Website:</a:t>
            </a:r>
            <a:br>
              <a:rPr lang="en-US" dirty="0"/>
            </a:br>
            <a:r>
              <a:rPr lang="en-US" dirty="0">
                <a:hlinkClick r:id="rId2"/>
              </a:rPr>
              <a:t>http://www.ieee802.org/OmniRANsg/</a:t>
            </a:r>
            <a:endParaRPr lang="en-US" dirty="0"/>
          </a:p>
          <a:p>
            <a:r>
              <a:rPr lang="en-US" dirty="0"/>
              <a:t>Document Archive on mentor: </a:t>
            </a:r>
            <a:r>
              <a:rPr lang="en-US" dirty="0">
                <a:hlinkClick r:id="rId3"/>
              </a:rPr>
              <a:t>https://mentor.ieee.org/omniran/documents</a:t>
            </a:r>
            <a:endParaRPr lang="en-US" dirty="0"/>
          </a:p>
          <a:p>
            <a:r>
              <a:rPr lang="en-US" dirty="0"/>
              <a:t>Email reflector: </a:t>
            </a:r>
            <a:br>
              <a:rPr lang="en-US" dirty="0"/>
            </a:br>
            <a:r>
              <a:rPr lang="en-US" dirty="0">
                <a:hlinkClick r:id="rId4"/>
              </a:rPr>
              <a:t>ecsg-802-omniran@listserv.ieee.org</a:t>
            </a:r>
            <a:endParaRPr lang="en-US" dirty="0"/>
          </a:p>
          <a:p>
            <a:r>
              <a:rPr lang="en-US" dirty="0"/>
              <a:t>Email archive: </a:t>
            </a:r>
            <a:r>
              <a:rPr lang="en-US" dirty="0">
                <a:hlinkClick r:id="rId5"/>
              </a:rPr>
              <a:t>http://grouper.ieee.org/groups/802/OmniRANsg/email</a:t>
            </a:r>
            <a:r>
              <a:rPr lang="en-US" dirty="0" smtClean="0">
                <a:hlinkClick r:id="rId5"/>
              </a:rPr>
              <a:t>/</a:t>
            </a:r>
            <a:endParaRPr lang="en-US" dirty="0" smtClean="0"/>
          </a:p>
          <a:p>
            <a:endParaRPr lang="en-US" dirty="0"/>
          </a:p>
          <a:p>
            <a:r>
              <a:rPr lang="en-US" dirty="0" smtClean="0"/>
              <a:t>Attendance registration:</a:t>
            </a:r>
            <a:r>
              <a:rPr lang="en-US" dirty="0"/>
              <a:t/>
            </a:r>
            <a:br>
              <a:rPr lang="en-US" dirty="0"/>
            </a:br>
            <a:r>
              <a:rPr lang="en-US" dirty="0" smtClean="0"/>
              <a:t>Roll call to allow for remote participation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p>
          <a:p>
            <a:r>
              <a:rPr lang="en-GB" dirty="0"/>
              <a:t>Approval of agenda</a:t>
            </a:r>
          </a:p>
          <a:p>
            <a:r>
              <a:rPr lang="en-US" dirty="0"/>
              <a:t>Approval of minutes</a:t>
            </a:r>
          </a:p>
          <a:p>
            <a:r>
              <a:rPr lang="en-US" dirty="0"/>
              <a:t>Reports</a:t>
            </a:r>
          </a:p>
          <a:p>
            <a:pPr lvl="1"/>
            <a:r>
              <a:rPr lang="en-US" dirty="0"/>
              <a:t>Discussions with 802.1</a:t>
            </a:r>
          </a:p>
          <a:p>
            <a:pPr lvl="1"/>
            <a:r>
              <a:rPr lang="en-US" dirty="0"/>
              <a:t>Communication with IETF</a:t>
            </a:r>
          </a:p>
          <a:p>
            <a:pPr lvl="1"/>
            <a:r>
              <a:rPr lang="en-US" dirty="0"/>
              <a:t>Communication  with ONF</a:t>
            </a:r>
          </a:p>
          <a:p>
            <a:r>
              <a:rPr lang="en-US" dirty="0"/>
              <a:t>Content of ‘Stage 2’ document</a:t>
            </a:r>
          </a:p>
          <a:p>
            <a:pPr lvl="1"/>
            <a:r>
              <a:rPr lang="en-US" dirty="0"/>
              <a:t>Legacy guidance</a:t>
            </a:r>
          </a:p>
          <a:p>
            <a:pPr lvl="1"/>
            <a:r>
              <a:rPr lang="en-US" dirty="0" err="1"/>
              <a:t>WiMAX</a:t>
            </a:r>
            <a:r>
              <a:rPr lang="en-US" dirty="0"/>
              <a:t> NWG Stage 2</a:t>
            </a:r>
          </a:p>
          <a:p>
            <a:pPr lvl="1"/>
            <a:r>
              <a:rPr lang="en-US" dirty="0"/>
              <a:t>Initial draft </a:t>
            </a:r>
            <a:r>
              <a:rPr lang="en-US" dirty="0" err="1"/>
              <a:t>ToC</a:t>
            </a:r>
            <a:r>
              <a:rPr lang="en-US" dirty="0"/>
              <a:t> of IEEE 802 ‘Stage 2’</a:t>
            </a:r>
          </a:p>
          <a:p>
            <a:r>
              <a:rPr lang="en-US" dirty="0"/>
              <a:t>PAR &amp; 5C </a:t>
            </a:r>
            <a:r>
              <a:rPr lang="en-US" dirty="0" smtClean="0"/>
              <a:t>texting</a:t>
            </a:r>
          </a:p>
          <a:p>
            <a:r>
              <a:rPr lang="en-US" dirty="0" smtClean="0"/>
              <a:t>Report to IEEE 802.11 mid-week plenary</a:t>
            </a:r>
            <a:endParaRPr lang="en-US" dirty="0"/>
          </a:p>
          <a:p>
            <a:r>
              <a:rPr lang="en-US" dirty="0"/>
              <a:t>AOB</a:t>
            </a:r>
          </a:p>
          <a:p>
            <a:r>
              <a:rPr lang="fr-FR" dirty="0" err="1"/>
              <a:t>Adjourn</a:t>
            </a:r>
            <a:endParaRPr lang="fr-FR"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Business#1</a:t>
            </a:r>
            <a:endParaRPr lang="en-US" dirty="0"/>
          </a:p>
        </p:txBody>
      </p:sp>
      <p:sp>
        <p:nvSpPr>
          <p:cNvPr id="3" name="Content Placeholder 2"/>
          <p:cNvSpPr>
            <a:spLocks noGrp="1"/>
          </p:cNvSpPr>
          <p:nvPr>
            <p:ph idx="1"/>
          </p:nvPr>
        </p:nvSpPr>
        <p:spPr>
          <a:xfrm>
            <a:off x="457200" y="990601"/>
            <a:ext cx="8229600" cy="2133600"/>
          </a:xfrm>
        </p:spPr>
        <p:txBody>
          <a:bodyPr>
            <a:normAutofit fontScale="62500" lnSpcReduction="20000"/>
          </a:bodyPr>
          <a:lstStyle/>
          <a:p>
            <a:r>
              <a:rPr lang="en-GB" dirty="0" smtClean="0"/>
              <a:t>Call Meeting to Order</a:t>
            </a:r>
          </a:p>
          <a:p>
            <a:pPr lvl="1"/>
            <a:r>
              <a:rPr lang="en-GB" dirty="0"/>
              <a:t> </a:t>
            </a:r>
            <a:r>
              <a:rPr lang="en-GB" dirty="0" smtClean="0"/>
              <a:t> </a:t>
            </a:r>
          </a:p>
          <a:p>
            <a:r>
              <a:rPr lang="en-GB" dirty="0" smtClean="0"/>
              <a:t>Secretary position:</a:t>
            </a:r>
          </a:p>
          <a:p>
            <a:pPr lvl="1"/>
            <a:r>
              <a:rPr lang="en-GB" dirty="0" smtClean="0"/>
              <a:t>  </a:t>
            </a:r>
          </a:p>
          <a:p>
            <a:r>
              <a:rPr lang="en-GB" dirty="0" smtClean="0"/>
              <a:t>Appointment of recording secretary:</a:t>
            </a:r>
          </a:p>
          <a:p>
            <a:pPr lvl="1"/>
            <a:r>
              <a:rPr lang="en-GB" dirty="0"/>
              <a:t> </a:t>
            </a:r>
            <a:r>
              <a:rPr lang="en-GB" dirty="0" smtClean="0"/>
              <a:t> </a:t>
            </a:r>
          </a:p>
          <a:p>
            <a:r>
              <a:rPr lang="en-GB" dirty="0" smtClean="0"/>
              <a:t>Roll Call</a:t>
            </a:r>
          </a:p>
        </p:txBody>
      </p:sp>
      <p:graphicFrame>
        <p:nvGraphicFramePr>
          <p:cNvPr id="4" name="Table 3"/>
          <p:cNvGraphicFramePr>
            <a:graphicFrameLocks noGrp="1"/>
          </p:cNvGraphicFramePr>
          <p:nvPr>
            <p:extLst>
              <p:ext uri="{D42A27DB-BD31-4B8C-83A1-F6EECF244321}">
                <p14:modId xmlns:p14="http://schemas.microsoft.com/office/powerpoint/2010/main" val="116994805"/>
              </p:ext>
            </p:extLst>
          </p:nvPr>
        </p:nvGraphicFramePr>
        <p:xfrm>
          <a:off x="838200" y="3048000"/>
          <a:ext cx="7772400" cy="3352799"/>
        </p:xfrm>
        <a:graphic>
          <a:graphicData uri="http://schemas.openxmlformats.org/drawingml/2006/table">
            <a:tbl>
              <a:tblPr firstRow="1" bandRow="1">
                <a:tableStyleId>{5C22544A-7EE6-4342-B048-85BDC9FD1C3A}</a:tableStyleId>
              </a:tblPr>
              <a:tblGrid>
                <a:gridCol w="2057400"/>
                <a:gridCol w="166116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a:t>
                      </a:r>
                      <a:r>
                        <a:rPr lang="en-US" sz="1400" baseline="0" dirty="0" smtClean="0">
                          <a:solidFill>
                            <a:schemeClr val="tx1"/>
                          </a:solidFill>
                        </a:rPr>
                        <a:t> </a:t>
                      </a:r>
                      <a:r>
                        <a:rPr lang="en-US" sz="1400" baseline="0" dirty="0" err="1" smtClean="0">
                          <a:solidFill>
                            <a:schemeClr val="tx1"/>
                          </a:solidFill>
                        </a:rPr>
                        <a:t>Riegel</a:t>
                      </a:r>
                      <a:r>
                        <a:rPr lang="en-US" sz="1400" baseline="0" dirty="0" smtClean="0">
                          <a:solidFill>
                            <a:schemeClr val="tx1"/>
                          </a:solidFill>
                        </a:rPr>
                        <a:t> (by phone)</a:t>
                      </a:r>
                      <a:endParaRPr lang="en-US" sz="1400" dirty="0">
                        <a:solidFill>
                          <a:schemeClr val="tx1"/>
                        </a:solidFill>
                      </a:endParaRPr>
                    </a:p>
                  </a:txBody>
                  <a:tcPr/>
                </a:tc>
                <a:tc>
                  <a:txBody>
                    <a:bodyPr/>
                    <a:lstStyle/>
                    <a:p>
                      <a:r>
                        <a:rPr lang="en-US" sz="1400" dirty="0" smtClean="0">
                          <a:solidFill>
                            <a:schemeClr val="tx1"/>
                          </a:solidFill>
                        </a:rPr>
                        <a:t>NSN </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Michael</a:t>
                      </a:r>
                      <a:r>
                        <a:rPr lang="en-US" sz="1400" baseline="0" dirty="0" smtClean="0">
                          <a:solidFill>
                            <a:schemeClr val="tx1"/>
                          </a:solidFill>
                        </a:rPr>
                        <a:t> Montemurro </a:t>
                      </a:r>
                      <a:endParaRPr lang="en-US" sz="1400" dirty="0">
                        <a:solidFill>
                          <a:schemeClr val="tx1"/>
                        </a:solidFill>
                      </a:endParaRPr>
                    </a:p>
                  </a:txBody>
                  <a:tcPr/>
                </a:tc>
                <a:tc>
                  <a:txBody>
                    <a:bodyPr/>
                    <a:lstStyle/>
                    <a:p>
                      <a:r>
                        <a:rPr lang="en-US" sz="1400" dirty="0" smtClean="0">
                          <a:solidFill>
                            <a:schemeClr val="tx1"/>
                          </a:solidFill>
                        </a:rPr>
                        <a:t>BlackBerry</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Stephen McCann </a:t>
                      </a:r>
                      <a:endParaRPr lang="en-US" sz="1400" dirty="0">
                        <a:solidFill>
                          <a:schemeClr val="tx1"/>
                        </a:solidFill>
                      </a:endParaRPr>
                    </a:p>
                  </a:txBody>
                  <a:tcPr/>
                </a:tc>
                <a:tc>
                  <a:txBody>
                    <a:bodyPr/>
                    <a:lstStyle/>
                    <a:p>
                      <a:r>
                        <a:rPr lang="en-US" sz="1400" dirty="0" smtClean="0">
                          <a:solidFill>
                            <a:schemeClr val="tx1"/>
                          </a:solidFill>
                        </a:rPr>
                        <a:t>BlackBerry</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Mark Hamilton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Spectralink</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Charlie Perkins</a:t>
                      </a:r>
                      <a:endParaRPr lang="en-US" sz="1400" dirty="0">
                        <a:solidFill>
                          <a:schemeClr val="tx1"/>
                        </a:solidFill>
                      </a:endParaRPr>
                    </a:p>
                  </a:txBody>
                  <a:tcPr/>
                </a:tc>
                <a:tc>
                  <a:txBody>
                    <a:bodyPr/>
                    <a:lstStyle/>
                    <a:p>
                      <a:r>
                        <a:rPr lang="en-US" sz="1400" dirty="0" err="1" smtClean="0">
                          <a:solidFill>
                            <a:schemeClr val="tx1"/>
                          </a:solidFill>
                        </a:rPr>
                        <a:t>Futurewei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Yong Gang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Dick Roy</a:t>
                      </a:r>
                    </a:p>
                  </a:txBody>
                  <a:tcPr/>
                </a:tc>
                <a:tc>
                  <a:txBody>
                    <a:bodyPr/>
                    <a:lstStyle/>
                    <a:p>
                      <a:r>
                        <a:rPr lang="en-US" sz="1400" dirty="0" smtClean="0">
                          <a:solidFill>
                            <a:schemeClr val="tx1"/>
                          </a:solidFill>
                        </a:rPr>
                        <a:t>SRA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err="1" smtClean="0">
                          <a:solidFill>
                            <a:schemeClr val="tx1"/>
                          </a:solidFill>
                        </a:rPr>
                        <a:t>Hyeong</a:t>
                      </a:r>
                      <a:r>
                        <a:rPr lang="en-US" sz="1400" baseline="0" dirty="0" smtClean="0">
                          <a:solidFill>
                            <a:schemeClr val="tx1"/>
                          </a:solidFill>
                        </a:rPr>
                        <a:t> Ho Lee</a:t>
                      </a:r>
                      <a:endParaRPr lang="en-US" sz="1400" dirty="0" smtClean="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err="1" smtClean="0">
                          <a:solidFill>
                            <a:schemeClr val="tx1"/>
                          </a:solidFill>
                        </a:rPr>
                        <a:t>Hyunho</a:t>
                      </a:r>
                      <a:r>
                        <a:rPr lang="en-US" sz="1400" dirty="0" smtClean="0">
                          <a:solidFill>
                            <a:schemeClr val="tx1"/>
                          </a:solidFill>
                        </a:rPr>
                        <a:t> Park</a:t>
                      </a: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
        <p:nvSpPr>
          <p:cNvPr id="5" name="TextBox 4"/>
          <p:cNvSpPr txBox="1"/>
          <p:nvPr/>
        </p:nvSpPr>
        <p:spPr>
          <a:xfrm>
            <a:off x="838200" y="6400800"/>
            <a:ext cx="2222083" cy="276999"/>
          </a:xfrm>
          <a:prstGeom prst="rect">
            <a:avLst/>
          </a:prstGeom>
          <a:noFill/>
        </p:spPr>
        <p:txBody>
          <a:bodyPr wrap="none" rtlCol="0">
            <a:spAutoFit/>
          </a:bodyPr>
          <a:lstStyle/>
          <a:p>
            <a:r>
              <a:rPr lang="en-US" dirty="0" smtClean="0">
                <a:latin typeface="+mn-lt"/>
              </a:rPr>
              <a:t>* denotes remote participation</a:t>
            </a:r>
            <a:endParaRPr lang="en-US" dirty="0">
              <a:latin typeface="+mn-lt"/>
            </a:endParaRPr>
          </a:p>
        </p:txBody>
      </p:sp>
    </p:spTree>
    <p:extLst>
      <p:ext uri="{BB962C8B-B14F-4D97-AF65-F5344CB8AC3E}">
        <p14:creationId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TotalTime>
  <Words>1574</Words>
  <Application>Microsoft Macintosh PowerPoint</Application>
  <PresentationFormat>On-screen Show (4:3)</PresentationFormat>
  <Paragraphs>288</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Template</vt:lpstr>
      <vt:lpstr>Clip</vt:lpstr>
      <vt:lpstr>OmniRAN EC SG  Agenda and Meeting Slides September 2013, Nanjing, China</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‘Stage 2’ Definition by ITU-T Q.65 </vt:lpstr>
      <vt:lpstr>Business #5 </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 Montemurro</cp:lastModifiedBy>
  <cp:revision>267</cp:revision>
  <cp:lastPrinted>1998-02-10T13:28:06Z</cp:lastPrinted>
  <dcterms:created xsi:type="dcterms:W3CDTF">2011-12-30T17:06:23Z</dcterms:created>
  <dcterms:modified xsi:type="dcterms:W3CDTF">2013-09-18T00:28:24Z</dcterms:modified>
</cp:coreProperties>
</file>