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83" r:id="rId4"/>
    <p:sldId id="271" r:id="rId5"/>
    <p:sldId id="272" r:id="rId6"/>
    <p:sldId id="273" r:id="rId7"/>
    <p:sldId id="288" r:id="rId8"/>
    <p:sldId id="289" r:id="rId9"/>
    <p:sldId id="290" r:id="rId10"/>
    <p:sldId id="291" r:id="rId11"/>
    <p:sldId id="297" r:id="rId12"/>
    <p:sldId id="295" r:id="rId13"/>
    <p:sldId id="299" r:id="rId14"/>
    <p:sldId id="300" r:id="rId15"/>
    <p:sldId id="302" r:id="rId16"/>
    <p:sldId id="301" r:id="rId17"/>
    <p:sldId id="298"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01" autoAdjust="0"/>
    <p:restoredTop sz="99233" autoAdjust="0"/>
  </p:normalViewPr>
  <p:slideViewPr>
    <p:cSldViewPr>
      <p:cViewPr varScale="1">
        <p:scale>
          <a:sx n="119" d="100"/>
          <a:sy n="119" d="100"/>
        </p:scale>
        <p:origin x="-108"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omniran-13-0068-00-ecsg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omniran/dcn/13/omniran-13-0057-00-ecsg-omniran-ec-closing-report.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3/omniran-13-0064-00-0000-ieee-802-gaps-point-to-point-links.pptx" TargetMode="External"/><Relationship Id="rId2" Type="http://schemas.openxmlformats.org/officeDocument/2006/relationships/hyperlink" Target="https://mentor.ieee.org/omniran/dcn/13/omniran-13-0063-00-0000-ieee-802-gaps-network-detection-selection.pptx" TargetMode="External"/><Relationship Id="rId1" Type="http://schemas.openxmlformats.org/officeDocument/2006/relationships/slideLayout" Target="../slideLayouts/slideLayout2.xml"/><Relationship Id="rId4" Type="http://schemas.openxmlformats.org/officeDocument/2006/relationships/hyperlink" Target="https://mentor.ieee.org/omniran/dcn/13/omniran-13-0060-00-ecsg-omniran-sdn-use-case-for-external-communicatio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tu.int/rec/T-REC-I.130-198811-I" TargetMode="External"/><Relationship Id="rId2" Type="http://schemas.openxmlformats.org/officeDocument/2006/relationships/hyperlink" Target="http://docbox.etsi.org/MTS/MTS/10-PromotionalMaterial/MBS-20111118/protocolStandards/stagedApproach.htm" TargetMode="External"/><Relationship Id="rId1" Type="http://schemas.openxmlformats.org/officeDocument/2006/relationships/slideLayout" Target="../slideLayouts/slideLayout2.xml"/><Relationship Id="rId5" Type="http://schemas.openxmlformats.org/officeDocument/2006/relationships/hyperlink" Target="http://resources.wimaxforum.org/sites/wimaxforum.org/files/technical_document/2010/12/WMF-T32-001-R016v01_Network-Stage2-Base.pdf" TargetMode="External"/><Relationship Id="rId4" Type="http://schemas.openxmlformats.org/officeDocument/2006/relationships/hyperlink" Target="http://www.itu.int/rec/T-REC-Q.65-200006-I/e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omniran/dcn/13/omniran-13-0005-00-0000-par-5c-table-of-conten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6271914&amp;PW=NOTA5M2UwMmQ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2" Type="http://schemas.openxmlformats.org/officeDocument/2006/relationships/hyperlink" Target="http://www.ieee802.org/OmniRANsg/" TargetMode="External"/><Relationship Id="rId1" Type="http://schemas.openxmlformats.org/officeDocument/2006/relationships/slideLayout" Target="../slideLayouts/slideLayout2.xml"/><Relationship Id="rId5" Type="http://schemas.openxmlformats.org/officeDocument/2006/relationships/hyperlink" Target="http://grouper.ieee.org/groups/802/OmniRANsg/email/" TargetMode="External"/><Relationship Id="rId4" Type="http://schemas.openxmlformats.org/officeDocument/2006/relationships/hyperlink" Target="mailto:ecsg-802-omniran@listserv.ieee.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025"/>
            <a:ext cx="7772400" cy="1470025"/>
          </a:xfrm>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a:t>September</a:t>
            </a:r>
            <a:r>
              <a:rPr lang="en-US" dirty="0" smtClean="0"/>
              <a:t> </a:t>
            </a:r>
            <a:r>
              <a:rPr lang="en-US" dirty="0"/>
              <a:t>2013, </a:t>
            </a:r>
            <a:r>
              <a:rPr lang="en-US" dirty="0" smtClean="0"/>
              <a:t>Nanjing, China</a:t>
            </a:r>
            <a:endParaRPr lang="en-US" dirty="0"/>
          </a:p>
        </p:txBody>
      </p:sp>
      <p:sp>
        <p:nvSpPr>
          <p:cNvPr id="3" name="Subtitle 2"/>
          <p:cNvSpPr>
            <a:spLocks noGrp="1"/>
          </p:cNvSpPr>
          <p:nvPr>
            <p:ph type="subTitle" idx="1"/>
          </p:nvPr>
        </p:nvSpPr>
        <p:spPr>
          <a:xfrm>
            <a:off x="1371600" y="3352800"/>
            <a:ext cx="6400800" cy="1752600"/>
          </a:xfrm>
        </p:spPr>
        <p:txBody>
          <a:bodyPr/>
          <a:lstStyle/>
          <a:p>
            <a:r>
              <a:rPr lang="en-US" smtClean="0"/>
              <a:t>2013-09-16</a:t>
            </a:r>
            <a:r>
              <a:rPr lang="en-US" dirty="0"/>
              <a:t/>
            </a:r>
            <a:br>
              <a:rPr lang="en-US" dirty="0"/>
            </a:br>
            <a:r>
              <a:rPr lang="en-US" dirty="0" smtClean="0"/>
              <a:t>Michael Montemurro</a:t>
            </a:r>
            <a:br>
              <a:rPr lang="en-US" dirty="0" smtClean="0"/>
            </a:br>
            <a:r>
              <a:rPr lang="en-US" dirty="0" smtClean="0"/>
              <a:t>(Blackberry)</a:t>
            </a:r>
          </a:p>
          <a:p>
            <a:r>
              <a:rPr lang="en-US" sz="2400" dirty="0" smtClean="0"/>
              <a:t>acting on behalf of Max Riegel</a:t>
            </a:r>
          </a:p>
          <a:p>
            <a:r>
              <a:rPr lang="en-US" sz="2400" dirty="0" smtClean="0"/>
              <a:t>(EC SG Chair)</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br>
              <a:rPr lang="en-US" dirty="0" smtClean="0"/>
            </a:br>
            <a:endParaRPr lang="en-US" dirty="0"/>
          </a:p>
        </p:txBody>
      </p:sp>
      <p:sp>
        <p:nvSpPr>
          <p:cNvPr id="3" name="Content Placeholder 2"/>
          <p:cNvSpPr>
            <a:spLocks noGrp="1"/>
          </p:cNvSpPr>
          <p:nvPr>
            <p:ph idx="1"/>
          </p:nvPr>
        </p:nvSpPr>
        <p:spPr>
          <a:xfrm>
            <a:off x="457200" y="1143000"/>
            <a:ext cx="8229600" cy="5181600"/>
          </a:xfrm>
        </p:spPr>
        <p:txBody>
          <a:bodyPr>
            <a:normAutofit fontScale="92500" lnSpcReduction="20000"/>
          </a:bodyPr>
          <a:lstStyle/>
          <a:p>
            <a:pPr lvl="0"/>
            <a:r>
              <a:rPr lang="en-US" dirty="0" smtClean="0"/>
              <a:t>Approval of agenda:</a:t>
            </a:r>
          </a:p>
          <a:p>
            <a:pPr lvl="1"/>
            <a:r>
              <a:rPr lang="en-US" dirty="0" smtClean="0"/>
              <a:t>  </a:t>
            </a:r>
          </a:p>
          <a:p>
            <a:r>
              <a:rPr lang="en-US" dirty="0" smtClean="0"/>
              <a:t>Approval of minutes:</a:t>
            </a:r>
          </a:p>
          <a:p>
            <a:pPr lvl="1"/>
            <a:r>
              <a:rPr lang="en-US" dirty="0" smtClean="0"/>
              <a:t> </a:t>
            </a:r>
            <a:endParaRPr lang="en-US" dirty="0"/>
          </a:p>
          <a:p>
            <a:r>
              <a:rPr lang="en-US" dirty="0" smtClean="0"/>
              <a:t>Reports:</a:t>
            </a:r>
          </a:p>
          <a:p>
            <a:pPr lvl="1"/>
            <a:r>
              <a:rPr lang="en-US" dirty="0"/>
              <a:t>IEEE 802 EC Geneva Jul 13 closing meeting decision</a:t>
            </a:r>
          </a:p>
          <a:p>
            <a:pPr lvl="2"/>
            <a:r>
              <a:rPr lang="en-US" dirty="0">
                <a:hlinkClick r:id="rId2"/>
              </a:rPr>
              <a:t>https://mentor.ieee.org/omniran/dcn/13/omniran-13-0057-00-ecsg-omniran-ec-closing-report.pptx</a:t>
            </a:r>
            <a:endParaRPr lang="en-US" dirty="0"/>
          </a:p>
          <a:p>
            <a:pPr lvl="2"/>
            <a:r>
              <a:rPr lang="en-US" dirty="0"/>
              <a:t>OmniRAN EC SG got extension for creation of PAR &amp; 5C proposal</a:t>
            </a:r>
          </a:p>
          <a:p>
            <a:pPr lvl="1"/>
            <a:r>
              <a:rPr lang="en-US" dirty="0"/>
              <a:t>OmniRAN meeting planing for delivery of PAR &amp; 5C proposal</a:t>
            </a:r>
          </a:p>
          <a:p>
            <a:pPr lvl="2"/>
            <a:r>
              <a:rPr lang="en-US" dirty="0"/>
              <a:t>See next slide</a:t>
            </a:r>
          </a:p>
        </p:txBody>
      </p:sp>
    </p:spTree>
    <p:extLst>
      <p:ext uri="{BB962C8B-B14F-4D97-AF65-F5344CB8AC3E}">
        <p14:creationId xmlns="" xmlns:p14="http://schemas.microsoft.com/office/powerpoint/2010/main" val="232598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Meetings until November 2013</a:t>
            </a:r>
            <a:br>
              <a:rPr lang="en-US" dirty="0" smtClean="0"/>
            </a:br>
            <a:r>
              <a:rPr lang="en-US" dirty="0"/>
              <a:t>as agreed in Aug 7</a:t>
            </a:r>
            <a:r>
              <a:rPr lang="en-US" baseline="30000" dirty="0"/>
              <a:t>th</a:t>
            </a:r>
            <a:r>
              <a:rPr lang="en-US" dirty="0"/>
              <a:t> conference call</a:t>
            </a:r>
          </a:p>
        </p:txBody>
      </p:sp>
      <p:sp>
        <p:nvSpPr>
          <p:cNvPr id="3" name="Content Placeholder 2"/>
          <p:cNvSpPr>
            <a:spLocks noGrp="1"/>
          </p:cNvSpPr>
          <p:nvPr>
            <p:ph idx="1"/>
          </p:nvPr>
        </p:nvSpPr>
        <p:spPr/>
        <p:txBody>
          <a:bodyPr>
            <a:normAutofit fontScale="70000" lnSpcReduction="20000"/>
          </a:bodyPr>
          <a:lstStyle/>
          <a:p>
            <a:r>
              <a:rPr lang="en-US" dirty="0" smtClean="0"/>
              <a:t>Wed,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Mon, Nov 11</a:t>
            </a:r>
            <a:r>
              <a:rPr lang="en-US" baseline="30000" dirty="0" smtClean="0"/>
              <a:t>th</a:t>
            </a:r>
            <a:r>
              <a:rPr lang="en-US" dirty="0" smtClean="0"/>
              <a:t>, 0800-1000am CT: </a:t>
            </a:r>
            <a:br>
              <a:rPr lang="en-US" dirty="0" smtClean="0"/>
            </a:br>
            <a:r>
              <a:rPr lang="en-US" dirty="0" smtClean="0"/>
              <a:t>EC Opening Meeting Dallas F2F</a:t>
            </a:r>
          </a:p>
          <a:p>
            <a:endParaRPr lang="en-US" dirty="0"/>
          </a:p>
          <a:p>
            <a:pPr marL="0" indent="0">
              <a:buNone/>
            </a:pPr>
            <a:r>
              <a:rPr lang="en-US" dirty="0" smtClean="0"/>
              <a:t>Meeting announcements, agenda proposals and dial-in details for all meetings are published on OmniRAN web site.</a:t>
            </a:r>
          </a:p>
        </p:txBody>
      </p:sp>
    </p:spTree>
    <p:extLst>
      <p:ext uri="{BB962C8B-B14F-4D97-AF65-F5344CB8AC3E}">
        <p14:creationId xmlns="" xmlns:p14="http://schemas.microsoft.com/office/powerpoint/2010/main" val="2883660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br>
              <a:rPr lang="en-US" dirty="0" smtClean="0"/>
            </a:br>
            <a:endParaRPr lang="en-US" dirty="0"/>
          </a:p>
        </p:txBody>
      </p:sp>
      <p:sp>
        <p:nvSpPr>
          <p:cNvPr id="3" name="Content Placeholder 2"/>
          <p:cNvSpPr>
            <a:spLocks noGrp="1"/>
          </p:cNvSpPr>
          <p:nvPr>
            <p:ph idx="1"/>
          </p:nvPr>
        </p:nvSpPr>
        <p:spPr>
          <a:xfrm>
            <a:off x="457200" y="914400"/>
            <a:ext cx="8229600" cy="5791200"/>
          </a:xfrm>
        </p:spPr>
        <p:txBody>
          <a:bodyPr>
            <a:normAutofit fontScale="70000" lnSpcReduction="20000"/>
          </a:bodyPr>
          <a:lstStyle/>
          <a:p>
            <a:r>
              <a:rPr lang="en-US"/>
              <a:t>Reports</a:t>
            </a:r>
          </a:p>
          <a:p>
            <a:pPr lvl="1"/>
            <a:r>
              <a:rPr lang="en-US"/>
              <a:t>Discussions with 802.1</a:t>
            </a:r>
          </a:p>
          <a:p>
            <a:pPr lvl="2"/>
            <a:r>
              <a:rPr lang="en-US">
                <a:hlinkClick r:id="rId2"/>
              </a:rPr>
              <a:t>https://mentor.ieee.org/omniran/dcn/13/omniran-13-0063-00-0000-ieee-802-gaps-network-detection-selection.pptx</a:t>
            </a:r>
            <a:endParaRPr lang="en-US"/>
          </a:p>
          <a:p>
            <a:pPr lvl="2"/>
            <a:r>
              <a:rPr lang="en-US">
                <a:hlinkClick r:id="rId3"/>
              </a:rPr>
              <a:t>https://mentor.ieee.org/omniran/dcn/13/omniran-13-0064-00-0000-ieee-802-gaps-point-to-point-links.pptx</a:t>
            </a:r>
            <a:endParaRPr lang="en-US"/>
          </a:p>
          <a:p>
            <a:pPr lvl="2"/>
            <a:r>
              <a:rPr lang="en-US"/>
              <a:t>Fruitful discussions on Sep 3</a:t>
            </a:r>
            <a:r>
              <a:rPr lang="en-US" baseline="30000"/>
              <a:t>rd</a:t>
            </a:r>
            <a:r>
              <a:rPr lang="en-US"/>
              <a:t> PM with 802.1 security group on both proposals</a:t>
            </a:r>
          </a:p>
          <a:p>
            <a:pPr lvl="2"/>
            <a:r>
              <a:rPr lang="en-US"/>
              <a:t>Plan to create more detailed functional description on ptp links by use of MACsec</a:t>
            </a:r>
          </a:p>
          <a:p>
            <a:pPr lvl="1"/>
            <a:r>
              <a:rPr lang="en-US"/>
              <a:t>Communication with IETF</a:t>
            </a:r>
          </a:p>
          <a:p>
            <a:pPr lvl="2"/>
            <a:r>
              <a:rPr lang="en-US"/>
              <a:t>Still pending, planned for mid September</a:t>
            </a:r>
          </a:p>
          <a:p>
            <a:pPr lvl="1"/>
            <a:r>
              <a:rPr lang="en-US"/>
              <a:t>Communication  with ONF</a:t>
            </a:r>
          </a:p>
          <a:p>
            <a:pPr lvl="2"/>
            <a:r>
              <a:rPr lang="en-US"/>
              <a:t>Approved communication to ONF to introduce OmniRAN SDN use case to </a:t>
            </a:r>
          </a:p>
          <a:p>
            <a:pPr lvl="2"/>
            <a:r>
              <a:rPr lang="en-US">
                <a:hlinkClick r:id="rId4"/>
              </a:rPr>
              <a:t>https://mentor.ieee.org/omniran/dcn/13/omniran-13-0060-00-ecsg-omniran-sdn-use-case-for-external-communication.pptx</a:t>
            </a:r>
            <a:endParaRPr lang="en-US"/>
          </a:p>
          <a:p>
            <a:pPr lvl="2"/>
            <a:r>
              <a:rPr lang="en-US"/>
              <a:t>Word document and executive summary for formal submission created.</a:t>
            </a:r>
          </a:p>
          <a:p>
            <a:pPr lvl="2"/>
            <a:r>
              <a:rPr lang="en-US"/>
              <a:t>OmniRAN SDN use case proposal had to be submitted by way of ONF member companies (NSN (ECSG chair), NEC) as no formal way seems to exist to contribute to ONF discussions out of IEEE SA activities</a:t>
            </a:r>
          </a:p>
          <a:p>
            <a:pPr lvl="3"/>
            <a:r>
              <a:rPr lang="en-US"/>
              <a:t>Clarification necessary whether possibility exists, that OmniRAN can directly communicate into ONF discussion groups</a:t>
            </a:r>
          </a:p>
          <a:p>
            <a:endParaRPr lang="en-US" dirty="0" smtClean="0"/>
          </a:p>
        </p:txBody>
      </p:sp>
    </p:spTree>
    <p:extLst>
      <p:ext uri="{BB962C8B-B14F-4D97-AF65-F5344CB8AC3E}">
        <p14:creationId xmlns="" xmlns:p14="http://schemas.microsoft.com/office/powerpoint/2010/main" val="400400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br>
              <a:rPr lang="en-US"/>
            </a:br>
            <a:endParaRPr lang="en-US"/>
          </a:p>
        </p:txBody>
      </p:sp>
      <p:sp>
        <p:nvSpPr>
          <p:cNvPr id="3" name="Content Placeholder 2"/>
          <p:cNvSpPr>
            <a:spLocks noGrp="1"/>
          </p:cNvSpPr>
          <p:nvPr>
            <p:ph idx="1"/>
          </p:nvPr>
        </p:nvSpPr>
        <p:spPr>
          <a:xfrm>
            <a:off x="457200" y="1143000"/>
            <a:ext cx="8229600" cy="5486400"/>
          </a:xfrm>
        </p:spPr>
        <p:txBody>
          <a:bodyPr>
            <a:normAutofit fontScale="70000" lnSpcReduction="20000"/>
          </a:bodyPr>
          <a:lstStyle/>
          <a:p>
            <a:r>
              <a:rPr lang="en-US" dirty="0"/>
              <a:t>Content of ‘Stage 2’ document</a:t>
            </a:r>
          </a:p>
          <a:p>
            <a:pPr lvl="1"/>
            <a:r>
              <a:rPr lang="en-US" dirty="0"/>
              <a:t>Legacy guidance</a:t>
            </a:r>
          </a:p>
          <a:p>
            <a:pPr lvl="2"/>
            <a:r>
              <a:rPr lang="en-US" dirty="0"/>
              <a:t>Overview by ETSI:</a:t>
            </a:r>
            <a:br>
              <a:rPr lang="en-US" dirty="0"/>
            </a:br>
            <a:r>
              <a:rPr lang="en-US" dirty="0">
                <a:hlinkClick r:id="rId2"/>
              </a:rPr>
              <a:t>http://docbox.etsi.org/MTS/MTS/10-PromotionalMaterial/MBS-20111118/protocolStandards/stagedApproach.htm</a:t>
            </a:r>
            <a:endParaRPr lang="en-US" dirty="0"/>
          </a:p>
          <a:p>
            <a:pPr lvl="2"/>
            <a:r>
              <a:rPr lang="en-US" dirty="0" smtClean="0"/>
              <a:t>S</a:t>
            </a:r>
            <a:r>
              <a:rPr lang="en-US" dirty="0" smtClean="0"/>
              <a:t>taged </a:t>
            </a:r>
            <a:r>
              <a:rPr lang="en-US" dirty="0"/>
              <a:t>approach for service network specification by ITU-T:</a:t>
            </a:r>
            <a:br>
              <a:rPr lang="en-US" dirty="0"/>
            </a:br>
            <a:r>
              <a:rPr lang="en-US" dirty="0">
                <a:hlinkClick r:id="rId3"/>
              </a:rPr>
              <a:t>http://www.itu.int/rec/T-REC-I.130-198811-I</a:t>
            </a:r>
            <a:endParaRPr lang="en-US" dirty="0"/>
          </a:p>
          <a:p>
            <a:pPr lvl="3"/>
            <a:r>
              <a:rPr lang="en-US" dirty="0"/>
              <a:t>Specification, which was mainly referenced for Geneva presentations and discussions</a:t>
            </a:r>
          </a:p>
          <a:p>
            <a:pPr lvl="2"/>
            <a:r>
              <a:rPr lang="en-US" dirty="0"/>
              <a:t>Detailed description of Stage 2 by ITU-T:</a:t>
            </a:r>
            <a:r>
              <a:rPr lang="en-US" dirty="0">
                <a:hlinkClick r:id="rId4"/>
              </a:rPr>
              <a:t>http://</a:t>
            </a:r>
            <a:r>
              <a:rPr lang="en-US" dirty="0" err="1">
                <a:hlinkClick r:id="rId4"/>
              </a:rPr>
              <a:t>www.itu.int</a:t>
            </a:r>
            <a:r>
              <a:rPr lang="en-US" dirty="0">
                <a:hlinkClick r:id="rId4"/>
              </a:rPr>
              <a:t>/</a:t>
            </a:r>
            <a:r>
              <a:rPr lang="en-US" dirty="0" err="1">
                <a:hlinkClick r:id="rId4"/>
              </a:rPr>
              <a:t>rec</a:t>
            </a:r>
            <a:r>
              <a:rPr lang="en-US" dirty="0">
                <a:hlinkClick r:id="rId4"/>
              </a:rPr>
              <a:t>/T-REC-Q.65-200006-I/en</a:t>
            </a:r>
            <a:endParaRPr lang="en-US" dirty="0"/>
          </a:p>
          <a:p>
            <a:pPr lvl="3"/>
            <a:r>
              <a:rPr lang="en-US" dirty="0"/>
              <a:t>Q.65 contains detailed description of pieces comprising a Stage 2 specification</a:t>
            </a:r>
          </a:p>
          <a:p>
            <a:pPr lvl="3"/>
            <a:r>
              <a:rPr lang="en-US" dirty="0"/>
              <a:t>The structure of a Stage 2 </a:t>
            </a:r>
            <a:r>
              <a:rPr lang="en-US" dirty="0" err="1"/>
              <a:t>ToC</a:t>
            </a:r>
            <a:r>
              <a:rPr lang="en-US" dirty="0"/>
              <a:t> can directly be derived from this specification</a:t>
            </a:r>
          </a:p>
          <a:p>
            <a:pPr lvl="1"/>
            <a:r>
              <a:rPr lang="en-US" dirty="0" err="1"/>
              <a:t>WiMAX</a:t>
            </a:r>
            <a:r>
              <a:rPr lang="en-US" dirty="0"/>
              <a:t> NWG Stage 2</a:t>
            </a:r>
          </a:p>
          <a:p>
            <a:pPr lvl="2"/>
            <a:r>
              <a:rPr lang="en-US" dirty="0"/>
              <a:t>Example of Stage 2 specification build on generic requirements captured in tenets:</a:t>
            </a:r>
            <a:endParaRPr lang="en-US" dirty="0">
              <a:hlinkClick r:id="rId5"/>
            </a:endParaRPr>
          </a:p>
          <a:p>
            <a:pPr lvl="2"/>
            <a:r>
              <a:rPr lang="en-US" dirty="0">
                <a:hlinkClick r:id="rId5"/>
              </a:rPr>
              <a:t>http://resources.wimaxforum.org/sites/wimaxforum.org/files/technical_document/2010/12/WMF-T32-001-R016v01_Network-Stage2-Base.pdf</a:t>
            </a:r>
            <a:endParaRPr lang="en-US" dirty="0"/>
          </a:p>
          <a:p>
            <a:pPr lvl="2"/>
            <a:r>
              <a:rPr lang="en-US" dirty="0" smtClean="0"/>
              <a:t>‘</a:t>
            </a:r>
            <a:r>
              <a:rPr lang="en-US" dirty="0"/>
              <a:t>SHALLs’ as stated in the Tenets section of WMF NWG Stage 2 are not appropriate for an IEEE SA Recommended Practice. No single SHALL </a:t>
            </a:r>
            <a:r>
              <a:rPr lang="en-US" dirty="0" err="1"/>
              <a:t>shall</a:t>
            </a:r>
            <a:r>
              <a:rPr lang="en-US" dirty="0"/>
              <a:t> appear in a Recommended </a:t>
            </a:r>
            <a:r>
              <a:rPr lang="en-US" dirty="0" smtClean="0"/>
              <a:t>Practice</a:t>
            </a:r>
            <a:endParaRPr lang="en-US" dirty="0"/>
          </a:p>
        </p:txBody>
      </p:sp>
    </p:spTree>
    <p:extLst>
      <p:ext uri="{BB962C8B-B14F-4D97-AF65-F5344CB8AC3E}">
        <p14:creationId xmlns="" xmlns:p14="http://schemas.microsoft.com/office/powerpoint/2010/main" val="1342869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br>
              <a:rPr lang="en-US"/>
            </a:br>
            <a:endParaRPr lang="en-US"/>
          </a:p>
        </p:txBody>
      </p:sp>
      <p:sp>
        <p:nvSpPr>
          <p:cNvPr id="3" name="Content Placeholder 2"/>
          <p:cNvSpPr>
            <a:spLocks noGrp="1"/>
          </p:cNvSpPr>
          <p:nvPr>
            <p:ph idx="1"/>
          </p:nvPr>
        </p:nvSpPr>
        <p:spPr>
          <a:xfrm>
            <a:off x="457200" y="1219200"/>
            <a:ext cx="8229600" cy="5105400"/>
          </a:xfrm>
        </p:spPr>
        <p:txBody>
          <a:bodyPr>
            <a:normAutofit fontScale="70000" lnSpcReduction="20000"/>
          </a:bodyPr>
          <a:lstStyle/>
          <a:p>
            <a:r>
              <a:rPr lang="en-US" dirty="0"/>
              <a:t>Content of ‘Stage 2’ document, cont.</a:t>
            </a:r>
          </a:p>
          <a:p>
            <a:pPr lvl="1"/>
            <a:r>
              <a:rPr lang="en-US" dirty="0" smtClean="0"/>
              <a:t>Initial </a:t>
            </a:r>
            <a:r>
              <a:rPr lang="en-US" dirty="0"/>
              <a:t>draft </a:t>
            </a:r>
            <a:r>
              <a:rPr lang="en-US" dirty="0" err="1"/>
              <a:t>ToC</a:t>
            </a:r>
            <a:r>
              <a:rPr lang="en-US" dirty="0"/>
              <a:t> of IEEE 802 ‘Stage 2’</a:t>
            </a:r>
          </a:p>
          <a:p>
            <a:pPr marL="1314450" lvl="2" indent="-514350">
              <a:buFont typeface="+mj-lt"/>
              <a:buAutoNum type="arabicPeriod"/>
            </a:pPr>
            <a:r>
              <a:rPr lang="en-US" dirty="0"/>
              <a:t>Introduction and Scope</a:t>
            </a:r>
          </a:p>
          <a:p>
            <a:pPr marL="1314450" lvl="2" indent="-514350">
              <a:buFont typeface="+mj-lt"/>
              <a:buAutoNum type="arabicPeriod"/>
            </a:pPr>
            <a:r>
              <a:rPr lang="en-US" dirty="0"/>
              <a:t>Abbreviations/Acronyms, Definitions, and Conventions</a:t>
            </a:r>
          </a:p>
          <a:p>
            <a:pPr marL="1314450" lvl="2" indent="-514350">
              <a:buFont typeface="+mj-lt"/>
              <a:buAutoNum type="arabicPeriod"/>
            </a:pPr>
            <a:r>
              <a:rPr lang="en-US" dirty="0"/>
              <a:t>References</a:t>
            </a:r>
          </a:p>
          <a:p>
            <a:pPr marL="1314450" lvl="2" indent="-514350">
              <a:buFont typeface="+mj-lt"/>
              <a:buAutoNum type="arabicPeriod"/>
            </a:pPr>
            <a:r>
              <a:rPr lang="en-US" dirty="0"/>
              <a:t>Identifiers</a:t>
            </a:r>
          </a:p>
          <a:p>
            <a:pPr marL="1314450" lvl="2" indent="-514350">
              <a:buFont typeface="+mj-lt"/>
              <a:buAutoNum type="arabicPeriod"/>
            </a:pPr>
            <a:r>
              <a:rPr lang="en-US" dirty="0"/>
              <a:t>Tenets for IEEE 802 Access Network Systems Architecture</a:t>
            </a:r>
          </a:p>
          <a:p>
            <a:pPr marL="1314450" lvl="2" indent="-514350">
              <a:buFont typeface="+mj-lt"/>
              <a:buAutoNum type="arabicPeriod"/>
            </a:pPr>
            <a:r>
              <a:rPr lang="en-US" dirty="0"/>
              <a:t>Network Reference Model</a:t>
            </a:r>
          </a:p>
          <a:p>
            <a:pPr marL="1657350" lvl="3" indent="-514350"/>
            <a:r>
              <a:rPr lang="en-US" dirty="0"/>
              <a:t>Overview</a:t>
            </a:r>
          </a:p>
          <a:p>
            <a:pPr marL="1657350" lvl="3" indent="-514350"/>
            <a:r>
              <a:rPr lang="en-US" dirty="0"/>
              <a:t>Reference Points</a:t>
            </a:r>
          </a:p>
          <a:p>
            <a:pPr marL="1657350" lvl="3" indent="-514350"/>
            <a:r>
              <a:rPr lang="en-US" dirty="0"/>
              <a:t>Access Network to Core Internetworking Relationship</a:t>
            </a:r>
          </a:p>
          <a:p>
            <a:pPr marL="1314450" lvl="2" indent="-514350">
              <a:buFont typeface="+mj-lt"/>
              <a:buAutoNum type="arabicPeriod"/>
            </a:pPr>
            <a:r>
              <a:rPr lang="en-US" dirty="0"/>
              <a:t>Functional Design and Decomposition</a:t>
            </a:r>
          </a:p>
          <a:p>
            <a:pPr marL="1657350" lvl="3" indent="-514350"/>
            <a:r>
              <a:rPr lang="en-US" dirty="0"/>
              <a:t>Network Discovery and Selection</a:t>
            </a:r>
          </a:p>
          <a:p>
            <a:pPr marL="1657350" lvl="3" indent="-514350"/>
            <a:r>
              <a:rPr lang="en-US" dirty="0"/>
              <a:t>Authentication</a:t>
            </a:r>
          </a:p>
          <a:p>
            <a:pPr marL="1657350" lvl="3" indent="-514350"/>
            <a:r>
              <a:rPr lang="en-US" dirty="0"/>
              <a:t>Link establishment</a:t>
            </a:r>
          </a:p>
          <a:p>
            <a:pPr marL="1657350" lvl="3" indent="-514350"/>
            <a:r>
              <a:rPr lang="en-US" dirty="0" err="1"/>
              <a:t>QoS</a:t>
            </a:r>
            <a:r>
              <a:rPr lang="en-US" dirty="0"/>
              <a:t> and policy control</a:t>
            </a:r>
          </a:p>
          <a:p>
            <a:pPr marL="1657350" lvl="3" indent="-514350"/>
            <a:r>
              <a:rPr lang="en-US" dirty="0"/>
              <a:t>Link mobility</a:t>
            </a:r>
          </a:p>
          <a:p>
            <a:pPr marL="1657350" lvl="3" indent="-514350"/>
            <a:r>
              <a:rPr lang="en-US" dirty="0"/>
              <a:t>Link teardown</a:t>
            </a:r>
          </a:p>
          <a:p>
            <a:pPr marL="1657350" lvl="3" indent="-514350"/>
            <a:r>
              <a:rPr lang="en-US" dirty="0"/>
              <a:t>Accounting</a:t>
            </a:r>
          </a:p>
          <a:p>
            <a:pPr marL="1657350" lvl="3" indent="-514350"/>
            <a:endParaRPr lang="en-US" dirty="0"/>
          </a:p>
        </p:txBody>
      </p:sp>
    </p:spTree>
    <p:extLst>
      <p:ext uri="{BB962C8B-B14F-4D97-AF65-F5344CB8AC3E}">
        <p14:creationId xmlns="" xmlns:p14="http://schemas.microsoft.com/office/powerpoint/2010/main" val="2981280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lstStyle/>
          <a:p>
            <a:r>
              <a:rPr lang="en-US" dirty="0" smtClean="0"/>
              <a:t>IEEE 802 Network Reference Model </a:t>
            </a:r>
            <a:br>
              <a:rPr lang="en-US" dirty="0" smtClean="0"/>
            </a:br>
            <a:r>
              <a:rPr lang="en-US" dirty="0" smtClean="0"/>
              <a:t>with Reference Points</a:t>
            </a:r>
            <a:endParaRPr lang="en-US" dirty="0"/>
          </a:p>
        </p:txBody>
      </p:sp>
      <p:grpSp>
        <p:nvGrpSpPr>
          <p:cNvPr id="3" name="Group 123"/>
          <p:cNvGrpSpPr/>
          <p:nvPr/>
        </p:nvGrpSpPr>
        <p:grpSpPr>
          <a:xfrm>
            <a:off x="2124075" y="1733550"/>
            <a:ext cx="1000125" cy="990600"/>
            <a:chOff x="7315200" y="3886200"/>
            <a:chExt cx="1000125" cy="990600"/>
          </a:xfrm>
        </p:grpSpPr>
        <p:sp>
          <p:nvSpPr>
            <p:cNvPr id="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9"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2" name="Group 161"/>
                  <p:cNvGrpSpPr>
                    <a:grpSpLocks noChangeAspect="1"/>
                  </p:cNvGrpSpPr>
                  <p:nvPr/>
                </p:nvGrpSpPr>
                <p:grpSpPr bwMode="auto">
                  <a:xfrm>
                    <a:off x="7" y="2661"/>
                    <a:ext cx="93" cy="247"/>
                    <a:chOff x="7" y="2661"/>
                    <a:chExt cx="93" cy="247"/>
                  </a:xfrm>
                </p:grpSpPr>
                <p:sp>
                  <p:nvSpPr>
                    <p:cNvPr id="3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 name="Group 176"/>
                <p:cNvGrpSpPr>
                  <a:grpSpLocks noChangeAspect="1"/>
                </p:cNvGrpSpPr>
                <p:nvPr/>
              </p:nvGrpSpPr>
              <p:grpSpPr bwMode="auto">
                <a:xfrm>
                  <a:off x="5" y="2533"/>
                  <a:ext cx="141" cy="374"/>
                  <a:chOff x="5" y="2533"/>
                  <a:chExt cx="141" cy="374"/>
                </a:xfrm>
              </p:grpSpPr>
              <p:sp>
                <p:nvSpPr>
                  <p:cNvPr id="1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7" name="Group 122"/>
          <p:cNvGrpSpPr/>
          <p:nvPr/>
        </p:nvGrpSpPr>
        <p:grpSpPr>
          <a:xfrm>
            <a:off x="3886200" y="173355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24"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2"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4" name="Group 582"/>
          <p:cNvGrpSpPr/>
          <p:nvPr/>
        </p:nvGrpSpPr>
        <p:grpSpPr>
          <a:xfrm>
            <a:off x="5257800" y="173355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5" name="Group 61"/>
            <p:cNvGrpSpPr/>
            <p:nvPr/>
          </p:nvGrpSpPr>
          <p:grpSpPr>
            <a:xfrm>
              <a:off x="5410201" y="1816606"/>
              <a:ext cx="609600" cy="450344"/>
              <a:chOff x="6324600" y="1828800"/>
              <a:chExt cx="917575" cy="677862"/>
            </a:xfrm>
          </p:grpSpPr>
          <p:grpSp>
            <p:nvGrpSpPr>
              <p:cNvPr id="46"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47"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85"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3"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p:oleObj spid="_x0000_s1054" name="Clip" r:id="rId4" imgW="5757415" imgH="3221332" progId="">
                <p:embed/>
              </p:oleObj>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a:endCxn id="8" idx="1"/>
          </p:cNvCxnSpPr>
          <p:nvPr/>
        </p:nvCxnSpPr>
        <p:spPr bwMode="auto">
          <a:xfrm>
            <a:off x="1371600" y="22847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4" name="Group 95"/>
          <p:cNvGrpSpPr/>
          <p:nvPr/>
        </p:nvGrpSpPr>
        <p:grpSpPr>
          <a:xfrm>
            <a:off x="1524000" y="220980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stCxn id="8" idx="3"/>
            <a:endCxn id="6" idx="1"/>
          </p:cNvCxnSpPr>
          <p:nvPr/>
        </p:nvCxnSpPr>
        <p:spPr bwMode="auto">
          <a:xfrm>
            <a:off x="3124200" y="22288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5" name="Group 40"/>
          <p:cNvGrpSpPr/>
          <p:nvPr/>
        </p:nvGrpSpPr>
        <p:grpSpPr>
          <a:xfrm>
            <a:off x="3276600" y="215667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4876800" y="22288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8"/>
          <p:cNvGrpSpPr/>
          <p:nvPr/>
        </p:nvGrpSpPr>
        <p:grpSpPr>
          <a:xfrm>
            <a:off x="2133600" y="2724150"/>
            <a:ext cx="571500" cy="400050"/>
            <a:chOff x="2133600" y="2724150"/>
            <a:chExt cx="571500" cy="400050"/>
          </a:xfrm>
        </p:grpSpPr>
        <p:cxnSp>
          <p:nvCxnSpPr>
            <p:cNvPr id="129" name="Straight Connector 128"/>
            <p:cNvCxnSpPr>
              <a:stCxn id="8" idx="2"/>
              <a:endCxn id="145" idx="0"/>
            </p:cNvCxnSpPr>
            <p:nvPr/>
          </p:nvCxnSpPr>
          <p:spPr bwMode="auto">
            <a:xfrm>
              <a:off x="2624138" y="2724150"/>
              <a:ext cx="9525" cy="4000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32" name="TextBox 131"/>
            <p:cNvSpPr txBox="1"/>
            <p:nvPr/>
          </p:nvSpPr>
          <p:spPr>
            <a:xfrm>
              <a:off x="2133600" y="27432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178" name="Oval 177"/>
            <p:cNvSpPr/>
            <p:nvPr/>
          </p:nvSpPr>
          <p:spPr bwMode="auto">
            <a:xfrm>
              <a:off x="2552700" y="28479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grpSp>
        <p:nvGrpSpPr>
          <p:cNvPr id="97" name="Group 581"/>
          <p:cNvGrpSpPr/>
          <p:nvPr/>
        </p:nvGrpSpPr>
        <p:grpSpPr>
          <a:xfrm>
            <a:off x="2124075" y="2724150"/>
            <a:ext cx="4124325" cy="2686050"/>
            <a:chOff x="2124075" y="2724150"/>
            <a:chExt cx="4124325" cy="2686050"/>
          </a:xfrm>
        </p:grpSpPr>
        <p:grpSp>
          <p:nvGrpSpPr>
            <p:cNvPr id="98" name="Group 179"/>
            <p:cNvGrpSpPr/>
            <p:nvPr/>
          </p:nvGrpSpPr>
          <p:grpSpPr>
            <a:xfrm>
              <a:off x="2124075" y="4419600"/>
              <a:ext cx="1000125" cy="990600"/>
              <a:chOff x="7315200" y="3886200"/>
              <a:chExt cx="1000125" cy="990600"/>
            </a:xfrm>
          </p:grpSpPr>
          <p:sp>
            <p:nvSpPr>
              <p:cNvPr id="181"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99" name="Group 158"/>
              <p:cNvGrpSpPr>
                <a:grpSpLocks noChangeAspect="1"/>
              </p:cNvGrpSpPr>
              <p:nvPr/>
            </p:nvGrpSpPr>
            <p:grpSpPr bwMode="auto">
              <a:xfrm flipH="1">
                <a:off x="7696199" y="4259473"/>
                <a:ext cx="411161" cy="494972"/>
                <a:chOff x="5" y="2480"/>
                <a:chExt cx="237" cy="430"/>
              </a:xfrm>
            </p:grpSpPr>
            <p:grpSp>
              <p:nvGrpSpPr>
                <p:cNvPr id="100" name="Group 159"/>
                <p:cNvGrpSpPr>
                  <a:grpSpLocks noChangeAspect="1"/>
                </p:cNvGrpSpPr>
                <p:nvPr/>
              </p:nvGrpSpPr>
              <p:grpSpPr bwMode="auto">
                <a:xfrm>
                  <a:off x="5" y="2521"/>
                  <a:ext cx="145" cy="389"/>
                  <a:chOff x="5" y="2521"/>
                  <a:chExt cx="145" cy="389"/>
                </a:xfrm>
              </p:grpSpPr>
              <p:grpSp>
                <p:nvGrpSpPr>
                  <p:cNvPr id="101" name="Group 160"/>
                  <p:cNvGrpSpPr>
                    <a:grpSpLocks noChangeAspect="1"/>
                  </p:cNvGrpSpPr>
                  <p:nvPr/>
                </p:nvGrpSpPr>
                <p:grpSpPr bwMode="auto">
                  <a:xfrm>
                    <a:off x="7" y="2654"/>
                    <a:ext cx="143" cy="256"/>
                    <a:chOff x="7" y="2654"/>
                    <a:chExt cx="143" cy="256"/>
                  </a:xfrm>
                </p:grpSpPr>
                <p:grpSp>
                  <p:nvGrpSpPr>
                    <p:cNvPr id="102" name="Group 161"/>
                    <p:cNvGrpSpPr>
                      <a:grpSpLocks noChangeAspect="1"/>
                    </p:cNvGrpSpPr>
                    <p:nvPr/>
                  </p:nvGrpSpPr>
                  <p:grpSpPr bwMode="auto">
                    <a:xfrm>
                      <a:off x="7" y="2661"/>
                      <a:ext cx="93" cy="247"/>
                      <a:chOff x="7" y="2661"/>
                      <a:chExt cx="93" cy="247"/>
                    </a:xfrm>
                  </p:grpSpPr>
                  <p:sp>
                    <p:nvSpPr>
                      <p:cNvPr id="206"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7"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8"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9"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0"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1"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2"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9"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0"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1"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2"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3"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4"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5"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03" name="Group 176"/>
                  <p:cNvGrpSpPr>
                    <a:grpSpLocks noChangeAspect="1"/>
                  </p:cNvGrpSpPr>
                  <p:nvPr/>
                </p:nvGrpSpPr>
                <p:grpSpPr bwMode="auto">
                  <a:xfrm>
                    <a:off x="5" y="2533"/>
                    <a:ext cx="141" cy="374"/>
                    <a:chOff x="5" y="2533"/>
                    <a:chExt cx="141" cy="374"/>
                  </a:xfrm>
                </p:grpSpPr>
                <p:sp>
                  <p:nvSpPr>
                    <p:cNvPr id="193"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4"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5"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6"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7"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2"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87"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8"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9"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5"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04" name="Group 212"/>
            <p:cNvGrpSpPr/>
            <p:nvPr/>
          </p:nvGrpSpPr>
          <p:grpSpPr>
            <a:xfrm>
              <a:off x="3886200" y="4419600"/>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105"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06"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07"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108" name="Group 579"/>
            <p:cNvGrpSpPr/>
            <p:nvPr/>
          </p:nvGrpSpPr>
          <p:grpSpPr>
            <a:xfrm>
              <a:off x="5257800" y="4419600"/>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111" name="Group 61"/>
              <p:cNvGrpSpPr/>
              <p:nvPr/>
            </p:nvGrpSpPr>
            <p:grpSpPr>
              <a:xfrm>
                <a:off x="5410201" y="4502656"/>
                <a:ext cx="609600" cy="450344"/>
                <a:chOff x="6324600" y="1828800"/>
                <a:chExt cx="917575" cy="677862"/>
              </a:xfrm>
            </p:grpSpPr>
            <p:grpSp>
              <p:nvGrpSpPr>
                <p:cNvPr id="115"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3"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4"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5"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8"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3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39"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40"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p:oleObj spid="_x0000_s1055" name="Clip" r:id="rId5" imgW="5757415" imgH="3221332" progId="">
                  <p:embed/>
                </p:oleObj>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stCxn id="181" idx="3"/>
              <a:endCxn id="214" idx="1"/>
            </p:cNvCxnSpPr>
            <p:nvPr/>
          </p:nvCxnSpPr>
          <p:spPr bwMode="auto">
            <a:xfrm>
              <a:off x="3124200" y="491490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3429000" y="4849494"/>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3276600" y="454469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4876800" y="491490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4381500" y="2724150"/>
              <a:ext cx="0" cy="16954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4314611" y="383897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3886200" y="37338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grpSp>
        <p:nvGrpSpPr>
          <p:cNvPr id="141" name="Group 294"/>
          <p:cNvGrpSpPr/>
          <p:nvPr/>
        </p:nvGrpSpPr>
        <p:grpSpPr>
          <a:xfrm>
            <a:off x="381000" y="173355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142" name="Group 578"/>
          <p:cNvGrpSpPr/>
          <p:nvPr/>
        </p:nvGrpSpPr>
        <p:grpSpPr>
          <a:xfrm>
            <a:off x="304800" y="2362200"/>
            <a:ext cx="8353424" cy="4177844"/>
            <a:chOff x="304800" y="2362200"/>
            <a:chExt cx="8353424" cy="4177844"/>
          </a:xfrm>
        </p:grpSpPr>
        <p:cxnSp>
          <p:nvCxnSpPr>
            <p:cNvPr id="330" name="Straight Connector 329"/>
            <p:cNvCxnSpPr>
              <a:stCxn id="309" idx="0"/>
              <a:endCxn id="401" idx="0"/>
            </p:cNvCxnSpPr>
            <p:nvPr/>
          </p:nvCxnSpPr>
          <p:spPr bwMode="auto">
            <a:xfrm flipV="1">
              <a:off x="3556193" y="2362200"/>
              <a:ext cx="3554219" cy="48449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1" name="Straight Connector 330"/>
            <p:cNvCxnSpPr>
              <a:stCxn id="309" idx="3"/>
              <a:endCxn id="401" idx="3"/>
            </p:cNvCxnSpPr>
            <p:nvPr/>
          </p:nvCxnSpPr>
          <p:spPr bwMode="auto">
            <a:xfrm>
              <a:off x="3502311" y="2976778"/>
              <a:ext cx="2513633" cy="2027702"/>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46" name="Group 367"/>
            <p:cNvGrpSpPr/>
            <p:nvPr/>
          </p:nvGrpSpPr>
          <p:grpSpPr>
            <a:xfrm>
              <a:off x="5562600" y="2362200"/>
              <a:ext cx="3095624" cy="3095624"/>
              <a:chOff x="5715000" y="1628775"/>
              <a:chExt cx="3095624" cy="3095624"/>
            </a:xfrm>
          </p:grpSpPr>
          <p:sp>
            <p:nvSpPr>
              <p:cNvPr id="369" name="Oval 368"/>
              <p:cNvSpPr/>
              <p:nvPr/>
            </p:nvSpPr>
            <p:spPr bwMode="auto">
              <a:xfrm>
                <a:off x="5791200" y="1651994"/>
                <a:ext cx="2971800" cy="303007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70" name="Rectangle 369"/>
              <p:cNvSpPr/>
              <p:nvPr/>
            </p:nvSpPr>
            <p:spPr bwMode="auto">
              <a:xfrm>
                <a:off x="7642324"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1" name="Rectangle 370"/>
              <p:cNvSpPr/>
              <p:nvPr/>
            </p:nvSpPr>
            <p:spPr bwMode="auto">
              <a:xfrm>
                <a:off x="8207870" y="2045494"/>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2" name="Rectangle 371"/>
              <p:cNvSpPr/>
              <p:nvPr/>
            </p:nvSpPr>
            <p:spPr bwMode="auto">
              <a:xfrm>
                <a:off x="6332637"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3" name="Rectangle 372"/>
              <p:cNvSpPr/>
              <p:nvPr/>
            </p:nvSpPr>
            <p:spPr bwMode="auto">
              <a:xfrm>
                <a:off x="6295430" y="2060376"/>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4" name="Oval 26"/>
              <p:cNvSpPr>
                <a:spLocks noChangeArrowheads="1"/>
              </p:cNvSpPr>
              <p:nvPr/>
            </p:nvSpPr>
            <p:spPr bwMode="auto">
              <a:xfrm>
                <a:off x="7166074" y="2402681"/>
                <a:ext cx="230684" cy="1637109"/>
              </a:xfrm>
              <a:prstGeom prst="ellipse">
                <a:avLst/>
              </a:prstGeom>
              <a:noFill/>
              <a:ln w="9525">
                <a:solidFill>
                  <a:schemeClr val="tx1"/>
                </a:solidFill>
                <a:round/>
                <a:headEnd/>
                <a:tailEnd/>
              </a:ln>
              <a:effectLst/>
            </p:spPr>
            <p:txBody>
              <a:bodyPr wrap="none" anchor="ctr"/>
              <a:lstStyle/>
              <a:p>
                <a:endParaRPr lang="en-US" sz="1000"/>
              </a:p>
            </p:txBody>
          </p:sp>
          <p:sp>
            <p:nvSpPr>
              <p:cNvPr id="375" name="Text Box 27"/>
              <p:cNvSpPr txBox="1">
                <a:spLocks noChangeArrowheads="1"/>
              </p:cNvSpPr>
              <p:nvPr/>
            </p:nvSpPr>
            <p:spPr bwMode="auto">
              <a:xfrm>
                <a:off x="7106543" y="2164556"/>
                <a:ext cx="380232" cy="276999"/>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b="1" dirty="0">
                    <a:latin typeface="Arial" pitchFamily="34" charset="0"/>
                    <a:cs typeface="Arial" pitchFamily="34" charset="0"/>
                  </a:rPr>
                  <a:t>R3</a:t>
                </a:r>
              </a:p>
            </p:txBody>
          </p:sp>
          <p:sp>
            <p:nvSpPr>
              <p:cNvPr id="376" name="Rectangle 375"/>
              <p:cNvSpPr/>
              <p:nvPr/>
            </p:nvSpPr>
            <p:spPr bwMode="auto">
              <a:xfrm>
                <a:off x="6034980" y="24026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7" name="Rectangle 376"/>
              <p:cNvSpPr/>
              <p:nvPr/>
            </p:nvSpPr>
            <p:spPr bwMode="auto">
              <a:xfrm>
                <a:off x="6034980" y="26408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8" name="Rectangle 377"/>
              <p:cNvSpPr/>
              <p:nvPr/>
            </p:nvSpPr>
            <p:spPr bwMode="auto">
              <a:xfrm>
                <a:off x="6034980" y="28789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9" name="Rectangle 378"/>
              <p:cNvSpPr/>
              <p:nvPr/>
            </p:nvSpPr>
            <p:spPr bwMode="auto">
              <a:xfrm>
                <a:off x="6034980" y="311705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0" name="Rectangle 379"/>
              <p:cNvSpPr/>
              <p:nvPr/>
            </p:nvSpPr>
            <p:spPr bwMode="auto">
              <a:xfrm>
                <a:off x="6034980" y="33551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1" name="Rectangle 380"/>
              <p:cNvSpPr/>
              <p:nvPr/>
            </p:nvSpPr>
            <p:spPr bwMode="auto">
              <a:xfrm>
                <a:off x="6034980" y="35933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2" name="Rectangle 381"/>
              <p:cNvSpPr/>
              <p:nvPr/>
            </p:nvSpPr>
            <p:spPr bwMode="auto">
              <a:xfrm>
                <a:off x="6034980" y="38314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3" name="Rectangle 382"/>
              <p:cNvSpPr/>
              <p:nvPr/>
            </p:nvSpPr>
            <p:spPr bwMode="auto">
              <a:xfrm>
                <a:off x="7701855" y="24026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4" name="Rectangle 383"/>
              <p:cNvSpPr/>
              <p:nvPr/>
            </p:nvSpPr>
            <p:spPr bwMode="auto">
              <a:xfrm>
                <a:off x="7701855" y="26408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5" name="Rectangle 384"/>
              <p:cNvSpPr/>
              <p:nvPr/>
            </p:nvSpPr>
            <p:spPr bwMode="auto">
              <a:xfrm>
                <a:off x="7701855" y="28789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6" name="Rectangle 385"/>
              <p:cNvSpPr/>
              <p:nvPr/>
            </p:nvSpPr>
            <p:spPr bwMode="auto">
              <a:xfrm>
                <a:off x="7701855" y="311705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7" name="Rectangle 386"/>
              <p:cNvSpPr/>
              <p:nvPr/>
            </p:nvSpPr>
            <p:spPr bwMode="auto">
              <a:xfrm>
                <a:off x="7701855" y="33551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8" name="Rectangle 387"/>
              <p:cNvSpPr/>
              <p:nvPr/>
            </p:nvSpPr>
            <p:spPr bwMode="auto">
              <a:xfrm>
                <a:off x="7701855" y="35933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9" name="Rectangle 388"/>
              <p:cNvSpPr/>
              <p:nvPr/>
            </p:nvSpPr>
            <p:spPr bwMode="auto">
              <a:xfrm>
                <a:off x="7701855" y="38314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390" name="Straight Arrow Connector 389"/>
              <p:cNvCxnSpPr>
                <a:stCxn id="376" idx="3"/>
                <a:endCxn id="383" idx="1"/>
              </p:cNvCxnSpPr>
              <p:nvPr/>
            </p:nvCxnSpPr>
            <p:spPr bwMode="auto">
              <a:xfrm>
                <a:off x="6868418" y="24919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1" name="Straight Arrow Connector 390"/>
              <p:cNvCxnSpPr>
                <a:stCxn id="377" idx="3"/>
                <a:endCxn id="384" idx="1"/>
              </p:cNvCxnSpPr>
              <p:nvPr/>
            </p:nvCxnSpPr>
            <p:spPr bwMode="auto">
              <a:xfrm>
                <a:off x="6868418" y="273010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2" name="Straight Arrow Connector 391"/>
              <p:cNvCxnSpPr>
                <a:stCxn id="378" idx="3"/>
                <a:endCxn id="385" idx="1"/>
              </p:cNvCxnSpPr>
              <p:nvPr/>
            </p:nvCxnSpPr>
            <p:spPr bwMode="auto">
              <a:xfrm>
                <a:off x="6868418" y="296822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3" name="Straight Arrow Connector 392"/>
              <p:cNvCxnSpPr>
                <a:stCxn id="379" idx="3"/>
                <a:endCxn id="386" idx="1"/>
              </p:cNvCxnSpPr>
              <p:nvPr/>
            </p:nvCxnSpPr>
            <p:spPr bwMode="auto">
              <a:xfrm>
                <a:off x="6868418" y="320635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4" name="Straight Arrow Connector 393"/>
              <p:cNvCxnSpPr>
                <a:stCxn id="380" idx="3"/>
                <a:endCxn id="387" idx="1"/>
              </p:cNvCxnSpPr>
              <p:nvPr/>
            </p:nvCxnSpPr>
            <p:spPr bwMode="auto">
              <a:xfrm>
                <a:off x="6868418" y="34444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5" name="Straight Arrow Connector 394"/>
              <p:cNvCxnSpPr>
                <a:stCxn id="381" idx="3"/>
                <a:endCxn id="388" idx="1"/>
              </p:cNvCxnSpPr>
              <p:nvPr/>
            </p:nvCxnSpPr>
            <p:spPr bwMode="auto">
              <a:xfrm>
                <a:off x="6868418" y="3682602"/>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6" name="Straight Arrow Connector 395"/>
              <p:cNvCxnSpPr>
                <a:stCxn id="382" idx="3"/>
                <a:endCxn id="389" idx="1"/>
              </p:cNvCxnSpPr>
              <p:nvPr/>
            </p:nvCxnSpPr>
            <p:spPr bwMode="auto">
              <a:xfrm>
                <a:off x="6868418" y="3920727"/>
                <a:ext cx="833437" cy="0"/>
              </a:xfrm>
              <a:prstGeom prst="straightConnector1">
                <a:avLst/>
              </a:prstGeom>
              <a:solidFill>
                <a:schemeClr val="accent1"/>
              </a:solidFill>
              <a:ln w="38100" cap="flat" cmpd="sng" algn="ctr">
                <a:solidFill>
                  <a:schemeClr val="tx1"/>
                </a:solidFill>
                <a:prstDash val="solid"/>
                <a:round/>
                <a:headEnd type="none" w="med" len="med"/>
                <a:tailEnd type="none" w="med" len="med"/>
              </a:ln>
              <a:effectLst/>
            </p:spPr>
          </p:cxnSp>
          <p:sp>
            <p:nvSpPr>
              <p:cNvPr id="397" name="TextBox 396"/>
              <p:cNvSpPr txBox="1"/>
              <p:nvPr/>
            </p:nvSpPr>
            <p:spPr>
              <a:xfrm>
                <a:off x="6890742" y="3719809"/>
                <a:ext cx="797013" cy="261610"/>
              </a:xfrm>
              <a:prstGeom prst="rect">
                <a:avLst/>
              </a:prstGeom>
              <a:noFill/>
            </p:spPr>
            <p:txBody>
              <a:bodyPr wrap="none" rtlCol="0">
                <a:spAutoFit/>
              </a:bodyPr>
              <a:lstStyle/>
              <a:p>
                <a:r>
                  <a:rPr lang="en-US" sz="1050" b="1" dirty="0" err="1" smtClean="0">
                    <a:latin typeface="Arial" pitchFamily="34" charset="0"/>
                    <a:cs typeface="Arial" pitchFamily="34" charset="0"/>
                  </a:rPr>
                  <a:t>DataPath</a:t>
                </a:r>
                <a:endParaRPr lang="en-US" sz="1050" b="1" dirty="0">
                  <a:latin typeface="Arial" pitchFamily="34" charset="0"/>
                  <a:cs typeface="Arial" pitchFamily="34" charset="0"/>
                </a:endParaRPr>
              </a:p>
            </p:txBody>
          </p:sp>
          <p:sp>
            <p:nvSpPr>
              <p:cNvPr id="398" name="Text Box 27"/>
              <p:cNvSpPr txBox="1">
                <a:spLocks noChangeArrowheads="1"/>
              </p:cNvSpPr>
              <p:nvPr/>
            </p:nvSpPr>
            <p:spPr bwMode="auto">
              <a:xfrm>
                <a:off x="6172200" y="2045494"/>
                <a:ext cx="811441"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Access</a:t>
                </a:r>
                <a:endParaRPr lang="en-US" sz="1400" b="1" dirty="0">
                  <a:latin typeface="Arial" pitchFamily="34" charset="0"/>
                  <a:cs typeface="Arial" pitchFamily="34" charset="0"/>
                </a:endParaRPr>
              </a:p>
            </p:txBody>
          </p:sp>
          <p:sp>
            <p:nvSpPr>
              <p:cNvPr id="399" name="Text Box 27"/>
              <p:cNvSpPr txBox="1">
                <a:spLocks noChangeArrowheads="1"/>
              </p:cNvSpPr>
              <p:nvPr/>
            </p:nvSpPr>
            <p:spPr bwMode="auto">
              <a:xfrm>
                <a:off x="7642324" y="2045494"/>
                <a:ext cx="593432"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Core</a:t>
                </a:r>
                <a:endParaRPr lang="en-US" sz="1400" b="1" dirty="0">
                  <a:latin typeface="Arial" pitchFamily="34" charset="0"/>
                  <a:cs typeface="Arial" pitchFamily="34" charset="0"/>
                </a:endParaRPr>
              </a:p>
            </p:txBody>
          </p:sp>
          <p:sp>
            <p:nvSpPr>
              <p:cNvPr id="400" name="Rectangle 399"/>
              <p:cNvSpPr/>
              <p:nvPr/>
            </p:nvSpPr>
            <p:spPr bwMode="auto">
              <a:xfrm>
                <a:off x="6927949" y="4069555"/>
                <a:ext cx="714375" cy="23812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Transport</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401" name="Donut 400"/>
              <p:cNvSpPr/>
              <p:nvPr/>
            </p:nvSpPr>
            <p:spPr bwMode="auto">
              <a:xfrm>
                <a:off x="5715000" y="1628775"/>
                <a:ext cx="3095624" cy="3095624"/>
              </a:xfrm>
              <a:prstGeom prst="donut">
                <a:avLst>
                  <a:gd name="adj" fmla="val 3120"/>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grpSp>
        <p:sp>
          <p:nvSpPr>
            <p:cNvPr id="578" name="TextBox 577"/>
            <p:cNvSpPr txBox="1"/>
            <p:nvPr/>
          </p:nvSpPr>
          <p:spPr>
            <a:xfrm>
              <a:off x="304800" y="5616714"/>
              <a:ext cx="7823295" cy="923330"/>
            </a:xfrm>
            <a:prstGeom prst="rect">
              <a:avLst/>
            </a:prstGeom>
            <a:noFill/>
          </p:spPr>
          <p:txBody>
            <a:bodyPr wrap="none" rtlCol="0">
              <a:spAutoFit/>
            </a:bodyPr>
            <a:lstStyle/>
            <a:p>
              <a:pPr marL="179388" indent="-179388">
                <a:buFont typeface="Arial" pitchFamily="34" charset="0"/>
                <a:buChar char="•"/>
              </a:pPr>
              <a:r>
                <a:rPr lang="en-US" sz="1800" dirty="0" smtClean="0">
                  <a:latin typeface="Arial" pitchFamily="34" charset="0"/>
                  <a:cs typeface="Arial" pitchFamily="34" charset="0"/>
                </a:rPr>
                <a:t>Reference Points represent a bundle of functions between peer entities</a:t>
              </a:r>
            </a:p>
            <a:p>
              <a:pPr marL="630238" lvl="1" indent="-173038">
                <a:buFontTx/>
                <a:buChar char="-"/>
              </a:pPr>
              <a:r>
                <a:rPr lang="en-US" sz="1800" dirty="0" smtClean="0">
                  <a:latin typeface="Arial" pitchFamily="34" charset="0"/>
                  <a:cs typeface="Arial" pitchFamily="34" charset="0"/>
                </a:rPr>
                <a:t>Similar to real network interfaces</a:t>
              </a:r>
            </a:p>
            <a:p>
              <a:pPr marL="173038" indent="-173038">
                <a:buFont typeface="Arial" pitchFamily="34" charset="0"/>
                <a:buChar char="•"/>
              </a:pPr>
              <a:r>
                <a:rPr lang="en-US" sz="1800" dirty="0" smtClean="0">
                  <a:latin typeface="Arial" pitchFamily="34" charset="0"/>
                  <a:cs typeface="Arial" pitchFamily="34" charset="0"/>
                </a:rPr>
                <a:t>Functions are extensible but based on IEEE 802 specific attributes</a:t>
              </a:r>
            </a:p>
          </p:txBody>
        </p:sp>
      </p:grpSp>
      <p:grpSp>
        <p:nvGrpSpPr>
          <p:cNvPr id="148" name="Group 4"/>
          <p:cNvGrpSpPr/>
          <p:nvPr/>
        </p:nvGrpSpPr>
        <p:grpSpPr>
          <a:xfrm>
            <a:off x="1371600" y="167640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152" name="Group 99"/>
          <p:cNvGrpSpPr/>
          <p:nvPr/>
        </p:nvGrpSpPr>
        <p:grpSpPr>
          <a:xfrm>
            <a:off x="2133600" y="2394944"/>
            <a:ext cx="1762125" cy="1719856"/>
            <a:chOff x="2133600" y="2394944"/>
            <a:chExt cx="1762125" cy="1719856"/>
          </a:xfrm>
        </p:grpSpPr>
        <p:sp>
          <p:nvSpPr>
            <p:cNvPr id="309" name="Oval 308"/>
            <p:cNvSpPr/>
            <p:nvPr/>
          </p:nvSpPr>
          <p:spPr bwMode="auto">
            <a:xfrm>
              <a:off x="3479993" y="2846696"/>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nvGrpSpPr>
            <p:cNvPr id="153" name="Group 174"/>
            <p:cNvGrpSpPr/>
            <p:nvPr/>
          </p:nvGrpSpPr>
          <p:grpSpPr>
            <a:xfrm>
              <a:off x="2133600" y="3124200"/>
              <a:ext cx="1000125" cy="990600"/>
              <a:chOff x="2286000" y="3352800"/>
              <a:chExt cx="1000125" cy="990600"/>
            </a:xfrm>
          </p:grpSpPr>
          <p:sp>
            <p:nvSpPr>
              <p:cNvPr id="145" name="AutoShape 154"/>
              <p:cNvSpPr>
                <a:spLocks noChangeArrowheads="1"/>
              </p:cNvSpPr>
              <p:nvPr/>
            </p:nvSpPr>
            <p:spPr bwMode="auto">
              <a:xfrm>
                <a:off x="2286000" y="3352800"/>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60" name="Group 158"/>
              <p:cNvGrpSpPr>
                <a:grpSpLocks noChangeAspect="1"/>
              </p:cNvGrpSpPr>
              <p:nvPr/>
            </p:nvGrpSpPr>
            <p:grpSpPr bwMode="auto">
              <a:xfrm flipH="1">
                <a:off x="2666999" y="3726073"/>
                <a:ext cx="411161" cy="494972"/>
                <a:chOff x="5" y="2480"/>
                <a:chExt cx="237" cy="430"/>
              </a:xfrm>
            </p:grpSpPr>
            <p:grpSp>
              <p:nvGrpSpPr>
                <p:cNvPr id="175" name="Group 159"/>
                <p:cNvGrpSpPr>
                  <a:grpSpLocks noChangeAspect="1"/>
                </p:cNvGrpSpPr>
                <p:nvPr/>
              </p:nvGrpSpPr>
              <p:grpSpPr bwMode="auto">
                <a:xfrm>
                  <a:off x="5" y="2521"/>
                  <a:ext cx="145" cy="389"/>
                  <a:chOff x="5" y="2521"/>
                  <a:chExt cx="145" cy="389"/>
                </a:xfrm>
              </p:grpSpPr>
              <p:grpSp>
                <p:nvGrpSpPr>
                  <p:cNvPr id="176" name="Group 160"/>
                  <p:cNvGrpSpPr>
                    <a:grpSpLocks noChangeAspect="1"/>
                  </p:cNvGrpSpPr>
                  <p:nvPr/>
                </p:nvGrpSpPr>
                <p:grpSpPr bwMode="auto">
                  <a:xfrm>
                    <a:off x="7" y="2654"/>
                    <a:ext cx="143" cy="256"/>
                    <a:chOff x="7" y="2654"/>
                    <a:chExt cx="143" cy="256"/>
                  </a:xfrm>
                </p:grpSpPr>
                <p:grpSp>
                  <p:nvGrpSpPr>
                    <p:cNvPr id="177" name="Group 161"/>
                    <p:cNvGrpSpPr>
                      <a:grpSpLocks noChangeAspect="1"/>
                    </p:cNvGrpSpPr>
                    <p:nvPr/>
                  </p:nvGrpSpPr>
                  <p:grpSpPr bwMode="auto">
                    <a:xfrm>
                      <a:off x="7" y="2661"/>
                      <a:ext cx="93" cy="247"/>
                      <a:chOff x="7" y="2661"/>
                      <a:chExt cx="93" cy="247"/>
                    </a:xfrm>
                  </p:grpSpPr>
                  <p:sp>
                    <p:nvSpPr>
                      <p:cNvPr id="16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79" name="Group 176"/>
                  <p:cNvGrpSpPr>
                    <a:grpSpLocks noChangeAspect="1"/>
                  </p:cNvGrpSpPr>
                  <p:nvPr/>
                </p:nvGrpSpPr>
                <p:grpSpPr bwMode="auto">
                  <a:xfrm>
                    <a:off x="5" y="2533"/>
                    <a:ext cx="141" cy="374"/>
                    <a:chOff x="5" y="2533"/>
                    <a:chExt cx="141" cy="374"/>
                  </a:xfrm>
                </p:grpSpPr>
                <p:sp>
                  <p:nvSpPr>
                    <p:cNvPr id="15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4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47" name="Rectangle 187"/>
              <p:cNvSpPr>
                <a:spLocks noChangeArrowheads="1"/>
              </p:cNvSpPr>
              <p:nvPr/>
            </p:nvSpPr>
            <p:spPr bwMode="auto">
              <a:xfrm>
                <a:off x="2344737" y="34290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cxnSp>
          <p:nvCxnSpPr>
            <p:cNvPr id="306" name="Straight Connector 305"/>
            <p:cNvCxnSpPr>
              <a:stCxn id="145" idx="3"/>
            </p:cNvCxnSpPr>
            <p:nvPr/>
          </p:nvCxnSpPr>
          <p:spPr bwMode="auto">
            <a:xfrm flipV="1">
              <a:off x="3133725" y="2394944"/>
              <a:ext cx="762000" cy="122455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10" name="TextBox 309"/>
            <p:cNvSpPr txBox="1"/>
            <p:nvPr/>
          </p:nvSpPr>
          <p:spPr>
            <a:xfrm>
              <a:off x="3078033" y="274599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000" y="274638"/>
            <a:ext cx="8550000" cy="1143000"/>
          </a:xfrm>
        </p:spPr>
        <p:txBody>
          <a:bodyPr/>
          <a:lstStyle/>
          <a:p>
            <a:r>
              <a:rPr lang="en-US" dirty="0"/>
              <a:t>IEEE 802 Access Network Functions </a:t>
            </a:r>
          </a:p>
        </p:txBody>
      </p:sp>
      <p:pic>
        <p:nvPicPr>
          <p:cNvPr id="28" name="Picture 23" descr="x_big_image2"/>
          <p:cNvPicPr>
            <a:picLocks noChangeAspect="1" noChangeArrowheads="1"/>
          </p:cNvPicPr>
          <p:nvPr/>
        </p:nvPicPr>
        <p:blipFill>
          <a:blip r:embed="rId2">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606271" y="909000"/>
            <a:ext cx="498811" cy="600487"/>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dirty="0"/>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dirty="0"/>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dirty="0"/>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dirty="0"/>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dirty="0"/>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dirty="0"/>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dirty="0"/>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dirty="0"/>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dirty="0"/>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dirty="0"/>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dirty="0"/>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dirty="0"/>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dirty="0"/>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dirty="0"/>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dirty="0"/>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dirty="0"/>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dirty="0"/>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dirty="0"/>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dirty="0"/>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dirty="0"/>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dirty="0"/>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dirty="0"/>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dirty="0"/>
            </a:p>
          </p:txBody>
        </p:sp>
      </p:grpSp>
      <p:grpSp>
        <p:nvGrpSpPr>
          <p:cNvPr id="57" name="Group 85"/>
          <p:cNvGrpSpPr>
            <a:grpSpLocks/>
          </p:cNvGrpSpPr>
          <p:nvPr/>
        </p:nvGrpSpPr>
        <p:grpSpPr bwMode="auto">
          <a:xfrm>
            <a:off x="8077325" y="928446"/>
            <a:ext cx="269875" cy="460375"/>
            <a:chOff x="4120" y="2308"/>
            <a:chExt cx="305" cy="415"/>
          </a:xfrm>
        </p:grpSpPr>
        <p:sp>
          <p:nvSpPr>
            <p:cNvPr id="58" name="Freeform 86"/>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59" name="Rectangle 87"/>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0" name="Oval 88"/>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61" name="Group 89"/>
            <p:cNvGrpSpPr>
              <a:grpSpLocks/>
            </p:cNvGrpSpPr>
            <p:nvPr/>
          </p:nvGrpSpPr>
          <p:grpSpPr bwMode="auto">
            <a:xfrm flipH="1">
              <a:off x="4164" y="2500"/>
              <a:ext cx="152" cy="109"/>
              <a:chOff x="3216" y="2784"/>
              <a:chExt cx="192" cy="144"/>
            </a:xfrm>
          </p:grpSpPr>
          <p:sp>
            <p:nvSpPr>
              <p:cNvPr id="65" name="Line 90"/>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66" name="Line 91"/>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67" name="Line 92"/>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68" name="Line 93"/>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62" name="Freeform 94"/>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63" name="Oval 95"/>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64" name="Oval 96"/>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92" name="Group 122"/>
          <p:cNvGrpSpPr>
            <a:grpSpLocks/>
          </p:cNvGrpSpPr>
          <p:nvPr/>
        </p:nvGrpSpPr>
        <p:grpSpPr bwMode="auto">
          <a:xfrm>
            <a:off x="6682014" y="928446"/>
            <a:ext cx="269875" cy="390062"/>
            <a:chOff x="4120" y="2308"/>
            <a:chExt cx="305" cy="415"/>
          </a:xfrm>
        </p:grpSpPr>
        <p:sp>
          <p:nvSpPr>
            <p:cNvPr id="9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9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9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96" name="Group 126"/>
            <p:cNvGrpSpPr>
              <a:grpSpLocks/>
            </p:cNvGrpSpPr>
            <p:nvPr/>
          </p:nvGrpSpPr>
          <p:grpSpPr bwMode="auto">
            <a:xfrm flipH="1">
              <a:off x="4164" y="2500"/>
              <a:ext cx="152" cy="109"/>
              <a:chOff x="3216" y="2784"/>
              <a:chExt cx="192" cy="144"/>
            </a:xfrm>
          </p:grpSpPr>
          <p:sp>
            <p:nvSpPr>
              <p:cNvPr id="10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0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0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0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9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9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9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04" name="AutoShape 22"/>
          <p:cNvSpPr>
            <a:spLocks noChangeArrowheads="1"/>
          </p:cNvSpPr>
          <p:nvPr/>
        </p:nvSpPr>
        <p:spPr bwMode="auto">
          <a:xfrm>
            <a:off x="6862035"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5" name="TextBox 104"/>
          <p:cNvSpPr txBox="1"/>
          <p:nvPr/>
        </p:nvSpPr>
        <p:spPr>
          <a:xfrm>
            <a:off x="5665712" y="1333491"/>
            <a:ext cx="1100031" cy="646331"/>
          </a:xfrm>
          <a:prstGeom prst="rect">
            <a:avLst/>
          </a:prstGeom>
          <a:solidFill>
            <a:schemeClr val="bg1"/>
          </a:solidFill>
        </p:spPr>
        <p:txBody>
          <a:bodyPr wrap="none" rtlCol="0">
            <a:spAutoFit/>
          </a:bodyPr>
          <a:lstStyle/>
          <a:p>
            <a:pPr algn="ctr"/>
            <a:r>
              <a:rPr lang="en-US">
                <a:latin typeface="+mn-lt"/>
              </a:rPr>
              <a:t>AAA</a:t>
            </a:r>
            <a:br>
              <a:rPr lang="en-US">
                <a:latin typeface="+mn-lt"/>
              </a:rPr>
            </a:br>
            <a:r>
              <a:rPr lang="en-US">
                <a:latin typeface="+mn-lt"/>
              </a:rPr>
              <a:t>Policy</a:t>
            </a:r>
          </a:p>
          <a:p>
            <a:pPr algn="ctr"/>
            <a:r>
              <a:rPr lang="en-US">
                <a:latin typeface="+mn-lt"/>
              </a:rPr>
              <a:t>Configuration</a:t>
            </a:r>
          </a:p>
        </p:txBody>
      </p:sp>
      <p:sp>
        <p:nvSpPr>
          <p:cNvPr id="106" name="TextBox 105"/>
          <p:cNvSpPr txBox="1"/>
          <p:nvPr/>
        </p:nvSpPr>
        <p:spPr>
          <a:xfrm>
            <a:off x="6547000" y="1333491"/>
            <a:ext cx="617928" cy="276999"/>
          </a:xfrm>
          <a:prstGeom prst="rect">
            <a:avLst/>
          </a:prstGeom>
          <a:noFill/>
        </p:spPr>
        <p:txBody>
          <a:bodyPr wrap="none" rtlCol="0">
            <a:spAutoFit/>
          </a:bodyPr>
          <a:lstStyle/>
          <a:p>
            <a:r>
              <a:rPr lang="en-US" dirty="0">
                <a:latin typeface="+mn-lt"/>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r>
              <a:rPr lang="en-US">
                <a:latin typeface="+mn-lt"/>
              </a:rPr>
              <a:t>Application</a:t>
            </a:r>
          </a:p>
        </p:txBody>
      </p: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218" name="TextBox 217"/>
          <p:cNvSpPr txBox="1"/>
          <p:nvPr/>
        </p:nvSpPr>
        <p:spPr>
          <a:xfrm>
            <a:off x="5166317" y="1343056"/>
            <a:ext cx="620683" cy="276999"/>
          </a:xfrm>
          <a:prstGeom prst="rect">
            <a:avLst/>
          </a:prstGeom>
          <a:noFill/>
        </p:spPr>
        <p:txBody>
          <a:bodyPr wrap="none" rtlCol="0">
            <a:spAutoFit/>
          </a:bodyPr>
          <a:lstStyle/>
          <a:p>
            <a:r>
              <a:rPr lang="en-US" dirty="0" smtClean="0">
                <a:latin typeface="+mn-lt"/>
              </a:rPr>
              <a:t>ANQP</a:t>
            </a:r>
            <a:endParaRPr lang="en-US" dirty="0">
              <a:latin typeface="+mn-lt"/>
            </a:endParaRPr>
          </a:p>
        </p:txBody>
      </p:sp>
      <p:sp>
        <p:nvSpPr>
          <p:cNvPr id="243" name="TextBox 242"/>
          <p:cNvSpPr txBox="1"/>
          <p:nvPr/>
        </p:nvSpPr>
        <p:spPr>
          <a:xfrm>
            <a:off x="2322000" y="6174000"/>
            <a:ext cx="1575000" cy="338987"/>
          </a:xfrm>
          <a:prstGeom prst="rect">
            <a:avLst/>
          </a:prstGeom>
          <a:solidFill>
            <a:schemeClr val="accent1">
              <a:lumMod val="60000"/>
              <a:lumOff val="40000"/>
            </a:schemeClr>
          </a:solidFill>
        </p:spPr>
        <p:txBody>
          <a:bodyPr wrap="square" lIns="72000" tIns="0" rIns="0" bIns="0" rtlCol="0" anchor="ctr" anchorCtr="0">
            <a:noAutofit/>
          </a:bodyPr>
          <a:lstStyle/>
          <a:p>
            <a:pPr algn="ctr"/>
            <a:r>
              <a:rPr lang="en-US" b="1" dirty="0">
                <a:latin typeface="+mn-lt"/>
              </a:rPr>
              <a:t>Access Technology</a:t>
            </a:r>
          </a:p>
        </p:txBody>
      </p:sp>
      <p:sp>
        <p:nvSpPr>
          <p:cNvPr id="244" name="TextBox 243"/>
          <p:cNvSpPr txBox="1"/>
          <p:nvPr/>
        </p:nvSpPr>
        <p:spPr>
          <a:xfrm>
            <a:off x="4077000" y="6174000"/>
            <a:ext cx="2069999" cy="360000"/>
          </a:xfrm>
          <a:prstGeom prst="rect">
            <a:avLst/>
          </a:prstGeom>
          <a:solidFill>
            <a:schemeClr val="accent4">
              <a:lumMod val="60000"/>
              <a:lumOff val="40000"/>
            </a:schemeClr>
          </a:solidFill>
        </p:spPr>
        <p:txBody>
          <a:bodyPr wrap="square" lIns="72000" tIns="0" rIns="0" bIns="0" rtlCol="0" anchor="ctr" anchorCtr="0">
            <a:noAutofit/>
          </a:bodyPr>
          <a:lstStyle/>
          <a:p>
            <a:pPr algn="ctr"/>
            <a:r>
              <a:rPr lang="en-US" sz="1600" b="1" i="1" dirty="0">
                <a:latin typeface="+mn-lt"/>
              </a:rPr>
              <a:t>Control I/f</a:t>
            </a:r>
          </a:p>
        </p:txBody>
      </p:sp>
      <p:pic>
        <p:nvPicPr>
          <p:cNvPr id="153" name="Picture 372" descr="switch"/>
          <p:cNvPicPr>
            <a:picLocks noChangeAspect="1" noChangeArrowheads="1"/>
          </p:cNvPicPr>
          <p:nvPr/>
        </p:nvPicPr>
        <p:blipFill>
          <a:blip r:embed="rId3"/>
          <a:srcRect/>
          <a:stretch>
            <a:fillRect/>
          </a:stretch>
        </p:blipFill>
        <p:spPr bwMode="auto">
          <a:xfrm>
            <a:off x="4122000" y="1404000"/>
            <a:ext cx="292468" cy="146695"/>
          </a:xfrm>
          <a:prstGeom prst="rect">
            <a:avLst/>
          </a:prstGeom>
          <a:noFill/>
        </p:spPr>
      </p:pic>
      <p:sp>
        <p:nvSpPr>
          <p:cNvPr id="156" name="TextBox 155"/>
          <p:cNvSpPr txBox="1"/>
          <p:nvPr/>
        </p:nvSpPr>
        <p:spPr>
          <a:xfrm>
            <a:off x="3357000" y="1449000"/>
            <a:ext cx="1300632" cy="276999"/>
          </a:xfrm>
          <a:prstGeom prst="rect">
            <a:avLst/>
          </a:prstGeom>
          <a:noFill/>
        </p:spPr>
        <p:txBody>
          <a:bodyPr wrap="none" rtlCol="0">
            <a:spAutoFit/>
          </a:bodyPr>
          <a:lstStyle/>
          <a:p>
            <a:r>
              <a:rPr lang="en-US" dirty="0" smtClean="0">
                <a:latin typeface="+mn-lt"/>
              </a:rPr>
              <a:t>Access Network</a:t>
            </a:r>
            <a:endParaRPr lang="en-US" dirty="0">
              <a:latin typeface="+mn-lt"/>
            </a:endParaRPr>
          </a:p>
        </p:txBody>
      </p:sp>
      <p:sp>
        <p:nvSpPr>
          <p:cNvPr id="158" name="Rectangle 157"/>
          <p:cNvSpPr/>
          <p:nvPr/>
        </p:nvSpPr>
        <p:spPr bwMode="auto">
          <a:xfrm>
            <a:off x="3987001" y="2041625"/>
            <a:ext cx="1485099" cy="26431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3" name="TextBox 202"/>
          <p:cNvSpPr txBox="1"/>
          <p:nvPr/>
        </p:nvSpPr>
        <p:spPr>
          <a:xfrm>
            <a:off x="259609" y="2041747"/>
            <a:ext cx="3727391" cy="23930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Network Selection</a:t>
            </a:r>
            <a:endParaRPr lang="en-US" dirty="0">
              <a:latin typeface="+mn-lt"/>
            </a:endParaRPr>
          </a:p>
        </p:txBody>
      </p:sp>
      <p:sp>
        <p:nvSpPr>
          <p:cNvPr id="238" name="TextBox 237"/>
          <p:cNvSpPr txBox="1"/>
          <p:nvPr/>
        </p:nvSpPr>
        <p:spPr>
          <a:xfrm>
            <a:off x="256170" y="5850514"/>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41" name="TextBox 240"/>
          <p:cNvSpPr txBox="1"/>
          <p:nvPr/>
        </p:nvSpPr>
        <p:spPr>
          <a:xfrm>
            <a:off x="258423" y="5377185"/>
            <a:ext cx="3727391" cy="22106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Disassociation</a:t>
            </a:r>
            <a:endParaRPr lang="en-US" dirty="0">
              <a:latin typeface="+mn-lt"/>
            </a:endParaRPr>
          </a:p>
        </p:txBody>
      </p:sp>
      <p:sp>
        <p:nvSpPr>
          <p:cNvPr id="242" name="TextBox 241"/>
          <p:cNvSpPr txBox="1"/>
          <p:nvPr/>
        </p:nvSpPr>
        <p:spPr>
          <a:xfrm>
            <a:off x="250679" y="3764243"/>
            <a:ext cx="6564503" cy="31419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Configuration</a:t>
            </a:r>
            <a:endParaRPr lang="en-US" dirty="0">
              <a:latin typeface="+mn-lt"/>
            </a:endParaRPr>
          </a:p>
        </p:txBody>
      </p:sp>
      <p:sp>
        <p:nvSpPr>
          <p:cNvPr id="240" name="TextBox 239"/>
          <p:cNvSpPr txBox="1"/>
          <p:nvPr/>
        </p:nvSpPr>
        <p:spPr>
          <a:xfrm>
            <a:off x="261192" y="4870383"/>
            <a:ext cx="7910808" cy="236499"/>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9" name="TextBox 238"/>
          <p:cNvSpPr txBox="1"/>
          <p:nvPr/>
        </p:nvSpPr>
        <p:spPr>
          <a:xfrm>
            <a:off x="247933" y="4417069"/>
            <a:ext cx="5630655" cy="19053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Policy Control</a:t>
            </a:r>
            <a:endParaRPr lang="en-US" dirty="0">
              <a:latin typeface="+mn-lt"/>
            </a:endParaRPr>
          </a:p>
        </p:txBody>
      </p:sp>
      <p:sp>
        <p:nvSpPr>
          <p:cNvPr id="237" name="TextBox 236"/>
          <p:cNvSpPr txBox="1"/>
          <p:nvPr/>
        </p:nvSpPr>
        <p:spPr>
          <a:xfrm>
            <a:off x="257413" y="4133116"/>
            <a:ext cx="7910808" cy="245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6" name="TextBox 235"/>
          <p:cNvSpPr txBox="1"/>
          <p:nvPr/>
        </p:nvSpPr>
        <p:spPr>
          <a:xfrm>
            <a:off x="252000" y="5156443"/>
            <a:ext cx="6564503" cy="1805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a:t>
            </a:r>
            <a:r>
              <a:rPr lang="en-US" dirty="0" err="1">
                <a:latin typeface="+mn-lt"/>
              </a:rPr>
              <a:t>C</a:t>
            </a:r>
            <a:r>
              <a:rPr lang="en-US" dirty="0" err="1" smtClean="0">
                <a:latin typeface="+mn-lt"/>
              </a:rPr>
              <a:t>onfig</a:t>
            </a:r>
            <a:r>
              <a:rPr lang="en-US" dirty="0" smtClean="0">
                <a:latin typeface="+mn-lt"/>
              </a:rPr>
              <a:t> Release</a:t>
            </a:r>
            <a:endParaRPr lang="en-US" dirty="0">
              <a:latin typeface="+mn-lt"/>
            </a:endParaRPr>
          </a:p>
        </p:txBody>
      </p:sp>
      <p:sp>
        <p:nvSpPr>
          <p:cNvPr id="235" name="TextBox 234"/>
          <p:cNvSpPr txBox="1"/>
          <p:nvPr/>
        </p:nvSpPr>
        <p:spPr>
          <a:xfrm>
            <a:off x="247933" y="3525440"/>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32" name="TextBox 231"/>
          <p:cNvSpPr txBox="1"/>
          <p:nvPr/>
        </p:nvSpPr>
        <p:spPr>
          <a:xfrm>
            <a:off x="255830" y="2666100"/>
            <a:ext cx="3727391" cy="57521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Authentication</a:t>
            </a:r>
          </a:p>
          <a:p>
            <a:r>
              <a:rPr lang="en-US" dirty="0" smtClean="0">
                <a:latin typeface="+mn-lt"/>
              </a:rPr>
              <a:t>Authorization</a:t>
            </a:r>
            <a:endParaRPr lang="en-US" dirty="0">
              <a:latin typeface="+mn-lt"/>
            </a:endParaRPr>
          </a:p>
        </p:txBody>
      </p:sp>
      <p:sp>
        <p:nvSpPr>
          <p:cNvPr id="231" name="TextBox 230"/>
          <p:cNvSpPr txBox="1"/>
          <p:nvPr/>
        </p:nvSpPr>
        <p:spPr>
          <a:xfrm>
            <a:off x="258283" y="2326302"/>
            <a:ext cx="3727391" cy="2817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Association</a:t>
            </a:r>
            <a:endParaRPr lang="en-US" dirty="0">
              <a:latin typeface="+mn-lt"/>
            </a:endParaRPr>
          </a:p>
        </p:txBody>
      </p:sp>
      <p:sp>
        <p:nvSpPr>
          <p:cNvPr id="13" name="TextBox 12"/>
          <p:cNvSpPr txBox="1"/>
          <p:nvPr/>
        </p:nvSpPr>
        <p:spPr>
          <a:xfrm>
            <a:off x="255360" y="1668116"/>
            <a:ext cx="3734294" cy="32663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Scanning</a:t>
            </a:r>
            <a:endParaRPr lang="en-US" dirty="0">
              <a:latin typeface="+mn-lt"/>
            </a:endParaRPr>
          </a:p>
        </p:txBody>
      </p:sp>
      <p:sp>
        <p:nvSpPr>
          <p:cNvPr id="171" name="Rectangle 170"/>
          <p:cNvSpPr/>
          <p:nvPr/>
        </p:nvSpPr>
        <p:spPr bwMode="auto">
          <a:xfrm>
            <a:off x="2277000" y="1664193"/>
            <a:ext cx="1710000" cy="339798"/>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2" name="Rectangle 171"/>
          <p:cNvSpPr/>
          <p:nvPr/>
        </p:nvSpPr>
        <p:spPr bwMode="auto">
          <a:xfrm>
            <a:off x="2277000" y="2343789"/>
            <a:ext cx="1710000" cy="264287"/>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3" name="Rectangle 172"/>
          <p:cNvSpPr/>
          <p:nvPr/>
        </p:nvSpPr>
        <p:spPr bwMode="auto">
          <a:xfrm>
            <a:off x="2277000" y="2683587"/>
            <a:ext cx="1710000" cy="56633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4" name="Rectangle 173"/>
          <p:cNvSpPr/>
          <p:nvPr/>
        </p:nvSpPr>
        <p:spPr bwMode="auto">
          <a:xfrm>
            <a:off x="2277000" y="5361202"/>
            <a:ext cx="1710000" cy="226532"/>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5" name="Rectangle 174"/>
          <p:cNvSpPr/>
          <p:nvPr/>
        </p:nvSpPr>
        <p:spPr bwMode="auto">
          <a:xfrm>
            <a:off x="3987000" y="3512698"/>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6" name="Rectangle 175"/>
          <p:cNvSpPr/>
          <p:nvPr/>
        </p:nvSpPr>
        <p:spPr bwMode="auto">
          <a:xfrm>
            <a:off x="3987000" y="4418826"/>
            <a:ext cx="2202347" cy="18877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7" name="Rectangle 176"/>
          <p:cNvSpPr/>
          <p:nvPr/>
        </p:nvSpPr>
        <p:spPr bwMode="auto">
          <a:xfrm>
            <a:off x="3987000" y="5850514"/>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0" name="Rectangle 169"/>
          <p:cNvSpPr/>
          <p:nvPr/>
        </p:nvSpPr>
        <p:spPr bwMode="auto">
          <a:xfrm>
            <a:off x="2277000" y="2041747"/>
            <a:ext cx="1710000" cy="263422"/>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3" name="Rectangle 232"/>
          <p:cNvSpPr/>
          <p:nvPr/>
        </p:nvSpPr>
        <p:spPr bwMode="auto">
          <a:xfrm>
            <a:off x="3989653" y="2843039"/>
            <a:ext cx="2202347" cy="382293"/>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0" name="Straight Arrow Connector 9"/>
          <p:cNvCxnSpPr/>
          <p:nvPr/>
        </p:nvCxnSpPr>
        <p:spPr bwMode="auto">
          <a:xfrm flipH="1">
            <a:off x="2277001" y="1679728"/>
            <a:ext cx="1709166" cy="38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710344"/>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2784636"/>
            <a:ext cx="1702932" cy="14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058768"/>
            <a:ext cx="1716848" cy="2791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2977033"/>
            <a:ext cx="1712742" cy="43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2887276"/>
            <a:ext cx="2206053" cy="2284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2947875"/>
            <a:ext cx="2212484" cy="291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803539"/>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3" name="Straight Arrow Connector 22"/>
          <p:cNvCxnSpPr/>
          <p:nvPr/>
        </p:nvCxnSpPr>
        <p:spPr bwMode="auto">
          <a:xfrm flipH="1">
            <a:off x="2270152" y="3860699"/>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Straight Arrow Connector 23"/>
          <p:cNvCxnSpPr/>
          <p:nvPr/>
        </p:nvCxnSpPr>
        <p:spPr bwMode="auto">
          <a:xfrm flipH="1" flipV="1">
            <a:off x="2277001" y="4192563"/>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5" name="Straight Arrow Connector 24"/>
          <p:cNvCxnSpPr/>
          <p:nvPr/>
        </p:nvCxnSpPr>
        <p:spPr bwMode="auto">
          <a:xfrm flipH="1">
            <a:off x="2270152" y="4268074"/>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8" name="Straight Arrow Connector 107"/>
          <p:cNvCxnSpPr/>
          <p:nvPr/>
        </p:nvCxnSpPr>
        <p:spPr bwMode="auto">
          <a:xfrm flipH="1">
            <a:off x="2279616" y="1752732"/>
            <a:ext cx="1706551" cy="298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31706"/>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08592"/>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07723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211266"/>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368632"/>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445518"/>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52779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2859022"/>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095176"/>
            <a:ext cx="2192150" cy="372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136651"/>
            <a:ext cx="2213145" cy="303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167437"/>
            <a:ext cx="1708702" cy="73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3932435"/>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38" name="Straight Arrow Connector 137"/>
          <p:cNvCxnSpPr/>
          <p:nvPr/>
        </p:nvCxnSpPr>
        <p:spPr bwMode="auto">
          <a:xfrm flipH="1">
            <a:off x="2276584" y="3998808"/>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9" name="Straight Arrow Connector 138"/>
          <p:cNvCxnSpPr/>
          <p:nvPr/>
        </p:nvCxnSpPr>
        <p:spPr bwMode="auto">
          <a:xfrm flipH="1" flipV="1">
            <a:off x="3986152" y="3583073"/>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6259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538481"/>
            <a:ext cx="2215186" cy="313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456581"/>
            <a:ext cx="2221616" cy="397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4906078"/>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8" name="Straight Arrow Connector 147"/>
          <p:cNvCxnSpPr/>
          <p:nvPr/>
        </p:nvCxnSpPr>
        <p:spPr bwMode="auto">
          <a:xfrm flipH="1">
            <a:off x="2276584" y="4981589"/>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9" name="Straight Arrow Connector 148"/>
          <p:cNvCxnSpPr/>
          <p:nvPr/>
        </p:nvCxnSpPr>
        <p:spPr bwMode="auto">
          <a:xfrm flipH="1" flipV="1">
            <a:off x="3987535" y="5901585"/>
            <a:ext cx="2204465" cy="2443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63780"/>
            <a:ext cx="2210896" cy="275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420729"/>
            <a:ext cx="1719083" cy="3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497615"/>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210181"/>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5" name="Straight Arrow Connector 154"/>
          <p:cNvCxnSpPr/>
          <p:nvPr/>
        </p:nvCxnSpPr>
        <p:spPr bwMode="auto">
          <a:xfrm flipH="1">
            <a:off x="2254928" y="5276554"/>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20" name="Straight Arrow Connector 219"/>
          <p:cNvCxnSpPr/>
          <p:nvPr/>
        </p:nvCxnSpPr>
        <p:spPr bwMode="auto">
          <a:xfrm flipH="1" flipV="1">
            <a:off x="3985118" y="2114990"/>
            <a:ext cx="1486882" cy="4002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192768"/>
            <a:ext cx="1479511" cy="2177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61" name="TextBox 160"/>
          <p:cNvSpPr txBox="1"/>
          <p:nvPr/>
        </p:nvSpPr>
        <p:spPr>
          <a:xfrm>
            <a:off x="251520" y="3292569"/>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Establishment</a:t>
            </a:r>
          </a:p>
        </p:txBody>
      </p:sp>
      <p:sp>
        <p:nvSpPr>
          <p:cNvPr id="162" name="Rectangle 161"/>
          <p:cNvSpPr/>
          <p:nvPr/>
        </p:nvSpPr>
        <p:spPr bwMode="auto">
          <a:xfrm>
            <a:off x="3990587" y="3279827"/>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3" name="Straight Arrow Connector 162"/>
          <p:cNvCxnSpPr/>
          <p:nvPr/>
        </p:nvCxnSpPr>
        <p:spPr bwMode="auto">
          <a:xfrm flipH="1" flipV="1">
            <a:off x="3989739" y="3350202"/>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4" name="Straight Arrow Connector 163"/>
          <p:cNvCxnSpPr/>
          <p:nvPr/>
        </p:nvCxnSpPr>
        <p:spPr bwMode="auto">
          <a:xfrm flipH="1">
            <a:off x="3983308" y="3384805"/>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5" name="TextBox 164"/>
          <p:cNvSpPr txBox="1"/>
          <p:nvPr/>
        </p:nvSpPr>
        <p:spPr>
          <a:xfrm>
            <a:off x="251520" y="4651185"/>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Mobility</a:t>
            </a:r>
          </a:p>
        </p:txBody>
      </p:sp>
      <p:sp>
        <p:nvSpPr>
          <p:cNvPr id="166" name="Rectangle 165"/>
          <p:cNvSpPr/>
          <p:nvPr/>
        </p:nvSpPr>
        <p:spPr bwMode="auto">
          <a:xfrm>
            <a:off x="3990587" y="4638443"/>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7" name="Straight Arrow Connector 166"/>
          <p:cNvCxnSpPr/>
          <p:nvPr/>
        </p:nvCxnSpPr>
        <p:spPr bwMode="auto">
          <a:xfrm flipH="1" flipV="1">
            <a:off x="3989739" y="4708818"/>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8" name="Straight Arrow Connector 167"/>
          <p:cNvCxnSpPr/>
          <p:nvPr/>
        </p:nvCxnSpPr>
        <p:spPr bwMode="auto">
          <a:xfrm flipH="1">
            <a:off x="3983308" y="4743421"/>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8" name="TextBox 177"/>
          <p:cNvSpPr txBox="1"/>
          <p:nvPr/>
        </p:nvSpPr>
        <p:spPr>
          <a:xfrm>
            <a:off x="251520" y="5632828"/>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Teardown</a:t>
            </a:r>
          </a:p>
        </p:txBody>
      </p:sp>
      <p:sp>
        <p:nvSpPr>
          <p:cNvPr id="179" name="Rectangle 178"/>
          <p:cNvSpPr/>
          <p:nvPr/>
        </p:nvSpPr>
        <p:spPr bwMode="auto">
          <a:xfrm>
            <a:off x="3990587" y="5620086"/>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80" name="Straight Arrow Connector 179"/>
          <p:cNvCxnSpPr/>
          <p:nvPr/>
        </p:nvCxnSpPr>
        <p:spPr bwMode="auto">
          <a:xfrm flipH="1" flipV="1">
            <a:off x="3989739" y="5690461"/>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81" name="Straight Arrow Connector 180"/>
          <p:cNvCxnSpPr/>
          <p:nvPr/>
        </p:nvCxnSpPr>
        <p:spPr bwMode="auto">
          <a:xfrm flipH="1">
            <a:off x="3983308" y="57250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04" name="Straight Connector 203"/>
          <p:cNvCxnSpPr/>
          <p:nvPr/>
        </p:nvCxnSpPr>
        <p:spPr bwMode="auto">
          <a:xfrm>
            <a:off x="5484615" y="1613086"/>
            <a:ext cx="0" cy="628640"/>
          </a:xfrm>
          <a:prstGeom prst="line">
            <a:avLst/>
          </a:prstGeom>
          <a:solidFill>
            <a:schemeClr val="accent1"/>
          </a:solidFill>
          <a:ln w="28575" cap="flat" cmpd="sng" algn="ctr">
            <a:solidFill>
              <a:schemeClr val="tx1"/>
            </a:solidFill>
            <a:prstDash val="solid"/>
            <a:round/>
            <a:headEnd type="none" w="sm" len="sm"/>
            <a:tailEnd type="none" w="sm" len="sm"/>
          </a:ln>
          <a:effectLst/>
        </p:spPr>
      </p:cxnSp>
    </p:spTree>
    <p:extLst>
      <p:ext uri="{BB962C8B-B14F-4D97-AF65-F5344CB8AC3E}">
        <p14:creationId xmlns="" xmlns:p14="http://schemas.microsoft.com/office/powerpoint/2010/main" val="10379666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#6</a:t>
            </a:r>
            <a:endParaRPr lang="en-US" dirty="0"/>
          </a:p>
        </p:txBody>
      </p:sp>
      <p:sp>
        <p:nvSpPr>
          <p:cNvPr id="3" name="Content Placeholder 2"/>
          <p:cNvSpPr>
            <a:spLocks noGrp="1"/>
          </p:cNvSpPr>
          <p:nvPr>
            <p:ph idx="1"/>
          </p:nvPr>
        </p:nvSpPr>
        <p:spPr>
          <a:xfrm>
            <a:off x="457200" y="990600"/>
            <a:ext cx="8229600" cy="5486400"/>
          </a:xfrm>
        </p:spPr>
        <p:txBody>
          <a:bodyPr>
            <a:normAutofit fontScale="92500" lnSpcReduction="10000"/>
          </a:bodyPr>
          <a:lstStyle/>
          <a:p>
            <a:pPr marL="457200" lvl="1" indent="0">
              <a:buNone/>
            </a:pPr>
            <a:endParaRPr lang="en-US" dirty="0" smtClean="0"/>
          </a:p>
          <a:p>
            <a:r>
              <a:rPr lang="en-US" dirty="0" smtClean="0"/>
              <a:t>PAR and 5C texting</a:t>
            </a:r>
          </a:p>
          <a:p>
            <a:pPr lvl="1"/>
            <a:r>
              <a:rPr lang="en-US" dirty="0" smtClean="0"/>
              <a:t>Result </a:t>
            </a:r>
            <a:r>
              <a:rPr lang="en-US" dirty="0"/>
              <a:t>out of </a:t>
            </a:r>
            <a:r>
              <a:rPr lang="en-US" dirty="0" smtClean="0"/>
              <a:t>York meeting </a:t>
            </a:r>
            <a:r>
              <a:rPr lang="en-US" dirty="0"/>
              <a:t>uploaded to mentor after the meeting under</a:t>
            </a:r>
          </a:p>
          <a:p>
            <a:pPr lvl="2"/>
            <a:r>
              <a:rPr lang="en-US" dirty="0">
                <a:hlinkClick r:id="rId2"/>
              </a:rPr>
              <a:t>https://mentor.ieee.org/omniran/dcn/13/omniran-13-0005-01-0000-par-5c-table-of-content.docx</a:t>
            </a:r>
            <a:endParaRPr lang="en-US" dirty="0"/>
          </a:p>
          <a:p>
            <a:r>
              <a:rPr lang="en-US" dirty="0" smtClean="0"/>
              <a:t>Report to IEEE 802.11 mid-week plenary</a:t>
            </a:r>
          </a:p>
          <a:p>
            <a:pPr lvl="1"/>
            <a:r>
              <a:rPr lang="en-US" dirty="0" smtClean="0"/>
              <a:t> </a:t>
            </a:r>
          </a:p>
          <a:p>
            <a:r>
              <a:rPr lang="en-US" dirty="0" smtClean="0"/>
              <a:t>AOB</a:t>
            </a:r>
          </a:p>
          <a:p>
            <a:pPr lvl="1"/>
            <a:r>
              <a:rPr lang="en-US" dirty="0" smtClean="0"/>
              <a:t> </a:t>
            </a:r>
          </a:p>
          <a:p>
            <a:r>
              <a:rPr lang="en-US" dirty="0" smtClean="0"/>
              <a:t>Adjourn</a:t>
            </a:r>
          </a:p>
          <a:p>
            <a:pPr lvl="1"/>
            <a:r>
              <a:rPr lang="en-US" dirty="0" smtClean="0"/>
              <a:t> </a:t>
            </a:r>
          </a:p>
          <a:p>
            <a:pPr lvl="0">
              <a:buNone/>
            </a:pPr>
            <a:endParaRPr lang="en-US" dirty="0" smtClean="0"/>
          </a:p>
        </p:txBody>
      </p:sp>
    </p:spTree>
    <p:extLst>
      <p:ext uri="{BB962C8B-B14F-4D97-AF65-F5344CB8AC3E}">
        <p14:creationId xmlns="" xmlns:p14="http://schemas.microsoft.com/office/powerpoint/2010/main" val="393524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Meeting</a:t>
            </a:r>
          </a:p>
        </p:txBody>
      </p:sp>
      <p:sp>
        <p:nvSpPr>
          <p:cNvPr id="3078" name="Rectangle 3"/>
          <p:cNvSpPr>
            <a:spLocks noGrp="1" noChangeArrowheads="1"/>
          </p:cNvSpPr>
          <p:nvPr>
            <p:ph type="body" idx="1"/>
          </p:nvPr>
        </p:nvSpPr>
        <p:spPr>
          <a:xfrm>
            <a:off x="457200" y="1600200"/>
            <a:ext cx="8229600" cy="4800600"/>
          </a:xfrm>
        </p:spPr>
        <p:txBody>
          <a:bodyPr>
            <a:normAutofit fontScale="70000" lnSpcReduction="20000"/>
          </a:bodyPr>
          <a:lstStyle/>
          <a:p>
            <a:r>
              <a:rPr lang="en-GB" dirty="0" smtClean="0"/>
              <a:t>Tuesday, </a:t>
            </a:r>
            <a:r>
              <a:rPr lang="en-GB" dirty="0"/>
              <a:t>Sept </a:t>
            </a:r>
            <a:r>
              <a:rPr lang="en-GB" dirty="0" smtClean="0"/>
              <a:t>17</a:t>
            </a:r>
            <a:r>
              <a:rPr lang="en-GB" baseline="30000" dirty="0" smtClean="0"/>
              <a:t>th</a:t>
            </a:r>
            <a:r>
              <a:rPr lang="en-GB" dirty="0"/>
              <a:t>, </a:t>
            </a:r>
            <a:r>
              <a:rPr lang="en-GB" dirty="0" smtClean="0"/>
              <a:t>		19:30 </a:t>
            </a:r>
            <a:r>
              <a:rPr lang="en-GB" dirty="0"/>
              <a:t>– </a:t>
            </a:r>
            <a:r>
              <a:rPr lang="en-GB" dirty="0" smtClean="0"/>
              <a:t>21:30</a:t>
            </a:r>
          </a:p>
          <a:p>
            <a:endParaRPr lang="en-GB" dirty="0"/>
          </a:p>
          <a:p>
            <a:pPr marL="0" indent="0">
              <a:buNone/>
            </a:pPr>
            <a:r>
              <a:rPr lang="en-GB" dirty="0"/>
              <a:t>Meeting Room:</a:t>
            </a:r>
          </a:p>
          <a:p>
            <a:r>
              <a:rPr lang="en-GB" dirty="0" smtClean="0"/>
              <a:t>??</a:t>
            </a:r>
            <a:endParaRPr lang="en-GB" dirty="0"/>
          </a:p>
          <a:p>
            <a:endParaRPr lang="en-GB" dirty="0"/>
          </a:p>
          <a:p>
            <a:pPr marL="0" indent="0">
              <a:buNone/>
            </a:pPr>
            <a:r>
              <a:rPr lang="en-GB" dirty="0"/>
              <a:t>Conference Call:</a:t>
            </a:r>
          </a:p>
          <a:p>
            <a:pPr lvl="1"/>
            <a:r>
              <a:rPr lang="en-US" dirty="0"/>
              <a:t>Call-in number: 1-(972) 445 9673  (US)</a:t>
            </a:r>
          </a:p>
          <a:p>
            <a:pPr lvl="1"/>
            <a:r>
              <a:rPr lang="en-US" dirty="0"/>
              <a:t>Global numbers: </a:t>
            </a:r>
            <a:r>
              <a:rPr lang="en-US" u="sng" dirty="0">
                <a:hlinkClick r:id="rId3"/>
              </a:rPr>
              <a:t>https://www.nsn.com/nvc</a:t>
            </a:r>
            <a:endParaRPr lang="en-US" dirty="0"/>
          </a:p>
          <a:p>
            <a:pPr lvl="1"/>
            <a:r>
              <a:rPr lang="en-US" dirty="0"/>
              <a:t>Conference Code: </a:t>
            </a:r>
            <a:r>
              <a:rPr lang="en-US" b="1" dirty="0"/>
              <a:t>433 819 2102 </a:t>
            </a:r>
            <a:r>
              <a:rPr lang="en-US" dirty="0"/>
              <a:t>#</a:t>
            </a:r>
          </a:p>
          <a:p>
            <a:r>
              <a:rPr lang="en-US" dirty="0" err="1"/>
              <a:t>WebEX</a:t>
            </a:r>
            <a:endParaRPr lang="en-US" dirty="0"/>
          </a:p>
          <a:p>
            <a:pPr lvl="1"/>
            <a:r>
              <a:rPr lang="en-US" dirty="0"/>
              <a:t>Meeting Number: </a:t>
            </a:r>
            <a:r>
              <a:rPr lang="en-US" dirty="0" smtClean="0"/>
              <a:t>706 271 914</a:t>
            </a:r>
            <a:endParaRPr lang="en-US" dirty="0"/>
          </a:p>
          <a:p>
            <a:pPr lvl="1"/>
            <a:r>
              <a:rPr lang="en-US" dirty="0"/>
              <a:t>Meeting Password: </a:t>
            </a:r>
            <a:r>
              <a:rPr lang="en-US" dirty="0" err="1"/>
              <a:t>omniRAN</a:t>
            </a:r>
            <a:endParaRPr lang="en-US" dirty="0"/>
          </a:p>
          <a:p>
            <a:pPr lvl="1"/>
            <a:r>
              <a:rPr lang="en-GB" dirty="0"/>
              <a:t>Connect to WebEX: </a:t>
            </a:r>
            <a:r>
              <a:rPr lang="en-US" u="sng" dirty="0" smtClean="0">
                <a:hlinkClick r:id="rId4"/>
              </a:rPr>
              <a:t>https://nsn.webex.com/nsn/j.php?J=706271914&amp;PW=NOTA5M2UwMmQ2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85000" lnSpcReduction="20000"/>
          </a:bodyPr>
          <a:lstStyle/>
          <a:p>
            <a:r>
              <a:rPr lang="en-US" dirty="0"/>
              <a:t>Website:</a:t>
            </a:r>
            <a:br>
              <a:rPr lang="en-US" dirty="0"/>
            </a:br>
            <a:r>
              <a:rPr lang="en-US" dirty="0">
                <a:hlinkClick r:id="rId2"/>
              </a:rPr>
              <a:t>http://www.ieee802.org/OmniRANsg/</a:t>
            </a:r>
            <a:endParaRPr lang="en-US" dirty="0"/>
          </a:p>
          <a:p>
            <a:r>
              <a:rPr lang="en-US" dirty="0"/>
              <a:t>Document Archive on mentor: </a:t>
            </a:r>
            <a:r>
              <a:rPr lang="en-US" dirty="0">
                <a:hlinkClick r:id="rId3"/>
              </a:rPr>
              <a:t>https://mentor.ieee.org/omniran/documents</a:t>
            </a:r>
            <a:endParaRPr lang="en-US" dirty="0"/>
          </a:p>
          <a:p>
            <a:r>
              <a:rPr lang="en-US" dirty="0"/>
              <a:t>Email reflector: </a:t>
            </a:r>
            <a:br>
              <a:rPr lang="en-US" dirty="0"/>
            </a:br>
            <a:r>
              <a:rPr lang="en-US" dirty="0">
                <a:hlinkClick r:id="rId4"/>
              </a:rPr>
              <a:t>ecsg-802-omniran@listserv.ieee.org</a:t>
            </a:r>
            <a:endParaRPr lang="en-US" dirty="0"/>
          </a:p>
          <a:p>
            <a:r>
              <a:rPr lang="en-US" dirty="0"/>
              <a:t>Email archive: </a:t>
            </a:r>
            <a:r>
              <a:rPr lang="en-US" dirty="0">
                <a:hlinkClick r:id="rId5"/>
              </a:rPr>
              <a:t>http://grouper.ieee.org/groups/802/OmniRANsg/email</a:t>
            </a:r>
            <a:r>
              <a:rPr lang="en-US" dirty="0" smtClean="0">
                <a:hlinkClick r:id="rId5"/>
              </a:rPr>
              <a:t>/</a:t>
            </a:r>
            <a:endParaRPr lang="en-US" dirty="0" smtClean="0"/>
          </a:p>
          <a:p>
            <a:endParaRPr lang="en-US" dirty="0"/>
          </a:p>
          <a:p>
            <a:r>
              <a:rPr lang="en-US" dirty="0" smtClean="0"/>
              <a:t>Attendance registration:</a:t>
            </a:r>
            <a:r>
              <a:rPr lang="en-US" dirty="0"/>
              <a:t/>
            </a:r>
            <a:br>
              <a:rPr lang="en-US" dirty="0"/>
            </a:br>
            <a:r>
              <a:rPr lang="en-US" dirty="0" smtClean="0"/>
              <a:t>Roll call to allow for remote participation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for September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70000" lnSpcReduction="20000"/>
          </a:bodyPr>
          <a:lstStyle/>
          <a:p>
            <a:r>
              <a:rPr lang="en-GB" dirty="0"/>
              <a:t>Call Meeting to Order</a:t>
            </a:r>
          </a:p>
          <a:p>
            <a:r>
              <a:rPr lang="en-GB" dirty="0"/>
              <a:t>Secretary position</a:t>
            </a:r>
          </a:p>
          <a:p>
            <a:r>
              <a:rPr lang="en-GB" dirty="0"/>
              <a:t>Attendance recording</a:t>
            </a:r>
          </a:p>
          <a:p>
            <a:r>
              <a:rPr lang="en-GB" dirty="0"/>
              <a:t>Approval of agenda</a:t>
            </a:r>
          </a:p>
          <a:p>
            <a:r>
              <a:rPr lang="en-US" dirty="0"/>
              <a:t>Approval of minutes</a:t>
            </a:r>
          </a:p>
          <a:p>
            <a:r>
              <a:rPr lang="en-US" dirty="0"/>
              <a:t>Reports</a:t>
            </a:r>
          </a:p>
          <a:p>
            <a:pPr lvl="1"/>
            <a:r>
              <a:rPr lang="en-US" dirty="0"/>
              <a:t>Discussions with 802.1</a:t>
            </a:r>
          </a:p>
          <a:p>
            <a:pPr lvl="1"/>
            <a:r>
              <a:rPr lang="en-US" dirty="0"/>
              <a:t>Communication with IETF</a:t>
            </a:r>
          </a:p>
          <a:p>
            <a:pPr lvl="1"/>
            <a:r>
              <a:rPr lang="en-US" dirty="0"/>
              <a:t>Communication  with ONF</a:t>
            </a:r>
          </a:p>
          <a:p>
            <a:r>
              <a:rPr lang="en-US" dirty="0"/>
              <a:t>Content of ‘Stage 2’ document</a:t>
            </a:r>
          </a:p>
          <a:p>
            <a:pPr lvl="1"/>
            <a:r>
              <a:rPr lang="en-US" dirty="0"/>
              <a:t>Legacy guidance</a:t>
            </a:r>
          </a:p>
          <a:p>
            <a:pPr lvl="1"/>
            <a:r>
              <a:rPr lang="en-US" dirty="0" err="1"/>
              <a:t>WiMAX</a:t>
            </a:r>
            <a:r>
              <a:rPr lang="en-US" dirty="0"/>
              <a:t> NWG Stage 2</a:t>
            </a:r>
          </a:p>
          <a:p>
            <a:pPr lvl="1"/>
            <a:r>
              <a:rPr lang="en-US" dirty="0"/>
              <a:t>Initial draft </a:t>
            </a:r>
            <a:r>
              <a:rPr lang="en-US" dirty="0" err="1"/>
              <a:t>ToC</a:t>
            </a:r>
            <a:r>
              <a:rPr lang="en-US" dirty="0"/>
              <a:t> of IEEE 802 ‘Stage 2’</a:t>
            </a:r>
          </a:p>
          <a:p>
            <a:r>
              <a:rPr lang="en-US" dirty="0"/>
              <a:t>PAR &amp; 5C </a:t>
            </a:r>
            <a:r>
              <a:rPr lang="en-US" dirty="0" smtClean="0"/>
              <a:t>texting</a:t>
            </a:r>
          </a:p>
          <a:p>
            <a:r>
              <a:rPr lang="en-US" dirty="0" smtClean="0"/>
              <a:t>Report to IEEE 802.11 mid-week plenary</a:t>
            </a:r>
            <a:endParaRPr lang="en-US" dirty="0"/>
          </a:p>
          <a:p>
            <a:r>
              <a:rPr lang="en-US" dirty="0"/>
              <a:t>AOB</a:t>
            </a:r>
          </a:p>
          <a:p>
            <a:r>
              <a:rPr lang="fr-FR" dirty="0" err="1"/>
              <a:t>Adjourn</a:t>
            </a:r>
            <a:endParaRPr lang="fr-FR"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Business#1</a:t>
            </a:r>
            <a:endParaRPr lang="en-US" dirty="0"/>
          </a:p>
        </p:txBody>
      </p:sp>
      <p:sp>
        <p:nvSpPr>
          <p:cNvPr id="3" name="Content Placeholder 2"/>
          <p:cNvSpPr>
            <a:spLocks noGrp="1"/>
          </p:cNvSpPr>
          <p:nvPr>
            <p:ph idx="1"/>
          </p:nvPr>
        </p:nvSpPr>
        <p:spPr>
          <a:xfrm>
            <a:off x="457200" y="990601"/>
            <a:ext cx="8229600" cy="2133600"/>
          </a:xfrm>
        </p:spPr>
        <p:txBody>
          <a:bodyPr>
            <a:normAutofit fontScale="62500" lnSpcReduction="20000"/>
          </a:bodyPr>
          <a:lstStyle/>
          <a:p>
            <a:r>
              <a:rPr lang="en-GB" dirty="0" smtClean="0"/>
              <a:t>Call Meeting to Order</a:t>
            </a:r>
          </a:p>
          <a:p>
            <a:pPr lvl="1"/>
            <a:r>
              <a:rPr lang="en-GB" dirty="0"/>
              <a:t> </a:t>
            </a:r>
            <a:r>
              <a:rPr lang="en-GB" dirty="0" smtClean="0"/>
              <a:t> </a:t>
            </a:r>
          </a:p>
          <a:p>
            <a:r>
              <a:rPr lang="en-GB" dirty="0" smtClean="0"/>
              <a:t>Secretary position:</a:t>
            </a:r>
          </a:p>
          <a:p>
            <a:pPr lvl="1"/>
            <a:r>
              <a:rPr lang="en-GB" dirty="0" smtClean="0"/>
              <a:t>  </a:t>
            </a:r>
          </a:p>
          <a:p>
            <a:r>
              <a:rPr lang="en-GB" dirty="0" smtClean="0"/>
              <a:t>Appointment of recording secretary:</a:t>
            </a:r>
          </a:p>
          <a:p>
            <a:pPr lvl="1"/>
            <a:r>
              <a:rPr lang="en-GB" dirty="0"/>
              <a:t> </a:t>
            </a:r>
            <a:r>
              <a:rPr lang="en-GB" dirty="0" smtClean="0"/>
              <a:t> </a:t>
            </a:r>
          </a:p>
          <a:p>
            <a:r>
              <a:rPr lang="en-GB" dirty="0" smtClean="0"/>
              <a:t>Roll </a:t>
            </a:r>
            <a:r>
              <a:rPr lang="en-GB" dirty="0" smtClean="0"/>
              <a:t>Call</a:t>
            </a:r>
            <a:endParaRPr lang="en-GB"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444750274"/>
              </p:ext>
            </p:extLst>
          </p:nvPr>
        </p:nvGraphicFramePr>
        <p:xfrm>
          <a:off x="838200" y="3048000"/>
          <a:ext cx="7772400" cy="33528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
        <p:nvSpPr>
          <p:cNvPr id="5" name="TextBox 4"/>
          <p:cNvSpPr txBox="1"/>
          <p:nvPr/>
        </p:nvSpPr>
        <p:spPr>
          <a:xfrm>
            <a:off x="838200" y="6400800"/>
            <a:ext cx="2222083" cy="276999"/>
          </a:xfrm>
          <a:prstGeom prst="rect">
            <a:avLst/>
          </a:prstGeom>
          <a:noFill/>
        </p:spPr>
        <p:txBody>
          <a:bodyPr wrap="none" rtlCol="0">
            <a:spAutoFit/>
          </a:bodyPr>
          <a:lstStyle/>
          <a:p>
            <a:r>
              <a:rPr lang="en-US" dirty="0" smtClean="0">
                <a:latin typeface="+mn-lt"/>
              </a:rPr>
              <a:t>* denotes remote participation</a:t>
            </a:r>
            <a:endParaRPr lang="en-US" dirty="0">
              <a:latin typeface="+mn-lt"/>
            </a:endParaRPr>
          </a:p>
        </p:txBody>
      </p:sp>
    </p:spTree>
    <p:extLst>
      <p:ext uri="{BB962C8B-B14F-4D97-AF65-F5344CB8AC3E}">
        <p14:creationId xmlns="" xmlns:p14="http://schemas.microsoft.com/office/powerpoint/2010/main" val="364800706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1055</Words>
  <Application>Microsoft Office PowerPoint</Application>
  <PresentationFormat>On-screen Show (4:3)</PresentationFormat>
  <Paragraphs>252</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Template</vt:lpstr>
      <vt:lpstr>Clip</vt:lpstr>
      <vt:lpstr>OmniRAN EC SG  Agenda and Meeting Slides September 2013, Nanjing, China</vt:lpstr>
      <vt:lpstr>Meeting</vt:lpstr>
      <vt:lpstr>Guidelines for IEEE-SA Meetings</vt:lpstr>
      <vt:lpstr>Resources – URLs</vt:lpstr>
      <vt:lpstr>Meeting Etiquette</vt:lpstr>
      <vt:lpstr>LMSC Operations Manual</vt:lpstr>
      <vt:lpstr>OmniRAN ECSG Resources</vt:lpstr>
      <vt:lpstr>Agenda for September 2013 F2F</vt:lpstr>
      <vt:lpstr>Business#1</vt:lpstr>
      <vt:lpstr>Business #2 </vt:lpstr>
      <vt:lpstr>OmniRAN Meetings until November 2013 as agreed in Aug 7th conference call</vt:lpstr>
      <vt:lpstr>Business #3 </vt:lpstr>
      <vt:lpstr>Business #4 </vt:lpstr>
      <vt:lpstr>Business #5 </vt:lpstr>
      <vt:lpstr>IEEE 802 Network Reference Model  with Reference Points</vt:lpstr>
      <vt:lpstr>IEEE 802 Access Network Functions </vt:lpstr>
      <vt:lpstr>Business #6</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257</cp:revision>
  <cp:lastPrinted>1998-02-10T13:28:06Z</cp:lastPrinted>
  <dcterms:created xsi:type="dcterms:W3CDTF">2011-12-30T17:06:23Z</dcterms:created>
  <dcterms:modified xsi:type="dcterms:W3CDTF">2013-09-16T13:15:16Z</dcterms:modified>
</cp:coreProperties>
</file>