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75" r:id="rId2"/>
    <p:sldId id="290" r:id="rId3"/>
    <p:sldId id="267" r:id="rId4"/>
    <p:sldId id="272" r:id="rId5"/>
    <p:sldId id="274" r:id="rId6"/>
    <p:sldId id="268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87" r:id="rId18"/>
    <p:sldId id="288" r:id="rId19"/>
    <p:sldId id="289" r:id="rId20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Times New Roman" pitchFamily="1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040"/>
    <a:srgbClr val="7600A0"/>
    <a:srgbClr val="9900CC"/>
    <a:srgbClr val="9900FF"/>
    <a:srgbClr val="6600CC"/>
    <a:srgbClr val="A50021"/>
    <a:srgbClr val="00000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1" autoAdjust="0"/>
    <p:restoredTop sz="99233" autoAdjust="0"/>
  </p:normalViewPr>
  <p:slideViewPr>
    <p:cSldViewPr>
      <p:cViewPr varScale="1">
        <p:scale>
          <a:sx n="81" d="100"/>
          <a:sy n="81" d="100"/>
        </p:scale>
        <p:origin x="-6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276600" y="8915400"/>
            <a:ext cx="2159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FB19A1F6-4CBA-3045-A103-578AB249C5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85800" y="8915400"/>
            <a:ext cx="57007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3082" name="Text Box 10"/>
          <p:cNvSpPr txBox="1">
            <a:spLocks noChangeArrowheads="1"/>
          </p:cNvSpPr>
          <p:nvPr/>
        </p:nvSpPr>
        <p:spPr bwMode="auto">
          <a:xfrm>
            <a:off x="609600" y="8915400"/>
            <a:ext cx="720725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441325" y="1127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37125" y="1127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802.16xx-99/xxx</a:t>
            </a:r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4724400" y="89154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7035741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352800" y="8839200"/>
            <a:ext cx="1778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charset="0"/>
              </a:defRPr>
            </a:lvl1pPr>
          </a:lstStyle>
          <a:p>
            <a:pPr>
              <a:defRPr/>
            </a:pPr>
            <a:fld id="{AFD3B331-72B1-F946-AF7D-D265CAA405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685800" y="8839200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Times New Roman" charset="0"/>
            </a:endParaRP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822325" y="8799513"/>
            <a:ext cx="7207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filename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593725" y="36513"/>
            <a:ext cx="987425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Release Date</a:t>
            </a:r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4632325" y="36513"/>
            <a:ext cx="1600200" cy="27463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IEEE 801.16xx-99/xxx</a:t>
            </a:r>
          </a:p>
        </p:txBody>
      </p:sp>
      <p:sp>
        <p:nvSpPr>
          <p:cNvPr id="2063" name="Text Box 15"/>
          <p:cNvSpPr txBox="1">
            <a:spLocks noChangeArrowheads="1"/>
          </p:cNvSpPr>
          <p:nvPr/>
        </p:nvSpPr>
        <p:spPr bwMode="auto">
          <a:xfrm>
            <a:off x="4267200" y="8839200"/>
            <a:ext cx="1670050" cy="2746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>
                <a:latin typeface="Times New Roman" charset="0"/>
              </a:rPr>
              <a:t>Authorname, Affiliation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6003442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ＭＳ Ｐゴシック" charset="-128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608439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608439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60843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453656" y="8839200"/>
            <a:ext cx="76944" cy="184666"/>
          </a:xfrm>
        </p:spPr>
        <p:txBody>
          <a:bodyPr/>
          <a:lstStyle/>
          <a:p>
            <a:fld id="{C67139CA-5923-5E4A-8BEA-EBB24723E16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60843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 anchorCtr="1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97513" y="76200"/>
            <a:ext cx="211788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b="1" dirty="0" smtClean="0"/>
              <a:t>omniran-13-0060-00-ecsg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534400" y="6400800"/>
            <a:ext cx="393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3A4FC69D-D438-4AD9-846B-37793AD4330F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  <a:ea typeface="ＭＳ Ｐゴシック" charset="-128"/>
          <a:cs typeface="ＭＳ Ｐゴシック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085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42875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17716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2288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6860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1432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60045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omniran/documents" TargetMode="External"/><Relationship Id="rId2" Type="http://schemas.openxmlformats.org/officeDocument/2006/relationships/hyperlink" Target="http://www.ieee802.org/OmniRANsg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rouper.ieee.org/groups/802/OmniRANsg/email/" TargetMode="External"/><Relationship Id="rId4" Type="http://schemas.openxmlformats.org/officeDocument/2006/relationships/hyperlink" Target="mailto:ecsg-802-omniran@listserv.ieee.or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IEEE 802 </a:t>
            </a:r>
            <a:r>
              <a:rPr lang="en-US" dirty="0" err="1" smtClean="0"/>
              <a:t>OmniRAN</a:t>
            </a:r>
            <a:r>
              <a:rPr lang="en-US" dirty="0" smtClean="0"/>
              <a:t> Study Group:</a:t>
            </a:r>
            <a:br>
              <a:rPr lang="en-US" dirty="0" smtClean="0"/>
            </a:br>
            <a:r>
              <a:rPr lang="en-US" dirty="0" smtClean="0"/>
              <a:t>SDN Use Case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1619" y="3886200"/>
            <a:ext cx="6795755" cy="1752600"/>
          </a:xfrm>
        </p:spPr>
        <p:txBody>
          <a:bodyPr/>
          <a:lstStyle/>
          <a:p>
            <a:r>
              <a:rPr lang="en-US" dirty="0" smtClean="0"/>
              <a:t>IEEE 802 OmniRAN</a:t>
            </a:r>
            <a:br>
              <a:rPr lang="en-US" dirty="0" smtClean="0"/>
            </a:br>
            <a:r>
              <a:rPr lang="en-US" dirty="0" smtClean="0"/>
              <a:t>Executive </a:t>
            </a:r>
            <a:r>
              <a:rPr lang="en-US" dirty="0" smtClean="0"/>
              <a:t>Committee Study </a:t>
            </a:r>
            <a:r>
              <a:rPr lang="en-US" dirty="0" smtClean="0"/>
              <a:t>Group</a:t>
            </a:r>
            <a:endParaRPr lang="en-US" dirty="0" smtClean="0"/>
          </a:p>
          <a:p>
            <a:r>
              <a:rPr lang="en-US" dirty="0" smtClean="0"/>
              <a:t>2013-08-07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1" name="Straight Connector 290"/>
          <p:cNvCxnSpPr>
            <a:endCxn id="251" idx="3"/>
          </p:cNvCxnSpPr>
          <p:nvPr/>
        </p:nvCxnSpPr>
        <p:spPr>
          <a:xfrm rot="5400000">
            <a:off x="6059714" y="4192814"/>
            <a:ext cx="1333500" cy="567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>
            <a:endCxn id="205" idx="3"/>
          </p:cNvCxnSpPr>
          <p:nvPr/>
        </p:nvCxnSpPr>
        <p:spPr>
          <a:xfrm rot="16200000" flipV="1">
            <a:off x="5983514" y="2402114"/>
            <a:ext cx="1485900" cy="5678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4191000" y="50292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4191000" y="1981200"/>
            <a:ext cx="7620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905000" y="3505200"/>
            <a:ext cx="518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Rounded Rectangle 183"/>
          <p:cNvSpPr/>
          <p:nvPr/>
        </p:nvSpPr>
        <p:spPr>
          <a:xfrm>
            <a:off x="2715986" y="121920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sdf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219200" y="305539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6"/>
          <p:cNvGrpSpPr/>
          <p:nvPr/>
        </p:nvGrpSpPr>
        <p:grpSpPr>
          <a:xfrm>
            <a:off x="3025775" y="1665718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7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8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3025775" y="4351768"/>
            <a:ext cx="1000125" cy="990600"/>
            <a:chOff x="7315200" y="3886200"/>
            <a:chExt cx="1000125" cy="990600"/>
          </a:xfrm>
        </p:grpSpPr>
        <p:sp>
          <p:nvSpPr>
            <p:cNvPr id="1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8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40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14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2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3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0"/>
          <p:cNvGrpSpPr/>
          <p:nvPr/>
        </p:nvGrpSpPr>
        <p:grpSpPr>
          <a:xfrm>
            <a:off x="6961853" y="3069387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6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5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27652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55" name="Group 158"/>
          <p:cNvGrpSpPr>
            <a:grpSpLocks noChangeAspect="1"/>
          </p:cNvGrpSpPr>
          <p:nvPr/>
        </p:nvGrpSpPr>
        <p:grpSpPr bwMode="auto">
          <a:xfrm flipH="1">
            <a:off x="3416299" y="3429641"/>
            <a:ext cx="411161" cy="494972"/>
            <a:chOff x="5" y="2480"/>
            <a:chExt cx="237" cy="430"/>
          </a:xfrm>
        </p:grpSpPr>
        <p:grpSp>
          <p:nvGrpSpPr>
            <p:cNvPr id="56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60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7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7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Rectangle 187"/>
          <p:cNvSpPr>
            <a:spLocks noChangeArrowheads="1"/>
          </p:cNvSpPr>
          <p:nvPr/>
        </p:nvSpPr>
        <p:spPr bwMode="auto">
          <a:xfrm>
            <a:off x="3094037" y="3132568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59529" y="5455544"/>
            <a:ext cx="15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294046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OmniRAN</a:t>
            </a:r>
            <a:r>
              <a:rPr lang="en-US" sz="2800" dirty="0" smtClean="0"/>
              <a:t> Architecture with multiple Cores</a:t>
            </a:r>
            <a:endParaRPr lang="en-US" sz="2800" dirty="0"/>
          </a:p>
        </p:txBody>
      </p:sp>
      <p:grpSp>
        <p:nvGrpSpPr>
          <p:cNvPr id="93" name="Group 6"/>
          <p:cNvGrpSpPr/>
          <p:nvPr/>
        </p:nvGrpSpPr>
        <p:grpSpPr>
          <a:xfrm>
            <a:off x="3038475" y="3048000"/>
            <a:ext cx="1000125" cy="990600"/>
            <a:chOff x="7315200" y="3886200"/>
            <a:chExt cx="1000125" cy="990600"/>
          </a:xfrm>
        </p:grpSpPr>
        <p:sp>
          <p:nvSpPr>
            <p:cNvPr id="31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1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102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103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04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9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4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32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3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5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6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7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2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5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0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8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2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05" name="Rounded Rectangle 204"/>
          <p:cNvSpPr/>
          <p:nvPr/>
        </p:nvSpPr>
        <p:spPr>
          <a:xfrm>
            <a:off x="4800600" y="12192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6" name="TextBox 205"/>
          <p:cNvSpPr txBox="1"/>
          <p:nvPr/>
        </p:nvSpPr>
        <p:spPr>
          <a:xfrm>
            <a:off x="4822371" y="23622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A</a:t>
            </a:r>
            <a:endParaRPr lang="en-US" sz="1200" b="1" dirty="0"/>
          </a:p>
        </p:txBody>
      </p:sp>
      <p:grpSp>
        <p:nvGrpSpPr>
          <p:cNvPr id="106" name="Group 255"/>
          <p:cNvGrpSpPr/>
          <p:nvPr/>
        </p:nvGrpSpPr>
        <p:grpSpPr>
          <a:xfrm>
            <a:off x="5155725" y="1371600"/>
            <a:ext cx="990600" cy="997003"/>
            <a:chOff x="5245100" y="2133600"/>
            <a:chExt cx="990600" cy="997003"/>
          </a:xfrm>
        </p:grpSpPr>
        <p:sp>
          <p:nvSpPr>
            <p:cNvPr id="208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9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10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107" name="Group 191"/>
            <p:cNvGrpSpPr/>
            <p:nvPr/>
          </p:nvGrpSpPr>
          <p:grpSpPr>
            <a:xfrm>
              <a:off x="5450788" y="2438393"/>
              <a:ext cx="569016" cy="801461"/>
              <a:chOff x="7481888" y="3079211"/>
              <a:chExt cx="595341" cy="951264"/>
            </a:xfrm>
          </p:grpSpPr>
          <p:sp>
            <p:nvSpPr>
              <p:cNvPr id="212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13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08" name="Group 122"/>
              <p:cNvGrpSpPr>
                <a:grpSpLocks/>
              </p:cNvGrpSpPr>
              <p:nvPr/>
            </p:nvGrpSpPr>
            <p:grpSpPr bwMode="auto">
              <a:xfrm>
                <a:off x="7848778" y="3079211"/>
                <a:ext cx="228451" cy="951264"/>
                <a:chOff x="4120" y="2308"/>
                <a:chExt cx="305" cy="1013"/>
              </a:xfrm>
            </p:grpSpPr>
            <p:sp>
              <p:nvSpPr>
                <p:cNvPr id="215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9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22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4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19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1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26" name="Rounded Rectangle 225"/>
          <p:cNvSpPr/>
          <p:nvPr/>
        </p:nvSpPr>
        <p:spPr>
          <a:xfrm>
            <a:off x="4800600" y="28194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7" name="TextBox 226"/>
          <p:cNvSpPr txBox="1"/>
          <p:nvPr/>
        </p:nvSpPr>
        <p:spPr>
          <a:xfrm>
            <a:off x="4822371" y="39624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B</a:t>
            </a:r>
            <a:endParaRPr lang="en-US" sz="1200" b="1" dirty="0"/>
          </a:p>
        </p:txBody>
      </p:sp>
      <p:grpSp>
        <p:nvGrpSpPr>
          <p:cNvPr id="110" name="Group 255"/>
          <p:cNvGrpSpPr/>
          <p:nvPr/>
        </p:nvGrpSpPr>
        <p:grpSpPr>
          <a:xfrm>
            <a:off x="5155725" y="2971800"/>
            <a:ext cx="990600" cy="997003"/>
            <a:chOff x="5245100" y="2133600"/>
            <a:chExt cx="990600" cy="997003"/>
          </a:xfrm>
        </p:grpSpPr>
        <p:sp>
          <p:nvSpPr>
            <p:cNvPr id="22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3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3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111" name="Group 191"/>
            <p:cNvGrpSpPr/>
            <p:nvPr/>
          </p:nvGrpSpPr>
          <p:grpSpPr>
            <a:xfrm>
              <a:off x="5450787" y="2438391"/>
              <a:ext cx="569016" cy="801460"/>
              <a:chOff x="7481888" y="3079212"/>
              <a:chExt cx="595341" cy="951264"/>
            </a:xfrm>
          </p:grpSpPr>
          <p:sp>
            <p:nvSpPr>
              <p:cNvPr id="234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35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12" name="Group 122"/>
              <p:cNvGrpSpPr>
                <a:grpSpLocks/>
              </p:cNvGrpSpPr>
              <p:nvPr/>
            </p:nvGrpSpPr>
            <p:grpSpPr bwMode="auto">
              <a:xfrm>
                <a:off x="7848778" y="3079212"/>
                <a:ext cx="228451" cy="951264"/>
                <a:chOff x="4120" y="2308"/>
                <a:chExt cx="305" cy="1013"/>
              </a:xfrm>
            </p:grpSpPr>
            <p:sp>
              <p:nvSpPr>
                <p:cNvPr id="237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3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46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8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9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0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42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5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51" name="Rounded Rectangle 250"/>
          <p:cNvSpPr/>
          <p:nvPr/>
        </p:nvSpPr>
        <p:spPr>
          <a:xfrm>
            <a:off x="4800600" y="4419600"/>
            <a:ext cx="1641928" cy="14478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2" name="TextBox 251"/>
          <p:cNvSpPr txBox="1"/>
          <p:nvPr/>
        </p:nvSpPr>
        <p:spPr>
          <a:xfrm>
            <a:off x="4822371" y="5562600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  C</a:t>
            </a:r>
            <a:endParaRPr lang="en-US" sz="1200" b="1" dirty="0"/>
          </a:p>
        </p:txBody>
      </p:sp>
      <p:grpSp>
        <p:nvGrpSpPr>
          <p:cNvPr id="114" name="Group 255"/>
          <p:cNvGrpSpPr/>
          <p:nvPr/>
        </p:nvGrpSpPr>
        <p:grpSpPr>
          <a:xfrm>
            <a:off x="5155725" y="4572000"/>
            <a:ext cx="990600" cy="997003"/>
            <a:chOff x="5245100" y="2133600"/>
            <a:chExt cx="990600" cy="997003"/>
          </a:xfrm>
        </p:grpSpPr>
        <p:sp>
          <p:nvSpPr>
            <p:cNvPr id="254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5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6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115" name="Group 191"/>
            <p:cNvGrpSpPr/>
            <p:nvPr/>
          </p:nvGrpSpPr>
          <p:grpSpPr>
            <a:xfrm>
              <a:off x="5450786" y="2438391"/>
              <a:ext cx="569016" cy="801460"/>
              <a:chOff x="7481888" y="3079213"/>
              <a:chExt cx="595341" cy="951264"/>
            </a:xfrm>
          </p:grpSpPr>
          <p:sp>
            <p:nvSpPr>
              <p:cNvPr id="26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7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16" name="Group 122"/>
              <p:cNvGrpSpPr>
                <a:grpSpLocks/>
              </p:cNvGrpSpPr>
              <p:nvPr/>
            </p:nvGrpSpPr>
            <p:grpSpPr bwMode="auto">
              <a:xfrm>
                <a:off x="7848778" y="3079213"/>
                <a:ext cx="228451" cy="951264"/>
                <a:chOff x="4120" y="2308"/>
                <a:chExt cx="305" cy="1013"/>
              </a:xfrm>
            </p:grpSpPr>
            <p:sp>
              <p:nvSpPr>
                <p:cNvPr id="27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17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3177"/>
                  <a:ext cx="152" cy="144"/>
                  <a:chOff x="3216" y="2784"/>
                  <a:chExt cx="192" cy="144"/>
                </a:xfrm>
              </p:grpSpPr>
              <p:sp>
                <p:nvSpPr>
                  <p:cNvPr id="28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8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 Case description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</a:t>
            </a:r>
            <a:r>
              <a:rPr lang="en-US" dirty="0"/>
              <a:t>Case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79936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haul_multiple_RA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6200" y="865736"/>
            <a:ext cx="6211013" cy="6019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 Scenario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19400" y="2895600"/>
            <a:ext cx="1518780" cy="4572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rot="10800000" flipV="1">
            <a:off x="2743200" y="3048000"/>
            <a:ext cx="1609344" cy="134112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rot="16200000" flipH="1">
            <a:off x="4111752" y="3508249"/>
            <a:ext cx="768099" cy="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899124" y="1970055"/>
            <a:ext cx="30883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Centrally controlled configuration, from Core to Terminal, of heterogeneous IEEE 802 links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Dynamic creation of data paths with dynamic reconfiguration and mapping to the terminal at  flow granularity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Clean separation of data and control planes</a:t>
            </a:r>
            <a:endParaRPr lang="en-US" dirty="0">
              <a:solidFill>
                <a:schemeClr val="tx2"/>
              </a:solidFill>
              <a:latin typeface="Arial Black" pitchFamily="34" charset="0"/>
            </a:endParaRPr>
          </a:p>
        </p:txBody>
      </p:sp>
      <p:sp>
        <p:nvSpPr>
          <p:cNvPr id="24" name="Left Brace 23"/>
          <p:cNvSpPr/>
          <p:nvPr/>
        </p:nvSpPr>
        <p:spPr>
          <a:xfrm>
            <a:off x="5598500" y="1564990"/>
            <a:ext cx="300624" cy="319490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6200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09" name="Straight Connector 408"/>
          <p:cNvCxnSpPr/>
          <p:nvPr/>
        </p:nvCxnSpPr>
        <p:spPr>
          <a:xfrm>
            <a:off x="914400" y="3704950"/>
            <a:ext cx="1380500" cy="0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5408422" y="12665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228600" y="310274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40"/>
          <p:cNvGrpSpPr/>
          <p:nvPr/>
        </p:nvGrpSpPr>
        <p:grpSpPr>
          <a:xfrm>
            <a:off x="7543800" y="2785408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2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31748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15" name="Group 44"/>
          <p:cNvGrpSpPr/>
          <p:nvPr/>
        </p:nvGrpSpPr>
        <p:grpSpPr>
          <a:xfrm>
            <a:off x="5750847" y="1723750"/>
            <a:ext cx="990600" cy="997003"/>
            <a:chOff x="5245100" y="2133600"/>
            <a:chExt cx="990600" cy="997003"/>
          </a:xfrm>
        </p:grpSpPr>
        <p:sp>
          <p:nvSpPr>
            <p:cNvPr id="18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19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9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7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9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0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cxnSp>
        <p:nvCxnSpPr>
          <p:cNvPr id="231" name="Straight Connector 230"/>
          <p:cNvCxnSpPr/>
          <p:nvPr/>
        </p:nvCxnSpPr>
        <p:spPr>
          <a:xfrm>
            <a:off x="7050350" y="32743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1219200" y="3598046"/>
            <a:ext cx="506186" cy="19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430193" y="55904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Operators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457200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smtClean="0"/>
              <a:t>SDN-based </a:t>
            </a:r>
            <a:r>
              <a:rPr lang="en-US" sz="2800" dirty="0" err="1" smtClean="0"/>
              <a:t>OmniRAN</a:t>
            </a:r>
            <a:r>
              <a:rPr lang="en-US" sz="2800" dirty="0" smtClean="0"/>
              <a:t> Architecture </a:t>
            </a:r>
            <a:endParaRPr lang="en-US" sz="2800" dirty="0"/>
          </a:p>
        </p:txBody>
      </p:sp>
      <p:grpSp>
        <p:nvGrpSpPr>
          <p:cNvPr id="19" name="Group 255"/>
          <p:cNvGrpSpPr/>
          <p:nvPr/>
        </p:nvGrpSpPr>
        <p:grpSpPr>
          <a:xfrm>
            <a:off x="5763547" y="3095350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1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2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23" name="Group 274"/>
          <p:cNvGrpSpPr/>
          <p:nvPr/>
        </p:nvGrpSpPr>
        <p:grpSpPr>
          <a:xfrm>
            <a:off x="5763547" y="4466950"/>
            <a:ext cx="990600" cy="997003"/>
            <a:chOff x="5245100" y="2133600"/>
            <a:chExt cx="990600" cy="997003"/>
          </a:xfrm>
        </p:grpSpPr>
        <p:sp>
          <p:nvSpPr>
            <p:cNvPr id="276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77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78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80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81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25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83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26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9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216" name="Rounded Rectangle 215"/>
          <p:cNvSpPr/>
          <p:nvPr/>
        </p:nvSpPr>
        <p:spPr>
          <a:xfrm>
            <a:off x="1586648" y="12192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7" name="TextBox 216"/>
          <p:cNvSpPr txBox="1"/>
          <p:nvPr/>
        </p:nvSpPr>
        <p:spPr>
          <a:xfrm>
            <a:off x="2590800" y="5558135"/>
            <a:ext cx="16603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grpSp>
        <p:nvGrpSpPr>
          <p:cNvPr id="27" name="Group 325"/>
          <p:cNvGrpSpPr/>
          <p:nvPr/>
        </p:nvGrpSpPr>
        <p:grpSpPr>
          <a:xfrm>
            <a:off x="3811316" y="2434259"/>
            <a:ext cx="1000125" cy="9906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2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8" name="Group 328"/>
          <p:cNvGrpSpPr/>
          <p:nvPr/>
        </p:nvGrpSpPr>
        <p:grpSpPr>
          <a:xfrm>
            <a:off x="3826905" y="2884518"/>
            <a:ext cx="938479" cy="343703"/>
            <a:chOff x="173867" y="4114800"/>
            <a:chExt cx="938479" cy="343703"/>
          </a:xfrm>
        </p:grpSpPr>
        <p:sp>
          <p:nvSpPr>
            <p:cNvPr id="222" name="Oval 22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0" name="Straight Connector 229"/>
            <p:cNvCxnSpPr>
              <a:stCxn id="225" idx="7"/>
              <a:endCxn id="22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2" idx="6"/>
              <a:endCxn id="22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endCxn id="22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3"/>
              <a:endCxn id="22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7" idx="2"/>
              <a:endCxn id="22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2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23" idx="3"/>
              <a:endCxn id="22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2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6" idx="1"/>
              <a:endCxn id="22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7" idx="1"/>
              <a:endCxn id="22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6" idx="7"/>
              <a:endCxn id="22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7" idx="0"/>
              <a:endCxn id="22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8" idx="1"/>
              <a:endCxn id="22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29" idx="2"/>
              <a:endCxn id="22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29" idx="3"/>
              <a:endCxn id="22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endCxn id="22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endCxn id="22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Straight Connector 262"/>
          <p:cNvCxnSpPr/>
          <p:nvPr/>
        </p:nvCxnSpPr>
        <p:spPr>
          <a:xfrm>
            <a:off x="2983200" y="2161020"/>
            <a:ext cx="828116" cy="768539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 flipV="1">
            <a:off x="2992725" y="2945005"/>
            <a:ext cx="818591" cy="60666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flipV="1">
            <a:off x="2983200" y="2929559"/>
            <a:ext cx="828116" cy="191751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363"/>
          <p:cNvGrpSpPr/>
          <p:nvPr/>
        </p:nvGrpSpPr>
        <p:grpSpPr>
          <a:xfrm>
            <a:off x="3811316" y="43521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282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97" name="Straight Connector 296"/>
          <p:cNvCxnSpPr>
            <a:endCxn id="279" idx="2"/>
          </p:cNvCxnSpPr>
          <p:nvPr/>
        </p:nvCxnSpPr>
        <p:spPr>
          <a:xfrm flipV="1">
            <a:off x="4284276" y="3682516"/>
            <a:ext cx="14574" cy="648726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98" name="Picture 297" descr="MC9004316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70536" y="4817715"/>
            <a:ext cx="558346" cy="558346"/>
          </a:xfrm>
          <a:prstGeom prst="rect">
            <a:avLst/>
          </a:prstGeom>
        </p:spPr>
      </p:pic>
      <p:cxnSp>
        <p:nvCxnSpPr>
          <p:cNvPr id="299" name="Straight Connector 298"/>
          <p:cNvCxnSpPr/>
          <p:nvPr/>
        </p:nvCxnSpPr>
        <p:spPr>
          <a:xfrm rot="16200000" flipV="1">
            <a:off x="2116065" y="3152174"/>
            <a:ext cx="25614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 rot="16200000" flipV="1">
            <a:off x="2839965" y="3876074"/>
            <a:ext cx="1113625" cy="82907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>
            <a:endCxn id="415" idx="2"/>
          </p:cNvCxnSpPr>
          <p:nvPr/>
        </p:nvCxnSpPr>
        <p:spPr>
          <a:xfrm rot="10800000" flipV="1">
            <a:off x="2966122" y="4854793"/>
            <a:ext cx="821494" cy="141069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6727274" y="6324600"/>
            <a:ext cx="824516" cy="154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6733239" y="6537754"/>
            <a:ext cx="824516" cy="15446"/>
          </a:xfrm>
          <a:prstGeom prst="line">
            <a:avLst/>
          </a:prstGeom>
          <a:ln>
            <a:solidFill>
              <a:srgbClr val="595959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7590769" y="6200001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 path</a:t>
            </a:r>
            <a:endParaRPr lang="en-US" dirty="0">
              <a:latin typeface="+mn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7590769" y="6400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Control path</a:t>
            </a:r>
            <a:endParaRPr lang="en-US" dirty="0">
              <a:latin typeface="+mn-lt"/>
            </a:endParaRPr>
          </a:p>
        </p:txBody>
      </p:sp>
      <p:grpSp>
        <p:nvGrpSpPr>
          <p:cNvPr id="30" name="Group 226"/>
          <p:cNvGrpSpPr/>
          <p:nvPr/>
        </p:nvGrpSpPr>
        <p:grpSpPr>
          <a:xfrm>
            <a:off x="1676400" y="1828800"/>
            <a:ext cx="1000125" cy="990600"/>
            <a:chOff x="7315200" y="3886200"/>
            <a:chExt cx="1000125" cy="990600"/>
          </a:xfrm>
        </p:grpSpPr>
        <p:sp>
          <p:nvSpPr>
            <p:cNvPr id="30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1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2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3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34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3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0" name="AutoShape 154"/>
          <p:cNvSpPr>
            <a:spLocks noChangeArrowheads="1"/>
          </p:cNvSpPr>
          <p:nvPr/>
        </p:nvSpPr>
        <p:spPr bwMode="auto">
          <a:xfrm>
            <a:off x="1676400" y="451485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6" name="Group 158"/>
          <p:cNvGrpSpPr>
            <a:grpSpLocks noChangeAspect="1"/>
          </p:cNvGrpSpPr>
          <p:nvPr/>
        </p:nvGrpSpPr>
        <p:grpSpPr bwMode="auto">
          <a:xfrm flipH="1">
            <a:off x="2057399" y="4888123"/>
            <a:ext cx="411161" cy="494972"/>
            <a:chOff x="5" y="2480"/>
            <a:chExt cx="237" cy="430"/>
          </a:xfrm>
        </p:grpSpPr>
        <p:grpSp>
          <p:nvGrpSpPr>
            <p:cNvPr id="37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38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39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6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0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5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Rectangle 187"/>
          <p:cNvSpPr>
            <a:spLocks noChangeArrowheads="1"/>
          </p:cNvSpPr>
          <p:nvPr/>
        </p:nvSpPr>
        <p:spPr bwMode="auto">
          <a:xfrm>
            <a:off x="1735137" y="45910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0" name="AutoShape 154"/>
          <p:cNvSpPr>
            <a:spLocks noChangeArrowheads="1"/>
          </p:cNvSpPr>
          <p:nvPr/>
        </p:nvSpPr>
        <p:spPr bwMode="auto">
          <a:xfrm>
            <a:off x="1684962" y="32110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187"/>
          <p:cNvSpPr>
            <a:spLocks noChangeArrowheads="1"/>
          </p:cNvSpPr>
          <p:nvPr/>
        </p:nvSpPr>
        <p:spPr bwMode="auto">
          <a:xfrm>
            <a:off x="1744662" y="32956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1" name="Group 158"/>
          <p:cNvGrpSpPr>
            <a:grpSpLocks noChangeAspect="1"/>
          </p:cNvGrpSpPr>
          <p:nvPr/>
        </p:nvGrpSpPr>
        <p:grpSpPr bwMode="auto">
          <a:xfrm flipH="1">
            <a:off x="2066924" y="3592723"/>
            <a:ext cx="411161" cy="494972"/>
            <a:chOff x="5" y="2480"/>
            <a:chExt cx="237" cy="430"/>
          </a:xfrm>
        </p:grpSpPr>
        <p:grpSp>
          <p:nvGrpSpPr>
            <p:cNvPr id="42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43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44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9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5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8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6" name="Group 405"/>
          <p:cNvGrpSpPr/>
          <p:nvPr/>
        </p:nvGrpSpPr>
        <p:grpSpPr>
          <a:xfrm>
            <a:off x="4800600" y="2922716"/>
            <a:ext cx="609600" cy="1925234"/>
            <a:chOff x="6911628" y="2921544"/>
            <a:chExt cx="1089372" cy="1925234"/>
          </a:xfrm>
        </p:grpSpPr>
        <p:cxnSp>
          <p:nvCxnSpPr>
            <p:cNvPr id="407" name="Straight Connector 406"/>
            <p:cNvCxnSpPr/>
            <p:nvPr/>
          </p:nvCxnSpPr>
          <p:spPr>
            <a:xfrm>
              <a:off x="6911628" y="2921544"/>
              <a:ext cx="1089372" cy="1544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8" name="Straight Connector 407"/>
            <p:cNvCxnSpPr/>
            <p:nvPr/>
          </p:nvCxnSpPr>
          <p:spPr>
            <a:xfrm>
              <a:off x="6911628" y="4839411"/>
              <a:ext cx="1089372" cy="7367"/>
            </a:xfrm>
            <a:prstGeom prst="line">
              <a:avLst/>
            </a:prstGeom>
            <a:ln>
              <a:solidFill>
                <a:srgbClr val="595959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1" name="Rounded Rectangle 410"/>
          <p:cNvSpPr/>
          <p:nvPr/>
        </p:nvSpPr>
        <p:spPr>
          <a:xfrm rot="16200000">
            <a:off x="2321717" y="2184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3" name="Rounded Rectangle 412"/>
          <p:cNvSpPr/>
          <p:nvPr/>
        </p:nvSpPr>
        <p:spPr>
          <a:xfrm rot="16200000">
            <a:off x="2321717" y="35561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5" name="Rounded Rectangle 414"/>
          <p:cNvSpPr/>
          <p:nvPr/>
        </p:nvSpPr>
        <p:spPr>
          <a:xfrm rot="16200000">
            <a:off x="2321717" y="48515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162800" y="3928408"/>
            <a:ext cx="207755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Multiple Cores sharing Access Network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Access Abstraction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Data and Control plane separation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 control </a:t>
            </a:r>
          </a:p>
        </p:txBody>
      </p:sp>
      <p:sp>
        <p:nvSpPr>
          <p:cNvPr id="418" name="Rounded Rectangle 417"/>
          <p:cNvSpPr/>
          <p:nvPr/>
        </p:nvSpPr>
        <p:spPr>
          <a:xfrm rot="16200000">
            <a:off x="787280" y="3479920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79" name="Rounded Rectangle 278"/>
          <p:cNvSpPr/>
          <p:nvPr/>
        </p:nvSpPr>
        <p:spPr>
          <a:xfrm>
            <a:off x="3798787" y="339383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Backhaul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Mapping to </a:t>
            </a:r>
            <a:r>
              <a:rPr lang="en-US" cap="none" dirty="0" err="1" smtClean="0"/>
              <a:t>OmniRAN</a:t>
            </a:r>
            <a:endParaRPr lang="en-US" cap="non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935210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Rounded Rectangle 240"/>
          <p:cNvSpPr/>
          <p:nvPr/>
        </p:nvSpPr>
        <p:spPr>
          <a:xfrm>
            <a:off x="5673272" y="149635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84" name="Straight Connector 483"/>
          <p:cNvCxnSpPr/>
          <p:nvPr/>
        </p:nvCxnSpPr>
        <p:spPr>
          <a:xfrm rot="16200000" flipV="1">
            <a:off x="6515102" y="4648199"/>
            <a:ext cx="609599" cy="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>
            <a:endCxn id="49" idx="1"/>
          </p:cNvCxnSpPr>
          <p:nvPr/>
        </p:nvCxnSpPr>
        <p:spPr>
          <a:xfrm>
            <a:off x="7202750" y="3504163"/>
            <a:ext cx="493450" cy="634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6" name="Rounded Rectangle 215"/>
          <p:cNvSpPr/>
          <p:nvPr/>
        </p:nvSpPr>
        <p:spPr>
          <a:xfrm>
            <a:off x="1739048" y="1449000"/>
            <a:ext cx="3524413" cy="48027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50800" y="3416300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cxnSp>
        <p:nvCxnSpPr>
          <p:cNvPr id="478" name="Straight Connector 477"/>
          <p:cNvCxnSpPr/>
          <p:nvPr/>
        </p:nvCxnSpPr>
        <p:spPr>
          <a:xfrm rot="16200000" flipV="1">
            <a:off x="6515102" y="3352799"/>
            <a:ext cx="609599" cy="2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3" name="Group 40"/>
          <p:cNvGrpSpPr/>
          <p:nvPr/>
        </p:nvGrpSpPr>
        <p:grpSpPr>
          <a:xfrm>
            <a:off x="7696200" y="3015208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7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8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9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0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1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2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1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1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34820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cxnSp>
        <p:nvCxnSpPr>
          <p:cNvPr id="420" name="Straight Connector 419"/>
          <p:cNvCxnSpPr>
            <a:stCxn id="278" idx="1"/>
          </p:cNvCxnSpPr>
          <p:nvPr/>
        </p:nvCxnSpPr>
        <p:spPr>
          <a:xfrm rot="10800000">
            <a:off x="5029201" y="4343401"/>
            <a:ext cx="1098287" cy="679397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44" name="TextBox 243"/>
          <p:cNvSpPr txBox="1"/>
          <p:nvPr/>
        </p:nvSpPr>
        <p:spPr>
          <a:xfrm>
            <a:off x="5695043" y="58202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Network(s)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361950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smtClean="0"/>
              <a:t>SDN-based OmniRAN Use Cases</a:t>
            </a:r>
            <a:br>
              <a:rPr lang="en-US" sz="2800" dirty="0" smtClean="0"/>
            </a:br>
            <a:r>
              <a:rPr lang="en-US" sz="2800" dirty="0" smtClean="0"/>
              <a:t>Reference Point Mappings</a:t>
            </a:r>
            <a:endParaRPr lang="en-US" sz="2800" dirty="0"/>
          </a:p>
        </p:txBody>
      </p:sp>
      <p:grpSp>
        <p:nvGrpSpPr>
          <p:cNvPr id="15" name="Group 274"/>
          <p:cNvGrpSpPr/>
          <p:nvPr/>
        </p:nvGrpSpPr>
        <p:grpSpPr>
          <a:xfrm>
            <a:off x="6056050" y="4870397"/>
            <a:ext cx="990600" cy="997003"/>
            <a:chOff x="5245100" y="2133600"/>
            <a:chExt cx="990600" cy="997003"/>
          </a:xfrm>
        </p:grpSpPr>
        <p:sp>
          <p:nvSpPr>
            <p:cNvPr id="276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78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C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6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80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81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7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83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8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90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1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2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3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87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277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</p:grpSp>
      <p:sp>
        <p:nvSpPr>
          <p:cNvPr id="217" name="TextBox 216"/>
          <p:cNvSpPr txBox="1"/>
          <p:nvPr/>
        </p:nvSpPr>
        <p:spPr>
          <a:xfrm>
            <a:off x="3368898" y="5787935"/>
            <a:ext cx="16603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</a:t>
            </a:r>
            <a:endParaRPr lang="en-US" sz="1200" b="1" dirty="0"/>
          </a:p>
        </p:txBody>
      </p:sp>
      <p:grpSp>
        <p:nvGrpSpPr>
          <p:cNvPr id="19" name="Group 325"/>
          <p:cNvGrpSpPr/>
          <p:nvPr/>
        </p:nvGrpSpPr>
        <p:grpSpPr>
          <a:xfrm>
            <a:off x="3963716" y="2362200"/>
            <a:ext cx="1000125" cy="1219200"/>
            <a:chOff x="7315200" y="3886200"/>
            <a:chExt cx="1000125" cy="990600"/>
          </a:xfrm>
          <a:solidFill>
            <a:schemeClr val="bg1">
              <a:lumMod val="85000"/>
            </a:schemeClr>
          </a:solidFill>
        </p:grpSpPr>
        <p:sp>
          <p:nvSpPr>
            <p:cNvPr id="2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err="1" smtClean="0">
                  <a:latin typeface="Arial" pitchFamily="34" charset="0"/>
                  <a:cs typeface="Arial" pitchFamily="34" charset="0"/>
                </a:rPr>
                <a:t>Backhaul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20" name="Group 328"/>
          <p:cNvGrpSpPr/>
          <p:nvPr/>
        </p:nvGrpSpPr>
        <p:grpSpPr>
          <a:xfrm>
            <a:off x="3979305" y="3048000"/>
            <a:ext cx="938479" cy="343703"/>
            <a:chOff x="173867" y="4114800"/>
            <a:chExt cx="938479" cy="343703"/>
          </a:xfrm>
        </p:grpSpPr>
        <p:sp>
          <p:nvSpPr>
            <p:cNvPr id="222" name="Oval 221"/>
            <p:cNvSpPr/>
            <p:nvPr/>
          </p:nvSpPr>
          <p:spPr>
            <a:xfrm>
              <a:off x="310392" y="4114800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3" name="Oval 222"/>
            <p:cNvSpPr/>
            <p:nvPr/>
          </p:nvSpPr>
          <p:spPr>
            <a:xfrm>
              <a:off x="554820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4" name="Oval 223"/>
            <p:cNvSpPr/>
            <p:nvPr/>
          </p:nvSpPr>
          <p:spPr>
            <a:xfrm>
              <a:off x="813311" y="4114801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5" name="Oval 224"/>
            <p:cNvSpPr/>
            <p:nvPr/>
          </p:nvSpPr>
          <p:spPr>
            <a:xfrm>
              <a:off x="173867" y="428851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6" name="Oval 225"/>
            <p:cNvSpPr/>
            <p:nvPr/>
          </p:nvSpPr>
          <p:spPr>
            <a:xfrm>
              <a:off x="434217" y="4403945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7" name="Oval 226"/>
            <p:cNvSpPr/>
            <p:nvPr/>
          </p:nvSpPr>
          <p:spPr>
            <a:xfrm>
              <a:off x="729492" y="4412773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8" name="Oval 227"/>
            <p:cNvSpPr/>
            <p:nvPr/>
          </p:nvSpPr>
          <p:spPr>
            <a:xfrm>
              <a:off x="999367" y="4412784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9" name="Oval 228"/>
            <p:cNvSpPr/>
            <p:nvPr/>
          </p:nvSpPr>
          <p:spPr>
            <a:xfrm>
              <a:off x="1066627" y="4265652"/>
              <a:ext cx="45719" cy="45719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30" name="Straight Connector 229"/>
            <p:cNvCxnSpPr>
              <a:stCxn id="225" idx="7"/>
              <a:endCxn id="222" idx="3"/>
            </p:cNvCxnSpPr>
            <p:nvPr/>
          </p:nvCxnSpPr>
          <p:spPr>
            <a:xfrm flipV="1">
              <a:off x="212891" y="4153824"/>
              <a:ext cx="104196" cy="14138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22" idx="6"/>
              <a:endCxn id="223" idx="2"/>
            </p:cNvCxnSpPr>
            <p:nvPr/>
          </p:nvCxnSpPr>
          <p:spPr>
            <a:xfrm>
              <a:off x="356111" y="4137660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>
              <a:off x="607865" y="4137661"/>
              <a:ext cx="198709" cy="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>
              <a:endCxn id="229" idx="1"/>
            </p:cNvCxnSpPr>
            <p:nvPr/>
          </p:nvCxnSpPr>
          <p:spPr>
            <a:xfrm>
              <a:off x="859619" y="4140452"/>
              <a:ext cx="213703" cy="13189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>
              <a:stCxn id="229" idx="3"/>
              <a:endCxn id="228" idx="0"/>
            </p:cNvCxnSpPr>
            <p:nvPr/>
          </p:nvCxnSpPr>
          <p:spPr>
            <a:xfrm flipH="1">
              <a:off x="1022227" y="4304676"/>
              <a:ext cx="51095" cy="10810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>
              <a:stCxn id="228" idx="2"/>
            </p:cNvCxnSpPr>
            <p:nvPr/>
          </p:nvCxnSpPr>
          <p:spPr>
            <a:xfrm flipH="1" flipV="1">
              <a:off x="781027" y="4434481"/>
              <a:ext cx="218340" cy="116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>
              <a:stCxn id="227" idx="2"/>
              <a:endCxn id="226" idx="6"/>
            </p:cNvCxnSpPr>
            <p:nvPr/>
          </p:nvCxnSpPr>
          <p:spPr>
            <a:xfrm flipH="1" flipV="1">
              <a:off x="479936" y="4426805"/>
              <a:ext cx="249556" cy="882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>
              <a:stCxn id="226" idx="2"/>
            </p:cNvCxnSpPr>
            <p:nvPr/>
          </p:nvCxnSpPr>
          <p:spPr>
            <a:xfrm flipH="1" flipV="1">
              <a:off x="231334" y="4325404"/>
              <a:ext cx="202883" cy="10140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>
              <a:stCxn id="223" idx="3"/>
              <a:endCxn id="225" idx="7"/>
            </p:cNvCxnSpPr>
            <p:nvPr/>
          </p:nvCxnSpPr>
          <p:spPr>
            <a:xfrm flipH="1">
              <a:off x="212891" y="4153825"/>
              <a:ext cx="348624" cy="14138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>
              <a:stCxn id="228" idx="1"/>
            </p:cNvCxnSpPr>
            <p:nvPr/>
          </p:nvCxnSpPr>
          <p:spPr>
            <a:xfrm flipH="1" flipV="1">
              <a:off x="223294" y="4295206"/>
              <a:ext cx="782768" cy="12427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>
              <a:stCxn id="228" idx="1"/>
            </p:cNvCxnSpPr>
            <p:nvPr/>
          </p:nvCxnSpPr>
          <p:spPr>
            <a:xfrm flipH="1" flipV="1">
              <a:off x="356111" y="4153825"/>
              <a:ext cx="649951" cy="26565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>
              <a:stCxn id="226" idx="1"/>
              <a:endCxn id="222" idx="5"/>
            </p:cNvCxnSpPr>
            <p:nvPr/>
          </p:nvCxnSpPr>
          <p:spPr>
            <a:xfrm flipH="1" flipV="1">
              <a:off x="349416" y="4153824"/>
              <a:ext cx="91496" cy="256816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>
              <a:stCxn id="228" idx="1"/>
            </p:cNvCxnSpPr>
            <p:nvPr/>
          </p:nvCxnSpPr>
          <p:spPr>
            <a:xfrm flipH="1" flipV="1">
              <a:off x="593312" y="4160104"/>
              <a:ext cx="412750" cy="259375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>
              <a:stCxn id="227" idx="1"/>
              <a:endCxn id="223" idx="5"/>
            </p:cNvCxnSpPr>
            <p:nvPr/>
          </p:nvCxnSpPr>
          <p:spPr>
            <a:xfrm flipH="1" flipV="1">
              <a:off x="593844" y="4153825"/>
              <a:ext cx="142343" cy="265643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>
              <a:stCxn id="226" idx="7"/>
              <a:endCxn id="223" idx="4"/>
            </p:cNvCxnSpPr>
            <p:nvPr/>
          </p:nvCxnSpPr>
          <p:spPr>
            <a:xfrm flipV="1">
              <a:off x="473241" y="4160520"/>
              <a:ext cx="104439" cy="25012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>
              <a:stCxn id="226" idx="0"/>
            </p:cNvCxnSpPr>
            <p:nvPr/>
          </p:nvCxnSpPr>
          <p:spPr>
            <a:xfrm flipV="1">
              <a:off x="457077" y="4153824"/>
              <a:ext cx="356234" cy="25012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>
              <a:stCxn id="227" idx="0"/>
              <a:endCxn id="224" idx="3"/>
            </p:cNvCxnSpPr>
            <p:nvPr/>
          </p:nvCxnSpPr>
          <p:spPr>
            <a:xfrm flipV="1">
              <a:off x="752352" y="4153825"/>
              <a:ext cx="67654" cy="258948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>
              <a:stCxn id="228" idx="1"/>
              <a:endCxn id="224" idx="4"/>
            </p:cNvCxnSpPr>
            <p:nvPr/>
          </p:nvCxnSpPr>
          <p:spPr>
            <a:xfrm flipH="1" flipV="1">
              <a:off x="836171" y="4160520"/>
              <a:ext cx="169891" cy="258959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>
              <a:stCxn id="229" idx="2"/>
              <a:endCxn id="223" idx="6"/>
            </p:cNvCxnSpPr>
            <p:nvPr/>
          </p:nvCxnSpPr>
          <p:spPr>
            <a:xfrm flipH="1" flipV="1">
              <a:off x="600539" y="4137661"/>
              <a:ext cx="466088" cy="150851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>
              <a:stCxn id="229" idx="3"/>
              <a:endCxn id="226" idx="7"/>
            </p:cNvCxnSpPr>
            <p:nvPr/>
          </p:nvCxnSpPr>
          <p:spPr>
            <a:xfrm flipH="1">
              <a:off x="473241" y="4304676"/>
              <a:ext cx="600081" cy="105964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6" name="Straight Connector 255"/>
            <p:cNvCxnSpPr>
              <a:endCxn id="227" idx="7"/>
            </p:cNvCxnSpPr>
            <p:nvPr/>
          </p:nvCxnSpPr>
          <p:spPr>
            <a:xfrm flipH="1">
              <a:off x="768516" y="4304676"/>
              <a:ext cx="298112" cy="114792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>
              <a:endCxn id="225" idx="6"/>
            </p:cNvCxnSpPr>
            <p:nvPr/>
          </p:nvCxnSpPr>
          <p:spPr>
            <a:xfrm flipH="1">
              <a:off x="219586" y="4288512"/>
              <a:ext cx="846703" cy="22860"/>
            </a:xfrm>
            <a:prstGeom prst="line">
              <a:avLst/>
            </a:prstGeom>
            <a:ln w="9525" cmpd="sng">
              <a:solidFill>
                <a:srgbClr val="BFBFBF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3" name="Straight Connector 262"/>
          <p:cNvCxnSpPr/>
          <p:nvPr/>
        </p:nvCxnSpPr>
        <p:spPr>
          <a:xfrm>
            <a:off x="3135600" y="2390820"/>
            <a:ext cx="828116" cy="76853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5" name="Straight Connector 274"/>
          <p:cNvCxnSpPr/>
          <p:nvPr/>
        </p:nvCxnSpPr>
        <p:spPr>
          <a:xfrm rot="5400000" flipH="1" flipV="1">
            <a:off x="2494738" y="3788822"/>
            <a:ext cx="2098440" cy="839516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1" name="Group 363"/>
          <p:cNvGrpSpPr/>
          <p:nvPr/>
        </p:nvGrpSpPr>
        <p:grpSpPr>
          <a:xfrm>
            <a:off x="3963716" y="4581926"/>
            <a:ext cx="1000125" cy="990600"/>
            <a:chOff x="7315200" y="3886200"/>
            <a:chExt cx="1000125" cy="990600"/>
          </a:xfr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grpSpPr>
        <p:sp>
          <p:nvSpPr>
            <p:cNvPr id="282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6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SDN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Controller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298" name="Picture 297" descr="MC90043160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22936" y="5047515"/>
            <a:ext cx="558346" cy="558346"/>
          </a:xfrm>
          <a:prstGeom prst="rect">
            <a:avLst/>
          </a:prstGeom>
        </p:spPr>
      </p:pic>
      <p:cxnSp>
        <p:nvCxnSpPr>
          <p:cNvPr id="299" name="Straight Connector 298"/>
          <p:cNvCxnSpPr/>
          <p:nvPr/>
        </p:nvCxnSpPr>
        <p:spPr>
          <a:xfrm rot="16200000" flipV="1">
            <a:off x="2268465" y="3381974"/>
            <a:ext cx="2561425" cy="829079"/>
          </a:xfrm>
          <a:prstGeom prst="line">
            <a:avLst/>
          </a:prstGeom>
          <a:ln>
            <a:solidFill>
              <a:srgbClr val="99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4" name="TextBox 303"/>
          <p:cNvSpPr txBox="1"/>
          <p:nvPr/>
        </p:nvSpPr>
        <p:spPr>
          <a:xfrm>
            <a:off x="3323569" y="6402209"/>
            <a:ext cx="8499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Data path</a:t>
            </a:r>
            <a:endParaRPr lang="en-US" dirty="0">
              <a:latin typeface="+mn-lt"/>
            </a:endParaRPr>
          </a:p>
        </p:txBody>
      </p:sp>
      <p:sp>
        <p:nvSpPr>
          <p:cNvPr id="305" name="TextBox 304"/>
          <p:cNvSpPr txBox="1"/>
          <p:nvPr/>
        </p:nvSpPr>
        <p:spPr>
          <a:xfrm>
            <a:off x="5761969" y="6400800"/>
            <a:ext cx="1019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Control path</a:t>
            </a:r>
            <a:endParaRPr lang="en-US" dirty="0">
              <a:latin typeface="+mn-lt"/>
            </a:endParaRPr>
          </a:p>
        </p:txBody>
      </p:sp>
      <p:sp>
        <p:nvSpPr>
          <p:cNvPr id="340" name="AutoShape 154"/>
          <p:cNvSpPr>
            <a:spLocks noChangeArrowheads="1"/>
          </p:cNvSpPr>
          <p:nvPr/>
        </p:nvSpPr>
        <p:spPr bwMode="auto">
          <a:xfrm>
            <a:off x="1828800" y="4953000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2" name="Group 158"/>
          <p:cNvGrpSpPr>
            <a:grpSpLocks noChangeAspect="1"/>
          </p:cNvGrpSpPr>
          <p:nvPr/>
        </p:nvGrpSpPr>
        <p:grpSpPr bwMode="auto">
          <a:xfrm flipH="1">
            <a:off x="2209799" y="5372428"/>
            <a:ext cx="411161" cy="494972"/>
            <a:chOff x="5" y="2480"/>
            <a:chExt cx="237" cy="430"/>
          </a:xfrm>
        </p:grpSpPr>
        <p:grpSp>
          <p:nvGrpSpPr>
            <p:cNvPr id="2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24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2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6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6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5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6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6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5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5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4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4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42" name="Rectangle 187"/>
          <p:cNvSpPr>
            <a:spLocks noChangeArrowheads="1"/>
          </p:cNvSpPr>
          <p:nvPr/>
        </p:nvSpPr>
        <p:spPr bwMode="auto">
          <a:xfrm>
            <a:off x="1887537" y="502920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3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1" name="Rounded Rectangle 410"/>
          <p:cNvSpPr/>
          <p:nvPr/>
        </p:nvSpPr>
        <p:spPr>
          <a:xfrm rot="16200000">
            <a:off x="2474117" y="24143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5" name="Rounded Rectangle 414"/>
          <p:cNvSpPr/>
          <p:nvPr/>
        </p:nvSpPr>
        <p:spPr>
          <a:xfrm rot="16200000">
            <a:off x="2474117" y="528967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417" name="TextBox 416"/>
          <p:cNvSpPr txBox="1"/>
          <p:nvPr/>
        </p:nvSpPr>
        <p:spPr>
          <a:xfrm>
            <a:off x="7315200" y="4114800"/>
            <a:ext cx="17526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Multiple Cores sharing Access Network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Access Abstraction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Data and Control plane separation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tx2"/>
              </a:solidFill>
              <a:latin typeface="Arial Black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tx2"/>
                </a:solidFill>
                <a:latin typeface="Arial Black" pitchFamily="34" charset="0"/>
              </a:rPr>
              <a:t> Central control </a:t>
            </a:r>
          </a:p>
        </p:txBody>
      </p:sp>
      <p:cxnSp>
        <p:nvCxnSpPr>
          <p:cNvPr id="279" name="Straight Connector 278"/>
          <p:cNvCxnSpPr/>
          <p:nvPr/>
        </p:nvCxnSpPr>
        <p:spPr>
          <a:xfrm>
            <a:off x="1295400" y="3886001"/>
            <a:ext cx="506186" cy="199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 rot="16200000" flipV="1">
            <a:off x="3048659" y="4190342"/>
            <a:ext cx="990601" cy="839518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 rot="10800000">
            <a:off x="1295400" y="4343400"/>
            <a:ext cx="2667000" cy="838200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6" name="TextBox 295"/>
          <p:cNvSpPr txBox="1"/>
          <p:nvPr/>
        </p:nvSpPr>
        <p:spPr>
          <a:xfrm>
            <a:off x="1320801" y="3572933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/>
              </a:rPr>
              <a:t>R1</a:t>
            </a:r>
            <a:endParaRPr lang="en-US" b="1" dirty="0">
              <a:solidFill>
                <a:srgbClr val="FF0000"/>
              </a:solidFill>
              <a:latin typeface="Arial"/>
            </a:endParaRPr>
          </a:p>
        </p:txBody>
      </p:sp>
      <p:cxnSp>
        <p:nvCxnSpPr>
          <p:cNvPr id="312" name="Straight Connector 311"/>
          <p:cNvCxnSpPr/>
          <p:nvPr/>
        </p:nvCxnSpPr>
        <p:spPr>
          <a:xfrm rot="16200000" flipV="1">
            <a:off x="2895600" y="4038600"/>
            <a:ext cx="1295400" cy="838200"/>
          </a:xfrm>
          <a:prstGeom prst="line">
            <a:avLst/>
          </a:prstGeom>
          <a:ln>
            <a:solidFill>
              <a:srgbClr val="00C04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5257416" y="26670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C040"/>
                </a:solidFill>
                <a:latin typeface="Arial"/>
              </a:rPr>
              <a:t>R3</a:t>
            </a:r>
            <a:endParaRPr lang="en-US" b="1" dirty="0">
              <a:solidFill>
                <a:srgbClr val="00C040"/>
              </a:solidFill>
              <a:latin typeface="Arial"/>
            </a:endParaRPr>
          </a:p>
        </p:txBody>
      </p:sp>
      <p:cxnSp>
        <p:nvCxnSpPr>
          <p:cNvPr id="317" name="Straight Connector 316"/>
          <p:cNvCxnSpPr/>
          <p:nvPr/>
        </p:nvCxnSpPr>
        <p:spPr>
          <a:xfrm rot="5400000" flipH="1" flipV="1">
            <a:off x="4000146" y="4107572"/>
            <a:ext cx="927267" cy="1588"/>
          </a:xfrm>
          <a:prstGeom prst="line">
            <a:avLst/>
          </a:prstGeom>
          <a:ln>
            <a:solidFill>
              <a:srgbClr val="00C040"/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>
            <a:endCxn id="219" idx="1"/>
          </p:cNvCxnSpPr>
          <p:nvPr/>
        </p:nvCxnSpPr>
        <p:spPr>
          <a:xfrm flipV="1">
            <a:off x="3145125" y="2971800"/>
            <a:ext cx="818591" cy="735212"/>
          </a:xfrm>
          <a:prstGeom prst="line">
            <a:avLst/>
          </a:prstGeom>
          <a:ln>
            <a:solidFill>
              <a:srgbClr val="00C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9" name="Straight Connector 408"/>
          <p:cNvCxnSpPr/>
          <p:nvPr/>
        </p:nvCxnSpPr>
        <p:spPr>
          <a:xfrm>
            <a:off x="4953000" y="5105400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6" name="TextBox 415"/>
          <p:cNvSpPr txBox="1"/>
          <p:nvPr/>
        </p:nvSpPr>
        <p:spPr>
          <a:xfrm>
            <a:off x="3848100" y="3784600"/>
            <a:ext cx="381384" cy="27699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Arial"/>
              </a:rPr>
              <a:t>R2</a:t>
            </a:r>
            <a:endParaRPr lang="en-US" b="1" dirty="0">
              <a:solidFill>
                <a:srgbClr val="0000FF"/>
              </a:solidFill>
              <a:latin typeface="Arial"/>
            </a:endParaRPr>
          </a:p>
        </p:txBody>
      </p:sp>
      <p:cxnSp>
        <p:nvCxnSpPr>
          <p:cNvPr id="419" name="Straight Connector 418"/>
          <p:cNvCxnSpPr/>
          <p:nvPr/>
        </p:nvCxnSpPr>
        <p:spPr>
          <a:xfrm rot="10800000">
            <a:off x="1295402" y="4114800"/>
            <a:ext cx="4724398" cy="1588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420"/>
          <p:cNvGrpSpPr/>
          <p:nvPr/>
        </p:nvGrpSpPr>
        <p:grpSpPr>
          <a:xfrm>
            <a:off x="4695297" y="3873504"/>
            <a:ext cx="410103" cy="492007"/>
            <a:chOff x="4682892" y="3097754"/>
            <a:chExt cx="410103" cy="492007"/>
          </a:xfrm>
        </p:grpSpPr>
        <p:sp>
          <p:nvSpPr>
            <p:cNvPr id="422" name="AutoShape 22"/>
            <p:cNvSpPr>
              <a:spLocks noChangeArrowheads="1"/>
            </p:cNvSpPr>
            <p:nvPr/>
          </p:nvSpPr>
          <p:spPr bwMode="auto">
            <a:xfrm>
              <a:off x="4682892" y="3097754"/>
              <a:ext cx="410103" cy="492007"/>
            </a:xfrm>
            <a:prstGeom prst="can">
              <a:avLst>
                <a:gd name="adj" fmla="val 25000"/>
              </a:avLst>
            </a:prstGeom>
            <a:solidFill>
              <a:srgbClr val="6699FF"/>
            </a:solidFill>
            <a:ln w="9525">
              <a:solidFill>
                <a:srgbClr val="0000FF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sz="1600">
                <a:solidFill>
                  <a:srgbClr val="0000FF"/>
                </a:solidFill>
                <a:ea typeface="ＭＳ Ｐゴシック" pitchFamily="34" charset="-128"/>
              </a:endParaRPr>
            </a:p>
          </p:txBody>
        </p:sp>
        <p:sp>
          <p:nvSpPr>
            <p:cNvPr id="423" name="Rectangle 187"/>
            <p:cNvSpPr>
              <a:spLocks noChangeArrowheads="1"/>
            </p:cNvSpPr>
            <p:nvPr/>
          </p:nvSpPr>
          <p:spPr bwMode="auto">
            <a:xfrm>
              <a:off x="4712008" y="3243018"/>
              <a:ext cx="351019" cy="224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solidFill>
                    <a:srgbClr val="0000FF"/>
                  </a:solidFill>
                  <a:latin typeface="Arial" pitchFamily="34" charset="0"/>
                  <a:cs typeface="Arial" pitchFamily="34" charset="0"/>
                </a:rPr>
                <a:t>AAA</a:t>
              </a:r>
              <a:endParaRPr lang="en-US" sz="16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424" name="Straight Connector 423"/>
          <p:cNvCxnSpPr/>
          <p:nvPr/>
        </p:nvCxnSpPr>
        <p:spPr>
          <a:xfrm rot="10800000" flipV="1">
            <a:off x="5105400" y="3200400"/>
            <a:ext cx="990600" cy="762000"/>
          </a:xfrm>
          <a:prstGeom prst="line">
            <a:avLst/>
          </a:prstGeom>
          <a:ln>
            <a:solidFill>
              <a:srgbClr val="00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25" name="Straight Connector 424"/>
          <p:cNvCxnSpPr/>
          <p:nvPr/>
        </p:nvCxnSpPr>
        <p:spPr>
          <a:xfrm rot="5400000" flipH="1" flipV="1">
            <a:off x="4747231" y="4418883"/>
            <a:ext cx="206487" cy="99749"/>
          </a:xfrm>
          <a:prstGeom prst="line">
            <a:avLst/>
          </a:prstGeom>
          <a:ln>
            <a:solidFill>
              <a:srgbClr val="00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8" name="Group 255"/>
          <p:cNvGrpSpPr/>
          <p:nvPr/>
        </p:nvGrpSpPr>
        <p:grpSpPr>
          <a:xfrm>
            <a:off x="6028397" y="3574997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B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9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30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1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430" name="Oval 429"/>
          <p:cNvSpPr/>
          <p:nvPr/>
        </p:nvSpPr>
        <p:spPr>
          <a:xfrm>
            <a:off x="3962400" y="4038600"/>
            <a:ext cx="152400" cy="152400"/>
          </a:xfrm>
          <a:prstGeom prst="ellipse">
            <a:avLst/>
          </a:prstGeom>
          <a:gradFill>
            <a:gsLst>
              <a:gs pos="0">
                <a:srgbClr val="0000FF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44"/>
          <p:cNvGrpSpPr/>
          <p:nvPr/>
        </p:nvGrpSpPr>
        <p:grpSpPr>
          <a:xfrm>
            <a:off x="6015697" y="2286000"/>
            <a:ext cx="990600" cy="997003"/>
            <a:chOff x="5245100" y="2133600"/>
            <a:chExt cx="990600" cy="997003"/>
          </a:xfrm>
        </p:grpSpPr>
        <p:sp>
          <p:nvSpPr>
            <p:cNvPr id="189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90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191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Operator A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3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193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94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34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96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35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03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4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5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6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0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02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377" name="Oval 376"/>
          <p:cNvSpPr/>
          <p:nvPr/>
        </p:nvSpPr>
        <p:spPr>
          <a:xfrm>
            <a:off x="1447800" y="3810000"/>
            <a:ext cx="152400" cy="152400"/>
          </a:xfrm>
          <a:prstGeom prst="ellipse">
            <a:avLst/>
          </a:prstGeom>
          <a:gradFill>
            <a:gsLst>
              <a:gs pos="0">
                <a:srgbClr val="FF00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8" name="Rounded Rectangle 417"/>
          <p:cNvSpPr/>
          <p:nvPr/>
        </p:nvSpPr>
        <p:spPr>
          <a:xfrm rot="16200000">
            <a:off x="663695" y="3775195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cxnSp>
        <p:nvCxnSpPr>
          <p:cNvPr id="451" name="Straight Connector 450"/>
          <p:cNvCxnSpPr/>
          <p:nvPr/>
        </p:nvCxnSpPr>
        <p:spPr>
          <a:xfrm rot="16200000" flipV="1">
            <a:off x="1981202" y="3200399"/>
            <a:ext cx="609599" cy="2"/>
          </a:xfrm>
          <a:prstGeom prst="line">
            <a:avLst/>
          </a:prstGeom>
          <a:ln>
            <a:solidFill>
              <a:srgbClr val="9900FF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/>
          <p:nvPr/>
        </p:nvCxnSpPr>
        <p:spPr>
          <a:xfrm rot="16200000" flipV="1">
            <a:off x="3124202" y="4343401"/>
            <a:ext cx="838200" cy="838197"/>
          </a:xfrm>
          <a:prstGeom prst="line">
            <a:avLst/>
          </a:prstGeom>
          <a:ln>
            <a:solidFill>
              <a:srgbClr val="9900FF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6" name="Group 226"/>
          <p:cNvGrpSpPr/>
          <p:nvPr/>
        </p:nvGrpSpPr>
        <p:grpSpPr>
          <a:xfrm>
            <a:off x="1828800" y="2058600"/>
            <a:ext cx="1000125" cy="990600"/>
            <a:chOff x="7315200" y="3886200"/>
            <a:chExt cx="1000125" cy="990600"/>
          </a:xfrm>
        </p:grpSpPr>
        <p:sp>
          <p:nvSpPr>
            <p:cNvPr id="30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8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40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10" name="AutoShape 154"/>
          <p:cNvSpPr>
            <a:spLocks noChangeArrowheads="1"/>
          </p:cNvSpPr>
          <p:nvPr/>
        </p:nvSpPr>
        <p:spPr bwMode="auto">
          <a:xfrm>
            <a:off x="1837362" y="3440881"/>
            <a:ext cx="1000125" cy="990600"/>
          </a:xfrm>
          <a:prstGeom prst="flowChartAlternateProcess">
            <a:avLst/>
          </a:prstGeom>
          <a:solidFill>
            <a:srgbClr val="A7E8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sz="1600"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187"/>
          <p:cNvSpPr>
            <a:spLocks noChangeArrowheads="1"/>
          </p:cNvSpPr>
          <p:nvPr/>
        </p:nvSpPr>
        <p:spPr bwMode="auto">
          <a:xfrm>
            <a:off x="1897062" y="3525450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 2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2" name="Group 158"/>
          <p:cNvGrpSpPr>
            <a:grpSpLocks noChangeAspect="1"/>
          </p:cNvGrpSpPr>
          <p:nvPr/>
        </p:nvGrpSpPr>
        <p:grpSpPr bwMode="auto">
          <a:xfrm flipH="1">
            <a:off x="2219324" y="3822523"/>
            <a:ext cx="411161" cy="494972"/>
            <a:chOff x="5" y="2480"/>
            <a:chExt cx="237" cy="430"/>
          </a:xfrm>
        </p:grpSpPr>
        <p:grpSp>
          <p:nvGrpSpPr>
            <p:cNvPr id="43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44" name="Group 30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45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393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4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5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6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7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8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99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86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7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8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9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0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1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92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46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380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1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2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3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84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79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74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5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6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55" name="TextBox 454"/>
          <p:cNvSpPr txBox="1"/>
          <p:nvPr/>
        </p:nvSpPr>
        <p:spPr>
          <a:xfrm>
            <a:off x="2323716" y="31242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9900FF"/>
                </a:solidFill>
                <a:latin typeface="Arial"/>
              </a:rPr>
              <a:t>R4</a:t>
            </a:r>
            <a:endParaRPr lang="en-US" b="1" dirty="0">
              <a:solidFill>
                <a:srgbClr val="9900FF"/>
              </a:solidFill>
              <a:latin typeface="Arial"/>
            </a:endParaRPr>
          </a:p>
        </p:txBody>
      </p:sp>
      <p:sp>
        <p:nvSpPr>
          <p:cNvPr id="456" name="Oval 455"/>
          <p:cNvSpPr/>
          <p:nvPr/>
        </p:nvSpPr>
        <p:spPr>
          <a:xfrm>
            <a:off x="2209800" y="3187700"/>
            <a:ext cx="152400" cy="152400"/>
          </a:xfrm>
          <a:prstGeom prst="ellipse">
            <a:avLst/>
          </a:prstGeom>
          <a:gradFill>
            <a:gsLst>
              <a:gs pos="0">
                <a:srgbClr val="9900FF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2" name="Straight Connector 471"/>
          <p:cNvCxnSpPr/>
          <p:nvPr/>
        </p:nvCxnSpPr>
        <p:spPr>
          <a:xfrm flipV="1">
            <a:off x="3962400" y="2971800"/>
            <a:ext cx="2057400" cy="12700"/>
          </a:xfrm>
          <a:prstGeom prst="line">
            <a:avLst/>
          </a:prstGeom>
          <a:ln>
            <a:solidFill>
              <a:srgbClr val="00C04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2" name="Oval 371"/>
          <p:cNvSpPr/>
          <p:nvPr/>
        </p:nvSpPr>
        <p:spPr>
          <a:xfrm>
            <a:off x="5359227" y="2939765"/>
            <a:ext cx="152400" cy="152400"/>
          </a:xfrm>
          <a:prstGeom prst="ellipse">
            <a:avLst/>
          </a:prstGeom>
          <a:gradFill>
            <a:gsLst>
              <a:gs pos="0">
                <a:srgbClr val="00C04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9" name="TextBox 478"/>
          <p:cNvSpPr txBox="1"/>
          <p:nvPr/>
        </p:nvSpPr>
        <p:spPr>
          <a:xfrm>
            <a:off x="6857616" y="3276600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"/>
              </a:rPr>
              <a:t>R5</a:t>
            </a:r>
            <a:endParaRPr lang="en-US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480" name="Oval 479"/>
          <p:cNvSpPr/>
          <p:nvPr/>
        </p:nvSpPr>
        <p:spPr>
          <a:xfrm>
            <a:off x="6743700" y="3340100"/>
            <a:ext cx="152400" cy="15240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5" name="TextBox 484"/>
          <p:cNvSpPr txBox="1"/>
          <p:nvPr/>
        </p:nvSpPr>
        <p:spPr>
          <a:xfrm>
            <a:off x="6857616" y="4599801"/>
            <a:ext cx="3813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6"/>
                </a:solidFill>
                <a:latin typeface="Arial"/>
              </a:rPr>
              <a:t>R5</a:t>
            </a:r>
            <a:endParaRPr lang="en-US" b="1" dirty="0">
              <a:solidFill>
                <a:schemeClr val="accent6"/>
              </a:solidFill>
              <a:latin typeface="Arial"/>
            </a:endParaRPr>
          </a:p>
        </p:txBody>
      </p:sp>
      <p:sp>
        <p:nvSpPr>
          <p:cNvPr id="486" name="Oval 485"/>
          <p:cNvSpPr/>
          <p:nvPr/>
        </p:nvSpPr>
        <p:spPr>
          <a:xfrm>
            <a:off x="6743700" y="4663301"/>
            <a:ext cx="152400" cy="152400"/>
          </a:xfrm>
          <a:prstGeom prst="ellipse">
            <a:avLst/>
          </a:prstGeom>
          <a:gradFill>
            <a:gsLst>
              <a:gs pos="0">
                <a:srgbClr val="FF6600"/>
              </a:gs>
              <a:gs pos="100000">
                <a:schemeClr val="dk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0" name="Straight Connector 499"/>
          <p:cNvCxnSpPr/>
          <p:nvPr/>
        </p:nvCxnSpPr>
        <p:spPr>
          <a:xfrm>
            <a:off x="4621804" y="6540748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1" name="Straight Connector 500"/>
          <p:cNvCxnSpPr/>
          <p:nvPr/>
        </p:nvCxnSpPr>
        <p:spPr>
          <a:xfrm>
            <a:off x="2209800" y="6553200"/>
            <a:ext cx="1143000" cy="158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3" name="Rounded Rectangle 412"/>
          <p:cNvSpPr/>
          <p:nvPr/>
        </p:nvSpPr>
        <p:spPr>
          <a:xfrm rot="16200000">
            <a:off x="2474117" y="3785921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Access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  <p:sp>
        <p:nvSpPr>
          <p:cNvPr id="297" name="Rounded Rectangle 296"/>
          <p:cNvSpPr/>
          <p:nvPr/>
        </p:nvSpPr>
        <p:spPr>
          <a:xfrm>
            <a:off x="3952875" y="3505200"/>
            <a:ext cx="1000125" cy="28868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46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46000"/>
                </a:schemeClr>
              </a:gs>
            </a:gsLst>
            <a:lin ang="16200000" scaled="0"/>
            <a:tileRect/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dirty="0" smtClean="0">
                <a:solidFill>
                  <a:schemeClr val="tx1"/>
                </a:solidFill>
              </a:rPr>
              <a:t>Backhaul</a:t>
            </a:r>
            <a:r>
              <a:rPr lang="en-US" sz="1050" dirty="0" smtClean="0">
                <a:solidFill>
                  <a:srgbClr val="000000"/>
                </a:solidFill>
              </a:rPr>
              <a:t> Abstraction</a:t>
            </a:r>
            <a:endParaRPr lang="en-US" sz="10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15"/>
            <a:ext cx="8229600" cy="7779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4304"/>
            <a:ext cx="8229600" cy="533649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R1: Access link</a:t>
            </a:r>
          </a:p>
          <a:p>
            <a:pPr lvl="1"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600" dirty="0" smtClean="0"/>
              <a:t>SDN-based configuration/interaction between infrastructure and Terminal</a:t>
            </a:r>
          </a:p>
          <a:p>
            <a:pPr lvl="2"/>
            <a:r>
              <a:rPr lang="en-US" sz="1600" dirty="0" smtClean="0"/>
              <a:t>Remote configuration/management mechanisms for 802 radio links, including terminal and access network side. </a:t>
            </a:r>
          </a:p>
          <a:p>
            <a:pPr lvl="2"/>
            <a:r>
              <a:rPr lang="en-US" sz="1600" dirty="0" smtClean="0"/>
              <a:t>SDN-based configuration of 802 links, including </a:t>
            </a:r>
            <a:r>
              <a:rPr lang="en-US" sz="1600" dirty="0" err="1" smtClean="0"/>
              <a:t>QoS</a:t>
            </a:r>
            <a:r>
              <a:rPr lang="en-US" sz="1600" dirty="0" smtClean="0"/>
              <a:t>, setup, teardown, packet classification</a:t>
            </a:r>
          </a:p>
          <a:p>
            <a:pPr lvl="2"/>
            <a:r>
              <a:rPr lang="en-US" sz="1600" dirty="0" smtClean="0"/>
              <a:t>User plane management of the multiple-interfaced Terminal (e.g. generic 802-based logical interface to present to L3)</a:t>
            </a:r>
          </a:p>
          <a:p>
            <a:pPr lvl="2">
              <a:buClr>
                <a:schemeClr val="tx1"/>
              </a:buClr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R2: User &amp; terminal authentication, subscription &amp; terminal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Control path from Terminal to the corresponding Core operator</a:t>
            </a:r>
          </a:p>
          <a:p>
            <a:pPr lvl="2"/>
            <a:r>
              <a:rPr lang="en-US" sz="1600" dirty="0" smtClean="0"/>
              <a:t>Setting up control path between Terminal and AAA Proxy server</a:t>
            </a:r>
          </a:p>
          <a:p>
            <a:pPr lvl="2"/>
            <a:r>
              <a:rPr lang="en-US" sz="1600" dirty="0" smtClean="0"/>
              <a:t>Setting up control path between AAA Proxy server and AAA server of corresponding operator</a:t>
            </a:r>
          </a:p>
          <a:p>
            <a:pPr lvl="2"/>
            <a:r>
              <a:rPr lang="en-US" sz="1600" dirty="0" smtClean="0"/>
              <a:t>Identification and mapping of user’s traffic data paths/flows</a:t>
            </a:r>
          </a:p>
          <a:p>
            <a:pPr lvl="2"/>
            <a:r>
              <a:rPr lang="en-US" sz="1600" dirty="0" smtClean="0"/>
              <a:t>Dynamic modification of control path (e.g. SDN-based actions based on packet content)</a:t>
            </a:r>
          </a:p>
          <a:p>
            <a:pPr lvl="2"/>
            <a:r>
              <a:rPr lang="en-US" sz="1600" dirty="0" smtClean="0"/>
              <a:t>Per-user radio statistics for terminal management</a:t>
            </a:r>
          </a:p>
          <a:p>
            <a:pPr lvl="1">
              <a:buFont typeface="Wingdings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8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615"/>
            <a:ext cx="8229600" cy="7779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Functional Requirements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83354"/>
            <a:ext cx="8229600" cy="541269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R3: User data connection, service management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SDN controller configuring user data path (end-to-end forwarding) and mobility update, real-time flow-based counter monitoring, queue control, link connection control, heterogeneous access network control</a:t>
            </a:r>
          </a:p>
          <a:p>
            <a:pPr lvl="2"/>
            <a:r>
              <a:rPr lang="en-US" sz="1600" dirty="0" smtClean="0"/>
              <a:t>Southbound interface for configuration/management of heterogeneous 802 links in the backhaul</a:t>
            </a:r>
          </a:p>
          <a:p>
            <a:pPr lvl="2"/>
            <a:r>
              <a:rPr lang="en-US" sz="1600" dirty="0" smtClean="0"/>
              <a:t>Generalized data plane with common behavior for 802 technologies</a:t>
            </a:r>
          </a:p>
          <a:p>
            <a:pPr lvl="2"/>
            <a:r>
              <a:rPr lang="en-US" sz="1600" dirty="0" smtClean="0"/>
              <a:t>Provisioning of data paths across heterogeneous 802 links with </a:t>
            </a:r>
            <a:r>
              <a:rPr lang="en-US" sz="1600" dirty="0" err="1" smtClean="0"/>
              <a:t>QoS</a:t>
            </a:r>
            <a:r>
              <a:rPr lang="en-US" sz="1600" dirty="0" smtClean="0"/>
              <a:t> support</a:t>
            </a:r>
          </a:p>
          <a:p>
            <a:pPr lvl="2"/>
            <a:r>
              <a:rPr lang="en-US" sz="1600" dirty="0" smtClean="0"/>
              <a:t>Per-user counters for accounting</a:t>
            </a:r>
          </a:p>
          <a:p>
            <a:pPr lvl="2"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R4: Inter-access network coordination and cooperation, fast inter-technology handover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SDN-based forwarding state updates across different access networks</a:t>
            </a:r>
          </a:p>
          <a:p>
            <a:pPr lvl="2"/>
            <a:r>
              <a:rPr lang="en-US" sz="1600" dirty="0" smtClean="0"/>
              <a:t>SDN-based reconfiguration of data path</a:t>
            </a:r>
          </a:p>
          <a:p>
            <a:pPr lvl="2">
              <a:buFont typeface="Wingdings" pitchFamily="2" charset="2"/>
              <a:buChar char="Ø"/>
            </a:pPr>
            <a:endParaRPr lang="en-US" sz="1200" dirty="0" smtClean="0"/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/>
              <a:t>R5: Inter-operator roaming control interface</a:t>
            </a:r>
          </a:p>
          <a:p>
            <a:pPr lvl="1">
              <a:buFont typeface="Wingdings" pitchFamily="2" charset="2"/>
              <a:buChar char="Ø"/>
            </a:pPr>
            <a:r>
              <a:rPr lang="en-US" sz="1600" dirty="0" smtClean="0"/>
              <a:t>Inter-operator roaming outside access network</a:t>
            </a:r>
          </a:p>
          <a:p>
            <a:pPr lvl="2"/>
            <a:r>
              <a:rPr lang="en-US" sz="1600" dirty="0" smtClean="0"/>
              <a:t>Subscription information exchange between service operators</a:t>
            </a:r>
          </a:p>
          <a:p>
            <a:pPr lvl="1">
              <a:buNone/>
            </a:pPr>
            <a:endParaRPr lang="en-US" sz="1600" dirty="0" smtClean="0"/>
          </a:p>
          <a:p>
            <a:pPr lvl="1">
              <a:buFont typeface="Wingdings" pitchFamily="2" charset="2"/>
              <a:buChar char="Ø"/>
            </a:pPr>
            <a:endParaRPr lang="en-US" sz="1600" dirty="0" smtClean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208615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GAPS To EXISTING IEEE 802 Functionality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89756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Gaps to existing IEEE 802 technologies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 smtClean="0"/>
              <a:t>Control of data forwarding plane, common to 802 technologies</a:t>
            </a:r>
          </a:p>
          <a:p>
            <a:pPr lvl="1"/>
            <a:r>
              <a:rPr lang="en-US" sz="1800" dirty="0" smtClean="0"/>
              <a:t>Southbound interface enabling the communication between the 802 technologies and the central controller (e.g. access abstraction)</a:t>
            </a:r>
          </a:p>
          <a:p>
            <a:pPr lvl="1"/>
            <a:r>
              <a:rPr lang="en-US" sz="1800" dirty="0" smtClean="0"/>
              <a:t>Clearly defined interfaces, SAPs and behaviors</a:t>
            </a:r>
          </a:p>
          <a:p>
            <a:pPr lvl="1"/>
            <a:r>
              <a:rPr lang="en-US" sz="1800" dirty="0" smtClean="0"/>
              <a:t>Ability to modify data path based on arbitrary but bounded selection parameters</a:t>
            </a:r>
          </a:p>
          <a:p>
            <a:pPr lvl="2"/>
            <a:r>
              <a:rPr lang="en-US" sz="1400" dirty="0" smtClean="0"/>
              <a:t>Packet classification mechanisms based on templates (á la </a:t>
            </a:r>
            <a:r>
              <a:rPr lang="en-US" sz="1400" dirty="0" err="1" smtClean="0"/>
              <a:t>OpenFlow</a:t>
            </a:r>
            <a:r>
              <a:rPr lang="en-US" sz="1400" dirty="0" smtClean="0"/>
              <a:t>)</a:t>
            </a:r>
          </a:p>
          <a:p>
            <a:pPr lvl="2"/>
            <a:r>
              <a:rPr lang="en-US" sz="1400" dirty="0" smtClean="0"/>
              <a:t>End-to-end packet flow and </a:t>
            </a:r>
            <a:r>
              <a:rPr lang="en-US" sz="1400" dirty="0" err="1" smtClean="0"/>
              <a:t>QoS</a:t>
            </a:r>
            <a:endParaRPr lang="en-US" sz="1400" dirty="0" smtClean="0"/>
          </a:p>
          <a:p>
            <a:r>
              <a:rPr lang="en-US" sz="2000" dirty="0" smtClean="0"/>
              <a:t>Radio configuration mechanism for access and backhaul links</a:t>
            </a:r>
          </a:p>
          <a:p>
            <a:pPr lvl="1"/>
            <a:r>
              <a:rPr lang="en-US" sz="1800" dirty="0" smtClean="0"/>
              <a:t>With defined metrics and reporting</a:t>
            </a:r>
          </a:p>
          <a:p>
            <a:r>
              <a:rPr lang="en-US" sz="2000" dirty="0" smtClean="0"/>
              <a:t>Data plane management of the multiple-interface Terminal</a:t>
            </a:r>
          </a:p>
          <a:p>
            <a:pPr lvl="1"/>
            <a:r>
              <a:rPr lang="en-US" sz="1800" dirty="0" smtClean="0"/>
              <a:t>Notion of 802 logical interface facing L3</a:t>
            </a:r>
          </a:p>
          <a:p>
            <a:r>
              <a:rPr lang="en-US" sz="2000" dirty="0" smtClean="0"/>
              <a:t>Generic 802 access authorization and attachment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540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OmniRAN</a:t>
            </a:r>
            <a:r>
              <a:rPr lang="en-US" dirty="0" smtClean="0"/>
              <a:t> Study Group: Overview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The IEEE 802 Executive Committee (EC) originally chartered the </a:t>
            </a:r>
            <a:r>
              <a:rPr lang="en-US" sz="2400" dirty="0" err="1" smtClean="0"/>
              <a:t>OmniRAN</a:t>
            </a:r>
            <a:r>
              <a:rPr lang="en-US" sz="2400" dirty="0" smtClean="0"/>
              <a:t> EC Study Group (ECSG) in November 2012 </a:t>
            </a:r>
          </a:p>
          <a:p>
            <a:pPr lvl="1"/>
            <a:r>
              <a:rPr lang="en-US" sz="1800" dirty="0" smtClean="0"/>
              <a:t>Currently planning to conclude activities in November 2013</a:t>
            </a:r>
          </a:p>
          <a:p>
            <a:pPr lvl="1"/>
            <a:endParaRPr lang="en-US" sz="1800" dirty="0" smtClean="0"/>
          </a:p>
          <a:p>
            <a:r>
              <a:rPr lang="en-US" sz="2400" dirty="0" err="1" smtClean="0"/>
              <a:t>OmniRAN</a:t>
            </a:r>
            <a:r>
              <a:rPr lang="en-US" sz="2400" dirty="0" smtClean="0"/>
              <a:t>: Open Mobile Network Interface for </a:t>
            </a:r>
            <a:r>
              <a:rPr lang="en-US" sz="2400" dirty="0" err="1" smtClean="0"/>
              <a:t>omni</a:t>
            </a:r>
            <a:r>
              <a:rPr lang="en-US" sz="2400" dirty="0" smtClean="0"/>
              <a:t>-Range Access Networks</a:t>
            </a:r>
          </a:p>
          <a:p>
            <a:endParaRPr lang="en-US" sz="2400" dirty="0" smtClean="0"/>
          </a:p>
          <a:p>
            <a:r>
              <a:rPr lang="en-US" sz="2400" dirty="0" smtClean="0"/>
              <a:t>Moving to propose initiation of standardization activity by end of 2013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54029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OmniRAN ECSG</a:t>
            </a:r>
            <a:br>
              <a:rPr lang="en-US"/>
            </a:br>
            <a:r>
              <a:rPr lang="en-US"/>
              <a:t>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26450" cy="4525963"/>
          </a:xfrm>
        </p:spPr>
        <p:txBody>
          <a:bodyPr>
            <a:normAutofit/>
          </a:bodyPr>
          <a:lstStyle/>
          <a:p>
            <a:r>
              <a:rPr lang="en-US" dirty="0"/>
              <a:t>Website:</a:t>
            </a:r>
            <a:br>
              <a:rPr lang="en-US" dirty="0"/>
            </a:br>
            <a:r>
              <a:rPr lang="en-US" dirty="0">
                <a:hlinkClick r:id="rId2"/>
              </a:rPr>
              <a:t>http:/</a:t>
            </a:r>
            <a:r>
              <a:rPr lang="en-US" dirty="0" smtClean="0">
                <a:hlinkClick r:id="rId2"/>
              </a:rPr>
              <a:t>/ieee802</a:t>
            </a:r>
            <a:r>
              <a:rPr lang="en-US" dirty="0">
                <a:hlinkClick r:id="rId2"/>
              </a:rPr>
              <a:t>.org/OmniRANsg/</a:t>
            </a:r>
            <a:endParaRPr lang="en-US" dirty="0"/>
          </a:p>
          <a:p>
            <a:r>
              <a:rPr lang="en-US" dirty="0"/>
              <a:t>Document </a:t>
            </a:r>
            <a:r>
              <a:rPr lang="en-US" dirty="0" smtClean="0"/>
              <a:t>Archive: </a:t>
            </a:r>
            <a:r>
              <a:rPr lang="en-US" dirty="0">
                <a:hlinkClick r:id="rId3"/>
              </a:rPr>
              <a:t>https://mentor.ieee.org/omniran/documents</a:t>
            </a:r>
            <a:endParaRPr lang="en-US" dirty="0"/>
          </a:p>
          <a:p>
            <a:r>
              <a:rPr lang="en-US" dirty="0"/>
              <a:t>Email reflector: </a:t>
            </a:r>
            <a:br>
              <a:rPr lang="en-US" dirty="0"/>
            </a:br>
            <a:r>
              <a:rPr lang="en-US" dirty="0">
                <a:hlinkClick r:id="rId4"/>
              </a:rPr>
              <a:t>ecsg-802-omniran@listserv.ieee.org</a:t>
            </a:r>
            <a:endParaRPr lang="en-US" dirty="0"/>
          </a:p>
          <a:p>
            <a:r>
              <a:rPr lang="en-US" dirty="0"/>
              <a:t>Email archive: </a:t>
            </a:r>
            <a:r>
              <a:rPr lang="en-US" dirty="0">
                <a:hlinkClick r:id="rId5"/>
              </a:rPr>
              <a:t>http:/</a:t>
            </a:r>
            <a:r>
              <a:rPr lang="en-US" dirty="0" smtClean="0">
                <a:hlinkClick r:id="rId5"/>
              </a:rPr>
              <a:t>/ieee802.org/OmniRANsg</a:t>
            </a:r>
            <a:r>
              <a:rPr lang="en-US" dirty="0">
                <a:hlinkClick r:id="rId5"/>
              </a:rPr>
              <a:t>/email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Rectangle 309"/>
          <p:cNvSpPr/>
          <p:nvPr/>
        </p:nvSpPr>
        <p:spPr bwMode="auto">
          <a:xfrm>
            <a:off x="251520" y="4644000"/>
            <a:ext cx="8640960" cy="180000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0" rIns="91440" bIns="0" numCol="1" rtlCol="0" anchor="t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176" name="Rectangle 175"/>
          <p:cNvSpPr/>
          <p:nvPr/>
        </p:nvSpPr>
        <p:spPr bwMode="auto">
          <a:xfrm>
            <a:off x="612000" y="5582125"/>
            <a:ext cx="7964999" cy="85499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0" numCol="1" rtlCol="0" anchor="b" anchorCtr="0" compatLnSpc="1">
            <a:prstTxWarp prst="textNoShape">
              <a:avLst/>
            </a:prstTxWarp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+mn-lt"/>
              </a:rPr>
              <a:t>S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cope of IEEE 802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7" name="Rectangle 36"/>
          <p:cNvSpPr/>
          <p:nvPr/>
        </p:nvSpPr>
        <p:spPr bwMode="auto">
          <a:xfrm>
            <a:off x="849022" y="6165866"/>
            <a:ext cx="1922977" cy="98134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+mn-lt"/>
              </a:rPr>
              <a:t>Medium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817000" y="6179974"/>
            <a:ext cx="1757622" cy="8402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+mn-lt"/>
              </a:rPr>
              <a:t>Medium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829866" y="4691058"/>
            <a:ext cx="708533" cy="1481185"/>
            <a:chOff x="971599" y="3514117"/>
            <a:chExt cx="1080121" cy="1355043"/>
          </a:xfrm>
        </p:grpSpPr>
        <p:sp>
          <p:nvSpPr>
            <p:cNvPr id="3" name="Rectangle 2"/>
            <p:cNvSpPr/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Data Link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4" name="Rectangle 3"/>
            <p:cNvSpPr/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Physical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Network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Transport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Arial Narrow" panose="020B0606020202030204" pitchFamily="34" charset="0"/>
                </a:rPr>
                <a:t>Application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32" name="Rectangle 31"/>
          <p:cNvSpPr/>
          <p:nvPr/>
        </p:nvSpPr>
        <p:spPr bwMode="auto">
          <a:xfrm>
            <a:off x="2252213" y="5581908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3" name="Rectangle 32"/>
          <p:cNvSpPr/>
          <p:nvPr/>
        </p:nvSpPr>
        <p:spPr bwMode="auto">
          <a:xfrm>
            <a:off x="2252213" y="5877076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0" name="Rectangle 219"/>
          <p:cNvSpPr/>
          <p:nvPr/>
        </p:nvSpPr>
        <p:spPr bwMode="auto">
          <a:xfrm>
            <a:off x="2796517" y="5577793"/>
            <a:ext cx="542082" cy="292906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21" name="Rectangle 220"/>
          <p:cNvSpPr/>
          <p:nvPr/>
        </p:nvSpPr>
        <p:spPr bwMode="auto">
          <a:xfrm>
            <a:off x="2796514" y="5875018"/>
            <a:ext cx="542085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 bwMode="auto">
          <a:xfrm flipV="1">
            <a:off x="2252213" y="5588405"/>
            <a:ext cx="1086386" cy="71123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grpSp>
        <p:nvGrpSpPr>
          <p:cNvPr id="232" name="Group 231"/>
          <p:cNvGrpSpPr/>
          <p:nvPr/>
        </p:nvGrpSpPr>
        <p:grpSpPr>
          <a:xfrm>
            <a:off x="7667161" y="4689000"/>
            <a:ext cx="708533" cy="1481185"/>
            <a:chOff x="971599" y="3514117"/>
            <a:chExt cx="1080121" cy="1355043"/>
          </a:xfrm>
        </p:grpSpPr>
        <p:sp>
          <p:nvSpPr>
            <p:cNvPr id="233" name="Rectangle 232"/>
            <p:cNvSpPr/>
            <p:nvPr/>
          </p:nvSpPr>
          <p:spPr bwMode="auto">
            <a:xfrm>
              <a:off x="971599" y="4329100"/>
              <a:ext cx="1080121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0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n-lt"/>
                </a:rPr>
                <a:t>Data Link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4" name="Rectangle 233"/>
            <p:cNvSpPr/>
            <p:nvPr/>
          </p:nvSpPr>
          <p:spPr bwMode="auto">
            <a:xfrm>
              <a:off x="971600" y="459913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Physical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5" name="Rectangle 234"/>
            <p:cNvSpPr/>
            <p:nvPr/>
          </p:nvSpPr>
          <p:spPr bwMode="auto">
            <a:xfrm>
              <a:off x="971600" y="405907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Network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6" name="Rectangle 235"/>
            <p:cNvSpPr/>
            <p:nvPr/>
          </p:nvSpPr>
          <p:spPr bwMode="auto">
            <a:xfrm>
              <a:off x="971600" y="3789040"/>
              <a:ext cx="1080120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+mn-lt"/>
                </a:rPr>
                <a:t>Transport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endParaRPr>
            </a:p>
          </p:txBody>
        </p:sp>
        <p:sp>
          <p:nvSpPr>
            <p:cNvPr id="237" name="Rectangle 236"/>
            <p:cNvSpPr/>
            <p:nvPr/>
          </p:nvSpPr>
          <p:spPr bwMode="auto">
            <a:xfrm>
              <a:off x="971601" y="3514117"/>
              <a:ext cx="1080119" cy="27003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0" tIns="0" rIns="0" bIns="0" numCol="1" rtlCol="0" anchor="ctr" anchorCtr="1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000" dirty="0" smtClean="0">
                  <a:latin typeface="Arial Narrow" panose="020B0606020202030204" pitchFamily="34" charset="0"/>
                </a:rPr>
                <a:t>Application</a:t>
              </a:r>
              <a:endParaRPr kumimoji="0" 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endParaRPr>
            </a:p>
          </p:txBody>
        </p:sp>
      </p:grpSp>
      <p:sp>
        <p:nvSpPr>
          <p:cNvPr id="238" name="Rectangle 237"/>
          <p:cNvSpPr/>
          <p:nvPr/>
        </p:nvSpPr>
        <p:spPr bwMode="auto">
          <a:xfrm>
            <a:off x="6388104" y="5284684"/>
            <a:ext cx="553982" cy="311993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Network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39" name="Rectangle 238"/>
          <p:cNvSpPr/>
          <p:nvPr/>
        </p:nvSpPr>
        <p:spPr bwMode="auto">
          <a:xfrm>
            <a:off x="5850948" y="5284684"/>
            <a:ext cx="544304" cy="308879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Network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31" name="Isosceles Triangle 230"/>
          <p:cNvSpPr/>
          <p:nvPr/>
        </p:nvSpPr>
        <p:spPr bwMode="auto">
          <a:xfrm flipV="1">
            <a:off x="5850948" y="5280364"/>
            <a:ext cx="1091137" cy="111178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0" name="Rectangle 239"/>
          <p:cNvSpPr/>
          <p:nvPr/>
        </p:nvSpPr>
        <p:spPr bwMode="auto">
          <a:xfrm>
            <a:off x="4608823" y="6172243"/>
            <a:ext cx="1772263" cy="90874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+mn-lt"/>
              </a:rPr>
              <a:t>Medium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1" name="Rectangle 240"/>
          <p:cNvSpPr/>
          <p:nvPr/>
        </p:nvSpPr>
        <p:spPr bwMode="auto">
          <a:xfrm>
            <a:off x="6437594" y="6174301"/>
            <a:ext cx="1930051" cy="88816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800" dirty="0" smtClean="0">
                <a:latin typeface="+mn-lt"/>
              </a:rPr>
              <a:t>Medium</a:t>
            </a:r>
            <a:endParaRPr kumimoji="0" 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44" name="Rectangle 243"/>
          <p:cNvSpPr/>
          <p:nvPr/>
        </p:nvSpPr>
        <p:spPr bwMode="auto">
          <a:xfrm>
            <a:off x="4058679" y="5592453"/>
            <a:ext cx="544303" cy="2887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5" name="Rectangle 244"/>
          <p:cNvSpPr/>
          <p:nvPr/>
        </p:nvSpPr>
        <p:spPr bwMode="auto">
          <a:xfrm>
            <a:off x="4058679" y="5881191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6" name="Rectangle 245"/>
          <p:cNvSpPr/>
          <p:nvPr/>
        </p:nvSpPr>
        <p:spPr bwMode="auto">
          <a:xfrm>
            <a:off x="4602983" y="5592454"/>
            <a:ext cx="542082" cy="2823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b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7" name="Rectangle 246"/>
          <p:cNvSpPr/>
          <p:nvPr/>
        </p:nvSpPr>
        <p:spPr bwMode="auto">
          <a:xfrm>
            <a:off x="4602980" y="5879134"/>
            <a:ext cx="542085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8" name="Isosceles Triangle 247"/>
          <p:cNvSpPr/>
          <p:nvPr/>
        </p:nvSpPr>
        <p:spPr bwMode="auto">
          <a:xfrm flipV="1">
            <a:off x="4058679" y="5592454"/>
            <a:ext cx="1086386" cy="71123"/>
          </a:xfrm>
          <a:prstGeom prst="triangle">
            <a:avLst>
              <a:gd name="adj" fmla="val 49569"/>
            </a:avLst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49" name="Rectangle 248"/>
          <p:cNvSpPr/>
          <p:nvPr/>
        </p:nvSpPr>
        <p:spPr bwMode="auto">
          <a:xfrm>
            <a:off x="5855699" y="5593563"/>
            <a:ext cx="544303" cy="28873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50" name="Rectangle 249"/>
          <p:cNvSpPr/>
          <p:nvPr/>
        </p:nvSpPr>
        <p:spPr bwMode="auto">
          <a:xfrm>
            <a:off x="5855699" y="5882301"/>
            <a:ext cx="544303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51" name="Rectangle 250"/>
          <p:cNvSpPr/>
          <p:nvPr/>
        </p:nvSpPr>
        <p:spPr bwMode="auto">
          <a:xfrm>
            <a:off x="6400003" y="5593564"/>
            <a:ext cx="542082" cy="28236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anose="020B0606020202030204" pitchFamily="34" charset="0"/>
              </a:rPr>
              <a:t>Data Link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252" name="Rectangle 251"/>
          <p:cNvSpPr/>
          <p:nvPr/>
        </p:nvSpPr>
        <p:spPr bwMode="auto">
          <a:xfrm>
            <a:off x="6400000" y="5880243"/>
            <a:ext cx="542085" cy="295167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000" dirty="0" smtClean="0">
                <a:latin typeface="Arial Narrow" panose="020B0606020202030204" pitchFamily="34" charset="0"/>
              </a:rPr>
              <a:t>Physical</a:t>
            </a:r>
            <a:endParaRPr kumimoji="0" 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 Narrow" panose="020B0606020202030204" pitchFamily="34" charset="0"/>
            </a:endParaRPr>
          </a:p>
        </p:txBody>
      </p:sp>
      <p:sp>
        <p:nvSpPr>
          <p:cNvPr id="314" name="Rectangle 313"/>
          <p:cNvSpPr/>
          <p:nvPr/>
        </p:nvSpPr>
        <p:spPr bwMode="auto">
          <a:xfrm>
            <a:off x="251520" y="2770059"/>
            <a:ext cx="8640960" cy="101975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Network Abstraction by OmniRAN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52000" y="3879000"/>
            <a:ext cx="8640000" cy="72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400" dirty="0" err="1"/>
              <a:t>OmniRAN</a:t>
            </a:r>
            <a:r>
              <a:rPr lang="en-US" sz="2400" dirty="0"/>
              <a:t> provides a generic model of an access network based on IEEE 802 technologies</a:t>
            </a:r>
          </a:p>
        </p:txBody>
      </p:sp>
      <p:sp>
        <p:nvSpPr>
          <p:cNvPr id="91" name="Rounded Rectangle 90"/>
          <p:cNvSpPr/>
          <p:nvPr/>
        </p:nvSpPr>
        <p:spPr bwMode="auto">
          <a:xfrm>
            <a:off x="7569069" y="1585005"/>
            <a:ext cx="827582" cy="785730"/>
          </a:xfrm>
          <a:prstGeom prst="roundRect">
            <a:avLst>
              <a:gd name="adj" fmla="val 12403"/>
            </a:avLst>
          </a:prstGeom>
          <a:solidFill>
            <a:schemeClr val="accent4">
              <a:lumMod val="40000"/>
              <a:lumOff val="60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2" name="Rounded Rectangle 91"/>
          <p:cNvSpPr/>
          <p:nvPr/>
        </p:nvSpPr>
        <p:spPr bwMode="auto">
          <a:xfrm>
            <a:off x="2249411" y="1585005"/>
            <a:ext cx="2895653" cy="788515"/>
          </a:xfrm>
          <a:prstGeom prst="roundRect">
            <a:avLst>
              <a:gd name="adj" fmla="val 12403"/>
            </a:avLst>
          </a:prstGeom>
          <a:solidFill>
            <a:srgbClr val="A7E8FF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93" name="AutoShape 11"/>
          <p:cNvSpPr>
            <a:spLocks noChangeArrowheads="1"/>
          </p:cNvSpPr>
          <p:nvPr/>
        </p:nvSpPr>
        <p:spPr bwMode="auto">
          <a:xfrm>
            <a:off x="746575" y="1585006"/>
            <a:ext cx="881834" cy="785730"/>
          </a:xfrm>
          <a:prstGeom prst="flowChartAlternateProcess">
            <a:avLst/>
          </a:prstGeom>
          <a:solidFill>
            <a:srgbClr val="6DC0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94" name="AutoShape 13"/>
          <p:cNvSpPr>
            <a:spLocks noChangeArrowheads="1"/>
          </p:cNvSpPr>
          <p:nvPr/>
        </p:nvSpPr>
        <p:spPr bwMode="auto">
          <a:xfrm>
            <a:off x="5858879" y="1585005"/>
            <a:ext cx="1055687" cy="785730"/>
          </a:xfrm>
          <a:prstGeom prst="flowChartAlternateProcess">
            <a:avLst/>
          </a:prstGeom>
          <a:solidFill>
            <a:srgbClr val="8BB2FF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anchor="ctr"/>
          <a:lstStyle/>
          <a:p>
            <a:endParaRPr lang="en-US" dirty="0"/>
          </a:p>
        </p:txBody>
      </p:sp>
      <p:sp>
        <p:nvSpPr>
          <p:cNvPr id="95" name="Freeform 14"/>
          <p:cNvSpPr>
            <a:spLocks/>
          </p:cNvSpPr>
          <p:nvPr/>
        </p:nvSpPr>
        <p:spPr bwMode="auto">
          <a:xfrm>
            <a:off x="6120727" y="1988865"/>
            <a:ext cx="560632" cy="147961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90"/>
              </a:cxn>
              <a:cxn ang="0">
                <a:pos x="499" y="90"/>
              </a:cxn>
              <a:cxn ang="0">
                <a:pos x="499" y="0"/>
              </a:cxn>
            </a:cxnLst>
            <a:rect l="0" t="0" r="r" b="b"/>
            <a:pathLst>
              <a:path w="499" h="90">
                <a:moveTo>
                  <a:pt x="0" y="0"/>
                </a:moveTo>
                <a:lnTo>
                  <a:pt x="0" y="90"/>
                </a:lnTo>
                <a:lnTo>
                  <a:pt x="499" y="90"/>
                </a:lnTo>
                <a:lnTo>
                  <a:pt x="499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99" name="Line 18"/>
          <p:cNvSpPr>
            <a:spLocks noChangeShapeType="1"/>
          </p:cNvSpPr>
          <p:nvPr/>
        </p:nvSpPr>
        <p:spPr bwMode="auto">
          <a:xfrm>
            <a:off x="2590550" y="1846864"/>
            <a:ext cx="1751469" cy="29507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1" name="Line 19"/>
          <p:cNvSpPr>
            <a:spLocks noChangeShapeType="1"/>
          </p:cNvSpPr>
          <p:nvPr/>
        </p:nvSpPr>
        <p:spPr bwMode="auto">
          <a:xfrm flipH="1">
            <a:off x="2995701" y="2259517"/>
            <a:ext cx="1345648" cy="7809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lIns="0" tIns="0"/>
          <a:lstStyle/>
          <a:p>
            <a:endParaRPr lang="en-US" dirty="0"/>
          </a:p>
        </p:txBody>
      </p:sp>
      <p:sp>
        <p:nvSpPr>
          <p:cNvPr id="102" name="Line 20"/>
          <p:cNvSpPr>
            <a:spLocks noChangeShapeType="1"/>
          </p:cNvSpPr>
          <p:nvPr/>
        </p:nvSpPr>
        <p:spPr bwMode="auto">
          <a:xfrm flipV="1">
            <a:off x="4778759" y="2194889"/>
            <a:ext cx="3009419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03" name="AutoShape 22"/>
          <p:cNvSpPr>
            <a:spLocks noChangeArrowheads="1"/>
          </p:cNvSpPr>
          <p:nvPr/>
        </p:nvSpPr>
        <p:spPr bwMode="auto">
          <a:xfrm>
            <a:off x="5927250" y="1776848"/>
            <a:ext cx="360362" cy="260331"/>
          </a:xfrm>
          <a:prstGeom prst="can">
            <a:avLst>
              <a:gd name="adj" fmla="val 25000"/>
            </a:avLst>
          </a:prstGeom>
          <a:solidFill>
            <a:srgbClr val="6699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sz="1600" dirty="0">
              <a:ea typeface="ＭＳ Ｐゴシック" pitchFamily="34" charset="-128"/>
            </a:endParaRPr>
          </a:p>
        </p:txBody>
      </p:sp>
      <p:pic>
        <p:nvPicPr>
          <p:cNvPr id="104" name="Picture 23" descr="x_big_image2"/>
          <p:cNvPicPr>
            <a:picLocks noChangeAspect="1" noChangeArrowheads="1"/>
          </p:cNvPicPr>
          <p:nvPr/>
        </p:nvPicPr>
        <p:blipFill>
          <a:blip r:embed="rId2">
            <a:lum bright="10000" contrast="40000"/>
          </a:blip>
          <a:srcRect/>
          <a:stretch>
            <a:fillRect/>
          </a:stretch>
        </p:blipFill>
        <p:spPr bwMode="auto">
          <a:xfrm>
            <a:off x="849023" y="1806295"/>
            <a:ext cx="548641" cy="584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5" name="Group 25"/>
          <p:cNvGrpSpPr>
            <a:grpSpLocks noChangeAspect="1"/>
          </p:cNvGrpSpPr>
          <p:nvPr/>
        </p:nvGrpSpPr>
        <p:grpSpPr bwMode="auto">
          <a:xfrm flipH="1">
            <a:off x="2486366" y="1741145"/>
            <a:ext cx="498811" cy="600487"/>
            <a:chOff x="5" y="2480"/>
            <a:chExt cx="237" cy="430"/>
          </a:xfrm>
        </p:grpSpPr>
        <p:grpSp>
          <p:nvGrpSpPr>
            <p:cNvPr id="106" name="Group 26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10" name="Group 27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18" name="Group 28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26" name="Line 2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7" name="Line 3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8" name="Line 3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29" name="Line 3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0" name="Line 3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1" name="Line 3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32" name="Line 3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19" name="Line 3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0" name="Line 37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1" name="Line 38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2" name="Line 3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3" name="Line 40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4" name="Line 4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25" name="Line 42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11" name="Group 43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13" name="Line 4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4" name="Line 45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5" name="Line 4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6" name="Line 47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17" name="Line 48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12" name="Oval 49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07" name="Arc 50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8" name="Arc 51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9" name="Arc 52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133" name="Group 53"/>
          <p:cNvGrpSpPr>
            <a:grpSpLocks noChangeAspect="1"/>
          </p:cNvGrpSpPr>
          <p:nvPr/>
        </p:nvGrpSpPr>
        <p:grpSpPr bwMode="auto">
          <a:xfrm flipH="1">
            <a:off x="2390724" y="1617452"/>
            <a:ext cx="206807" cy="249108"/>
            <a:chOff x="5" y="2480"/>
            <a:chExt cx="237" cy="430"/>
          </a:xfrm>
        </p:grpSpPr>
        <p:grpSp>
          <p:nvGrpSpPr>
            <p:cNvPr id="134" name="Group 54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138" name="Group 55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146" name="Group 56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54" name="Line 57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5" name="Line 58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6" name="Line 59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7" name="Line 60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8" name="Line 6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59" name="Line 6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60" name="Line 6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147" name="Line 6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8" name="Line 65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9" name="Line 66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0" name="Line 6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1" name="Line 68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2" name="Line 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53" name="Line 70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39" name="Group 71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41" name="Line 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2" name="Line 73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3" name="Line 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4" name="Line 75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145" name="Line 76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40" name="Oval 77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35" name="Arc 78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6" name="Arc 79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37" name="Arc 80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162" name="Text Box 82"/>
          <p:cNvSpPr txBox="1">
            <a:spLocks noChangeArrowheads="1"/>
          </p:cNvSpPr>
          <p:nvPr/>
        </p:nvSpPr>
        <p:spPr bwMode="auto">
          <a:xfrm>
            <a:off x="3068569" y="1585005"/>
            <a:ext cx="1433085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hr-HR" sz="1400" b="1" dirty="0" smtClean="0">
                <a:latin typeface="Arial" pitchFamily="34" charset="0"/>
                <a:cs typeface="Arial" pitchFamily="34" charset="0"/>
              </a:rPr>
              <a:t>Access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Network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4" name="Group 85"/>
          <p:cNvGrpSpPr>
            <a:grpSpLocks/>
          </p:cNvGrpSpPr>
          <p:nvPr/>
        </p:nvGrpSpPr>
        <p:grpSpPr bwMode="auto">
          <a:xfrm>
            <a:off x="7749244" y="1784444"/>
            <a:ext cx="269875" cy="460375"/>
            <a:chOff x="4120" y="2308"/>
            <a:chExt cx="305" cy="415"/>
          </a:xfrm>
        </p:grpSpPr>
        <p:sp>
          <p:nvSpPr>
            <p:cNvPr id="165" name="Freeform 86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6" name="Rectangle 87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67" name="Oval 88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68" name="Group 89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72" name="Line 90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3" name="Line 91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4" name="Line 92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75" name="Line 93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69" name="Freeform 94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70" name="Oval 95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71" name="Oval 96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88" name="Group 109"/>
          <p:cNvGrpSpPr>
            <a:grpSpLocks/>
          </p:cNvGrpSpPr>
          <p:nvPr/>
        </p:nvGrpSpPr>
        <p:grpSpPr bwMode="auto">
          <a:xfrm>
            <a:off x="7974114" y="1857159"/>
            <a:ext cx="269875" cy="460375"/>
            <a:chOff x="4120" y="2308"/>
            <a:chExt cx="305" cy="415"/>
          </a:xfrm>
        </p:grpSpPr>
        <p:sp>
          <p:nvSpPr>
            <p:cNvPr id="189" name="Freeform 110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0" name="Rectangle 111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1" name="Oval 112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192" name="Group 113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196" name="Line 114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7" name="Line 115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8" name="Line 116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99" name="Line 117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193" name="Freeform 118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94" name="Oval 119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95" name="Oval 120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01" name="Group 122"/>
          <p:cNvGrpSpPr>
            <a:grpSpLocks/>
          </p:cNvGrpSpPr>
          <p:nvPr/>
        </p:nvGrpSpPr>
        <p:grpSpPr bwMode="auto">
          <a:xfrm>
            <a:off x="6561299" y="1722144"/>
            <a:ext cx="269875" cy="390062"/>
            <a:chOff x="4120" y="2308"/>
            <a:chExt cx="305" cy="415"/>
          </a:xfrm>
        </p:grpSpPr>
        <p:sp>
          <p:nvSpPr>
            <p:cNvPr id="202" name="Freeform 123"/>
            <p:cNvSpPr>
              <a:spLocks/>
            </p:cNvSpPr>
            <p:nvPr/>
          </p:nvSpPr>
          <p:spPr bwMode="auto">
            <a:xfrm flipH="1">
              <a:off x="4378" y="2308"/>
              <a:ext cx="47" cy="415"/>
            </a:xfrm>
            <a:custGeom>
              <a:avLst/>
              <a:gdLst/>
              <a:ahLst/>
              <a:cxnLst>
                <a:cxn ang="0">
                  <a:pos x="90" y="546"/>
                </a:cxn>
                <a:cxn ang="0">
                  <a:pos x="0" y="432"/>
                </a:cxn>
                <a:cxn ang="0">
                  <a:pos x="0" y="0"/>
                </a:cxn>
                <a:cxn ang="0">
                  <a:pos x="84" y="42"/>
                </a:cxn>
                <a:cxn ang="0">
                  <a:pos x="90" y="546"/>
                </a:cxn>
              </a:cxnLst>
              <a:rect l="0" t="0" r="r" b="b"/>
              <a:pathLst>
                <a:path w="90" h="546">
                  <a:moveTo>
                    <a:pt x="90" y="546"/>
                  </a:moveTo>
                  <a:lnTo>
                    <a:pt x="0" y="432"/>
                  </a:lnTo>
                  <a:lnTo>
                    <a:pt x="0" y="0"/>
                  </a:lnTo>
                  <a:lnTo>
                    <a:pt x="84" y="42"/>
                  </a:lnTo>
                  <a:lnTo>
                    <a:pt x="90" y="546"/>
                  </a:lnTo>
                  <a:close/>
                </a:path>
              </a:pathLst>
            </a:custGeom>
            <a:solidFill>
              <a:srgbClr val="006699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3" name="Rectangle 124"/>
            <p:cNvSpPr>
              <a:spLocks noChangeArrowheads="1"/>
            </p:cNvSpPr>
            <p:nvPr/>
          </p:nvSpPr>
          <p:spPr bwMode="auto">
            <a:xfrm flipH="1">
              <a:off x="4127" y="2340"/>
              <a:ext cx="255" cy="383"/>
            </a:xfrm>
            <a:prstGeom prst="rect">
              <a:avLst/>
            </a:prstGeom>
            <a:solidFill>
              <a:srgbClr val="0078AA"/>
            </a:solidFill>
            <a:ln w="1588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4" name="Oval 125"/>
            <p:cNvSpPr>
              <a:spLocks noChangeArrowheads="1"/>
            </p:cNvSpPr>
            <p:nvPr/>
          </p:nvSpPr>
          <p:spPr bwMode="auto">
            <a:xfrm flipH="1">
              <a:off x="4278" y="2390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grpSp>
          <p:nvGrpSpPr>
            <p:cNvPr id="205" name="Group 126"/>
            <p:cNvGrpSpPr>
              <a:grpSpLocks/>
            </p:cNvGrpSpPr>
            <p:nvPr/>
          </p:nvGrpSpPr>
          <p:grpSpPr bwMode="auto">
            <a:xfrm flipH="1">
              <a:off x="4164" y="2500"/>
              <a:ext cx="152" cy="109"/>
              <a:chOff x="3216" y="2784"/>
              <a:chExt cx="192" cy="144"/>
            </a:xfrm>
          </p:grpSpPr>
          <p:sp>
            <p:nvSpPr>
              <p:cNvPr id="209" name="Line 127"/>
              <p:cNvSpPr>
                <a:spLocks noChangeShapeType="1"/>
              </p:cNvSpPr>
              <p:nvPr/>
            </p:nvSpPr>
            <p:spPr bwMode="auto">
              <a:xfrm>
                <a:off x="3216" y="2784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0" name="Line 128"/>
              <p:cNvSpPr>
                <a:spLocks noChangeShapeType="1"/>
              </p:cNvSpPr>
              <p:nvPr/>
            </p:nvSpPr>
            <p:spPr bwMode="auto">
              <a:xfrm>
                <a:off x="3216" y="2832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1" name="Line 129"/>
              <p:cNvSpPr>
                <a:spLocks noChangeShapeType="1"/>
              </p:cNvSpPr>
              <p:nvPr/>
            </p:nvSpPr>
            <p:spPr bwMode="auto">
              <a:xfrm>
                <a:off x="3216" y="2880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212" name="Line 130"/>
              <p:cNvSpPr>
                <a:spLocks noChangeShapeType="1"/>
              </p:cNvSpPr>
              <p:nvPr/>
            </p:nvSpPr>
            <p:spPr bwMode="auto">
              <a:xfrm>
                <a:off x="3216" y="2928"/>
                <a:ext cx="192" cy="0"/>
              </a:xfrm>
              <a:prstGeom prst="line">
                <a:avLst/>
              </a:prstGeom>
              <a:noFill/>
              <a:ln w="12700">
                <a:solidFill>
                  <a:srgbClr val="CCECFF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206" name="Freeform 131"/>
            <p:cNvSpPr>
              <a:spLocks/>
            </p:cNvSpPr>
            <p:nvPr/>
          </p:nvSpPr>
          <p:spPr bwMode="auto">
            <a:xfrm>
              <a:off x="4120" y="2311"/>
              <a:ext cx="301" cy="35"/>
            </a:xfrm>
            <a:custGeom>
              <a:avLst/>
              <a:gdLst/>
              <a:ahLst/>
              <a:cxnLst>
                <a:cxn ang="0">
                  <a:pos x="259" y="35"/>
                </a:cxn>
                <a:cxn ang="0">
                  <a:pos x="0" y="35"/>
                </a:cxn>
                <a:cxn ang="0">
                  <a:pos x="81" y="0"/>
                </a:cxn>
                <a:cxn ang="0">
                  <a:pos x="301" y="0"/>
                </a:cxn>
                <a:cxn ang="0">
                  <a:pos x="259" y="35"/>
                </a:cxn>
              </a:cxnLst>
              <a:rect l="0" t="0" r="r" b="b"/>
              <a:pathLst>
                <a:path w="301" h="35">
                  <a:moveTo>
                    <a:pt x="259" y="35"/>
                  </a:moveTo>
                  <a:lnTo>
                    <a:pt x="0" y="35"/>
                  </a:lnTo>
                  <a:lnTo>
                    <a:pt x="81" y="0"/>
                  </a:lnTo>
                  <a:lnTo>
                    <a:pt x="301" y="0"/>
                  </a:lnTo>
                  <a:lnTo>
                    <a:pt x="259" y="35"/>
                  </a:lnTo>
                  <a:close/>
                </a:path>
              </a:pathLst>
            </a:custGeom>
            <a:solidFill>
              <a:srgbClr val="00B4FF"/>
            </a:solidFill>
            <a:ln w="1588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07" name="Oval 132"/>
            <p:cNvSpPr>
              <a:spLocks noChangeArrowheads="1"/>
            </p:cNvSpPr>
            <p:nvPr/>
          </p:nvSpPr>
          <p:spPr bwMode="auto">
            <a:xfrm flipH="1">
              <a:off x="4170" y="2386"/>
              <a:ext cx="37" cy="36"/>
            </a:xfrm>
            <a:prstGeom prst="ellipse">
              <a:avLst/>
            </a:prstGeom>
            <a:solidFill>
              <a:srgbClr val="FFC9C9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08" name="Oval 133"/>
            <p:cNvSpPr>
              <a:spLocks noChangeArrowheads="1"/>
            </p:cNvSpPr>
            <p:nvPr/>
          </p:nvSpPr>
          <p:spPr bwMode="auto">
            <a:xfrm flipH="1">
              <a:off x="4224" y="2386"/>
              <a:ext cx="37" cy="36"/>
            </a:xfrm>
            <a:prstGeom prst="ellipse">
              <a:avLst/>
            </a:prstGeom>
            <a:solidFill>
              <a:srgbClr val="CCFF33"/>
            </a:soli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14" name="Group 136"/>
          <p:cNvGrpSpPr>
            <a:grpSpLocks/>
          </p:cNvGrpSpPr>
          <p:nvPr/>
        </p:nvGrpSpPr>
        <p:grpSpPr bwMode="auto">
          <a:xfrm rot="7624109" flipV="1">
            <a:off x="1327389" y="1574899"/>
            <a:ext cx="1284693" cy="1040403"/>
            <a:chOff x="2870" y="2211"/>
            <a:chExt cx="690" cy="728"/>
          </a:xfrm>
        </p:grpSpPr>
        <p:sp>
          <p:nvSpPr>
            <p:cNvPr id="215" name="Freeform 137"/>
            <p:cNvSpPr>
              <a:spLocks/>
            </p:cNvSpPr>
            <p:nvPr/>
          </p:nvSpPr>
          <p:spPr bwMode="auto">
            <a:xfrm>
              <a:off x="2870" y="2551"/>
              <a:ext cx="461" cy="388"/>
            </a:xfrm>
            <a:custGeom>
              <a:avLst/>
              <a:gdLst/>
              <a:ahLst/>
              <a:cxnLst>
                <a:cxn ang="0">
                  <a:pos x="111" y="28"/>
                </a:cxn>
                <a:cxn ang="0">
                  <a:pos x="116" y="30"/>
                </a:cxn>
                <a:cxn ang="0">
                  <a:pos x="128" y="0"/>
                </a:cxn>
                <a:cxn ang="0">
                  <a:pos x="149" y="5"/>
                </a:cxn>
                <a:cxn ang="0">
                  <a:pos x="0" y="247"/>
                </a:cxn>
                <a:cxn ang="0">
                  <a:pos x="111" y="28"/>
                </a:cxn>
              </a:cxnLst>
              <a:rect l="0" t="0" r="r" b="b"/>
              <a:pathLst>
                <a:path w="149" h="247">
                  <a:moveTo>
                    <a:pt x="111" y="28"/>
                  </a:moveTo>
                  <a:lnTo>
                    <a:pt x="116" y="30"/>
                  </a:lnTo>
                  <a:lnTo>
                    <a:pt x="128" y="0"/>
                  </a:lnTo>
                  <a:lnTo>
                    <a:pt x="149" y="5"/>
                  </a:lnTo>
                  <a:lnTo>
                    <a:pt x="0" y="247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216" name="Freeform 138"/>
            <p:cNvSpPr>
              <a:spLocks/>
            </p:cNvSpPr>
            <p:nvPr/>
          </p:nvSpPr>
          <p:spPr bwMode="auto">
            <a:xfrm>
              <a:off x="3158" y="2211"/>
              <a:ext cx="402" cy="384"/>
            </a:xfrm>
            <a:custGeom>
              <a:avLst/>
              <a:gdLst/>
              <a:ahLst/>
              <a:cxnLst>
                <a:cxn ang="0">
                  <a:pos x="0" y="239"/>
                </a:cxn>
                <a:cxn ang="0">
                  <a:pos x="130" y="0"/>
                </a:cxn>
                <a:cxn ang="0">
                  <a:pos x="35" y="216"/>
                </a:cxn>
                <a:cxn ang="0">
                  <a:pos x="32" y="216"/>
                </a:cxn>
                <a:cxn ang="0">
                  <a:pos x="18" y="244"/>
                </a:cxn>
                <a:cxn ang="0">
                  <a:pos x="0" y="239"/>
                </a:cxn>
              </a:cxnLst>
              <a:rect l="0" t="0" r="r" b="b"/>
              <a:pathLst>
                <a:path w="130" h="244">
                  <a:moveTo>
                    <a:pt x="0" y="239"/>
                  </a:moveTo>
                  <a:lnTo>
                    <a:pt x="130" y="0"/>
                  </a:lnTo>
                  <a:lnTo>
                    <a:pt x="35" y="216"/>
                  </a:lnTo>
                  <a:lnTo>
                    <a:pt x="32" y="216"/>
                  </a:lnTo>
                  <a:lnTo>
                    <a:pt x="18" y="244"/>
                  </a:lnTo>
                  <a:lnTo>
                    <a:pt x="0" y="239"/>
                  </a:lnTo>
                  <a:close/>
                </a:path>
              </a:pathLst>
            </a:custGeom>
            <a:solidFill>
              <a:srgbClr val="F2BD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218" name="Picture 2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5695" y="2076750"/>
            <a:ext cx="478302" cy="2321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219" name="Text Box 82"/>
          <p:cNvSpPr txBox="1">
            <a:spLocks noChangeArrowheads="1"/>
          </p:cNvSpPr>
          <p:nvPr/>
        </p:nvSpPr>
        <p:spPr bwMode="auto">
          <a:xfrm>
            <a:off x="823002" y="1584930"/>
            <a:ext cx="733662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Terminal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4" name="Picture 372" descr="swit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5558" y="2054506"/>
            <a:ext cx="503237" cy="252412"/>
          </a:xfrm>
          <a:prstGeom prst="rect">
            <a:avLst/>
          </a:prstGeom>
          <a:noFill/>
        </p:spPr>
      </p:pic>
      <p:sp>
        <p:nvSpPr>
          <p:cNvPr id="242" name="Text Box 82"/>
          <p:cNvSpPr txBox="1">
            <a:spLocks noChangeArrowheads="1"/>
          </p:cNvSpPr>
          <p:nvPr/>
        </p:nvSpPr>
        <p:spPr bwMode="auto">
          <a:xfrm>
            <a:off x="6202320" y="1584125"/>
            <a:ext cx="309192" cy="20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Ctrl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Text Box 82"/>
          <p:cNvSpPr txBox="1">
            <a:spLocks noChangeArrowheads="1"/>
          </p:cNvSpPr>
          <p:nvPr/>
        </p:nvSpPr>
        <p:spPr bwMode="auto">
          <a:xfrm>
            <a:off x="7663733" y="1584000"/>
            <a:ext cx="637996" cy="204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>
              <a:lnSpc>
                <a:spcPct val="95000"/>
              </a:lnSpc>
              <a:spcBef>
                <a:spcPct val="0"/>
              </a:spcBef>
              <a:buFontTx/>
              <a:buNone/>
            </a:pP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Service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Rectangle 255"/>
          <p:cNvSpPr/>
          <p:nvPr/>
        </p:nvSpPr>
        <p:spPr bwMode="auto">
          <a:xfrm>
            <a:off x="6102719" y="3061931"/>
            <a:ext cx="585065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Ctrl</a:t>
            </a:r>
          </a:p>
        </p:txBody>
      </p:sp>
      <p:sp>
        <p:nvSpPr>
          <p:cNvPr id="257" name="Rectangle 256"/>
          <p:cNvSpPr/>
          <p:nvPr/>
        </p:nvSpPr>
        <p:spPr bwMode="auto">
          <a:xfrm>
            <a:off x="7632340" y="3069134"/>
            <a:ext cx="765085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Srv</a:t>
            </a:r>
            <a:endParaRPr kumimoji="0" 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60" name="Oval 259"/>
          <p:cNvSpPr/>
          <p:nvPr/>
        </p:nvSpPr>
        <p:spPr bwMode="auto">
          <a:xfrm>
            <a:off x="5540257" y="3141600"/>
            <a:ext cx="152400" cy="152400"/>
          </a:xfrm>
          <a:prstGeom prst="ellipse">
            <a:avLst/>
          </a:prstGeom>
          <a:solidFill>
            <a:schemeClr val="tx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261" name="TextBox 260"/>
          <p:cNvSpPr txBox="1"/>
          <p:nvPr/>
        </p:nvSpPr>
        <p:spPr>
          <a:xfrm>
            <a:off x="5397382" y="2836800"/>
            <a:ext cx="47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latin typeface="Arial" pitchFamily="34" charset="0"/>
                <a:cs typeface="Arial" pitchFamily="34" charset="0"/>
              </a:rPr>
              <a:t>R2</a:t>
            </a:r>
            <a:endParaRPr lang="en-US" sz="1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1" name="Straight Connector 40"/>
          <p:cNvCxnSpPr/>
          <p:nvPr/>
        </p:nvCxnSpPr>
        <p:spPr bwMode="auto">
          <a:xfrm>
            <a:off x="1476664" y="3217800"/>
            <a:ext cx="4644063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63" name="Straight Connector 262"/>
          <p:cNvCxnSpPr/>
          <p:nvPr/>
        </p:nvCxnSpPr>
        <p:spPr bwMode="auto">
          <a:xfrm>
            <a:off x="1476664" y="3451731"/>
            <a:ext cx="967144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64" name="Group 95"/>
          <p:cNvGrpSpPr/>
          <p:nvPr/>
        </p:nvGrpSpPr>
        <p:grpSpPr>
          <a:xfrm>
            <a:off x="1693884" y="3376800"/>
            <a:ext cx="479618" cy="457200"/>
            <a:chOff x="1524000" y="2209800"/>
            <a:chExt cx="479618" cy="457200"/>
          </a:xfrm>
        </p:grpSpPr>
        <p:sp>
          <p:nvSpPr>
            <p:cNvPr id="265" name="Oval 264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66" name="TextBox 265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8" name="Straight Connector 267"/>
          <p:cNvCxnSpPr/>
          <p:nvPr/>
        </p:nvCxnSpPr>
        <p:spPr bwMode="auto">
          <a:xfrm>
            <a:off x="4895956" y="3451731"/>
            <a:ext cx="1224771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270" name="Straight Connector 269"/>
          <p:cNvCxnSpPr>
            <a:stCxn id="256" idx="3"/>
            <a:endCxn id="257" idx="1"/>
          </p:cNvCxnSpPr>
          <p:nvPr/>
        </p:nvCxnSpPr>
        <p:spPr bwMode="auto">
          <a:xfrm>
            <a:off x="6687784" y="3354464"/>
            <a:ext cx="944556" cy="7203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273" name="Group 95"/>
          <p:cNvGrpSpPr/>
          <p:nvPr/>
        </p:nvGrpSpPr>
        <p:grpSpPr>
          <a:xfrm>
            <a:off x="5382000" y="3361447"/>
            <a:ext cx="479618" cy="457200"/>
            <a:chOff x="1524000" y="2209800"/>
            <a:chExt cx="479618" cy="457200"/>
          </a:xfrm>
        </p:grpSpPr>
        <p:sp>
          <p:nvSpPr>
            <p:cNvPr id="274" name="Oval 273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75" name="TextBox 274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15" name="TextBox 314"/>
          <p:cNvSpPr txBox="1"/>
          <p:nvPr/>
        </p:nvSpPr>
        <p:spPr>
          <a:xfrm>
            <a:off x="216991" y="2724751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latin typeface="+mn-lt"/>
              </a:rPr>
              <a:t>OmniRAN </a:t>
            </a:r>
            <a:r>
              <a:rPr lang="en-US" sz="1800" b="1" dirty="0" smtClean="0">
                <a:latin typeface="+mn-lt"/>
              </a:rPr>
              <a:t>Network Reference Model</a:t>
            </a:r>
            <a:endParaRPr lang="en-US" sz="1800" b="1" dirty="0">
              <a:latin typeface="+mn-lt"/>
            </a:endParaRPr>
          </a:p>
        </p:txBody>
      </p:sp>
      <p:sp>
        <p:nvSpPr>
          <p:cNvPr id="255" name="Rectangle 254"/>
          <p:cNvSpPr/>
          <p:nvPr/>
        </p:nvSpPr>
        <p:spPr bwMode="auto">
          <a:xfrm>
            <a:off x="2232000" y="3072103"/>
            <a:ext cx="2880000" cy="574301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Access Network</a:t>
            </a:r>
          </a:p>
        </p:txBody>
      </p:sp>
      <p:cxnSp>
        <p:nvCxnSpPr>
          <p:cNvPr id="200" name="Straight Connector 199"/>
          <p:cNvCxnSpPr/>
          <p:nvPr/>
        </p:nvCxnSpPr>
        <p:spPr bwMode="auto">
          <a:xfrm>
            <a:off x="2232000" y="3215585"/>
            <a:ext cx="2880000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dash"/>
            <a:round/>
            <a:headEnd type="none" w="sm" len="sm"/>
            <a:tailEnd type="none" w="sm" len="sm"/>
          </a:ln>
          <a:effectLst/>
        </p:spPr>
      </p:cxnSp>
      <p:sp>
        <p:nvSpPr>
          <p:cNvPr id="254" name="Rectangle 253"/>
          <p:cNvSpPr/>
          <p:nvPr/>
        </p:nvSpPr>
        <p:spPr bwMode="auto">
          <a:xfrm>
            <a:off x="837000" y="3068915"/>
            <a:ext cx="765000" cy="5850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0" tIns="45720" rIns="0" bIns="45720" numCol="1" rtlCol="0" anchor="ctr" anchorCtr="1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Terminal</a:t>
            </a:r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316801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82000" cy="1143000"/>
          </a:xfrm>
        </p:spPr>
        <p:txBody>
          <a:bodyPr/>
          <a:lstStyle/>
          <a:p>
            <a:r>
              <a:rPr lang="en-US" dirty="0" smtClean="0"/>
              <a:t>OmniRAN allows for mapping of complex IEEE 802 network infrastructures</a:t>
            </a:r>
            <a:endParaRPr lang="en-US" dirty="0"/>
          </a:p>
        </p:txBody>
      </p:sp>
      <p:grpSp>
        <p:nvGrpSpPr>
          <p:cNvPr id="3" name="Group 123"/>
          <p:cNvGrpSpPr/>
          <p:nvPr/>
        </p:nvGrpSpPr>
        <p:grpSpPr>
          <a:xfrm>
            <a:off x="2124075" y="1733550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9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11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2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6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9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7" name="Group 122"/>
          <p:cNvGrpSpPr/>
          <p:nvPr/>
        </p:nvGrpSpPr>
        <p:grpSpPr>
          <a:xfrm>
            <a:off x="3886200" y="1733550"/>
            <a:ext cx="990600" cy="990600"/>
            <a:chOff x="7315200" y="2819400"/>
            <a:chExt cx="990600" cy="990600"/>
          </a:xfrm>
        </p:grpSpPr>
        <p:sp>
          <p:nvSpPr>
            <p:cNvPr id="6" name="AutoShape 154"/>
            <p:cNvSpPr>
              <a:spLocks noChangeArrowheads="1"/>
            </p:cNvSpPr>
            <p:nvPr/>
          </p:nvSpPr>
          <p:spPr bwMode="auto">
            <a:xfrm>
              <a:off x="7315200" y="2819400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" name="Picture 157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7648575" y="3509962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40" name="Rectangle 188"/>
            <p:cNvSpPr>
              <a:spLocks noChangeArrowheads="1"/>
            </p:cNvSpPr>
            <p:nvPr/>
          </p:nvSpPr>
          <p:spPr bwMode="auto">
            <a:xfrm>
              <a:off x="7373937" y="2867025"/>
              <a:ext cx="855663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Ctrl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4" name="Group 107"/>
            <p:cNvGrpSpPr/>
            <p:nvPr/>
          </p:nvGrpSpPr>
          <p:grpSpPr>
            <a:xfrm>
              <a:off x="7520910" y="3095706"/>
              <a:ext cx="532437" cy="381000"/>
              <a:chOff x="7481888" y="3079208"/>
              <a:chExt cx="595312" cy="425992"/>
            </a:xfrm>
          </p:grpSpPr>
          <p:sp>
            <p:nvSpPr>
              <p:cNvPr id="109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110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41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112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42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119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0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1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22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16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18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44" name="Group 582"/>
          <p:cNvGrpSpPr/>
          <p:nvPr/>
        </p:nvGrpSpPr>
        <p:grpSpPr>
          <a:xfrm>
            <a:off x="5257800" y="1733550"/>
            <a:ext cx="990600" cy="990600"/>
            <a:chOff x="5257800" y="1733550"/>
            <a:chExt cx="990600" cy="990600"/>
          </a:xfrm>
        </p:grpSpPr>
        <p:sp>
          <p:nvSpPr>
            <p:cNvPr id="43" name="Rounded Rectangle 42"/>
            <p:cNvSpPr/>
            <p:nvPr/>
          </p:nvSpPr>
          <p:spPr bwMode="auto">
            <a:xfrm>
              <a:off x="5257800" y="173355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5" name="Group 61"/>
            <p:cNvGrpSpPr/>
            <p:nvPr/>
          </p:nvGrpSpPr>
          <p:grpSpPr>
            <a:xfrm>
              <a:off x="5410201" y="1816606"/>
              <a:ext cx="609600" cy="450344"/>
              <a:chOff x="6324600" y="1828800"/>
              <a:chExt cx="917575" cy="677862"/>
            </a:xfrm>
          </p:grpSpPr>
          <p:grpSp>
            <p:nvGrpSpPr>
              <p:cNvPr id="46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82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3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9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0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1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2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6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7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8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1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2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2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8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9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0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1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5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6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7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63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0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1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74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7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8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9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0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4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5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6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85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49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0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1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93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56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57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58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59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53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4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55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126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2253186"/>
            <a:ext cx="798445" cy="429931"/>
          </p:xfrm>
          <a:graphic>
            <a:graphicData uri="http://schemas.openxmlformats.org/presentationml/2006/ole">
              <p:oleObj spid="_x0000_s1028" name="Clip" r:id="rId4" imgW="5757415" imgH="3221332" progId="">
                <p:embed/>
              </p:oleObj>
            </a:graphicData>
          </a:graphic>
        </p:graphicFrame>
        <p:sp>
          <p:nvSpPr>
            <p:cNvPr id="127" name="Text Box 16"/>
            <p:cNvSpPr txBox="1">
              <a:spLocks noChangeArrowheads="1"/>
            </p:cNvSpPr>
            <p:nvPr/>
          </p:nvSpPr>
          <p:spPr bwMode="auto">
            <a:xfrm>
              <a:off x="5428250" y="231539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cxnSp>
        <p:nvCxnSpPr>
          <p:cNvPr id="130" name="Straight Connector 129"/>
          <p:cNvCxnSpPr>
            <a:stCxn id="7" idx="3"/>
            <a:endCxn id="8" idx="1"/>
          </p:cNvCxnSpPr>
          <p:nvPr/>
        </p:nvCxnSpPr>
        <p:spPr bwMode="auto">
          <a:xfrm>
            <a:off x="1371600" y="2284731"/>
            <a:ext cx="752475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94" name="Group 95"/>
          <p:cNvGrpSpPr/>
          <p:nvPr/>
        </p:nvGrpSpPr>
        <p:grpSpPr>
          <a:xfrm>
            <a:off x="1524000" y="2209800"/>
            <a:ext cx="479618" cy="457200"/>
            <a:chOff x="1524000" y="2209800"/>
            <a:chExt cx="479618" cy="457200"/>
          </a:xfrm>
        </p:grpSpPr>
        <p:sp>
          <p:nvSpPr>
            <p:cNvPr id="131" name="Oval 130"/>
            <p:cNvSpPr/>
            <p:nvPr/>
          </p:nvSpPr>
          <p:spPr bwMode="auto">
            <a:xfrm>
              <a:off x="1676400" y="22098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1524000" y="229766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R1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6" name="Straight Connector 135"/>
          <p:cNvCxnSpPr>
            <a:stCxn id="8" idx="3"/>
            <a:endCxn id="6" idx="1"/>
          </p:cNvCxnSpPr>
          <p:nvPr/>
        </p:nvCxnSpPr>
        <p:spPr bwMode="auto">
          <a:xfrm>
            <a:off x="3124200" y="2228850"/>
            <a:ext cx="762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95" name="Group 40"/>
          <p:cNvGrpSpPr/>
          <p:nvPr/>
        </p:nvGrpSpPr>
        <p:grpSpPr>
          <a:xfrm>
            <a:off x="3276600" y="2156671"/>
            <a:ext cx="479618" cy="461425"/>
            <a:chOff x="3276600" y="2156671"/>
            <a:chExt cx="479618" cy="461425"/>
          </a:xfrm>
        </p:grpSpPr>
        <p:sp>
          <p:nvSpPr>
            <p:cNvPr id="137" name="Oval 136"/>
            <p:cNvSpPr/>
            <p:nvPr/>
          </p:nvSpPr>
          <p:spPr bwMode="auto">
            <a:xfrm>
              <a:off x="3429000" y="2156671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3276600" y="224876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134" name="Straight Connector 133"/>
          <p:cNvCxnSpPr>
            <a:stCxn id="6" idx="3"/>
            <a:endCxn id="43" idx="1"/>
          </p:cNvCxnSpPr>
          <p:nvPr/>
        </p:nvCxnSpPr>
        <p:spPr bwMode="auto">
          <a:xfrm>
            <a:off x="4876800" y="2228850"/>
            <a:ext cx="381000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grpSp>
        <p:nvGrpSpPr>
          <p:cNvPr id="96" name="Group 98"/>
          <p:cNvGrpSpPr/>
          <p:nvPr/>
        </p:nvGrpSpPr>
        <p:grpSpPr>
          <a:xfrm>
            <a:off x="2133600" y="2724150"/>
            <a:ext cx="571500" cy="400050"/>
            <a:chOff x="2133600" y="2724150"/>
            <a:chExt cx="571500" cy="400050"/>
          </a:xfrm>
        </p:grpSpPr>
        <p:cxnSp>
          <p:nvCxnSpPr>
            <p:cNvPr id="129" name="Straight Connector 128"/>
            <p:cNvCxnSpPr>
              <a:stCxn id="8" idx="2"/>
              <a:endCxn id="145" idx="0"/>
            </p:cNvCxnSpPr>
            <p:nvPr/>
          </p:nvCxnSpPr>
          <p:spPr bwMode="auto">
            <a:xfrm>
              <a:off x="2624138" y="2724150"/>
              <a:ext cx="9525" cy="4000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132" name="TextBox 131"/>
            <p:cNvSpPr txBox="1"/>
            <p:nvPr/>
          </p:nvSpPr>
          <p:spPr>
            <a:xfrm>
              <a:off x="2133600" y="27432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R4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8" name="Oval 177"/>
            <p:cNvSpPr/>
            <p:nvPr/>
          </p:nvSpPr>
          <p:spPr bwMode="auto">
            <a:xfrm>
              <a:off x="2552700" y="2847975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</p:grpSp>
      <p:grpSp>
        <p:nvGrpSpPr>
          <p:cNvPr id="97" name="Group 581"/>
          <p:cNvGrpSpPr/>
          <p:nvPr/>
        </p:nvGrpSpPr>
        <p:grpSpPr>
          <a:xfrm>
            <a:off x="2124075" y="2724150"/>
            <a:ext cx="4124325" cy="2686050"/>
            <a:chOff x="2124075" y="2724150"/>
            <a:chExt cx="4124325" cy="2686050"/>
          </a:xfrm>
        </p:grpSpPr>
        <p:grpSp>
          <p:nvGrpSpPr>
            <p:cNvPr id="98" name="Group 179"/>
            <p:cNvGrpSpPr/>
            <p:nvPr/>
          </p:nvGrpSpPr>
          <p:grpSpPr>
            <a:xfrm>
              <a:off x="2124075" y="4419600"/>
              <a:ext cx="1000125" cy="990600"/>
              <a:chOff x="7315200" y="3886200"/>
              <a:chExt cx="1000125" cy="990600"/>
            </a:xfrm>
          </p:grpSpPr>
          <p:sp>
            <p:nvSpPr>
              <p:cNvPr id="181" name="AutoShape 154"/>
              <p:cNvSpPr>
                <a:spLocks noChangeArrowheads="1"/>
              </p:cNvSpPr>
              <p:nvPr/>
            </p:nvSpPr>
            <p:spPr bwMode="auto">
              <a:xfrm>
                <a:off x="7315200" y="3886200"/>
                <a:ext cx="1000125" cy="990600"/>
              </a:xfrm>
              <a:prstGeom prst="flowChartAlternateProcess">
                <a:avLst/>
              </a:prstGeom>
              <a:solidFill>
                <a:srgbClr val="A7E8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anchor="ctr"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9" name="Group 158"/>
              <p:cNvGrpSpPr>
                <a:grpSpLocks noChangeAspect="1"/>
              </p:cNvGrpSpPr>
              <p:nvPr/>
            </p:nvGrpSpPr>
            <p:grpSpPr bwMode="auto">
              <a:xfrm flipH="1">
                <a:off x="7696199" y="4259473"/>
                <a:ext cx="411161" cy="494972"/>
                <a:chOff x="5" y="2480"/>
                <a:chExt cx="237" cy="430"/>
              </a:xfrm>
            </p:grpSpPr>
            <p:grpSp>
              <p:nvGrpSpPr>
                <p:cNvPr id="100" name="Group 159"/>
                <p:cNvGrpSpPr>
                  <a:grpSpLocks noChangeAspect="1"/>
                </p:cNvGrpSpPr>
                <p:nvPr/>
              </p:nvGrpSpPr>
              <p:grpSpPr bwMode="auto">
                <a:xfrm>
                  <a:off x="5" y="2521"/>
                  <a:ext cx="145" cy="389"/>
                  <a:chOff x="5" y="2521"/>
                  <a:chExt cx="145" cy="389"/>
                </a:xfrm>
              </p:grpSpPr>
              <p:grpSp>
                <p:nvGrpSpPr>
                  <p:cNvPr id="101" name="Group 1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54"/>
                    <a:ext cx="143" cy="256"/>
                    <a:chOff x="7" y="2654"/>
                    <a:chExt cx="143" cy="256"/>
                  </a:xfrm>
                </p:grpSpPr>
                <p:grpSp>
                  <p:nvGrpSpPr>
                    <p:cNvPr id="102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" y="2661"/>
                      <a:ext cx="93" cy="247"/>
                      <a:chOff x="7" y="2661"/>
                      <a:chExt cx="93" cy="247"/>
                    </a:xfrm>
                  </p:grpSpPr>
                  <p:sp>
                    <p:nvSpPr>
                      <p:cNvPr id="206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3" cy="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7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4" y="2664"/>
                        <a:ext cx="42" cy="5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8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" y="2716"/>
                        <a:ext cx="57" cy="11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09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" y="2824"/>
                        <a:ext cx="83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0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9" y="2824"/>
                        <a:ext cx="81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1" name="Line 1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7" y="2716"/>
                        <a:ext cx="64" cy="1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212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9" cy="5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99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7" y="2808"/>
                      <a:ext cx="34" cy="10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0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4" y="2718"/>
                      <a:ext cx="48" cy="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1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4" y="2655"/>
                      <a:ext cx="12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2" name="Line 1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8" y="2654"/>
                      <a:ext cx="20" cy="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3" name="Line 1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9" y="2663"/>
                      <a:ext cx="30" cy="4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4" name="Line 1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3" y="2708"/>
                      <a:ext cx="13" cy="1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05" name="Line 1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3" y="2824"/>
                      <a:ext cx="57" cy="5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03" name="Group 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" y="2533"/>
                    <a:ext cx="141" cy="374"/>
                    <a:chOff x="5" y="2533"/>
                    <a:chExt cx="141" cy="374"/>
                  </a:xfrm>
                </p:grpSpPr>
                <p:sp>
                  <p:nvSpPr>
                    <p:cNvPr id="193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5" y="2533"/>
                      <a:ext cx="55" cy="37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4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2" y="2544"/>
                      <a:ext cx="35" cy="3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5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8" y="2876"/>
                      <a:ext cx="48" cy="3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6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" y="2541"/>
                      <a:ext cx="77" cy="33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97" name="Line 1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" y="2904"/>
                      <a:ext cx="93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92" name="Oval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" y="2521"/>
                    <a:ext cx="39" cy="45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87" name="Arc 183"/>
                <p:cNvSpPr>
                  <a:spLocks noChangeAspect="1"/>
                </p:cNvSpPr>
                <p:nvPr/>
              </p:nvSpPr>
              <p:spPr bwMode="auto">
                <a:xfrm>
                  <a:off x="152" y="2480"/>
                  <a:ext cx="90" cy="198"/>
                </a:xfrm>
                <a:custGeom>
                  <a:avLst/>
                  <a:gdLst>
                    <a:gd name="G0" fmla="+- 0 0 0"/>
                    <a:gd name="G1" fmla="+- 21172 0 0"/>
                    <a:gd name="G2" fmla="+- 21600 0 0"/>
                    <a:gd name="T0" fmla="*/ 4276 w 21600"/>
                    <a:gd name="T1" fmla="*/ 0 h 42015"/>
                    <a:gd name="T2" fmla="*/ 5669 w 21600"/>
                    <a:gd name="T3" fmla="*/ 42015 h 42015"/>
                    <a:gd name="T4" fmla="*/ 0 w 21600"/>
                    <a:gd name="T5" fmla="*/ 21172 h 42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15" fill="none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</a:path>
                    <a:path w="21600" h="42015" stroke="0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  <a:lnTo>
                        <a:pt x="0" y="2117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8" name="Arc 184"/>
                <p:cNvSpPr>
                  <a:spLocks noChangeAspect="1"/>
                </p:cNvSpPr>
                <p:nvPr/>
              </p:nvSpPr>
              <p:spPr bwMode="auto">
                <a:xfrm>
                  <a:off x="116" y="2508"/>
                  <a:ext cx="78" cy="154"/>
                </a:xfrm>
                <a:custGeom>
                  <a:avLst/>
                  <a:gdLst>
                    <a:gd name="G0" fmla="+- 0 0 0"/>
                    <a:gd name="G1" fmla="+- 21159 0 0"/>
                    <a:gd name="G2" fmla="+- 21600 0 0"/>
                    <a:gd name="T0" fmla="*/ 4340 w 21600"/>
                    <a:gd name="T1" fmla="*/ 0 h 41998"/>
                    <a:gd name="T2" fmla="*/ 5682 w 21600"/>
                    <a:gd name="T3" fmla="*/ 41998 h 41998"/>
                    <a:gd name="T4" fmla="*/ 0 w 21600"/>
                    <a:gd name="T5" fmla="*/ 21159 h 4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8" fill="none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</a:path>
                    <a:path w="21600" h="41998" stroke="0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9" name="Arc 185"/>
                <p:cNvSpPr>
                  <a:spLocks noChangeAspect="1"/>
                </p:cNvSpPr>
                <p:nvPr/>
              </p:nvSpPr>
              <p:spPr bwMode="auto">
                <a:xfrm>
                  <a:off x="102" y="2530"/>
                  <a:ext cx="47" cy="117"/>
                </a:xfrm>
                <a:custGeom>
                  <a:avLst/>
                  <a:gdLst>
                    <a:gd name="G0" fmla="+- 0 0 0"/>
                    <a:gd name="G1" fmla="+- 21206 0 0"/>
                    <a:gd name="G2" fmla="+- 21600 0 0"/>
                    <a:gd name="T0" fmla="*/ 4104 w 21600"/>
                    <a:gd name="T1" fmla="*/ 0 h 42099"/>
                    <a:gd name="T2" fmla="*/ 5483 w 21600"/>
                    <a:gd name="T3" fmla="*/ 42099 h 42099"/>
                    <a:gd name="T4" fmla="*/ 0 w 21600"/>
                    <a:gd name="T5" fmla="*/ 21206 h 42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99" fill="none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</a:path>
                    <a:path w="21600" h="42099" stroke="0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  <a:lnTo>
                        <a:pt x="0" y="2120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85" name="Rectangle 187"/>
              <p:cNvSpPr>
                <a:spLocks noChangeArrowheads="1"/>
              </p:cNvSpPr>
              <p:nvPr/>
            </p:nvSpPr>
            <p:spPr bwMode="auto">
              <a:xfrm>
                <a:off x="7373937" y="3962400"/>
                <a:ext cx="8636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Ctr="1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1600" b="1" dirty="0" smtClean="0">
                    <a:latin typeface="Arial" pitchFamily="34" charset="0"/>
                    <a:cs typeface="Arial" pitchFamily="34" charset="0"/>
                  </a:rPr>
                  <a:t>Access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04" name="Group 212"/>
            <p:cNvGrpSpPr/>
            <p:nvPr/>
          </p:nvGrpSpPr>
          <p:grpSpPr>
            <a:xfrm>
              <a:off x="3886200" y="4419600"/>
              <a:ext cx="990600" cy="990600"/>
              <a:chOff x="7315200" y="2819400"/>
              <a:chExt cx="990600" cy="990600"/>
            </a:xfrm>
          </p:grpSpPr>
          <p:sp>
            <p:nvSpPr>
              <p:cNvPr id="214" name="AutoShape 154"/>
              <p:cNvSpPr>
                <a:spLocks noChangeArrowheads="1"/>
              </p:cNvSpPr>
              <p:nvPr/>
            </p:nvSpPr>
            <p:spPr bwMode="auto">
              <a:xfrm>
                <a:off x="7315200" y="2819400"/>
                <a:ext cx="990600" cy="990600"/>
              </a:xfrm>
              <a:prstGeom prst="flowChartAlternateProcess">
                <a:avLst/>
              </a:prstGeom>
              <a:solidFill>
                <a:srgbClr val="8BB2FF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anchor="ctr"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215" name="Picture 157"/>
              <p:cNvPicPr>
                <a:picLocks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7648575" y="3509962"/>
                <a:ext cx="352425" cy="223838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216" name="Rectangle 188"/>
              <p:cNvSpPr>
                <a:spLocks noChangeArrowheads="1"/>
              </p:cNvSpPr>
              <p:nvPr/>
            </p:nvSpPr>
            <p:spPr bwMode="auto">
              <a:xfrm>
                <a:off x="7373937" y="2867025"/>
                <a:ext cx="855663" cy="866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Ctr="1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1600" b="1" dirty="0" smtClean="0">
                    <a:latin typeface="Arial" pitchFamily="34" charset="0"/>
                    <a:cs typeface="Arial" pitchFamily="34" charset="0"/>
                  </a:rPr>
                  <a:t>Ctrl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5" name="Group 216"/>
              <p:cNvGrpSpPr/>
              <p:nvPr/>
            </p:nvGrpSpPr>
            <p:grpSpPr>
              <a:xfrm>
                <a:off x="7520910" y="3095706"/>
                <a:ext cx="532437" cy="381000"/>
                <a:chOff x="7481888" y="3079208"/>
                <a:chExt cx="595312" cy="425992"/>
              </a:xfrm>
            </p:grpSpPr>
            <p:sp>
              <p:nvSpPr>
                <p:cNvPr id="218" name="Freeform 14"/>
                <p:cNvSpPr>
                  <a:spLocks/>
                </p:cNvSpPr>
                <p:nvPr/>
              </p:nvSpPr>
              <p:spPr bwMode="auto">
                <a:xfrm>
                  <a:off x="7641802" y="3429946"/>
                  <a:ext cx="327892" cy="75254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90"/>
                    </a:cxn>
                    <a:cxn ang="0">
                      <a:pos x="499" y="90"/>
                    </a:cxn>
                    <a:cxn ang="0">
                      <a:pos x="499" y="0"/>
                    </a:cxn>
                  </a:cxnLst>
                  <a:rect l="0" t="0" r="r" b="b"/>
                  <a:pathLst>
                    <a:path w="499" h="90">
                      <a:moveTo>
                        <a:pt x="0" y="0"/>
                      </a:moveTo>
                      <a:lnTo>
                        <a:pt x="0" y="90"/>
                      </a:lnTo>
                      <a:lnTo>
                        <a:pt x="499" y="90"/>
                      </a:lnTo>
                      <a:lnTo>
                        <a:pt x="499" y="0"/>
                      </a:lnTo>
                    </a:path>
                  </a:pathLst>
                </a:custGeom>
                <a:noFill/>
                <a:ln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  <a:effectLst/>
              </p:spPr>
              <p:txBody>
                <a:bodyPr lIns="0" tIns="0"/>
                <a:lstStyle/>
                <a:p>
                  <a:endParaRPr lang="en-US"/>
                </a:p>
              </p:txBody>
            </p:sp>
            <p:sp>
              <p:nvSpPr>
                <p:cNvPr id="219" name="AutoShape 22"/>
                <p:cNvSpPr>
                  <a:spLocks noChangeArrowheads="1"/>
                </p:cNvSpPr>
                <p:nvPr/>
              </p:nvSpPr>
              <p:spPr bwMode="auto">
                <a:xfrm>
                  <a:off x="7481888" y="3167900"/>
                  <a:ext cx="305047" cy="276827"/>
                </a:xfrm>
                <a:prstGeom prst="can">
                  <a:avLst>
                    <a:gd name="adj" fmla="val 25000"/>
                  </a:avLst>
                </a:prstGeom>
                <a:solidFill>
                  <a:srgbClr val="6699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 eaLnBrk="0" hangingPunct="0"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</a:pPr>
                  <a:endParaRPr lang="en-US" sz="1600">
                    <a:ea typeface="ＭＳ Ｐゴシック" pitchFamily="34" charset="-128"/>
                  </a:endParaRPr>
                </a:p>
              </p:txBody>
            </p:sp>
            <p:grpSp>
              <p:nvGrpSpPr>
                <p:cNvPr id="106" name="Group 122"/>
                <p:cNvGrpSpPr>
                  <a:grpSpLocks/>
                </p:cNvGrpSpPr>
                <p:nvPr/>
              </p:nvGrpSpPr>
              <p:grpSpPr bwMode="auto">
                <a:xfrm>
                  <a:off x="7848751" y="3079208"/>
                  <a:ext cx="228449" cy="389708"/>
                  <a:chOff x="4120" y="2308"/>
                  <a:chExt cx="305" cy="415"/>
                </a:xfrm>
              </p:grpSpPr>
              <p:sp>
                <p:nvSpPr>
                  <p:cNvPr id="221" name="Freeform 123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2" name="Rectangle 1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3" name="Oval 1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07" name="Group 126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28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29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0" name="Line 1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31" name="Line 1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25" name="Freeform 131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26" name="Oval 1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7" name="Oval 13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</p:grpSp>
        </p:grpSp>
        <p:grpSp>
          <p:nvGrpSpPr>
            <p:cNvPr id="108" name="Group 579"/>
            <p:cNvGrpSpPr/>
            <p:nvPr/>
          </p:nvGrpSpPr>
          <p:grpSpPr>
            <a:xfrm>
              <a:off x="5257800" y="4419600"/>
              <a:ext cx="990600" cy="990600"/>
              <a:chOff x="5257800" y="4419600"/>
              <a:chExt cx="990600" cy="990600"/>
            </a:xfrm>
          </p:grpSpPr>
          <p:sp>
            <p:nvSpPr>
              <p:cNvPr id="233" name="Rounded Rectangle 232"/>
              <p:cNvSpPr/>
              <p:nvPr/>
            </p:nvSpPr>
            <p:spPr bwMode="auto">
              <a:xfrm>
                <a:off x="5257800" y="4419600"/>
                <a:ext cx="990600" cy="9906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5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grpSp>
            <p:nvGrpSpPr>
              <p:cNvPr id="111" name="Group 61"/>
              <p:cNvGrpSpPr/>
              <p:nvPr/>
            </p:nvGrpSpPr>
            <p:grpSpPr>
              <a:xfrm>
                <a:off x="5410201" y="4502656"/>
                <a:ext cx="609600" cy="450344"/>
                <a:chOff x="6324600" y="1828800"/>
                <a:chExt cx="917575" cy="677862"/>
              </a:xfrm>
            </p:grpSpPr>
            <p:grpSp>
              <p:nvGrpSpPr>
                <p:cNvPr id="115" name="Group 10"/>
                <p:cNvGrpSpPr>
                  <a:grpSpLocks/>
                </p:cNvGrpSpPr>
                <p:nvPr/>
              </p:nvGrpSpPr>
              <p:grpSpPr bwMode="auto">
                <a:xfrm>
                  <a:off x="6972300" y="1828800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74" name="Freeform 11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75" name="Rectangle 1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76" name="Oval 1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23" name="Group 14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81" name="Line 1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82" name="Line 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83" name="Line 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84" name="Line 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78" name="Freeform 19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79" name="Oval 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80" name="Oval 2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grpSp>
              <p:nvGrpSpPr>
                <p:cNvPr id="124" name="Group 22"/>
                <p:cNvGrpSpPr>
                  <a:grpSpLocks/>
                </p:cNvGrpSpPr>
                <p:nvPr/>
              </p:nvGrpSpPr>
              <p:grpSpPr bwMode="auto">
                <a:xfrm>
                  <a:off x="6756400" y="1901825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63" name="Freeform 23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64" name="Rectangle 2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65" name="Oval 2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25" name="Group 26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70" name="Line 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71" name="Line 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72" name="Line 2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73" name="Line 3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67" name="Freeform 31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68" name="Oval 32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69" name="Oval 33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grpSp>
              <p:nvGrpSpPr>
                <p:cNvPr id="128" name="Group 34"/>
                <p:cNvGrpSpPr>
                  <a:grpSpLocks/>
                </p:cNvGrpSpPr>
                <p:nvPr/>
              </p:nvGrpSpPr>
              <p:grpSpPr bwMode="auto">
                <a:xfrm>
                  <a:off x="6540500" y="1973262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52" name="Freeform 35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53" name="Rectangle 36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54" name="Oval 37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35" name="Group 38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59" name="Line 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60" name="Line 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61" name="Line 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62" name="Line 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56" name="Freeform 43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57" name="Oval 44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58" name="Oval 45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grpSp>
              <p:nvGrpSpPr>
                <p:cNvPr id="139" name="Group 618"/>
                <p:cNvGrpSpPr>
                  <a:grpSpLocks/>
                </p:cNvGrpSpPr>
                <p:nvPr/>
              </p:nvGrpSpPr>
              <p:grpSpPr bwMode="auto">
                <a:xfrm>
                  <a:off x="6324600" y="2046287"/>
                  <a:ext cx="269875" cy="460375"/>
                  <a:chOff x="4120" y="2308"/>
                  <a:chExt cx="305" cy="415"/>
                </a:xfrm>
              </p:grpSpPr>
              <p:sp>
                <p:nvSpPr>
                  <p:cNvPr id="241" name="Freeform 619"/>
                  <p:cNvSpPr>
                    <a:spLocks/>
                  </p:cNvSpPr>
                  <p:nvPr/>
                </p:nvSpPr>
                <p:spPr bwMode="auto">
                  <a:xfrm flipH="1">
                    <a:off x="4378" y="2308"/>
                    <a:ext cx="47" cy="415"/>
                  </a:xfrm>
                  <a:custGeom>
                    <a:avLst/>
                    <a:gdLst/>
                    <a:ahLst/>
                    <a:cxnLst>
                      <a:cxn ang="0">
                        <a:pos x="90" y="546"/>
                      </a:cxn>
                      <a:cxn ang="0">
                        <a:pos x="0" y="432"/>
                      </a:cxn>
                      <a:cxn ang="0">
                        <a:pos x="0" y="0"/>
                      </a:cxn>
                      <a:cxn ang="0">
                        <a:pos x="84" y="42"/>
                      </a:cxn>
                      <a:cxn ang="0">
                        <a:pos x="90" y="546"/>
                      </a:cxn>
                    </a:cxnLst>
                    <a:rect l="0" t="0" r="r" b="b"/>
                    <a:pathLst>
                      <a:path w="90" h="546">
                        <a:moveTo>
                          <a:pt x="90" y="546"/>
                        </a:moveTo>
                        <a:lnTo>
                          <a:pt x="0" y="432"/>
                        </a:lnTo>
                        <a:lnTo>
                          <a:pt x="0" y="0"/>
                        </a:lnTo>
                        <a:lnTo>
                          <a:pt x="84" y="42"/>
                        </a:lnTo>
                        <a:lnTo>
                          <a:pt x="90" y="546"/>
                        </a:lnTo>
                        <a:close/>
                      </a:path>
                    </a:pathLst>
                  </a:custGeom>
                  <a:solidFill>
                    <a:srgbClr val="006699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42" name="Rectangle 620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27" y="2340"/>
                    <a:ext cx="255" cy="383"/>
                  </a:xfrm>
                  <a:prstGeom prst="rect">
                    <a:avLst/>
                  </a:prstGeom>
                  <a:solidFill>
                    <a:srgbClr val="0078AA"/>
                  </a:solidFill>
                  <a:ln w="1588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43" name="Oval 621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78" y="2390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grpSp>
                <p:nvGrpSpPr>
                  <p:cNvPr id="140" name="Group 622"/>
                  <p:cNvGrpSpPr>
                    <a:grpSpLocks/>
                  </p:cNvGrpSpPr>
                  <p:nvPr/>
                </p:nvGrpSpPr>
                <p:grpSpPr bwMode="auto">
                  <a:xfrm flipH="1">
                    <a:off x="4164" y="2500"/>
                    <a:ext cx="152" cy="109"/>
                    <a:chOff x="3216" y="2784"/>
                    <a:chExt cx="192" cy="144"/>
                  </a:xfrm>
                </p:grpSpPr>
                <p:sp>
                  <p:nvSpPr>
                    <p:cNvPr id="248" name="Line 62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784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49" name="Line 62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32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50" name="Line 6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880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  <p:sp>
                  <p:nvSpPr>
                    <p:cNvPr id="251" name="Line 6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216" y="2928"/>
                      <a:ext cx="192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CCECFF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1050"/>
                    </a:p>
                  </p:txBody>
                </p:sp>
              </p:grpSp>
              <p:sp>
                <p:nvSpPr>
                  <p:cNvPr id="245" name="Freeform 627"/>
                  <p:cNvSpPr>
                    <a:spLocks/>
                  </p:cNvSpPr>
                  <p:nvPr/>
                </p:nvSpPr>
                <p:spPr bwMode="auto">
                  <a:xfrm>
                    <a:off x="4120" y="2311"/>
                    <a:ext cx="301" cy="35"/>
                  </a:xfrm>
                  <a:custGeom>
                    <a:avLst/>
                    <a:gdLst/>
                    <a:ahLst/>
                    <a:cxnLst>
                      <a:cxn ang="0">
                        <a:pos x="259" y="35"/>
                      </a:cxn>
                      <a:cxn ang="0">
                        <a:pos x="0" y="35"/>
                      </a:cxn>
                      <a:cxn ang="0">
                        <a:pos x="81" y="0"/>
                      </a:cxn>
                      <a:cxn ang="0">
                        <a:pos x="301" y="0"/>
                      </a:cxn>
                      <a:cxn ang="0">
                        <a:pos x="259" y="35"/>
                      </a:cxn>
                    </a:cxnLst>
                    <a:rect l="0" t="0" r="r" b="b"/>
                    <a:pathLst>
                      <a:path w="301" h="35">
                        <a:moveTo>
                          <a:pt x="259" y="35"/>
                        </a:moveTo>
                        <a:lnTo>
                          <a:pt x="0" y="35"/>
                        </a:lnTo>
                        <a:lnTo>
                          <a:pt x="81" y="0"/>
                        </a:lnTo>
                        <a:lnTo>
                          <a:pt x="301" y="0"/>
                        </a:lnTo>
                        <a:lnTo>
                          <a:pt x="259" y="35"/>
                        </a:lnTo>
                        <a:close/>
                      </a:path>
                    </a:pathLst>
                  </a:custGeom>
                  <a:solidFill>
                    <a:srgbClr val="00B4FF"/>
                  </a:solidFill>
                  <a:ln w="1588" cap="flat" cmpd="sng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1050"/>
                  </a:p>
                </p:txBody>
              </p:sp>
              <p:sp>
                <p:nvSpPr>
                  <p:cNvPr id="246" name="Oval 628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170" y="2386"/>
                    <a:ext cx="37" cy="36"/>
                  </a:xfrm>
                  <a:prstGeom prst="ellipse">
                    <a:avLst/>
                  </a:prstGeom>
                  <a:solidFill>
                    <a:srgbClr val="FFC9C9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247" name="Oval 629"/>
                  <p:cNvSpPr>
                    <a:spLocks noChangeArrowheads="1"/>
                  </p:cNvSpPr>
                  <p:nvPr/>
                </p:nvSpPr>
                <p:spPr bwMode="auto">
                  <a:xfrm flipH="1">
                    <a:off x="4224" y="2386"/>
                    <a:ext cx="37" cy="36"/>
                  </a:xfrm>
                  <a:prstGeom prst="ellipse">
                    <a:avLst/>
                  </a:prstGeom>
                  <a:solidFill>
                    <a:srgbClr val="CCFF33"/>
                  </a:solidFill>
                  <a:ln w="12700">
                    <a:noFill/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</p:grpSp>
          <p:graphicFrame>
            <p:nvGraphicFramePr>
              <p:cNvPr id="235" name="Object 15">
                <a:hlinkClick r:id="" action="ppaction://ole?verb=0"/>
              </p:cNvPr>
              <p:cNvGraphicFramePr>
                <a:graphicFrameLocks/>
              </p:cNvGraphicFramePr>
              <p:nvPr/>
            </p:nvGraphicFramePr>
            <p:xfrm>
              <a:off x="5341951" y="4939236"/>
              <a:ext cx="798445" cy="429931"/>
            </p:xfrm>
            <a:graphic>
              <a:graphicData uri="http://schemas.openxmlformats.org/presentationml/2006/ole">
                <p:oleObj spid="_x0000_s1029" name="Clip" r:id="rId5" imgW="5757415" imgH="3221332" progId="">
                  <p:embed/>
                </p:oleObj>
              </a:graphicData>
            </a:graphic>
          </p:graphicFrame>
          <p:sp>
            <p:nvSpPr>
              <p:cNvPr id="236" name="Text Box 16"/>
              <p:cNvSpPr txBox="1">
                <a:spLocks noChangeArrowheads="1"/>
              </p:cNvSpPr>
              <p:nvPr/>
            </p:nvSpPr>
            <p:spPr bwMode="auto">
              <a:xfrm>
                <a:off x="5428250" y="5001446"/>
                <a:ext cx="637242" cy="253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050" dirty="0" smtClean="0">
                    <a:latin typeface="Arial" pitchFamily="34" charset="0"/>
                    <a:ea typeface="ＭＳ Ｐゴシック" pitchFamily="34" charset="-128"/>
                    <a:cs typeface="Arial" pitchFamily="34" charset="0"/>
                  </a:rPr>
                  <a:t>Internet</a:t>
                </a:r>
                <a:endParaRPr lang="en-US" sz="1050" dirty="0">
                  <a:latin typeface="Arial" pitchFamily="34" charset="0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  <p:cxnSp>
          <p:nvCxnSpPr>
            <p:cNvPr id="285" name="Straight Connector 284"/>
            <p:cNvCxnSpPr>
              <a:stCxn id="181" idx="3"/>
              <a:endCxn id="214" idx="1"/>
            </p:cNvCxnSpPr>
            <p:nvPr/>
          </p:nvCxnSpPr>
          <p:spPr bwMode="auto">
            <a:xfrm>
              <a:off x="3124200" y="4914900"/>
              <a:ext cx="762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86" name="Oval 285"/>
            <p:cNvSpPr/>
            <p:nvPr/>
          </p:nvSpPr>
          <p:spPr bwMode="auto">
            <a:xfrm>
              <a:off x="3429000" y="4849494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87" name="TextBox 286"/>
            <p:cNvSpPr txBox="1"/>
            <p:nvPr/>
          </p:nvSpPr>
          <p:spPr>
            <a:xfrm>
              <a:off x="3276600" y="4544694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88" name="Straight Connector 287"/>
            <p:cNvCxnSpPr>
              <a:stCxn id="214" idx="3"/>
              <a:endCxn id="233" idx="1"/>
            </p:cNvCxnSpPr>
            <p:nvPr/>
          </p:nvCxnSpPr>
          <p:spPr bwMode="auto">
            <a:xfrm>
              <a:off x="4876800" y="4914900"/>
              <a:ext cx="381000" cy="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89" name="Straight Connector 288"/>
            <p:cNvCxnSpPr>
              <a:stCxn id="6" idx="2"/>
              <a:endCxn id="214" idx="0"/>
            </p:cNvCxnSpPr>
            <p:nvPr/>
          </p:nvCxnSpPr>
          <p:spPr bwMode="auto">
            <a:xfrm>
              <a:off x="4381500" y="2724150"/>
              <a:ext cx="0" cy="169545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292" name="Oval 291"/>
            <p:cNvSpPr/>
            <p:nvPr/>
          </p:nvSpPr>
          <p:spPr bwMode="auto">
            <a:xfrm>
              <a:off x="4314611" y="383897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293" name="TextBox 292"/>
            <p:cNvSpPr txBox="1"/>
            <p:nvPr/>
          </p:nvSpPr>
          <p:spPr>
            <a:xfrm>
              <a:off x="3886200" y="37338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R5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41" name="Group 294"/>
          <p:cNvGrpSpPr/>
          <p:nvPr/>
        </p:nvGrpSpPr>
        <p:grpSpPr>
          <a:xfrm>
            <a:off x="381000" y="1733550"/>
            <a:ext cx="990600" cy="990600"/>
            <a:chOff x="381000" y="1962150"/>
            <a:chExt cx="990600" cy="990600"/>
          </a:xfrm>
        </p:grpSpPr>
        <p:sp>
          <p:nvSpPr>
            <p:cNvPr id="7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94" name="Picture 293" descr="MC900439836.PN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142" name="Group 578"/>
          <p:cNvGrpSpPr/>
          <p:nvPr/>
        </p:nvGrpSpPr>
        <p:grpSpPr>
          <a:xfrm>
            <a:off x="304800" y="2362200"/>
            <a:ext cx="8353424" cy="4177844"/>
            <a:chOff x="304800" y="2362200"/>
            <a:chExt cx="8353424" cy="4177844"/>
          </a:xfrm>
        </p:grpSpPr>
        <p:cxnSp>
          <p:nvCxnSpPr>
            <p:cNvPr id="330" name="Straight Connector 329"/>
            <p:cNvCxnSpPr>
              <a:stCxn id="309" idx="0"/>
              <a:endCxn id="401" idx="0"/>
            </p:cNvCxnSpPr>
            <p:nvPr/>
          </p:nvCxnSpPr>
          <p:spPr bwMode="auto">
            <a:xfrm flipV="1">
              <a:off x="3556193" y="2362200"/>
              <a:ext cx="3554219" cy="484496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331" name="Straight Connector 330"/>
            <p:cNvCxnSpPr>
              <a:stCxn id="309" idx="3"/>
              <a:endCxn id="401" idx="3"/>
            </p:cNvCxnSpPr>
            <p:nvPr/>
          </p:nvCxnSpPr>
          <p:spPr bwMode="auto">
            <a:xfrm>
              <a:off x="3502311" y="2976778"/>
              <a:ext cx="2513633" cy="202770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</p:cxnSp>
        <p:grpSp>
          <p:nvGrpSpPr>
            <p:cNvPr id="146" name="Group 367"/>
            <p:cNvGrpSpPr/>
            <p:nvPr/>
          </p:nvGrpSpPr>
          <p:grpSpPr>
            <a:xfrm>
              <a:off x="5562600" y="2362200"/>
              <a:ext cx="3095624" cy="3095624"/>
              <a:chOff x="5715000" y="1628775"/>
              <a:chExt cx="3095624" cy="3095624"/>
            </a:xfrm>
          </p:grpSpPr>
          <p:sp>
            <p:nvSpPr>
              <p:cNvPr id="369" name="Oval 368"/>
              <p:cNvSpPr/>
              <p:nvPr/>
            </p:nvSpPr>
            <p:spPr bwMode="auto">
              <a:xfrm>
                <a:off x="5791200" y="1651994"/>
                <a:ext cx="2971800" cy="3030071"/>
              </a:xfrm>
              <a:prstGeom prst="ellipse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0" name="Rectangle 369"/>
              <p:cNvSpPr/>
              <p:nvPr/>
            </p:nvSpPr>
            <p:spPr bwMode="auto">
              <a:xfrm>
                <a:off x="7642324" y="2045494"/>
                <a:ext cx="595312" cy="2321718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1" name="Rectangle 370"/>
              <p:cNvSpPr/>
              <p:nvPr/>
            </p:nvSpPr>
            <p:spPr bwMode="auto">
              <a:xfrm>
                <a:off x="8207870" y="2045494"/>
                <a:ext cx="59531" cy="226218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2" name="Rectangle 371"/>
              <p:cNvSpPr/>
              <p:nvPr/>
            </p:nvSpPr>
            <p:spPr bwMode="auto">
              <a:xfrm>
                <a:off x="6332637" y="2045494"/>
                <a:ext cx="595312" cy="2321718"/>
              </a:xfrm>
              <a:prstGeom prst="rect">
                <a:avLst/>
              </a:prstGeom>
              <a:noFill/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3" name="Rectangle 372"/>
              <p:cNvSpPr/>
              <p:nvPr/>
            </p:nvSpPr>
            <p:spPr bwMode="auto">
              <a:xfrm>
                <a:off x="6295430" y="2060376"/>
                <a:ext cx="59531" cy="2262187"/>
              </a:xfrm>
              <a:prstGeom prst="rect">
                <a:avLst/>
              </a:prstGeom>
              <a:solidFill>
                <a:schemeClr val="bg1"/>
              </a:soli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  <p:sp>
            <p:nvSpPr>
              <p:cNvPr id="374" name="Oval 26"/>
              <p:cNvSpPr>
                <a:spLocks noChangeArrowheads="1"/>
              </p:cNvSpPr>
              <p:nvPr/>
            </p:nvSpPr>
            <p:spPr bwMode="auto">
              <a:xfrm>
                <a:off x="7166074" y="2402681"/>
                <a:ext cx="230684" cy="163710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1000"/>
              </a:p>
            </p:txBody>
          </p:sp>
          <p:sp>
            <p:nvSpPr>
              <p:cNvPr id="375" name="Text Box 27"/>
              <p:cNvSpPr txBox="1">
                <a:spLocks noChangeArrowheads="1"/>
              </p:cNvSpPr>
              <p:nvPr/>
            </p:nvSpPr>
            <p:spPr bwMode="auto">
              <a:xfrm>
                <a:off x="7106543" y="2164556"/>
                <a:ext cx="38023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b="1" dirty="0">
                    <a:latin typeface="Arial" pitchFamily="34" charset="0"/>
                    <a:cs typeface="Arial" pitchFamily="34" charset="0"/>
                  </a:rPr>
                  <a:t>R3</a:t>
                </a:r>
              </a:p>
            </p:txBody>
          </p:sp>
          <p:sp>
            <p:nvSpPr>
              <p:cNvPr id="376" name="Rectangle 375"/>
              <p:cNvSpPr/>
              <p:nvPr/>
            </p:nvSpPr>
            <p:spPr bwMode="auto">
              <a:xfrm>
                <a:off x="6034980" y="240268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Authentication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7" name="Rectangle 376"/>
              <p:cNvSpPr/>
              <p:nvPr/>
            </p:nvSpPr>
            <p:spPr bwMode="auto">
              <a:xfrm>
                <a:off x="6034980" y="2640806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Authorization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8" name="Rectangle 377"/>
              <p:cNvSpPr/>
              <p:nvPr/>
            </p:nvSpPr>
            <p:spPr bwMode="auto">
              <a:xfrm>
                <a:off x="6034980" y="287893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Accounting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9" name="Rectangle 378"/>
              <p:cNvSpPr/>
              <p:nvPr/>
            </p:nvSpPr>
            <p:spPr bwMode="auto">
              <a:xfrm>
                <a:off x="6034980" y="3117056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Location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0" name="Rectangle 379"/>
              <p:cNvSpPr/>
              <p:nvPr/>
            </p:nvSpPr>
            <p:spPr bwMode="auto">
              <a:xfrm>
                <a:off x="6034980" y="335518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CoA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1" name="Rectangle 380"/>
              <p:cNvSpPr/>
              <p:nvPr/>
            </p:nvSpPr>
            <p:spPr bwMode="auto">
              <a:xfrm>
                <a:off x="6034980" y="3593306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Mobility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2" name="Rectangle 381"/>
              <p:cNvSpPr/>
              <p:nvPr/>
            </p:nvSpPr>
            <p:spPr bwMode="auto">
              <a:xfrm>
                <a:off x="6034980" y="3831431"/>
                <a:ext cx="833437" cy="178594"/>
              </a:xfrm>
              <a:prstGeom prst="rect">
                <a:avLst/>
              </a:prstGeom>
              <a:solidFill>
                <a:srgbClr val="A7E8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Encapsulation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3" name="Rectangle 382"/>
              <p:cNvSpPr/>
              <p:nvPr/>
            </p:nvSpPr>
            <p:spPr bwMode="auto">
              <a:xfrm>
                <a:off x="7701855" y="240268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Authentication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4" name="Rectangle 383"/>
              <p:cNvSpPr/>
              <p:nvPr/>
            </p:nvSpPr>
            <p:spPr bwMode="auto">
              <a:xfrm>
                <a:off x="7701855" y="2640806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Authorization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5" name="Rectangle 384"/>
              <p:cNvSpPr/>
              <p:nvPr/>
            </p:nvSpPr>
            <p:spPr bwMode="auto">
              <a:xfrm>
                <a:off x="7701855" y="287893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1000" dirty="0" smtClean="0">
                    <a:latin typeface="Arial" pitchFamily="34" charset="0"/>
                    <a:cs typeface="Arial" pitchFamily="34" charset="0"/>
                  </a:rPr>
                  <a:t>Accounting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6" name="Rectangle 385"/>
              <p:cNvSpPr/>
              <p:nvPr/>
            </p:nvSpPr>
            <p:spPr bwMode="auto">
              <a:xfrm>
                <a:off x="7701855" y="3117056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Location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7" name="Rectangle 386"/>
              <p:cNvSpPr/>
              <p:nvPr/>
            </p:nvSpPr>
            <p:spPr bwMode="auto">
              <a:xfrm>
                <a:off x="7701855" y="335518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err="1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CoA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8" name="Rectangle 387"/>
              <p:cNvSpPr/>
              <p:nvPr/>
            </p:nvSpPr>
            <p:spPr bwMode="auto">
              <a:xfrm>
                <a:off x="7701855" y="3593306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Mobility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9" name="Rectangle 388"/>
              <p:cNvSpPr/>
              <p:nvPr/>
            </p:nvSpPr>
            <p:spPr bwMode="auto">
              <a:xfrm>
                <a:off x="7701855" y="3831431"/>
                <a:ext cx="833437" cy="178594"/>
              </a:xfrm>
              <a:prstGeom prst="rect">
                <a:avLst/>
              </a:prstGeom>
              <a:solidFill>
                <a:srgbClr val="8BB2FF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Encapsulation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90" name="Straight Arrow Connector 389"/>
              <p:cNvCxnSpPr>
                <a:stCxn id="376" idx="3"/>
                <a:endCxn id="383" idx="1"/>
              </p:cNvCxnSpPr>
              <p:nvPr/>
            </p:nvCxnSpPr>
            <p:spPr bwMode="auto">
              <a:xfrm>
                <a:off x="6868418" y="2491978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1" name="Straight Arrow Connector 390"/>
              <p:cNvCxnSpPr>
                <a:stCxn id="377" idx="3"/>
                <a:endCxn id="384" idx="1"/>
              </p:cNvCxnSpPr>
              <p:nvPr/>
            </p:nvCxnSpPr>
            <p:spPr bwMode="auto">
              <a:xfrm>
                <a:off x="6868418" y="2730103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2" name="Straight Arrow Connector 391"/>
              <p:cNvCxnSpPr>
                <a:stCxn id="378" idx="3"/>
                <a:endCxn id="385" idx="1"/>
              </p:cNvCxnSpPr>
              <p:nvPr/>
            </p:nvCxnSpPr>
            <p:spPr bwMode="auto">
              <a:xfrm>
                <a:off x="6868418" y="2968228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3" name="Straight Arrow Connector 392"/>
              <p:cNvCxnSpPr>
                <a:stCxn id="379" idx="3"/>
                <a:endCxn id="386" idx="1"/>
              </p:cNvCxnSpPr>
              <p:nvPr/>
            </p:nvCxnSpPr>
            <p:spPr bwMode="auto">
              <a:xfrm>
                <a:off x="6868418" y="3206353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4" name="Straight Arrow Connector 393"/>
              <p:cNvCxnSpPr>
                <a:stCxn id="380" idx="3"/>
                <a:endCxn id="387" idx="1"/>
              </p:cNvCxnSpPr>
              <p:nvPr/>
            </p:nvCxnSpPr>
            <p:spPr bwMode="auto">
              <a:xfrm>
                <a:off x="6868418" y="3444478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5" name="Straight Arrow Connector 394"/>
              <p:cNvCxnSpPr>
                <a:stCxn id="381" idx="3"/>
                <a:endCxn id="388" idx="1"/>
              </p:cNvCxnSpPr>
              <p:nvPr/>
            </p:nvCxnSpPr>
            <p:spPr bwMode="auto">
              <a:xfrm>
                <a:off x="6868418" y="3682602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triangle" w="med" len="med"/>
                <a:tailEnd type="triangle" w="med" len="med"/>
              </a:ln>
              <a:effectLst/>
            </p:spPr>
          </p:cxnSp>
          <p:cxnSp>
            <p:nvCxnSpPr>
              <p:cNvPr id="396" name="Straight Arrow Connector 395"/>
              <p:cNvCxnSpPr>
                <a:stCxn id="382" idx="3"/>
                <a:endCxn id="389" idx="1"/>
              </p:cNvCxnSpPr>
              <p:nvPr/>
            </p:nvCxnSpPr>
            <p:spPr bwMode="auto">
              <a:xfrm>
                <a:off x="6868418" y="3920727"/>
                <a:ext cx="833437" cy="0"/>
              </a:xfrm>
              <a:prstGeom prst="straightConnector1">
                <a:avLst/>
              </a:prstGeom>
              <a:solidFill>
                <a:schemeClr val="accent1"/>
              </a:solidFill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sp>
            <p:nvSpPr>
              <p:cNvPr id="397" name="TextBox 396"/>
              <p:cNvSpPr txBox="1"/>
              <p:nvPr/>
            </p:nvSpPr>
            <p:spPr>
              <a:xfrm>
                <a:off x="6890742" y="3719809"/>
                <a:ext cx="797013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50" b="1" dirty="0" err="1" smtClean="0">
                    <a:latin typeface="Arial" pitchFamily="34" charset="0"/>
                    <a:cs typeface="Arial" pitchFamily="34" charset="0"/>
                  </a:rPr>
                  <a:t>DataPath</a:t>
                </a:r>
                <a:endParaRPr lang="en-US" sz="105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8" name="Text Box 27"/>
              <p:cNvSpPr txBox="1">
                <a:spLocks noChangeArrowheads="1"/>
              </p:cNvSpPr>
              <p:nvPr/>
            </p:nvSpPr>
            <p:spPr bwMode="auto">
              <a:xfrm>
                <a:off x="6172200" y="2045494"/>
                <a:ext cx="811441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Access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9" name="Text Box 27"/>
              <p:cNvSpPr txBox="1">
                <a:spLocks noChangeArrowheads="1"/>
              </p:cNvSpPr>
              <p:nvPr/>
            </p:nvSpPr>
            <p:spPr bwMode="auto">
              <a:xfrm>
                <a:off x="7642324" y="2045494"/>
                <a:ext cx="593432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sz="1400" b="1" dirty="0" smtClean="0">
                    <a:latin typeface="Arial" pitchFamily="34" charset="0"/>
                    <a:cs typeface="Arial" pitchFamily="34" charset="0"/>
                  </a:rPr>
                  <a:t>Core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0" name="Rectangle 399"/>
              <p:cNvSpPr/>
              <p:nvPr/>
            </p:nvSpPr>
            <p:spPr bwMode="auto">
              <a:xfrm>
                <a:off x="6927949" y="4069555"/>
                <a:ext cx="714375" cy="238125"/>
              </a:xfrm>
              <a:prstGeom prst="rect">
                <a:avLst/>
              </a:prstGeom>
              <a:solidFill>
                <a:schemeClr val="bg2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none" lIns="0" tIns="0" rIns="0" bIns="0" numCol="1" rtlCol="0" anchor="ctr" anchorCtr="1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10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Transport</a:t>
                </a:r>
                <a:endParaRPr kumimoji="0" lang="en-US" sz="10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1" name="Donut 400"/>
              <p:cNvSpPr/>
              <p:nvPr/>
            </p:nvSpPr>
            <p:spPr bwMode="auto">
              <a:xfrm>
                <a:off x="5715000" y="1628775"/>
                <a:ext cx="3095624" cy="3095624"/>
              </a:xfrm>
              <a:prstGeom prst="donut">
                <a:avLst>
                  <a:gd name="adj" fmla="val 3120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0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charset="0"/>
                </a:endParaRPr>
              </a:p>
            </p:txBody>
          </p:sp>
        </p:grpSp>
        <p:sp>
          <p:nvSpPr>
            <p:cNvPr id="578" name="TextBox 577"/>
            <p:cNvSpPr txBox="1"/>
            <p:nvPr/>
          </p:nvSpPr>
          <p:spPr>
            <a:xfrm>
              <a:off x="304800" y="5616714"/>
              <a:ext cx="782329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179388" indent="-179388">
                <a:buFont typeface="Arial" pitchFamily="34" charset="0"/>
                <a:buChar char="•"/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Reference Points represent a bundle of functions between peer entities</a:t>
              </a:r>
            </a:p>
            <a:p>
              <a:pPr marL="630238" lvl="1" indent="-173038">
                <a:buFontTx/>
                <a:buChar char="-"/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Similar to real network interfaces</a:t>
              </a:r>
            </a:p>
            <a:p>
              <a:pPr marL="173038" indent="-173038">
                <a:buFont typeface="Arial" pitchFamily="34" charset="0"/>
                <a:buChar char="•"/>
              </a:pPr>
              <a:r>
                <a:rPr lang="en-US" sz="1800" dirty="0" smtClean="0">
                  <a:latin typeface="Arial" pitchFamily="34" charset="0"/>
                  <a:cs typeface="Arial" pitchFamily="34" charset="0"/>
                </a:rPr>
                <a:t>Functions are extensible but based on IEEE 802 specific attributes</a:t>
              </a:r>
            </a:p>
          </p:txBody>
        </p:sp>
      </p:grpSp>
      <p:grpSp>
        <p:nvGrpSpPr>
          <p:cNvPr id="148" name="Group 4"/>
          <p:cNvGrpSpPr/>
          <p:nvPr/>
        </p:nvGrpSpPr>
        <p:grpSpPr>
          <a:xfrm>
            <a:off x="1371600" y="1676400"/>
            <a:ext cx="2514600" cy="457200"/>
            <a:chOff x="1371600" y="1676400"/>
            <a:chExt cx="2514600" cy="457200"/>
          </a:xfrm>
        </p:grpSpPr>
        <p:sp>
          <p:nvSpPr>
            <p:cNvPr id="143" name="Oval 142"/>
            <p:cNvSpPr/>
            <p:nvPr/>
          </p:nvSpPr>
          <p:spPr bwMode="auto">
            <a:xfrm>
              <a:off x="1666875" y="1981200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sp>
          <p:nvSpPr>
            <p:cNvPr id="144" name="TextBox 143"/>
            <p:cNvSpPr txBox="1"/>
            <p:nvPr/>
          </p:nvSpPr>
          <p:spPr>
            <a:xfrm>
              <a:off x="1514475" y="1676400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R2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1371600" y="2043694"/>
              <a:ext cx="2514600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ysDash"/>
              <a:round/>
              <a:headEnd type="none" w="sm" len="sm"/>
              <a:tailEnd type="none" w="sm" len="sm"/>
            </a:ln>
            <a:effectLst/>
          </p:spPr>
        </p:cxnSp>
      </p:grpSp>
      <p:grpSp>
        <p:nvGrpSpPr>
          <p:cNvPr id="152" name="Group 99"/>
          <p:cNvGrpSpPr/>
          <p:nvPr/>
        </p:nvGrpSpPr>
        <p:grpSpPr>
          <a:xfrm>
            <a:off x="2133600" y="2394944"/>
            <a:ext cx="1762125" cy="1719856"/>
            <a:chOff x="2133600" y="2394944"/>
            <a:chExt cx="1762125" cy="1719856"/>
          </a:xfrm>
        </p:grpSpPr>
        <p:sp>
          <p:nvSpPr>
            <p:cNvPr id="309" name="Oval 308"/>
            <p:cNvSpPr/>
            <p:nvPr/>
          </p:nvSpPr>
          <p:spPr bwMode="auto">
            <a:xfrm>
              <a:off x="3479993" y="2846696"/>
              <a:ext cx="152400" cy="152400"/>
            </a:xfrm>
            <a:prstGeom prst="ellipse">
              <a:avLst/>
            </a:prstGeom>
            <a:solidFill>
              <a:schemeClr val="tx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153" name="Group 174"/>
            <p:cNvGrpSpPr/>
            <p:nvPr/>
          </p:nvGrpSpPr>
          <p:grpSpPr>
            <a:xfrm>
              <a:off x="2133600" y="3124200"/>
              <a:ext cx="1000125" cy="990600"/>
              <a:chOff x="2286000" y="3352800"/>
              <a:chExt cx="1000125" cy="990600"/>
            </a:xfrm>
          </p:grpSpPr>
          <p:sp>
            <p:nvSpPr>
              <p:cNvPr id="145" name="AutoShape 154"/>
              <p:cNvSpPr>
                <a:spLocks noChangeArrowheads="1"/>
              </p:cNvSpPr>
              <p:nvPr/>
            </p:nvSpPr>
            <p:spPr bwMode="auto">
              <a:xfrm>
                <a:off x="2286000" y="3352800"/>
                <a:ext cx="1000125" cy="990600"/>
              </a:xfrm>
              <a:prstGeom prst="flowChartAlternateProcess">
                <a:avLst/>
              </a:prstGeom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anchor="ctr"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60" name="Group 158"/>
              <p:cNvGrpSpPr>
                <a:grpSpLocks noChangeAspect="1"/>
              </p:cNvGrpSpPr>
              <p:nvPr/>
            </p:nvGrpSpPr>
            <p:grpSpPr bwMode="auto">
              <a:xfrm flipH="1">
                <a:off x="2666999" y="3726073"/>
                <a:ext cx="411161" cy="494972"/>
                <a:chOff x="5" y="2480"/>
                <a:chExt cx="237" cy="430"/>
              </a:xfrm>
            </p:grpSpPr>
            <p:grpSp>
              <p:nvGrpSpPr>
                <p:cNvPr id="175" name="Group 159"/>
                <p:cNvGrpSpPr>
                  <a:grpSpLocks noChangeAspect="1"/>
                </p:cNvGrpSpPr>
                <p:nvPr/>
              </p:nvGrpSpPr>
              <p:grpSpPr bwMode="auto">
                <a:xfrm>
                  <a:off x="5" y="2521"/>
                  <a:ext cx="145" cy="389"/>
                  <a:chOff x="5" y="2521"/>
                  <a:chExt cx="145" cy="389"/>
                </a:xfrm>
              </p:grpSpPr>
              <p:grpSp>
                <p:nvGrpSpPr>
                  <p:cNvPr id="176" name="Group 160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54"/>
                    <a:ext cx="143" cy="256"/>
                    <a:chOff x="7" y="2654"/>
                    <a:chExt cx="143" cy="256"/>
                  </a:xfrm>
                </p:grpSpPr>
                <p:grpSp>
                  <p:nvGrpSpPr>
                    <p:cNvPr id="177" name="Group 161"/>
                    <p:cNvGrpSpPr>
                      <a:grpSpLocks noChangeAspect="1"/>
                    </p:cNvGrpSpPr>
                    <p:nvPr/>
                  </p:nvGrpSpPr>
                  <p:grpSpPr bwMode="auto">
                    <a:xfrm>
                      <a:off x="7" y="2661"/>
                      <a:ext cx="93" cy="247"/>
                      <a:chOff x="7" y="2661"/>
                      <a:chExt cx="93" cy="247"/>
                    </a:xfrm>
                  </p:grpSpPr>
                  <p:sp>
                    <p:nvSpPr>
                      <p:cNvPr id="168" name="Line 162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3" cy="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69" name="Line 163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34" y="2664"/>
                        <a:ext cx="42" cy="51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0" name="Line 164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33" y="2716"/>
                        <a:ext cx="57" cy="110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1" name="Line 165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7" y="2824"/>
                        <a:ext cx="83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2" name="Line 166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19" y="2824"/>
                        <a:ext cx="81" cy="84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3" name="Line 167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 flipV="1">
                        <a:off x="17" y="2716"/>
                        <a:ext cx="64" cy="10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174" name="Line 168"/>
                      <p:cNvSpPr>
                        <a:spLocks noChangeAspect="1" noChangeShapeType="1"/>
                      </p:cNvSpPr>
                      <p:nvPr/>
                    </p:nvSpPr>
                    <p:spPr bwMode="auto">
                      <a:xfrm>
                        <a:off x="44" y="2661"/>
                        <a:ext cx="39" cy="58"/>
                      </a:xfrm>
                      <a:prstGeom prst="line">
                        <a:avLst/>
                      </a:prstGeom>
                      <a:noFill/>
                      <a:ln w="635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en-US" sz="1600" b="1"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161" name="Line 16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7" y="2808"/>
                      <a:ext cx="34" cy="102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2" name="Line 17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84" y="2718"/>
                      <a:ext cx="48" cy="9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3" name="Line 171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84" y="2655"/>
                      <a:ext cx="12" cy="63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4" name="Line 172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8" y="2654"/>
                      <a:ext cx="20" cy="9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5" name="Line 173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9" y="2663"/>
                      <a:ext cx="30" cy="45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6" name="Line 174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3" y="2708"/>
                      <a:ext cx="13" cy="117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67" name="Line 175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93" y="2824"/>
                      <a:ext cx="57" cy="5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179" name="Group 176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5" y="2533"/>
                    <a:ext cx="141" cy="374"/>
                    <a:chOff x="5" y="2533"/>
                    <a:chExt cx="141" cy="374"/>
                  </a:xfrm>
                </p:grpSpPr>
                <p:sp>
                  <p:nvSpPr>
                    <p:cNvPr id="155" name="Line 17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5" y="2533"/>
                      <a:ext cx="55" cy="37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6" name="Line 17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2" y="2544"/>
                      <a:ext cx="35" cy="363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7" name="Line 179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98" y="2876"/>
                      <a:ext cx="48" cy="30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8" name="Line 180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69" y="2541"/>
                      <a:ext cx="77" cy="337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59" name="Line 181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7" y="2904"/>
                      <a:ext cx="93" cy="1"/>
                    </a:xfrm>
                    <a:prstGeom prst="line">
                      <a:avLst/>
                    </a:prstGeom>
                    <a:noFill/>
                    <a:ln w="190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54" name="Oval 182"/>
                  <p:cNvSpPr>
                    <a:spLocks noChangeAspect="1" noChangeArrowheads="1"/>
                  </p:cNvSpPr>
                  <p:nvPr/>
                </p:nvSpPr>
                <p:spPr bwMode="auto">
                  <a:xfrm>
                    <a:off x="48" y="2521"/>
                    <a:ext cx="39" cy="45"/>
                  </a:xfrm>
                  <a:prstGeom prst="ellipse">
                    <a:avLst/>
                  </a:prstGeom>
                  <a:solidFill>
                    <a:srgbClr val="FFFF00">
                      <a:alpha val="50000"/>
                    </a:srgbClr>
                  </a:solidFill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49" name="Arc 183"/>
                <p:cNvSpPr>
                  <a:spLocks noChangeAspect="1"/>
                </p:cNvSpPr>
                <p:nvPr/>
              </p:nvSpPr>
              <p:spPr bwMode="auto">
                <a:xfrm>
                  <a:off x="152" y="2480"/>
                  <a:ext cx="90" cy="198"/>
                </a:xfrm>
                <a:custGeom>
                  <a:avLst/>
                  <a:gdLst>
                    <a:gd name="G0" fmla="+- 0 0 0"/>
                    <a:gd name="G1" fmla="+- 21172 0 0"/>
                    <a:gd name="G2" fmla="+- 21600 0 0"/>
                    <a:gd name="T0" fmla="*/ 4276 w 21600"/>
                    <a:gd name="T1" fmla="*/ 0 h 42015"/>
                    <a:gd name="T2" fmla="*/ 5669 w 21600"/>
                    <a:gd name="T3" fmla="*/ 42015 h 42015"/>
                    <a:gd name="T4" fmla="*/ 0 w 21600"/>
                    <a:gd name="T5" fmla="*/ 21172 h 420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15" fill="none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</a:path>
                    <a:path w="21600" h="42015" stroke="0" extrusionOk="0">
                      <a:moveTo>
                        <a:pt x="4276" y="-1"/>
                      </a:moveTo>
                      <a:cubicBezTo>
                        <a:pt x="14353" y="2034"/>
                        <a:pt x="21600" y="10891"/>
                        <a:pt x="21600" y="21172"/>
                      </a:cubicBezTo>
                      <a:cubicBezTo>
                        <a:pt x="21600" y="30918"/>
                        <a:pt x="15073" y="39456"/>
                        <a:pt x="5668" y="42014"/>
                      </a:cubicBezTo>
                      <a:lnTo>
                        <a:pt x="0" y="21172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0" name="Arc 184"/>
                <p:cNvSpPr>
                  <a:spLocks noChangeAspect="1"/>
                </p:cNvSpPr>
                <p:nvPr/>
              </p:nvSpPr>
              <p:spPr bwMode="auto">
                <a:xfrm>
                  <a:off x="116" y="2508"/>
                  <a:ext cx="78" cy="154"/>
                </a:xfrm>
                <a:custGeom>
                  <a:avLst/>
                  <a:gdLst>
                    <a:gd name="G0" fmla="+- 0 0 0"/>
                    <a:gd name="G1" fmla="+- 21159 0 0"/>
                    <a:gd name="G2" fmla="+- 21600 0 0"/>
                    <a:gd name="T0" fmla="*/ 4340 w 21600"/>
                    <a:gd name="T1" fmla="*/ 0 h 41998"/>
                    <a:gd name="T2" fmla="*/ 5682 w 21600"/>
                    <a:gd name="T3" fmla="*/ 41998 h 41998"/>
                    <a:gd name="T4" fmla="*/ 0 w 21600"/>
                    <a:gd name="T5" fmla="*/ 21159 h 4199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1998" fill="none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</a:path>
                    <a:path w="21600" h="41998" stroke="0" extrusionOk="0">
                      <a:moveTo>
                        <a:pt x="4340" y="-1"/>
                      </a:moveTo>
                      <a:cubicBezTo>
                        <a:pt x="14387" y="2060"/>
                        <a:pt x="21600" y="10902"/>
                        <a:pt x="21600" y="21159"/>
                      </a:cubicBezTo>
                      <a:cubicBezTo>
                        <a:pt x="21600" y="30900"/>
                        <a:pt x="15080" y="39435"/>
                        <a:pt x="5682" y="41998"/>
                      </a:cubicBezTo>
                      <a:lnTo>
                        <a:pt x="0" y="21159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1" name="Arc 185"/>
                <p:cNvSpPr>
                  <a:spLocks noChangeAspect="1"/>
                </p:cNvSpPr>
                <p:nvPr/>
              </p:nvSpPr>
              <p:spPr bwMode="auto">
                <a:xfrm>
                  <a:off x="102" y="2530"/>
                  <a:ext cx="47" cy="117"/>
                </a:xfrm>
                <a:custGeom>
                  <a:avLst/>
                  <a:gdLst>
                    <a:gd name="G0" fmla="+- 0 0 0"/>
                    <a:gd name="G1" fmla="+- 21206 0 0"/>
                    <a:gd name="G2" fmla="+- 21600 0 0"/>
                    <a:gd name="T0" fmla="*/ 4104 w 21600"/>
                    <a:gd name="T1" fmla="*/ 0 h 42099"/>
                    <a:gd name="T2" fmla="*/ 5483 w 21600"/>
                    <a:gd name="T3" fmla="*/ 42099 h 42099"/>
                    <a:gd name="T4" fmla="*/ 0 w 21600"/>
                    <a:gd name="T5" fmla="*/ 21206 h 420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42099" fill="none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</a:path>
                    <a:path w="21600" h="42099" stroke="0" extrusionOk="0">
                      <a:moveTo>
                        <a:pt x="4104" y="-1"/>
                      </a:moveTo>
                      <a:cubicBezTo>
                        <a:pt x="14262" y="1965"/>
                        <a:pt x="21600" y="10859"/>
                        <a:pt x="21600" y="21206"/>
                      </a:cubicBezTo>
                      <a:cubicBezTo>
                        <a:pt x="21600" y="31023"/>
                        <a:pt x="14979" y="39606"/>
                        <a:pt x="5482" y="42098"/>
                      </a:cubicBezTo>
                      <a:lnTo>
                        <a:pt x="0" y="21206"/>
                      </a:lnTo>
                      <a:close/>
                    </a:path>
                  </a:pathLst>
                </a:cu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7" name="Rectangle 187"/>
              <p:cNvSpPr>
                <a:spLocks noChangeArrowheads="1"/>
              </p:cNvSpPr>
              <p:nvPr/>
            </p:nvSpPr>
            <p:spPr bwMode="auto">
              <a:xfrm>
                <a:off x="2344737" y="3429000"/>
                <a:ext cx="863600" cy="838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0" tIns="0" rIns="0" bIns="0" anchorCtr="1"/>
              <a:lstStyle/>
              <a:p>
                <a:pPr algn="ctr" eaLnBrk="0" hangingPunct="0">
                  <a:lnSpc>
                    <a:spcPct val="90000"/>
                  </a:lnSpc>
                  <a:spcBef>
                    <a:spcPct val="0"/>
                  </a:spcBef>
                </a:pPr>
                <a:r>
                  <a:rPr lang="de-DE" sz="1600" b="1" dirty="0" smtClean="0">
                    <a:latin typeface="Arial" pitchFamily="34" charset="0"/>
                    <a:cs typeface="Arial" pitchFamily="34" charset="0"/>
                  </a:rPr>
                  <a:t>Access</a:t>
                </a:r>
                <a:endParaRPr lang="en-US" sz="16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306" name="Straight Connector 305"/>
            <p:cNvCxnSpPr>
              <a:stCxn id="145" idx="3"/>
            </p:cNvCxnSpPr>
            <p:nvPr/>
          </p:nvCxnSpPr>
          <p:spPr bwMode="auto">
            <a:xfrm flipV="1">
              <a:off x="3133725" y="2394944"/>
              <a:ext cx="762000" cy="1224556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310" name="TextBox 309"/>
            <p:cNvSpPr txBox="1"/>
            <p:nvPr/>
          </p:nvSpPr>
          <p:spPr>
            <a:xfrm>
              <a:off x="3078033" y="2745998"/>
              <a:ext cx="479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 smtClean="0">
                  <a:latin typeface="Arial" pitchFamily="34" charset="0"/>
                  <a:cs typeface="Arial" pitchFamily="34" charset="0"/>
                </a:rPr>
                <a:t>R3</a:t>
              </a:r>
              <a:endParaRPr lang="en-US" sz="18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OmniRAN EC SG Results:</a:t>
            </a:r>
            <a:br>
              <a:rPr lang="en-US" dirty="0" smtClean="0"/>
            </a:br>
            <a:r>
              <a:rPr lang="en-US" dirty="0" smtClean="0"/>
              <a:t>Topics for Standardization in IEEE 802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4135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D</a:t>
            </a:r>
            <a:r>
              <a:rPr lang="en-US" dirty="0" smtClean="0"/>
              <a:t>iscovered gaps in existing IEEE 802 technologies should be addressed by the related IEEE 802 WGs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Establishing a common approach of specifying ‘external’ control into IEEE 802 technologies would require:</a:t>
            </a:r>
          </a:p>
          <a:p>
            <a:pPr lvl="1"/>
            <a:r>
              <a:rPr lang="en-US" dirty="0" smtClean="0"/>
              <a:t>specifications of the control attributes for the individual IEEE 802 technologies by their working groups</a:t>
            </a:r>
          </a:p>
          <a:p>
            <a:pPr lvl="2"/>
            <a:r>
              <a:rPr lang="en-US" dirty="0" smtClean="0"/>
              <a:t>(mostly normative, in annex of related  specifications to ensure consistency)</a:t>
            </a:r>
          </a:p>
          <a:p>
            <a:pPr lvl="1"/>
            <a:r>
              <a:rPr lang="en-US" dirty="0" smtClean="0"/>
              <a:t>a specification describing the ‘OmniRAN’ Network Reference Model and listing the DL and PHY control functions demanded for access networks and SDN</a:t>
            </a:r>
          </a:p>
          <a:p>
            <a:pPr lvl="2"/>
            <a:r>
              <a:rPr lang="en-US" dirty="0" smtClean="0"/>
              <a:t>(mostly informative)</a:t>
            </a:r>
          </a:p>
          <a:p>
            <a:pPr lvl="1"/>
            <a:r>
              <a:rPr lang="en-US" dirty="0" smtClean="0"/>
              <a:t>a specification on the usage of protocols for the transport of IEEE 802 attributes and the definition of IEEE 802 attributes for such protocols</a:t>
            </a:r>
          </a:p>
          <a:p>
            <a:pPr lvl="2"/>
            <a:r>
              <a:rPr lang="en-US" dirty="0" smtClean="0"/>
              <a:t>(mostly informative for IEEE 802, probably in cooperation with other SDOs)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The discussions in the July 2013 session </a:t>
            </a:r>
            <a:r>
              <a:rPr lang="en-US" dirty="0" smtClean="0"/>
              <a:t>addressed partially </a:t>
            </a:r>
            <a:r>
              <a:rPr lang="en-US" dirty="0"/>
              <a:t>the progressing of  the standardization topics mentioned above.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800" b="1" dirty="0" smtClean="0"/>
              <a:t>SDN-based</a:t>
            </a:r>
            <a:br>
              <a:rPr lang="en-US" sz="4800" b="1" dirty="0" smtClean="0"/>
            </a:br>
            <a:r>
              <a:rPr lang="en-US" sz="4800" b="1" dirty="0" smtClean="0"/>
              <a:t>OmniRAN </a:t>
            </a:r>
            <a:r>
              <a:rPr lang="en-US" sz="4800" b="1" dirty="0" smtClean="0"/>
              <a:t>Use Case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Deployment Domain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SDN-based </a:t>
            </a:r>
            <a:r>
              <a:rPr lang="en-US" dirty="0" err="1" smtClean="0"/>
              <a:t>OmniRAN</a:t>
            </a:r>
            <a:r>
              <a:rPr lang="en-US" dirty="0" smtClean="0"/>
              <a:t> Use Cases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122832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33" name="Straight Connector 232"/>
          <p:cNvCxnSpPr/>
          <p:nvPr/>
        </p:nvCxnSpPr>
        <p:spPr>
          <a:xfrm>
            <a:off x="1905000" y="3505200"/>
            <a:ext cx="5181600" cy="1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1" name="Rounded Rectangle 240"/>
          <p:cNvSpPr/>
          <p:nvPr/>
        </p:nvSpPr>
        <p:spPr>
          <a:xfrm>
            <a:off x="4826475" y="2590800"/>
            <a:ext cx="1641928" cy="19812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4" name="Rounded Rectangle 183"/>
          <p:cNvSpPr/>
          <p:nvPr/>
        </p:nvSpPr>
        <p:spPr>
          <a:xfrm>
            <a:off x="2715986" y="1219200"/>
            <a:ext cx="1641928" cy="4678284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sdf</a:t>
            </a:r>
            <a:endParaRPr lang="en-US" dirty="0"/>
          </a:p>
        </p:txBody>
      </p:sp>
      <p:grpSp>
        <p:nvGrpSpPr>
          <p:cNvPr id="2" name="Group 3"/>
          <p:cNvGrpSpPr/>
          <p:nvPr/>
        </p:nvGrpSpPr>
        <p:grpSpPr>
          <a:xfrm>
            <a:off x="1219200" y="3055396"/>
            <a:ext cx="990600" cy="990600"/>
            <a:chOff x="381000" y="1962150"/>
            <a:chExt cx="990600" cy="990600"/>
          </a:xfrm>
        </p:grpSpPr>
        <p:sp>
          <p:nvSpPr>
            <p:cNvPr id="5" name="AutoShape 153"/>
            <p:cNvSpPr>
              <a:spLocks noChangeArrowheads="1"/>
            </p:cNvSpPr>
            <p:nvPr/>
          </p:nvSpPr>
          <p:spPr bwMode="auto">
            <a:xfrm>
              <a:off x="381000" y="1962150"/>
              <a:ext cx="990600" cy="990600"/>
            </a:xfrm>
            <a:prstGeom prst="flowChartAlternateProcess">
              <a:avLst/>
            </a:prstGeom>
            <a:solidFill>
              <a:srgbClr val="6DC0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t" anchorCtr="1"/>
            <a:lstStyle/>
            <a:p>
              <a:r>
                <a:rPr lang="en-US" sz="1600" b="1" dirty="0" smtClean="0">
                  <a:latin typeface="Arial" pitchFamily="34" charset="0"/>
                  <a:cs typeface="Arial" pitchFamily="34" charset="0"/>
                </a:rPr>
                <a:t>Terminal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6" name="Picture 5" descr="MC900439836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09600" y="2286000"/>
              <a:ext cx="533400" cy="533400"/>
            </a:xfrm>
            <a:prstGeom prst="rect">
              <a:avLst/>
            </a:prstGeom>
          </p:spPr>
        </p:pic>
      </p:grpSp>
      <p:grpSp>
        <p:nvGrpSpPr>
          <p:cNvPr id="3" name="Group 6"/>
          <p:cNvGrpSpPr/>
          <p:nvPr/>
        </p:nvGrpSpPr>
        <p:grpSpPr>
          <a:xfrm>
            <a:off x="3025775" y="1665718"/>
            <a:ext cx="1000125" cy="990600"/>
            <a:chOff x="7315200" y="3886200"/>
            <a:chExt cx="1000125" cy="990600"/>
          </a:xfrm>
        </p:grpSpPr>
        <p:sp>
          <p:nvSpPr>
            <p:cNvPr id="8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7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1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1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2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3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5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6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7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24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5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6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8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9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0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8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0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1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2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0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1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6" name="Group 38"/>
          <p:cNvGrpSpPr/>
          <p:nvPr/>
        </p:nvGrpSpPr>
        <p:grpSpPr>
          <a:xfrm>
            <a:off x="3025775" y="4351768"/>
            <a:ext cx="1000125" cy="990600"/>
            <a:chOff x="7315200" y="3886200"/>
            <a:chExt cx="1000125" cy="990600"/>
          </a:xfrm>
        </p:grpSpPr>
        <p:sp>
          <p:nvSpPr>
            <p:cNvPr id="119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3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38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39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40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142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3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4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5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6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7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48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135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6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7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8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9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0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41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41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129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0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1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2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33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28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23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4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1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3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2" name="Group 40"/>
          <p:cNvGrpSpPr/>
          <p:nvPr/>
        </p:nvGrpSpPr>
        <p:grpSpPr>
          <a:xfrm>
            <a:off x="6961853" y="3069387"/>
            <a:ext cx="990600" cy="990600"/>
            <a:chOff x="5257800" y="4419600"/>
            <a:chExt cx="990600" cy="990600"/>
          </a:xfrm>
        </p:grpSpPr>
        <p:sp>
          <p:nvSpPr>
            <p:cNvPr id="49" name="Rounded Rectangle 48"/>
            <p:cNvSpPr/>
            <p:nvPr/>
          </p:nvSpPr>
          <p:spPr bwMode="auto">
            <a:xfrm>
              <a:off x="5257800" y="4419600"/>
              <a:ext cx="990600" cy="990600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05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charset="0"/>
              </a:endParaRPr>
            </a:p>
          </p:txBody>
        </p:sp>
        <p:grpSp>
          <p:nvGrpSpPr>
            <p:cNvPr id="43" name="Group 61"/>
            <p:cNvGrpSpPr/>
            <p:nvPr/>
          </p:nvGrpSpPr>
          <p:grpSpPr>
            <a:xfrm>
              <a:off x="5410201" y="4502656"/>
              <a:ext cx="609600" cy="450344"/>
              <a:chOff x="6324600" y="1828800"/>
              <a:chExt cx="917575" cy="677862"/>
            </a:xfrm>
          </p:grpSpPr>
          <p:grpSp>
            <p:nvGrpSpPr>
              <p:cNvPr id="44" name="Group 10"/>
              <p:cNvGrpSpPr>
                <a:grpSpLocks/>
              </p:cNvGrpSpPr>
              <p:nvPr/>
            </p:nvGrpSpPr>
            <p:grpSpPr bwMode="auto">
              <a:xfrm>
                <a:off x="6972300" y="1828800"/>
                <a:ext cx="269875" cy="460375"/>
                <a:chOff x="4120" y="2308"/>
                <a:chExt cx="305" cy="415"/>
              </a:xfrm>
            </p:grpSpPr>
            <p:sp>
              <p:nvSpPr>
                <p:cNvPr id="90" name="Freeform 11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1" name="Rectangle 12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2" name="Oval 13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5" name="Group 14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9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8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99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100" name="Line 1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94" name="Freeform 19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95" name="Oval 20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96" name="Oval 21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6" name="Group 22"/>
              <p:cNvGrpSpPr>
                <a:grpSpLocks/>
              </p:cNvGrpSpPr>
              <p:nvPr/>
            </p:nvGrpSpPr>
            <p:grpSpPr bwMode="auto">
              <a:xfrm>
                <a:off x="6756400" y="1901825"/>
                <a:ext cx="269875" cy="460375"/>
                <a:chOff x="4120" y="2308"/>
                <a:chExt cx="305" cy="415"/>
              </a:xfrm>
            </p:grpSpPr>
            <p:sp>
              <p:nvSpPr>
                <p:cNvPr id="79" name="Freeform 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0" name="Rectangle 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1" name="Oval 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47" name="Group 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86" name="Line 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7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8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89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83" name="Freeform 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84" name="Oval 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85" name="Oval 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48" name="Group 34"/>
              <p:cNvGrpSpPr>
                <a:grpSpLocks/>
              </p:cNvGrpSpPr>
              <p:nvPr/>
            </p:nvGrpSpPr>
            <p:grpSpPr bwMode="auto">
              <a:xfrm>
                <a:off x="6540500" y="1973262"/>
                <a:ext cx="269875" cy="460375"/>
                <a:chOff x="4120" y="2308"/>
                <a:chExt cx="305" cy="415"/>
              </a:xfrm>
            </p:grpSpPr>
            <p:sp>
              <p:nvSpPr>
                <p:cNvPr id="68" name="Freeform 35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9" name="Rectangle 36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0" name="Oval 37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0" name="Group 38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75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6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7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78" name="Line 42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72" name="Freeform 43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73" name="Oval 44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74" name="Oval 45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  <p:grpSp>
            <p:nvGrpSpPr>
              <p:cNvPr id="53" name="Group 618"/>
              <p:cNvGrpSpPr>
                <a:grpSpLocks/>
              </p:cNvGrpSpPr>
              <p:nvPr/>
            </p:nvGrpSpPr>
            <p:grpSpPr bwMode="auto">
              <a:xfrm>
                <a:off x="6324600" y="2046287"/>
                <a:ext cx="269875" cy="460375"/>
                <a:chOff x="4120" y="2308"/>
                <a:chExt cx="305" cy="415"/>
              </a:xfrm>
            </p:grpSpPr>
            <p:sp>
              <p:nvSpPr>
                <p:cNvPr id="57" name="Freeform 619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8" name="Rectangle 620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59" name="Oval 621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grpSp>
              <p:nvGrpSpPr>
                <p:cNvPr id="54" name="Group 622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64" name="Line 623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5" name="Line 624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6" name="Line 625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  <p:sp>
                <p:nvSpPr>
                  <p:cNvPr id="67" name="Line 626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1050"/>
                  </a:p>
                </p:txBody>
              </p:sp>
            </p:grpSp>
            <p:sp>
              <p:nvSpPr>
                <p:cNvPr id="61" name="Freeform 627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1050"/>
                </a:p>
              </p:txBody>
            </p:sp>
            <p:sp>
              <p:nvSpPr>
                <p:cNvPr id="62" name="Oval 628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  <p:sp>
              <p:nvSpPr>
                <p:cNvPr id="63" name="Oval 629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1050"/>
                </a:p>
              </p:txBody>
            </p:sp>
          </p:grpSp>
        </p:grpSp>
        <p:graphicFrame>
          <p:nvGraphicFramePr>
            <p:cNvPr id="51" name="Object 1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41951" y="4939236"/>
            <a:ext cx="798445" cy="429931"/>
          </p:xfrm>
          <a:graphic>
            <a:graphicData uri="http://schemas.openxmlformats.org/presentationml/2006/ole">
              <p:oleObj spid="_x0000_s25604" name="Clip" r:id="rId5" imgW="5757415" imgH="3221332" progId="">
                <p:embed/>
              </p:oleObj>
            </a:graphicData>
          </a:graphic>
        </p:graphicFrame>
        <p:sp>
          <p:nvSpPr>
            <p:cNvPr id="52" name="Text Box 16"/>
            <p:cNvSpPr txBox="1">
              <a:spLocks noChangeArrowheads="1"/>
            </p:cNvSpPr>
            <p:nvPr/>
          </p:nvSpPr>
          <p:spPr bwMode="auto">
            <a:xfrm>
              <a:off x="5428250" y="5001446"/>
              <a:ext cx="637242" cy="2539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sz="1050" dirty="0" smtClean="0">
                  <a:latin typeface="Arial" pitchFamily="34" charset="0"/>
                  <a:ea typeface="ＭＳ Ｐゴシック" pitchFamily="34" charset="-128"/>
                  <a:cs typeface="Arial" pitchFamily="34" charset="0"/>
                </a:rPr>
                <a:t>Internet</a:t>
              </a:r>
              <a:endParaRPr lang="en-US" sz="1050" dirty="0">
                <a:latin typeface="Arial" pitchFamily="34" charset="0"/>
                <a:ea typeface="ＭＳ Ｐゴシック" pitchFamily="34" charset="-128"/>
                <a:cs typeface="Arial" pitchFamily="34" charset="0"/>
              </a:endParaRPr>
            </a:p>
          </p:txBody>
        </p:sp>
      </p:grpSp>
      <p:grpSp>
        <p:nvGrpSpPr>
          <p:cNvPr id="55" name="Group 158"/>
          <p:cNvGrpSpPr>
            <a:grpSpLocks noChangeAspect="1"/>
          </p:cNvGrpSpPr>
          <p:nvPr/>
        </p:nvGrpSpPr>
        <p:grpSpPr bwMode="auto">
          <a:xfrm flipH="1">
            <a:off x="3416299" y="3429641"/>
            <a:ext cx="411161" cy="494972"/>
            <a:chOff x="5" y="2480"/>
            <a:chExt cx="237" cy="430"/>
          </a:xfrm>
        </p:grpSpPr>
        <p:grpSp>
          <p:nvGrpSpPr>
            <p:cNvPr id="56" name="Group 159"/>
            <p:cNvGrpSpPr>
              <a:grpSpLocks noChangeAspect="1"/>
            </p:cNvGrpSpPr>
            <p:nvPr/>
          </p:nvGrpSpPr>
          <p:grpSpPr bwMode="auto">
            <a:xfrm>
              <a:off x="5" y="2521"/>
              <a:ext cx="145" cy="389"/>
              <a:chOff x="5" y="2521"/>
              <a:chExt cx="145" cy="389"/>
            </a:xfrm>
          </p:grpSpPr>
          <p:grpSp>
            <p:nvGrpSpPr>
              <p:cNvPr id="60" name="Group 160"/>
              <p:cNvGrpSpPr>
                <a:grpSpLocks noChangeAspect="1"/>
              </p:cNvGrpSpPr>
              <p:nvPr/>
            </p:nvGrpSpPr>
            <p:grpSpPr bwMode="auto">
              <a:xfrm>
                <a:off x="7" y="2654"/>
                <a:ext cx="143" cy="256"/>
                <a:chOff x="7" y="2654"/>
                <a:chExt cx="143" cy="256"/>
              </a:xfrm>
            </p:grpSpPr>
            <p:grpSp>
              <p:nvGrpSpPr>
                <p:cNvPr id="71" name="Group 161"/>
                <p:cNvGrpSpPr>
                  <a:grpSpLocks noChangeAspect="1"/>
                </p:cNvGrpSpPr>
                <p:nvPr/>
              </p:nvGrpSpPr>
              <p:grpSpPr bwMode="auto">
                <a:xfrm>
                  <a:off x="7" y="2661"/>
                  <a:ext cx="93" cy="247"/>
                  <a:chOff x="7" y="2661"/>
                  <a:chExt cx="93" cy="247"/>
                </a:xfrm>
              </p:grpSpPr>
              <p:sp>
                <p:nvSpPr>
                  <p:cNvPr id="177" name="Line 162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3" cy="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8" name="Line 163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34" y="2664"/>
                    <a:ext cx="42" cy="5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9" name="Line 164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33" y="2716"/>
                    <a:ext cx="57" cy="110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0" name="Line 165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" y="2824"/>
                    <a:ext cx="83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1" name="Line 166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19" y="2824"/>
                    <a:ext cx="81" cy="8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2" name="Line 16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17" y="2716"/>
                    <a:ext cx="64" cy="10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83" name="Line 16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44" y="2661"/>
                    <a:ext cx="39" cy="58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170" name="Line 16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7" y="2808"/>
                  <a:ext cx="34" cy="10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1" name="Line 170"/>
                <p:cNvSpPr>
                  <a:spLocks noChangeAspect="1" noChangeShapeType="1"/>
                </p:cNvSpPr>
                <p:nvPr/>
              </p:nvSpPr>
              <p:spPr bwMode="auto">
                <a:xfrm>
                  <a:off x="84" y="2718"/>
                  <a:ext cx="48" cy="9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2" name="Line 171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84" y="2655"/>
                  <a:ext cx="12" cy="6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3" name="Line 172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78" y="2654"/>
                  <a:ext cx="20" cy="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4" name="Line 173"/>
                <p:cNvSpPr>
                  <a:spLocks noChangeAspect="1" noChangeShapeType="1"/>
                </p:cNvSpPr>
                <p:nvPr/>
              </p:nvSpPr>
              <p:spPr bwMode="auto">
                <a:xfrm>
                  <a:off x="79" y="2663"/>
                  <a:ext cx="30" cy="4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5" name="Line 174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3" y="2708"/>
                  <a:ext cx="13" cy="1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6" name="Line 175"/>
                <p:cNvSpPr>
                  <a:spLocks noChangeAspect="1" noChangeShapeType="1"/>
                </p:cNvSpPr>
                <p:nvPr/>
              </p:nvSpPr>
              <p:spPr bwMode="auto">
                <a:xfrm>
                  <a:off x="93" y="2824"/>
                  <a:ext cx="57" cy="5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82" name="Group 176"/>
              <p:cNvGrpSpPr>
                <a:grpSpLocks noChangeAspect="1"/>
              </p:cNvGrpSpPr>
              <p:nvPr/>
            </p:nvGrpSpPr>
            <p:grpSpPr bwMode="auto">
              <a:xfrm>
                <a:off x="5" y="2533"/>
                <a:ext cx="141" cy="374"/>
                <a:chOff x="5" y="2533"/>
                <a:chExt cx="141" cy="374"/>
              </a:xfrm>
            </p:grpSpPr>
            <p:sp>
              <p:nvSpPr>
                <p:cNvPr id="164" name="Line 177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5" y="2533"/>
                  <a:ext cx="55" cy="37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5" name="Line 178"/>
                <p:cNvSpPr>
                  <a:spLocks noChangeAspect="1" noChangeShapeType="1"/>
                </p:cNvSpPr>
                <p:nvPr/>
              </p:nvSpPr>
              <p:spPr bwMode="auto">
                <a:xfrm>
                  <a:off x="62" y="2544"/>
                  <a:ext cx="35" cy="363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6" name="Line 179"/>
                <p:cNvSpPr>
                  <a:spLocks noChangeAspect="1" noChangeShapeType="1"/>
                </p:cNvSpPr>
                <p:nvPr/>
              </p:nvSpPr>
              <p:spPr bwMode="auto">
                <a:xfrm flipV="1">
                  <a:off x="98" y="2876"/>
                  <a:ext cx="48" cy="30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7" name="Line 180"/>
                <p:cNvSpPr>
                  <a:spLocks noChangeAspect="1" noChangeShapeType="1"/>
                </p:cNvSpPr>
                <p:nvPr/>
              </p:nvSpPr>
              <p:spPr bwMode="auto">
                <a:xfrm>
                  <a:off x="69" y="2541"/>
                  <a:ext cx="77" cy="337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68" name="Line 181"/>
                <p:cNvSpPr>
                  <a:spLocks noChangeAspect="1" noChangeShapeType="1"/>
                </p:cNvSpPr>
                <p:nvPr/>
              </p:nvSpPr>
              <p:spPr bwMode="auto">
                <a:xfrm>
                  <a:off x="7" y="2904"/>
                  <a:ext cx="93" cy="1"/>
                </a:xfrm>
                <a:prstGeom prst="line">
                  <a:avLst/>
                </a:prstGeom>
                <a:noFill/>
                <a:ln w="190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63" name="Oval 182"/>
              <p:cNvSpPr>
                <a:spLocks noChangeAspect="1" noChangeArrowheads="1"/>
              </p:cNvSpPr>
              <p:nvPr/>
            </p:nvSpPr>
            <p:spPr bwMode="auto">
              <a:xfrm>
                <a:off x="48" y="2521"/>
                <a:ext cx="39" cy="45"/>
              </a:xfrm>
              <a:prstGeom prst="ellipse">
                <a:avLst/>
              </a:prstGeom>
              <a:solidFill>
                <a:srgbClr val="FFFF00">
                  <a:alpha val="50000"/>
                </a:srgbClr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58" name="Arc 183"/>
            <p:cNvSpPr>
              <a:spLocks noChangeAspect="1"/>
            </p:cNvSpPr>
            <p:nvPr/>
          </p:nvSpPr>
          <p:spPr bwMode="auto">
            <a:xfrm>
              <a:off x="152" y="2480"/>
              <a:ext cx="90" cy="198"/>
            </a:xfrm>
            <a:custGeom>
              <a:avLst/>
              <a:gdLst>
                <a:gd name="G0" fmla="+- 0 0 0"/>
                <a:gd name="G1" fmla="+- 21172 0 0"/>
                <a:gd name="G2" fmla="+- 21600 0 0"/>
                <a:gd name="T0" fmla="*/ 4276 w 21600"/>
                <a:gd name="T1" fmla="*/ 0 h 42015"/>
                <a:gd name="T2" fmla="*/ 5669 w 21600"/>
                <a:gd name="T3" fmla="*/ 42015 h 42015"/>
                <a:gd name="T4" fmla="*/ 0 w 21600"/>
                <a:gd name="T5" fmla="*/ 21172 h 420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15" fill="none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</a:path>
                <a:path w="21600" h="42015" stroke="0" extrusionOk="0">
                  <a:moveTo>
                    <a:pt x="4276" y="-1"/>
                  </a:moveTo>
                  <a:cubicBezTo>
                    <a:pt x="14353" y="2034"/>
                    <a:pt x="21600" y="10891"/>
                    <a:pt x="21600" y="21172"/>
                  </a:cubicBezTo>
                  <a:cubicBezTo>
                    <a:pt x="21600" y="30918"/>
                    <a:pt x="15073" y="39456"/>
                    <a:pt x="5668" y="42014"/>
                  </a:cubicBezTo>
                  <a:lnTo>
                    <a:pt x="0" y="21172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9" name="Arc 184"/>
            <p:cNvSpPr>
              <a:spLocks noChangeAspect="1"/>
            </p:cNvSpPr>
            <p:nvPr/>
          </p:nvSpPr>
          <p:spPr bwMode="auto">
            <a:xfrm>
              <a:off x="116" y="2508"/>
              <a:ext cx="78" cy="154"/>
            </a:xfrm>
            <a:custGeom>
              <a:avLst/>
              <a:gdLst>
                <a:gd name="G0" fmla="+- 0 0 0"/>
                <a:gd name="G1" fmla="+- 21159 0 0"/>
                <a:gd name="G2" fmla="+- 21600 0 0"/>
                <a:gd name="T0" fmla="*/ 4340 w 21600"/>
                <a:gd name="T1" fmla="*/ 0 h 41998"/>
                <a:gd name="T2" fmla="*/ 5682 w 21600"/>
                <a:gd name="T3" fmla="*/ 41998 h 41998"/>
                <a:gd name="T4" fmla="*/ 0 w 21600"/>
                <a:gd name="T5" fmla="*/ 21159 h 419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1998" fill="none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</a:path>
                <a:path w="21600" h="41998" stroke="0" extrusionOk="0">
                  <a:moveTo>
                    <a:pt x="4340" y="-1"/>
                  </a:moveTo>
                  <a:cubicBezTo>
                    <a:pt x="14387" y="2060"/>
                    <a:pt x="21600" y="10902"/>
                    <a:pt x="21600" y="21159"/>
                  </a:cubicBezTo>
                  <a:cubicBezTo>
                    <a:pt x="21600" y="30900"/>
                    <a:pt x="15080" y="39435"/>
                    <a:pt x="5682" y="41998"/>
                  </a:cubicBezTo>
                  <a:lnTo>
                    <a:pt x="0" y="21159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0" name="Arc 185"/>
            <p:cNvSpPr>
              <a:spLocks noChangeAspect="1"/>
            </p:cNvSpPr>
            <p:nvPr/>
          </p:nvSpPr>
          <p:spPr bwMode="auto">
            <a:xfrm>
              <a:off x="102" y="2530"/>
              <a:ext cx="47" cy="117"/>
            </a:xfrm>
            <a:custGeom>
              <a:avLst/>
              <a:gdLst>
                <a:gd name="G0" fmla="+- 0 0 0"/>
                <a:gd name="G1" fmla="+- 21206 0 0"/>
                <a:gd name="G2" fmla="+- 21600 0 0"/>
                <a:gd name="T0" fmla="*/ 4104 w 21600"/>
                <a:gd name="T1" fmla="*/ 0 h 42099"/>
                <a:gd name="T2" fmla="*/ 5483 w 21600"/>
                <a:gd name="T3" fmla="*/ 42099 h 42099"/>
                <a:gd name="T4" fmla="*/ 0 w 21600"/>
                <a:gd name="T5" fmla="*/ 21206 h 420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42099" fill="none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</a:path>
                <a:path w="21600" h="42099" stroke="0" extrusionOk="0">
                  <a:moveTo>
                    <a:pt x="4104" y="-1"/>
                  </a:moveTo>
                  <a:cubicBezTo>
                    <a:pt x="14262" y="1965"/>
                    <a:pt x="21600" y="10859"/>
                    <a:pt x="21600" y="21206"/>
                  </a:cubicBezTo>
                  <a:cubicBezTo>
                    <a:pt x="21600" y="31023"/>
                    <a:pt x="14979" y="39606"/>
                    <a:pt x="5482" y="42098"/>
                  </a:cubicBezTo>
                  <a:lnTo>
                    <a:pt x="0" y="21206"/>
                  </a:lnTo>
                  <a:close/>
                </a:path>
              </a:pathLst>
            </a:custGeom>
            <a:noFill/>
            <a:ln w="63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56" name="Rectangle 187"/>
          <p:cNvSpPr>
            <a:spLocks noChangeArrowheads="1"/>
          </p:cNvSpPr>
          <p:nvPr/>
        </p:nvSpPr>
        <p:spPr bwMode="auto">
          <a:xfrm>
            <a:off x="3094037" y="3132568"/>
            <a:ext cx="863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Ctr="1"/>
          <a:lstStyle/>
          <a:p>
            <a:pPr algn="ctr" eaLnBrk="0" hangingPunct="0">
              <a:lnSpc>
                <a:spcPct val="90000"/>
              </a:lnSpc>
              <a:spcBef>
                <a:spcPct val="0"/>
              </a:spcBef>
            </a:pP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Access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TextBox 184"/>
          <p:cNvSpPr txBox="1"/>
          <p:nvPr/>
        </p:nvSpPr>
        <p:spPr>
          <a:xfrm>
            <a:off x="2759529" y="5455544"/>
            <a:ext cx="1598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Access Network Operator</a:t>
            </a:r>
            <a:endParaRPr lang="en-US" sz="1200" b="1" dirty="0"/>
          </a:p>
        </p:txBody>
      </p:sp>
      <p:sp>
        <p:nvSpPr>
          <p:cNvPr id="244" name="TextBox 243"/>
          <p:cNvSpPr txBox="1"/>
          <p:nvPr/>
        </p:nvSpPr>
        <p:spPr>
          <a:xfrm>
            <a:off x="4848246" y="4218801"/>
            <a:ext cx="15983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/>
              <a:t>Core Operator</a:t>
            </a:r>
            <a:endParaRPr lang="en-US" sz="1200" b="1" dirty="0"/>
          </a:p>
        </p:txBody>
      </p:sp>
      <p:sp>
        <p:nvSpPr>
          <p:cNvPr id="247" name="Title 246"/>
          <p:cNvSpPr>
            <a:spLocks noGrp="1"/>
          </p:cNvSpPr>
          <p:nvPr>
            <p:ph type="title"/>
          </p:nvPr>
        </p:nvSpPr>
        <p:spPr>
          <a:xfrm>
            <a:off x="154546" y="294046"/>
            <a:ext cx="8731877" cy="616976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OmniRAN</a:t>
            </a:r>
            <a:r>
              <a:rPr lang="en-US" sz="2800" dirty="0" smtClean="0"/>
              <a:t> Architecture</a:t>
            </a:r>
            <a:endParaRPr lang="en-US" sz="2800" dirty="0"/>
          </a:p>
        </p:txBody>
      </p:sp>
      <p:grpSp>
        <p:nvGrpSpPr>
          <p:cNvPr id="93" name="Group 255"/>
          <p:cNvGrpSpPr/>
          <p:nvPr/>
        </p:nvGrpSpPr>
        <p:grpSpPr>
          <a:xfrm>
            <a:off x="5181600" y="3048000"/>
            <a:ext cx="990600" cy="997003"/>
            <a:chOff x="5245100" y="2133600"/>
            <a:chExt cx="990600" cy="997003"/>
          </a:xfrm>
        </p:grpSpPr>
        <p:sp>
          <p:nvSpPr>
            <p:cNvPr id="257" name="AutoShape 154"/>
            <p:cNvSpPr>
              <a:spLocks noChangeArrowheads="1"/>
            </p:cNvSpPr>
            <p:nvPr/>
          </p:nvSpPr>
          <p:spPr bwMode="auto">
            <a:xfrm>
              <a:off x="5245100" y="2140003"/>
              <a:ext cx="990600" cy="990600"/>
            </a:xfrm>
            <a:prstGeom prst="flowChartAlternateProcess">
              <a:avLst/>
            </a:prstGeom>
            <a:solidFill>
              <a:srgbClr val="8BB2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58" name="Picture 157"/>
            <p:cNvPicPr>
              <a:picLocks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578475" y="2830565"/>
              <a:ext cx="352425" cy="2238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</p:pic>
        <p:sp>
          <p:nvSpPr>
            <p:cNvPr id="259" name="Rectangle 188"/>
            <p:cNvSpPr>
              <a:spLocks noChangeArrowheads="1"/>
            </p:cNvSpPr>
            <p:nvPr/>
          </p:nvSpPr>
          <p:spPr bwMode="auto">
            <a:xfrm>
              <a:off x="5316537" y="2133600"/>
              <a:ext cx="855663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100" b="1" dirty="0" smtClean="0">
                  <a:latin typeface="Arial" pitchFamily="34" charset="0"/>
                  <a:cs typeface="Arial" pitchFamily="34" charset="0"/>
                </a:rPr>
                <a:t>Core</a:t>
              </a:r>
            </a:p>
          </p:txBody>
        </p:sp>
        <p:grpSp>
          <p:nvGrpSpPr>
            <p:cNvPr id="101" name="Group 191"/>
            <p:cNvGrpSpPr/>
            <p:nvPr/>
          </p:nvGrpSpPr>
          <p:grpSpPr>
            <a:xfrm>
              <a:off x="5450810" y="2438399"/>
              <a:ext cx="568990" cy="358909"/>
              <a:chOff x="7481888" y="3079208"/>
              <a:chExt cx="595312" cy="425992"/>
            </a:xfrm>
          </p:grpSpPr>
          <p:sp>
            <p:nvSpPr>
              <p:cNvPr id="261" name="Freeform 14"/>
              <p:cNvSpPr>
                <a:spLocks/>
              </p:cNvSpPr>
              <p:nvPr/>
            </p:nvSpPr>
            <p:spPr bwMode="auto">
              <a:xfrm>
                <a:off x="7641802" y="3429946"/>
                <a:ext cx="327892" cy="7525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90"/>
                  </a:cxn>
                  <a:cxn ang="0">
                    <a:pos x="499" y="90"/>
                  </a:cxn>
                  <a:cxn ang="0">
                    <a:pos x="499" y="0"/>
                  </a:cxn>
                </a:cxnLst>
                <a:rect l="0" t="0" r="r" b="b"/>
                <a:pathLst>
                  <a:path w="499" h="90">
                    <a:moveTo>
                      <a:pt x="0" y="0"/>
                    </a:moveTo>
                    <a:lnTo>
                      <a:pt x="0" y="90"/>
                    </a:lnTo>
                    <a:lnTo>
                      <a:pt x="499" y="90"/>
                    </a:lnTo>
                    <a:lnTo>
                      <a:pt x="499" y="0"/>
                    </a:lnTo>
                  </a:path>
                </a:pathLst>
              </a:custGeom>
              <a:noFill/>
              <a:ln w="9525" cap="flat" cmpd="sng">
                <a:solidFill>
                  <a:schemeClr val="tx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lIns="0" tIns="0"/>
              <a:lstStyle/>
              <a:p>
                <a:endParaRPr lang="en-US"/>
              </a:p>
            </p:txBody>
          </p:sp>
          <p:sp>
            <p:nvSpPr>
              <p:cNvPr id="262" name="AutoShape 22"/>
              <p:cNvSpPr>
                <a:spLocks noChangeArrowheads="1"/>
              </p:cNvSpPr>
              <p:nvPr/>
            </p:nvSpPr>
            <p:spPr bwMode="auto">
              <a:xfrm>
                <a:off x="7481888" y="3167900"/>
                <a:ext cx="305047" cy="276827"/>
              </a:xfrm>
              <a:prstGeom prst="can">
                <a:avLst>
                  <a:gd name="adj" fmla="val 25000"/>
                </a:avLst>
              </a:prstGeom>
              <a:solidFill>
                <a:srgbClr val="6699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endParaRPr lang="en-US" sz="1600">
                  <a:ea typeface="ＭＳ Ｐゴシック" pitchFamily="34" charset="-128"/>
                </a:endParaRPr>
              </a:p>
            </p:txBody>
          </p:sp>
          <p:grpSp>
            <p:nvGrpSpPr>
              <p:cNvPr id="102" name="Group 122"/>
              <p:cNvGrpSpPr>
                <a:grpSpLocks/>
              </p:cNvGrpSpPr>
              <p:nvPr/>
            </p:nvGrpSpPr>
            <p:grpSpPr bwMode="auto">
              <a:xfrm>
                <a:off x="7848751" y="3079208"/>
                <a:ext cx="228449" cy="389708"/>
                <a:chOff x="4120" y="2308"/>
                <a:chExt cx="305" cy="415"/>
              </a:xfrm>
            </p:grpSpPr>
            <p:sp>
              <p:nvSpPr>
                <p:cNvPr id="264" name="Freeform 123"/>
                <p:cNvSpPr>
                  <a:spLocks/>
                </p:cNvSpPr>
                <p:nvPr/>
              </p:nvSpPr>
              <p:spPr bwMode="auto">
                <a:xfrm flipH="1">
                  <a:off x="4378" y="2308"/>
                  <a:ext cx="47" cy="415"/>
                </a:xfrm>
                <a:custGeom>
                  <a:avLst/>
                  <a:gdLst/>
                  <a:ahLst/>
                  <a:cxnLst>
                    <a:cxn ang="0">
                      <a:pos x="90" y="546"/>
                    </a:cxn>
                    <a:cxn ang="0">
                      <a:pos x="0" y="432"/>
                    </a:cxn>
                    <a:cxn ang="0">
                      <a:pos x="0" y="0"/>
                    </a:cxn>
                    <a:cxn ang="0">
                      <a:pos x="84" y="42"/>
                    </a:cxn>
                    <a:cxn ang="0">
                      <a:pos x="90" y="546"/>
                    </a:cxn>
                  </a:cxnLst>
                  <a:rect l="0" t="0" r="r" b="b"/>
                  <a:pathLst>
                    <a:path w="90" h="546">
                      <a:moveTo>
                        <a:pt x="90" y="546"/>
                      </a:moveTo>
                      <a:lnTo>
                        <a:pt x="0" y="432"/>
                      </a:lnTo>
                      <a:lnTo>
                        <a:pt x="0" y="0"/>
                      </a:lnTo>
                      <a:lnTo>
                        <a:pt x="84" y="42"/>
                      </a:lnTo>
                      <a:lnTo>
                        <a:pt x="90" y="546"/>
                      </a:lnTo>
                      <a:close/>
                    </a:path>
                  </a:pathLst>
                </a:custGeom>
                <a:solidFill>
                  <a:srgbClr val="006699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Rectangle 124"/>
                <p:cNvSpPr>
                  <a:spLocks noChangeArrowheads="1"/>
                </p:cNvSpPr>
                <p:nvPr/>
              </p:nvSpPr>
              <p:spPr bwMode="auto">
                <a:xfrm flipH="1">
                  <a:off x="4127" y="2340"/>
                  <a:ext cx="255" cy="383"/>
                </a:xfrm>
                <a:prstGeom prst="rect">
                  <a:avLst/>
                </a:prstGeom>
                <a:solidFill>
                  <a:srgbClr val="0078AA"/>
                </a:solidFill>
                <a:ln w="1588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Oval 125"/>
                <p:cNvSpPr>
                  <a:spLocks noChangeArrowheads="1"/>
                </p:cNvSpPr>
                <p:nvPr/>
              </p:nvSpPr>
              <p:spPr bwMode="auto">
                <a:xfrm flipH="1">
                  <a:off x="4278" y="2390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103" name="Group 126"/>
                <p:cNvGrpSpPr>
                  <a:grpSpLocks/>
                </p:cNvGrpSpPr>
                <p:nvPr/>
              </p:nvGrpSpPr>
              <p:grpSpPr bwMode="auto">
                <a:xfrm flipH="1">
                  <a:off x="4164" y="2500"/>
                  <a:ext cx="152" cy="109"/>
                  <a:chOff x="3216" y="2784"/>
                  <a:chExt cx="192" cy="144"/>
                </a:xfrm>
              </p:grpSpPr>
              <p:sp>
                <p:nvSpPr>
                  <p:cNvPr id="271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784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2" name="Line 128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32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3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880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74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3216" y="2928"/>
                    <a:ext cx="192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CCECFF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8" name="Freeform 131"/>
                <p:cNvSpPr>
                  <a:spLocks/>
                </p:cNvSpPr>
                <p:nvPr/>
              </p:nvSpPr>
              <p:spPr bwMode="auto">
                <a:xfrm>
                  <a:off x="4120" y="2311"/>
                  <a:ext cx="301" cy="35"/>
                </a:xfrm>
                <a:custGeom>
                  <a:avLst/>
                  <a:gdLst/>
                  <a:ahLst/>
                  <a:cxnLst>
                    <a:cxn ang="0">
                      <a:pos x="259" y="35"/>
                    </a:cxn>
                    <a:cxn ang="0">
                      <a:pos x="0" y="35"/>
                    </a:cxn>
                    <a:cxn ang="0">
                      <a:pos x="81" y="0"/>
                    </a:cxn>
                    <a:cxn ang="0">
                      <a:pos x="301" y="0"/>
                    </a:cxn>
                    <a:cxn ang="0">
                      <a:pos x="259" y="35"/>
                    </a:cxn>
                  </a:cxnLst>
                  <a:rect l="0" t="0" r="r" b="b"/>
                  <a:pathLst>
                    <a:path w="301" h="35">
                      <a:moveTo>
                        <a:pt x="259" y="35"/>
                      </a:moveTo>
                      <a:lnTo>
                        <a:pt x="0" y="35"/>
                      </a:lnTo>
                      <a:lnTo>
                        <a:pt x="81" y="0"/>
                      </a:lnTo>
                      <a:lnTo>
                        <a:pt x="301" y="0"/>
                      </a:lnTo>
                      <a:lnTo>
                        <a:pt x="259" y="35"/>
                      </a:lnTo>
                      <a:close/>
                    </a:path>
                  </a:pathLst>
                </a:custGeom>
                <a:solidFill>
                  <a:srgbClr val="00B4FF"/>
                </a:solidFill>
                <a:ln w="1588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Oval 132"/>
                <p:cNvSpPr>
                  <a:spLocks noChangeArrowheads="1"/>
                </p:cNvSpPr>
                <p:nvPr/>
              </p:nvSpPr>
              <p:spPr bwMode="auto">
                <a:xfrm flipH="1">
                  <a:off x="4170" y="2386"/>
                  <a:ext cx="37" cy="36"/>
                </a:xfrm>
                <a:prstGeom prst="ellipse">
                  <a:avLst/>
                </a:prstGeom>
                <a:solidFill>
                  <a:srgbClr val="FFC9C9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0" name="Oval 133"/>
                <p:cNvSpPr>
                  <a:spLocks noChangeArrowheads="1"/>
                </p:cNvSpPr>
                <p:nvPr/>
              </p:nvSpPr>
              <p:spPr bwMode="auto">
                <a:xfrm flipH="1">
                  <a:off x="4224" y="2386"/>
                  <a:ext cx="37" cy="36"/>
                </a:xfrm>
                <a:prstGeom prst="ellipse">
                  <a:avLst/>
                </a:prstGeom>
                <a:solidFill>
                  <a:srgbClr val="CCFF33"/>
                </a:solidFill>
                <a:ln w="12700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04" name="Group 6"/>
          <p:cNvGrpSpPr/>
          <p:nvPr/>
        </p:nvGrpSpPr>
        <p:grpSpPr>
          <a:xfrm>
            <a:off x="3038475" y="3048000"/>
            <a:ext cx="1000125" cy="990600"/>
            <a:chOff x="7315200" y="3886200"/>
            <a:chExt cx="1000125" cy="990600"/>
          </a:xfrm>
        </p:grpSpPr>
        <p:sp>
          <p:nvSpPr>
            <p:cNvPr id="316" name="AutoShape 154"/>
            <p:cNvSpPr>
              <a:spLocks noChangeArrowheads="1"/>
            </p:cNvSpPr>
            <p:nvPr/>
          </p:nvSpPr>
          <p:spPr bwMode="auto">
            <a:xfrm>
              <a:off x="7315200" y="3886200"/>
              <a:ext cx="1000125" cy="990600"/>
            </a:xfrm>
            <a:prstGeom prst="flowChartAlternateProcess">
              <a:avLst/>
            </a:prstGeom>
            <a:solidFill>
              <a:srgbClr val="A7E8FF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anchor="ctr"/>
            <a:lstStyle/>
            <a:p>
              <a:endParaRPr lang="en-US" sz="1600" b="1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105" name="Group 158"/>
            <p:cNvGrpSpPr>
              <a:grpSpLocks noChangeAspect="1"/>
            </p:cNvGrpSpPr>
            <p:nvPr/>
          </p:nvGrpSpPr>
          <p:grpSpPr bwMode="auto">
            <a:xfrm flipH="1">
              <a:off x="7696199" y="4259473"/>
              <a:ext cx="411161" cy="494972"/>
              <a:chOff x="5" y="2480"/>
              <a:chExt cx="237" cy="430"/>
            </a:xfrm>
          </p:grpSpPr>
          <p:grpSp>
            <p:nvGrpSpPr>
              <p:cNvPr id="106" name="Group 159"/>
              <p:cNvGrpSpPr>
                <a:grpSpLocks noChangeAspect="1"/>
              </p:cNvGrpSpPr>
              <p:nvPr/>
            </p:nvGrpSpPr>
            <p:grpSpPr bwMode="auto">
              <a:xfrm>
                <a:off x="5" y="2521"/>
                <a:ext cx="145" cy="389"/>
                <a:chOff x="5" y="2521"/>
                <a:chExt cx="145" cy="389"/>
              </a:xfrm>
            </p:grpSpPr>
            <p:grpSp>
              <p:nvGrpSpPr>
                <p:cNvPr id="107" name="Group 160"/>
                <p:cNvGrpSpPr>
                  <a:grpSpLocks noChangeAspect="1"/>
                </p:cNvGrpSpPr>
                <p:nvPr/>
              </p:nvGrpSpPr>
              <p:grpSpPr bwMode="auto">
                <a:xfrm>
                  <a:off x="7" y="2654"/>
                  <a:ext cx="143" cy="256"/>
                  <a:chOff x="7" y="2654"/>
                  <a:chExt cx="143" cy="256"/>
                </a:xfrm>
              </p:grpSpPr>
              <p:grpSp>
                <p:nvGrpSpPr>
                  <p:cNvPr id="108" name="Group 161"/>
                  <p:cNvGrpSpPr>
                    <a:grpSpLocks noChangeAspect="1"/>
                  </p:cNvGrpSpPr>
                  <p:nvPr/>
                </p:nvGrpSpPr>
                <p:grpSpPr bwMode="auto">
                  <a:xfrm>
                    <a:off x="7" y="2661"/>
                    <a:ext cx="93" cy="247"/>
                    <a:chOff x="7" y="2661"/>
                    <a:chExt cx="93" cy="247"/>
                  </a:xfrm>
                </p:grpSpPr>
                <p:sp>
                  <p:nvSpPr>
                    <p:cNvPr id="339" name="Line 162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3" cy="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0" name="Line 163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34" y="2664"/>
                      <a:ext cx="42" cy="51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1" name="Line 164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33" y="2716"/>
                      <a:ext cx="57" cy="110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2" name="Line 165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7" y="2824"/>
                      <a:ext cx="83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3" name="Line 166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19" y="2824"/>
                      <a:ext cx="81" cy="84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4" name="Line 167"/>
                    <p:cNvSpPr>
                      <a:spLocks noChangeAspect="1" noChangeShapeType="1"/>
                    </p:cNvSpPr>
                    <p:nvPr/>
                  </p:nvSpPr>
                  <p:spPr bwMode="auto">
                    <a:xfrm flipV="1">
                      <a:off x="17" y="2716"/>
                      <a:ext cx="64" cy="10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345" name="Line 168"/>
                    <p:cNvSpPr>
                      <a:spLocks noChangeAspect="1" noChangeShapeType="1"/>
                    </p:cNvSpPr>
                    <p:nvPr/>
                  </p:nvSpPr>
                  <p:spPr bwMode="auto">
                    <a:xfrm>
                      <a:off x="44" y="2661"/>
                      <a:ext cx="39" cy="58"/>
                    </a:xfrm>
                    <a:prstGeom prst="line">
                      <a:avLst/>
                    </a:prstGeom>
                    <a:noFill/>
                    <a:ln w="6350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en-US" sz="1600" b="1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332" name="Line 16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7" y="2808"/>
                    <a:ext cx="34" cy="102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3" name="Line 17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84" y="2718"/>
                    <a:ext cx="48" cy="91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4" name="Line 171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84" y="2655"/>
                    <a:ext cx="12" cy="63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5" name="Line 172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78" y="2654"/>
                    <a:ext cx="20" cy="9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6" name="Line 173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9" y="2663"/>
                    <a:ext cx="30" cy="45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7" name="Line 174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3" y="2708"/>
                    <a:ext cx="13" cy="117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8" name="Line 175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93" y="2824"/>
                    <a:ext cx="57" cy="54"/>
                  </a:xfrm>
                  <a:prstGeom prst="line">
                    <a:avLst/>
                  </a:prstGeom>
                  <a:noFill/>
                  <a:ln w="63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09" name="Group 176"/>
                <p:cNvGrpSpPr>
                  <a:grpSpLocks noChangeAspect="1"/>
                </p:cNvGrpSpPr>
                <p:nvPr/>
              </p:nvGrpSpPr>
              <p:grpSpPr bwMode="auto">
                <a:xfrm>
                  <a:off x="5" y="2533"/>
                  <a:ext cx="141" cy="374"/>
                  <a:chOff x="5" y="2533"/>
                  <a:chExt cx="141" cy="374"/>
                </a:xfrm>
              </p:grpSpPr>
              <p:sp>
                <p:nvSpPr>
                  <p:cNvPr id="326" name="Line 177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5" y="2533"/>
                    <a:ext cx="55" cy="37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7" name="Line 178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2" y="2544"/>
                    <a:ext cx="35" cy="363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8" name="Line 179"/>
                  <p:cNvSpPr>
                    <a:spLocks noChangeAspect="1" noChangeShapeType="1"/>
                  </p:cNvSpPr>
                  <p:nvPr/>
                </p:nvSpPr>
                <p:spPr bwMode="auto">
                  <a:xfrm flipV="1">
                    <a:off x="98" y="2876"/>
                    <a:ext cx="48" cy="30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29" name="Line 180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69" y="2541"/>
                    <a:ext cx="77" cy="337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330" name="Line 181"/>
                  <p:cNvSpPr>
                    <a:spLocks noChangeAspect="1" noChangeShapeType="1"/>
                  </p:cNvSpPr>
                  <p:nvPr/>
                </p:nvSpPr>
                <p:spPr bwMode="auto">
                  <a:xfrm>
                    <a:off x="7" y="2904"/>
                    <a:ext cx="93" cy="1"/>
                  </a:xfrm>
                  <a:prstGeom prst="line">
                    <a:avLst/>
                  </a:prstGeom>
                  <a:noFill/>
                  <a:ln w="19050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sz="1600" b="1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325" name="Oval 182"/>
                <p:cNvSpPr>
                  <a:spLocks noChangeAspect="1" noChangeArrowheads="1"/>
                </p:cNvSpPr>
                <p:nvPr/>
              </p:nvSpPr>
              <p:spPr bwMode="auto">
                <a:xfrm>
                  <a:off x="48" y="2521"/>
                  <a:ext cx="39" cy="45"/>
                </a:xfrm>
                <a:prstGeom prst="ellipse">
                  <a:avLst/>
                </a:prstGeom>
                <a:solidFill>
                  <a:srgbClr val="FFFF00">
                    <a:alpha val="50000"/>
                  </a:srgbClr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sz="1600" b="1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320" name="Arc 183"/>
              <p:cNvSpPr>
                <a:spLocks noChangeAspect="1"/>
              </p:cNvSpPr>
              <p:nvPr/>
            </p:nvSpPr>
            <p:spPr bwMode="auto">
              <a:xfrm>
                <a:off x="152" y="2480"/>
                <a:ext cx="90" cy="198"/>
              </a:xfrm>
              <a:custGeom>
                <a:avLst/>
                <a:gdLst>
                  <a:gd name="G0" fmla="+- 0 0 0"/>
                  <a:gd name="G1" fmla="+- 21172 0 0"/>
                  <a:gd name="G2" fmla="+- 21600 0 0"/>
                  <a:gd name="T0" fmla="*/ 4276 w 21600"/>
                  <a:gd name="T1" fmla="*/ 0 h 42015"/>
                  <a:gd name="T2" fmla="*/ 5669 w 21600"/>
                  <a:gd name="T3" fmla="*/ 42015 h 42015"/>
                  <a:gd name="T4" fmla="*/ 0 w 21600"/>
                  <a:gd name="T5" fmla="*/ 21172 h 420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15" fill="none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</a:path>
                  <a:path w="21600" h="42015" stroke="0" extrusionOk="0">
                    <a:moveTo>
                      <a:pt x="4276" y="-1"/>
                    </a:moveTo>
                    <a:cubicBezTo>
                      <a:pt x="14353" y="2034"/>
                      <a:pt x="21600" y="10891"/>
                      <a:pt x="21600" y="21172"/>
                    </a:cubicBezTo>
                    <a:cubicBezTo>
                      <a:pt x="21600" y="30918"/>
                      <a:pt x="15073" y="39456"/>
                      <a:pt x="5668" y="42014"/>
                    </a:cubicBezTo>
                    <a:lnTo>
                      <a:pt x="0" y="21172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1" name="Arc 184"/>
              <p:cNvSpPr>
                <a:spLocks noChangeAspect="1"/>
              </p:cNvSpPr>
              <p:nvPr/>
            </p:nvSpPr>
            <p:spPr bwMode="auto">
              <a:xfrm>
                <a:off x="116" y="2508"/>
                <a:ext cx="78" cy="154"/>
              </a:xfrm>
              <a:custGeom>
                <a:avLst/>
                <a:gdLst>
                  <a:gd name="G0" fmla="+- 0 0 0"/>
                  <a:gd name="G1" fmla="+- 21159 0 0"/>
                  <a:gd name="G2" fmla="+- 21600 0 0"/>
                  <a:gd name="T0" fmla="*/ 4340 w 21600"/>
                  <a:gd name="T1" fmla="*/ 0 h 41998"/>
                  <a:gd name="T2" fmla="*/ 5682 w 21600"/>
                  <a:gd name="T3" fmla="*/ 41998 h 41998"/>
                  <a:gd name="T4" fmla="*/ 0 w 21600"/>
                  <a:gd name="T5" fmla="*/ 21159 h 419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1998" fill="none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</a:path>
                  <a:path w="21600" h="41998" stroke="0" extrusionOk="0">
                    <a:moveTo>
                      <a:pt x="4340" y="-1"/>
                    </a:moveTo>
                    <a:cubicBezTo>
                      <a:pt x="14387" y="2060"/>
                      <a:pt x="21600" y="10902"/>
                      <a:pt x="21600" y="21159"/>
                    </a:cubicBezTo>
                    <a:cubicBezTo>
                      <a:pt x="21600" y="30900"/>
                      <a:pt x="15080" y="39435"/>
                      <a:pt x="5682" y="41998"/>
                    </a:cubicBezTo>
                    <a:lnTo>
                      <a:pt x="0" y="21159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2" name="Arc 185"/>
              <p:cNvSpPr>
                <a:spLocks noChangeAspect="1"/>
              </p:cNvSpPr>
              <p:nvPr/>
            </p:nvSpPr>
            <p:spPr bwMode="auto">
              <a:xfrm>
                <a:off x="102" y="2530"/>
                <a:ext cx="47" cy="117"/>
              </a:xfrm>
              <a:custGeom>
                <a:avLst/>
                <a:gdLst>
                  <a:gd name="G0" fmla="+- 0 0 0"/>
                  <a:gd name="G1" fmla="+- 21206 0 0"/>
                  <a:gd name="G2" fmla="+- 21600 0 0"/>
                  <a:gd name="T0" fmla="*/ 4104 w 21600"/>
                  <a:gd name="T1" fmla="*/ 0 h 42099"/>
                  <a:gd name="T2" fmla="*/ 5483 w 21600"/>
                  <a:gd name="T3" fmla="*/ 42099 h 42099"/>
                  <a:gd name="T4" fmla="*/ 0 w 21600"/>
                  <a:gd name="T5" fmla="*/ 21206 h 42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42099" fill="none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</a:path>
                  <a:path w="21600" h="42099" stroke="0" extrusionOk="0">
                    <a:moveTo>
                      <a:pt x="4104" y="-1"/>
                    </a:moveTo>
                    <a:cubicBezTo>
                      <a:pt x="14262" y="1965"/>
                      <a:pt x="21600" y="10859"/>
                      <a:pt x="21600" y="21206"/>
                    </a:cubicBezTo>
                    <a:cubicBezTo>
                      <a:pt x="21600" y="31023"/>
                      <a:pt x="14979" y="39606"/>
                      <a:pt x="5482" y="42098"/>
                    </a:cubicBezTo>
                    <a:lnTo>
                      <a:pt x="0" y="21206"/>
                    </a:lnTo>
                    <a:close/>
                  </a:path>
                </a:pathLst>
              </a:cu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sz="1600" b="1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18" name="Rectangle 187"/>
            <p:cNvSpPr>
              <a:spLocks noChangeArrowheads="1"/>
            </p:cNvSpPr>
            <p:nvPr/>
          </p:nvSpPr>
          <p:spPr bwMode="auto">
            <a:xfrm>
              <a:off x="7373937" y="3962400"/>
              <a:ext cx="863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Ctr="1"/>
            <a:lstStyle/>
            <a:p>
              <a:pPr algn="ctr" eaLnBrk="0" hangingPunct="0">
                <a:lnSpc>
                  <a:spcPct val="90000"/>
                </a:lnSpc>
                <a:spcBef>
                  <a:spcPct val="0"/>
                </a:spcBef>
              </a:pPr>
              <a:r>
                <a:rPr lang="de-DE" sz="1600" b="1" dirty="0" smtClean="0">
                  <a:latin typeface="Arial" pitchFamily="34" charset="0"/>
                  <a:cs typeface="Arial" pitchFamily="34" charset="0"/>
                </a:rPr>
                <a:t>Access 2</a:t>
              </a:r>
              <a:endParaRPr lang="en-US" sz="1600" b="1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="" val="2311075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mniran_usecase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843</Words>
  <Application>Microsoft Office PowerPoint</Application>
  <PresentationFormat>On-screen Show (4:3)</PresentationFormat>
  <Paragraphs>261</Paragraphs>
  <Slides>19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omniran_usecase_template</vt:lpstr>
      <vt:lpstr>Clip</vt:lpstr>
      <vt:lpstr>IEEE 802 OmniRAN Study Group: SDN Use Case </vt:lpstr>
      <vt:lpstr>OmniRAN Study Group: Overview</vt:lpstr>
      <vt:lpstr>OmniRAN ECSG Resources</vt:lpstr>
      <vt:lpstr>Access Network Abstraction by OmniRAN</vt:lpstr>
      <vt:lpstr>OmniRAN allows for mapping of complex IEEE 802 network infrastructures</vt:lpstr>
      <vt:lpstr>OmniRAN EC SG Results: Topics for Standardization in IEEE 802</vt:lpstr>
      <vt:lpstr>SDN-based OmniRAN Use Case</vt:lpstr>
      <vt:lpstr>Deployment Domain</vt:lpstr>
      <vt:lpstr>OmniRAN Architecture</vt:lpstr>
      <vt:lpstr>OmniRAN Architecture with multiple Cores</vt:lpstr>
      <vt:lpstr>USE Case description</vt:lpstr>
      <vt:lpstr>SDN-based OmniRAN Use Cases Scenario</vt:lpstr>
      <vt:lpstr>SDN-based OmniRAN Architecture </vt:lpstr>
      <vt:lpstr>Mapping to OmniRAN</vt:lpstr>
      <vt:lpstr>SDN-based OmniRAN Use Cases Reference Point Mappings</vt:lpstr>
      <vt:lpstr>Functional Requirements</vt:lpstr>
      <vt:lpstr>Functional Requirements</vt:lpstr>
      <vt:lpstr>GAPS To EXISTING IEEE 802 Functionality</vt:lpstr>
      <vt:lpstr>Gaps to existing IEEE 802 technologies</vt:lpstr>
    </vt:vector>
  </TitlesOfParts>
  <Company>Nokia Siemens Networks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Max Riegel</dc:creator>
  <cp:lastModifiedBy>Max Riegel</cp:lastModifiedBy>
  <cp:revision>34</cp:revision>
  <cp:lastPrinted>1998-02-10T13:28:06Z</cp:lastPrinted>
  <dcterms:created xsi:type="dcterms:W3CDTF">2013-08-07T13:30:24Z</dcterms:created>
  <dcterms:modified xsi:type="dcterms:W3CDTF">2013-08-07T16:16:14Z</dcterms:modified>
</cp:coreProperties>
</file>