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75" r:id="rId3"/>
    <p:sldId id="290" r:id="rId4"/>
    <p:sldId id="272" r:id="rId5"/>
    <p:sldId id="274" r:id="rId6"/>
    <p:sldId id="268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7" r:id="rId2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781" autoAdjust="0"/>
    <p:restoredTop sz="99233" autoAdjust="0"/>
  </p:normalViewPr>
  <p:slideViewPr>
    <p:cSldViewPr>
      <p:cViewPr varScale="1">
        <p:scale>
          <a:sx n="121" d="100"/>
          <a:sy n="121" d="100"/>
        </p:scale>
        <p:origin x="-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084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08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08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08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6010" y="76200"/>
            <a:ext cx="2159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omniran-13-0059-00-0000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31919" y="73223"/>
            <a:ext cx="2480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Contribution: Proposed Draft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w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w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ocuments" TargetMode="External"/><Relationship Id="rId4" Type="http://schemas.openxmlformats.org/officeDocument/2006/relationships/hyperlink" Target="mailto:ecsg-802-omniran@listserv.ieee.org" TargetMode="External"/><Relationship Id="rId5" Type="http://schemas.openxmlformats.org/officeDocument/2006/relationships/hyperlink" Target="http://grouper.ieee.org/groups/802/OmniRANsg/emai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802.org/OmniRANs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5743221"/>
              </p:ext>
            </p:extLst>
          </p:nvPr>
        </p:nvGraphicFramePr>
        <p:xfrm>
          <a:off x="533400" y="483090"/>
          <a:ext cx="8077201" cy="3523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577540"/>
                <a:gridCol w="1845205"/>
                <a:gridCol w="259844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Proposed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SDN Use Case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for External Communication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2013-08-07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 Marks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EthAirNet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+1 619 393 1913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roger@EthAir.net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Antonio de la Oliva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UC3M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+34 657079687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aoliva@it.uc3m.es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Juan Carlos Zúñiga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InterDigital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+1514 904 6300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j.c.zuniga@ieee.org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0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OmniRAN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495800"/>
            <a:ext cx="8077200" cy="17526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This presentation proposes a summary of an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smtClean="0">
                <a:latin typeface="+mn-lt"/>
              </a:rPr>
              <a:t>SDN </a:t>
            </a:r>
            <a:r>
              <a:rPr lang="en-US" sz="1600" dirty="0" smtClean="0">
                <a:latin typeface="+mn-lt"/>
              </a:rPr>
              <a:t>use case suitable for communication to external organizations such as the Open Networking Foundation (ONF).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Connector 290"/>
          <p:cNvCxnSpPr>
            <a:endCxn id="251" idx="3"/>
          </p:cNvCxnSpPr>
          <p:nvPr/>
        </p:nvCxnSpPr>
        <p:spPr>
          <a:xfrm rot="5400000">
            <a:off x="6059714" y="4192814"/>
            <a:ext cx="13335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205" idx="3"/>
          </p:cNvCxnSpPr>
          <p:nvPr/>
        </p:nvCxnSpPr>
        <p:spPr>
          <a:xfrm rot="16200000" flipV="1">
            <a:off x="5983514" y="2402114"/>
            <a:ext cx="14859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191000" y="5029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191000" y="1981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27652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 with multiple Cores</a:t>
            </a:r>
            <a:endParaRPr lang="en-US" sz="2800" dirty="0"/>
          </a:p>
        </p:txBody>
      </p:sp>
      <p:grpSp>
        <p:nvGrpSpPr>
          <p:cNvPr id="93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" name="Rounded Rectangle 204"/>
          <p:cNvSpPr/>
          <p:nvPr/>
        </p:nvSpPr>
        <p:spPr>
          <a:xfrm>
            <a:off x="4800600" y="12192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4822371" y="23622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A</a:t>
            </a:r>
            <a:endParaRPr lang="en-US" sz="1200" b="1" dirty="0"/>
          </a:p>
        </p:txBody>
      </p:sp>
      <p:grpSp>
        <p:nvGrpSpPr>
          <p:cNvPr id="106" name="Group 255"/>
          <p:cNvGrpSpPr/>
          <p:nvPr/>
        </p:nvGrpSpPr>
        <p:grpSpPr>
          <a:xfrm>
            <a:off x="5155725" y="1371600"/>
            <a:ext cx="990600" cy="997003"/>
            <a:chOff x="5245100" y="2133600"/>
            <a:chExt cx="990600" cy="997003"/>
          </a:xfrm>
        </p:grpSpPr>
        <p:sp>
          <p:nvSpPr>
            <p:cNvPr id="20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9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1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07" name="Group 191"/>
            <p:cNvGrpSpPr/>
            <p:nvPr/>
          </p:nvGrpSpPr>
          <p:grpSpPr>
            <a:xfrm>
              <a:off x="5450788" y="2438393"/>
              <a:ext cx="569016" cy="801461"/>
              <a:chOff x="7481888" y="3079211"/>
              <a:chExt cx="595341" cy="951264"/>
            </a:xfrm>
          </p:grpSpPr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1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8" name="Group 122"/>
              <p:cNvGrpSpPr>
                <a:grpSpLocks/>
              </p:cNvGrpSpPr>
              <p:nvPr/>
            </p:nvGrpSpPr>
            <p:grpSpPr bwMode="auto">
              <a:xfrm>
                <a:off x="7848778" y="3079211"/>
                <a:ext cx="228451" cy="951264"/>
                <a:chOff x="4120" y="2308"/>
                <a:chExt cx="305" cy="1013"/>
              </a:xfrm>
            </p:grpSpPr>
            <p:sp>
              <p:nvSpPr>
                <p:cNvPr id="21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2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Rounded Rectangle 225"/>
          <p:cNvSpPr/>
          <p:nvPr/>
        </p:nvSpPr>
        <p:spPr>
          <a:xfrm>
            <a:off x="4800600" y="28194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822371" y="39624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B</a:t>
            </a:r>
            <a:endParaRPr lang="en-US" sz="1200" b="1" dirty="0"/>
          </a:p>
        </p:txBody>
      </p:sp>
      <p:grpSp>
        <p:nvGrpSpPr>
          <p:cNvPr id="110" name="Group 255"/>
          <p:cNvGrpSpPr/>
          <p:nvPr/>
        </p:nvGrpSpPr>
        <p:grpSpPr>
          <a:xfrm>
            <a:off x="5155725" y="2971800"/>
            <a:ext cx="990600" cy="997003"/>
            <a:chOff x="5245100" y="2133600"/>
            <a:chExt cx="990600" cy="997003"/>
          </a:xfrm>
        </p:grpSpPr>
        <p:sp>
          <p:nvSpPr>
            <p:cNvPr id="22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3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11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234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35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2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237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1" name="Rounded Rectangle 250"/>
          <p:cNvSpPr/>
          <p:nvPr/>
        </p:nvSpPr>
        <p:spPr>
          <a:xfrm>
            <a:off x="4800600" y="44196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4822371" y="55626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 C</a:t>
            </a:r>
            <a:endParaRPr lang="en-US" sz="1200" b="1" dirty="0"/>
          </a:p>
        </p:txBody>
      </p:sp>
      <p:grpSp>
        <p:nvGrpSpPr>
          <p:cNvPr id="114" name="Group 255"/>
          <p:cNvGrpSpPr/>
          <p:nvPr/>
        </p:nvGrpSpPr>
        <p:grpSpPr>
          <a:xfrm>
            <a:off x="5155725" y="4572000"/>
            <a:ext cx="990600" cy="997003"/>
            <a:chOff x="5245100" y="2133600"/>
            <a:chExt cx="990600" cy="997003"/>
          </a:xfrm>
        </p:grpSpPr>
        <p:sp>
          <p:nvSpPr>
            <p:cNvPr id="254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5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6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15" name="Group 191"/>
            <p:cNvGrpSpPr/>
            <p:nvPr/>
          </p:nvGrpSpPr>
          <p:grpSpPr>
            <a:xfrm>
              <a:off x="5450786" y="2438391"/>
              <a:ext cx="569016" cy="801460"/>
              <a:chOff x="7481888" y="3079213"/>
              <a:chExt cx="595341" cy="951264"/>
            </a:xfrm>
          </p:grpSpPr>
          <p:sp>
            <p:nvSpPr>
              <p:cNvPr id="26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7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6" name="Group 122"/>
              <p:cNvGrpSpPr>
                <a:grpSpLocks/>
              </p:cNvGrpSpPr>
              <p:nvPr/>
            </p:nvGrpSpPr>
            <p:grpSpPr bwMode="auto">
              <a:xfrm>
                <a:off x="7848778" y="3079213"/>
                <a:ext cx="228451" cy="951264"/>
                <a:chOff x="4120" y="2308"/>
                <a:chExt cx="305" cy="1013"/>
              </a:xfrm>
            </p:grpSpPr>
            <p:sp>
              <p:nvSpPr>
                <p:cNvPr id="27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8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</a:t>
            </a:r>
            <a:r>
              <a:rPr lang="en-US" dirty="0"/>
              <a:t>Case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9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haul_multiple_R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76200" y="865736"/>
            <a:ext cx="6211013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Scenario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895600"/>
            <a:ext cx="151878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743200" y="3048000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11752" y="3508249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Centrally controlled configuration, from Core to Terminal, of heterogeneous IEEE 802 links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Dynamic creation of data paths with dynamic reconfiguration and mapping to the terminal at  flow granularity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Clean separation of data and control planes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00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Straight Connector 408"/>
          <p:cNvCxnSpPr/>
          <p:nvPr/>
        </p:nvCxnSpPr>
        <p:spPr>
          <a:xfrm>
            <a:off x="914400" y="3704950"/>
            <a:ext cx="1380500" cy="0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408422" y="12665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310274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543800" y="27854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1748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5750847" y="172375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1" name="Straight Connector 230"/>
          <p:cNvCxnSpPr/>
          <p:nvPr/>
        </p:nvCxnSpPr>
        <p:spPr>
          <a:xfrm>
            <a:off x="7050350" y="32743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219200" y="3598046"/>
            <a:ext cx="506186" cy="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430193" y="55904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45720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</a:t>
            </a:r>
            <a:r>
              <a:rPr lang="en-US" sz="2800" dirty="0" err="1" smtClean="0"/>
              <a:t>OmniRAN</a:t>
            </a:r>
            <a:r>
              <a:rPr lang="en-US" sz="2800" dirty="0" smtClean="0"/>
              <a:t> Architecture </a:t>
            </a:r>
            <a:endParaRPr lang="en-US" sz="2800" dirty="0"/>
          </a:p>
        </p:txBody>
      </p:sp>
      <p:grpSp>
        <p:nvGrpSpPr>
          <p:cNvPr id="19" name="Group 255"/>
          <p:cNvGrpSpPr/>
          <p:nvPr/>
        </p:nvGrpSpPr>
        <p:grpSpPr>
          <a:xfrm>
            <a:off x="5763547" y="309535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1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274"/>
          <p:cNvGrpSpPr/>
          <p:nvPr/>
        </p:nvGrpSpPr>
        <p:grpSpPr>
          <a:xfrm>
            <a:off x="5763547" y="4466950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5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ounded Rectangle 215"/>
          <p:cNvSpPr/>
          <p:nvPr/>
        </p:nvSpPr>
        <p:spPr>
          <a:xfrm>
            <a:off x="1586648" y="12192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2590800" y="55581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7" name="Group 325"/>
          <p:cNvGrpSpPr/>
          <p:nvPr/>
        </p:nvGrpSpPr>
        <p:grpSpPr>
          <a:xfrm>
            <a:off x="3811316" y="24342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28"/>
          <p:cNvGrpSpPr/>
          <p:nvPr/>
        </p:nvGrpSpPr>
        <p:grpSpPr>
          <a:xfrm>
            <a:off x="3826905" y="2884518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2983200" y="21610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992725" y="29450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2983200" y="29295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63"/>
          <p:cNvGrpSpPr/>
          <p:nvPr/>
        </p:nvGrpSpPr>
        <p:grpSpPr>
          <a:xfrm>
            <a:off x="3811316" y="43521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Connector 296"/>
          <p:cNvCxnSpPr/>
          <p:nvPr/>
        </p:nvCxnSpPr>
        <p:spPr>
          <a:xfrm flipV="1">
            <a:off x="4249107" y="34248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070536" y="48177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116065" y="31521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2839965" y="3876074"/>
            <a:ext cx="11136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415" idx="2"/>
          </p:cNvCxnSpPr>
          <p:nvPr/>
        </p:nvCxnSpPr>
        <p:spPr>
          <a:xfrm rot="10800000" flipV="1">
            <a:off x="2966122" y="48547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727274" y="6324600"/>
            <a:ext cx="824516" cy="15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733239" y="6537754"/>
            <a:ext cx="824516" cy="1544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590769" y="62000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5907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grpSp>
        <p:nvGrpSpPr>
          <p:cNvPr id="30" name="Group 226"/>
          <p:cNvGrpSpPr/>
          <p:nvPr/>
        </p:nvGrpSpPr>
        <p:grpSpPr>
          <a:xfrm>
            <a:off x="1676400" y="18288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676400" y="45148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158"/>
          <p:cNvGrpSpPr>
            <a:grpSpLocks noChangeAspect="1"/>
          </p:cNvGrpSpPr>
          <p:nvPr/>
        </p:nvGrpSpPr>
        <p:grpSpPr bwMode="auto">
          <a:xfrm flipH="1">
            <a:off x="2057399" y="4888123"/>
            <a:ext cx="411161" cy="494972"/>
            <a:chOff x="5" y="2480"/>
            <a:chExt cx="237" cy="430"/>
          </a:xfrm>
        </p:grpSpPr>
        <p:grpSp>
          <p:nvGrpSpPr>
            <p:cNvPr id="37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9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0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735137" y="4591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684962" y="32110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744662" y="32956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158"/>
          <p:cNvGrpSpPr>
            <a:grpSpLocks noChangeAspect="1"/>
          </p:cNvGrpSpPr>
          <p:nvPr/>
        </p:nvGrpSpPr>
        <p:grpSpPr bwMode="auto">
          <a:xfrm flipH="1">
            <a:off x="2066924" y="3592723"/>
            <a:ext cx="411161" cy="494972"/>
            <a:chOff x="5" y="2480"/>
            <a:chExt cx="237" cy="430"/>
          </a:xfrm>
        </p:grpSpPr>
        <p:grpSp>
          <p:nvGrpSpPr>
            <p:cNvPr id="42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3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4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05"/>
          <p:cNvGrpSpPr/>
          <p:nvPr/>
        </p:nvGrpSpPr>
        <p:grpSpPr>
          <a:xfrm>
            <a:off x="4800600" y="2922716"/>
            <a:ext cx="609600" cy="1925234"/>
            <a:chOff x="6911628" y="2921544"/>
            <a:chExt cx="1089372" cy="1925234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ounded Rectangle 410"/>
          <p:cNvSpPr/>
          <p:nvPr/>
        </p:nvSpPr>
        <p:spPr>
          <a:xfrm rot="16200000">
            <a:off x="2321717" y="2184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321717" y="35561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321717" y="4851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162800" y="3928408"/>
            <a:ext cx="20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787280" y="347992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</a:t>
            </a:r>
            <a:r>
              <a:rPr lang="en-US" cap="none" dirty="0" err="1" smtClean="0"/>
              <a:t>OmniRAN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52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ounded Rectangle 240"/>
          <p:cNvSpPr/>
          <p:nvPr/>
        </p:nvSpPr>
        <p:spPr>
          <a:xfrm>
            <a:off x="5673272" y="14963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4" name="Straight Connector 483"/>
          <p:cNvCxnSpPr/>
          <p:nvPr/>
        </p:nvCxnSpPr>
        <p:spPr>
          <a:xfrm rot="16200000" flipV="1">
            <a:off x="6515102" y="46481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endCxn id="49" idx="1"/>
          </p:cNvCxnSpPr>
          <p:nvPr/>
        </p:nvCxnSpPr>
        <p:spPr>
          <a:xfrm>
            <a:off x="7202750" y="35041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ounded Rectangle 215"/>
          <p:cNvSpPr/>
          <p:nvPr/>
        </p:nvSpPr>
        <p:spPr>
          <a:xfrm>
            <a:off x="1739048" y="14490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50800" y="3416300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cxnSp>
        <p:nvCxnSpPr>
          <p:cNvPr id="478" name="Straight Connector 477"/>
          <p:cNvCxnSpPr/>
          <p:nvPr/>
        </p:nvCxnSpPr>
        <p:spPr>
          <a:xfrm rot="16200000" flipV="1">
            <a:off x="6515102" y="33527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40"/>
          <p:cNvGrpSpPr/>
          <p:nvPr/>
        </p:nvGrpSpPr>
        <p:grpSpPr>
          <a:xfrm>
            <a:off x="7696200" y="30152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4820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420" name="Straight Connector 419"/>
          <p:cNvCxnSpPr>
            <a:stCxn id="278" idx="1"/>
          </p:cNvCxnSpPr>
          <p:nvPr/>
        </p:nvCxnSpPr>
        <p:spPr>
          <a:xfrm rot="10800000">
            <a:off x="5029201" y="4343401"/>
            <a:ext cx="1098287" cy="6793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695043" y="58202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Network(s)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36195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OmniRAN Use Cases</a:t>
            </a:r>
            <a:br>
              <a:rPr lang="en-US" sz="2800" dirty="0" smtClean="0"/>
            </a:br>
            <a:r>
              <a:rPr lang="en-US" sz="2800" dirty="0" smtClean="0"/>
              <a:t>Reference Point Mappings</a:t>
            </a:r>
            <a:endParaRPr lang="en-US" sz="2800" dirty="0"/>
          </a:p>
        </p:txBody>
      </p:sp>
      <p:grpSp>
        <p:nvGrpSpPr>
          <p:cNvPr id="15" name="Group 274"/>
          <p:cNvGrpSpPr/>
          <p:nvPr/>
        </p:nvGrpSpPr>
        <p:grpSpPr>
          <a:xfrm>
            <a:off x="6056050" y="4870397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17" name="TextBox 216"/>
          <p:cNvSpPr txBox="1"/>
          <p:nvPr/>
        </p:nvSpPr>
        <p:spPr>
          <a:xfrm>
            <a:off x="3368898" y="5787935"/>
            <a:ext cx="1660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</a:t>
            </a:r>
            <a:endParaRPr lang="en-US" sz="1200" b="1" dirty="0"/>
          </a:p>
        </p:txBody>
      </p:sp>
      <p:grpSp>
        <p:nvGrpSpPr>
          <p:cNvPr id="19" name="Group 325"/>
          <p:cNvGrpSpPr/>
          <p:nvPr/>
        </p:nvGrpSpPr>
        <p:grpSpPr>
          <a:xfrm>
            <a:off x="3963716" y="2362200"/>
            <a:ext cx="1000125" cy="12192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28"/>
          <p:cNvGrpSpPr/>
          <p:nvPr/>
        </p:nvGrpSpPr>
        <p:grpSpPr>
          <a:xfrm>
            <a:off x="3979305" y="3048000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3135600" y="2390820"/>
            <a:ext cx="828116" cy="768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2494738" y="3788822"/>
            <a:ext cx="2098440" cy="839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63"/>
          <p:cNvGrpSpPr/>
          <p:nvPr/>
        </p:nvGrpSpPr>
        <p:grpSpPr>
          <a:xfrm>
            <a:off x="3963716" y="45819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22936" y="50475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268465" y="3381974"/>
            <a:ext cx="2561425" cy="829079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3323569" y="6402209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7619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828800" y="495300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58"/>
          <p:cNvGrpSpPr>
            <a:grpSpLocks noChangeAspect="1"/>
          </p:cNvGrpSpPr>
          <p:nvPr/>
        </p:nvGrpSpPr>
        <p:grpSpPr bwMode="auto">
          <a:xfrm flipH="1">
            <a:off x="2209799" y="5372428"/>
            <a:ext cx="411161" cy="494972"/>
            <a:chOff x="5" y="2480"/>
            <a:chExt cx="237" cy="430"/>
          </a:xfrm>
        </p:grpSpPr>
        <p:grpSp>
          <p:nvGrpSpPr>
            <p:cNvPr id="2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887537" y="502920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ounded Rectangle 410"/>
          <p:cNvSpPr/>
          <p:nvPr/>
        </p:nvSpPr>
        <p:spPr>
          <a:xfrm rot="16200000">
            <a:off x="2474117" y="24143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474117" y="528967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315200" y="4114800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1295400" y="3886001"/>
            <a:ext cx="506186" cy="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3048659" y="4190342"/>
            <a:ext cx="990601" cy="839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0800000">
            <a:off x="1295400" y="4343400"/>
            <a:ext cx="2667000" cy="83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320801" y="3572933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R1</a:t>
            </a: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12" name="Straight Connector 311"/>
          <p:cNvCxnSpPr/>
          <p:nvPr/>
        </p:nvCxnSpPr>
        <p:spPr>
          <a:xfrm rot="16200000" flipV="1">
            <a:off x="2895600" y="4038600"/>
            <a:ext cx="1295400" cy="838200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5257416" y="26670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040"/>
                </a:solidFill>
                <a:latin typeface="Arial"/>
              </a:rPr>
              <a:t>R3</a:t>
            </a:r>
            <a:endParaRPr lang="en-US" b="1" dirty="0">
              <a:solidFill>
                <a:srgbClr val="00C040"/>
              </a:solidFill>
              <a:latin typeface="Arial"/>
            </a:endParaRPr>
          </a:p>
        </p:txBody>
      </p:sp>
      <p:cxnSp>
        <p:nvCxnSpPr>
          <p:cNvPr id="317" name="Straight Connector 316"/>
          <p:cNvCxnSpPr/>
          <p:nvPr/>
        </p:nvCxnSpPr>
        <p:spPr>
          <a:xfrm rot="5400000" flipH="1" flipV="1">
            <a:off x="4000146" y="4107572"/>
            <a:ext cx="927267" cy="1588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endCxn id="219" idx="1"/>
          </p:cNvCxnSpPr>
          <p:nvPr/>
        </p:nvCxnSpPr>
        <p:spPr>
          <a:xfrm flipV="1">
            <a:off x="3145125" y="2971800"/>
            <a:ext cx="818591" cy="735212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953000" y="51054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6" name="TextBox 415"/>
          <p:cNvSpPr txBox="1"/>
          <p:nvPr/>
        </p:nvSpPr>
        <p:spPr>
          <a:xfrm>
            <a:off x="3848100" y="3784600"/>
            <a:ext cx="3813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</a:rPr>
              <a:t>R2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419" name="Straight Connector 418"/>
          <p:cNvCxnSpPr/>
          <p:nvPr/>
        </p:nvCxnSpPr>
        <p:spPr>
          <a:xfrm rot="10800000">
            <a:off x="1295402" y="4114800"/>
            <a:ext cx="472439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420"/>
          <p:cNvGrpSpPr/>
          <p:nvPr/>
        </p:nvGrpSpPr>
        <p:grpSpPr>
          <a:xfrm>
            <a:off x="4695297" y="3873504"/>
            <a:ext cx="410103" cy="492007"/>
            <a:chOff x="4682892" y="3097754"/>
            <a:chExt cx="410103" cy="492007"/>
          </a:xfrm>
        </p:grpSpPr>
        <p:sp>
          <p:nvSpPr>
            <p:cNvPr id="422" name="AutoShape 22"/>
            <p:cNvSpPr>
              <a:spLocks noChangeArrowheads="1"/>
            </p:cNvSpPr>
            <p:nvPr/>
          </p:nvSpPr>
          <p:spPr bwMode="auto">
            <a:xfrm>
              <a:off x="4682892" y="3097754"/>
              <a:ext cx="410103" cy="492007"/>
            </a:xfrm>
            <a:prstGeom prst="can">
              <a:avLst>
                <a:gd name="adj" fmla="val 25000"/>
              </a:avLst>
            </a:prstGeom>
            <a:solidFill>
              <a:srgbClr val="6699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sp>
          <p:nvSpPr>
            <p:cNvPr id="423" name="Rectangle 187"/>
            <p:cNvSpPr>
              <a:spLocks noChangeArrowheads="1"/>
            </p:cNvSpPr>
            <p:nvPr/>
          </p:nvSpPr>
          <p:spPr bwMode="auto">
            <a:xfrm>
              <a:off x="4712008" y="3243018"/>
              <a:ext cx="351019" cy="22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AAA</a:t>
              </a:r>
              <a:endPara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10800000" flipV="1">
            <a:off x="5105400" y="3200400"/>
            <a:ext cx="990600" cy="762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rot="5400000" flipH="1" flipV="1">
            <a:off x="4747231" y="4418883"/>
            <a:ext cx="206487" cy="9974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55"/>
          <p:cNvGrpSpPr/>
          <p:nvPr/>
        </p:nvGrpSpPr>
        <p:grpSpPr>
          <a:xfrm>
            <a:off x="6028397" y="3574997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0" name="Oval 429"/>
          <p:cNvSpPr/>
          <p:nvPr/>
        </p:nvSpPr>
        <p:spPr>
          <a:xfrm>
            <a:off x="3962400" y="4038600"/>
            <a:ext cx="152400" cy="152400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44"/>
          <p:cNvGrpSpPr/>
          <p:nvPr/>
        </p:nvGrpSpPr>
        <p:grpSpPr>
          <a:xfrm>
            <a:off x="6015697" y="228600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4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7" name="Oval 376"/>
          <p:cNvSpPr/>
          <p:nvPr/>
        </p:nvSpPr>
        <p:spPr>
          <a:xfrm>
            <a:off x="1447800" y="3810000"/>
            <a:ext cx="152400" cy="152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663695" y="3775195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451" name="Straight Connector 450"/>
          <p:cNvCxnSpPr/>
          <p:nvPr/>
        </p:nvCxnSpPr>
        <p:spPr>
          <a:xfrm rot="16200000" flipV="1">
            <a:off x="1981202" y="3200399"/>
            <a:ext cx="609599" cy="2"/>
          </a:xfrm>
          <a:prstGeom prst="line">
            <a:avLst/>
          </a:prstGeom>
          <a:ln>
            <a:solidFill>
              <a:srgbClr val="99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16200000" flipV="1">
            <a:off x="3124202" y="4343401"/>
            <a:ext cx="838200" cy="838197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26"/>
          <p:cNvGrpSpPr/>
          <p:nvPr/>
        </p:nvGrpSpPr>
        <p:grpSpPr>
          <a:xfrm>
            <a:off x="1828800" y="20586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837362" y="34408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897062" y="3525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58"/>
          <p:cNvGrpSpPr>
            <a:grpSpLocks noChangeAspect="1"/>
          </p:cNvGrpSpPr>
          <p:nvPr/>
        </p:nvGrpSpPr>
        <p:grpSpPr bwMode="auto">
          <a:xfrm flipH="1">
            <a:off x="2219324" y="3822523"/>
            <a:ext cx="411161" cy="494972"/>
            <a:chOff x="5" y="2480"/>
            <a:chExt cx="237" cy="430"/>
          </a:xfrm>
        </p:grpSpPr>
        <p:grpSp>
          <p:nvGrpSpPr>
            <p:cNvPr id="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4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5" name="TextBox 454"/>
          <p:cNvSpPr txBox="1"/>
          <p:nvPr/>
        </p:nvSpPr>
        <p:spPr>
          <a:xfrm>
            <a:off x="2323716" y="31242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FF"/>
                </a:solidFill>
                <a:latin typeface="Arial"/>
              </a:rPr>
              <a:t>R4</a:t>
            </a:r>
            <a:endParaRPr lang="en-US" b="1" dirty="0">
              <a:solidFill>
                <a:srgbClr val="9900FF"/>
              </a:solidFill>
              <a:latin typeface="Arial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2209800" y="3187700"/>
            <a:ext cx="152400" cy="152400"/>
          </a:xfrm>
          <a:prstGeom prst="ellipse">
            <a:avLst/>
          </a:prstGeom>
          <a:gradFill>
            <a:gsLst>
              <a:gs pos="0">
                <a:srgbClr val="99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2" name="Straight Connector 471"/>
          <p:cNvCxnSpPr/>
          <p:nvPr/>
        </p:nvCxnSpPr>
        <p:spPr>
          <a:xfrm flipV="1">
            <a:off x="3962400" y="2971800"/>
            <a:ext cx="2057400" cy="12700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Oval 371"/>
          <p:cNvSpPr/>
          <p:nvPr/>
        </p:nvSpPr>
        <p:spPr>
          <a:xfrm>
            <a:off x="5359227" y="2939765"/>
            <a:ext cx="152400" cy="152400"/>
          </a:xfrm>
          <a:prstGeom prst="ellipse">
            <a:avLst/>
          </a:prstGeom>
          <a:gradFill>
            <a:gsLst>
              <a:gs pos="0">
                <a:srgbClr val="00C04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6857616" y="32766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743700" y="3340100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Box 484"/>
          <p:cNvSpPr txBox="1"/>
          <p:nvPr/>
        </p:nvSpPr>
        <p:spPr>
          <a:xfrm>
            <a:off x="6857616" y="4599801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743700" y="4663301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0" name="Straight Connector 499"/>
          <p:cNvCxnSpPr/>
          <p:nvPr/>
        </p:nvCxnSpPr>
        <p:spPr>
          <a:xfrm>
            <a:off x="4621804" y="6540748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2209800" y="65532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" name="Rounded Rectangle 412"/>
          <p:cNvSpPr/>
          <p:nvPr/>
        </p:nvSpPr>
        <p:spPr>
          <a:xfrm rot="16200000">
            <a:off x="2474117" y="378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3952875" y="350520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Backhaul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3364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R1: Access link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 smtClean="0"/>
              <a:t>SDN-based configuration/interaction between infrastructure and Terminal</a:t>
            </a:r>
          </a:p>
          <a:p>
            <a:pPr lvl="2"/>
            <a:r>
              <a:rPr lang="en-US" sz="1600" dirty="0" smtClean="0"/>
              <a:t>Remote configuration/management mechanisms for 802 radio links, including terminal and access network side. </a:t>
            </a:r>
          </a:p>
          <a:p>
            <a:pPr lvl="2"/>
            <a:r>
              <a:rPr lang="en-US" sz="1600" dirty="0" smtClean="0"/>
              <a:t>SDN-based configuration of 802 links, including </a:t>
            </a:r>
            <a:r>
              <a:rPr lang="en-US" sz="1600" dirty="0" err="1" smtClean="0"/>
              <a:t>QoS</a:t>
            </a:r>
            <a:r>
              <a:rPr lang="en-US" sz="1600" dirty="0" smtClean="0"/>
              <a:t>, setup, teardown, packet classification</a:t>
            </a:r>
          </a:p>
          <a:p>
            <a:pPr lvl="2"/>
            <a:r>
              <a:rPr lang="en-US" sz="1600" dirty="0" smtClean="0"/>
              <a:t>User plane management of the multiple-interfaced Terminal (e.g. generic 802-based logical interface to present to L3)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R2: User &amp; terminal authentication, subscription &amp; terminal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Control path from Terminal to the corresponding Core operator</a:t>
            </a:r>
          </a:p>
          <a:p>
            <a:pPr lvl="2"/>
            <a:r>
              <a:rPr lang="en-US" sz="1600" dirty="0" smtClean="0"/>
              <a:t>Setting up control path between Terminal and AAA Proxy server</a:t>
            </a:r>
          </a:p>
          <a:p>
            <a:pPr lvl="2"/>
            <a:r>
              <a:rPr lang="en-US" sz="1600" dirty="0" smtClean="0"/>
              <a:t>Setting up control path between AAA Proxy server and AAA server of corresponding operator</a:t>
            </a:r>
          </a:p>
          <a:p>
            <a:pPr lvl="2"/>
            <a:r>
              <a:rPr lang="en-US" sz="1600" dirty="0" smtClean="0"/>
              <a:t>Identification and mapping of user’s traffic data paths/flows</a:t>
            </a:r>
          </a:p>
          <a:p>
            <a:pPr lvl="2"/>
            <a:r>
              <a:rPr lang="en-US" sz="1600" dirty="0" smtClean="0"/>
              <a:t>Dynamic modification of control path (e.g. SDN-based actions based on packet content)</a:t>
            </a:r>
          </a:p>
          <a:p>
            <a:pPr lvl="2"/>
            <a:r>
              <a:rPr lang="en-US" sz="1600" dirty="0" smtClean="0"/>
              <a:t>Per-user radio statistics for terminal management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354"/>
            <a:ext cx="8229600" cy="54126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R3: User data connection, service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SDN controller configuring user data path (end-to-end forwarding) and mobility update, real-time flow-based counter monitoring, queue control, link connection control, heterogeneous access network control</a:t>
            </a:r>
          </a:p>
          <a:p>
            <a:pPr lvl="2"/>
            <a:r>
              <a:rPr lang="en-US" sz="1600" dirty="0" smtClean="0"/>
              <a:t>Southbound interface for configuration/management of heterogeneous 802 links in the backhaul</a:t>
            </a:r>
          </a:p>
          <a:p>
            <a:pPr lvl="2"/>
            <a:r>
              <a:rPr lang="en-US" sz="1600" dirty="0" smtClean="0"/>
              <a:t>Generalized data plane with common behavior for 802 technologies</a:t>
            </a:r>
          </a:p>
          <a:p>
            <a:pPr lvl="2"/>
            <a:r>
              <a:rPr lang="en-US" sz="1600" dirty="0" smtClean="0"/>
              <a:t>Provisioning of data paths across heterogeneous 802 links with </a:t>
            </a:r>
            <a:r>
              <a:rPr lang="en-US" sz="1600" dirty="0" err="1" smtClean="0"/>
              <a:t>QoS</a:t>
            </a:r>
            <a:r>
              <a:rPr lang="en-US" sz="1600" dirty="0" smtClean="0"/>
              <a:t> support</a:t>
            </a:r>
          </a:p>
          <a:p>
            <a:pPr lvl="2"/>
            <a:r>
              <a:rPr lang="en-US" sz="1600" dirty="0" smtClean="0"/>
              <a:t>Per-user counters for accounting</a:t>
            </a:r>
          </a:p>
          <a:p>
            <a:pPr lvl="2"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R4: Inter-access network coordination and cooperation, fast inter-technology handover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SDN-based forwarding state updates across different access networks</a:t>
            </a:r>
          </a:p>
          <a:p>
            <a:pPr lvl="2"/>
            <a:r>
              <a:rPr lang="en-US" sz="1600" dirty="0" smtClean="0"/>
              <a:t>SDN-based reconfiguration of data path</a:t>
            </a:r>
          </a:p>
          <a:p>
            <a:pPr lvl="2"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R5: Inter-operator roaming control interface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Inter-operator roaming outside access network</a:t>
            </a:r>
          </a:p>
          <a:p>
            <a:pPr lvl="2"/>
            <a:r>
              <a:rPr lang="en-US" sz="1600" dirty="0" smtClean="0"/>
              <a:t>Subscription information exchange between service operators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To EXISTING IEEE 802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7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to existing IEEE 802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of data forwarding plane, common to 802 technologies</a:t>
            </a:r>
          </a:p>
          <a:p>
            <a:pPr lvl="1"/>
            <a:r>
              <a:rPr lang="en-US" sz="1800" dirty="0" smtClean="0"/>
              <a:t>Southbound interface enabling the communication between the 802 technologies and the central controller (e.g. access abstraction)</a:t>
            </a:r>
          </a:p>
          <a:p>
            <a:pPr lvl="1"/>
            <a:r>
              <a:rPr lang="en-US" sz="1800" dirty="0" smtClean="0"/>
              <a:t>Clearly defined interfaces, SAPs and behaviors</a:t>
            </a:r>
          </a:p>
          <a:p>
            <a:pPr lvl="1"/>
            <a:r>
              <a:rPr lang="en-US" sz="1800" dirty="0" smtClean="0"/>
              <a:t>Ability to modify data path based on arbitrary but bounded selection parameters</a:t>
            </a:r>
          </a:p>
          <a:p>
            <a:pPr lvl="2"/>
            <a:r>
              <a:rPr lang="en-US" sz="1400" dirty="0" smtClean="0"/>
              <a:t>Packet classification mechanisms based on templates (á la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End-to-end packet flow and </a:t>
            </a:r>
            <a:r>
              <a:rPr lang="en-US" sz="1400" dirty="0" err="1" smtClean="0"/>
              <a:t>QoS</a:t>
            </a:r>
            <a:endParaRPr lang="en-US" sz="1400" dirty="0" smtClean="0"/>
          </a:p>
          <a:p>
            <a:r>
              <a:rPr lang="en-US" sz="2000" dirty="0" smtClean="0"/>
              <a:t>Radio configuration mechanism for access and backhaul links</a:t>
            </a:r>
          </a:p>
          <a:p>
            <a:pPr lvl="1"/>
            <a:r>
              <a:rPr lang="en-US" sz="1800" dirty="0" smtClean="0"/>
              <a:t>With defined metrics and reporting</a:t>
            </a:r>
          </a:p>
          <a:p>
            <a:r>
              <a:rPr lang="en-US" sz="2000" dirty="0" smtClean="0"/>
              <a:t>Data plane management of the multiple-interface Terminal</a:t>
            </a:r>
          </a:p>
          <a:p>
            <a:pPr lvl="1"/>
            <a:r>
              <a:rPr lang="en-US" sz="1800" dirty="0" smtClean="0"/>
              <a:t>Notion of 802 logical interface facing L3</a:t>
            </a:r>
          </a:p>
          <a:p>
            <a:r>
              <a:rPr lang="en-US" sz="2000" dirty="0" smtClean="0"/>
              <a:t>Generic 802 access authorization and attachment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4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802 </a:t>
            </a:r>
            <a:r>
              <a:rPr lang="en-US" dirty="0" err="1" smtClean="0"/>
              <a:t>OmniRAN</a:t>
            </a:r>
            <a:r>
              <a:rPr lang="en-US" dirty="0" smtClean="0"/>
              <a:t> Study Group:</a:t>
            </a:r>
            <a:br>
              <a:rPr lang="en-US" dirty="0" smtClean="0"/>
            </a:br>
            <a:r>
              <a:rPr lang="en-US" dirty="0" smtClean="0"/>
              <a:t>SDN Use Case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Executive Committee Study Group (ECSG) of IEEE 802</a:t>
            </a:r>
          </a:p>
          <a:p>
            <a:r>
              <a:rPr lang="en-US" dirty="0" smtClean="0"/>
              <a:t>2013-08-07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ECSG</a:t>
            </a:r>
            <a:br>
              <a:rPr lang="en-US"/>
            </a:br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6450" cy="4525963"/>
          </a:xfrm>
        </p:spPr>
        <p:txBody>
          <a:bodyPr>
            <a:normAutofit/>
          </a:bodyPr>
          <a:lstStyle/>
          <a:p>
            <a:r>
              <a:rPr lang="en-US" dirty="0"/>
              <a:t>Website:</a:t>
            </a:r>
            <a:br>
              <a:rPr lang="en-US" dirty="0"/>
            </a:br>
            <a:r>
              <a:rPr lang="en-US" dirty="0">
                <a:hlinkClick r:id="rId2"/>
              </a:rPr>
              <a:t>http:/</a:t>
            </a:r>
            <a:r>
              <a:rPr lang="en-US" dirty="0" smtClean="0">
                <a:hlinkClick r:id="rId2"/>
              </a:rPr>
              <a:t>/ieee802</a:t>
            </a:r>
            <a:r>
              <a:rPr lang="en-US" dirty="0">
                <a:hlinkClick r:id="rId2"/>
              </a:rPr>
              <a:t>.org/OmniRANsg/</a:t>
            </a:r>
            <a:endParaRPr lang="en-US" dirty="0"/>
          </a:p>
          <a:p>
            <a:r>
              <a:rPr lang="en-US" dirty="0"/>
              <a:t>Document </a:t>
            </a:r>
            <a:r>
              <a:rPr lang="en-US" dirty="0" smtClean="0"/>
              <a:t>Archive: </a:t>
            </a:r>
            <a:r>
              <a:rPr lang="en-US" dirty="0">
                <a:hlinkClick r:id="rId3"/>
              </a:rPr>
              <a:t>https://mentor.ieee.org/omniran/documents</a:t>
            </a:r>
            <a:endParaRPr lang="en-US" dirty="0"/>
          </a:p>
          <a:p>
            <a:r>
              <a:rPr lang="en-US" dirty="0"/>
              <a:t>Email reflector: </a:t>
            </a:r>
            <a:br>
              <a:rPr lang="en-US" dirty="0"/>
            </a:br>
            <a:r>
              <a:rPr lang="en-US" dirty="0">
                <a:hlinkClick r:id="rId4"/>
              </a:rPr>
              <a:t>ecsg-802-omniran@listserv.ieee.org</a:t>
            </a:r>
            <a:endParaRPr lang="en-US" dirty="0"/>
          </a:p>
          <a:p>
            <a:r>
              <a:rPr lang="en-US" dirty="0"/>
              <a:t>Email archive: </a:t>
            </a:r>
            <a:r>
              <a:rPr lang="en-US" dirty="0">
                <a:hlinkClick r:id="rId5"/>
              </a:rPr>
              <a:t>http:/</a:t>
            </a:r>
            <a:r>
              <a:rPr lang="en-US" dirty="0" smtClean="0">
                <a:hlinkClick r:id="rId5"/>
              </a:rPr>
              <a:t>/ieee802.org/OmniRANsg</a:t>
            </a:r>
            <a:r>
              <a:rPr lang="en-US" dirty="0">
                <a:hlinkClick r:id="rId5"/>
              </a:rPr>
              <a:t>/email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Study Group: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IEEE 802 Executive Committee (EC) originally chartered the </a:t>
            </a:r>
            <a:r>
              <a:rPr lang="en-US" sz="2400" dirty="0" err="1" smtClean="0"/>
              <a:t>OmniRAN</a:t>
            </a:r>
            <a:r>
              <a:rPr lang="en-US" sz="2400" dirty="0" smtClean="0"/>
              <a:t> EC Study Group (ECSG) in November 2012 </a:t>
            </a:r>
          </a:p>
          <a:p>
            <a:pPr lvl="1"/>
            <a:r>
              <a:rPr lang="en-US" sz="1800" dirty="0" smtClean="0"/>
              <a:t>Currently planning to conclude activities in November 2013</a:t>
            </a:r>
          </a:p>
          <a:p>
            <a:pPr lvl="1"/>
            <a:endParaRPr lang="en-US" sz="1800" dirty="0" smtClean="0"/>
          </a:p>
          <a:p>
            <a:r>
              <a:rPr lang="en-US" sz="2400" dirty="0" err="1" smtClean="0"/>
              <a:t>OmniRAN</a:t>
            </a:r>
            <a:r>
              <a:rPr lang="en-US" sz="2400" dirty="0" smtClean="0"/>
              <a:t>: Open Mobile Network Interface for </a:t>
            </a:r>
            <a:r>
              <a:rPr lang="en-US" sz="2400" dirty="0" err="1" smtClean="0"/>
              <a:t>omni</a:t>
            </a:r>
            <a:r>
              <a:rPr lang="en-US" sz="2400" dirty="0" smtClean="0"/>
              <a:t>-Range Access Networks</a:t>
            </a:r>
          </a:p>
          <a:p>
            <a:endParaRPr lang="en-US" sz="2400" dirty="0" smtClean="0"/>
          </a:p>
          <a:p>
            <a:r>
              <a:rPr lang="en-US" sz="2400" dirty="0" smtClean="0"/>
              <a:t>Moving to propose initiation of standardization activity by end of 2013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4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/>
          <p:cNvSpPr/>
          <p:nvPr/>
        </p:nvSpPr>
        <p:spPr bwMode="auto">
          <a:xfrm>
            <a:off x="251520" y="4644000"/>
            <a:ext cx="864096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12000" y="5582125"/>
            <a:ext cx="7964999" cy="854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cope of IEEE 802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49022" y="6165866"/>
            <a:ext cx="1922977" cy="981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17000" y="6179974"/>
            <a:ext cx="1757622" cy="840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9866" y="4691058"/>
            <a:ext cx="708533" cy="1481185"/>
            <a:chOff x="971599" y="3514117"/>
            <a:chExt cx="1080121" cy="1355043"/>
          </a:xfrm>
        </p:grpSpPr>
        <p:sp>
          <p:nvSpPr>
            <p:cNvPr id="3" name="Rectangle 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Physical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Network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Transport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2252213" y="5581908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52213" y="5877076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796517" y="5577793"/>
            <a:ext cx="542082" cy="2929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2796514" y="5875018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2252213" y="5588405"/>
            <a:ext cx="1086386" cy="71123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7667161" y="4689000"/>
            <a:ext cx="708533" cy="1481185"/>
            <a:chOff x="971599" y="3514117"/>
            <a:chExt cx="1080121" cy="1355043"/>
          </a:xfrm>
        </p:grpSpPr>
        <p:sp>
          <p:nvSpPr>
            <p:cNvPr id="233" name="Rectangle 23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Physical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Network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Transport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238" name="Rectangle 237"/>
          <p:cNvSpPr/>
          <p:nvPr/>
        </p:nvSpPr>
        <p:spPr bwMode="auto">
          <a:xfrm>
            <a:off x="6388104" y="5284684"/>
            <a:ext cx="553982" cy="3119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5850948" y="5284684"/>
            <a:ext cx="544304" cy="3088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1" name="Isosceles Triangle 230"/>
          <p:cNvSpPr/>
          <p:nvPr/>
        </p:nvSpPr>
        <p:spPr bwMode="auto">
          <a:xfrm flipV="1">
            <a:off x="5850948" y="5280364"/>
            <a:ext cx="1091137" cy="111178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0" name="Rectangle 239"/>
          <p:cNvSpPr/>
          <p:nvPr/>
        </p:nvSpPr>
        <p:spPr bwMode="auto">
          <a:xfrm>
            <a:off x="4608823" y="6172243"/>
            <a:ext cx="1772263" cy="9087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6437594" y="6174301"/>
            <a:ext cx="1930051" cy="888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4" name="Rectangle 243"/>
          <p:cNvSpPr/>
          <p:nvPr/>
        </p:nvSpPr>
        <p:spPr bwMode="auto">
          <a:xfrm>
            <a:off x="4058679" y="559245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4058679" y="588119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4602983" y="559245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4602980" y="5879134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8" name="Isosceles Triangle 247"/>
          <p:cNvSpPr/>
          <p:nvPr/>
        </p:nvSpPr>
        <p:spPr bwMode="auto">
          <a:xfrm flipV="1">
            <a:off x="4058679" y="5592454"/>
            <a:ext cx="1086386" cy="71123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5855699" y="559356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5855699" y="588230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6400003" y="559356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400000" y="5880243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251520" y="2770059"/>
            <a:ext cx="8640960" cy="1019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 Abstraction by OmniRAN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2000" y="3879000"/>
            <a:ext cx="8640000" cy="72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/>
              <a:t>OmniRAN</a:t>
            </a:r>
            <a:r>
              <a:rPr lang="en-US" sz="2400" dirty="0"/>
              <a:t> provides a generic model of an access network based on IEEE 802 technologies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7569069" y="1585005"/>
            <a:ext cx="827582" cy="785730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249411" y="1585005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auto">
          <a:xfrm>
            <a:off x="746575" y="1585006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4" name="AutoShape 13"/>
          <p:cNvSpPr>
            <a:spLocks noChangeArrowheads="1"/>
          </p:cNvSpPr>
          <p:nvPr/>
        </p:nvSpPr>
        <p:spPr bwMode="auto">
          <a:xfrm>
            <a:off x="5858879" y="1585005"/>
            <a:ext cx="1055687" cy="785730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6120727" y="1988865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590550" y="1846864"/>
            <a:ext cx="1751469" cy="2950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2995701" y="2259517"/>
            <a:ext cx="1345648" cy="78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4778759" y="2194889"/>
            <a:ext cx="30094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AutoShape 22"/>
          <p:cNvSpPr>
            <a:spLocks noChangeArrowheads="1"/>
          </p:cNvSpPr>
          <p:nvPr/>
        </p:nvSpPr>
        <p:spPr bwMode="auto">
          <a:xfrm>
            <a:off x="5927250" y="1776848"/>
            <a:ext cx="360362" cy="260331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04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806295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25"/>
          <p:cNvGrpSpPr>
            <a:grpSpLocks noChangeAspect="1"/>
          </p:cNvGrpSpPr>
          <p:nvPr/>
        </p:nvGrpSpPr>
        <p:grpSpPr bwMode="auto">
          <a:xfrm flipH="1">
            <a:off x="2486366" y="1741145"/>
            <a:ext cx="498811" cy="600487"/>
            <a:chOff x="5" y="2480"/>
            <a:chExt cx="237" cy="430"/>
          </a:xfrm>
        </p:grpSpPr>
        <p:grpSp>
          <p:nvGrpSpPr>
            <p:cNvPr id="106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10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1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26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7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1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9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1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2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" name="Group 53"/>
          <p:cNvGrpSpPr>
            <a:grpSpLocks noChangeAspect="1"/>
          </p:cNvGrpSpPr>
          <p:nvPr/>
        </p:nvGrpSpPr>
        <p:grpSpPr bwMode="auto">
          <a:xfrm flipH="1">
            <a:off x="2390724" y="1617452"/>
            <a:ext cx="206807" cy="249108"/>
            <a:chOff x="5" y="2480"/>
            <a:chExt cx="237" cy="430"/>
          </a:xfrm>
        </p:grpSpPr>
        <p:grpSp>
          <p:nvGrpSpPr>
            <p:cNvPr id="134" name="Group 54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38" name="Group 55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46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54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Line 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7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71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41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0" name="Oval 77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5" name="Arc 78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Arc 79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Arc 80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2" name="Text Box 82"/>
          <p:cNvSpPr txBox="1">
            <a:spLocks noChangeArrowheads="1"/>
          </p:cNvSpPr>
          <p:nvPr/>
        </p:nvSpPr>
        <p:spPr bwMode="auto">
          <a:xfrm>
            <a:off x="3068569" y="1585005"/>
            <a:ext cx="1433085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Access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Network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85"/>
          <p:cNvGrpSpPr>
            <a:grpSpLocks/>
          </p:cNvGrpSpPr>
          <p:nvPr/>
        </p:nvGrpSpPr>
        <p:grpSpPr bwMode="auto">
          <a:xfrm>
            <a:off x="7749244" y="1784444"/>
            <a:ext cx="269875" cy="460375"/>
            <a:chOff x="4120" y="2308"/>
            <a:chExt cx="305" cy="415"/>
          </a:xfrm>
        </p:grpSpPr>
        <p:sp>
          <p:nvSpPr>
            <p:cNvPr id="165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8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8" name="Group 109"/>
          <p:cNvGrpSpPr>
            <a:grpSpLocks/>
          </p:cNvGrpSpPr>
          <p:nvPr/>
        </p:nvGrpSpPr>
        <p:grpSpPr bwMode="auto">
          <a:xfrm>
            <a:off x="7974114" y="1857159"/>
            <a:ext cx="269875" cy="460375"/>
            <a:chOff x="4120" y="2308"/>
            <a:chExt cx="305" cy="415"/>
          </a:xfrm>
        </p:grpSpPr>
        <p:sp>
          <p:nvSpPr>
            <p:cNvPr id="189" name="Freeform 110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12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2" name="Group 113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96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3" name="Freeform 118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Oval 119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1" name="Group 122"/>
          <p:cNvGrpSpPr>
            <a:grpSpLocks/>
          </p:cNvGrpSpPr>
          <p:nvPr/>
        </p:nvGrpSpPr>
        <p:grpSpPr bwMode="auto">
          <a:xfrm>
            <a:off x="6561299" y="1722144"/>
            <a:ext cx="269875" cy="390062"/>
            <a:chOff x="4120" y="2308"/>
            <a:chExt cx="305" cy="415"/>
          </a:xfrm>
        </p:grpSpPr>
        <p:sp>
          <p:nvSpPr>
            <p:cNvPr id="20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0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" name="Group 136"/>
          <p:cNvGrpSpPr>
            <a:grpSpLocks/>
          </p:cNvGrpSpPr>
          <p:nvPr/>
        </p:nvGrpSpPr>
        <p:grpSpPr bwMode="auto">
          <a:xfrm rot="7624109" flipV="1">
            <a:off x="1327389" y="1574899"/>
            <a:ext cx="1284693" cy="1040403"/>
            <a:chOff x="2870" y="2211"/>
            <a:chExt cx="690" cy="728"/>
          </a:xfrm>
        </p:grpSpPr>
        <p:sp>
          <p:nvSpPr>
            <p:cNvPr id="215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8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95" y="2076750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9" name="Text Box 82"/>
          <p:cNvSpPr txBox="1">
            <a:spLocks noChangeArrowheads="1"/>
          </p:cNvSpPr>
          <p:nvPr/>
        </p:nvSpPr>
        <p:spPr bwMode="auto">
          <a:xfrm>
            <a:off x="823002" y="1584930"/>
            <a:ext cx="73366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Terminal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5558" y="2054506"/>
            <a:ext cx="503237" cy="252412"/>
          </a:xfrm>
          <a:prstGeom prst="rect">
            <a:avLst/>
          </a:prstGeom>
          <a:noFill/>
        </p:spPr>
      </p:pic>
      <p:sp>
        <p:nvSpPr>
          <p:cNvPr id="242" name="Text Box 82"/>
          <p:cNvSpPr txBox="1">
            <a:spLocks noChangeArrowheads="1"/>
          </p:cNvSpPr>
          <p:nvPr/>
        </p:nvSpPr>
        <p:spPr bwMode="auto">
          <a:xfrm>
            <a:off x="6202320" y="1584125"/>
            <a:ext cx="309192" cy="2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Ctrl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 Box 82"/>
          <p:cNvSpPr txBox="1">
            <a:spLocks noChangeArrowheads="1"/>
          </p:cNvSpPr>
          <p:nvPr/>
        </p:nvSpPr>
        <p:spPr bwMode="auto">
          <a:xfrm>
            <a:off x="7663733" y="1584000"/>
            <a:ext cx="63799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6102719" y="3061931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Ctrl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7632340" y="3069134"/>
            <a:ext cx="76508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Srv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540257" y="3141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97382" y="2836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476664" y="3217800"/>
            <a:ext cx="46440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1476664" y="3451731"/>
            <a:ext cx="967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64" name="Group 95"/>
          <p:cNvGrpSpPr/>
          <p:nvPr/>
        </p:nvGrpSpPr>
        <p:grpSpPr>
          <a:xfrm>
            <a:off x="1693884" y="3376800"/>
            <a:ext cx="479618" cy="457200"/>
            <a:chOff x="1524000" y="2209800"/>
            <a:chExt cx="479618" cy="457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 bwMode="auto">
          <a:xfrm>
            <a:off x="4895956" y="3451731"/>
            <a:ext cx="12247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0" name="Straight Connector 269"/>
          <p:cNvCxnSpPr>
            <a:stCxn id="256" idx="3"/>
            <a:endCxn id="257" idx="1"/>
          </p:cNvCxnSpPr>
          <p:nvPr/>
        </p:nvCxnSpPr>
        <p:spPr bwMode="auto">
          <a:xfrm>
            <a:off x="6687784" y="3354464"/>
            <a:ext cx="944556" cy="72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73" name="Group 95"/>
          <p:cNvGrpSpPr/>
          <p:nvPr/>
        </p:nvGrpSpPr>
        <p:grpSpPr>
          <a:xfrm>
            <a:off x="5382000" y="3361447"/>
            <a:ext cx="479618" cy="457200"/>
            <a:chOff x="1524000" y="2209800"/>
            <a:chExt cx="479618" cy="457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5" name="TextBox 314"/>
          <p:cNvSpPr txBox="1"/>
          <p:nvPr/>
        </p:nvSpPr>
        <p:spPr>
          <a:xfrm>
            <a:off x="216991" y="2724751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OmniRAN </a:t>
            </a:r>
            <a:r>
              <a:rPr lang="en-US" sz="1800" b="1" dirty="0" smtClean="0">
                <a:latin typeface="+mn-lt"/>
              </a:rPr>
              <a:t>Network Reference Model</a:t>
            </a:r>
            <a:endParaRPr lang="en-US" sz="1800" b="1" dirty="0">
              <a:latin typeface="+mn-lt"/>
            </a:endParaRPr>
          </a:p>
        </p:txBody>
      </p:sp>
      <p:sp>
        <p:nvSpPr>
          <p:cNvPr id="255" name="Rectangle 254"/>
          <p:cNvSpPr/>
          <p:nvPr/>
        </p:nvSpPr>
        <p:spPr bwMode="auto">
          <a:xfrm>
            <a:off x="2232000" y="3072103"/>
            <a:ext cx="2880000" cy="574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Access Network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>
            <a:off x="2232000" y="3215585"/>
            <a:ext cx="28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4" name="Rectangle 253"/>
          <p:cNvSpPr/>
          <p:nvPr/>
        </p:nvSpPr>
        <p:spPr bwMode="auto">
          <a:xfrm>
            <a:off x="837000" y="3068915"/>
            <a:ext cx="765000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8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smtClean="0"/>
              <a:t>OmniRAN allows for mapping of complex IEEE 802 network infrastructures</a:t>
            </a:r>
            <a:endParaRPr lang="en-US" dirty="0"/>
          </a:p>
        </p:txBody>
      </p:sp>
      <p:grpSp>
        <p:nvGrpSpPr>
          <p:cNvPr id="3" name="Group 123"/>
          <p:cNvGrpSpPr/>
          <p:nvPr/>
        </p:nvGrpSpPr>
        <p:grpSpPr>
          <a:xfrm>
            <a:off x="2124075" y="1733550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9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2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22"/>
          <p:cNvGrpSpPr/>
          <p:nvPr/>
        </p:nvGrpSpPr>
        <p:grpSpPr>
          <a:xfrm>
            <a:off x="3886200" y="1733550"/>
            <a:ext cx="990600" cy="990600"/>
            <a:chOff x="7315200" y="2819400"/>
            <a:chExt cx="990600" cy="990600"/>
          </a:xfrm>
        </p:grpSpPr>
        <p:sp>
          <p:nvSpPr>
            <p:cNvPr id="6" name="AutoShape 154"/>
            <p:cNvSpPr>
              <a:spLocks noChangeArrowheads="1"/>
            </p:cNvSpPr>
            <p:nvPr/>
          </p:nvSpPr>
          <p:spPr bwMode="auto">
            <a:xfrm>
              <a:off x="7315200" y="2819400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5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8575" y="3509962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" name="Rectangle 188"/>
            <p:cNvSpPr>
              <a:spLocks noChangeArrowheads="1"/>
            </p:cNvSpPr>
            <p:nvPr/>
          </p:nvSpPr>
          <p:spPr bwMode="auto">
            <a:xfrm>
              <a:off x="7373937" y="2867025"/>
              <a:ext cx="855663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Ctrl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07"/>
            <p:cNvGrpSpPr/>
            <p:nvPr/>
          </p:nvGrpSpPr>
          <p:grpSpPr>
            <a:xfrm>
              <a:off x="7520910" y="3095706"/>
              <a:ext cx="532437" cy="381000"/>
              <a:chOff x="7481888" y="3079208"/>
              <a:chExt cx="595312" cy="425992"/>
            </a:xfrm>
          </p:grpSpPr>
          <p:sp>
            <p:nvSpPr>
              <p:cNvPr id="109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10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41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12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11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" name="Group 582"/>
          <p:cNvGrpSpPr/>
          <p:nvPr/>
        </p:nvGrpSpPr>
        <p:grpSpPr>
          <a:xfrm>
            <a:off x="5257800" y="1733550"/>
            <a:ext cx="990600" cy="990600"/>
            <a:chOff x="5257800" y="1733550"/>
            <a:chExt cx="990600" cy="9906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257800" y="173355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5" name="Group 61"/>
            <p:cNvGrpSpPr/>
            <p:nvPr/>
          </p:nvGrpSpPr>
          <p:grpSpPr>
            <a:xfrm>
              <a:off x="5410201" y="1816606"/>
              <a:ext cx="609600" cy="450344"/>
              <a:chOff x="6324600" y="1828800"/>
              <a:chExt cx="917575" cy="677862"/>
            </a:xfrm>
          </p:grpSpPr>
          <p:grpSp>
            <p:nvGrpSpPr>
              <p:cNvPr id="46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82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3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6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7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1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2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2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5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0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1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74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4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85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49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0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1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93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56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7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8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9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53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4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55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12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2253186"/>
            <a:ext cx="798445" cy="429931"/>
          </p:xfrm>
          <a:graphic>
            <a:graphicData uri="http://schemas.openxmlformats.org/presentationml/2006/ole">
              <p:oleObj spid="_x0000_s1028" name="Clip" r:id="rId4" imgW="5757415" imgH="3221332" progId="">
                <p:embed/>
              </p:oleObj>
            </a:graphicData>
          </a:graphic>
        </p:graphicFrame>
        <p:sp>
          <p:nvSpPr>
            <p:cNvPr id="127" name="Text Box 16"/>
            <p:cNvSpPr txBox="1">
              <a:spLocks noChangeArrowheads="1"/>
            </p:cNvSpPr>
            <p:nvPr/>
          </p:nvSpPr>
          <p:spPr bwMode="auto">
            <a:xfrm>
              <a:off x="5428250" y="231539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130" name="Straight Connector 129"/>
          <p:cNvCxnSpPr>
            <a:stCxn id="7" idx="3"/>
            <a:endCxn id="8" idx="1"/>
          </p:cNvCxnSpPr>
          <p:nvPr/>
        </p:nvCxnSpPr>
        <p:spPr bwMode="auto">
          <a:xfrm>
            <a:off x="1371600" y="2284731"/>
            <a:ext cx="7524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4" name="Group 95"/>
          <p:cNvGrpSpPr/>
          <p:nvPr/>
        </p:nvGrpSpPr>
        <p:grpSpPr>
          <a:xfrm>
            <a:off x="1524000" y="2209800"/>
            <a:ext cx="479618" cy="457200"/>
            <a:chOff x="1524000" y="2209800"/>
            <a:chExt cx="479618" cy="457200"/>
          </a:xfrm>
        </p:grpSpPr>
        <p:sp>
          <p:nvSpPr>
            <p:cNvPr id="131" name="Oval 130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6" name="Straight Connector 135"/>
          <p:cNvCxnSpPr>
            <a:stCxn id="8" idx="3"/>
            <a:endCxn id="6" idx="1"/>
          </p:cNvCxnSpPr>
          <p:nvPr/>
        </p:nvCxnSpPr>
        <p:spPr bwMode="auto">
          <a:xfrm>
            <a:off x="3124200" y="222885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5" name="Group 40"/>
          <p:cNvGrpSpPr/>
          <p:nvPr/>
        </p:nvGrpSpPr>
        <p:grpSpPr>
          <a:xfrm>
            <a:off x="3276600" y="2156671"/>
            <a:ext cx="479618" cy="461425"/>
            <a:chOff x="3276600" y="2156671"/>
            <a:chExt cx="479618" cy="461425"/>
          </a:xfrm>
        </p:grpSpPr>
        <p:sp>
          <p:nvSpPr>
            <p:cNvPr id="137" name="Oval 136"/>
            <p:cNvSpPr/>
            <p:nvPr/>
          </p:nvSpPr>
          <p:spPr bwMode="auto">
            <a:xfrm>
              <a:off x="3429000" y="2156671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76600" y="22487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4" name="Straight Connector 133"/>
          <p:cNvCxnSpPr>
            <a:stCxn id="6" idx="3"/>
            <a:endCxn id="43" idx="1"/>
          </p:cNvCxnSpPr>
          <p:nvPr/>
        </p:nvCxnSpPr>
        <p:spPr bwMode="auto">
          <a:xfrm>
            <a:off x="4876800" y="222885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6" name="Group 98"/>
          <p:cNvGrpSpPr/>
          <p:nvPr/>
        </p:nvGrpSpPr>
        <p:grpSpPr>
          <a:xfrm>
            <a:off x="2133600" y="2724150"/>
            <a:ext cx="571500" cy="400050"/>
            <a:chOff x="2133600" y="2724150"/>
            <a:chExt cx="571500" cy="400050"/>
          </a:xfrm>
        </p:grpSpPr>
        <p:cxnSp>
          <p:nvCxnSpPr>
            <p:cNvPr id="129" name="Straight Connector 128"/>
            <p:cNvCxnSpPr>
              <a:stCxn id="8" idx="2"/>
              <a:endCxn id="145" idx="0"/>
            </p:cNvCxnSpPr>
            <p:nvPr/>
          </p:nvCxnSpPr>
          <p:spPr bwMode="auto">
            <a:xfrm>
              <a:off x="2624138" y="2724150"/>
              <a:ext cx="9525" cy="4000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2133600" y="2743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552700" y="28479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97" name="Group 581"/>
          <p:cNvGrpSpPr/>
          <p:nvPr/>
        </p:nvGrpSpPr>
        <p:grpSpPr>
          <a:xfrm>
            <a:off x="2124075" y="2724150"/>
            <a:ext cx="4124325" cy="2686050"/>
            <a:chOff x="2124075" y="2724150"/>
            <a:chExt cx="4124325" cy="2686050"/>
          </a:xfrm>
        </p:grpSpPr>
        <p:grpSp>
          <p:nvGrpSpPr>
            <p:cNvPr id="98" name="Group 179"/>
            <p:cNvGrpSpPr/>
            <p:nvPr/>
          </p:nvGrpSpPr>
          <p:grpSpPr>
            <a:xfrm>
              <a:off x="2124075" y="4419600"/>
              <a:ext cx="1000125" cy="990600"/>
              <a:chOff x="7315200" y="3886200"/>
              <a:chExt cx="1000125" cy="990600"/>
            </a:xfrm>
          </p:grpSpPr>
          <p:sp>
            <p:nvSpPr>
              <p:cNvPr id="181" name="AutoShape 154"/>
              <p:cNvSpPr>
                <a:spLocks noChangeArrowheads="1"/>
              </p:cNvSpPr>
              <p:nvPr/>
            </p:nvSpPr>
            <p:spPr bwMode="auto">
              <a:xfrm>
                <a:off x="7315200" y="3886200"/>
                <a:ext cx="1000125" cy="990600"/>
              </a:xfrm>
              <a:prstGeom prst="flowChartAlternateProcess">
                <a:avLst/>
              </a:prstGeom>
              <a:solidFill>
                <a:srgbClr val="A7E8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9" name="Group 158"/>
              <p:cNvGrpSpPr>
                <a:grpSpLocks noChangeAspect="1"/>
              </p:cNvGrpSpPr>
              <p:nvPr/>
            </p:nvGrpSpPr>
            <p:grpSpPr bwMode="auto">
              <a:xfrm flipH="1">
                <a:off x="7696199" y="4259473"/>
                <a:ext cx="411161" cy="494972"/>
                <a:chOff x="5" y="2480"/>
                <a:chExt cx="237" cy="430"/>
              </a:xfrm>
            </p:grpSpPr>
            <p:grpSp>
              <p:nvGrpSpPr>
                <p:cNvPr id="100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" y="2521"/>
                  <a:ext cx="145" cy="389"/>
                  <a:chOff x="5" y="2521"/>
                  <a:chExt cx="145" cy="389"/>
                </a:xfrm>
              </p:grpSpPr>
              <p:grpSp>
                <p:nvGrpSpPr>
                  <p:cNvPr id="101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54"/>
                    <a:ext cx="143" cy="256"/>
                    <a:chOff x="7" y="2654"/>
                    <a:chExt cx="143" cy="256"/>
                  </a:xfrm>
                </p:grpSpPr>
                <p:grpSp>
                  <p:nvGrpSpPr>
                    <p:cNvPr id="102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" y="2661"/>
                      <a:ext cx="93" cy="247"/>
                      <a:chOff x="7" y="2661"/>
                      <a:chExt cx="93" cy="247"/>
                    </a:xfrm>
                  </p:grpSpPr>
                  <p:sp>
                    <p:nvSpPr>
                      <p:cNvPr id="206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3" cy="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7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4" y="2664"/>
                        <a:ext cx="42" cy="5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8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" y="2716"/>
                        <a:ext cx="57" cy="11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9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" y="2824"/>
                        <a:ext cx="83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0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" y="2824"/>
                        <a:ext cx="81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1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" y="2716"/>
                        <a:ext cx="64" cy="1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2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9" cy="5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99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7" y="2808"/>
                      <a:ext cx="34" cy="10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" y="2718"/>
                      <a:ext cx="48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" y="2655"/>
                      <a:ext cx="12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Line 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" y="2654"/>
                      <a:ext cx="20" cy="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9" y="2663"/>
                      <a:ext cx="30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" y="2708"/>
                      <a:ext cx="13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" y="2824"/>
                      <a:ext cx="57" cy="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03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" y="2533"/>
                    <a:ext cx="141" cy="374"/>
                    <a:chOff x="5" y="2533"/>
                    <a:chExt cx="141" cy="374"/>
                  </a:xfrm>
                </p:grpSpPr>
                <p:sp>
                  <p:nvSpPr>
                    <p:cNvPr id="193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" y="2533"/>
                      <a:ext cx="55" cy="3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" y="2544"/>
                      <a:ext cx="35" cy="3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" y="2876"/>
                      <a:ext cx="48" cy="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" y="2541"/>
                      <a:ext cx="77" cy="3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" y="2904"/>
                      <a:ext cx="93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92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" y="2521"/>
                    <a:ext cx="39" cy="45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7" name="Arc 183"/>
                <p:cNvSpPr>
                  <a:spLocks noChangeAspect="1"/>
                </p:cNvSpPr>
                <p:nvPr/>
              </p:nvSpPr>
              <p:spPr bwMode="auto">
                <a:xfrm>
                  <a:off x="152" y="2480"/>
                  <a:ext cx="90" cy="198"/>
                </a:xfrm>
                <a:custGeom>
                  <a:avLst/>
                  <a:gdLst>
                    <a:gd name="G0" fmla="+- 0 0 0"/>
                    <a:gd name="G1" fmla="+- 21172 0 0"/>
                    <a:gd name="G2" fmla="+- 21600 0 0"/>
                    <a:gd name="T0" fmla="*/ 4276 w 21600"/>
                    <a:gd name="T1" fmla="*/ 0 h 42015"/>
                    <a:gd name="T2" fmla="*/ 5669 w 21600"/>
                    <a:gd name="T3" fmla="*/ 42015 h 42015"/>
                    <a:gd name="T4" fmla="*/ 0 w 21600"/>
                    <a:gd name="T5" fmla="*/ 21172 h 4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5" fill="none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</a:path>
                    <a:path w="21600" h="42015" stroke="0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  <a:lnTo>
                        <a:pt x="0" y="2117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Arc 184"/>
                <p:cNvSpPr>
                  <a:spLocks noChangeAspect="1"/>
                </p:cNvSpPr>
                <p:nvPr/>
              </p:nvSpPr>
              <p:spPr bwMode="auto">
                <a:xfrm>
                  <a:off x="116" y="2508"/>
                  <a:ext cx="78" cy="154"/>
                </a:xfrm>
                <a:custGeom>
                  <a:avLst/>
                  <a:gdLst>
                    <a:gd name="G0" fmla="+- 0 0 0"/>
                    <a:gd name="G1" fmla="+- 21159 0 0"/>
                    <a:gd name="G2" fmla="+- 21600 0 0"/>
                    <a:gd name="T0" fmla="*/ 4340 w 21600"/>
                    <a:gd name="T1" fmla="*/ 0 h 41998"/>
                    <a:gd name="T2" fmla="*/ 5682 w 21600"/>
                    <a:gd name="T3" fmla="*/ 41998 h 41998"/>
                    <a:gd name="T4" fmla="*/ 0 w 21600"/>
                    <a:gd name="T5" fmla="*/ 21159 h 4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8" fill="none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</a:path>
                    <a:path w="21600" h="41998" stroke="0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Arc 185"/>
                <p:cNvSpPr>
                  <a:spLocks noChangeAspect="1"/>
                </p:cNvSpPr>
                <p:nvPr/>
              </p:nvSpPr>
              <p:spPr bwMode="auto">
                <a:xfrm>
                  <a:off x="102" y="2530"/>
                  <a:ext cx="47" cy="117"/>
                </a:xfrm>
                <a:custGeom>
                  <a:avLst/>
                  <a:gdLst>
                    <a:gd name="G0" fmla="+- 0 0 0"/>
                    <a:gd name="G1" fmla="+- 21206 0 0"/>
                    <a:gd name="G2" fmla="+- 21600 0 0"/>
                    <a:gd name="T0" fmla="*/ 4104 w 21600"/>
                    <a:gd name="T1" fmla="*/ 0 h 42099"/>
                    <a:gd name="T2" fmla="*/ 5483 w 21600"/>
                    <a:gd name="T3" fmla="*/ 42099 h 42099"/>
                    <a:gd name="T4" fmla="*/ 0 w 21600"/>
                    <a:gd name="T5" fmla="*/ 21206 h 4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99" fill="none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</a:path>
                    <a:path w="21600" h="42099" stroke="0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  <a:lnTo>
                        <a:pt x="0" y="2120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5" name="Rectangle 187"/>
              <p:cNvSpPr>
                <a:spLocks noChangeArrowheads="1"/>
              </p:cNvSpPr>
              <p:nvPr/>
            </p:nvSpPr>
            <p:spPr bwMode="auto">
              <a:xfrm>
                <a:off x="7373937" y="3962400"/>
                <a:ext cx="8636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4" name="Group 212"/>
            <p:cNvGrpSpPr/>
            <p:nvPr/>
          </p:nvGrpSpPr>
          <p:grpSpPr>
            <a:xfrm>
              <a:off x="3886200" y="4419600"/>
              <a:ext cx="990600" cy="990600"/>
              <a:chOff x="7315200" y="2819400"/>
              <a:chExt cx="990600" cy="990600"/>
            </a:xfrm>
          </p:grpSpPr>
          <p:sp>
            <p:nvSpPr>
              <p:cNvPr id="214" name="AutoShape 154"/>
              <p:cNvSpPr>
                <a:spLocks noChangeArrowheads="1"/>
              </p:cNvSpPr>
              <p:nvPr/>
            </p:nvSpPr>
            <p:spPr bwMode="auto">
              <a:xfrm>
                <a:off x="7315200" y="2819400"/>
                <a:ext cx="990600" cy="990600"/>
              </a:xfrm>
              <a:prstGeom prst="flowChartAlternateProcess">
                <a:avLst/>
              </a:prstGeom>
              <a:solidFill>
                <a:srgbClr val="8BB2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5" name="Picture 15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48575" y="3509962"/>
                <a:ext cx="352425" cy="2238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6" name="Rectangle 188"/>
              <p:cNvSpPr>
                <a:spLocks noChangeArrowheads="1"/>
              </p:cNvSpPr>
              <p:nvPr/>
            </p:nvSpPr>
            <p:spPr bwMode="auto">
              <a:xfrm>
                <a:off x="7373937" y="2867025"/>
                <a:ext cx="855663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Ctrl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5" name="Group 216"/>
              <p:cNvGrpSpPr/>
              <p:nvPr/>
            </p:nvGrpSpPr>
            <p:grpSpPr>
              <a:xfrm>
                <a:off x="7520910" y="3095706"/>
                <a:ext cx="532437" cy="381000"/>
                <a:chOff x="7481888" y="3079208"/>
                <a:chExt cx="595312" cy="425992"/>
              </a:xfrm>
            </p:grpSpPr>
            <p:sp>
              <p:nvSpPr>
                <p:cNvPr id="218" name="Freeform 14"/>
                <p:cNvSpPr>
                  <a:spLocks/>
                </p:cNvSpPr>
                <p:nvPr/>
              </p:nvSpPr>
              <p:spPr bwMode="auto">
                <a:xfrm>
                  <a:off x="7641802" y="3429946"/>
                  <a:ext cx="327892" cy="752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0"/>
                    </a:cxn>
                    <a:cxn ang="0">
                      <a:pos x="499" y="90"/>
                    </a:cxn>
                    <a:cxn ang="0">
                      <a:pos x="499" y="0"/>
                    </a:cxn>
                  </a:cxnLst>
                  <a:rect l="0" t="0" r="r" b="b"/>
                  <a:pathLst>
                    <a:path w="499" h="9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499" y="90"/>
                      </a:lnTo>
                      <a:lnTo>
                        <a:pt x="499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219" name="AutoShape 22"/>
                <p:cNvSpPr>
                  <a:spLocks noChangeArrowheads="1"/>
                </p:cNvSpPr>
                <p:nvPr/>
              </p:nvSpPr>
              <p:spPr bwMode="auto">
                <a:xfrm>
                  <a:off x="7481888" y="3167900"/>
                  <a:ext cx="305047" cy="276827"/>
                </a:xfrm>
                <a:prstGeom prst="can">
                  <a:avLst>
                    <a:gd name="adj" fmla="val 25000"/>
                  </a:avLst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sz="1600">
                    <a:ea typeface="ＭＳ Ｐゴシック" pitchFamily="34" charset="-128"/>
                  </a:endParaRPr>
                </a:p>
              </p:txBody>
            </p:sp>
            <p:grpSp>
              <p:nvGrpSpPr>
                <p:cNvPr id="106" name="Group 122"/>
                <p:cNvGrpSpPr>
                  <a:grpSpLocks/>
                </p:cNvGrpSpPr>
                <p:nvPr/>
              </p:nvGrpSpPr>
              <p:grpSpPr bwMode="auto">
                <a:xfrm>
                  <a:off x="7848751" y="3079208"/>
                  <a:ext cx="228449" cy="389708"/>
                  <a:chOff x="4120" y="2308"/>
                  <a:chExt cx="305" cy="415"/>
                </a:xfrm>
              </p:grpSpPr>
              <p:sp>
                <p:nvSpPr>
                  <p:cNvPr id="221" name="Freeform 123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Oval 1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" name="Group 126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28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" name="Freeform 131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Oval 1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Oval 1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8" name="Group 579"/>
            <p:cNvGrpSpPr/>
            <p:nvPr/>
          </p:nvGrpSpPr>
          <p:grpSpPr>
            <a:xfrm>
              <a:off x="5257800" y="4419600"/>
              <a:ext cx="990600" cy="990600"/>
              <a:chOff x="5257800" y="4419600"/>
              <a:chExt cx="990600" cy="990600"/>
            </a:xfrm>
          </p:grpSpPr>
          <p:sp>
            <p:nvSpPr>
              <p:cNvPr id="233" name="Rounded Rectangle 232"/>
              <p:cNvSpPr/>
              <p:nvPr/>
            </p:nvSpPr>
            <p:spPr bwMode="auto">
              <a:xfrm>
                <a:off x="5257800" y="4419600"/>
                <a:ext cx="990600" cy="990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grpSp>
            <p:nvGrpSpPr>
              <p:cNvPr id="111" name="Group 61"/>
              <p:cNvGrpSpPr/>
              <p:nvPr/>
            </p:nvGrpSpPr>
            <p:grpSpPr>
              <a:xfrm>
                <a:off x="5410201" y="4502656"/>
                <a:ext cx="609600" cy="450344"/>
                <a:chOff x="6324600" y="1828800"/>
                <a:chExt cx="917575" cy="677862"/>
              </a:xfrm>
            </p:grpSpPr>
            <p:grpSp>
              <p:nvGrpSpPr>
                <p:cNvPr id="115" name="Group 10"/>
                <p:cNvGrpSpPr>
                  <a:grpSpLocks/>
                </p:cNvGrpSpPr>
                <p:nvPr/>
              </p:nvGrpSpPr>
              <p:grpSpPr bwMode="auto">
                <a:xfrm>
                  <a:off x="6972300" y="1828800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74" name="Freeform 11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5" name="Rectangl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6" name="Oval 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23" name="Group 14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8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78" name="Freeform 19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9" name="Oval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80" name="Oval 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24" name="Group 22"/>
                <p:cNvGrpSpPr>
                  <a:grpSpLocks/>
                </p:cNvGrpSpPr>
                <p:nvPr/>
              </p:nvGrpSpPr>
              <p:grpSpPr bwMode="auto">
                <a:xfrm>
                  <a:off x="6756400" y="1901825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63" name="Freeform 23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4" name="Rectangl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5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25" name="Group 26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7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67" name="Freeform 31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8" name="Oval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69" name="Oval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28" name="Group 34"/>
                <p:cNvGrpSpPr>
                  <a:grpSpLocks/>
                </p:cNvGrpSpPr>
                <p:nvPr/>
              </p:nvGrpSpPr>
              <p:grpSpPr bwMode="auto">
                <a:xfrm>
                  <a:off x="6540500" y="1973262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52" name="Freeform 35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3" name="Rectangl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4" name="Oval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35" name="Group 38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5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56" name="Freeform 43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7" name="Oval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58" name="Oval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39" name="Group 618"/>
                <p:cNvGrpSpPr>
                  <a:grpSpLocks/>
                </p:cNvGrpSpPr>
                <p:nvPr/>
              </p:nvGrpSpPr>
              <p:grpSpPr bwMode="auto">
                <a:xfrm>
                  <a:off x="6324600" y="2046287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41" name="Freeform 619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2" name="Rectangle 6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3" name="Oval 6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40" name="Group 622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48" name="Line 6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49" name="Line 6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50" name="Line 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51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45" name="Freeform 627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6" name="Oval 6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47" name="Oval 6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</p:grpSp>
          <p:graphicFrame>
            <p:nvGraphicFramePr>
              <p:cNvPr id="235" name="Object 1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41951" y="4939236"/>
              <a:ext cx="798445" cy="429931"/>
            </p:xfrm>
            <a:graphic>
              <a:graphicData uri="http://schemas.openxmlformats.org/presentationml/2006/ole">
                <p:oleObj spid="_x0000_s1029" name="Clip" r:id="rId5" imgW="5757415" imgH="3221332" progId="">
                  <p:embed/>
                </p:oleObj>
              </a:graphicData>
            </a:graphic>
          </p:graphicFrame>
          <p:sp>
            <p:nvSpPr>
              <p:cNvPr id="236" name="Text Box 16"/>
              <p:cNvSpPr txBox="1">
                <a:spLocks noChangeArrowheads="1"/>
              </p:cNvSpPr>
              <p:nvPr/>
            </p:nvSpPr>
            <p:spPr bwMode="auto">
              <a:xfrm>
                <a:off x="5428250" y="5001446"/>
                <a:ext cx="637242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05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Internet</a:t>
                </a:r>
                <a:endParaRPr lang="en-US" sz="105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cxnSp>
          <p:nvCxnSpPr>
            <p:cNvPr id="285" name="Straight Connector 284"/>
            <p:cNvCxnSpPr>
              <a:stCxn id="181" idx="3"/>
              <a:endCxn id="214" idx="1"/>
            </p:cNvCxnSpPr>
            <p:nvPr/>
          </p:nvCxnSpPr>
          <p:spPr bwMode="auto">
            <a:xfrm>
              <a:off x="3124200" y="49149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86" name="Oval 285"/>
            <p:cNvSpPr/>
            <p:nvPr/>
          </p:nvSpPr>
          <p:spPr bwMode="auto">
            <a:xfrm>
              <a:off x="3429000" y="48494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3276600" y="454469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8" name="Straight Connector 287"/>
            <p:cNvCxnSpPr>
              <a:stCxn id="214" idx="3"/>
              <a:endCxn id="233" idx="1"/>
            </p:cNvCxnSpPr>
            <p:nvPr/>
          </p:nvCxnSpPr>
          <p:spPr bwMode="auto">
            <a:xfrm>
              <a:off x="4876800" y="4914900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9" name="Straight Connector 288"/>
            <p:cNvCxnSpPr>
              <a:stCxn id="6" idx="2"/>
              <a:endCxn id="214" idx="0"/>
            </p:cNvCxnSpPr>
            <p:nvPr/>
          </p:nvCxnSpPr>
          <p:spPr bwMode="auto">
            <a:xfrm>
              <a:off x="4381500" y="2724150"/>
              <a:ext cx="0" cy="1695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2" name="Oval 291"/>
            <p:cNvSpPr/>
            <p:nvPr/>
          </p:nvSpPr>
          <p:spPr bwMode="auto">
            <a:xfrm>
              <a:off x="4314611" y="383897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3886200" y="37338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294"/>
          <p:cNvGrpSpPr/>
          <p:nvPr/>
        </p:nvGrpSpPr>
        <p:grpSpPr>
          <a:xfrm>
            <a:off x="381000" y="1733550"/>
            <a:ext cx="990600" cy="990600"/>
            <a:chOff x="381000" y="1962150"/>
            <a:chExt cx="990600" cy="990600"/>
          </a:xfrm>
        </p:grpSpPr>
        <p:sp>
          <p:nvSpPr>
            <p:cNvPr id="7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4" name="Picture 293" descr="MC9004398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142" name="Group 578"/>
          <p:cNvGrpSpPr/>
          <p:nvPr/>
        </p:nvGrpSpPr>
        <p:grpSpPr>
          <a:xfrm>
            <a:off x="304800" y="2362200"/>
            <a:ext cx="8353424" cy="4177844"/>
            <a:chOff x="304800" y="2362200"/>
            <a:chExt cx="8353424" cy="4177844"/>
          </a:xfrm>
        </p:grpSpPr>
        <p:cxnSp>
          <p:nvCxnSpPr>
            <p:cNvPr id="330" name="Straight Connector 329"/>
            <p:cNvCxnSpPr>
              <a:stCxn id="309" idx="0"/>
              <a:endCxn id="401" idx="0"/>
            </p:cNvCxnSpPr>
            <p:nvPr/>
          </p:nvCxnSpPr>
          <p:spPr bwMode="auto">
            <a:xfrm flipV="1">
              <a:off x="3556193" y="2362200"/>
              <a:ext cx="3554219" cy="4844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1" name="Straight Connector 330"/>
            <p:cNvCxnSpPr>
              <a:stCxn id="309" idx="3"/>
              <a:endCxn id="401" idx="3"/>
            </p:cNvCxnSpPr>
            <p:nvPr/>
          </p:nvCxnSpPr>
          <p:spPr bwMode="auto">
            <a:xfrm>
              <a:off x="3502311" y="2976778"/>
              <a:ext cx="2513633" cy="2027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46" name="Group 367"/>
            <p:cNvGrpSpPr/>
            <p:nvPr/>
          </p:nvGrpSpPr>
          <p:grpSpPr>
            <a:xfrm>
              <a:off x="5562600" y="2362200"/>
              <a:ext cx="3095624" cy="3095624"/>
              <a:chOff x="5715000" y="1628775"/>
              <a:chExt cx="3095624" cy="3095624"/>
            </a:xfrm>
          </p:grpSpPr>
          <p:sp>
            <p:nvSpPr>
              <p:cNvPr id="369" name="Oval 368"/>
              <p:cNvSpPr/>
              <p:nvPr/>
            </p:nvSpPr>
            <p:spPr bwMode="auto">
              <a:xfrm>
                <a:off x="5791200" y="1651994"/>
                <a:ext cx="2971800" cy="3030071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7642324" y="2045494"/>
                <a:ext cx="595312" cy="232171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8207870" y="2045494"/>
                <a:ext cx="59531" cy="22621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6332637" y="2045494"/>
                <a:ext cx="595312" cy="232171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6295430" y="2060376"/>
                <a:ext cx="59531" cy="22621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4" name="Oval 26"/>
              <p:cNvSpPr>
                <a:spLocks noChangeArrowheads="1"/>
              </p:cNvSpPr>
              <p:nvPr/>
            </p:nvSpPr>
            <p:spPr bwMode="auto">
              <a:xfrm>
                <a:off x="7166074" y="2402681"/>
                <a:ext cx="230684" cy="16371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75" name="Text Box 27"/>
              <p:cNvSpPr txBox="1">
                <a:spLocks noChangeArrowheads="1"/>
              </p:cNvSpPr>
              <p:nvPr/>
            </p:nvSpPr>
            <p:spPr bwMode="auto">
              <a:xfrm>
                <a:off x="7106543" y="2164556"/>
                <a:ext cx="3802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6034980" y="240268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Authentication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6034980" y="264080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Authorization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6034980" y="287893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Accounting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6034980" y="311705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6034980" y="335518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CoA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6034980" y="359330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Mobility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6034980" y="383143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Encapsulation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7701855" y="240268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Authentication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7701855" y="264080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Authorization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7701855" y="287893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Accounting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7701855" y="311705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7701855" y="335518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CoA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7701855" y="359330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Mobility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7701855" y="383143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Encapsulation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0" name="Straight Arrow Connector 389"/>
              <p:cNvCxnSpPr>
                <a:stCxn id="376" idx="3"/>
                <a:endCxn id="383" idx="1"/>
              </p:cNvCxnSpPr>
              <p:nvPr/>
            </p:nvCxnSpPr>
            <p:spPr bwMode="auto">
              <a:xfrm>
                <a:off x="6868418" y="249197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1" name="Straight Arrow Connector 390"/>
              <p:cNvCxnSpPr>
                <a:stCxn id="377" idx="3"/>
                <a:endCxn id="384" idx="1"/>
              </p:cNvCxnSpPr>
              <p:nvPr/>
            </p:nvCxnSpPr>
            <p:spPr bwMode="auto">
              <a:xfrm>
                <a:off x="6868418" y="2730103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2" name="Straight Arrow Connector 391"/>
              <p:cNvCxnSpPr>
                <a:stCxn id="378" idx="3"/>
                <a:endCxn id="385" idx="1"/>
              </p:cNvCxnSpPr>
              <p:nvPr/>
            </p:nvCxnSpPr>
            <p:spPr bwMode="auto">
              <a:xfrm>
                <a:off x="6868418" y="296822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3" name="Straight Arrow Connector 392"/>
              <p:cNvCxnSpPr>
                <a:stCxn id="379" idx="3"/>
                <a:endCxn id="386" idx="1"/>
              </p:cNvCxnSpPr>
              <p:nvPr/>
            </p:nvCxnSpPr>
            <p:spPr bwMode="auto">
              <a:xfrm>
                <a:off x="6868418" y="3206353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4" name="Straight Arrow Connector 393"/>
              <p:cNvCxnSpPr>
                <a:stCxn id="380" idx="3"/>
                <a:endCxn id="387" idx="1"/>
              </p:cNvCxnSpPr>
              <p:nvPr/>
            </p:nvCxnSpPr>
            <p:spPr bwMode="auto">
              <a:xfrm>
                <a:off x="6868418" y="344447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5" name="Straight Arrow Connector 394"/>
              <p:cNvCxnSpPr>
                <a:stCxn id="381" idx="3"/>
                <a:endCxn id="388" idx="1"/>
              </p:cNvCxnSpPr>
              <p:nvPr/>
            </p:nvCxnSpPr>
            <p:spPr bwMode="auto">
              <a:xfrm>
                <a:off x="6868418" y="3682602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6" name="Straight Arrow Connector 395"/>
              <p:cNvCxnSpPr>
                <a:stCxn id="382" idx="3"/>
                <a:endCxn id="389" idx="1"/>
              </p:cNvCxnSpPr>
              <p:nvPr/>
            </p:nvCxnSpPr>
            <p:spPr bwMode="auto">
              <a:xfrm>
                <a:off x="6868418" y="3920727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7" name="TextBox 396"/>
              <p:cNvSpPr txBox="1"/>
              <p:nvPr/>
            </p:nvSpPr>
            <p:spPr>
              <a:xfrm>
                <a:off x="6890742" y="3719809"/>
                <a:ext cx="7970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err="1" smtClean="0">
                    <a:latin typeface="Arial" pitchFamily="34" charset="0"/>
                    <a:cs typeface="Arial" pitchFamily="34" charset="0"/>
                  </a:rPr>
                  <a:t>DataPath</a:t>
                </a:r>
                <a:endParaRPr lang="en-US" sz="105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Text Box 27"/>
              <p:cNvSpPr txBox="1">
                <a:spLocks noChangeArrowheads="1"/>
              </p:cNvSpPr>
              <p:nvPr/>
            </p:nvSpPr>
            <p:spPr bwMode="auto">
              <a:xfrm>
                <a:off x="6172200" y="2045494"/>
                <a:ext cx="811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Text Box 27"/>
              <p:cNvSpPr txBox="1">
                <a:spLocks noChangeArrowheads="1"/>
              </p:cNvSpPr>
              <p:nvPr/>
            </p:nvSpPr>
            <p:spPr bwMode="auto">
              <a:xfrm>
                <a:off x="7642324" y="2045494"/>
                <a:ext cx="59343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Core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6927949" y="4069555"/>
                <a:ext cx="714375" cy="238125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Transport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Donut 400"/>
              <p:cNvSpPr/>
              <p:nvPr/>
            </p:nvSpPr>
            <p:spPr bwMode="auto">
              <a:xfrm>
                <a:off x="5715000" y="1628775"/>
                <a:ext cx="3095624" cy="3095624"/>
              </a:xfrm>
              <a:prstGeom prst="donut">
                <a:avLst>
                  <a:gd name="adj" fmla="val 312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8" name="TextBox 577"/>
            <p:cNvSpPr txBox="1"/>
            <p:nvPr/>
          </p:nvSpPr>
          <p:spPr>
            <a:xfrm>
              <a:off x="304800" y="5616714"/>
              <a:ext cx="78232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Arial" pitchFamily="34" charset="0"/>
                <a:buChar char="•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Reference Points represent a bundle of functions between peer entities</a:t>
              </a:r>
            </a:p>
            <a:p>
              <a:pPr marL="630238" lvl="1" indent="-173038">
                <a:buFontTx/>
                <a:buChar char="-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Similar to real network interfaces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Functions are extensible but based on IEEE 802 specific attributes</a:t>
              </a:r>
            </a:p>
          </p:txBody>
        </p:sp>
      </p:grpSp>
      <p:grpSp>
        <p:nvGrpSpPr>
          <p:cNvPr id="148" name="Group 4"/>
          <p:cNvGrpSpPr/>
          <p:nvPr/>
        </p:nvGrpSpPr>
        <p:grpSpPr>
          <a:xfrm>
            <a:off x="1371600" y="1676400"/>
            <a:ext cx="2514600" cy="457200"/>
            <a:chOff x="1371600" y="1676400"/>
            <a:chExt cx="2514600" cy="457200"/>
          </a:xfrm>
        </p:grpSpPr>
        <p:sp>
          <p:nvSpPr>
            <p:cNvPr id="143" name="Oval 142"/>
            <p:cNvSpPr/>
            <p:nvPr/>
          </p:nvSpPr>
          <p:spPr bwMode="auto">
            <a:xfrm>
              <a:off x="1666875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14475" y="1676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371600" y="2043694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2" name="Group 99"/>
          <p:cNvGrpSpPr/>
          <p:nvPr/>
        </p:nvGrpSpPr>
        <p:grpSpPr>
          <a:xfrm>
            <a:off x="2133600" y="2394944"/>
            <a:ext cx="1762125" cy="1719856"/>
            <a:chOff x="2133600" y="2394944"/>
            <a:chExt cx="1762125" cy="1719856"/>
          </a:xfrm>
        </p:grpSpPr>
        <p:sp>
          <p:nvSpPr>
            <p:cNvPr id="309" name="Oval 308"/>
            <p:cNvSpPr/>
            <p:nvPr/>
          </p:nvSpPr>
          <p:spPr bwMode="auto">
            <a:xfrm>
              <a:off x="3479993" y="2846696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53" name="Group 174"/>
            <p:cNvGrpSpPr/>
            <p:nvPr/>
          </p:nvGrpSpPr>
          <p:grpSpPr>
            <a:xfrm>
              <a:off x="2133600" y="3124200"/>
              <a:ext cx="1000125" cy="990600"/>
              <a:chOff x="2286000" y="3352800"/>
              <a:chExt cx="1000125" cy="990600"/>
            </a:xfrm>
          </p:grpSpPr>
          <p:sp>
            <p:nvSpPr>
              <p:cNvPr id="145" name="AutoShape 154"/>
              <p:cNvSpPr>
                <a:spLocks noChangeArrowheads="1"/>
              </p:cNvSpPr>
              <p:nvPr/>
            </p:nvSpPr>
            <p:spPr bwMode="auto">
              <a:xfrm>
                <a:off x="2286000" y="3352800"/>
                <a:ext cx="1000125" cy="990600"/>
              </a:xfrm>
              <a:prstGeom prst="flowChartAlternateProcess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0" name="Group 158"/>
              <p:cNvGrpSpPr>
                <a:grpSpLocks noChangeAspect="1"/>
              </p:cNvGrpSpPr>
              <p:nvPr/>
            </p:nvGrpSpPr>
            <p:grpSpPr bwMode="auto">
              <a:xfrm flipH="1">
                <a:off x="2666999" y="3726073"/>
                <a:ext cx="411161" cy="494972"/>
                <a:chOff x="5" y="2480"/>
                <a:chExt cx="237" cy="430"/>
              </a:xfrm>
            </p:grpSpPr>
            <p:grpSp>
              <p:nvGrpSpPr>
                <p:cNvPr id="175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" y="2521"/>
                  <a:ext cx="145" cy="389"/>
                  <a:chOff x="5" y="2521"/>
                  <a:chExt cx="145" cy="389"/>
                </a:xfrm>
              </p:grpSpPr>
              <p:grpSp>
                <p:nvGrpSpPr>
                  <p:cNvPr id="176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54"/>
                    <a:ext cx="143" cy="256"/>
                    <a:chOff x="7" y="2654"/>
                    <a:chExt cx="143" cy="256"/>
                  </a:xfrm>
                </p:grpSpPr>
                <p:grpSp>
                  <p:nvGrpSpPr>
                    <p:cNvPr id="177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" y="2661"/>
                      <a:ext cx="93" cy="247"/>
                      <a:chOff x="7" y="2661"/>
                      <a:chExt cx="93" cy="247"/>
                    </a:xfrm>
                  </p:grpSpPr>
                  <p:sp>
                    <p:nvSpPr>
                      <p:cNvPr id="168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3" cy="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9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4" y="2664"/>
                        <a:ext cx="42" cy="5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0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" y="2716"/>
                        <a:ext cx="57" cy="11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1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" y="2824"/>
                        <a:ext cx="83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2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" y="2824"/>
                        <a:ext cx="81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3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" y="2716"/>
                        <a:ext cx="64" cy="1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4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9" cy="5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61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7" y="2808"/>
                      <a:ext cx="34" cy="10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" y="2718"/>
                      <a:ext cx="48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" y="2655"/>
                      <a:ext cx="12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Line 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" y="2654"/>
                      <a:ext cx="20" cy="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9" y="2663"/>
                      <a:ext cx="30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" y="2708"/>
                      <a:ext cx="13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" y="2824"/>
                      <a:ext cx="57" cy="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9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" y="2533"/>
                    <a:ext cx="141" cy="374"/>
                    <a:chOff x="5" y="2533"/>
                    <a:chExt cx="141" cy="374"/>
                  </a:xfrm>
                </p:grpSpPr>
                <p:sp>
                  <p:nvSpPr>
                    <p:cNvPr id="15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" y="2533"/>
                      <a:ext cx="55" cy="3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" y="2544"/>
                      <a:ext cx="35" cy="3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" y="2876"/>
                      <a:ext cx="48" cy="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" y="2541"/>
                      <a:ext cx="77" cy="3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" y="2904"/>
                      <a:ext cx="93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4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" y="2521"/>
                    <a:ext cx="39" cy="45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9" name="Arc 183"/>
                <p:cNvSpPr>
                  <a:spLocks noChangeAspect="1"/>
                </p:cNvSpPr>
                <p:nvPr/>
              </p:nvSpPr>
              <p:spPr bwMode="auto">
                <a:xfrm>
                  <a:off x="152" y="2480"/>
                  <a:ext cx="90" cy="198"/>
                </a:xfrm>
                <a:custGeom>
                  <a:avLst/>
                  <a:gdLst>
                    <a:gd name="G0" fmla="+- 0 0 0"/>
                    <a:gd name="G1" fmla="+- 21172 0 0"/>
                    <a:gd name="G2" fmla="+- 21600 0 0"/>
                    <a:gd name="T0" fmla="*/ 4276 w 21600"/>
                    <a:gd name="T1" fmla="*/ 0 h 42015"/>
                    <a:gd name="T2" fmla="*/ 5669 w 21600"/>
                    <a:gd name="T3" fmla="*/ 42015 h 42015"/>
                    <a:gd name="T4" fmla="*/ 0 w 21600"/>
                    <a:gd name="T5" fmla="*/ 21172 h 4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5" fill="none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</a:path>
                    <a:path w="21600" h="42015" stroke="0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  <a:lnTo>
                        <a:pt x="0" y="2117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0" name="Arc 184"/>
                <p:cNvSpPr>
                  <a:spLocks noChangeAspect="1"/>
                </p:cNvSpPr>
                <p:nvPr/>
              </p:nvSpPr>
              <p:spPr bwMode="auto">
                <a:xfrm>
                  <a:off x="116" y="2508"/>
                  <a:ext cx="78" cy="154"/>
                </a:xfrm>
                <a:custGeom>
                  <a:avLst/>
                  <a:gdLst>
                    <a:gd name="G0" fmla="+- 0 0 0"/>
                    <a:gd name="G1" fmla="+- 21159 0 0"/>
                    <a:gd name="G2" fmla="+- 21600 0 0"/>
                    <a:gd name="T0" fmla="*/ 4340 w 21600"/>
                    <a:gd name="T1" fmla="*/ 0 h 41998"/>
                    <a:gd name="T2" fmla="*/ 5682 w 21600"/>
                    <a:gd name="T3" fmla="*/ 41998 h 41998"/>
                    <a:gd name="T4" fmla="*/ 0 w 21600"/>
                    <a:gd name="T5" fmla="*/ 21159 h 4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8" fill="none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</a:path>
                    <a:path w="21600" h="41998" stroke="0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1" name="Arc 185"/>
                <p:cNvSpPr>
                  <a:spLocks noChangeAspect="1"/>
                </p:cNvSpPr>
                <p:nvPr/>
              </p:nvSpPr>
              <p:spPr bwMode="auto">
                <a:xfrm>
                  <a:off x="102" y="2530"/>
                  <a:ext cx="47" cy="117"/>
                </a:xfrm>
                <a:custGeom>
                  <a:avLst/>
                  <a:gdLst>
                    <a:gd name="G0" fmla="+- 0 0 0"/>
                    <a:gd name="G1" fmla="+- 21206 0 0"/>
                    <a:gd name="G2" fmla="+- 21600 0 0"/>
                    <a:gd name="T0" fmla="*/ 4104 w 21600"/>
                    <a:gd name="T1" fmla="*/ 0 h 42099"/>
                    <a:gd name="T2" fmla="*/ 5483 w 21600"/>
                    <a:gd name="T3" fmla="*/ 42099 h 42099"/>
                    <a:gd name="T4" fmla="*/ 0 w 21600"/>
                    <a:gd name="T5" fmla="*/ 21206 h 4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99" fill="none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</a:path>
                    <a:path w="21600" h="42099" stroke="0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  <a:lnTo>
                        <a:pt x="0" y="2120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7" name="Rectangle 187"/>
              <p:cNvSpPr>
                <a:spLocks noChangeArrowheads="1"/>
              </p:cNvSpPr>
              <p:nvPr/>
            </p:nvSpPr>
            <p:spPr bwMode="auto">
              <a:xfrm>
                <a:off x="2344737" y="3429000"/>
                <a:ext cx="8636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06" name="Straight Connector 305"/>
            <p:cNvCxnSpPr>
              <a:stCxn id="145" idx="3"/>
            </p:cNvCxnSpPr>
            <p:nvPr/>
          </p:nvCxnSpPr>
          <p:spPr bwMode="auto">
            <a:xfrm flipV="1">
              <a:off x="3133725" y="2394944"/>
              <a:ext cx="762000" cy="12245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10" name="TextBox 309"/>
            <p:cNvSpPr txBox="1"/>
            <p:nvPr/>
          </p:nvSpPr>
          <p:spPr>
            <a:xfrm>
              <a:off x="3078033" y="274599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OmniRAN EC SG Results:</a:t>
            </a:r>
            <a:br>
              <a:rPr lang="en-US" dirty="0" smtClean="0"/>
            </a:br>
            <a:r>
              <a:rPr lang="en-US" dirty="0" smtClean="0"/>
              <a:t>Topics for Standardization in IEEE 802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1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iscovered gaps in existing IEEE 802 technologies should be addressed by the related IEEE 802 WGs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Establishing a common approach of specifying ‘external’ control into IEEE 802 technologies would require:</a:t>
            </a:r>
          </a:p>
          <a:p>
            <a:pPr lvl="1"/>
            <a:r>
              <a:rPr lang="en-US" dirty="0" smtClean="0"/>
              <a:t>specifications of the control attributes for the individual IEEE 802 technologies by their working groups</a:t>
            </a:r>
          </a:p>
          <a:p>
            <a:pPr lvl="2"/>
            <a:r>
              <a:rPr lang="en-US" dirty="0" smtClean="0"/>
              <a:t>(mostly normative, in annex of related  specifications to ensure consistency)</a:t>
            </a:r>
          </a:p>
          <a:p>
            <a:pPr lvl="1"/>
            <a:r>
              <a:rPr lang="en-US" dirty="0" smtClean="0"/>
              <a:t>a specification describing the ‘OmniRAN’ Network Reference Model and listing the DL and PHY control functions demanded for access networks and SDN</a:t>
            </a:r>
          </a:p>
          <a:p>
            <a:pPr lvl="2"/>
            <a:r>
              <a:rPr lang="en-US" dirty="0" smtClean="0"/>
              <a:t>(mostly informative)</a:t>
            </a:r>
          </a:p>
          <a:p>
            <a:pPr lvl="1"/>
            <a:r>
              <a:rPr lang="en-US" dirty="0" smtClean="0"/>
              <a:t>a specification on the usage of protocols for the transport of IEEE 802 attributes and the definition of IEEE 802 attributes for such protocols</a:t>
            </a:r>
          </a:p>
          <a:p>
            <a:pPr lvl="2"/>
            <a:r>
              <a:rPr lang="en-US" dirty="0" smtClean="0"/>
              <a:t>(mostly informative for IEEE 802, probably in cooperation with other SDOs)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discussions in the July 2013 session </a:t>
            </a:r>
            <a:r>
              <a:rPr lang="en-US" dirty="0" smtClean="0"/>
              <a:t>addressed partially </a:t>
            </a:r>
            <a:r>
              <a:rPr lang="en-US" dirty="0"/>
              <a:t>the progressing of  the standardization topics mentioned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Domain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4826475" y="2590800"/>
            <a:ext cx="1641928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25604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4848246" y="4218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grpSp>
        <p:nvGrpSpPr>
          <p:cNvPr id="93" name="Group 255"/>
          <p:cNvGrpSpPr/>
          <p:nvPr/>
        </p:nvGrpSpPr>
        <p:grpSpPr>
          <a:xfrm>
            <a:off x="5181600" y="304800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01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2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4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1351</Words>
  <Application>Microsoft Macintosh PowerPoint</Application>
  <PresentationFormat>On-screen Show (4:3)</PresentationFormat>
  <Paragraphs>289</Paragraphs>
  <Slides>20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omniran_usecase_template</vt:lpstr>
      <vt:lpstr>Clip</vt:lpstr>
      <vt:lpstr>Slide 1</vt:lpstr>
      <vt:lpstr>IEEE 802 OmniRAN Study Group: SDN Use Case </vt:lpstr>
      <vt:lpstr>OmniRAN Study Group: Overview</vt:lpstr>
      <vt:lpstr>Access Network Abstraction by OmniRAN</vt:lpstr>
      <vt:lpstr>OmniRAN allows for mapping of complex IEEE 802 network infrastructures</vt:lpstr>
      <vt:lpstr>OmniRAN EC SG Results: Topics for Standardization in IEEE 802</vt:lpstr>
      <vt:lpstr>SDN-based OmniRAN Use Case</vt:lpstr>
      <vt:lpstr>Deployment Domain</vt:lpstr>
      <vt:lpstr>OmniRAN Architecture</vt:lpstr>
      <vt:lpstr>OmniRAN Architecture with multiple Cores</vt:lpstr>
      <vt:lpstr>USE Case description</vt:lpstr>
      <vt:lpstr>SDN-based OmniRAN Use Cases Scenario</vt:lpstr>
      <vt:lpstr>SDN-based OmniRAN Architecture </vt:lpstr>
      <vt:lpstr>Mapping to OmniRAN</vt:lpstr>
      <vt:lpstr>SDN-based OmniRAN Use Cases Reference Point Mappings</vt:lpstr>
      <vt:lpstr>Functional Requirements</vt:lpstr>
      <vt:lpstr>Functional Requirements</vt:lpstr>
      <vt:lpstr>GAPS To EXISTING IEEE 802 Functionality</vt:lpstr>
      <vt:lpstr>Gaps to existing IEEE 802 technologies</vt:lpstr>
      <vt:lpstr>OmniRAN ECSG Resources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Roger Marks</cp:lastModifiedBy>
  <cp:revision>31</cp:revision>
  <cp:lastPrinted>1998-02-10T13:28:06Z</cp:lastPrinted>
  <dcterms:created xsi:type="dcterms:W3CDTF">2013-08-07T13:30:24Z</dcterms:created>
  <dcterms:modified xsi:type="dcterms:W3CDTF">2013-08-07T13:30:36Z</dcterms:modified>
</cp:coreProperties>
</file>