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3" r:id="rId4"/>
    <p:sldId id="271" r:id="rId5"/>
    <p:sldId id="272" r:id="rId6"/>
    <p:sldId id="273" r:id="rId7"/>
    <p:sldId id="266" r:id="rId8"/>
    <p:sldId id="284" r:id="rId9"/>
    <p:sldId id="285" r:id="rId10"/>
    <p:sldId id="297" r:id="rId11"/>
    <p:sldId id="298" r:id="rId12"/>
    <p:sldId id="299" r:id="rId13"/>
    <p:sldId id="290" r:id="rId14"/>
    <p:sldId id="292" r:id="rId15"/>
    <p:sldId id="300" r:id="rId16"/>
    <p:sldId id="29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aximized" horzBarState="maximized">
    <p:restoredLeft sz="15286" autoAdjust="0"/>
    <p:restoredTop sz="99515" autoAdjust="0"/>
  </p:normalViewPr>
  <p:slideViewPr>
    <p:cSldViewPr>
      <p:cViewPr varScale="1">
        <p:scale>
          <a:sx n="83" d="100"/>
          <a:sy n="83" d="100"/>
        </p:scale>
        <p:origin x="-5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smtClean="0"/>
              <a:t>omniran-13-0058-01-ecsg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3/omniran-13-0005-00-0000-par-5c-table-of-cont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2473409&amp;PW=NNmZiYTEyNjV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August 7</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2013-08-06</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Gap Analysis</a:t>
            </a:r>
            <a:endParaRPr lang="en-US" dirty="0"/>
          </a:p>
        </p:txBody>
      </p:sp>
      <p:sp>
        <p:nvSpPr>
          <p:cNvPr id="5" name="Content Placeholder 4"/>
          <p:cNvSpPr>
            <a:spLocks noGrp="1"/>
          </p:cNvSpPr>
          <p:nvPr>
            <p:ph idx="1"/>
          </p:nvPr>
        </p:nvSpPr>
        <p:spPr>
          <a:xfrm>
            <a:off x="457200" y="1269000"/>
            <a:ext cx="8229600" cy="5175000"/>
          </a:xfrm>
        </p:spPr>
        <p:txBody>
          <a:bodyPr>
            <a:normAutofit fontScale="55000" lnSpcReduction="20000"/>
          </a:bodyPr>
          <a:lstStyle/>
          <a:p>
            <a:r>
              <a:rPr lang="en-US" dirty="0"/>
              <a:t>Defining a simplistic network reference model, </a:t>
            </a:r>
            <a:br>
              <a:rPr lang="en-US" dirty="0"/>
            </a:br>
            <a:r>
              <a:rPr lang="en-US" dirty="0"/>
              <a:t/>
            </a:r>
            <a:br>
              <a:rPr lang="en-US" dirty="0"/>
            </a:br>
            <a:r>
              <a:rPr lang="en-US" dirty="0"/>
              <a:t/>
            </a:r>
            <a:br>
              <a:rPr lang="en-US" dirty="0"/>
            </a:br>
            <a:endParaRPr lang="en-US" dirty="0"/>
          </a:p>
          <a:p>
            <a:r>
              <a:rPr lang="en-US" dirty="0"/>
              <a:t/>
            </a:r>
            <a:br>
              <a:rPr lang="en-US" dirty="0"/>
            </a:br>
            <a:r>
              <a:rPr lang="en-US" dirty="0"/>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Initial investigations show missing functionalities in some IEEE 802 specifications regards the investigated use cases.</a:t>
            </a:r>
          </a:p>
          <a:p>
            <a:pPr lvl="1"/>
            <a:r>
              <a:rPr lang="en-US" dirty="0"/>
              <a:t>Sharing of findings in progress with the related working group and investigations will continue directly together with working groups.</a:t>
            </a:r>
          </a:p>
          <a:p>
            <a:r>
              <a:rPr lang="en-US" dirty="0"/>
              <a:t>Main issue was, that it was less than obvious how the pieces of IEEE 802 are fitting together</a:t>
            </a:r>
          </a:p>
          <a:p>
            <a:pPr lvl="1"/>
            <a:r>
              <a:rPr lang="en-US" dirty="0"/>
              <a:t>There is need for better documentation how IEEE 802 protocols work together to create access networks for particular deployments</a:t>
            </a:r>
          </a:p>
          <a:p>
            <a:pPr lvl="1"/>
            <a:r>
              <a:rPr lang="en-US" dirty="0" smtClean="0"/>
              <a:t>There is no consistent way how IEEE 802 handles the IEEE 802 information elements going over IP protocols</a:t>
            </a:r>
          </a:p>
        </p:txBody>
      </p:sp>
      <p:grpSp>
        <p:nvGrpSpPr>
          <p:cNvPr id="2" name="Group 1"/>
          <p:cNvGrpSpPr/>
          <p:nvPr/>
        </p:nvGrpSpPr>
        <p:grpSpPr>
          <a:xfrm>
            <a:off x="909600" y="1553350"/>
            <a:ext cx="5597400" cy="999536"/>
            <a:chOff x="909600" y="1494000"/>
            <a:chExt cx="5867400" cy="1047750"/>
          </a:xfrm>
        </p:grpSpPr>
        <p:grpSp>
          <p:nvGrpSpPr>
            <p:cNvPr id="3"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6" name="Group 158"/>
              <p:cNvGrpSpPr>
                <a:grpSpLocks noChangeAspect="1"/>
              </p:cNvGrpSpPr>
              <p:nvPr/>
            </p:nvGrpSpPr>
            <p:grpSpPr bwMode="auto">
              <a:xfrm flipH="1">
                <a:off x="7696199" y="4259473"/>
                <a:ext cx="411161" cy="494972"/>
                <a:chOff x="5" y="2480"/>
                <a:chExt cx="237" cy="430"/>
              </a:xfrm>
            </p:grpSpPr>
            <p:grpSp>
              <p:nvGrpSpPr>
                <p:cNvPr id="8" name="Group 159"/>
                <p:cNvGrpSpPr>
                  <a:grpSpLocks noChangeAspect="1"/>
                </p:cNvGrpSpPr>
                <p:nvPr/>
              </p:nvGrpSpPr>
              <p:grpSpPr bwMode="auto">
                <a:xfrm>
                  <a:off x="5" y="2521"/>
                  <a:ext cx="145" cy="389"/>
                  <a:chOff x="5" y="2521"/>
                  <a:chExt cx="145" cy="389"/>
                </a:xfrm>
              </p:grpSpPr>
              <p:grpSp>
                <p:nvGrpSpPr>
                  <p:cNvPr id="10" name="Group 160"/>
                  <p:cNvGrpSpPr>
                    <a:grpSpLocks noChangeAspect="1"/>
                  </p:cNvGrpSpPr>
                  <p:nvPr/>
                </p:nvGrpSpPr>
                <p:grpSpPr bwMode="auto">
                  <a:xfrm>
                    <a:off x="7" y="2654"/>
                    <a:ext cx="143" cy="256"/>
                    <a:chOff x="7" y="2654"/>
                    <a:chExt cx="143" cy="256"/>
                  </a:xfrm>
                </p:grpSpPr>
                <p:grpSp>
                  <p:nvGrpSpPr>
                    <p:cNvPr id="14"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22"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37"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4"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8"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6" name="Group 61"/>
              <p:cNvGrpSpPr/>
              <p:nvPr/>
            </p:nvGrpSpPr>
            <p:grpSpPr>
              <a:xfrm>
                <a:off x="5410201" y="1816606"/>
                <a:ext cx="609600" cy="450344"/>
                <a:chOff x="6324600" y="1828800"/>
                <a:chExt cx="917575" cy="677862"/>
              </a:xfrm>
            </p:grpSpPr>
            <p:grpSp>
              <p:nvGrpSpPr>
                <p:cNvPr id="58"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3"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79"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p:oleObj spid="_x0000_s1026" name="Clip" r:id="rId4" imgW="5757415" imgH="3221332" progId="">
                  <p:embed/>
                </p:oleObj>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01"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5"/>
              <a:stretch>
                <a:fillRect/>
              </a:stretch>
            </p:blipFill>
            <p:spPr>
              <a:xfrm>
                <a:off x="609600" y="2286000"/>
                <a:ext cx="533400" cy="533400"/>
              </a:xfrm>
              <a:prstGeom prst="rect">
                <a:avLst/>
              </a:prstGeom>
            </p:spPr>
          </p:pic>
        </p:grpSp>
        <p:grpSp>
          <p:nvGrpSpPr>
            <p:cNvPr id="118"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2000" y="2214000"/>
            <a:ext cx="8235000" cy="1035000"/>
          </a:xfrm>
          <a:prstGeom prst="rect">
            <a:avLst/>
          </a:prstGeom>
          <a:solidFill>
            <a:schemeClr val="accent6">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p:txBody>
          <a:bodyPr/>
          <a:lstStyle/>
          <a:p>
            <a:r>
              <a:rPr lang="en-US" dirty="0" smtClean="0"/>
              <a:t>Topics for Standardization in IEEE 802</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Establishing a common approach of specifying ‘external’ control into IEEE 802 technologies would require:</a:t>
            </a:r>
          </a:p>
          <a:p>
            <a:pPr lvl="1"/>
            <a:r>
              <a:rPr lang="en-US" dirty="0" smtClean="0"/>
              <a:t>a specification describing the Network Reference Model and listing the DL and PHY control functions required for access networks and SDN</a:t>
            </a:r>
          </a:p>
          <a:p>
            <a:pPr lvl="2"/>
            <a:r>
              <a:rPr lang="en-US" dirty="0"/>
              <a:t>To be addressed by a PAR developped by OmniRAN EC SG</a:t>
            </a:r>
            <a:endParaRPr lang="en-US" dirty="0" smtClean="0"/>
          </a:p>
          <a:p>
            <a:pPr lvl="1"/>
            <a:r>
              <a:rPr lang="en-US" dirty="0" smtClean="0"/>
              <a:t>a specification on the usage of IP protocols for the transport of IEEE 802 attributes</a:t>
            </a:r>
          </a:p>
          <a:p>
            <a:pPr lvl="2"/>
            <a:r>
              <a:rPr lang="en-US" dirty="0" smtClean="0"/>
              <a:t>Topic for the joint IEEE 802 – IETF coordination group</a:t>
            </a:r>
          </a:p>
          <a:p>
            <a:pPr lvl="1"/>
            <a:r>
              <a:rPr lang="en-US" dirty="0" smtClean="0"/>
              <a:t>specifications of the control attributes for the individual IEEE 802 technologies by their working groups</a:t>
            </a:r>
          </a:p>
          <a:p>
            <a:pPr lvl="2"/>
            <a:r>
              <a:rPr lang="en-US" dirty="0" smtClean="0"/>
              <a:t> Should go into annex of related specifications to ensure consistency</a:t>
            </a:r>
            <a:br>
              <a:rPr lang="en-US" dirty="0" smtClean="0"/>
            </a:br>
            <a:endParaRPr lang="en-US" dirty="0" smtClean="0"/>
          </a:p>
          <a:p>
            <a:r>
              <a:rPr lang="en-US" dirty="0"/>
              <a:t>G</a:t>
            </a:r>
            <a:r>
              <a:rPr lang="en-US" dirty="0" smtClean="0"/>
              <a:t>aps within IEEE 802 technologies may be discovered but should be addressed by the related IEEE 802 WGs</a:t>
            </a:r>
            <a:br>
              <a:rPr lang="en-US" dirty="0" smtClean="0"/>
            </a:b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proposes to</a:t>
            </a:r>
          </a:p>
        </p:txBody>
      </p:sp>
      <p:sp>
        <p:nvSpPr>
          <p:cNvPr id="3" name="Content Placeholder 2"/>
          <p:cNvSpPr>
            <a:spLocks noGrp="1"/>
          </p:cNvSpPr>
          <p:nvPr>
            <p:ph idx="1"/>
          </p:nvPr>
        </p:nvSpPr>
        <p:spPr/>
        <p:txBody>
          <a:bodyPr>
            <a:normAutofit/>
          </a:bodyPr>
          <a:lstStyle/>
          <a:p>
            <a:r>
              <a:rPr lang="en-US"/>
              <a:t>Develop a PAR and 5C for an IEEE 802 Recommended Practice by Nov ‘13</a:t>
            </a:r>
          </a:p>
          <a:p>
            <a:pPr lvl="1"/>
            <a:r>
              <a:rPr lang="en-US"/>
              <a:t>Potential title: ‘</a:t>
            </a:r>
            <a:r>
              <a:rPr lang="en-US" dirty="0"/>
              <a:t>Network Reference Model and Functional Description of IEEE 802 based Access Networks’</a:t>
            </a:r>
            <a:endParaRPr lang="en-US"/>
          </a:p>
          <a:p>
            <a:pPr lvl="2"/>
            <a:r>
              <a:rPr lang="en-US"/>
              <a:t>Similar to a ‘Stage 2’ specification</a:t>
            </a:r>
          </a:p>
          <a:p>
            <a:r>
              <a:rPr lang="en-US"/>
              <a:t>Suggest the best home for the project.</a:t>
            </a:r>
          </a:p>
          <a:p>
            <a:pPr lvl="1"/>
            <a:endParaRPr lang="en-US"/>
          </a:p>
        </p:txBody>
      </p:sp>
    </p:spTree>
    <p:extLst>
      <p:ext uri="{BB962C8B-B14F-4D97-AF65-F5344CB8AC3E}">
        <p14:creationId xmlns:p14="http://schemas.microsoft.com/office/powerpoint/2010/main" xmlns="" val="275199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62500" lnSpcReduction="20000"/>
          </a:bodyPr>
          <a:lstStyle/>
          <a:p>
            <a:r>
              <a:rPr lang="en-US" dirty="0" smtClean="0"/>
              <a:t>Documentation of OmniRAN EC SG results so </a:t>
            </a:r>
            <a:r>
              <a:rPr lang="en-US" dirty="0" smtClean="0"/>
              <a:t>far</a:t>
            </a:r>
          </a:p>
          <a:p>
            <a:pPr lvl="1"/>
            <a:r>
              <a:rPr lang="en-US" dirty="0" smtClean="0"/>
              <a:t>correct liaison slides in #53 (no reference to #54)</a:t>
            </a:r>
          </a:p>
          <a:p>
            <a:pPr lvl="1"/>
            <a:r>
              <a:rPr lang="en-US" dirty="0" smtClean="0"/>
              <a:t>create conclusion slides based on #48r4 merging in conclusions in the closing EC plenary </a:t>
            </a:r>
            <a:r>
              <a:rPr lang="en-US" dirty="0" smtClean="0"/>
              <a:t>on Jul 19</a:t>
            </a:r>
            <a:r>
              <a:rPr lang="en-US" baseline="30000" dirty="0" smtClean="0"/>
              <a:t>th</a:t>
            </a:r>
            <a:r>
              <a:rPr lang="en-US" dirty="0" smtClean="0"/>
              <a:t> </a:t>
            </a:r>
            <a:endParaRPr lang="en-US" dirty="0" smtClean="0"/>
          </a:p>
          <a:p>
            <a:pPr lvl="1"/>
            <a:r>
              <a:rPr lang="en-US" dirty="0" smtClean="0"/>
              <a:t>provide comprehensive presentation to 802.11 in Nanjing</a:t>
            </a:r>
          </a:p>
          <a:p>
            <a:pPr lvl="2"/>
            <a:r>
              <a:rPr lang="en-US" dirty="0" smtClean="0"/>
              <a:t>Chair asking for extension of call by about 30 minutes until 11:30am ET to complete business</a:t>
            </a:r>
          </a:p>
          <a:p>
            <a:pPr lvl="2"/>
            <a:r>
              <a:rPr lang="en-US" dirty="0" smtClean="0"/>
              <a:t>No objections to extension of call</a:t>
            </a:r>
          </a:p>
          <a:p>
            <a:r>
              <a:rPr lang="en-US" dirty="0" smtClean="0"/>
              <a:t>External communication</a:t>
            </a:r>
          </a:p>
          <a:p>
            <a:pPr lvl="1"/>
            <a:r>
              <a:rPr lang="en-US" dirty="0" smtClean="0"/>
              <a:t>Group agrees to present OmniRAN results to ONF</a:t>
            </a:r>
          </a:p>
          <a:p>
            <a:pPr lvl="1"/>
            <a:r>
              <a:rPr lang="en-US" dirty="0" smtClean="0"/>
              <a:t>Chairs will take care of presentation in electronic meeting</a:t>
            </a:r>
          </a:p>
          <a:p>
            <a:pPr lvl="1"/>
            <a:r>
              <a:rPr lang="en-US" dirty="0" smtClean="0"/>
              <a:t>Document#50 approved for presentation to ONF</a:t>
            </a:r>
          </a:p>
          <a:p>
            <a:pPr lvl="1"/>
            <a:r>
              <a:rPr lang="en-US" dirty="0" smtClean="0"/>
              <a:t>Roger will introduce OmniRAN EC SG chairs to ONF by email</a:t>
            </a:r>
            <a:endParaRPr lang="en-US" dirty="0" smtClean="0"/>
          </a:p>
          <a:p>
            <a:r>
              <a:rPr lang="en-US" dirty="0" smtClean="0"/>
              <a:t>Extension of EC SG plan until Nov ‘13</a:t>
            </a:r>
          </a:p>
          <a:p>
            <a:r>
              <a:rPr lang="en-US" dirty="0" smtClean="0"/>
              <a:t>Meetings and conference calls </a:t>
            </a:r>
          </a:p>
          <a:p>
            <a:pPr lvl="1"/>
            <a:r>
              <a:rPr lang="en-US" dirty="0" smtClean="0"/>
              <a:t>York F2F on September </a:t>
            </a:r>
            <a:r>
              <a:rPr lang="en-US" dirty="0" smtClean="0"/>
              <a:t>2-6</a:t>
            </a:r>
          </a:p>
          <a:p>
            <a:pPr lvl="2"/>
            <a:r>
              <a:rPr lang="en-US" dirty="0" smtClean="0"/>
              <a:t>Roger asking for remote participation in the OmniRAN EC SG session</a:t>
            </a:r>
          </a:p>
          <a:p>
            <a:pPr lvl="2"/>
            <a:r>
              <a:rPr lang="en-US" dirty="0" smtClean="0"/>
              <a:t>Chair offered to take care and provide possibility for remote participation.</a:t>
            </a:r>
            <a:endParaRPr lang="en-US" dirty="0" smtClean="0"/>
          </a:p>
          <a:p>
            <a:pPr lvl="1"/>
            <a:r>
              <a:rPr lang="en-US" dirty="0" smtClean="0"/>
              <a:t>Nanjing wireless interim on September 16-20</a:t>
            </a:r>
          </a:p>
          <a:p>
            <a:pPr lvl="1"/>
            <a:r>
              <a:rPr lang="en-US" dirty="0" smtClean="0"/>
              <a:t>Scheduling </a:t>
            </a:r>
            <a:r>
              <a:rPr lang="en-US" dirty="0" smtClean="0"/>
              <a:t>of conference calls until November </a:t>
            </a:r>
            <a:r>
              <a:rPr lang="en-US" dirty="0" smtClean="0"/>
              <a:t>11</a:t>
            </a:r>
            <a:r>
              <a:rPr lang="en-US" baseline="30000" dirty="0" smtClean="0"/>
              <a:t>th</a:t>
            </a:r>
            <a:r>
              <a:rPr lang="en-US" dirty="0" smtClean="0"/>
              <a:t> </a:t>
            </a:r>
          </a:p>
          <a:p>
            <a:pPr lvl="2"/>
            <a:r>
              <a:rPr lang="en-US" dirty="0" smtClean="0"/>
              <a:t>Meetings as listed on slide 15 agreed. Chair will send out announcements and meeting details.</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a:t>
            </a:r>
            <a:br>
              <a:rPr lang="en-US" dirty="0" smtClean="0"/>
            </a:br>
            <a:r>
              <a:rPr lang="en-US" dirty="0" smtClean="0"/>
              <a:t>Plan </a:t>
            </a:r>
            <a:r>
              <a:rPr lang="en-US" dirty="0"/>
              <a:t>and </a:t>
            </a:r>
            <a:r>
              <a:rPr lang="en-US" dirty="0" smtClean="0"/>
              <a:t>Timeline</a:t>
            </a:r>
            <a:endParaRPr lang="en-US" dirty="0"/>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57200" y="3982370"/>
            <a:ext cx="2459006" cy="246221"/>
          </a:xfrm>
          <a:prstGeom prst="rect">
            <a:avLst/>
          </a:prstGeom>
          <a:no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57200" y="4554379"/>
            <a:ext cx="3353482" cy="246221"/>
          </a:xfrm>
          <a:prstGeom prst="rect">
            <a:avLst/>
          </a:prstGeom>
          <a:no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24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28801"/>
            <a:ext cx="310941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33600"/>
            <a:ext cx="5334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38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432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48000"/>
            <a:ext cx="1447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4594206" cy="246221"/>
          </a:xfrm>
          <a:prstGeom prst="rect">
            <a:avLst/>
          </a:prstGeom>
          <a:noFill/>
        </p:spPr>
        <p:txBody>
          <a:bodyPr wrap="none" lIns="0" tIns="0" rIns="0" bIns="0" rtlCol="0">
            <a:spAutoFit/>
          </a:bodyPr>
          <a:lstStyle/>
          <a:p>
            <a:r>
              <a:rPr lang="en-US" sz="1600" dirty="0" smtClean="0">
                <a:solidFill>
                  <a:srgbClr val="000000"/>
                </a:solidFill>
                <a:latin typeface="+mn-lt"/>
              </a:rPr>
              <a:t>Functional requirements within scope of IEEE 802 </a:t>
            </a:r>
            <a:endParaRPr lang="en-US" sz="1600" dirty="0">
              <a:solidFill>
                <a:srgbClr val="000000"/>
              </a:solidFill>
              <a:latin typeface="+mn-lt"/>
            </a:endParaRPr>
          </a:p>
        </p:txBody>
      </p:sp>
      <p:sp>
        <p:nvSpPr>
          <p:cNvPr id="49" name="TextBox 48"/>
          <p:cNvSpPr txBox="1"/>
          <p:nvPr/>
        </p:nvSpPr>
        <p:spPr>
          <a:xfrm>
            <a:off x="6096000" y="3352800"/>
            <a:ext cx="609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00800" y="3657600"/>
            <a:ext cx="13716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7772400" y="3962400"/>
            <a:ext cx="1066800"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8610600" y="4572000"/>
            <a:ext cx="3048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1" name="Straight Connector 60"/>
          <p:cNvCxnSpPr/>
          <p:nvPr/>
        </p:nvCxnSpPr>
        <p:spPr bwMode="auto">
          <a:xfrm>
            <a:off x="4617005"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4058803" cy="246221"/>
          </a:xfrm>
          <a:prstGeom prst="rect">
            <a:avLst/>
          </a:prstGeom>
          <a:no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63" name="TextBox 62"/>
          <p:cNvSpPr txBox="1"/>
          <p:nvPr/>
        </p:nvSpPr>
        <p:spPr>
          <a:xfrm>
            <a:off x="7696200" y="4267200"/>
            <a:ext cx="1143000" cy="228600"/>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7696200" y="5334000"/>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70" name="Straight Connector 69"/>
          <p:cNvCxnSpPr/>
          <p:nvPr/>
        </p:nvCxnSpPr>
        <p:spPr bwMode="auto">
          <a:xfrm>
            <a:off x="77343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7467600" y="1447800"/>
            <a:ext cx="600351" cy="261610"/>
          </a:xfrm>
          <a:prstGeom prst="rect">
            <a:avLst/>
          </a:prstGeom>
          <a:noFill/>
        </p:spPr>
        <p:txBody>
          <a:bodyPr wrap="none" rtlCol="0">
            <a:spAutoFit/>
          </a:bodyPr>
          <a:lstStyle/>
          <a:p>
            <a:r>
              <a:rPr lang="en-US" sz="1100">
                <a:latin typeface="+mn-lt"/>
              </a:rPr>
              <a:t>Jun’20</a:t>
            </a:r>
          </a:p>
        </p:txBody>
      </p:sp>
    </p:spTree>
    <p:extLst>
      <p:ext uri="{BB962C8B-B14F-4D97-AF65-F5344CB8AC3E}">
        <p14:creationId xmlns="" xmlns:p14="http://schemas.microsoft.com/office/powerpoint/2010/main" val="1662630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Wed, Aug 7</a:t>
            </a:r>
            <a:r>
              <a:rPr lang="en-US" baseline="30000" dirty="0" smtClean="0"/>
              <a:t>th</a:t>
            </a:r>
            <a:r>
              <a:rPr lang="en-US" dirty="0" smtClean="0"/>
              <a:t>, 2013,  10-11am ET: </a:t>
            </a:r>
            <a:r>
              <a:rPr lang="en-US" dirty="0" err="1" smtClean="0"/>
              <a:t>Confcall</a:t>
            </a:r>
            <a:endParaRPr lang="en-US" dirty="0" smtClean="0"/>
          </a:p>
          <a:p>
            <a:r>
              <a:rPr lang="en-US" dirty="0" smtClean="0"/>
              <a:t>Wed, Sep 4</a:t>
            </a:r>
            <a:r>
              <a:rPr lang="en-US" baseline="30000" dirty="0" smtClean="0"/>
              <a:t>th</a:t>
            </a:r>
            <a:r>
              <a:rPr lang="en-US" dirty="0" smtClean="0"/>
              <a:t>, 2013, F2F Meeting York, </a:t>
            </a:r>
            <a:r>
              <a:rPr lang="en-US" dirty="0" smtClean="0"/>
              <a:t>UK</a:t>
            </a:r>
            <a:br>
              <a:rPr lang="en-US" dirty="0" smtClean="0"/>
            </a:br>
            <a:r>
              <a:rPr lang="en-US" dirty="0" smtClean="0"/>
              <a:t>w/ remote participation</a:t>
            </a:r>
            <a:endParaRPr lang="en-US" dirty="0" smtClean="0"/>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r>
              <a:rPr lang="en-US" dirty="0" smtClean="0"/>
              <a:t>) ???</a:t>
            </a:r>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a:t>
            </a:r>
            <a:r>
              <a:rPr lang="en-US" dirty="0" smtClean="0"/>
              <a:t>F2F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#4</a:t>
            </a:r>
            <a:endParaRPr lang="en-US" dirty="0"/>
          </a:p>
        </p:txBody>
      </p:sp>
      <p:sp>
        <p:nvSpPr>
          <p:cNvPr id="3" name="Content Placeholder 2"/>
          <p:cNvSpPr>
            <a:spLocks noGrp="1"/>
          </p:cNvSpPr>
          <p:nvPr>
            <p:ph idx="1"/>
          </p:nvPr>
        </p:nvSpPr>
        <p:spPr>
          <a:xfrm>
            <a:off x="457200" y="990600"/>
            <a:ext cx="8229600" cy="5486400"/>
          </a:xfrm>
        </p:spPr>
        <p:txBody>
          <a:bodyPr>
            <a:normAutofit fontScale="55000" lnSpcReduction="20000"/>
          </a:bodyPr>
          <a:lstStyle/>
          <a:p>
            <a:r>
              <a:rPr lang="en-US" dirty="0" smtClean="0"/>
              <a:t>Agenda for York F2F</a:t>
            </a:r>
          </a:p>
          <a:p>
            <a:pPr lvl="1"/>
            <a:endParaRPr lang="en-US" dirty="0" smtClean="0"/>
          </a:p>
          <a:p>
            <a:pPr lvl="1"/>
            <a:r>
              <a:rPr lang="en-US" dirty="0" smtClean="0"/>
              <a:t>Approval of minutes ?</a:t>
            </a:r>
          </a:p>
          <a:p>
            <a:pPr lvl="1"/>
            <a:r>
              <a:rPr lang="en-US" dirty="0" smtClean="0"/>
              <a:t>Reports</a:t>
            </a:r>
          </a:p>
          <a:p>
            <a:pPr lvl="2"/>
            <a:r>
              <a:rPr lang="en-US" dirty="0" smtClean="0"/>
              <a:t>discussions </a:t>
            </a:r>
            <a:r>
              <a:rPr lang="en-US" dirty="0" smtClean="0"/>
              <a:t>with 802.1</a:t>
            </a:r>
          </a:p>
          <a:p>
            <a:pPr lvl="2"/>
            <a:r>
              <a:rPr lang="en-US" dirty="0" smtClean="0"/>
              <a:t>communication with </a:t>
            </a:r>
            <a:r>
              <a:rPr lang="en-US" dirty="0" smtClean="0"/>
              <a:t>IETF</a:t>
            </a:r>
          </a:p>
          <a:p>
            <a:pPr lvl="2"/>
            <a:r>
              <a:rPr lang="en-US" dirty="0" smtClean="0"/>
              <a:t>communication  with ONF</a:t>
            </a:r>
            <a:endParaRPr lang="en-US" dirty="0" smtClean="0"/>
          </a:p>
          <a:p>
            <a:pPr lvl="1"/>
            <a:r>
              <a:rPr lang="en-US" dirty="0" smtClean="0"/>
              <a:t>Content of ‘Stage 2’ document</a:t>
            </a:r>
          </a:p>
          <a:p>
            <a:pPr lvl="2"/>
            <a:r>
              <a:rPr lang="en-US" dirty="0" smtClean="0"/>
              <a:t>legacy guidance</a:t>
            </a:r>
          </a:p>
          <a:p>
            <a:pPr lvl="2"/>
            <a:r>
              <a:rPr lang="en-US" dirty="0" err="1" smtClean="0"/>
              <a:t>WiMAX</a:t>
            </a:r>
            <a:r>
              <a:rPr lang="en-US" dirty="0" smtClean="0"/>
              <a:t> NWG Stage 2</a:t>
            </a:r>
          </a:p>
          <a:p>
            <a:pPr lvl="2"/>
            <a:r>
              <a:rPr lang="en-US" dirty="0" smtClean="0"/>
              <a:t>initial draft </a:t>
            </a:r>
            <a:r>
              <a:rPr lang="en-US" dirty="0" err="1" smtClean="0"/>
              <a:t>ToC</a:t>
            </a:r>
            <a:r>
              <a:rPr lang="en-US" dirty="0" smtClean="0"/>
              <a:t> of IEEE 802 ‘Stage 2’</a:t>
            </a:r>
          </a:p>
          <a:p>
            <a:pPr lvl="1"/>
            <a:r>
              <a:rPr lang="en-US" dirty="0" smtClean="0"/>
              <a:t>PAR &amp; 5C texting</a:t>
            </a:r>
          </a:p>
          <a:p>
            <a:pPr lvl="1"/>
            <a:r>
              <a:rPr lang="en-US" dirty="0" smtClean="0"/>
              <a:t>AOB</a:t>
            </a:r>
          </a:p>
          <a:p>
            <a:pPr lvl="1"/>
            <a:endParaRPr lang="en-US" dirty="0" smtClean="0"/>
          </a:p>
          <a:p>
            <a:r>
              <a:rPr lang="en-US" dirty="0" smtClean="0"/>
              <a:t>PAR and 5C template</a:t>
            </a:r>
          </a:p>
          <a:p>
            <a:pPr lvl="1"/>
            <a:r>
              <a:rPr lang="en-US" dirty="0" smtClean="0">
                <a:hlinkClick r:id="rId2"/>
              </a:rPr>
              <a:t>https://</a:t>
            </a:r>
            <a:r>
              <a:rPr lang="en-US" dirty="0" smtClean="0">
                <a:hlinkClick r:id="rId2"/>
              </a:rPr>
              <a:t>mentor.ieee.org/omniran/dcn/13/omniran-13-0005-00-0000-par-5c-table-of-content.docx</a:t>
            </a:r>
            <a:endParaRPr lang="en-US" dirty="0" smtClean="0"/>
          </a:p>
          <a:p>
            <a:pPr lvl="1"/>
            <a:r>
              <a:rPr lang="en-US" dirty="0" smtClean="0"/>
              <a:t>Working group section has to be filled with the information of the working group taking over the project</a:t>
            </a:r>
          </a:p>
          <a:p>
            <a:pPr lvl="1"/>
            <a:r>
              <a:rPr lang="en-US" dirty="0" smtClean="0"/>
              <a:t>Roger recommends to check that PAR form has not been changed the past months.</a:t>
            </a:r>
            <a:endParaRPr lang="en-US" dirty="0" smtClean="0"/>
          </a:p>
          <a:p>
            <a:r>
              <a:rPr lang="en-US" dirty="0" smtClean="0"/>
              <a:t>AOB</a:t>
            </a:r>
          </a:p>
          <a:p>
            <a:pPr lvl="1"/>
            <a:r>
              <a:rPr lang="en-US" dirty="0" smtClean="0"/>
              <a:t>no other issues were brought up</a:t>
            </a:r>
            <a:endParaRPr lang="en-US" dirty="0" smtClean="0"/>
          </a:p>
          <a:p>
            <a:r>
              <a:rPr lang="en-US" dirty="0" smtClean="0"/>
              <a:t>Adjourn</a:t>
            </a:r>
          </a:p>
          <a:p>
            <a:pPr lvl="1"/>
            <a:r>
              <a:rPr lang="en-US" dirty="0" smtClean="0"/>
              <a:t>meeting was adjourned at 11:33am ET</a:t>
            </a:r>
            <a:endParaRPr lang="en-US" dirty="0" smtClean="0"/>
          </a:p>
          <a:p>
            <a:pPr lvl="0">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Wednesday, August 7</a:t>
            </a:r>
            <a:r>
              <a:rPr lang="en-GB" baseline="30000" dirty="0" smtClean="0"/>
              <a:t>th</a:t>
            </a:r>
            <a:r>
              <a:rPr lang="en-GB" dirty="0" smtClean="0"/>
              <a:t>, 2013, 10:00-11:00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702 473 409</a:t>
            </a:r>
          </a:p>
          <a:p>
            <a:r>
              <a:rPr lang="en-US" dirty="0" smtClean="0"/>
              <a:t>Meeting Password: </a:t>
            </a:r>
            <a:r>
              <a:rPr lang="en-US" dirty="0" err="1" smtClean="0"/>
              <a:t>omniran</a:t>
            </a:r>
            <a:endParaRPr lang="en-US" dirty="0" smtClean="0"/>
          </a:p>
          <a:p>
            <a:r>
              <a:rPr lang="en-US" u="sng" dirty="0" smtClean="0">
                <a:hlinkClick r:id="rId4"/>
              </a:rPr>
              <a:t>https://nsn.webex.com/nsn/j.php?J=702473409&amp;PW=NNmZiYTEyNjVi</a:t>
            </a:r>
            <a:endParaRPr lang="en-US" dirty="0" smtClean="0"/>
          </a:p>
          <a:p>
            <a:pPr>
              <a:buNone/>
            </a:pP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Wednesday, August 7th, 10:00–11:00am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fontScale="70000" lnSpcReduction="20000"/>
          </a:bodyPr>
          <a:lstStyle/>
          <a:p>
            <a:r>
              <a:rPr lang="en-US" dirty="0" smtClean="0"/>
              <a:t>Reports </a:t>
            </a:r>
          </a:p>
          <a:p>
            <a:pPr lvl="1"/>
            <a:r>
              <a:rPr lang="en-US" dirty="0" smtClean="0"/>
              <a:t>Result of EC closing meeting</a:t>
            </a:r>
          </a:p>
          <a:p>
            <a:pPr lvl="1"/>
            <a:r>
              <a:rPr lang="en-US" dirty="0" smtClean="0"/>
              <a:t>Ongoing discussions with 802.1</a:t>
            </a:r>
          </a:p>
          <a:p>
            <a:pPr lvl="1"/>
            <a:r>
              <a:rPr lang="en-US" dirty="0" smtClean="0"/>
              <a:t>Preparation for York F2F </a:t>
            </a:r>
          </a:p>
          <a:p>
            <a:r>
              <a:rPr lang="en-US" dirty="0" smtClean="0"/>
              <a:t>Documentation </a:t>
            </a:r>
            <a:r>
              <a:rPr lang="en-US" dirty="0" smtClean="0"/>
              <a:t>of OmniRAN EC SG results so far</a:t>
            </a:r>
          </a:p>
          <a:p>
            <a:r>
              <a:rPr lang="en-US" dirty="0" smtClean="0"/>
              <a:t>External communications</a:t>
            </a:r>
          </a:p>
          <a:p>
            <a:r>
              <a:rPr lang="en-US" dirty="0" smtClean="0"/>
              <a:t>Extension </a:t>
            </a:r>
            <a:r>
              <a:rPr lang="en-US" dirty="0" smtClean="0"/>
              <a:t>of EC SG plan until Nov ‘13</a:t>
            </a:r>
          </a:p>
          <a:p>
            <a:r>
              <a:rPr lang="en-US" dirty="0" smtClean="0"/>
              <a:t>Meetings and conference calls </a:t>
            </a:r>
          </a:p>
          <a:p>
            <a:pPr lvl="1"/>
            <a:r>
              <a:rPr lang="en-US" dirty="0" smtClean="0"/>
              <a:t>York F2F on September 2-6</a:t>
            </a:r>
          </a:p>
          <a:p>
            <a:pPr lvl="1"/>
            <a:r>
              <a:rPr lang="en-US" dirty="0" smtClean="0"/>
              <a:t>Nanjing wireless interim on September 16-20</a:t>
            </a:r>
          </a:p>
          <a:p>
            <a:pPr lvl="1"/>
            <a:r>
              <a:rPr lang="en-US" dirty="0" smtClean="0"/>
              <a:t>Scheduling of conference calls until November 11</a:t>
            </a:r>
            <a:r>
              <a:rPr lang="en-US" baseline="30000" dirty="0" smtClean="0"/>
              <a:t>th</a:t>
            </a:r>
            <a:r>
              <a:rPr lang="en-US" dirty="0" smtClean="0"/>
              <a:t> </a:t>
            </a:r>
          </a:p>
          <a:p>
            <a:r>
              <a:rPr lang="en-US" dirty="0" smtClean="0"/>
              <a:t>Agenda for York F2F</a:t>
            </a:r>
          </a:p>
          <a:p>
            <a:r>
              <a:rPr lang="en-US" dirty="0" smtClean="0"/>
              <a:t>PAR and 5C template</a:t>
            </a:r>
          </a:p>
          <a:p>
            <a:r>
              <a:rPr lang="en-US" dirty="0" smtClean="0"/>
              <a:t>AOB </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a:t>
            </a:r>
            <a:r>
              <a:rPr lang="en-GB" sz="2400" dirty="0" smtClean="0"/>
              <a:t>Order</a:t>
            </a:r>
          </a:p>
          <a:p>
            <a:pPr lvl="1"/>
            <a:r>
              <a:rPr lang="en-GB" sz="2000" dirty="0" smtClean="0"/>
              <a:t>Meeting called to order by chair at 10:02am ET</a:t>
            </a:r>
            <a:endParaRPr lang="en-GB" sz="2000" dirty="0" smtClean="0"/>
          </a:p>
          <a:p>
            <a:r>
              <a:rPr lang="en-GB" sz="2400" dirty="0" smtClean="0"/>
              <a:t>Appointment of recording </a:t>
            </a:r>
            <a:r>
              <a:rPr lang="en-GB" sz="2400" dirty="0" smtClean="0"/>
              <a:t>secretary:</a:t>
            </a:r>
          </a:p>
          <a:p>
            <a:pPr lvl="1"/>
            <a:r>
              <a:rPr lang="en-GB" sz="2000" dirty="0" smtClean="0"/>
              <a:t>Juan Carlos will take notes of the call</a:t>
            </a:r>
            <a:endParaRPr lang="en-GB" sz="16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35814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Congdom</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Approval of </a:t>
            </a:r>
            <a:r>
              <a:rPr lang="en-US" dirty="0" smtClean="0"/>
              <a:t>agenda</a:t>
            </a:r>
          </a:p>
          <a:p>
            <a:pPr lvl="1"/>
            <a:r>
              <a:rPr lang="en-US" dirty="0" smtClean="0"/>
              <a:t>approved without objections</a:t>
            </a:r>
            <a:endParaRPr lang="en-US" dirty="0" smtClean="0"/>
          </a:p>
          <a:p>
            <a:r>
              <a:rPr lang="en-US" dirty="0" smtClean="0"/>
              <a:t>Reports </a:t>
            </a:r>
          </a:p>
          <a:p>
            <a:pPr lvl="2"/>
            <a:r>
              <a:rPr lang="en-US" dirty="0" smtClean="0"/>
              <a:t>Geneva meeting minutes completed until end of this week.</a:t>
            </a:r>
            <a:endParaRPr lang="en-US" dirty="0" smtClean="0"/>
          </a:p>
          <a:p>
            <a:pPr lvl="1"/>
            <a:r>
              <a:rPr lang="en-US" dirty="0" smtClean="0"/>
              <a:t>Result </a:t>
            </a:r>
            <a:r>
              <a:rPr lang="en-US" dirty="0" smtClean="0"/>
              <a:t>of EC closing </a:t>
            </a:r>
            <a:r>
              <a:rPr lang="en-US" dirty="0" smtClean="0"/>
              <a:t>meeting</a:t>
            </a:r>
          </a:p>
          <a:p>
            <a:pPr lvl="2"/>
            <a:r>
              <a:rPr lang="en-US" dirty="0" smtClean="0"/>
              <a:t>slides 10-12 were presented by chair explaining outcome of Geneva meeting</a:t>
            </a:r>
            <a:endParaRPr lang="en-US" dirty="0" smtClean="0"/>
          </a:p>
          <a:p>
            <a:pPr lvl="1"/>
            <a:r>
              <a:rPr lang="en-US" dirty="0" smtClean="0"/>
              <a:t>Ongoing discussions with </a:t>
            </a:r>
            <a:r>
              <a:rPr lang="en-US" dirty="0" smtClean="0"/>
              <a:t>802.1</a:t>
            </a:r>
          </a:p>
          <a:p>
            <a:pPr lvl="2"/>
            <a:r>
              <a:rPr lang="en-US" dirty="0" smtClean="0"/>
              <a:t>initial email discussion took place on service selection on 802.3</a:t>
            </a:r>
          </a:p>
          <a:p>
            <a:pPr lvl="2"/>
            <a:r>
              <a:rPr lang="en-US" dirty="0" smtClean="0"/>
              <a:t>further discussion will be invited on 802.1 mailing list to prepare for the discussions in the York F2F</a:t>
            </a:r>
            <a:endParaRPr lang="en-US" dirty="0" smtClean="0"/>
          </a:p>
          <a:p>
            <a:pPr lvl="1"/>
            <a:r>
              <a:rPr lang="en-US" dirty="0" smtClean="0"/>
              <a:t>Preparation for York F2F </a:t>
            </a:r>
          </a:p>
          <a:p>
            <a:pPr lvl="2"/>
            <a:r>
              <a:rPr lang="en-US" dirty="0" smtClean="0"/>
              <a:t>One meeting on Wednesday, Sept 4</a:t>
            </a:r>
            <a:r>
              <a:rPr lang="en-US" baseline="30000" dirty="0" smtClean="0"/>
              <a:t>th</a:t>
            </a:r>
            <a:r>
              <a:rPr lang="en-US" dirty="0" smtClean="0"/>
              <a:t>, for PAR &amp;5C discussions</a:t>
            </a:r>
          </a:p>
          <a:p>
            <a:pPr lvl="2"/>
            <a:r>
              <a:rPr lang="en-US" dirty="0" smtClean="0"/>
              <a:t>Additionally at least 2 discussions with 802.1 on gaps (‘</a:t>
            </a:r>
            <a:r>
              <a:rPr lang="en-US" dirty="0" err="1" smtClean="0"/>
              <a:t>ptp</a:t>
            </a:r>
            <a:r>
              <a:rPr lang="en-US" dirty="0" smtClean="0"/>
              <a:t> links over bridged infrastructure’ and ‘service discovery and selection’)</a:t>
            </a:r>
          </a:p>
          <a:p>
            <a:pPr lvl="2"/>
            <a:endParaRPr lang="en-US" dirty="0" smtClean="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1484</Words>
  <Application>Microsoft Office PowerPoint</Application>
  <PresentationFormat>On-screen Show (4:3)</PresentationFormat>
  <Paragraphs>230</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Template</vt:lpstr>
      <vt:lpstr>Clip</vt:lpstr>
      <vt:lpstr>OmniRAN EC SG  August 7th, 2013 Conference Call</vt:lpstr>
      <vt:lpstr>Meeting</vt:lpstr>
      <vt:lpstr>Guidelines for IEEE-SA Meetings</vt:lpstr>
      <vt:lpstr>Resources – URLs</vt:lpstr>
      <vt:lpstr>Meeting Etiquette</vt:lpstr>
      <vt:lpstr>LMSC Operations Manual</vt:lpstr>
      <vt:lpstr>Agenda Wednesday, August 7th, 10:00–11:00am ET</vt:lpstr>
      <vt:lpstr>Business#1</vt:lpstr>
      <vt:lpstr>Business #2</vt:lpstr>
      <vt:lpstr>Gap Analysis</vt:lpstr>
      <vt:lpstr>Topics for Standardization in IEEE 802</vt:lpstr>
      <vt:lpstr>OmniRAN EC SG proposes to</vt:lpstr>
      <vt:lpstr>Business #3 </vt:lpstr>
      <vt:lpstr>OmniRAN Plan and Timeline</vt:lpstr>
      <vt:lpstr>OmniRAN Meetings until November 2013</vt:lpstr>
      <vt:lpstr>Business #4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216</cp:revision>
  <cp:lastPrinted>1998-02-10T13:28:06Z</cp:lastPrinted>
  <dcterms:created xsi:type="dcterms:W3CDTF">2011-12-30T17:06:23Z</dcterms:created>
  <dcterms:modified xsi:type="dcterms:W3CDTF">2013-08-07T15:49:49Z</dcterms:modified>
</cp:coreProperties>
</file>