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handoutMasterIdLst>
    <p:handoutMasterId r:id="rId19"/>
  </p:handoutMasterIdLst>
  <p:sldIdLst>
    <p:sldId id="262" r:id="rId2"/>
    <p:sldId id="265" r:id="rId3"/>
    <p:sldId id="283" r:id="rId4"/>
    <p:sldId id="271" r:id="rId5"/>
    <p:sldId id="272" r:id="rId6"/>
    <p:sldId id="273" r:id="rId7"/>
    <p:sldId id="266" r:id="rId8"/>
    <p:sldId id="284" r:id="rId9"/>
    <p:sldId id="285" r:id="rId10"/>
    <p:sldId id="297" r:id="rId11"/>
    <p:sldId id="298" r:id="rId12"/>
    <p:sldId id="299" r:id="rId13"/>
    <p:sldId id="290" r:id="rId14"/>
    <p:sldId id="292" r:id="rId15"/>
    <p:sldId id="300" r:id="rId16"/>
    <p:sldId id="293"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15286" autoAdjust="0"/>
    <p:restoredTop sz="99515" autoAdjust="0"/>
  </p:normalViewPr>
  <p:slideViewPr>
    <p:cSldViewPr>
      <p:cViewPr varScale="1">
        <p:scale>
          <a:sx n="106" d="100"/>
          <a:sy n="106" d="100"/>
        </p:scale>
        <p:origin x="-32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5335" rIns="95335"/>
          <a:lstStyle/>
          <a:p>
            <a:endParaRPr lang="en-US">
              <a:latin typeface="Times New Roman"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xfrm>
            <a:off x="3453656" y="8839200"/>
            <a:ext cx="76944"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charset="0"/>
                <a:ea typeface="ＭＳ Ｐゴシック" charset="0"/>
              </a:defRPr>
            </a:lvl1pPr>
            <a:lvl2pPr marL="712118" indent="-273891" defTabSz="926666">
              <a:defRPr sz="2300">
                <a:solidFill>
                  <a:schemeClr val="tx1"/>
                </a:solidFill>
                <a:latin typeface="Times New Roman" charset="0"/>
                <a:ea typeface="ＭＳ Ｐゴシック" charset="0"/>
              </a:defRPr>
            </a:lvl2pPr>
            <a:lvl3pPr marL="1095566" indent="-219113" defTabSz="926666">
              <a:defRPr sz="2300">
                <a:solidFill>
                  <a:schemeClr val="tx1"/>
                </a:solidFill>
                <a:latin typeface="Times New Roman" charset="0"/>
                <a:ea typeface="ＭＳ Ｐゴシック" charset="0"/>
              </a:defRPr>
            </a:lvl3pPr>
            <a:lvl4pPr marL="1533792" indent="-219113" defTabSz="926666">
              <a:defRPr sz="2300">
                <a:solidFill>
                  <a:schemeClr val="tx1"/>
                </a:solidFill>
                <a:latin typeface="Times New Roman" charset="0"/>
                <a:ea typeface="ＭＳ Ｐゴシック" charset="0"/>
              </a:defRPr>
            </a:lvl4pPr>
            <a:lvl5pPr marL="1972018" indent="-219113" defTabSz="926666">
              <a:defRPr sz="2300">
                <a:solidFill>
                  <a:schemeClr val="tx1"/>
                </a:solidFill>
                <a:latin typeface="Times New Roman" charset="0"/>
                <a:ea typeface="ＭＳ Ｐゴシック" charset="0"/>
              </a:defRPr>
            </a:lvl5pPr>
            <a:lvl6pPr marL="2410244" indent="-219113" defTabSz="926666" eaLnBrk="0" fontAlgn="base" hangingPunct="0">
              <a:spcBef>
                <a:spcPct val="0"/>
              </a:spcBef>
              <a:spcAft>
                <a:spcPct val="0"/>
              </a:spcAft>
              <a:defRPr sz="2300">
                <a:solidFill>
                  <a:schemeClr val="tx1"/>
                </a:solidFill>
                <a:latin typeface="Times New Roman" charset="0"/>
                <a:ea typeface="ＭＳ Ｐゴシック" charset="0"/>
              </a:defRPr>
            </a:lvl6pPr>
            <a:lvl7pPr marL="2848470" indent="-219113" defTabSz="926666" eaLnBrk="0" fontAlgn="base" hangingPunct="0">
              <a:spcBef>
                <a:spcPct val="0"/>
              </a:spcBef>
              <a:spcAft>
                <a:spcPct val="0"/>
              </a:spcAft>
              <a:defRPr sz="2300">
                <a:solidFill>
                  <a:schemeClr val="tx1"/>
                </a:solidFill>
                <a:latin typeface="Times New Roman" charset="0"/>
                <a:ea typeface="ＭＳ Ｐゴシック" charset="0"/>
              </a:defRPr>
            </a:lvl7pPr>
            <a:lvl8pPr marL="3286697" indent="-219113" defTabSz="926666" eaLnBrk="0" fontAlgn="base" hangingPunct="0">
              <a:spcBef>
                <a:spcPct val="0"/>
              </a:spcBef>
              <a:spcAft>
                <a:spcPct val="0"/>
              </a:spcAft>
              <a:defRPr sz="2300">
                <a:solidFill>
                  <a:schemeClr val="tx1"/>
                </a:solidFill>
                <a:latin typeface="Times New Roman" charset="0"/>
                <a:ea typeface="ＭＳ Ｐゴシック" charset="0"/>
              </a:defRPr>
            </a:lvl8pPr>
            <a:lvl9pPr marL="3724923" indent="-219113" defTabSz="926666" eaLnBrk="0" fontAlgn="base" hangingPunct="0">
              <a:spcBef>
                <a:spcPct val="0"/>
              </a:spcBef>
              <a:spcAft>
                <a:spcPct val="0"/>
              </a:spcAft>
              <a:defRPr sz="2300">
                <a:solidFill>
                  <a:schemeClr val="tx1"/>
                </a:solidFill>
                <a:latin typeface="Times New Roman" charset="0"/>
                <a:ea typeface="ＭＳ Ｐゴシック" charset="0"/>
              </a:defRPr>
            </a:lvl9pPr>
          </a:lstStyle>
          <a:p>
            <a:fld id="{D3F8FCE7-1C7E-1B48-98FA-73D5EB700EC9}" type="slidenum">
              <a:rPr lang="en-US" sz="1200"/>
              <a:pPr/>
              <a:t>3</a:t>
            </a:fld>
            <a:endParaRPr lang="en-US" sz="1200"/>
          </a:p>
        </p:txBody>
      </p:sp>
      <p:sp>
        <p:nvSpPr>
          <p:cNvPr id="4099" name="Rectangle 2"/>
          <p:cNvSpPr>
            <a:spLocks noGrp="1" noRot="1" noChangeAspect="1" noChangeArrowheads="1" noTextEdit="1"/>
          </p:cNvSpPr>
          <p:nvPr>
            <p:ph type="sldImg"/>
          </p:nvPr>
        </p:nvSpPr>
        <p:spPr>
          <a:xfrm>
            <a:off x="1154113" y="701675"/>
            <a:ext cx="4625975" cy="3468688"/>
          </a:xfrm>
          <a:ln/>
        </p:spPr>
      </p:sp>
      <p:sp>
        <p:nvSpPr>
          <p:cNvPr id="4100"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4</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5603"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5604"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25605"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45DD8657-51BD-E244-89B3-47C6D9119A53}" type="slidenum">
              <a:rPr lang="en-GB"/>
              <a:pPr/>
              <a:t>5</a:t>
            </a:fld>
            <a:endParaRPr lang="en-GB"/>
          </a:p>
        </p:txBody>
      </p:sp>
      <p:sp>
        <p:nvSpPr>
          <p:cNvPr id="25606" name="Rectangle 2"/>
          <p:cNvSpPr>
            <a:spLocks noGrp="1" noChangeArrowheads="1"/>
          </p:cNvSpPr>
          <p:nvPr>
            <p:ph type="body" idx="1"/>
          </p:nvPr>
        </p:nvSpPr>
        <p:spPr>
          <a:xfrm>
            <a:off x="923480" y="4254563"/>
            <a:ext cx="508724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158" tIns="44779" rIns="91158" bIns="44779"/>
          <a:lstStyle/>
          <a:p>
            <a:pPr defTabSz="914400"/>
            <a:r>
              <a:rPr lang="en-US">
                <a:latin typeface="Times New Roman" charset="0"/>
              </a:rPr>
              <a:t>The Copyright Act of 1976 made a dramatic change to U.S. copyright law. Copyright was now deemed to exist from the moment of creation.  Thus anything that is created is deemed to be owned by its creator.  Additionally, a work no longer needs to be published in order to be protected.  Therefore, even your scribbles on a piece of note paper constitute copyrighted material that you own and control.  </a:t>
            </a:r>
          </a:p>
          <a:p>
            <a:pPr defTabSz="914400"/>
            <a:r>
              <a:rPr lang="en-US">
                <a:latin typeface="Times New Roman" charset="0"/>
              </a:rPr>
              <a:t>The NII (National Information Infrastructure) and the GII (Global Information Infrastructure) are causing lawmakers and copyright owners to assess the ability of current copyright law to protect owners rights in a digital environment.  While at this point the changes being talked about are not significant, they will make it clear that copyright protection is afforded to owners in the digital environment making it a requirement to honor the rights accorded to owners.</a:t>
            </a:r>
          </a:p>
          <a:p>
            <a:pPr defTabSz="914400"/>
            <a:r>
              <a:rPr lang="en-US">
                <a:latin typeface="Times New Roman" charset="0"/>
              </a:rPr>
              <a:t>It is a requirement under the IEEE Bylaws that copyright ownership of all material published by the IEEE resides with the IEEE.  The Standards Department accomplishes the transfer of copyright ownership from the volunteer authors to the Institute via the Project Authorization Request (PAR) form.</a:t>
            </a:r>
          </a:p>
        </p:txBody>
      </p:sp>
      <p:sp>
        <p:nvSpPr>
          <p:cNvPr id="25607" name="Rectangle 3"/>
          <p:cNvSpPr>
            <a:spLocks noGrp="1" noRot="1" noChangeAspect="1" noChangeArrowheads="1" noTextEdit="1"/>
          </p:cNvSpPr>
          <p:nvPr>
            <p:ph type="sldImg"/>
          </p:nvPr>
        </p:nvSpPr>
        <p:spPr>
          <a:xfrm>
            <a:off x="1146175" y="695325"/>
            <a:ext cx="4643438" cy="3481388"/>
          </a:xfrm>
          <a:ln cap="flat"/>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7</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797513" y="76200"/>
            <a:ext cx="2117887" cy="307777"/>
          </a:xfrm>
          <a:prstGeom prst="rect">
            <a:avLst/>
          </a:prstGeom>
        </p:spPr>
        <p:txBody>
          <a:bodyPr wrap="none">
            <a:spAutoFit/>
          </a:bodyPr>
          <a:lstStyle/>
          <a:p>
            <a:pPr algn="r"/>
            <a:r>
              <a:rPr lang="en-US" sz="1400" b="1" dirty="0" smtClean="0"/>
              <a:t>omniran-13-0058-00-ecsg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3.png"/><Relationship Id="rId4" Type="http://schemas.openxmlformats.org/officeDocument/2006/relationships/oleObject" Target="../embeddings/oleObject1.bin"/></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omniran/dcn/13/omniran-13-0005-00-0000-par-5c-table-of-content.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2.nokiasiemensnetworks.com/nvc"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nsn.webex.com/nsn/j.php?J=702473409&amp;PW=NNmZiYTEyNjVi"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OmniRAN EC SG </a:t>
            </a:r>
            <a:br>
              <a:rPr lang="en-US" dirty="0"/>
            </a:br>
            <a:r>
              <a:rPr lang="en-US" dirty="0" smtClean="0"/>
              <a:t>August 7</a:t>
            </a:r>
            <a:r>
              <a:rPr lang="en-US" baseline="30000" dirty="0" smtClean="0"/>
              <a:t>th</a:t>
            </a:r>
            <a:r>
              <a:rPr lang="en-US" dirty="0" smtClean="0"/>
              <a:t>, 2013</a:t>
            </a:r>
            <a:br>
              <a:rPr lang="en-US" dirty="0" smtClean="0"/>
            </a:br>
            <a:r>
              <a:rPr lang="en-US" dirty="0" smtClean="0"/>
              <a:t>Conference Call</a:t>
            </a:r>
            <a:endParaRPr lang="en-US" dirty="0"/>
          </a:p>
        </p:txBody>
      </p:sp>
      <p:sp>
        <p:nvSpPr>
          <p:cNvPr id="3" name="Subtitle 2"/>
          <p:cNvSpPr>
            <a:spLocks noGrp="1"/>
          </p:cNvSpPr>
          <p:nvPr>
            <p:ph type="subTitle" idx="1"/>
          </p:nvPr>
        </p:nvSpPr>
        <p:spPr/>
        <p:txBody>
          <a:bodyPr/>
          <a:lstStyle/>
          <a:p>
            <a:r>
              <a:rPr lang="en-US" dirty="0" smtClean="0"/>
              <a:t>2013-08-06</a:t>
            </a:r>
            <a:r>
              <a:rPr lang="en-US" dirty="0"/>
              <a:t/>
            </a:r>
            <a:br>
              <a:rPr lang="en-US" dirty="0"/>
            </a:br>
            <a:r>
              <a:rPr lang="en-US" dirty="0"/>
              <a:t>Max Riegel</a:t>
            </a:r>
          </a:p>
          <a:p>
            <a:r>
              <a:rPr lang="en-US" dirty="0"/>
              <a:t>(OmniRAN SG Chair)</a:t>
            </a:r>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mtClean="0"/>
              <a:t>Gap Analysis</a:t>
            </a:r>
            <a:endParaRPr lang="en-US" dirty="0"/>
          </a:p>
        </p:txBody>
      </p:sp>
      <p:sp>
        <p:nvSpPr>
          <p:cNvPr id="5" name="Content Placeholder 4"/>
          <p:cNvSpPr>
            <a:spLocks noGrp="1"/>
          </p:cNvSpPr>
          <p:nvPr>
            <p:ph idx="1"/>
          </p:nvPr>
        </p:nvSpPr>
        <p:spPr>
          <a:xfrm>
            <a:off x="457200" y="1269000"/>
            <a:ext cx="8229600" cy="5175000"/>
          </a:xfrm>
        </p:spPr>
        <p:txBody>
          <a:bodyPr>
            <a:normAutofit fontScale="55000" lnSpcReduction="20000"/>
          </a:bodyPr>
          <a:lstStyle/>
          <a:p>
            <a:r>
              <a:rPr lang="en-US" dirty="0"/>
              <a:t>Defining a simplistic network reference model, </a:t>
            </a:r>
            <a:br>
              <a:rPr lang="en-US" dirty="0"/>
            </a:br>
            <a:r>
              <a:rPr lang="en-US" dirty="0"/>
              <a:t/>
            </a:r>
            <a:br>
              <a:rPr lang="en-US" dirty="0"/>
            </a:br>
            <a:r>
              <a:rPr lang="en-US" dirty="0"/>
              <a:t/>
            </a:r>
            <a:br>
              <a:rPr lang="en-US" dirty="0"/>
            </a:br>
            <a:endParaRPr lang="en-US" dirty="0"/>
          </a:p>
          <a:p>
            <a:r>
              <a:rPr lang="en-US" dirty="0"/>
              <a:t/>
            </a:r>
            <a:br>
              <a:rPr lang="en-US" dirty="0"/>
            </a:br>
            <a:r>
              <a:rPr lang="en-US" dirty="0"/>
              <a:t/>
            </a:r>
            <a:br>
              <a:rPr lang="en-US" dirty="0"/>
            </a:br>
            <a:r>
              <a:rPr lang="en-US" dirty="0"/>
              <a:t>a couple of use cases were investigated:</a:t>
            </a:r>
            <a:endParaRPr lang="en-US" dirty="0" smtClean="0"/>
          </a:p>
          <a:p>
            <a:pPr lvl="1"/>
            <a:r>
              <a:rPr lang="en-US" dirty="0" smtClean="0"/>
              <a:t>3GPP Trusted WLAN Access to EPC </a:t>
            </a:r>
          </a:p>
          <a:p>
            <a:pPr lvl="2"/>
            <a:r>
              <a:rPr lang="en-US" dirty="0"/>
              <a:t>TS 23.402 V11.6.0 (2013-03)</a:t>
            </a:r>
          </a:p>
          <a:p>
            <a:pPr lvl="1"/>
            <a:r>
              <a:rPr lang="en-US" dirty="0" err="1" smtClean="0"/>
              <a:t>ZigBee</a:t>
            </a:r>
            <a:r>
              <a:rPr lang="en-US" dirty="0" smtClean="0"/>
              <a:t> SEP2 Smart Grid Use Case </a:t>
            </a:r>
          </a:p>
          <a:p>
            <a:pPr lvl="2"/>
            <a:r>
              <a:rPr lang="hu-HU" dirty="0"/>
              <a:t>ZigBee docs-09-5449-33-0zse</a:t>
            </a:r>
            <a:endParaRPr lang="en-US" dirty="0" smtClean="0"/>
          </a:p>
          <a:p>
            <a:pPr lvl="1"/>
            <a:r>
              <a:rPr lang="en-US" dirty="0" smtClean="0"/>
              <a:t>SDN-based OmniRAN Use Case</a:t>
            </a:r>
          </a:p>
          <a:p>
            <a:r>
              <a:rPr lang="en-US" dirty="0"/>
              <a:t>Initial investigations show missing functionalities in some IEEE 802 specifications regards the investigated use cases.</a:t>
            </a:r>
          </a:p>
          <a:p>
            <a:pPr lvl="1"/>
            <a:r>
              <a:rPr lang="en-US" dirty="0"/>
              <a:t>Sharing of findings in progress with the related working group and investigations will continue directly together with working groups.</a:t>
            </a:r>
          </a:p>
          <a:p>
            <a:r>
              <a:rPr lang="en-US" dirty="0"/>
              <a:t>Main issue was, that it was less than obvious how the pieces of IEEE 802 are fitting together</a:t>
            </a:r>
          </a:p>
          <a:p>
            <a:pPr lvl="1"/>
            <a:r>
              <a:rPr lang="en-US" dirty="0"/>
              <a:t>There is need for better documentation how IEEE 802 protocols work together to create access networks for particular deployments</a:t>
            </a:r>
          </a:p>
          <a:p>
            <a:pPr lvl="1"/>
            <a:r>
              <a:rPr lang="en-US" dirty="0" smtClean="0"/>
              <a:t>There is no consistent way how IEEE 802 handles the IEEE 802 information elements going over IP protocols</a:t>
            </a:r>
          </a:p>
        </p:txBody>
      </p:sp>
      <p:grpSp>
        <p:nvGrpSpPr>
          <p:cNvPr id="2" name="Group 1"/>
          <p:cNvGrpSpPr/>
          <p:nvPr/>
        </p:nvGrpSpPr>
        <p:grpSpPr>
          <a:xfrm>
            <a:off x="909600" y="1553350"/>
            <a:ext cx="5597400" cy="999536"/>
            <a:chOff x="909600" y="1494000"/>
            <a:chExt cx="5867400" cy="1047750"/>
          </a:xfrm>
        </p:grpSpPr>
        <p:grpSp>
          <p:nvGrpSpPr>
            <p:cNvPr id="3" name="Group 123"/>
            <p:cNvGrpSpPr/>
            <p:nvPr/>
          </p:nvGrpSpPr>
          <p:grpSpPr>
            <a:xfrm>
              <a:off x="2652675" y="1551150"/>
              <a:ext cx="1000125" cy="990600"/>
              <a:chOff x="7315200" y="3886200"/>
              <a:chExt cx="1000125" cy="990600"/>
            </a:xfrm>
          </p:grpSpPr>
          <p:sp>
            <p:nvSpPr>
              <p:cNvPr id="7" name="AutoShape 154"/>
              <p:cNvSpPr>
                <a:spLocks noChangeArrowheads="1"/>
              </p:cNvSpPr>
              <p:nvPr/>
            </p:nvSpPr>
            <p:spPr bwMode="auto">
              <a:xfrm>
                <a:off x="7315200" y="3886200"/>
                <a:ext cx="1000125" cy="990600"/>
              </a:xfrm>
              <a:prstGeom prst="flowChartAlternateProcess">
                <a:avLst/>
              </a:prstGeom>
              <a:solidFill>
                <a:srgbClr val="A7E8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grpSp>
            <p:nvGrpSpPr>
              <p:cNvPr id="6" name="Group 158"/>
              <p:cNvGrpSpPr>
                <a:grpSpLocks noChangeAspect="1"/>
              </p:cNvGrpSpPr>
              <p:nvPr/>
            </p:nvGrpSpPr>
            <p:grpSpPr bwMode="auto">
              <a:xfrm flipH="1">
                <a:off x="7696199" y="4259473"/>
                <a:ext cx="411161" cy="494972"/>
                <a:chOff x="5" y="2480"/>
                <a:chExt cx="237" cy="430"/>
              </a:xfrm>
            </p:grpSpPr>
            <p:grpSp>
              <p:nvGrpSpPr>
                <p:cNvPr id="8" name="Group 159"/>
                <p:cNvGrpSpPr>
                  <a:grpSpLocks noChangeAspect="1"/>
                </p:cNvGrpSpPr>
                <p:nvPr/>
              </p:nvGrpSpPr>
              <p:grpSpPr bwMode="auto">
                <a:xfrm>
                  <a:off x="5" y="2521"/>
                  <a:ext cx="145" cy="389"/>
                  <a:chOff x="5" y="2521"/>
                  <a:chExt cx="145" cy="389"/>
                </a:xfrm>
              </p:grpSpPr>
              <p:grpSp>
                <p:nvGrpSpPr>
                  <p:cNvPr id="10" name="Group 160"/>
                  <p:cNvGrpSpPr>
                    <a:grpSpLocks noChangeAspect="1"/>
                  </p:cNvGrpSpPr>
                  <p:nvPr/>
                </p:nvGrpSpPr>
                <p:grpSpPr bwMode="auto">
                  <a:xfrm>
                    <a:off x="7" y="2654"/>
                    <a:ext cx="143" cy="256"/>
                    <a:chOff x="7" y="2654"/>
                    <a:chExt cx="143" cy="256"/>
                  </a:xfrm>
                </p:grpSpPr>
                <p:grpSp>
                  <p:nvGrpSpPr>
                    <p:cNvPr id="14" name="Group 161"/>
                    <p:cNvGrpSpPr>
                      <a:grpSpLocks noChangeAspect="1"/>
                    </p:cNvGrpSpPr>
                    <p:nvPr/>
                  </p:nvGrpSpPr>
                  <p:grpSpPr bwMode="auto">
                    <a:xfrm>
                      <a:off x="7" y="2661"/>
                      <a:ext cx="93" cy="247"/>
                      <a:chOff x="7" y="2661"/>
                      <a:chExt cx="93" cy="247"/>
                    </a:xfrm>
                  </p:grpSpPr>
                  <p:sp>
                    <p:nvSpPr>
                      <p:cNvPr id="30" name="Line 162"/>
                      <p:cNvSpPr>
                        <a:spLocks noChangeAspect="1" noChangeShapeType="1"/>
                      </p:cNvSpPr>
                      <p:nvPr/>
                    </p:nvSpPr>
                    <p:spPr bwMode="auto">
                      <a:xfrm>
                        <a:off x="44" y="2661"/>
                        <a:ext cx="33" cy="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1" name="Line 163"/>
                      <p:cNvSpPr>
                        <a:spLocks noChangeAspect="1" noChangeShapeType="1"/>
                      </p:cNvSpPr>
                      <p:nvPr/>
                    </p:nvSpPr>
                    <p:spPr bwMode="auto">
                      <a:xfrm flipV="1">
                        <a:off x="34" y="2664"/>
                        <a:ext cx="42" cy="5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2" name="Line 164"/>
                      <p:cNvSpPr>
                        <a:spLocks noChangeAspect="1" noChangeShapeType="1"/>
                      </p:cNvSpPr>
                      <p:nvPr/>
                    </p:nvSpPr>
                    <p:spPr bwMode="auto">
                      <a:xfrm>
                        <a:off x="33" y="2716"/>
                        <a:ext cx="57" cy="110"/>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3" name="Line 165"/>
                      <p:cNvSpPr>
                        <a:spLocks noChangeAspect="1" noChangeShapeType="1"/>
                      </p:cNvSpPr>
                      <p:nvPr/>
                    </p:nvSpPr>
                    <p:spPr bwMode="auto">
                      <a:xfrm flipV="1">
                        <a:off x="7" y="2824"/>
                        <a:ext cx="83"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4" name="Line 166"/>
                      <p:cNvSpPr>
                        <a:spLocks noChangeAspect="1" noChangeShapeType="1"/>
                      </p:cNvSpPr>
                      <p:nvPr/>
                    </p:nvSpPr>
                    <p:spPr bwMode="auto">
                      <a:xfrm>
                        <a:off x="19" y="2824"/>
                        <a:ext cx="81"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5" name="Line 167"/>
                      <p:cNvSpPr>
                        <a:spLocks noChangeAspect="1" noChangeShapeType="1"/>
                      </p:cNvSpPr>
                      <p:nvPr/>
                    </p:nvSpPr>
                    <p:spPr bwMode="auto">
                      <a:xfrm flipV="1">
                        <a:off x="17" y="2716"/>
                        <a:ext cx="64" cy="10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6" name="Line 168"/>
                      <p:cNvSpPr>
                        <a:spLocks noChangeAspect="1" noChangeShapeType="1"/>
                      </p:cNvSpPr>
                      <p:nvPr/>
                    </p:nvSpPr>
                    <p:spPr bwMode="auto">
                      <a:xfrm>
                        <a:off x="44" y="2661"/>
                        <a:ext cx="39" cy="5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23" name="Line 169"/>
                    <p:cNvSpPr>
                      <a:spLocks noChangeAspect="1" noChangeShapeType="1"/>
                    </p:cNvSpPr>
                    <p:nvPr/>
                  </p:nvSpPr>
                  <p:spPr bwMode="auto">
                    <a:xfrm flipV="1">
                      <a:off x="97" y="2808"/>
                      <a:ext cx="34" cy="102"/>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4" name="Line 170"/>
                    <p:cNvSpPr>
                      <a:spLocks noChangeAspect="1" noChangeShapeType="1"/>
                    </p:cNvSpPr>
                    <p:nvPr/>
                  </p:nvSpPr>
                  <p:spPr bwMode="auto">
                    <a:xfrm>
                      <a:off x="84" y="2718"/>
                      <a:ext cx="48" cy="9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5" name="Line 171"/>
                    <p:cNvSpPr>
                      <a:spLocks noChangeAspect="1" noChangeShapeType="1"/>
                    </p:cNvSpPr>
                    <p:nvPr/>
                  </p:nvSpPr>
                  <p:spPr bwMode="auto">
                    <a:xfrm flipV="1">
                      <a:off x="84" y="2655"/>
                      <a:ext cx="12" cy="63"/>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6" name="Line 172"/>
                    <p:cNvSpPr>
                      <a:spLocks noChangeAspect="1" noChangeShapeType="1"/>
                    </p:cNvSpPr>
                    <p:nvPr/>
                  </p:nvSpPr>
                  <p:spPr bwMode="auto">
                    <a:xfrm flipV="1">
                      <a:off x="78" y="2654"/>
                      <a:ext cx="20" cy="9"/>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7" name="Line 173"/>
                    <p:cNvSpPr>
                      <a:spLocks noChangeAspect="1" noChangeShapeType="1"/>
                    </p:cNvSpPr>
                    <p:nvPr/>
                  </p:nvSpPr>
                  <p:spPr bwMode="auto">
                    <a:xfrm>
                      <a:off x="79" y="2663"/>
                      <a:ext cx="30" cy="45"/>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8" name="Line 174"/>
                    <p:cNvSpPr>
                      <a:spLocks noChangeAspect="1" noChangeShapeType="1"/>
                    </p:cNvSpPr>
                    <p:nvPr/>
                  </p:nvSpPr>
                  <p:spPr bwMode="auto">
                    <a:xfrm flipV="1">
                      <a:off x="93" y="2708"/>
                      <a:ext cx="13" cy="117"/>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9" name="Line 175"/>
                    <p:cNvSpPr>
                      <a:spLocks noChangeAspect="1" noChangeShapeType="1"/>
                    </p:cNvSpPr>
                    <p:nvPr/>
                  </p:nvSpPr>
                  <p:spPr bwMode="auto">
                    <a:xfrm>
                      <a:off x="93" y="2824"/>
                      <a:ext cx="57" cy="5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grpSp>
                <p:nvGrpSpPr>
                  <p:cNvPr id="15" name="Group 176"/>
                  <p:cNvGrpSpPr>
                    <a:grpSpLocks noChangeAspect="1"/>
                  </p:cNvGrpSpPr>
                  <p:nvPr/>
                </p:nvGrpSpPr>
                <p:grpSpPr bwMode="auto">
                  <a:xfrm>
                    <a:off x="5" y="2533"/>
                    <a:ext cx="141" cy="374"/>
                    <a:chOff x="5" y="2533"/>
                    <a:chExt cx="141" cy="374"/>
                  </a:xfrm>
                </p:grpSpPr>
                <p:sp>
                  <p:nvSpPr>
                    <p:cNvPr id="17" name="Line 177"/>
                    <p:cNvSpPr>
                      <a:spLocks noChangeAspect="1" noChangeShapeType="1"/>
                    </p:cNvSpPr>
                    <p:nvPr/>
                  </p:nvSpPr>
                  <p:spPr bwMode="auto">
                    <a:xfrm flipV="1">
                      <a:off x="5" y="2533"/>
                      <a:ext cx="55" cy="37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8" name="Line 178"/>
                    <p:cNvSpPr>
                      <a:spLocks noChangeAspect="1" noChangeShapeType="1"/>
                    </p:cNvSpPr>
                    <p:nvPr/>
                  </p:nvSpPr>
                  <p:spPr bwMode="auto">
                    <a:xfrm>
                      <a:off x="62" y="2544"/>
                      <a:ext cx="35" cy="363"/>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9" name="Line 179"/>
                    <p:cNvSpPr>
                      <a:spLocks noChangeAspect="1" noChangeShapeType="1"/>
                    </p:cNvSpPr>
                    <p:nvPr/>
                  </p:nvSpPr>
                  <p:spPr bwMode="auto">
                    <a:xfrm flipV="1">
                      <a:off x="98" y="2876"/>
                      <a:ext cx="48" cy="30"/>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20" name="Line 180"/>
                    <p:cNvSpPr>
                      <a:spLocks noChangeAspect="1" noChangeShapeType="1"/>
                    </p:cNvSpPr>
                    <p:nvPr/>
                  </p:nvSpPr>
                  <p:spPr bwMode="auto">
                    <a:xfrm>
                      <a:off x="69" y="2541"/>
                      <a:ext cx="77" cy="337"/>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21" name="Line 181"/>
                    <p:cNvSpPr>
                      <a:spLocks noChangeAspect="1" noChangeShapeType="1"/>
                    </p:cNvSpPr>
                    <p:nvPr/>
                  </p:nvSpPr>
                  <p:spPr bwMode="auto">
                    <a:xfrm>
                      <a:off x="7" y="2904"/>
                      <a:ext cx="93" cy="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grpSp>
              <p:sp>
                <p:nvSpPr>
                  <p:cNvPr id="16" name="Oval 182"/>
                  <p:cNvSpPr>
                    <a:spLocks noChangeAspect="1" noChangeArrowheads="1"/>
                  </p:cNvSpPr>
                  <p:nvPr/>
                </p:nvSpPr>
                <p:spPr bwMode="auto">
                  <a:xfrm>
                    <a:off x="48" y="2521"/>
                    <a:ext cx="39" cy="45"/>
                  </a:xfrm>
                  <a:prstGeom prst="ellipse">
                    <a:avLst/>
                  </a:prstGeom>
                  <a:solidFill>
                    <a:srgbClr val="FFFF00">
                      <a:alpha val="50000"/>
                    </a:srgbClr>
                  </a:solidFill>
                  <a:ln w="9525">
                    <a:solidFill>
                      <a:srgbClr val="000000"/>
                    </a:solidFill>
                    <a:round/>
                    <a:headEnd/>
                    <a:tailEnd/>
                  </a:ln>
                </p:spPr>
                <p:txBody>
                  <a:bodyPr/>
                  <a:lstStyle/>
                  <a:p>
                    <a:endParaRPr lang="en-US" sz="1600" b="1">
                      <a:latin typeface="Arial" pitchFamily="34" charset="0"/>
                      <a:cs typeface="Arial" pitchFamily="34" charset="0"/>
                    </a:endParaRPr>
                  </a:p>
                </p:txBody>
              </p:sp>
            </p:grpSp>
            <p:sp>
              <p:nvSpPr>
                <p:cNvPr id="11" name="Arc 183"/>
                <p:cNvSpPr>
                  <a:spLocks noChangeAspect="1"/>
                </p:cNvSpPr>
                <p:nvPr/>
              </p:nvSpPr>
              <p:spPr bwMode="auto">
                <a:xfrm>
                  <a:off x="152" y="2480"/>
                  <a:ext cx="90" cy="198"/>
                </a:xfrm>
                <a:custGeom>
                  <a:avLst/>
                  <a:gdLst>
                    <a:gd name="G0" fmla="+- 0 0 0"/>
                    <a:gd name="G1" fmla="+- 21172 0 0"/>
                    <a:gd name="G2" fmla="+- 21600 0 0"/>
                    <a:gd name="T0" fmla="*/ 4276 w 21600"/>
                    <a:gd name="T1" fmla="*/ 0 h 42015"/>
                    <a:gd name="T2" fmla="*/ 5669 w 21600"/>
                    <a:gd name="T3" fmla="*/ 42015 h 42015"/>
                    <a:gd name="T4" fmla="*/ 0 w 21600"/>
                    <a:gd name="T5" fmla="*/ 21172 h 42015"/>
                  </a:gdLst>
                  <a:ahLst/>
                  <a:cxnLst>
                    <a:cxn ang="0">
                      <a:pos x="T0" y="T1"/>
                    </a:cxn>
                    <a:cxn ang="0">
                      <a:pos x="T2" y="T3"/>
                    </a:cxn>
                    <a:cxn ang="0">
                      <a:pos x="T4" y="T5"/>
                    </a:cxn>
                  </a:cxnLst>
                  <a:rect l="0" t="0" r="r" b="b"/>
                  <a:pathLst>
                    <a:path w="21600" h="42015" fill="none" extrusionOk="0">
                      <a:moveTo>
                        <a:pt x="4276" y="-1"/>
                      </a:moveTo>
                      <a:cubicBezTo>
                        <a:pt x="14353" y="2034"/>
                        <a:pt x="21600" y="10891"/>
                        <a:pt x="21600" y="21172"/>
                      </a:cubicBezTo>
                      <a:cubicBezTo>
                        <a:pt x="21600" y="30918"/>
                        <a:pt x="15073" y="39456"/>
                        <a:pt x="5668" y="42014"/>
                      </a:cubicBezTo>
                    </a:path>
                    <a:path w="21600" h="42015" stroke="0" extrusionOk="0">
                      <a:moveTo>
                        <a:pt x="4276" y="-1"/>
                      </a:moveTo>
                      <a:cubicBezTo>
                        <a:pt x="14353" y="2034"/>
                        <a:pt x="21600" y="10891"/>
                        <a:pt x="21600" y="21172"/>
                      </a:cubicBezTo>
                      <a:cubicBezTo>
                        <a:pt x="21600" y="30918"/>
                        <a:pt x="15073" y="39456"/>
                        <a:pt x="5668" y="42014"/>
                      </a:cubicBezTo>
                      <a:lnTo>
                        <a:pt x="0" y="21172"/>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2" name="Arc 184"/>
                <p:cNvSpPr>
                  <a:spLocks noChangeAspect="1"/>
                </p:cNvSpPr>
                <p:nvPr/>
              </p:nvSpPr>
              <p:spPr bwMode="auto">
                <a:xfrm>
                  <a:off x="116" y="2508"/>
                  <a:ext cx="78" cy="154"/>
                </a:xfrm>
                <a:custGeom>
                  <a:avLst/>
                  <a:gdLst>
                    <a:gd name="G0" fmla="+- 0 0 0"/>
                    <a:gd name="G1" fmla="+- 21159 0 0"/>
                    <a:gd name="G2" fmla="+- 21600 0 0"/>
                    <a:gd name="T0" fmla="*/ 4340 w 21600"/>
                    <a:gd name="T1" fmla="*/ 0 h 41998"/>
                    <a:gd name="T2" fmla="*/ 5682 w 21600"/>
                    <a:gd name="T3" fmla="*/ 41998 h 41998"/>
                    <a:gd name="T4" fmla="*/ 0 w 21600"/>
                    <a:gd name="T5" fmla="*/ 21159 h 41998"/>
                  </a:gdLst>
                  <a:ahLst/>
                  <a:cxnLst>
                    <a:cxn ang="0">
                      <a:pos x="T0" y="T1"/>
                    </a:cxn>
                    <a:cxn ang="0">
                      <a:pos x="T2" y="T3"/>
                    </a:cxn>
                    <a:cxn ang="0">
                      <a:pos x="T4" y="T5"/>
                    </a:cxn>
                  </a:cxnLst>
                  <a:rect l="0" t="0" r="r" b="b"/>
                  <a:pathLst>
                    <a:path w="21600" h="41998" fill="none" extrusionOk="0">
                      <a:moveTo>
                        <a:pt x="4340" y="-1"/>
                      </a:moveTo>
                      <a:cubicBezTo>
                        <a:pt x="14387" y="2060"/>
                        <a:pt x="21600" y="10902"/>
                        <a:pt x="21600" y="21159"/>
                      </a:cubicBezTo>
                      <a:cubicBezTo>
                        <a:pt x="21600" y="30900"/>
                        <a:pt x="15080" y="39435"/>
                        <a:pt x="5682" y="41998"/>
                      </a:cubicBezTo>
                    </a:path>
                    <a:path w="21600" h="41998" stroke="0" extrusionOk="0">
                      <a:moveTo>
                        <a:pt x="4340" y="-1"/>
                      </a:moveTo>
                      <a:cubicBezTo>
                        <a:pt x="14387" y="2060"/>
                        <a:pt x="21600" y="10902"/>
                        <a:pt x="21600" y="21159"/>
                      </a:cubicBezTo>
                      <a:cubicBezTo>
                        <a:pt x="21600" y="30900"/>
                        <a:pt x="15080" y="39435"/>
                        <a:pt x="5682" y="41998"/>
                      </a:cubicBezTo>
                      <a:lnTo>
                        <a:pt x="0" y="21159"/>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3" name="Arc 185"/>
                <p:cNvSpPr>
                  <a:spLocks noChangeAspect="1"/>
                </p:cNvSpPr>
                <p:nvPr/>
              </p:nvSpPr>
              <p:spPr bwMode="auto">
                <a:xfrm>
                  <a:off x="102" y="2530"/>
                  <a:ext cx="47" cy="117"/>
                </a:xfrm>
                <a:custGeom>
                  <a:avLst/>
                  <a:gdLst>
                    <a:gd name="G0" fmla="+- 0 0 0"/>
                    <a:gd name="G1" fmla="+- 21206 0 0"/>
                    <a:gd name="G2" fmla="+- 21600 0 0"/>
                    <a:gd name="T0" fmla="*/ 4104 w 21600"/>
                    <a:gd name="T1" fmla="*/ 0 h 42099"/>
                    <a:gd name="T2" fmla="*/ 5483 w 21600"/>
                    <a:gd name="T3" fmla="*/ 42099 h 42099"/>
                    <a:gd name="T4" fmla="*/ 0 w 21600"/>
                    <a:gd name="T5" fmla="*/ 21206 h 42099"/>
                  </a:gdLst>
                  <a:ahLst/>
                  <a:cxnLst>
                    <a:cxn ang="0">
                      <a:pos x="T0" y="T1"/>
                    </a:cxn>
                    <a:cxn ang="0">
                      <a:pos x="T2" y="T3"/>
                    </a:cxn>
                    <a:cxn ang="0">
                      <a:pos x="T4" y="T5"/>
                    </a:cxn>
                  </a:cxnLst>
                  <a:rect l="0" t="0" r="r" b="b"/>
                  <a:pathLst>
                    <a:path w="21600" h="42099" fill="none" extrusionOk="0">
                      <a:moveTo>
                        <a:pt x="4104" y="-1"/>
                      </a:moveTo>
                      <a:cubicBezTo>
                        <a:pt x="14262" y="1965"/>
                        <a:pt x="21600" y="10859"/>
                        <a:pt x="21600" y="21206"/>
                      </a:cubicBezTo>
                      <a:cubicBezTo>
                        <a:pt x="21600" y="31023"/>
                        <a:pt x="14979" y="39606"/>
                        <a:pt x="5482" y="42098"/>
                      </a:cubicBezTo>
                    </a:path>
                    <a:path w="21600" h="42099" stroke="0" extrusionOk="0">
                      <a:moveTo>
                        <a:pt x="4104" y="-1"/>
                      </a:moveTo>
                      <a:cubicBezTo>
                        <a:pt x="14262" y="1965"/>
                        <a:pt x="21600" y="10859"/>
                        <a:pt x="21600" y="21206"/>
                      </a:cubicBezTo>
                      <a:cubicBezTo>
                        <a:pt x="21600" y="31023"/>
                        <a:pt x="14979" y="39606"/>
                        <a:pt x="5482" y="42098"/>
                      </a:cubicBezTo>
                      <a:lnTo>
                        <a:pt x="0" y="21206"/>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9" name="Rectangle 187"/>
              <p:cNvSpPr>
                <a:spLocks noChangeArrowheads="1"/>
              </p:cNvSpPr>
              <p:nvPr/>
            </p:nvSpPr>
            <p:spPr bwMode="auto">
              <a:xfrm>
                <a:off x="7373937" y="3962400"/>
                <a:ext cx="863600" cy="838200"/>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Access</a:t>
                </a:r>
                <a:endParaRPr lang="en-US" sz="1600" b="1" dirty="0">
                  <a:latin typeface="Arial" pitchFamily="34" charset="0"/>
                  <a:cs typeface="Arial" pitchFamily="34" charset="0"/>
                </a:endParaRPr>
              </a:p>
            </p:txBody>
          </p:sp>
        </p:grpSp>
        <p:grpSp>
          <p:nvGrpSpPr>
            <p:cNvPr id="22" name="Group 122"/>
            <p:cNvGrpSpPr/>
            <p:nvPr/>
          </p:nvGrpSpPr>
          <p:grpSpPr>
            <a:xfrm>
              <a:off x="4414800" y="1551150"/>
              <a:ext cx="990600" cy="990600"/>
              <a:chOff x="7315200" y="2819400"/>
              <a:chExt cx="990600" cy="990600"/>
            </a:xfrm>
          </p:grpSpPr>
          <p:sp>
            <p:nvSpPr>
              <p:cNvPr id="38" name="AutoShape 154"/>
              <p:cNvSpPr>
                <a:spLocks noChangeArrowheads="1"/>
              </p:cNvSpPr>
              <p:nvPr/>
            </p:nvSpPr>
            <p:spPr bwMode="auto">
              <a:xfrm>
                <a:off x="7315200" y="2819400"/>
                <a:ext cx="990600" cy="990600"/>
              </a:xfrm>
              <a:prstGeom prst="flowChartAlternateProcess">
                <a:avLst/>
              </a:prstGeom>
              <a:solidFill>
                <a:srgbClr val="8BB2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pic>
            <p:nvPicPr>
              <p:cNvPr id="39" name="Picture 157"/>
              <p:cNvPicPr>
                <a:picLocks noChangeArrowheads="1"/>
              </p:cNvPicPr>
              <p:nvPr/>
            </p:nvPicPr>
            <p:blipFill>
              <a:blip r:embed="rId3"/>
              <a:srcRect/>
              <a:stretch>
                <a:fillRect/>
              </a:stretch>
            </p:blipFill>
            <p:spPr bwMode="auto">
              <a:xfrm>
                <a:off x="7648575" y="3509962"/>
                <a:ext cx="352425" cy="223838"/>
              </a:xfrm>
              <a:prstGeom prst="rect">
                <a:avLst/>
              </a:prstGeom>
              <a:noFill/>
              <a:ln w="12700">
                <a:noFill/>
                <a:miter lim="800000"/>
                <a:headEnd/>
                <a:tailEnd/>
              </a:ln>
              <a:effectLst/>
            </p:spPr>
          </p:pic>
          <p:sp>
            <p:nvSpPr>
              <p:cNvPr id="40" name="Rectangle 188"/>
              <p:cNvSpPr>
                <a:spLocks noChangeArrowheads="1"/>
              </p:cNvSpPr>
              <p:nvPr/>
            </p:nvSpPr>
            <p:spPr bwMode="auto">
              <a:xfrm>
                <a:off x="7373937" y="2867025"/>
                <a:ext cx="855663" cy="866775"/>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Ctrl</a:t>
                </a:r>
                <a:endParaRPr lang="en-US" sz="1600" b="1" dirty="0">
                  <a:latin typeface="Arial" pitchFamily="34" charset="0"/>
                  <a:cs typeface="Arial" pitchFamily="34" charset="0"/>
                </a:endParaRPr>
              </a:p>
            </p:txBody>
          </p:sp>
          <p:grpSp>
            <p:nvGrpSpPr>
              <p:cNvPr id="37" name="Group 107"/>
              <p:cNvGrpSpPr/>
              <p:nvPr/>
            </p:nvGrpSpPr>
            <p:grpSpPr>
              <a:xfrm>
                <a:off x="7520910" y="3095706"/>
                <a:ext cx="532437" cy="381000"/>
                <a:chOff x="7481888" y="3079208"/>
                <a:chExt cx="595312" cy="425992"/>
              </a:xfrm>
            </p:grpSpPr>
            <p:sp>
              <p:nvSpPr>
                <p:cNvPr id="42" name="Freeform 14"/>
                <p:cNvSpPr>
                  <a:spLocks/>
                </p:cNvSpPr>
                <p:nvPr/>
              </p:nvSpPr>
              <p:spPr bwMode="auto">
                <a:xfrm>
                  <a:off x="7641802" y="3429946"/>
                  <a:ext cx="327892" cy="75254"/>
                </a:xfrm>
                <a:custGeom>
                  <a:avLst/>
                  <a:gdLst/>
                  <a:ahLst/>
                  <a:cxnLst>
                    <a:cxn ang="0">
                      <a:pos x="0" y="0"/>
                    </a:cxn>
                    <a:cxn ang="0">
                      <a:pos x="0" y="90"/>
                    </a:cxn>
                    <a:cxn ang="0">
                      <a:pos x="499" y="90"/>
                    </a:cxn>
                    <a:cxn ang="0">
                      <a:pos x="499" y="0"/>
                    </a:cxn>
                  </a:cxnLst>
                  <a:rect l="0" t="0" r="r" b="b"/>
                  <a:pathLst>
                    <a:path w="499" h="90">
                      <a:moveTo>
                        <a:pt x="0" y="0"/>
                      </a:moveTo>
                      <a:lnTo>
                        <a:pt x="0" y="90"/>
                      </a:lnTo>
                      <a:lnTo>
                        <a:pt x="499" y="90"/>
                      </a:lnTo>
                      <a:lnTo>
                        <a:pt x="499" y="0"/>
                      </a:lnTo>
                    </a:path>
                  </a:pathLst>
                </a:custGeom>
                <a:noFill/>
                <a:ln w="9525" cap="flat" cmpd="sng">
                  <a:solidFill>
                    <a:schemeClr val="tx1"/>
                  </a:solidFill>
                  <a:prstDash val="solid"/>
                  <a:round/>
                  <a:headEnd/>
                  <a:tailEnd/>
                </a:ln>
                <a:effectLst/>
              </p:spPr>
              <p:txBody>
                <a:bodyPr lIns="0" tIns="0"/>
                <a:lstStyle/>
                <a:p>
                  <a:endParaRPr lang="en-US"/>
                </a:p>
              </p:txBody>
            </p:sp>
            <p:sp>
              <p:nvSpPr>
                <p:cNvPr id="43" name="AutoShape 22"/>
                <p:cNvSpPr>
                  <a:spLocks noChangeArrowheads="1"/>
                </p:cNvSpPr>
                <p:nvPr/>
              </p:nvSpPr>
              <p:spPr bwMode="auto">
                <a:xfrm>
                  <a:off x="7481888" y="3167900"/>
                  <a:ext cx="305047" cy="276827"/>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a:ea typeface="ＭＳ Ｐゴシック" pitchFamily="34" charset="-128"/>
                  </a:endParaRPr>
                </a:p>
              </p:txBody>
            </p:sp>
            <p:grpSp>
              <p:nvGrpSpPr>
                <p:cNvPr id="41" name="Group 122"/>
                <p:cNvGrpSpPr>
                  <a:grpSpLocks/>
                </p:cNvGrpSpPr>
                <p:nvPr/>
              </p:nvGrpSpPr>
              <p:grpSpPr bwMode="auto">
                <a:xfrm>
                  <a:off x="7848751" y="3079208"/>
                  <a:ext cx="228449" cy="389708"/>
                  <a:chOff x="4120" y="2308"/>
                  <a:chExt cx="305" cy="415"/>
                </a:xfrm>
              </p:grpSpPr>
              <p:sp>
                <p:nvSpPr>
                  <p:cNvPr id="45"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a:p>
                </p:txBody>
              </p:sp>
              <p:sp>
                <p:nvSpPr>
                  <p:cNvPr id="46"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a:p>
                </p:txBody>
              </p:sp>
              <p:sp>
                <p:nvSpPr>
                  <p:cNvPr id="47"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a:p>
                </p:txBody>
              </p:sp>
              <p:grpSp>
                <p:nvGrpSpPr>
                  <p:cNvPr id="44" name="Group 126"/>
                  <p:cNvGrpSpPr>
                    <a:grpSpLocks/>
                  </p:cNvGrpSpPr>
                  <p:nvPr/>
                </p:nvGrpSpPr>
                <p:grpSpPr bwMode="auto">
                  <a:xfrm flipH="1">
                    <a:off x="4164" y="2500"/>
                    <a:ext cx="152" cy="109"/>
                    <a:chOff x="3216" y="2784"/>
                    <a:chExt cx="192" cy="144"/>
                  </a:xfrm>
                </p:grpSpPr>
                <p:sp>
                  <p:nvSpPr>
                    <p:cNvPr id="52"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a:p>
                  </p:txBody>
                </p:sp>
                <p:sp>
                  <p:nvSpPr>
                    <p:cNvPr id="53"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a:p>
                  </p:txBody>
                </p:sp>
                <p:sp>
                  <p:nvSpPr>
                    <p:cNvPr id="54"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a:p>
                  </p:txBody>
                </p:sp>
                <p:sp>
                  <p:nvSpPr>
                    <p:cNvPr id="55"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a:p>
                  </p:txBody>
                </p:sp>
              </p:grpSp>
              <p:sp>
                <p:nvSpPr>
                  <p:cNvPr id="49"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a:p>
                </p:txBody>
              </p:sp>
              <p:sp>
                <p:nvSpPr>
                  <p:cNvPr id="50"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a:p>
                </p:txBody>
              </p:sp>
              <p:sp>
                <p:nvSpPr>
                  <p:cNvPr id="51"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a:p>
                </p:txBody>
              </p:sp>
            </p:grpSp>
          </p:grpSp>
        </p:grpSp>
        <p:grpSp>
          <p:nvGrpSpPr>
            <p:cNvPr id="48" name="Group 582"/>
            <p:cNvGrpSpPr/>
            <p:nvPr/>
          </p:nvGrpSpPr>
          <p:grpSpPr>
            <a:xfrm>
              <a:off x="5786400" y="1551150"/>
              <a:ext cx="990600" cy="990600"/>
              <a:chOff x="5257800" y="1733550"/>
              <a:chExt cx="990600" cy="990600"/>
            </a:xfrm>
          </p:grpSpPr>
          <p:sp>
            <p:nvSpPr>
              <p:cNvPr id="57" name="Rounded Rectangle 56"/>
              <p:cNvSpPr/>
              <p:nvPr/>
            </p:nvSpPr>
            <p:spPr bwMode="auto">
              <a:xfrm>
                <a:off x="5257800" y="1733550"/>
                <a:ext cx="990600" cy="990600"/>
              </a:xfrm>
              <a:prstGeom prst="roundRect">
                <a:avLst/>
              </a:prstGeom>
              <a:solidFill>
                <a:schemeClr val="accent4">
                  <a:lumMod val="40000"/>
                  <a:lumOff val="6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a:ln>
                    <a:noFill/>
                  </a:ln>
                  <a:solidFill>
                    <a:schemeClr val="tx1"/>
                  </a:solidFill>
                  <a:effectLst/>
                  <a:latin typeface="Times New Roman" charset="0"/>
                </a:endParaRPr>
              </a:p>
            </p:txBody>
          </p:sp>
          <p:grpSp>
            <p:nvGrpSpPr>
              <p:cNvPr id="56" name="Group 61"/>
              <p:cNvGrpSpPr/>
              <p:nvPr/>
            </p:nvGrpSpPr>
            <p:grpSpPr>
              <a:xfrm>
                <a:off x="5410201" y="1816606"/>
                <a:ext cx="609600" cy="450344"/>
                <a:chOff x="6324600" y="1828800"/>
                <a:chExt cx="917575" cy="677862"/>
              </a:xfrm>
            </p:grpSpPr>
            <p:grpSp>
              <p:nvGrpSpPr>
                <p:cNvPr id="58" name="Group 10"/>
                <p:cNvGrpSpPr>
                  <a:grpSpLocks/>
                </p:cNvGrpSpPr>
                <p:nvPr/>
              </p:nvGrpSpPr>
              <p:grpSpPr bwMode="auto">
                <a:xfrm>
                  <a:off x="6972300" y="1828800"/>
                  <a:ext cx="269875" cy="460375"/>
                  <a:chOff x="4120" y="2308"/>
                  <a:chExt cx="305" cy="415"/>
                </a:xfrm>
              </p:grpSpPr>
              <p:sp>
                <p:nvSpPr>
                  <p:cNvPr id="98" name="Freeform 11"/>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99" name="Rectangle 12"/>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100" name="Oval 13"/>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61" name="Group 14"/>
                  <p:cNvGrpSpPr>
                    <a:grpSpLocks/>
                  </p:cNvGrpSpPr>
                  <p:nvPr/>
                </p:nvGrpSpPr>
                <p:grpSpPr bwMode="auto">
                  <a:xfrm flipH="1">
                    <a:off x="4164" y="2500"/>
                    <a:ext cx="152" cy="109"/>
                    <a:chOff x="3216" y="2784"/>
                    <a:chExt cx="192" cy="144"/>
                  </a:xfrm>
                </p:grpSpPr>
                <p:sp>
                  <p:nvSpPr>
                    <p:cNvPr id="105" name="Line 15"/>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106" name="Line 16"/>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107" name="Line 17"/>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108" name="Line 18"/>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102" name="Freeform 19"/>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103" name="Oval 20"/>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104" name="Oval 21"/>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62" name="Group 22"/>
                <p:cNvGrpSpPr>
                  <a:grpSpLocks/>
                </p:cNvGrpSpPr>
                <p:nvPr/>
              </p:nvGrpSpPr>
              <p:grpSpPr bwMode="auto">
                <a:xfrm>
                  <a:off x="6756400" y="1901825"/>
                  <a:ext cx="269875" cy="460375"/>
                  <a:chOff x="4120" y="2308"/>
                  <a:chExt cx="305" cy="415"/>
                </a:xfrm>
              </p:grpSpPr>
              <p:sp>
                <p:nvSpPr>
                  <p:cNvPr id="87" name="Freeform 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88" name="Rectangle 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89" name="Oval 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63" name="Group 26"/>
                  <p:cNvGrpSpPr>
                    <a:grpSpLocks/>
                  </p:cNvGrpSpPr>
                  <p:nvPr/>
                </p:nvGrpSpPr>
                <p:grpSpPr bwMode="auto">
                  <a:xfrm flipH="1">
                    <a:off x="4164" y="2500"/>
                    <a:ext cx="152" cy="109"/>
                    <a:chOff x="3216" y="2784"/>
                    <a:chExt cx="192" cy="144"/>
                  </a:xfrm>
                </p:grpSpPr>
                <p:sp>
                  <p:nvSpPr>
                    <p:cNvPr id="94" name="Line 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95" name="Line 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96" name="Line 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97" name="Line 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91" name="Freeform 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92" name="Oval 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93" name="Oval 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64" name="Group 34"/>
                <p:cNvGrpSpPr>
                  <a:grpSpLocks/>
                </p:cNvGrpSpPr>
                <p:nvPr/>
              </p:nvGrpSpPr>
              <p:grpSpPr bwMode="auto">
                <a:xfrm>
                  <a:off x="6540500" y="1973262"/>
                  <a:ext cx="269875" cy="460375"/>
                  <a:chOff x="4120" y="2308"/>
                  <a:chExt cx="305" cy="415"/>
                </a:xfrm>
              </p:grpSpPr>
              <p:sp>
                <p:nvSpPr>
                  <p:cNvPr id="76" name="Freeform 35"/>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77" name="Rectangle 36"/>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78" name="Oval 37"/>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68" name="Group 38"/>
                  <p:cNvGrpSpPr>
                    <a:grpSpLocks/>
                  </p:cNvGrpSpPr>
                  <p:nvPr/>
                </p:nvGrpSpPr>
                <p:grpSpPr bwMode="auto">
                  <a:xfrm flipH="1">
                    <a:off x="4164" y="2500"/>
                    <a:ext cx="152" cy="109"/>
                    <a:chOff x="3216" y="2784"/>
                    <a:chExt cx="192" cy="144"/>
                  </a:xfrm>
                </p:grpSpPr>
                <p:sp>
                  <p:nvSpPr>
                    <p:cNvPr id="83" name="Line 39"/>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84" name="Line 40"/>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85" name="Line 41"/>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86" name="Line 42"/>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80" name="Freeform 43"/>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81" name="Oval 44"/>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82" name="Oval 45"/>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79" name="Group 618"/>
                <p:cNvGrpSpPr>
                  <a:grpSpLocks/>
                </p:cNvGrpSpPr>
                <p:nvPr/>
              </p:nvGrpSpPr>
              <p:grpSpPr bwMode="auto">
                <a:xfrm>
                  <a:off x="6324600" y="2046287"/>
                  <a:ext cx="269875" cy="460375"/>
                  <a:chOff x="4120" y="2308"/>
                  <a:chExt cx="305" cy="415"/>
                </a:xfrm>
              </p:grpSpPr>
              <p:sp>
                <p:nvSpPr>
                  <p:cNvPr id="65" name="Freeform 619"/>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66" name="Rectangle 620"/>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67" name="Oval 621"/>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90" name="Group 622"/>
                  <p:cNvGrpSpPr>
                    <a:grpSpLocks/>
                  </p:cNvGrpSpPr>
                  <p:nvPr/>
                </p:nvGrpSpPr>
                <p:grpSpPr bwMode="auto">
                  <a:xfrm flipH="1">
                    <a:off x="4164" y="2500"/>
                    <a:ext cx="152" cy="109"/>
                    <a:chOff x="3216" y="2784"/>
                    <a:chExt cx="192" cy="144"/>
                  </a:xfrm>
                </p:grpSpPr>
                <p:sp>
                  <p:nvSpPr>
                    <p:cNvPr id="72" name="Line 623"/>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73" name="Line 624"/>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74" name="Line 625"/>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75" name="Line 626"/>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69" name="Freeform 627"/>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70" name="Oval 628"/>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71" name="Oval 629"/>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graphicFrame>
            <p:nvGraphicFramePr>
              <p:cNvPr id="59" name="Object 15">
                <a:hlinkClick r:id="" action="ppaction://ole?verb=0"/>
              </p:cNvPr>
              <p:cNvGraphicFramePr>
                <a:graphicFrameLocks/>
              </p:cNvGraphicFramePr>
              <p:nvPr/>
            </p:nvGraphicFramePr>
            <p:xfrm>
              <a:off x="5341951" y="2253186"/>
              <a:ext cx="798445" cy="429931"/>
            </p:xfrm>
            <a:graphic>
              <a:graphicData uri="http://schemas.openxmlformats.org/presentationml/2006/ole">
                <p:oleObj spid="_x0000_s1026" name="Clip" r:id="rId4" imgW="5757415" imgH="3221332" progId="">
                  <p:embed/>
                </p:oleObj>
              </a:graphicData>
            </a:graphic>
          </p:graphicFrame>
          <p:sp>
            <p:nvSpPr>
              <p:cNvPr id="60" name="Text Box 16"/>
              <p:cNvSpPr txBox="1">
                <a:spLocks noChangeArrowheads="1"/>
              </p:cNvSpPr>
              <p:nvPr/>
            </p:nvSpPr>
            <p:spPr bwMode="auto">
              <a:xfrm>
                <a:off x="5428250" y="2315396"/>
                <a:ext cx="637242" cy="253916"/>
              </a:xfrm>
              <a:prstGeom prst="rect">
                <a:avLst/>
              </a:prstGeom>
              <a:noFill/>
              <a:ln w="9525">
                <a:noFill/>
                <a:miter lim="800000"/>
                <a:headEnd/>
                <a:tailEnd/>
              </a:ln>
              <a:effectLst/>
            </p:spPr>
            <p:txBody>
              <a:bodyPr wrap="square">
                <a:spAutoFit/>
              </a:bodyPr>
              <a:lstStyle/>
              <a:p>
                <a:pPr eaLnBrk="0" hangingPunct="0">
                  <a:lnSpc>
                    <a:spcPct val="100000"/>
                  </a:lnSpc>
                  <a:spcBef>
                    <a:spcPct val="0"/>
                  </a:spcBef>
                  <a:buFontTx/>
                  <a:buNone/>
                </a:pPr>
                <a:r>
                  <a:rPr lang="en-US" sz="1050" dirty="0" smtClean="0">
                    <a:latin typeface="Arial" pitchFamily="34" charset="0"/>
                    <a:ea typeface="ＭＳ Ｐゴシック" pitchFamily="34" charset="-128"/>
                    <a:cs typeface="Arial" pitchFamily="34" charset="0"/>
                  </a:rPr>
                  <a:t>Internet</a:t>
                </a:r>
                <a:endParaRPr lang="en-US" sz="1050" dirty="0">
                  <a:latin typeface="Arial" pitchFamily="34" charset="0"/>
                  <a:ea typeface="ＭＳ Ｐゴシック" pitchFamily="34" charset="-128"/>
                  <a:cs typeface="Arial" pitchFamily="34" charset="0"/>
                </a:endParaRPr>
              </a:p>
            </p:txBody>
          </p:sp>
        </p:grpSp>
        <p:cxnSp>
          <p:nvCxnSpPr>
            <p:cNvPr id="109" name="Straight Connector 108"/>
            <p:cNvCxnSpPr>
              <a:stCxn id="119" idx="3"/>
              <a:endCxn id="7" idx="1"/>
            </p:cNvCxnSpPr>
            <p:nvPr/>
          </p:nvCxnSpPr>
          <p:spPr bwMode="auto">
            <a:xfrm>
              <a:off x="1900200" y="2102331"/>
              <a:ext cx="752475" cy="0"/>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101" name="Group 95"/>
            <p:cNvGrpSpPr/>
            <p:nvPr/>
          </p:nvGrpSpPr>
          <p:grpSpPr>
            <a:xfrm>
              <a:off x="2052600" y="2027400"/>
              <a:ext cx="479618" cy="457200"/>
              <a:chOff x="1524000" y="2209800"/>
              <a:chExt cx="479618" cy="457200"/>
            </a:xfrm>
          </p:grpSpPr>
          <p:sp>
            <p:nvSpPr>
              <p:cNvPr id="111" name="Oval 110"/>
              <p:cNvSpPr/>
              <p:nvPr/>
            </p:nvSpPr>
            <p:spPr bwMode="auto">
              <a:xfrm>
                <a:off x="1676400" y="2209800"/>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12" name="TextBox 111"/>
              <p:cNvSpPr txBox="1"/>
              <p:nvPr/>
            </p:nvSpPr>
            <p:spPr>
              <a:xfrm>
                <a:off x="1524000" y="2297668"/>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R1</a:t>
                </a:r>
                <a:endParaRPr lang="en-US" sz="1800" b="1" dirty="0">
                  <a:latin typeface="Arial" pitchFamily="34" charset="0"/>
                  <a:cs typeface="Arial" pitchFamily="34" charset="0"/>
                </a:endParaRPr>
              </a:p>
            </p:txBody>
          </p:sp>
        </p:grpSp>
        <p:cxnSp>
          <p:nvCxnSpPr>
            <p:cNvPr id="113" name="Straight Connector 112"/>
            <p:cNvCxnSpPr>
              <a:stCxn id="7" idx="3"/>
              <a:endCxn id="38" idx="1"/>
            </p:cNvCxnSpPr>
            <p:nvPr/>
          </p:nvCxnSpPr>
          <p:spPr bwMode="auto">
            <a:xfrm>
              <a:off x="3652800" y="2046450"/>
              <a:ext cx="762000" cy="0"/>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110" name="Group 40"/>
            <p:cNvGrpSpPr/>
            <p:nvPr/>
          </p:nvGrpSpPr>
          <p:grpSpPr>
            <a:xfrm>
              <a:off x="3805200" y="1974271"/>
              <a:ext cx="479618" cy="461425"/>
              <a:chOff x="3276600" y="2156671"/>
              <a:chExt cx="479618" cy="461425"/>
            </a:xfrm>
          </p:grpSpPr>
          <p:sp>
            <p:nvSpPr>
              <p:cNvPr id="115" name="Oval 114"/>
              <p:cNvSpPr/>
              <p:nvPr/>
            </p:nvSpPr>
            <p:spPr bwMode="auto">
              <a:xfrm>
                <a:off x="3429000" y="2156671"/>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16" name="TextBox 115"/>
              <p:cNvSpPr txBox="1"/>
              <p:nvPr/>
            </p:nvSpPr>
            <p:spPr>
              <a:xfrm>
                <a:off x="3276600" y="2248764"/>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R3</a:t>
                </a:r>
                <a:endParaRPr lang="en-US" sz="1800" b="1" dirty="0">
                  <a:latin typeface="Arial" pitchFamily="34" charset="0"/>
                  <a:cs typeface="Arial" pitchFamily="34" charset="0"/>
                </a:endParaRPr>
              </a:p>
            </p:txBody>
          </p:sp>
        </p:grpSp>
        <p:cxnSp>
          <p:nvCxnSpPr>
            <p:cNvPr id="117" name="Straight Connector 116"/>
            <p:cNvCxnSpPr>
              <a:stCxn id="38" idx="3"/>
              <a:endCxn id="57" idx="1"/>
            </p:cNvCxnSpPr>
            <p:nvPr/>
          </p:nvCxnSpPr>
          <p:spPr bwMode="auto">
            <a:xfrm>
              <a:off x="5405400" y="2046450"/>
              <a:ext cx="381000" cy="0"/>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114" name="Group 294"/>
            <p:cNvGrpSpPr/>
            <p:nvPr/>
          </p:nvGrpSpPr>
          <p:grpSpPr>
            <a:xfrm>
              <a:off x="909600" y="1551150"/>
              <a:ext cx="990600" cy="990600"/>
              <a:chOff x="381000" y="1962150"/>
              <a:chExt cx="990600" cy="990600"/>
            </a:xfrm>
          </p:grpSpPr>
          <p:sp>
            <p:nvSpPr>
              <p:cNvPr id="119" name="AutoShape 153"/>
              <p:cNvSpPr>
                <a:spLocks noChangeArrowheads="1"/>
              </p:cNvSpPr>
              <p:nvPr/>
            </p:nvSpPr>
            <p:spPr bwMode="auto">
              <a:xfrm>
                <a:off x="381000" y="1962150"/>
                <a:ext cx="990600" cy="990600"/>
              </a:xfrm>
              <a:prstGeom prst="flowChartAlternateProcess">
                <a:avLst/>
              </a:prstGeom>
              <a:solidFill>
                <a:srgbClr val="6DC0FF"/>
              </a:solidFill>
              <a:ln w="9525">
                <a:noFill/>
                <a:miter lim="800000"/>
                <a:headEnd/>
                <a:tailEnd/>
              </a:ln>
              <a:effectLst/>
            </p:spPr>
            <p:txBody>
              <a:bodyPr wrap="none" lIns="0" tIns="0" rIns="0" bIns="0" anchor="t" anchorCtr="1"/>
              <a:lstStyle/>
              <a:p>
                <a:r>
                  <a:rPr lang="en-US" sz="1600" b="1" dirty="0" smtClean="0">
                    <a:latin typeface="Arial" pitchFamily="34" charset="0"/>
                    <a:cs typeface="Arial" pitchFamily="34" charset="0"/>
                  </a:rPr>
                  <a:t>Terminal</a:t>
                </a:r>
                <a:endParaRPr lang="en-US" sz="1600" b="1" dirty="0">
                  <a:latin typeface="Arial" pitchFamily="34" charset="0"/>
                  <a:cs typeface="Arial" pitchFamily="34" charset="0"/>
                </a:endParaRPr>
              </a:p>
            </p:txBody>
          </p:sp>
          <p:pic>
            <p:nvPicPr>
              <p:cNvPr id="120" name="Picture 119" descr="MC900439836.PNG"/>
              <p:cNvPicPr>
                <a:picLocks noChangeAspect="1"/>
              </p:cNvPicPr>
              <p:nvPr/>
            </p:nvPicPr>
            <p:blipFill>
              <a:blip r:embed="rId5"/>
              <a:stretch>
                <a:fillRect/>
              </a:stretch>
            </p:blipFill>
            <p:spPr>
              <a:xfrm>
                <a:off x="609600" y="2286000"/>
                <a:ext cx="533400" cy="533400"/>
              </a:xfrm>
              <a:prstGeom prst="rect">
                <a:avLst/>
              </a:prstGeom>
            </p:spPr>
          </p:pic>
        </p:grpSp>
        <p:grpSp>
          <p:nvGrpSpPr>
            <p:cNvPr id="118" name="Group 4"/>
            <p:cNvGrpSpPr/>
            <p:nvPr/>
          </p:nvGrpSpPr>
          <p:grpSpPr>
            <a:xfrm>
              <a:off x="1900200" y="1494000"/>
              <a:ext cx="2514600" cy="457200"/>
              <a:chOff x="1371600" y="1676400"/>
              <a:chExt cx="2514600" cy="457200"/>
            </a:xfrm>
          </p:grpSpPr>
          <p:sp>
            <p:nvSpPr>
              <p:cNvPr id="122" name="Oval 121"/>
              <p:cNvSpPr/>
              <p:nvPr/>
            </p:nvSpPr>
            <p:spPr bwMode="auto">
              <a:xfrm>
                <a:off x="1666875" y="1981200"/>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23" name="TextBox 122"/>
              <p:cNvSpPr txBox="1"/>
              <p:nvPr/>
            </p:nvSpPr>
            <p:spPr>
              <a:xfrm>
                <a:off x="1514475" y="1676400"/>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R2</a:t>
                </a:r>
                <a:endParaRPr lang="en-US" sz="1800" b="1" dirty="0">
                  <a:latin typeface="Arial" pitchFamily="34" charset="0"/>
                  <a:cs typeface="Arial" pitchFamily="34" charset="0"/>
                </a:endParaRPr>
              </a:p>
            </p:txBody>
          </p:sp>
          <p:cxnSp>
            <p:nvCxnSpPr>
              <p:cNvPr id="124" name="Straight Connector 123"/>
              <p:cNvCxnSpPr/>
              <p:nvPr/>
            </p:nvCxnSpPr>
            <p:spPr bwMode="auto">
              <a:xfrm>
                <a:off x="1371600" y="2043694"/>
                <a:ext cx="2514600" cy="0"/>
              </a:xfrm>
              <a:prstGeom prst="line">
                <a:avLst/>
              </a:prstGeom>
              <a:solidFill>
                <a:schemeClr val="accent1"/>
              </a:solidFill>
              <a:ln w="12700" cap="flat" cmpd="sng" algn="ctr">
                <a:solidFill>
                  <a:schemeClr val="tx1"/>
                </a:solidFill>
                <a:prstDash val="sysDash"/>
                <a:round/>
                <a:headEnd type="none" w="sm" len="sm"/>
                <a:tailEnd type="none" w="sm" len="sm"/>
              </a:ln>
              <a:effectLst/>
            </p:spPr>
          </p:cxnSp>
        </p:grpSp>
      </p:gr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bwMode="auto">
          <a:xfrm>
            <a:off x="432000" y="2214000"/>
            <a:ext cx="8235000" cy="1035000"/>
          </a:xfrm>
          <a:prstGeom prst="rect">
            <a:avLst/>
          </a:prstGeom>
          <a:solidFill>
            <a:schemeClr val="accent6">
              <a:lumMod val="40000"/>
              <a:lumOff val="6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4" name="Title 3"/>
          <p:cNvSpPr>
            <a:spLocks noGrp="1"/>
          </p:cNvSpPr>
          <p:nvPr>
            <p:ph type="title"/>
          </p:nvPr>
        </p:nvSpPr>
        <p:spPr/>
        <p:txBody>
          <a:bodyPr/>
          <a:lstStyle/>
          <a:p>
            <a:r>
              <a:rPr lang="en-US" dirty="0" smtClean="0"/>
              <a:t>Topics for Standardization in IEEE 802</a:t>
            </a:r>
            <a:endParaRPr lang="en-US" dirty="0"/>
          </a:p>
        </p:txBody>
      </p:sp>
      <p:sp>
        <p:nvSpPr>
          <p:cNvPr id="5" name="Content Placeholder 4"/>
          <p:cNvSpPr>
            <a:spLocks noGrp="1"/>
          </p:cNvSpPr>
          <p:nvPr>
            <p:ph idx="1"/>
          </p:nvPr>
        </p:nvSpPr>
        <p:spPr/>
        <p:txBody>
          <a:bodyPr>
            <a:normAutofit fontScale="70000" lnSpcReduction="20000"/>
          </a:bodyPr>
          <a:lstStyle/>
          <a:p>
            <a:r>
              <a:rPr lang="en-US" dirty="0" smtClean="0"/>
              <a:t>Establishing a common approach of specifying ‘external’ control into IEEE 802 technologies would require:</a:t>
            </a:r>
          </a:p>
          <a:p>
            <a:pPr lvl="1"/>
            <a:r>
              <a:rPr lang="en-US" dirty="0" smtClean="0"/>
              <a:t>a specification describing the Network Reference Model and listing the DL and PHY control functions required for access networks and SDN</a:t>
            </a:r>
          </a:p>
          <a:p>
            <a:pPr lvl="2"/>
            <a:r>
              <a:rPr lang="en-US" dirty="0"/>
              <a:t>To be addressed by a PAR developped by OmniRAN EC SG</a:t>
            </a:r>
            <a:endParaRPr lang="en-US" dirty="0" smtClean="0"/>
          </a:p>
          <a:p>
            <a:pPr lvl="1"/>
            <a:r>
              <a:rPr lang="en-US" dirty="0" smtClean="0"/>
              <a:t>a specification on the usage of IP protocols for the transport of IEEE 802 attributes</a:t>
            </a:r>
          </a:p>
          <a:p>
            <a:pPr lvl="2"/>
            <a:r>
              <a:rPr lang="en-US" dirty="0" smtClean="0"/>
              <a:t>Topic for the joint IEEE 802 – IETF coordination group</a:t>
            </a:r>
          </a:p>
          <a:p>
            <a:pPr lvl="1"/>
            <a:r>
              <a:rPr lang="en-US" dirty="0" smtClean="0"/>
              <a:t>specifications of the control attributes for the individual IEEE 802 technologies by their working groups</a:t>
            </a:r>
          </a:p>
          <a:p>
            <a:pPr lvl="2"/>
            <a:r>
              <a:rPr lang="en-US" dirty="0" smtClean="0"/>
              <a:t> Should go into annex of related specifications to ensure consistency</a:t>
            </a:r>
            <a:br>
              <a:rPr lang="en-US" dirty="0" smtClean="0"/>
            </a:br>
            <a:endParaRPr lang="en-US" dirty="0" smtClean="0"/>
          </a:p>
          <a:p>
            <a:r>
              <a:rPr lang="en-US" dirty="0"/>
              <a:t>G</a:t>
            </a:r>
            <a:r>
              <a:rPr lang="en-US" dirty="0" smtClean="0"/>
              <a:t>aps within IEEE 802 technologies may be discovered but should be addressed by the related IEEE 802 WGs</a:t>
            </a:r>
            <a:br>
              <a:rPr lang="en-US" dirty="0" smtClean="0"/>
            </a:br>
            <a:endParaRPr lang="en-US"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OmniRAN EC SG proposes to</a:t>
            </a:r>
          </a:p>
        </p:txBody>
      </p:sp>
      <p:sp>
        <p:nvSpPr>
          <p:cNvPr id="3" name="Content Placeholder 2"/>
          <p:cNvSpPr>
            <a:spLocks noGrp="1"/>
          </p:cNvSpPr>
          <p:nvPr>
            <p:ph idx="1"/>
          </p:nvPr>
        </p:nvSpPr>
        <p:spPr/>
        <p:txBody>
          <a:bodyPr>
            <a:normAutofit/>
          </a:bodyPr>
          <a:lstStyle/>
          <a:p>
            <a:r>
              <a:rPr lang="en-US"/>
              <a:t>Develop a PAR and 5C for an IEEE 802 Recommended Practice by Nov ‘13</a:t>
            </a:r>
          </a:p>
          <a:p>
            <a:pPr lvl="1"/>
            <a:r>
              <a:rPr lang="en-US"/>
              <a:t>Potential title: ‘</a:t>
            </a:r>
            <a:r>
              <a:rPr lang="en-US" dirty="0"/>
              <a:t>Network Reference Model and Functional Description of IEEE 802 based Access Networks’</a:t>
            </a:r>
            <a:endParaRPr lang="en-US"/>
          </a:p>
          <a:p>
            <a:pPr lvl="2"/>
            <a:r>
              <a:rPr lang="en-US"/>
              <a:t>Similar to a ‘Stage 2’ specification</a:t>
            </a:r>
          </a:p>
          <a:p>
            <a:r>
              <a:rPr lang="en-US"/>
              <a:t>Suggest the best home for the project.</a:t>
            </a:r>
          </a:p>
          <a:p>
            <a:pPr lvl="1"/>
            <a:endParaRPr lang="en-US"/>
          </a:p>
        </p:txBody>
      </p:sp>
    </p:spTree>
    <p:extLst>
      <p:ext uri="{BB962C8B-B14F-4D97-AF65-F5344CB8AC3E}">
        <p14:creationId xmlns="" xmlns:p14="http://schemas.microsoft.com/office/powerpoint/2010/main" val="2751997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#3</a:t>
            </a:r>
            <a:endParaRPr lang="en-US" dirty="0"/>
          </a:p>
        </p:txBody>
      </p:sp>
      <p:sp>
        <p:nvSpPr>
          <p:cNvPr id="3" name="Content Placeholder 2"/>
          <p:cNvSpPr>
            <a:spLocks noGrp="1"/>
          </p:cNvSpPr>
          <p:nvPr>
            <p:ph idx="1"/>
          </p:nvPr>
        </p:nvSpPr>
        <p:spPr>
          <a:xfrm>
            <a:off x="457200" y="1600200"/>
            <a:ext cx="8229600" cy="4876800"/>
          </a:xfrm>
        </p:spPr>
        <p:txBody>
          <a:bodyPr>
            <a:normAutofit/>
          </a:bodyPr>
          <a:lstStyle/>
          <a:p>
            <a:r>
              <a:rPr lang="en-US" dirty="0" smtClean="0"/>
              <a:t>Documentation of OmniRAN EC SG results so far</a:t>
            </a:r>
          </a:p>
          <a:p>
            <a:r>
              <a:rPr lang="en-US" dirty="0" smtClean="0"/>
              <a:t>Extension of EC SG plan until Nov ‘13</a:t>
            </a:r>
          </a:p>
          <a:p>
            <a:r>
              <a:rPr lang="en-US" dirty="0" smtClean="0"/>
              <a:t>Meetings and conference calls </a:t>
            </a:r>
          </a:p>
          <a:p>
            <a:pPr lvl="1"/>
            <a:r>
              <a:rPr lang="en-US" dirty="0" smtClean="0"/>
              <a:t>York F2F on September 2-6</a:t>
            </a:r>
          </a:p>
          <a:p>
            <a:pPr lvl="1"/>
            <a:r>
              <a:rPr lang="en-US" dirty="0" smtClean="0"/>
              <a:t>Nanjing wireless interim on September 16-20</a:t>
            </a:r>
          </a:p>
          <a:p>
            <a:pPr lvl="1"/>
            <a:r>
              <a:rPr lang="en-US" dirty="0" smtClean="0"/>
              <a:t>Scheduling of conference calls until November 11</a:t>
            </a:r>
            <a:r>
              <a:rPr lang="en-US" baseline="30000" dirty="0" smtClean="0"/>
              <a:t>th</a:t>
            </a:r>
            <a:r>
              <a:rPr lang="en-US" dirty="0" smtClean="0"/>
              <a:t>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OmniRAN</a:t>
            </a:r>
            <a:br>
              <a:rPr lang="en-US" dirty="0" smtClean="0"/>
            </a:br>
            <a:r>
              <a:rPr lang="en-US" dirty="0" smtClean="0"/>
              <a:t>Plan </a:t>
            </a:r>
            <a:r>
              <a:rPr lang="en-US" dirty="0"/>
              <a:t>and </a:t>
            </a:r>
            <a:r>
              <a:rPr lang="en-US" dirty="0" smtClean="0"/>
              <a:t>Timeline</a:t>
            </a:r>
            <a:endParaRPr lang="en-US" dirty="0"/>
          </a:p>
        </p:txBody>
      </p:sp>
      <p:sp>
        <p:nvSpPr>
          <p:cNvPr id="4" name="TextBox 3"/>
          <p:cNvSpPr txBox="1"/>
          <p:nvPr/>
        </p:nvSpPr>
        <p:spPr>
          <a:xfrm>
            <a:off x="457200" y="1543970"/>
            <a:ext cx="1265972" cy="246221"/>
          </a:xfrm>
          <a:prstGeom prst="rect">
            <a:avLst/>
          </a:prstGeom>
          <a:noFill/>
        </p:spPr>
        <p:txBody>
          <a:bodyPr wrap="none" lIns="0" tIns="0" rIns="0" bIns="0" rtlCol="0">
            <a:spAutoFit/>
          </a:bodyPr>
          <a:lstStyle/>
          <a:p>
            <a:r>
              <a:rPr lang="en-US" sz="1600" dirty="0" smtClean="0">
                <a:latin typeface="+mn-lt"/>
              </a:rPr>
              <a:t>Initial meeting</a:t>
            </a:r>
            <a:endParaRPr lang="en-US" sz="1600" dirty="0">
              <a:latin typeface="+mn-lt"/>
            </a:endParaRPr>
          </a:p>
        </p:txBody>
      </p:sp>
      <p:cxnSp>
        <p:nvCxnSpPr>
          <p:cNvPr id="6" name="Straight Arrow Connector 5"/>
          <p:cNvCxnSpPr/>
          <p:nvPr/>
        </p:nvCxnSpPr>
        <p:spPr bwMode="auto">
          <a:xfrm>
            <a:off x="457200" y="5987534"/>
            <a:ext cx="8534400"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9" name="Straight Connector 8"/>
          <p:cNvCxnSpPr/>
          <p:nvPr/>
        </p:nvCxnSpPr>
        <p:spPr bwMode="auto">
          <a:xfrm>
            <a:off x="16764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 name="Straight Connector 9"/>
          <p:cNvCxnSpPr/>
          <p:nvPr/>
        </p:nvCxnSpPr>
        <p:spPr bwMode="auto">
          <a:xfrm>
            <a:off x="81534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1" name="Straight Connector 10"/>
          <p:cNvCxnSpPr/>
          <p:nvPr/>
        </p:nvCxnSpPr>
        <p:spPr bwMode="auto">
          <a:xfrm>
            <a:off x="70866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2" name="Straight Connector 11"/>
          <p:cNvCxnSpPr/>
          <p:nvPr/>
        </p:nvCxnSpPr>
        <p:spPr bwMode="auto">
          <a:xfrm>
            <a:off x="60198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3" name="Straight Connector 12"/>
          <p:cNvCxnSpPr/>
          <p:nvPr/>
        </p:nvCxnSpPr>
        <p:spPr bwMode="auto">
          <a:xfrm>
            <a:off x="49530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4" name="Straight Connector 13"/>
          <p:cNvCxnSpPr/>
          <p:nvPr/>
        </p:nvCxnSpPr>
        <p:spPr bwMode="auto">
          <a:xfrm>
            <a:off x="38862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5" name="Straight Connector 14"/>
          <p:cNvCxnSpPr/>
          <p:nvPr/>
        </p:nvCxnSpPr>
        <p:spPr bwMode="auto">
          <a:xfrm>
            <a:off x="28194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7" name="TextBox 16"/>
          <p:cNvSpPr txBox="1"/>
          <p:nvPr/>
        </p:nvSpPr>
        <p:spPr>
          <a:xfrm>
            <a:off x="2209800" y="5987534"/>
            <a:ext cx="246862" cy="184666"/>
          </a:xfrm>
          <a:prstGeom prst="rect">
            <a:avLst/>
          </a:prstGeom>
          <a:noFill/>
        </p:spPr>
        <p:txBody>
          <a:bodyPr wrap="none" lIns="0" tIns="0" rIns="0" bIns="0" rtlCol="0">
            <a:spAutoFit/>
          </a:bodyPr>
          <a:lstStyle/>
          <a:p>
            <a:pPr algn="ctr"/>
            <a:r>
              <a:rPr lang="en-US" dirty="0" smtClean="0">
                <a:latin typeface="+mn-lt"/>
              </a:rPr>
              <a:t>Jan</a:t>
            </a:r>
            <a:endParaRPr lang="en-US" dirty="0">
              <a:latin typeface="+mn-lt"/>
            </a:endParaRPr>
          </a:p>
        </p:txBody>
      </p:sp>
      <p:sp>
        <p:nvSpPr>
          <p:cNvPr id="18" name="TextBox 17"/>
          <p:cNvSpPr txBox="1"/>
          <p:nvPr/>
        </p:nvSpPr>
        <p:spPr>
          <a:xfrm>
            <a:off x="3191582" y="5987534"/>
            <a:ext cx="264496" cy="184666"/>
          </a:xfrm>
          <a:prstGeom prst="rect">
            <a:avLst/>
          </a:prstGeom>
          <a:noFill/>
        </p:spPr>
        <p:txBody>
          <a:bodyPr wrap="none" lIns="0" tIns="0" rIns="0" bIns="0" rtlCol="0">
            <a:spAutoFit/>
          </a:bodyPr>
          <a:lstStyle/>
          <a:p>
            <a:pPr algn="ctr"/>
            <a:r>
              <a:rPr lang="en-US" dirty="0" smtClean="0">
                <a:latin typeface="+mn-lt"/>
              </a:rPr>
              <a:t>Feb</a:t>
            </a:r>
            <a:endParaRPr lang="en-US" dirty="0">
              <a:latin typeface="+mn-lt"/>
            </a:endParaRPr>
          </a:p>
        </p:txBody>
      </p:sp>
      <p:sp>
        <p:nvSpPr>
          <p:cNvPr id="19" name="TextBox 18"/>
          <p:cNvSpPr txBox="1"/>
          <p:nvPr/>
        </p:nvSpPr>
        <p:spPr>
          <a:xfrm>
            <a:off x="4258382" y="5987534"/>
            <a:ext cx="264496" cy="184666"/>
          </a:xfrm>
          <a:prstGeom prst="rect">
            <a:avLst/>
          </a:prstGeom>
          <a:noFill/>
        </p:spPr>
        <p:txBody>
          <a:bodyPr wrap="none" lIns="0" tIns="0" rIns="0" bIns="0" rtlCol="0">
            <a:spAutoFit/>
          </a:bodyPr>
          <a:lstStyle/>
          <a:p>
            <a:pPr algn="ctr"/>
            <a:r>
              <a:rPr lang="en-US" dirty="0" smtClean="0">
                <a:latin typeface="+mn-lt"/>
              </a:rPr>
              <a:t>Mar</a:t>
            </a:r>
            <a:endParaRPr lang="en-US" dirty="0">
              <a:latin typeface="+mn-lt"/>
            </a:endParaRPr>
          </a:p>
        </p:txBody>
      </p:sp>
      <p:sp>
        <p:nvSpPr>
          <p:cNvPr id="20" name="TextBox 19"/>
          <p:cNvSpPr txBox="1"/>
          <p:nvPr/>
        </p:nvSpPr>
        <p:spPr>
          <a:xfrm>
            <a:off x="5414206" y="5987534"/>
            <a:ext cx="238848" cy="184666"/>
          </a:xfrm>
          <a:prstGeom prst="rect">
            <a:avLst/>
          </a:prstGeom>
          <a:noFill/>
        </p:spPr>
        <p:txBody>
          <a:bodyPr wrap="none" lIns="0" tIns="0" rIns="0" bIns="0" rtlCol="0">
            <a:spAutoFit/>
          </a:bodyPr>
          <a:lstStyle/>
          <a:p>
            <a:pPr algn="ctr"/>
            <a:r>
              <a:rPr lang="en-US" dirty="0" smtClean="0">
                <a:latin typeface="+mn-lt"/>
              </a:rPr>
              <a:t>Apr</a:t>
            </a:r>
            <a:endParaRPr lang="en-US" dirty="0">
              <a:latin typeface="+mn-lt"/>
            </a:endParaRPr>
          </a:p>
        </p:txBody>
      </p:sp>
      <p:sp>
        <p:nvSpPr>
          <p:cNvPr id="21" name="TextBox 20"/>
          <p:cNvSpPr txBox="1"/>
          <p:nvPr/>
        </p:nvSpPr>
        <p:spPr>
          <a:xfrm>
            <a:off x="6379158" y="5987534"/>
            <a:ext cx="290144" cy="184666"/>
          </a:xfrm>
          <a:prstGeom prst="rect">
            <a:avLst/>
          </a:prstGeom>
          <a:noFill/>
        </p:spPr>
        <p:txBody>
          <a:bodyPr wrap="none" lIns="0" tIns="0" rIns="0" bIns="0" rtlCol="0">
            <a:spAutoFit/>
          </a:bodyPr>
          <a:lstStyle/>
          <a:p>
            <a:pPr algn="ctr"/>
            <a:r>
              <a:rPr lang="en-US" dirty="0" smtClean="0">
                <a:latin typeface="+mn-lt"/>
              </a:rPr>
              <a:t>May</a:t>
            </a:r>
            <a:endParaRPr lang="en-US" dirty="0">
              <a:latin typeface="+mn-lt"/>
            </a:endParaRPr>
          </a:p>
        </p:txBody>
      </p:sp>
      <p:sp>
        <p:nvSpPr>
          <p:cNvPr id="22" name="TextBox 21"/>
          <p:cNvSpPr txBox="1"/>
          <p:nvPr/>
        </p:nvSpPr>
        <p:spPr>
          <a:xfrm>
            <a:off x="7543799" y="5987534"/>
            <a:ext cx="246862" cy="184666"/>
          </a:xfrm>
          <a:prstGeom prst="rect">
            <a:avLst/>
          </a:prstGeom>
          <a:noFill/>
        </p:spPr>
        <p:txBody>
          <a:bodyPr wrap="none" lIns="0" tIns="0" rIns="0" bIns="0" rtlCol="0">
            <a:spAutoFit/>
          </a:bodyPr>
          <a:lstStyle/>
          <a:p>
            <a:pPr algn="ctr"/>
            <a:r>
              <a:rPr lang="en-US" dirty="0" smtClean="0">
                <a:latin typeface="+mn-lt"/>
              </a:rPr>
              <a:t>Jun</a:t>
            </a:r>
            <a:endParaRPr lang="en-US" dirty="0">
              <a:latin typeface="+mn-lt"/>
            </a:endParaRPr>
          </a:p>
        </p:txBody>
      </p:sp>
      <p:sp>
        <p:nvSpPr>
          <p:cNvPr id="23" name="TextBox 22"/>
          <p:cNvSpPr txBox="1"/>
          <p:nvPr/>
        </p:nvSpPr>
        <p:spPr>
          <a:xfrm>
            <a:off x="8560047" y="5987534"/>
            <a:ext cx="195566" cy="184666"/>
          </a:xfrm>
          <a:prstGeom prst="rect">
            <a:avLst/>
          </a:prstGeom>
          <a:noFill/>
        </p:spPr>
        <p:txBody>
          <a:bodyPr wrap="none" lIns="0" tIns="0" rIns="0" bIns="0" rtlCol="0">
            <a:spAutoFit/>
          </a:bodyPr>
          <a:lstStyle/>
          <a:p>
            <a:pPr algn="ctr"/>
            <a:r>
              <a:rPr lang="en-US" dirty="0" smtClean="0">
                <a:latin typeface="+mn-lt"/>
              </a:rPr>
              <a:t>Jul</a:t>
            </a:r>
            <a:endParaRPr lang="en-US" dirty="0">
              <a:latin typeface="+mn-lt"/>
            </a:endParaRPr>
          </a:p>
        </p:txBody>
      </p:sp>
      <p:sp>
        <p:nvSpPr>
          <p:cNvPr id="24" name="TextBox 23"/>
          <p:cNvSpPr txBox="1"/>
          <p:nvPr/>
        </p:nvSpPr>
        <p:spPr>
          <a:xfrm>
            <a:off x="457200" y="5606534"/>
            <a:ext cx="862416" cy="184666"/>
          </a:xfrm>
          <a:prstGeom prst="rect">
            <a:avLst/>
          </a:prstGeom>
          <a:noFill/>
        </p:spPr>
        <p:txBody>
          <a:bodyPr wrap="none" lIns="0" tIns="0" rIns="0" bIns="0" rtlCol="0">
            <a:spAutoFit/>
          </a:bodyPr>
          <a:lstStyle/>
          <a:p>
            <a:r>
              <a:rPr lang="en-US" dirty="0" smtClean="0">
                <a:latin typeface="+mn-lt"/>
              </a:rPr>
              <a:t>F2F meeting</a:t>
            </a:r>
            <a:endParaRPr lang="en-US" dirty="0">
              <a:latin typeface="+mn-lt"/>
            </a:endParaRPr>
          </a:p>
        </p:txBody>
      </p:sp>
      <p:sp>
        <p:nvSpPr>
          <p:cNvPr id="25" name="TextBox 24"/>
          <p:cNvSpPr txBox="1"/>
          <p:nvPr/>
        </p:nvSpPr>
        <p:spPr>
          <a:xfrm>
            <a:off x="457200" y="5301734"/>
            <a:ext cx="629981" cy="184666"/>
          </a:xfrm>
          <a:prstGeom prst="rect">
            <a:avLst/>
          </a:prstGeom>
          <a:noFill/>
        </p:spPr>
        <p:txBody>
          <a:bodyPr wrap="none" lIns="0" tIns="0" rIns="0" bIns="0" rtlCol="0">
            <a:spAutoFit/>
          </a:bodyPr>
          <a:lstStyle/>
          <a:p>
            <a:r>
              <a:rPr lang="en-US" dirty="0" smtClean="0">
                <a:latin typeface="+mn-lt"/>
              </a:rPr>
              <a:t>Conf Call</a:t>
            </a:r>
            <a:endParaRPr lang="en-US" dirty="0">
              <a:latin typeface="+mn-lt"/>
            </a:endParaRPr>
          </a:p>
        </p:txBody>
      </p:sp>
      <p:sp>
        <p:nvSpPr>
          <p:cNvPr id="26" name="TextBox 25"/>
          <p:cNvSpPr txBox="1"/>
          <p:nvPr/>
        </p:nvSpPr>
        <p:spPr>
          <a:xfrm>
            <a:off x="2209800" y="5606534"/>
            <a:ext cx="3048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27" name="TextBox 26"/>
          <p:cNvSpPr txBox="1"/>
          <p:nvPr/>
        </p:nvSpPr>
        <p:spPr>
          <a:xfrm>
            <a:off x="4343400" y="5606534"/>
            <a:ext cx="3048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28" name="TextBox 27"/>
          <p:cNvSpPr txBox="1"/>
          <p:nvPr/>
        </p:nvSpPr>
        <p:spPr>
          <a:xfrm>
            <a:off x="6400800" y="5606534"/>
            <a:ext cx="3048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29" name="TextBox 28"/>
          <p:cNvSpPr txBox="1"/>
          <p:nvPr/>
        </p:nvSpPr>
        <p:spPr>
          <a:xfrm>
            <a:off x="8610600" y="5606534"/>
            <a:ext cx="3048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30" name="TextBox 29"/>
          <p:cNvSpPr txBox="1"/>
          <p:nvPr/>
        </p:nvSpPr>
        <p:spPr>
          <a:xfrm>
            <a:off x="3810000" y="5301734"/>
            <a:ext cx="762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31" name="TextBox 30"/>
          <p:cNvSpPr txBox="1"/>
          <p:nvPr/>
        </p:nvSpPr>
        <p:spPr>
          <a:xfrm>
            <a:off x="457200" y="2153570"/>
            <a:ext cx="2417629" cy="246221"/>
          </a:xfrm>
          <a:prstGeom prst="rect">
            <a:avLst/>
          </a:prstGeom>
          <a:noFill/>
        </p:spPr>
        <p:txBody>
          <a:bodyPr wrap="none" lIns="0" tIns="0" rIns="0" bIns="0" rtlCol="0">
            <a:spAutoFit/>
          </a:bodyPr>
          <a:lstStyle/>
          <a:p>
            <a:r>
              <a:rPr lang="en-US" sz="1600" dirty="0" smtClean="0">
                <a:latin typeface="+mn-lt"/>
              </a:rPr>
              <a:t>Draft Use cases document</a:t>
            </a:r>
            <a:endParaRPr lang="en-US" sz="1600" dirty="0">
              <a:latin typeface="+mn-lt"/>
            </a:endParaRPr>
          </a:p>
        </p:txBody>
      </p:sp>
      <p:sp>
        <p:nvSpPr>
          <p:cNvPr id="32" name="TextBox 31"/>
          <p:cNvSpPr txBox="1"/>
          <p:nvPr/>
        </p:nvSpPr>
        <p:spPr>
          <a:xfrm>
            <a:off x="457200" y="2482334"/>
            <a:ext cx="3911528" cy="246221"/>
          </a:xfrm>
          <a:prstGeom prst="rect">
            <a:avLst/>
          </a:prstGeom>
          <a:noFill/>
        </p:spPr>
        <p:txBody>
          <a:bodyPr wrap="none" lIns="0" tIns="0" rIns="0" bIns="0" rtlCol="0">
            <a:spAutoFit/>
          </a:bodyPr>
          <a:lstStyle/>
          <a:p>
            <a:r>
              <a:rPr lang="en-US" sz="1600" dirty="0" smtClean="0">
                <a:latin typeface="+mn-lt"/>
              </a:rPr>
              <a:t>Call for comments on Use cases document</a:t>
            </a:r>
            <a:endParaRPr lang="en-US" sz="1600" dirty="0">
              <a:latin typeface="+mn-lt"/>
            </a:endParaRPr>
          </a:p>
        </p:txBody>
      </p:sp>
      <p:sp>
        <p:nvSpPr>
          <p:cNvPr id="33" name="TextBox 32"/>
          <p:cNvSpPr txBox="1"/>
          <p:nvPr/>
        </p:nvSpPr>
        <p:spPr>
          <a:xfrm>
            <a:off x="457200" y="1848770"/>
            <a:ext cx="2178281" cy="246221"/>
          </a:xfrm>
          <a:prstGeom prst="rect">
            <a:avLst/>
          </a:prstGeom>
          <a:noFill/>
        </p:spPr>
        <p:txBody>
          <a:bodyPr wrap="none" lIns="0" tIns="0" rIns="0" bIns="0" rtlCol="0">
            <a:spAutoFit/>
          </a:bodyPr>
          <a:lstStyle/>
          <a:p>
            <a:r>
              <a:rPr lang="en-US" sz="1600" dirty="0" smtClean="0">
                <a:latin typeface="+mn-lt"/>
              </a:rPr>
              <a:t>Use cases contributions</a:t>
            </a:r>
            <a:endParaRPr lang="en-US" sz="1600" dirty="0">
              <a:latin typeface="+mn-lt"/>
            </a:endParaRPr>
          </a:p>
        </p:txBody>
      </p:sp>
      <p:sp>
        <p:nvSpPr>
          <p:cNvPr id="34" name="TextBox 33"/>
          <p:cNvSpPr txBox="1"/>
          <p:nvPr/>
        </p:nvSpPr>
        <p:spPr>
          <a:xfrm>
            <a:off x="457200" y="3067970"/>
            <a:ext cx="3626694" cy="246221"/>
          </a:xfrm>
          <a:prstGeom prst="rect">
            <a:avLst/>
          </a:prstGeom>
          <a:noFill/>
        </p:spPr>
        <p:txBody>
          <a:bodyPr wrap="none" lIns="0" tIns="0" rIns="0" bIns="0" rtlCol="0">
            <a:spAutoFit/>
          </a:bodyPr>
          <a:lstStyle/>
          <a:p>
            <a:r>
              <a:rPr lang="en-US" sz="1600" dirty="0" smtClean="0">
                <a:latin typeface="+mn-lt"/>
              </a:rPr>
              <a:t>Classification of functional requirements</a:t>
            </a:r>
            <a:endParaRPr lang="en-US" sz="1600" dirty="0">
              <a:latin typeface="+mn-lt"/>
            </a:endParaRPr>
          </a:p>
        </p:txBody>
      </p:sp>
      <p:sp>
        <p:nvSpPr>
          <p:cNvPr id="35" name="TextBox 34"/>
          <p:cNvSpPr txBox="1"/>
          <p:nvPr/>
        </p:nvSpPr>
        <p:spPr>
          <a:xfrm>
            <a:off x="457200" y="3677570"/>
            <a:ext cx="3033783" cy="246221"/>
          </a:xfrm>
          <a:prstGeom prst="rect">
            <a:avLst/>
          </a:prstGeom>
          <a:noFill/>
        </p:spPr>
        <p:txBody>
          <a:bodyPr wrap="none" lIns="0" tIns="0" rIns="0" bIns="0" rtlCol="0">
            <a:spAutoFit/>
          </a:bodyPr>
          <a:lstStyle/>
          <a:p>
            <a:r>
              <a:rPr lang="en-US" sz="1600" dirty="0" smtClean="0">
                <a:latin typeface="+mn-lt"/>
              </a:rPr>
              <a:t>Gap analysis to existing solutions</a:t>
            </a:r>
            <a:endParaRPr lang="en-US" sz="1600" dirty="0">
              <a:latin typeface="+mn-lt"/>
            </a:endParaRPr>
          </a:p>
        </p:txBody>
      </p:sp>
      <p:sp>
        <p:nvSpPr>
          <p:cNvPr id="37" name="TextBox 36"/>
          <p:cNvSpPr txBox="1"/>
          <p:nvPr/>
        </p:nvSpPr>
        <p:spPr>
          <a:xfrm>
            <a:off x="457200" y="3982370"/>
            <a:ext cx="2459006" cy="246221"/>
          </a:xfrm>
          <a:prstGeom prst="rect">
            <a:avLst/>
          </a:prstGeom>
          <a:noFill/>
        </p:spPr>
        <p:txBody>
          <a:bodyPr wrap="none" lIns="0" tIns="0" rIns="0" bIns="0" rtlCol="0">
            <a:spAutoFit/>
          </a:bodyPr>
          <a:lstStyle/>
          <a:p>
            <a:r>
              <a:rPr lang="en-US" sz="1600" dirty="0" smtClean="0">
                <a:solidFill>
                  <a:srgbClr val="000000"/>
                </a:solidFill>
                <a:latin typeface="+mn-lt"/>
              </a:rPr>
              <a:t>Socializing of gap analysis</a:t>
            </a:r>
            <a:endParaRPr lang="en-US" sz="1600" dirty="0">
              <a:solidFill>
                <a:srgbClr val="000000"/>
              </a:solidFill>
              <a:latin typeface="+mn-lt"/>
            </a:endParaRPr>
          </a:p>
        </p:txBody>
      </p:sp>
      <p:sp>
        <p:nvSpPr>
          <p:cNvPr id="38" name="TextBox 37"/>
          <p:cNvSpPr txBox="1"/>
          <p:nvPr/>
        </p:nvSpPr>
        <p:spPr>
          <a:xfrm>
            <a:off x="457200" y="4554379"/>
            <a:ext cx="3353482" cy="246221"/>
          </a:xfrm>
          <a:prstGeom prst="rect">
            <a:avLst/>
          </a:prstGeom>
          <a:noFill/>
        </p:spPr>
        <p:txBody>
          <a:bodyPr wrap="none" lIns="0" tIns="0" rIns="0" bIns="0" rtlCol="0">
            <a:spAutoFit/>
          </a:bodyPr>
          <a:lstStyle/>
          <a:p>
            <a:r>
              <a:rPr lang="en-US" sz="1600" dirty="0" smtClean="0">
                <a:solidFill>
                  <a:srgbClr val="000000"/>
                </a:solidFill>
                <a:latin typeface="+mn-lt"/>
              </a:rPr>
              <a:t>Refine scope of EC SG (crisp words)</a:t>
            </a:r>
            <a:endParaRPr lang="en-US" sz="1600" dirty="0">
              <a:solidFill>
                <a:srgbClr val="000000"/>
              </a:solidFill>
              <a:latin typeface="+mn-lt"/>
            </a:endParaRPr>
          </a:p>
        </p:txBody>
      </p:sp>
      <p:sp>
        <p:nvSpPr>
          <p:cNvPr id="39" name="TextBox 38"/>
          <p:cNvSpPr txBox="1"/>
          <p:nvPr/>
        </p:nvSpPr>
        <p:spPr>
          <a:xfrm>
            <a:off x="457200" y="2763170"/>
            <a:ext cx="2942512" cy="246221"/>
          </a:xfrm>
          <a:prstGeom prst="rect">
            <a:avLst/>
          </a:prstGeom>
          <a:noFill/>
        </p:spPr>
        <p:txBody>
          <a:bodyPr wrap="none" lIns="0" tIns="0" rIns="0" bIns="0" rtlCol="0">
            <a:spAutoFit/>
          </a:bodyPr>
          <a:lstStyle/>
          <a:p>
            <a:r>
              <a:rPr lang="en-US" sz="1600" dirty="0" smtClean="0">
                <a:latin typeface="+mn-lt"/>
              </a:rPr>
              <a:t>Use cases document finalization</a:t>
            </a:r>
            <a:endParaRPr lang="en-US" sz="1600" dirty="0">
              <a:latin typeface="+mn-lt"/>
            </a:endParaRPr>
          </a:p>
        </p:txBody>
      </p:sp>
      <p:sp>
        <p:nvSpPr>
          <p:cNvPr id="40" name="TextBox 39"/>
          <p:cNvSpPr txBox="1"/>
          <p:nvPr/>
        </p:nvSpPr>
        <p:spPr>
          <a:xfrm>
            <a:off x="2209800" y="1524000"/>
            <a:ext cx="30480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41" name="TextBox 40"/>
          <p:cNvSpPr txBox="1"/>
          <p:nvPr/>
        </p:nvSpPr>
        <p:spPr>
          <a:xfrm>
            <a:off x="2681790" y="1828801"/>
            <a:ext cx="310941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42" name="TextBox 41"/>
          <p:cNvSpPr txBox="1"/>
          <p:nvPr/>
        </p:nvSpPr>
        <p:spPr>
          <a:xfrm>
            <a:off x="4648200" y="2133600"/>
            <a:ext cx="53340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43" name="TextBox 42"/>
          <p:cNvSpPr txBox="1"/>
          <p:nvPr/>
        </p:nvSpPr>
        <p:spPr>
          <a:xfrm>
            <a:off x="5257800" y="2438400"/>
            <a:ext cx="106680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44" name="TextBox 43"/>
          <p:cNvSpPr txBox="1"/>
          <p:nvPr/>
        </p:nvSpPr>
        <p:spPr>
          <a:xfrm>
            <a:off x="6400800" y="2743200"/>
            <a:ext cx="30480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45" name="TextBox 44"/>
          <p:cNvSpPr txBox="1"/>
          <p:nvPr/>
        </p:nvSpPr>
        <p:spPr>
          <a:xfrm>
            <a:off x="5257800" y="3048000"/>
            <a:ext cx="144780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48" name="TextBox 47"/>
          <p:cNvSpPr txBox="1"/>
          <p:nvPr/>
        </p:nvSpPr>
        <p:spPr>
          <a:xfrm>
            <a:off x="457200" y="3372770"/>
            <a:ext cx="4594206" cy="246221"/>
          </a:xfrm>
          <a:prstGeom prst="rect">
            <a:avLst/>
          </a:prstGeom>
          <a:noFill/>
        </p:spPr>
        <p:txBody>
          <a:bodyPr wrap="none" lIns="0" tIns="0" rIns="0" bIns="0" rtlCol="0">
            <a:spAutoFit/>
          </a:bodyPr>
          <a:lstStyle/>
          <a:p>
            <a:r>
              <a:rPr lang="en-US" sz="1600" dirty="0" smtClean="0">
                <a:solidFill>
                  <a:srgbClr val="000000"/>
                </a:solidFill>
                <a:latin typeface="+mn-lt"/>
              </a:rPr>
              <a:t>Functional requirements within scope of IEEE 802 </a:t>
            </a:r>
            <a:endParaRPr lang="en-US" sz="1600" dirty="0">
              <a:solidFill>
                <a:srgbClr val="000000"/>
              </a:solidFill>
              <a:latin typeface="+mn-lt"/>
            </a:endParaRPr>
          </a:p>
        </p:txBody>
      </p:sp>
      <p:sp>
        <p:nvSpPr>
          <p:cNvPr id="49" name="TextBox 48"/>
          <p:cNvSpPr txBox="1"/>
          <p:nvPr/>
        </p:nvSpPr>
        <p:spPr>
          <a:xfrm>
            <a:off x="6096000" y="3352800"/>
            <a:ext cx="60960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50" name="TextBox 49"/>
          <p:cNvSpPr txBox="1"/>
          <p:nvPr/>
        </p:nvSpPr>
        <p:spPr>
          <a:xfrm>
            <a:off x="6400800" y="3657600"/>
            <a:ext cx="137160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51" name="TextBox 50"/>
          <p:cNvSpPr txBox="1"/>
          <p:nvPr/>
        </p:nvSpPr>
        <p:spPr>
          <a:xfrm>
            <a:off x="7772400" y="3962400"/>
            <a:ext cx="106680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52" name="TextBox 51"/>
          <p:cNvSpPr txBox="1"/>
          <p:nvPr/>
        </p:nvSpPr>
        <p:spPr>
          <a:xfrm>
            <a:off x="8610600" y="4572000"/>
            <a:ext cx="304800" cy="228600"/>
          </a:xfrm>
          <a:prstGeom prst="rect">
            <a:avLst/>
          </a:prstGeom>
          <a:solidFill>
            <a:srgbClr val="0070C0"/>
          </a:solidFill>
        </p:spPr>
        <p:txBody>
          <a:bodyPr wrap="none" lIns="0" tIns="0" rIns="0" bIns="0" rtlCol="0">
            <a:noAutofit/>
          </a:bodyPr>
          <a:lstStyle/>
          <a:p>
            <a:endParaRPr lang="en-US" dirty="0">
              <a:latin typeface="+mn-lt"/>
            </a:endParaRPr>
          </a:p>
        </p:txBody>
      </p:sp>
      <p:cxnSp>
        <p:nvCxnSpPr>
          <p:cNvPr id="5" name="Straight Connector 4"/>
          <p:cNvCxnSpPr/>
          <p:nvPr/>
        </p:nvCxnSpPr>
        <p:spPr bwMode="auto">
          <a:xfrm>
            <a:off x="8610600" y="16764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sp>
        <p:nvSpPr>
          <p:cNvPr id="7" name="TextBox 6"/>
          <p:cNvSpPr txBox="1"/>
          <p:nvPr/>
        </p:nvSpPr>
        <p:spPr>
          <a:xfrm>
            <a:off x="8305800" y="1414790"/>
            <a:ext cx="553238" cy="261610"/>
          </a:xfrm>
          <a:prstGeom prst="rect">
            <a:avLst/>
          </a:prstGeom>
          <a:noFill/>
        </p:spPr>
        <p:txBody>
          <a:bodyPr wrap="none" rtlCol="0">
            <a:spAutoFit/>
          </a:bodyPr>
          <a:lstStyle/>
          <a:p>
            <a:r>
              <a:rPr lang="en-US" sz="1100">
                <a:latin typeface="+mn-lt"/>
              </a:rPr>
              <a:t>Jul’15</a:t>
            </a:r>
          </a:p>
        </p:txBody>
      </p:sp>
      <p:cxnSp>
        <p:nvCxnSpPr>
          <p:cNvPr id="59" name="Straight Connector 58"/>
          <p:cNvCxnSpPr/>
          <p:nvPr/>
        </p:nvCxnSpPr>
        <p:spPr bwMode="auto">
          <a:xfrm>
            <a:off x="8610600" y="17526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cxnSp>
        <p:nvCxnSpPr>
          <p:cNvPr id="61" name="Straight Connector 60"/>
          <p:cNvCxnSpPr/>
          <p:nvPr/>
        </p:nvCxnSpPr>
        <p:spPr bwMode="auto">
          <a:xfrm>
            <a:off x="4617005" y="17526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sp>
        <p:nvSpPr>
          <p:cNvPr id="62" name="TextBox 61"/>
          <p:cNvSpPr txBox="1"/>
          <p:nvPr/>
        </p:nvSpPr>
        <p:spPr>
          <a:xfrm>
            <a:off x="4258026" y="1447800"/>
            <a:ext cx="621083" cy="261610"/>
          </a:xfrm>
          <a:prstGeom prst="rect">
            <a:avLst/>
          </a:prstGeom>
          <a:noFill/>
        </p:spPr>
        <p:txBody>
          <a:bodyPr wrap="none" rtlCol="0">
            <a:spAutoFit/>
          </a:bodyPr>
          <a:lstStyle/>
          <a:p>
            <a:r>
              <a:rPr lang="en-US" sz="1100">
                <a:latin typeface="+mn-lt"/>
              </a:rPr>
              <a:t>Mar’21</a:t>
            </a:r>
          </a:p>
        </p:txBody>
      </p:sp>
      <p:sp>
        <p:nvSpPr>
          <p:cNvPr id="57" name="TextBox 56"/>
          <p:cNvSpPr txBox="1"/>
          <p:nvPr/>
        </p:nvSpPr>
        <p:spPr>
          <a:xfrm>
            <a:off x="457200" y="4267200"/>
            <a:ext cx="4058803" cy="246221"/>
          </a:xfrm>
          <a:prstGeom prst="rect">
            <a:avLst/>
          </a:prstGeom>
          <a:noFill/>
        </p:spPr>
        <p:txBody>
          <a:bodyPr wrap="none" lIns="0" tIns="0" rIns="0" bIns="0" rtlCol="0">
            <a:spAutoFit/>
          </a:bodyPr>
          <a:lstStyle/>
          <a:p>
            <a:r>
              <a:rPr lang="en-US" sz="1600" dirty="0" smtClean="0">
                <a:solidFill>
                  <a:srgbClr val="000000"/>
                </a:solidFill>
                <a:latin typeface="+mn-lt"/>
              </a:rPr>
              <a:t>Potential standardization topics for IEEE 802</a:t>
            </a:r>
            <a:endParaRPr lang="en-US" sz="1600" dirty="0">
              <a:solidFill>
                <a:srgbClr val="000000"/>
              </a:solidFill>
              <a:latin typeface="+mn-lt"/>
            </a:endParaRPr>
          </a:p>
        </p:txBody>
      </p:sp>
      <p:sp>
        <p:nvSpPr>
          <p:cNvPr id="63" name="TextBox 62"/>
          <p:cNvSpPr txBox="1"/>
          <p:nvPr/>
        </p:nvSpPr>
        <p:spPr>
          <a:xfrm>
            <a:off x="7696200" y="4267200"/>
            <a:ext cx="1143000" cy="228600"/>
          </a:xfrm>
          <a:prstGeom prst="rect">
            <a:avLst/>
          </a:prstGeom>
          <a:solidFill>
            <a:srgbClr val="0070C0"/>
          </a:solidFill>
        </p:spPr>
        <p:txBody>
          <a:bodyPr wrap="none" lIns="0" tIns="0" rIns="0" bIns="0" rtlCol="0">
            <a:noAutofit/>
          </a:bodyPr>
          <a:lstStyle/>
          <a:p>
            <a:endParaRPr lang="en-US" dirty="0">
              <a:latin typeface="+mn-lt"/>
            </a:endParaRPr>
          </a:p>
        </p:txBody>
      </p:sp>
      <p:cxnSp>
        <p:nvCxnSpPr>
          <p:cNvPr id="64" name="Straight Connector 63"/>
          <p:cNvCxnSpPr/>
          <p:nvPr/>
        </p:nvCxnSpPr>
        <p:spPr bwMode="auto">
          <a:xfrm>
            <a:off x="6096000" y="17526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cxnSp>
        <p:nvCxnSpPr>
          <p:cNvPr id="65" name="Straight Connector 64"/>
          <p:cNvCxnSpPr/>
          <p:nvPr/>
        </p:nvCxnSpPr>
        <p:spPr bwMode="auto">
          <a:xfrm>
            <a:off x="5257800" y="17526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sp>
        <p:nvSpPr>
          <p:cNvPr id="66" name="TextBox 65"/>
          <p:cNvSpPr txBox="1"/>
          <p:nvPr/>
        </p:nvSpPr>
        <p:spPr>
          <a:xfrm>
            <a:off x="4953000" y="1447800"/>
            <a:ext cx="600019" cy="261610"/>
          </a:xfrm>
          <a:prstGeom prst="rect">
            <a:avLst/>
          </a:prstGeom>
          <a:noFill/>
        </p:spPr>
        <p:txBody>
          <a:bodyPr wrap="none" rtlCol="0">
            <a:spAutoFit/>
          </a:bodyPr>
          <a:lstStyle/>
          <a:p>
            <a:r>
              <a:rPr lang="en-US" sz="1100">
                <a:latin typeface="+mn-lt"/>
              </a:rPr>
              <a:t>Apr’11</a:t>
            </a:r>
          </a:p>
        </p:txBody>
      </p:sp>
      <p:sp>
        <p:nvSpPr>
          <p:cNvPr id="67" name="TextBox 66"/>
          <p:cNvSpPr txBox="1"/>
          <p:nvPr/>
        </p:nvSpPr>
        <p:spPr>
          <a:xfrm>
            <a:off x="5791200" y="1447800"/>
            <a:ext cx="560952" cy="261610"/>
          </a:xfrm>
          <a:prstGeom prst="rect">
            <a:avLst/>
          </a:prstGeom>
          <a:noFill/>
        </p:spPr>
        <p:txBody>
          <a:bodyPr wrap="none" rtlCol="0">
            <a:spAutoFit/>
          </a:bodyPr>
          <a:lstStyle/>
          <a:p>
            <a:r>
              <a:rPr lang="en-US" sz="1100">
                <a:latin typeface="+mn-lt"/>
              </a:rPr>
              <a:t>May’2</a:t>
            </a:r>
          </a:p>
        </p:txBody>
      </p:sp>
      <p:sp>
        <p:nvSpPr>
          <p:cNvPr id="68" name="TextBox 67"/>
          <p:cNvSpPr txBox="1"/>
          <p:nvPr/>
        </p:nvSpPr>
        <p:spPr>
          <a:xfrm>
            <a:off x="5205560" y="5301734"/>
            <a:ext cx="762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69" name="TextBox 68"/>
          <p:cNvSpPr txBox="1"/>
          <p:nvPr/>
        </p:nvSpPr>
        <p:spPr>
          <a:xfrm>
            <a:off x="6055740" y="5301734"/>
            <a:ext cx="762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60" name="TextBox 59"/>
          <p:cNvSpPr txBox="1"/>
          <p:nvPr/>
        </p:nvSpPr>
        <p:spPr>
          <a:xfrm>
            <a:off x="7696200" y="5334000"/>
            <a:ext cx="762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cxnSp>
        <p:nvCxnSpPr>
          <p:cNvPr id="70" name="Straight Connector 69"/>
          <p:cNvCxnSpPr/>
          <p:nvPr/>
        </p:nvCxnSpPr>
        <p:spPr bwMode="auto">
          <a:xfrm>
            <a:off x="7734300" y="17526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sp>
        <p:nvSpPr>
          <p:cNvPr id="71" name="TextBox 70"/>
          <p:cNvSpPr txBox="1"/>
          <p:nvPr/>
        </p:nvSpPr>
        <p:spPr>
          <a:xfrm>
            <a:off x="7467600" y="1447800"/>
            <a:ext cx="600351" cy="261610"/>
          </a:xfrm>
          <a:prstGeom prst="rect">
            <a:avLst/>
          </a:prstGeom>
          <a:noFill/>
        </p:spPr>
        <p:txBody>
          <a:bodyPr wrap="none" rtlCol="0">
            <a:spAutoFit/>
          </a:bodyPr>
          <a:lstStyle/>
          <a:p>
            <a:r>
              <a:rPr lang="en-US" sz="1100">
                <a:latin typeface="+mn-lt"/>
              </a:rPr>
              <a:t>Jun’20</a:t>
            </a:r>
          </a:p>
        </p:txBody>
      </p:sp>
    </p:spTree>
    <p:extLst>
      <p:ext uri="{BB962C8B-B14F-4D97-AF65-F5344CB8AC3E}">
        <p14:creationId xmlns:p14="http://schemas.microsoft.com/office/powerpoint/2010/main" xmlns="" val="166263082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OmniRAN Meetings until November 2013</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Wed, Aug 7</a:t>
            </a:r>
            <a:r>
              <a:rPr lang="en-US" baseline="30000" dirty="0" smtClean="0"/>
              <a:t>th</a:t>
            </a:r>
            <a:r>
              <a:rPr lang="en-US" dirty="0" smtClean="0"/>
              <a:t>, 2013,  10-11am ET: </a:t>
            </a:r>
            <a:r>
              <a:rPr lang="en-US" dirty="0" err="1" smtClean="0"/>
              <a:t>Confcall</a:t>
            </a:r>
            <a:endParaRPr lang="en-US" dirty="0" smtClean="0"/>
          </a:p>
          <a:p>
            <a:r>
              <a:rPr lang="en-US" dirty="0" smtClean="0"/>
              <a:t>Wed, Sep 4</a:t>
            </a:r>
            <a:r>
              <a:rPr lang="en-US" baseline="30000" dirty="0" smtClean="0"/>
              <a:t>th</a:t>
            </a:r>
            <a:r>
              <a:rPr lang="en-US" dirty="0" smtClean="0"/>
              <a:t>, 2013, F2F Meeting York, UK</a:t>
            </a:r>
          </a:p>
          <a:p>
            <a:r>
              <a:rPr lang="en-US" dirty="0" smtClean="0"/>
              <a:t>Tue, Sep 17</a:t>
            </a:r>
            <a:r>
              <a:rPr lang="en-US" baseline="30000" dirty="0" smtClean="0"/>
              <a:t>th</a:t>
            </a:r>
            <a:r>
              <a:rPr lang="en-US" dirty="0" smtClean="0"/>
              <a:t>, 730-930 am ET/1930-2130 Nanjing, F2F session w/ remote participation</a:t>
            </a:r>
          </a:p>
          <a:p>
            <a:r>
              <a:rPr lang="en-US" dirty="0" smtClean="0"/>
              <a:t>Fri, Sep 27</a:t>
            </a:r>
            <a:r>
              <a:rPr lang="en-US" baseline="30000" dirty="0" smtClean="0"/>
              <a:t>th</a:t>
            </a:r>
            <a:r>
              <a:rPr lang="en-US" dirty="0" smtClean="0"/>
              <a:t>, 2013, 09-11am ET: </a:t>
            </a:r>
            <a:r>
              <a:rPr lang="en-US" dirty="0" err="1" smtClean="0"/>
              <a:t>Confcall</a:t>
            </a:r>
            <a:endParaRPr lang="en-US" dirty="0" smtClean="0"/>
          </a:p>
          <a:p>
            <a:r>
              <a:rPr lang="en-US" dirty="0" smtClean="0"/>
              <a:t>(Fri, Oct 4</a:t>
            </a:r>
            <a:r>
              <a:rPr lang="en-US" baseline="30000" dirty="0" smtClean="0"/>
              <a:t>th</a:t>
            </a:r>
            <a:r>
              <a:rPr lang="en-US" dirty="0" smtClean="0"/>
              <a:t>, 2013, 09-11am ET: </a:t>
            </a:r>
            <a:r>
              <a:rPr lang="en-US" dirty="0" err="1" smtClean="0"/>
              <a:t>Confcall</a:t>
            </a:r>
            <a:r>
              <a:rPr lang="en-US" dirty="0" smtClean="0"/>
              <a:t>) ???</a:t>
            </a:r>
          </a:p>
          <a:p>
            <a:r>
              <a:rPr lang="en-US" dirty="0" smtClean="0"/>
              <a:t>Thu, Oct 10</a:t>
            </a:r>
            <a:r>
              <a:rPr lang="en-US" baseline="30000" dirty="0" smtClean="0"/>
              <a:t>th</a:t>
            </a:r>
            <a:r>
              <a:rPr lang="en-US" dirty="0" smtClean="0"/>
              <a:t>, 2013, 09-11am ET: </a:t>
            </a:r>
            <a:r>
              <a:rPr lang="en-US" dirty="0" err="1" smtClean="0"/>
              <a:t>Confcall</a:t>
            </a:r>
            <a:endParaRPr lang="en-US" dirty="0" smtClean="0"/>
          </a:p>
          <a:p>
            <a:r>
              <a:rPr lang="en-US" dirty="0" smtClean="0">
                <a:solidFill>
                  <a:srgbClr val="FF0000"/>
                </a:solidFill>
              </a:rPr>
              <a:t>Fri, Oct 11</a:t>
            </a:r>
            <a:r>
              <a:rPr lang="en-US" baseline="30000" dirty="0" smtClean="0">
                <a:solidFill>
                  <a:srgbClr val="FF0000"/>
                </a:solidFill>
              </a:rPr>
              <a:t>th</a:t>
            </a:r>
            <a:r>
              <a:rPr lang="en-US" dirty="0" smtClean="0">
                <a:solidFill>
                  <a:srgbClr val="FF0000"/>
                </a:solidFill>
              </a:rPr>
              <a:t>, 2013, </a:t>
            </a:r>
            <a:r>
              <a:rPr lang="en-US" dirty="0" err="1" smtClean="0">
                <a:solidFill>
                  <a:srgbClr val="FF0000"/>
                </a:solidFill>
              </a:rPr>
              <a:t>CoB</a:t>
            </a:r>
            <a:r>
              <a:rPr lang="en-US" dirty="0" smtClean="0">
                <a:solidFill>
                  <a:srgbClr val="FF0000"/>
                </a:solidFill>
              </a:rPr>
              <a:t>: </a:t>
            </a:r>
            <a:br>
              <a:rPr lang="en-US" dirty="0" smtClean="0">
                <a:solidFill>
                  <a:srgbClr val="FF0000"/>
                </a:solidFill>
              </a:rPr>
            </a:br>
            <a:r>
              <a:rPr lang="en-US" dirty="0" smtClean="0">
                <a:solidFill>
                  <a:srgbClr val="FF0000"/>
                </a:solidFill>
              </a:rPr>
              <a:t>Submission deadline for PAR to EC list</a:t>
            </a:r>
          </a:p>
          <a:p>
            <a:r>
              <a:rPr lang="en-US" dirty="0" smtClean="0"/>
              <a:t>Mon, Nov 11</a:t>
            </a:r>
            <a:r>
              <a:rPr lang="en-US" baseline="30000" dirty="0" smtClean="0"/>
              <a:t>th</a:t>
            </a:r>
            <a:r>
              <a:rPr lang="en-US" dirty="0" smtClean="0"/>
              <a:t>, 0800-1000am CT: </a:t>
            </a:r>
            <a:br>
              <a:rPr lang="en-US" dirty="0" smtClean="0"/>
            </a:br>
            <a:r>
              <a:rPr lang="en-US" dirty="0" smtClean="0"/>
              <a:t>EC Opening Meeting Dallas F2F</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smtClean="0"/>
              <a:t>Business #4</a:t>
            </a:r>
            <a:endParaRPr lang="en-US" dirty="0"/>
          </a:p>
        </p:txBody>
      </p:sp>
      <p:sp>
        <p:nvSpPr>
          <p:cNvPr id="3" name="Content Placeholder 2"/>
          <p:cNvSpPr>
            <a:spLocks noGrp="1"/>
          </p:cNvSpPr>
          <p:nvPr>
            <p:ph idx="1"/>
          </p:nvPr>
        </p:nvSpPr>
        <p:spPr>
          <a:xfrm>
            <a:off x="457200" y="990600"/>
            <a:ext cx="8229600" cy="5334000"/>
          </a:xfrm>
        </p:spPr>
        <p:txBody>
          <a:bodyPr>
            <a:normAutofit fontScale="62500" lnSpcReduction="20000"/>
          </a:bodyPr>
          <a:lstStyle/>
          <a:p>
            <a:r>
              <a:rPr lang="en-US" dirty="0" smtClean="0"/>
              <a:t>Agenda for York </a:t>
            </a:r>
            <a:r>
              <a:rPr lang="en-US" dirty="0" smtClean="0"/>
              <a:t>F2F</a:t>
            </a:r>
          </a:p>
          <a:p>
            <a:pPr lvl="1"/>
            <a:endParaRPr lang="en-US" dirty="0" smtClean="0"/>
          </a:p>
          <a:p>
            <a:pPr lvl="1"/>
            <a:r>
              <a:rPr lang="en-US" dirty="0" smtClean="0"/>
              <a:t>Approval of minutes ?</a:t>
            </a:r>
            <a:endParaRPr lang="en-US" dirty="0" smtClean="0"/>
          </a:p>
          <a:p>
            <a:pPr lvl="1"/>
            <a:r>
              <a:rPr lang="en-US" dirty="0" smtClean="0"/>
              <a:t>Reports</a:t>
            </a:r>
          </a:p>
          <a:p>
            <a:pPr lvl="2"/>
            <a:r>
              <a:rPr lang="en-US" dirty="0" smtClean="0"/>
              <a:t>discussions with 802.1</a:t>
            </a:r>
          </a:p>
          <a:p>
            <a:pPr lvl="2"/>
            <a:r>
              <a:rPr lang="en-US" dirty="0" smtClean="0"/>
              <a:t>communication with IETF</a:t>
            </a:r>
          </a:p>
          <a:p>
            <a:pPr lvl="1"/>
            <a:r>
              <a:rPr lang="en-US" dirty="0" smtClean="0"/>
              <a:t>Content of ‘Stage 2’ document</a:t>
            </a:r>
          </a:p>
          <a:p>
            <a:pPr lvl="2"/>
            <a:r>
              <a:rPr lang="en-US" dirty="0" smtClean="0"/>
              <a:t>legacy guidance</a:t>
            </a:r>
          </a:p>
          <a:p>
            <a:pPr lvl="2"/>
            <a:r>
              <a:rPr lang="en-US" dirty="0" err="1" smtClean="0"/>
              <a:t>WiMAX</a:t>
            </a:r>
            <a:r>
              <a:rPr lang="en-US" dirty="0" smtClean="0"/>
              <a:t> NWG Stage 2</a:t>
            </a:r>
          </a:p>
          <a:p>
            <a:pPr lvl="2"/>
            <a:r>
              <a:rPr lang="en-US" dirty="0" smtClean="0"/>
              <a:t>initial draft </a:t>
            </a:r>
            <a:r>
              <a:rPr lang="en-US" dirty="0" err="1" smtClean="0"/>
              <a:t>ToC</a:t>
            </a:r>
            <a:r>
              <a:rPr lang="en-US" dirty="0" smtClean="0"/>
              <a:t> of IEEE 802 ‘Stage 2’</a:t>
            </a:r>
          </a:p>
          <a:p>
            <a:pPr lvl="1"/>
            <a:r>
              <a:rPr lang="en-US" dirty="0" smtClean="0"/>
              <a:t>PAR &amp; 5C texting</a:t>
            </a:r>
          </a:p>
          <a:p>
            <a:pPr lvl="1"/>
            <a:r>
              <a:rPr lang="en-US" dirty="0" smtClean="0"/>
              <a:t>AOB</a:t>
            </a:r>
          </a:p>
          <a:p>
            <a:pPr lvl="1"/>
            <a:endParaRPr lang="en-US" dirty="0" smtClean="0"/>
          </a:p>
          <a:p>
            <a:r>
              <a:rPr lang="en-US" dirty="0" smtClean="0"/>
              <a:t>PAR and 5C </a:t>
            </a:r>
            <a:r>
              <a:rPr lang="en-US" dirty="0" smtClean="0"/>
              <a:t>template</a:t>
            </a:r>
          </a:p>
          <a:p>
            <a:pPr lvl="1"/>
            <a:r>
              <a:rPr lang="en-US" dirty="0" smtClean="0">
                <a:hlinkClick r:id="rId2"/>
              </a:rPr>
              <a:t>https://</a:t>
            </a:r>
            <a:r>
              <a:rPr lang="en-US" dirty="0" smtClean="0">
                <a:hlinkClick r:id="rId2"/>
              </a:rPr>
              <a:t>mentor.ieee.org/omniran/dcn/13/omniran-13-0005-00-0000-par-5c-table-of-content.docx</a:t>
            </a:r>
            <a:endParaRPr lang="en-US" dirty="0" smtClean="0"/>
          </a:p>
          <a:p>
            <a:r>
              <a:rPr lang="en-US" dirty="0" smtClean="0"/>
              <a:t>AOB</a:t>
            </a:r>
          </a:p>
          <a:p>
            <a:r>
              <a:rPr lang="en-US" dirty="0" smtClean="0"/>
              <a:t>Adjourn</a:t>
            </a:r>
            <a:endParaRPr lang="en-US" dirty="0" smtClean="0"/>
          </a:p>
          <a:p>
            <a:pPr lvl="0">
              <a:buNone/>
            </a:pPr>
            <a:endParaRPr lang="en-US"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dirty="0" smtClean="0"/>
              <a:t>Meeting</a:t>
            </a:r>
            <a:endParaRPr lang="en-GB" dirty="0"/>
          </a:p>
        </p:txBody>
      </p:sp>
      <p:sp>
        <p:nvSpPr>
          <p:cNvPr id="3078" name="Rectangle 3"/>
          <p:cNvSpPr>
            <a:spLocks noGrp="1" noChangeArrowheads="1"/>
          </p:cNvSpPr>
          <p:nvPr>
            <p:ph type="body" idx="1"/>
          </p:nvPr>
        </p:nvSpPr>
        <p:spPr>
          <a:xfrm>
            <a:off x="457200" y="1600200"/>
            <a:ext cx="8229600" cy="4876800"/>
          </a:xfrm>
        </p:spPr>
        <p:txBody>
          <a:bodyPr>
            <a:normAutofit fontScale="77500" lnSpcReduction="20000"/>
          </a:bodyPr>
          <a:lstStyle/>
          <a:p>
            <a:r>
              <a:rPr lang="en-GB" dirty="0" smtClean="0"/>
              <a:t>Wednesday, August 7</a:t>
            </a:r>
            <a:r>
              <a:rPr lang="en-GB" baseline="30000" dirty="0" smtClean="0"/>
              <a:t>th</a:t>
            </a:r>
            <a:r>
              <a:rPr lang="en-GB" dirty="0" smtClean="0"/>
              <a:t>, 2013, </a:t>
            </a:r>
            <a:r>
              <a:rPr lang="en-GB" dirty="0" smtClean="0"/>
              <a:t>10:00-11:00 </a:t>
            </a:r>
            <a:r>
              <a:rPr lang="en-GB" dirty="0" smtClean="0"/>
              <a:t>AM ET</a:t>
            </a:r>
            <a:endParaRPr lang="en-GB" dirty="0"/>
          </a:p>
          <a:p>
            <a:endParaRPr lang="en-GB" dirty="0"/>
          </a:p>
          <a:p>
            <a:pPr marL="0" indent="0">
              <a:buNone/>
            </a:pPr>
            <a:r>
              <a:rPr lang="en-GB" dirty="0" smtClean="0"/>
              <a:t>Conference Call:</a:t>
            </a:r>
            <a:endParaRPr lang="en-GB" dirty="0"/>
          </a:p>
          <a:p>
            <a:r>
              <a:rPr lang="en-US" dirty="0" smtClean="0"/>
              <a:t>Call-in number: 1-(972) 445 9673  (US)</a:t>
            </a:r>
          </a:p>
          <a:p>
            <a:r>
              <a:rPr lang="en-US" dirty="0" smtClean="0"/>
              <a:t>Global numbers: </a:t>
            </a:r>
            <a:r>
              <a:rPr lang="en-US" u="sng" dirty="0" smtClean="0">
                <a:hlinkClick r:id="rId3"/>
              </a:rPr>
              <a:t>https://www2.nokiasiemensnetworks.com/nvc</a:t>
            </a:r>
            <a:endParaRPr lang="en-US" dirty="0" smtClean="0"/>
          </a:p>
          <a:p>
            <a:r>
              <a:rPr lang="en-US" dirty="0" smtClean="0"/>
              <a:t>Conference Code: </a:t>
            </a:r>
            <a:r>
              <a:rPr lang="en-US" b="1" dirty="0" smtClean="0"/>
              <a:t>433 819 2102 </a:t>
            </a:r>
            <a:r>
              <a:rPr lang="en-US" dirty="0" smtClean="0"/>
              <a:t>#</a:t>
            </a:r>
          </a:p>
          <a:p>
            <a:endParaRPr lang="en-US" dirty="0" smtClean="0"/>
          </a:p>
          <a:p>
            <a:pPr>
              <a:buNone/>
            </a:pPr>
            <a:r>
              <a:rPr lang="en-US" dirty="0" err="1" smtClean="0"/>
              <a:t>WebEX</a:t>
            </a:r>
            <a:endParaRPr lang="en-US" dirty="0" smtClean="0"/>
          </a:p>
          <a:p>
            <a:r>
              <a:rPr lang="en-US" dirty="0" smtClean="0"/>
              <a:t>Meeting Number: 702 473 409</a:t>
            </a:r>
          </a:p>
          <a:p>
            <a:r>
              <a:rPr lang="en-US" dirty="0" smtClean="0"/>
              <a:t>Meeting Password: </a:t>
            </a:r>
            <a:r>
              <a:rPr lang="en-US" dirty="0" err="1" smtClean="0"/>
              <a:t>omniran</a:t>
            </a:r>
            <a:endParaRPr lang="en-US" dirty="0" smtClean="0"/>
          </a:p>
          <a:p>
            <a:r>
              <a:rPr lang="en-US" u="sng" dirty="0" smtClean="0">
                <a:hlinkClick r:id="rId4"/>
              </a:rPr>
              <a:t>https://nsn.webex.com/nsn/j.php?J=702473409&amp;PW=NNmZiYTEyNjVi</a:t>
            </a:r>
            <a:endParaRPr lang="en-US" dirty="0" smtClean="0"/>
          </a:p>
          <a:p>
            <a:pPr>
              <a:buNone/>
            </a:pPr>
            <a:endParaRPr lang="en-US" u="sng"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r>
              <a:rPr lang="en-US"/>
              <a:t>Guidelines for IEEE-SA Meetings</a:t>
            </a:r>
          </a:p>
        </p:txBody>
      </p:sp>
      <p:sp>
        <p:nvSpPr>
          <p:cNvPr id="3" name="Content Placeholder 2"/>
          <p:cNvSpPr>
            <a:spLocks noGrp="1"/>
          </p:cNvSpPr>
          <p:nvPr>
            <p:ph idx="1"/>
          </p:nvPr>
        </p:nvSpPr>
        <p:spPr>
          <a:xfrm>
            <a:off x="457200" y="1371600"/>
            <a:ext cx="8229600" cy="5181600"/>
          </a:xfrm>
        </p:spPr>
        <p:txBody>
          <a:bodyPr>
            <a:normAutofit/>
          </a:bodyPr>
          <a:lstStyle/>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All IEEE-SA standards meetings shall be conducted in compliance with all applicable laws, including antitrust and competition laws.</a:t>
            </a: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630238" lvl="1">
              <a:lnSpc>
                <a:spcPct val="80000"/>
              </a:lnSpc>
              <a:spcAft>
                <a:spcPct val="40000"/>
              </a:spcAft>
              <a:buClr>
                <a:srgbClr val="CC3300"/>
              </a:buClr>
              <a:buSzPct val="50000"/>
              <a:buFont typeface="Monotype Sorts" charset="0"/>
              <a:buChar char="l"/>
            </a:pPr>
            <a:r>
              <a:rPr lang="en-US" sz="1300">
                <a:solidFill>
                  <a:srgbClr val="000099"/>
                </a:solidFill>
                <a:latin typeface="Arial" charset="0"/>
              </a:rPr>
              <a:t>Relative costs, including licensing costs of essential patent claims, of different technical approaches may be discussed in standards development meetings. </a:t>
            </a:r>
          </a:p>
          <a:p>
            <a:pPr marL="1143000" lvl="2">
              <a:lnSpc>
                <a:spcPct val="80000"/>
              </a:lnSpc>
              <a:spcAft>
                <a:spcPct val="40000"/>
              </a:spcAft>
              <a:buClr>
                <a:srgbClr val="CC3300"/>
              </a:buClr>
              <a:buSzPct val="50000"/>
              <a:buFont typeface="Monotype Sorts" charset="0"/>
              <a:buChar char="l"/>
            </a:pPr>
            <a:r>
              <a:rPr lang="en-GB" sz="1300">
                <a:solidFill>
                  <a:srgbClr val="000099"/>
                </a:solidFill>
                <a:latin typeface="Arial" charset="0"/>
              </a:rPr>
              <a:t>Technical considerations remain primary focus</a:t>
            </a:r>
            <a:endParaRPr lang="en-US" sz="1300">
              <a:solidFill>
                <a:srgbClr val="000099"/>
              </a:solidFill>
              <a:latin typeface="Arial" charset="0"/>
            </a:endParaRP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do formally object.</a:t>
            </a:r>
          </a:p>
          <a:p>
            <a:pPr marL="230188" indent="-230188" algn="ctr">
              <a:lnSpc>
                <a:spcPct val="80000"/>
              </a:lnSpc>
              <a:buClr>
                <a:srgbClr val="CC3300"/>
              </a:buClr>
              <a:buSzPct val="50000"/>
              <a:buNone/>
            </a:pPr>
            <a:r>
              <a:rPr lang="en-US" sz="1000" b="1">
                <a:solidFill>
                  <a:srgbClr val="000099"/>
                </a:solidFill>
                <a:latin typeface="Arial" charset="0"/>
              </a:rPr>
              <a:t>---------------------------------------------------------------   </a:t>
            </a:r>
          </a:p>
          <a:p>
            <a:pPr marL="230188" indent="-230188" algn="ctr">
              <a:lnSpc>
                <a:spcPct val="80000"/>
              </a:lnSpc>
              <a:buClr>
                <a:srgbClr val="CC3300"/>
              </a:buClr>
              <a:buSzPct val="50000"/>
              <a:buNone/>
            </a:pPr>
            <a:r>
              <a:rPr lang="en-US" sz="1200" b="1">
                <a:solidFill>
                  <a:srgbClr val="000099"/>
                </a:solidFill>
                <a:latin typeface="Arial" charset="0"/>
              </a:rPr>
              <a:t>If you have questions, contact the IEEE-SA Standards Board Patent Committee Administrator at patcom@ieee.org or visit http://standards.ieee.org/about/sasb/patcom/index.html </a:t>
            </a:r>
            <a:br>
              <a:rPr lang="en-US" sz="1200" b="1">
                <a:solidFill>
                  <a:srgbClr val="000099"/>
                </a:solidFill>
                <a:latin typeface="Arial" charset="0"/>
              </a:rPr>
            </a:br>
            <a:endParaRPr lang="en-US" sz="1200" b="1">
              <a:solidFill>
                <a:srgbClr val="000099"/>
              </a:solidFill>
              <a:latin typeface="Arial" charset="0"/>
            </a:endParaRPr>
          </a:p>
          <a:p>
            <a:pPr marL="230188" indent="-230188" algn="ctr">
              <a:lnSpc>
                <a:spcPct val="80000"/>
              </a:lnSpc>
              <a:buClr>
                <a:srgbClr val="CC3300"/>
              </a:buClr>
              <a:buSzPct val="50000"/>
              <a:buNone/>
            </a:pPr>
            <a:r>
              <a:rPr lang="en-US" sz="1200" b="1">
                <a:solidFill>
                  <a:srgbClr val="000099"/>
                </a:solidFill>
                <a:latin typeface="Arial" charset="0"/>
              </a:rPr>
              <a:t>See </a:t>
            </a:r>
            <a:r>
              <a:rPr lang="en-US" sz="1200" b="1" i="1">
                <a:solidFill>
                  <a:srgbClr val="000099"/>
                </a:solidFill>
                <a:latin typeface="Arial" charset="0"/>
              </a:rPr>
              <a:t>IEEE-SA Standards Board Operations Manual</a:t>
            </a:r>
            <a:r>
              <a:rPr lang="en-US" sz="1200" b="1">
                <a:solidFill>
                  <a:srgbClr val="000099"/>
                </a:solidFill>
                <a:latin typeface="Arial" charset="0"/>
              </a:rPr>
              <a:t>, clause 5.3.10 and </a:t>
            </a:r>
            <a:r>
              <a:rPr lang="en-GB" sz="1200" b="1">
                <a:solidFill>
                  <a:srgbClr val="000099"/>
                </a:solidFill>
                <a:latin typeface="Arial" charset="0"/>
              </a:rPr>
              <a:t>“Promoting Competition and Innovation: What You Need to Know about the IEEE Standards Association's Antitrust and Competition Policy”</a:t>
            </a:r>
            <a:r>
              <a:rPr lang="en-US" sz="1200" b="1">
                <a:solidFill>
                  <a:srgbClr val="000099"/>
                </a:solidFill>
                <a:latin typeface="Arial" charset="0"/>
              </a:rPr>
              <a:t> for more details.</a:t>
            </a:r>
          </a:p>
          <a:p>
            <a:pPr marL="230188" indent="-230188" algn="ctr">
              <a:lnSpc>
                <a:spcPct val="80000"/>
              </a:lnSpc>
              <a:buClr>
                <a:srgbClr val="CC3300"/>
              </a:buClr>
              <a:buSzPct val="50000"/>
              <a:buNone/>
            </a:pPr>
            <a:endParaRPr lang="en-US" sz="1200" b="1">
              <a:solidFill>
                <a:srgbClr val="000099"/>
              </a:solidFill>
              <a:latin typeface="Arial" charset="0"/>
            </a:endParaRPr>
          </a:p>
          <a:p>
            <a:pPr marL="230188" indent="-230188" algn="ctr">
              <a:lnSpc>
                <a:spcPct val="80000"/>
              </a:lnSpc>
              <a:buClr>
                <a:srgbClr val="CC3300"/>
              </a:buClr>
              <a:buSzPct val="50000"/>
              <a:buNone/>
            </a:pPr>
            <a:r>
              <a:rPr lang="en-US" sz="1200" b="1">
                <a:solidFill>
                  <a:srgbClr val="000099"/>
                </a:solidFill>
                <a:latin typeface="Arial" charset="0"/>
              </a:rPr>
              <a:t>This slide set is available </a:t>
            </a:r>
            <a:br>
              <a:rPr lang="en-US" sz="1200" b="1">
                <a:solidFill>
                  <a:srgbClr val="000099"/>
                </a:solidFill>
                <a:latin typeface="Arial" charset="0"/>
              </a:rPr>
            </a:br>
            <a:r>
              <a:rPr lang="en-US" sz="1200" b="1">
                <a:solidFill>
                  <a:srgbClr val="000099"/>
                </a:solidFill>
                <a:latin typeface="Arial" charset="0"/>
              </a:rPr>
              <a:t>at https://development.standards.ieee.org/myproject/Public/mytools/mob/slideset.ppt</a:t>
            </a:r>
          </a:p>
        </p:txBody>
      </p:sp>
      <p:sp>
        <p:nvSpPr>
          <p:cNvPr id="205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20000"/>
          </a:bodyPr>
          <a:lstStyle/>
          <a:p>
            <a:r>
              <a:rPr lang="en-US">
                <a:solidFill>
                  <a:srgbClr val="1F497D"/>
                </a:solidFill>
              </a:rPr>
              <a:t>Link to IEEE Disclosure of Affiliation </a:t>
            </a:r>
          </a:p>
          <a:p>
            <a:pPr lvl="1"/>
            <a:r>
              <a:rPr lang="en-US">
                <a:solidFill>
                  <a:srgbClr val="1F497D"/>
                </a:solidFill>
                <a:hlinkClick r:id="rId3"/>
              </a:rPr>
              <a:t>http://standards.ieee.org/faqs/affiliationFAQ.html</a:t>
            </a:r>
            <a:endParaRPr lang="en-US">
              <a:solidFill>
                <a:srgbClr val="1F497D"/>
              </a:solidFill>
            </a:endParaRPr>
          </a:p>
          <a:p>
            <a:r>
              <a:rPr lang="en-US">
                <a:solidFill>
                  <a:srgbClr val="1F497D"/>
                </a:solidFill>
              </a:rPr>
              <a:t>Links to IEEE Antitrust Guidelines</a:t>
            </a:r>
          </a:p>
          <a:p>
            <a:pPr lvl="1"/>
            <a:r>
              <a:rPr lang="en-US">
                <a:solidFill>
                  <a:srgbClr val="1F497D"/>
                </a:solidFill>
                <a:hlinkClick r:id="rId4"/>
              </a:rPr>
              <a:t>http://standards.ieee.org/resources/antitrust-guidelines.pdf</a:t>
            </a:r>
            <a:endParaRPr lang="en-US">
              <a:solidFill>
                <a:srgbClr val="1F497D"/>
              </a:solidFill>
            </a:endParaRPr>
          </a:p>
          <a:p>
            <a:r>
              <a:rPr lang="en-US">
                <a:solidFill>
                  <a:srgbClr val="1F497D"/>
                </a:solidFill>
              </a:rPr>
              <a:t>Link to IEEE Code of Ethics</a:t>
            </a:r>
          </a:p>
          <a:p>
            <a:pPr lvl="1"/>
            <a:r>
              <a:rPr lang="en-US">
                <a:solidFill>
                  <a:srgbClr val="1F497D"/>
                </a:solidFill>
                <a:hlinkClick r:id="rId5"/>
              </a:rPr>
              <a:t>http://www.ieee.org/web/membership/ethics/code_ethics.html</a:t>
            </a:r>
            <a:r>
              <a:rPr lang="en-US">
                <a:solidFill>
                  <a:srgbClr val="1F497D"/>
                </a:solidFill>
              </a:rPr>
              <a:t> </a:t>
            </a:r>
          </a:p>
          <a:p>
            <a:r>
              <a:rPr lang="en-US">
                <a:solidFill>
                  <a:srgbClr val="1F497D"/>
                </a:solidFill>
              </a:rPr>
              <a:t>Link to IEEE Patent Policy</a:t>
            </a:r>
          </a:p>
          <a:p>
            <a:pPr lvl="1"/>
            <a:r>
              <a:rPr lang="en-US">
                <a:solidFill>
                  <a:srgbClr val="1F497D"/>
                </a:solidFill>
                <a:hlinkClick r:id="rId6"/>
              </a:rPr>
              <a:t>http://standards.ieee.org/board/pat/pat-slideset.ppt</a:t>
            </a:r>
            <a:endParaRPr lang="en-US">
              <a:solidFill>
                <a:srgbClr val="1F497D"/>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p:nvPr>
        </p:nvSpPr>
        <p:spPr/>
        <p:txBody>
          <a:bodyPr/>
          <a:lstStyle/>
          <a:p>
            <a:r>
              <a:rPr lang="en-US"/>
              <a:t>Meeting Etiquette</a:t>
            </a:r>
          </a:p>
        </p:txBody>
      </p:sp>
      <p:sp>
        <p:nvSpPr>
          <p:cNvPr id="10246" name="Rectangle 3"/>
          <p:cNvSpPr>
            <a:spLocks noGrp="1" noChangeArrowheads="1"/>
          </p:cNvSpPr>
          <p:nvPr>
            <p:ph type="body" idx="1"/>
          </p:nvPr>
        </p:nvSpPr>
        <p:spPr/>
        <p:txBody>
          <a:bodyPr>
            <a:normAutofit fontScale="92500" lnSpcReduction="10000"/>
          </a:bodyPr>
          <a:lstStyle/>
          <a:p>
            <a:r>
              <a:rPr lang="en-US">
                <a:solidFill>
                  <a:srgbClr val="1F497D"/>
                </a:solidFill>
              </a:rPr>
              <a:t>IEEE 802 is a world-wide professional technical organization </a:t>
            </a:r>
          </a:p>
          <a:p>
            <a:r>
              <a:rPr lang="en-US">
                <a:solidFill>
                  <a:srgbClr val="1F497D"/>
                </a:solidFill>
              </a:rPr>
              <a:t>Meetings are to be conducted in an </a:t>
            </a:r>
            <a:r>
              <a:rPr lang="en-US" i="1" u="sng">
                <a:solidFill>
                  <a:srgbClr val="1F497D"/>
                </a:solidFill>
              </a:rPr>
              <a:t>orderly</a:t>
            </a:r>
            <a:r>
              <a:rPr lang="en-US">
                <a:solidFill>
                  <a:srgbClr val="1F497D"/>
                </a:solidFill>
              </a:rPr>
              <a:t> and </a:t>
            </a:r>
            <a:r>
              <a:rPr lang="en-US" i="1" u="sng">
                <a:solidFill>
                  <a:srgbClr val="1F497D"/>
                </a:solidFill>
              </a:rPr>
              <a:t>professional</a:t>
            </a:r>
            <a:r>
              <a:rPr lang="en-US">
                <a:solidFill>
                  <a:srgbClr val="1F497D"/>
                </a:solidFill>
              </a:rPr>
              <a:t> manner in accordance with the policies and procedures governed by the organization.</a:t>
            </a:r>
          </a:p>
          <a:p>
            <a:r>
              <a:rPr lang="en-US">
                <a:solidFill>
                  <a:srgbClr val="1F497D"/>
                </a:solidFill>
              </a:rPr>
              <a:t>Individuals are to address the </a:t>
            </a:r>
            <a:r>
              <a:rPr lang="en-US" i="1" u="sng">
                <a:solidFill>
                  <a:srgbClr val="1F497D"/>
                </a:solidFill>
              </a:rPr>
              <a:t>“technical” </a:t>
            </a:r>
            <a:r>
              <a:rPr lang="en-US">
                <a:solidFill>
                  <a:srgbClr val="1F497D"/>
                </a:solidFill>
              </a:rPr>
              <a:t>content of the subject under consideration and refrain from making </a:t>
            </a:r>
            <a:r>
              <a:rPr lang="en-US" i="1" u="sng">
                <a:solidFill>
                  <a:srgbClr val="1F497D"/>
                </a:solidFill>
              </a:rPr>
              <a:t>“personal” </a:t>
            </a:r>
            <a:r>
              <a:rPr lang="en-US">
                <a:solidFill>
                  <a:srgbClr val="1F497D"/>
                </a:solidFill>
              </a:rPr>
              <a:t>comments to or about the presenter. </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LMSC Operations Manual</a:t>
            </a:r>
          </a:p>
        </p:txBody>
      </p:sp>
      <p:sp>
        <p:nvSpPr>
          <p:cNvPr id="3" name="Content Placeholder 2"/>
          <p:cNvSpPr>
            <a:spLocks noGrp="1"/>
          </p:cNvSpPr>
          <p:nvPr>
            <p:ph idx="1"/>
          </p:nvPr>
        </p:nvSpPr>
        <p:spPr/>
        <p:txBody>
          <a:bodyPr>
            <a:normAutofit fontScale="77500" lnSpcReduction="20000"/>
          </a:bodyPr>
          <a:lstStyle/>
          <a:p>
            <a:pPr marL="0" indent="0">
              <a:buNone/>
            </a:pPr>
            <a:r>
              <a:rPr lang="en-US" b="1">
                <a:solidFill>
                  <a:srgbClr val="1F497D"/>
                </a:solidFill>
              </a:rPr>
              <a:t>4.3 Study groups</a:t>
            </a:r>
          </a:p>
          <a:p>
            <a:pPr marL="0" indent="0">
              <a:buNone/>
            </a:pPr>
            <a:r>
              <a:rPr lang="en-US">
                <a:solidFill>
                  <a:srgbClr val="1F497D"/>
                </a:solidFill>
              </a:rPr>
              <a:t>4.3.1 Study group operation</a:t>
            </a:r>
          </a:p>
          <a:p>
            <a:pPr marL="400050" lvl="1" indent="0">
              <a:buNone/>
            </a:pPr>
            <a:r>
              <a:rPr lang="en-US">
                <a:solidFill>
                  <a:srgbClr val="1F497D"/>
                </a:solidFill>
              </a:rPr>
              <a:t>Progress of each Study Group shall be presented at the closing Sponsor meeting of each IEEE 802 LMSC plenary session by the appropriate WG, TAG, or ECSG Chair. Study Groups may elect officers other than the Chair, if necessary, and will follow the general operating procedures for WGs specified in the IEEE 802 LMSC WG P&amp;P. Because of the limited time duration of a Study Group, no letter ballots are permitted.</a:t>
            </a:r>
          </a:p>
          <a:p>
            <a:pPr marL="0" indent="0">
              <a:buNone/>
            </a:pPr>
            <a:r>
              <a:rPr lang="en-US">
                <a:solidFill>
                  <a:srgbClr val="1F497D"/>
                </a:solidFill>
              </a:rPr>
              <a:t>4.3.2 Voting at study group meetings</a:t>
            </a:r>
          </a:p>
          <a:p>
            <a:pPr marL="400050" lvl="1" indent="0">
              <a:buNone/>
            </a:pPr>
            <a:r>
              <a:rPr lang="en-US">
                <a:solidFill>
                  <a:srgbClr val="1F497D"/>
                </a:solidFill>
              </a:rPr>
              <a:t>Any person attending a Study Group meeting may vote on all motions (including recommending approval of a PAR). A vote is carried by 75% of those present and voting “Approve” or “Disapprove.”</a:t>
            </a:r>
          </a:p>
        </p:txBody>
      </p:sp>
    </p:spTree>
    <p:extLst>
      <p:ext uri="{BB962C8B-B14F-4D97-AF65-F5344CB8AC3E}">
        <p14:creationId xmlns="" xmlns:p14="http://schemas.microsoft.com/office/powerpoint/2010/main" val="16173498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Agenda</a:t>
            </a:r>
            <a:br>
              <a:rPr lang="en-US" dirty="0" smtClean="0"/>
            </a:br>
            <a:r>
              <a:rPr lang="en-GB" dirty="0" smtClean="0"/>
              <a:t>Wednesday, August 7th, </a:t>
            </a:r>
            <a:r>
              <a:rPr lang="en-GB" dirty="0" smtClean="0"/>
              <a:t>10:00–11:00am </a:t>
            </a:r>
            <a:r>
              <a:rPr lang="en-GB" dirty="0" smtClean="0"/>
              <a:t>ET</a:t>
            </a:r>
            <a:endParaRPr lang="en-US" dirty="0"/>
          </a:p>
        </p:txBody>
      </p:sp>
      <p:sp>
        <p:nvSpPr>
          <p:cNvPr id="4104" name="Rectangle 5"/>
          <p:cNvSpPr>
            <a:spLocks noGrp="1" noChangeArrowheads="1"/>
          </p:cNvSpPr>
          <p:nvPr>
            <p:ph type="body" idx="1"/>
          </p:nvPr>
        </p:nvSpPr>
        <p:spPr>
          <a:xfrm>
            <a:off x="457200" y="1600200"/>
            <a:ext cx="8229600" cy="4724400"/>
          </a:xfrm>
        </p:spPr>
        <p:txBody>
          <a:bodyPr>
            <a:normAutofit fontScale="77500" lnSpcReduction="20000"/>
          </a:bodyPr>
          <a:lstStyle/>
          <a:p>
            <a:r>
              <a:rPr lang="en-US" dirty="0" smtClean="0"/>
              <a:t>Reports </a:t>
            </a:r>
          </a:p>
          <a:p>
            <a:pPr lvl="1"/>
            <a:r>
              <a:rPr lang="en-US" dirty="0" smtClean="0"/>
              <a:t>Result of EC closing meeting</a:t>
            </a:r>
          </a:p>
          <a:p>
            <a:pPr lvl="1"/>
            <a:r>
              <a:rPr lang="en-US" dirty="0" smtClean="0"/>
              <a:t>Ongoing discussions with 802.1</a:t>
            </a:r>
          </a:p>
          <a:p>
            <a:pPr lvl="1"/>
            <a:r>
              <a:rPr lang="en-US" dirty="0" smtClean="0"/>
              <a:t>Preparation for York F2F </a:t>
            </a:r>
          </a:p>
          <a:p>
            <a:r>
              <a:rPr lang="en-US" dirty="0" smtClean="0"/>
              <a:t>Documentation </a:t>
            </a:r>
            <a:r>
              <a:rPr lang="en-US" dirty="0" smtClean="0"/>
              <a:t>of OmniRAN EC SG results so far</a:t>
            </a:r>
          </a:p>
          <a:p>
            <a:r>
              <a:rPr lang="en-US" dirty="0" smtClean="0"/>
              <a:t>Extension </a:t>
            </a:r>
            <a:r>
              <a:rPr lang="en-US" dirty="0" smtClean="0"/>
              <a:t>of EC SG plan until Nov ‘13</a:t>
            </a:r>
          </a:p>
          <a:p>
            <a:r>
              <a:rPr lang="en-US" dirty="0" smtClean="0"/>
              <a:t>Meetings </a:t>
            </a:r>
            <a:r>
              <a:rPr lang="en-US" dirty="0" smtClean="0"/>
              <a:t>and conference calls </a:t>
            </a:r>
          </a:p>
          <a:p>
            <a:pPr lvl="1"/>
            <a:r>
              <a:rPr lang="en-US" dirty="0" smtClean="0"/>
              <a:t>York </a:t>
            </a:r>
            <a:r>
              <a:rPr lang="en-US" dirty="0" smtClean="0"/>
              <a:t>F2F on September 2-6</a:t>
            </a:r>
          </a:p>
          <a:p>
            <a:pPr lvl="1"/>
            <a:r>
              <a:rPr lang="en-US" dirty="0" smtClean="0"/>
              <a:t>Nanjing </a:t>
            </a:r>
            <a:r>
              <a:rPr lang="en-US" dirty="0" smtClean="0"/>
              <a:t>wireless interim on September 16-20</a:t>
            </a:r>
          </a:p>
          <a:p>
            <a:pPr lvl="1"/>
            <a:r>
              <a:rPr lang="en-US" dirty="0" smtClean="0"/>
              <a:t>Scheduling </a:t>
            </a:r>
            <a:r>
              <a:rPr lang="en-US" dirty="0" smtClean="0"/>
              <a:t>of conference calls until November 11</a:t>
            </a:r>
            <a:r>
              <a:rPr lang="en-US" baseline="30000" dirty="0" smtClean="0"/>
              <a:t>th</a:t>
            </a:r>
            <a:r>
              <a:rPr lang="en-US" dirty="0" smtClean="0"/>
              <a:t> </a:t>
            </a:r>
          </a:p>
          <a:p>
            <a:r>
              <a:rPr lang="en-US" dirty="0" smtClean="0"/>
              <a:t>Agenda </a:t>
            </a:r>
            <a:r>
              <a:rPr lang="en-US" dirty="0" smtClean="0"/>
              <a:t>for York F2F</a:t>
            </a:r>
          </a:p>
          <a:p>
            <a:r>
              <a:rPr lang="en-US" dirty="0" smtClean="0"/>
              <a:t>PAR </a:t>
            </a:r>
            <a:r>
              <a:rPr lang="en-US" dirty="0" smtClean="0"/>
              <a:t>and 5C template</a:t>
            </a:r>
          </a:p>
          <a:p>
            <a:r>
              <a:rPr lang="en-US" dirty="0" smtClean="0"/>
              <a:t>AOB </a:t>
            </a:r>
            <a:endParaRPr lang="en-US" dirty="0"/>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Business#1</a:t>
            </a:r>
            <a:endParaRPr lang="en-US" dirty="0"/>
          </a:p>
        </p:txBody>
      </p:sp>
      <p:sp>
        <p:nvSpPr>
          <p:cNvPr id="3" name="Content Placeholder 2"/>
          <p:cNvSpPr>
            <a:spLocks noGrp="1"/>
          </p:cNvSpPr>
          <p:nvPr>
            <p:ph idx="1"/>
          </p:nvPr>
        </p:nvSpPr>
        <p:spPr>
          <a:xfrm>
            <a:off x="457200" y="1295400"/>
            <a:ext cx="8229600" cy="4830763"/>
          </a:xfrm>
        </p:spPr>
        <p:txBody>
          <a:bodyPr/>
          <a:lstStyle/>
          <a:p>
            <a:r>
              <a:rPr lang="en-GB" sz="2400" dirty="0" smtClean="0"/>
              <a:t>Call Meeting to Order</a:t>
            </a:r>
          </a:p>
          <a:p>
            <a:r>
              <a:rPr lang="en-GB" sz="2400" dirty="0" smtClean="0"/>
              <a:t>Appointment of recording secretary</a:t>
            </a:r>
            <a:endParaRPr lang="en-GB" sz="2000" dirty="0" smtClean="0"/>
          </a:p>
          <a:p>
            <a:r>
              <a:rPr lang="en-GB" sz="2400" dirty="0" smtClean="0"/>
              <a:t>Roll Call</a:t>
            </a:r>
          </a:p>
          <a:p>
            <a:endParaRPr lang="en-US" dirty="0"/>
          </a:p>
        </p:txBody>
      </p:sp>
      <p:graphicFrame>
        <p:nvGraphicFramePr>
          <p:cNvPr id="4" name="Table 3"/>
          <p:cNvGraphicFramePr>
            <a:graphicFrameLocks noGrp="1"/>
          </p:cNvGraphicFramePr>
          <p:nvPr/>
        </p:nvGraphicFramePr>
        <p:xfrm>
          <a:off x="914400" y="2667000"/>
          <a:ext cx="7772400" cy="3352800"/>
        </p:xfrm>
        <a:graphic>
          <a:graphicData uri="http://schemas.openxmlformats.org/drawingml/2006/table">
            <a:tbl>
              <a:tblPr firstRow="1" bandRow="1">
                <a:tableStyleId>{5C22544A-7EE6-4342-B048-85BDC9FD1C3A}</a:tableStyleId>
              </a:tblPr>
              <a:tblGrid>
                <a:gridCol w="1859280"/>
                <a:gridCol w="1859280"/>
                <a:gridCol w="243840"/>
                <a:gridCol w="1905000"/>
                <a:gridCol w="1905000"/>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r>
                        <a:rPr lang="en-US" sz="1400" dirty="0" smtClean="0">
                          <a:solidFill>
                            <a:schemeClr val="bg1">
                              <a:lumMod val="85000"/>
                            </a:schemeClr>
                          </a:solidFill>
                        </a:rPr>
                        <a:t>Max Riegel</a:t>
                      </a:r>
                      <a:endParaRPr lang="en-US" sz="1400" dirty="0">
                        <a:solidFill>
                          <a:schemeClr val="bg1">
                            <a:lumMod val="85000"/>
                          </a:schemeClr>
                        </a:solidFill>
                      </a:endParaRPr>
                    </a:p>
                  </a:txBody>
                  <a:tcPr/>
                </a:tc>
                <a:tc>
                  <a:txBody>
                    <a:bodyPr/>
                    <a:lstStyle/>
                    <a:p>
                      <a:r>
                        <a:rPr lang="en-US" sz="1400" dirty="0" smtClean="0">
                          <a:solidFill>
                            <a:schemeClr val="bg1">
                              <a:lumMod val="85000"/>
                            </a:schemeClr>
                          </a:solidFill>
                        </a:rPr>
                        <a:t>NSN</a:t>
                      </a:r>
                      <a:endParaRPr lang="en-US" sz="1400" dirty="0">
                        <a:solidFill>
                          <a:schemeClr val="bg1">
                            <a:lumMod val="85000"/>
                          </a:schemeClr>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a:p>
                  </a:txBody>
                  <a:tcPr/>
                </a:tc>
              </a:tr>
              <a:tr h="292100">
                <a:tc>
                  <a:txBody>
                    <a:bodyPr/>
                    <a:lstStyle/>
                    <a:p>
                      <a:r>
                        <a:rPr lang="en-US" sz="1400" dirty="0" smtClean="0">
                          <a:solidFill>
                            <a:schemeClr val="bg1">
                              <a:lumMod val="95000"/>
                            </a:schemeClr>
                          </a:solidFill>
                        </a:rPr>
                        <a:t>Juan Carlos Zuniga</a:t>
                      </a:r>
                      <a:endParaRPr lang="en-US" sz="1400" dirty="0">
                        <a:solidFill>
                          <a:schemeClr val="bg1">
                            <a:lumMod val="95000"/>
                          </a:schemeClr>
                        </a:solidFill>
                      </a:endParaRPr>
                    </a:p>
                  </a:txBody>
                  <a:tcPr/>
                </a:tc>
                <a:tc>
                  <a:txBody>
                    <a:bodyPr/>
                    <a:lstStyle/>
                    <a:p>
                      <a:r>
                        <a:rPr lang="en-US" sz="1400" dirty="0" err="1" smtClean="0">
                          <a:solidFill>
                            <a:schemeClr val="bg1">
                              <a:lumMod val="95000"/>
                            </a:schemeClr>
                          </a:solidFill>
                        </a:rPr>
                        <a:t>Interdigital</a:t>
                      </a:r>
                      <a:endParaRPr lang="en-US" sz="1400" dirty="0">
                        <a:solidFill>
                          <a:schemeClr val="bg1">
                            <a:lumMod val="95000"/>
                          </a:schemeClr>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r h="292100">
                <a:tc>
                  <a:txBody>
                    <a:bodyPr/>
                    <a:lstStyle/>
                    <a:p>
                      <a:r>
                        <a:rPr lang="en-US" sz="1400" dirty="0" smtClean="0">
                          <a:solidFill>
                            <a:schemeClr val="bg1">
                              <a:lumMod val="85000"/>
                            </a:schemeClr>
                          </a:solidFill>
                        </a:rPr>
                        <a:t>Antonio de la Oliva</a:t>
                      </a:r>
                      <a:endParaRPr lang="en-US" sz="1400" dirty="0">
                        <a:solidFill>
                          <a:schemeClr val="bg1">
                            <a:lumMod val="85000"/>
                          </a:schemeClr>
                        </a:solidFill>
                      </a:endParaRPr>
                    </a:p>
                  </a:txBody>
                  <a:tcPr/>
                </a:tc>
                <a:tc>
                  <a:txBody>
                    <a:bodyPr/>
                    <a:lstStyle/>
                    <a:p>
                      <a:r>
                        <a:rPr lang="en-US" sz="1400" dirty="0" smtClean="0">
                          <a:solidFill>
                            <a:schemeClr val="bg1">
                              <a:lumMod val="85000"/>
                            </a:schemeClr>
                          </a:solidFill>
                        </a:rPr>
                        <a:t>UC3M</a:t>
                      </a:r>
                      <a:endParaRPr lang="en-US" sz="1400" dirty="0">
                        <a:solidFill>
                          <a:schemeClr val="bg1">
                            <a:lumMod val="85000"/>
                          </a:schemeClr>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bg1">
                              <a:lumMod val="95000"/>
                            </a:schemeClr>
                          </a:solidFill>
                        </a:rPr>
                        <a:t>Hyunho Park</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bg1">
                              <a:lumMod val="95000"/>
                            </a:schemeClr>
                          </a:solidFill>
                        </a:rPr>
                        <a:t>ETRI</a:t>
                      </a: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r h="292100">
                <a:tc>
                  <a:txBody>
                    <a:bodyPr/>
                    <a:lstStyle/>
                    <a:p>
                      <a:r>
                        <a:rPr lang="en-US" sz="1400" dirty="0" smtClean="0">
                          <a:solidFill>
                            <a:schemeClr val="bg1">
                              <a:lumMod val="85000"/>
                            </a:schemeClr>
                          </a:solidFill>
                        </a:rPr>
                        <a:t>Roger Marks</a:t>
                      </a:r>
                      <a:endParaRPr lang="en-US" sz="1400" dirty="0">
                        <a:solidFill>
                          <a:schemeClr val="bg1">
                            <a:lumMod val="85000"/>
                          </a:schemeClr>
                        </a:solidFill>
                      </a:endParaRPr>
                    </a:p>
                  </a:txBody>
                  <a:tcPr/>
                </a:tc>
                <a:tc>
                  <a:txBody>
                    <a:bodyPr/>
                    <a:lstStyle/>
                    <a:p>
                      <a:r>
                        <a:rPr lang="en-US" sz="1400" dirty="0" err="1" smtClean="0">
                          <a:solidFill>
                            <a:schemeClr val="bg1">
                              <a:lumMod val="85000"/>
                            </a:schemeClr>
                          </a:solidFill>
                        </a:rPr>
                        <a:t>Consensii</a:t>
                      </a:r>
                      <a:endParaRPr lang="en-US" sz="1400" dirty="0">
                        <a:solidFill>
                          <a:schemeClr val="bg1">
                            <a:lumMod val="85000"/>
                          </a:schemeClr>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a:p>
                  </a:txBody>
                  <a:tcPr/>
                </a:tc>
              </a:tr>
              <a:tr h="292100">
                <a:tc>
                  <a:txBody>
                    <a:bodyPr/>
                    <a:lstStyle/>
                    <a:p>
                      <a:r>
                        <a:rPr lang="en-US" sz="1400" dirty="0" smtClean="0">
                          <a:solidFill>
                            <a:schemeClr val="bg1">
                              <a:lumMod val="95000"/>
                            </a:schemeClr>
                          </a:solidFill>
                        </a:rPr>
                        <a:t>Walter </a:t>
                      </a:r>
                      <a:r>
                        <a:rPr lang="en-US" sz="1400" dirty="0" err="1" smtClean="0">
                          <a:solidFill>
                            <a:schemeClr val="bg1">
                              <a:lumMod val="95000"/>
                            </a:schemeClr>
                          </a:solidFill>
                        </a:rPr>
                        <a:t>Pienciak</a:t>
                      </a:r>
                      <a:endParaRPr lang="en-US" sz="1400" dirty="0">
                        <a:solidFill>
                          <a:schemeClr val="bg1">
                            <a:lumMod val="95000"/>
                          </a:schemeClr>
                        </a:solidFill>
                      </a:endParaRPr>
                    </a:p>
                  </a:txBody>
                  <a:tcPr/>
                </a:tc>
                <a:tc>
                  <a:txBody>
                    <a:bodyPr/>
                    <a:lstStyle/>
                    <a:p>
                      <a:r>
                        <a:rPr lang="en-US" sz="1400" dirty="0" smtClean="0">
                          <a:solidFill>
                            <a:schemeClr val="bg1">
                              <a:lumMod val="95000"/>
                            </a:schemeClr>
                          </a:solidFill>
                        </a:rPr>
                        <a:t>IEEE SA</a:t>
                      </a:r>
                      <a:endParaRPr lang="en-US" sz="1400" dirty="0">
                        <a:solidFill>
                          <a:schemeClr val="bg1">
                            <a:lumMod val="95000"/>
                          </a:schemeClr>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a:p>
                  </a:txBody>
                  <a:tcPr/>
                </a:tc>
              </a:tr>
              <a:tr h="292100">
                <a:tc>
                  <a:txBody>
                    <a:bodyPr/>
                    <a:lstStyle/>
                    <a:p>
                      <a:endParaRPr lang="en-US" sz="1400" dirty="0" smtClean="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r h="292100">
                <a:tc>
                  <a:txBody>
                    <a:bodyPr/>
                    <a:lstStyle/>
                    <a:p>
                      <a:endParaRPr lang="en-US" sz="1400"/>
                    </a:p>
                  </a:txBody>
                  <a:tcPr/>
                </a:tc>
                <a:tc>
                  <a:txBody>
                    <a:bodyPr/>
                    <a:lstStyle/>
                    <a:p>
                      <a:endParaRPr lang="en-US" sz="1400"/>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r h="292100">
                <a:tc>
                  <a:txBody>
                    <a:bodyPr/>
                    <a:lstStyle/>
                    <a:p>
                      <a:endParaRPr lang="en-US" sz="1400"/>
                    </a:p>
                  </a:txBody>
                  <a:tcPr/>
                </a:tc>
                <a:tc>
                  <a:txBody>
                    <a:bodyPr/>
                    <a:lstStyle/>
                    <a:p>
                      <a:endParaRPr lang="en-US" sz="1400"/>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r h="292100">
                <a:tc>
                  <a:txBody>
                    <a:bodyPr/>
                    <a:lstStyle/>
                    <a:p>
                      <a:endParaRPr lang="en-US" sz="1400"/>
                    </a:p>
                  </a:txBody>
                  <a:tcPr/>
                </a:tc>
                <a:tc>
                  <a:txBody>
                    <a:bodyPr/>
                    <a:lstStyle/>
                    <a:p>
                      <a:endParaRPr lang="en-US" sz="1400"/>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#2</a:t>
            </a:r>
            <a:endParaRPr lang="en-US" dirty="0"/>
          </a:p>
        </p:txBody>
      </p:sp>
      <p:sp>
        <p:nvSpPr>
          <p:cNvPr id="3" name="Content Placeholder 2"/>
          <p:cNvSpPr>
            <a:spLocks noGrp="1"/>
          </p:cNvSpPr>
          <p:nvPr>
            <p:ph idx="1"/>
          </p:nvPr>
        </p:nvSpPr>
        <p:spPr/>
        <p:txBody>
          <a:bodyPr>
            <a:normAutofit lnSpcReduction="10000"/>
          </a:bodyPr>
          <a:lstStyle/>
          <a:p>
            <a:pPr lvl="0"/>
            <a:r>
              <a:rPr lang="en-US" dirty="0" smtClean="0"/>
              <a:t>Approval of agenda</a:t>
            </a:r>
          </a:p>
          <a:p>
            <a:r>
              <a:rPr lang="en-US" dirty="0" smtClean="0"/>
              <a:t>Reports </a:t>
            </a:r>
          </a:p>
          <a:p>
            <a:pPr lvl="1"/>
            <a:r>
              <a:rPr lang="en-US" dirty="0" smtClean="0"/>
              <a:t>Result of EC closing meeting</a:t>
            </a:r>
          </a:p>
          <a:p>
            <a:pPr lvl="1"/>
            <a:r>
              <a:rPr lang="en-US" dirty="0" smtClean="0"/>
              <a:t>Ongoing discussions with 802.1</a:t>
            </a:r>
          </a:p>
          <a:p>
            <a:pPr lvl="1"/>
            <a:r>
              <a:rPr lang="en-US" dirty="0" smtClean="0"/>
              <a:t>Preparation for York F2F </a:t>
            </a:r>
            <a:endParaRPr lang="en-US" dirty="0" smtClean="0"/>
          </a:p>
          <a:p>
            <a:pPr lvl="2"/>
            <a:r>
              <a:rPr lang="en-US" dirty="0" smtClean="0"/>
              <a:t>One </a:t>
            </a:r>
            <a:r>
              <a:rPr lang="en-US" dirty="0" smtClean="0"/>
              <a:t>meeting on Wednesday, Sept </a:t>
            </a:r>
            <a:r>
              <a:rPr lang="en-US" dirty="0" smtClean="0"/>
              <a:t>4</a:t>
            </a:r>
            <a:r>
              <a:rPr lang="en-US" baseline="30000" dirty="0" smtClean="0"/>
              <a:t>th</a:t>
            </a:r>
            <a:r>
              <a:rPr lang="en-US" dirty="0" smtClean="0"/>
              <a:t>, for PAR &amp;5C discussions</a:t>
            </a:r>
          </a:p>
          <a:p>
            <a:pPr lvl="2"/>
            <a:r>
              <a:rPr lang="en-US" dirty="0" smtClean="0"/>
              <a:t>Additionally at least 2 discussions with 802.1 on gaps (‘</a:t>
            </a:r>
            <a:r>
              <a:rPr lang="en-US" dirty="0" err="1" smtClean="0"/>
              <a:t>ptp</a:t>
            </a:r>
            <a:r>
              <a:rPr lang="en-US" dirty="0" smtClean="0"/>
              <a:t> links over bridged infrastructure’ and ‘service discovery and selection’)</a:t>
            </a:r>
          </a:p>
          <a:p>
            <a:pPr lvl="2"/>
            <a:endParaRPr lang="en-US" dirty="0" smtClean="0"/>
          </a:p>
        </p:txBody>
      </p:sp>
    </p:spTree>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0</TotalTime>
  <Words>1288</Words>
  <Application>Microsoft Office PowerPoint</Application>
  <PresentationFormat>On-screen Show (4:3)</PresentationFormat>
  <Paragraphs>204</Paragraphs>
  <Slides>16</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18" baseType="lpstr">
      <vt:lpstr>Template</vt:lpstr>
      <vt:lpstr>Clip</vt:lpstr>
      <vt:lpstr>OmniRAN EC SG  August 7th, 2013 Conference Call</vt:lpstr>
      <vt:lpstr>Meeting</vt:lpstr>
      <vt:lpstr>Guidelines for IEEE-SA Meetings</vt:lpstr>
      <vt:lpstr>Resources – URLs</vt:lpstr>
      <vt:lpstr>Meeting Etiquette</vt:lpstr>
      <vt:lpstr>LMSC Operations Manual</vt:lpstr>
      <vt:lpstr>Agenda Wednesday, August 7th, 10:00–11:00am ET</vt:lpstr>
      <vt:lpstr>Business#1</vt:lpstr>
      <vt:lpstr>Business #2</vt:lpstr>
      <vt:lpstr>Gap Analysis</vt:lpstr>
      <vt:lpstr>Topics for Standardization in IEEE 802</vt:lpstr>
      <vt:lpstr>OmniRAN EC SG proposes to</vt:lpstr>
      <vt:lpstr>Business #3</vt:lpstr>
      <vt:lpstr>OmniRAN Plan and Timeline</vt:lpstr>
      <vt:lpstr>OmniRAN Meetings until November 2013</vt:lpstr>
      <vt:lpstr>Business #4</vt:lpstr>
    </vt:vector>
  </TitlesOfParts>
  <Company>NIST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Max Riegel</cp:lastModifiedBy>
  <cp:revision>212</cp:revision>
  <cp:lastPrinted>1998-02-10T13:28:06Z</cp:lastPrinted>
  <dcterms:created xsi:type="dcterms:W3CDTF">2011-12-30T17:06:23Z</dcterms:created>
  <dcterms:modified xsi:type="dcterms:W3CDTF">2013-08-07T11:51:45Z</dcterms:modified>
</cp:coreProperties>
</file>