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342" r:id="rId3"/>
    <p:sldId id="330" r:id="rId4"/>
    <p:sldId id="328" r:id="rId5"/>
    <p:sldId id="347" r:id="rId6"/>
    <p:sldId id="361" r:id="rId7"/>
    <p:sldId id="363" r:id="rId8"/>
    <p:sldId id="362" r:id="rId9"/>
    <p:sldId id="368" r:id="rId10"/>
    <p:sldId id="365" r:id="rId11"/>
    <p:sldId id="366" r:id="rId12"/>
    <p:sldId id="303" r:id="rId13"/>
    <p:sldId id="324" r:id="rId14"/>
    <p:sldId id="367" r:id="rId15"/>
    <p:sldId id="31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BEFF"/>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78" autoAdjust="0"/>
    <p:restoredTop sz="99233" autoAdjust="0"/>
  </p:normalViewPr>
  <p:slideViewPr>
    <p:cSldViewPr>
      <p:cViewPr varScale="1">
        <p:scale>
          <a:sx n="111" d="100"/>
          <a:sy n="111" d="100"/>
        </p:scale>
        <p:origin x="-6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45000" cy="450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ayout1">
    <p:spTree>
      <p:nvGrpSpPr>
        <p:cNvPr id="1" name=""/>
        <p:cNvGrpSpPr/>
        <p:nvPr/>
      </p:nvGrpSpPr>
      <p:grpSpPr>
        <a:xfrm>
          <a:off x="0" y="0"/>
          <a:ext cx="0" cy="0"/>
          <a:chOff x="0" y="0"/>
          <a:chExt cx="0" cy="0"/>
        </a:xfrm>
      </p:grpSpPr>
      <p:sp>
        <p:nvSpPr>
          <p:cNvPr id="2" name="Titel 1"/>
          <p:cNvSpPr>
            <a:spLocks noGrp="1"/>
          </p:cNvSpPr>
          <p:nvPr>
            <p:ph type="title"/>
          </p:nvPr>
        </p:nvSpPr>
        <p:spPr>
          <a:xfrm>
            <a:off x="755576" y="116632"/>
            <a:ext cx="7416824" cy="936104"/>
          </a:xfrm>
          <a:prstGeom prst="rect">
            <a:avLst/>
          </a:prstGeom>
        </p:spPr>
        <p:txBody>
          <a:bodyPr/>
          <a:lstStyle>
            <a:lvl1pPr>
              <a:defRPr sz="4000"/>
            </a:lvl1pPr>
          </a:lstStyle>
          <a:p>
            <a:r>
              <a:rPr lang="de-DE" smtClean="0"/>
              <a:t>Titelmasterformat durch Klicken bearbeiten</a:t>
            </a:r>
            <a:endParaRPr lang="en-US" dirty="0"/>
          </a:p>
        </p:txBody>
      </p:sp>
      <p:sp>
        <p:nvSpPr>
          <p:cNvPr id="6" name="Textplatzhalter 2"/>
          <p:cNvSpPr>
            <a:spLocks noGrp="1"/>
          </p:cNvSpPr>
          <p:nvPr>
            <p:ph idx="1"/>
          </p:nvPr>
        </p:nvSpPr>
        <p:spPr bwMode="auto">
          <a:xfrm>
            <a:off x="457200" y="1340768"/>
            <a:ext cx="8229600" cy="4785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lvl1pPr>
            <a:lvl2pPr>
              <a:defRPr sz="1800"/>
            </a:lvl2pPr>
            <a:lvl3pPr>
              <a:defRPr sz="1800"/>
            </a:lvl3pPr>
            <a:lvl4pPr>
              <a:defRPr sz="1800"/>
            </a:lvl4pPr>
            <a:lvl5pPr>
              <a:defRPr sz="1800"/>
            </a:lvl5pPr>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dirty="0" smtClean="0"/>
          </a:p>
        </p:txBody>
      </p:sp>
      <p:sp>
        <p:nvSpPr>
          <p:cNvPr id="4" name="Datumsplatzhalter 3"/>
          <p:cNvSpPr>
            <a:spLocks noGrp="1"/>
          </p:cNvSpPr>
          <p:nvPr>
            <p:ph type="dt" sz="half" idx="10"/>
          </p:nvPr>
        </p:nvSpPr>
        <p:spPr>
          <a:xfrm>
            <a:off x="457200" y="6356350"/>
            <a:ext cx="946150" cy="365125"/>
          </a:xfrm>
          <a:prstGeom prst="rect">
            <a:avLst/>
          </a:prstGeom>
        </p:spPr>
        <p:txBody>
          <a:bodyPr/>
          <a:lstStyle>
            <a:lvl1pPr>
              <a:defRPr/>
            </a:lvl1pPr>
          </a:lstStyle>
          <a:p>
            <a:pPr>
              <a:defRPr/>
            </a:pPr>
            <a:r>
              <a:rPr lang="de-DE" smtClean="0"/>
              <a:t>May 2013</a:t>
            </a:r>
            <a:endParaRPr lang="de-DE"/>
          </a:p>
        </p:txBody>
      </p:sp>
      <p:sp>
        <p:nvSpPr>
          <p:cNvPr id="5" name="Fußzeilenplatzhalter 4"/>
          <p:cNvSpPr>
            <a:spLocks noGrp="1"/>
          </p:cNvSpPr>
          <p:nvPr>
            <p:ph type="ftr" sz="quarter" idx="11"/>
          </p:nvPr>
        </p:nvSpPr>
        <p:spPr>
          <a:xfrm>
            <a:off x="1476375" y="6356350"/>
            <a:ext cx="6551613" cy="365125"/>
          </a:xfrm>
          <a:prstGeom prst="rect">
            <a:avLst/>
          </a:prstGeom>
        </p:spPr>
        <p:txBody>
          <a:bodyPr/>
          <a:lstStyle>
            <a:lvl1pPr>
              <a:defRPr/>
            </a:lvl1pPr>
          </a:lstStyle>
          <a:p>
            <a:pPr>
              <a:defRPr/>
            </a:pPr>
            <a:r>
              <a:rPr lang="en-US" smtClean="0"/>
              <a:t>C-ITS standarisation, testing and procurement</a:t>
            </a:r>
            <a:endParaRPr lang="de-DE"/>
          </a:p>
        </p:txBody>
      </p:sp>
      <p:sp>
        <p:nvSpPr>
          <p:cNvPr id="7" name="Foliennummernplatzhalter 5"/>
          <p:cNvSpPr>
            <a:spLocks noGrp="1"/>
          </p:cNvSpPr>
          <p:nvPr>
            <p:ph type="sldNum" sz="quarter" idx="12"/>
          </p:nvPr>
        </p:nvSpPr>
        <p:spPr>
          <a:xfrm>
            <a:off x="8172450" y="6356350"/>
            <a:ext cx="514350" cy="365125"/>
          </a:xfrm>
          <a:prstGeom prst="rect">
            <a:avLst/>
          </a:prstGeom>
        </p:spPr>
        <p:txBody>
          <a:bodyPr/>
          <a:lstStyle>
            <a:lvl1pPr>
              <a:defRPr/>
            </a:lvl1pPr>
          </a:lstStyle>
          <a:p>
            <a:pPr>
              <a:defRPr/>
            </a:pPr>
            <a:fld id="{B2D2C280-8405-45C9-A6A0-82E3F6AE71DA}" type="slidenum">
              <a:rPr lang="de-DE"/>
              <a:pPr>
                <a:defRPr/>
              </a:pPr>
              <a:t>‹#›</a:t>
            </a:fld>
            <a:endParaRPr lang="de-DE"/>
          </a:p>
        </p:txBody>
      </p:sp>
    </p:spTree>
    <p:extLst>
      <p:ext uri="{BB962C8B-B14F-4D97-AF65-F5344CB8AC3E}">
        <p14:creationId xmlns:p14="http://schemas.microsoft.com/office/powerpoint/2010/main" val="112303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94307" y="76200"/>
            <a:ext cx="2121093" cy="307777"/>
          </a:xfrm>
          <a:prstGeom prst="rect">
            <a:avLst/>
          </a:prstGeom>
        </p:spPr>
        <p:txBody>
          <a:bodyPr wrap="none">
            <a:spAutoFit/>
          </a:bodyPr>
          <a:lstStyle/>
          <a:p>
            <a:pPr algn="r"/>
            <a:r>
              <a:rPr lang="en-US" sz="1400" b="1" dirty="0" smtClean="0"/>
              <a:t>omniran-13-0056-00-ecsg</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2.bin"/><Relationship Id="rId5" Type="http://schemas.openxmlformats.org/officeDocument/2006/relationships/image" Target="../media/image1.wmf"/><Relationship Id="rId6" Type="http://schemas.openxmlformats.org/officeDocument/2006/relationships/oleObject" Target="../embeddings/oleObject3.bin"/><Relationship Id="rId7"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 Id="rId3" Type="http://schemas.openxmlformats.org/officeDocument/2006/relationships/hyperlink" Target="http://docbox.etsi.org/MTS/MTS/10-PromotionalMaterial/MBS-20111118/protocolStandards/stagedApproach.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resources.wimaxforum.org/sites/wimaxforum.org/files/technical_document/2010/12/WMF-T32-001-R016v01_Network-Stage2-Bas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 OmniRAN EC SG</a:t>
            </a:r>
            <a:br>
              <a:rPr lang="en-US" dirty="0" smtClean="0"/>
            </a:br>
            <a:r>
              <a:rPr lang="en-US" dirty="0" smtClean="0"/>
              <a:t>July 2013 Conclusion</a:t>
            </a:r>
            <a:endParaRPr lang="en-US" dirty="0"/>
          </a:p>
        </p:txBody>
      </p:sp>
      <p:sp>
        <p:nvSpPr>
          <p:cNvPr id="3" name="Subtitle 2"/>
          <p:cNvSpPr>
            <a:spLocks noGrp="1"/>
          </p:cNvSpPr>
          <p:nvPr>
            <p:ph type="subTitle" idx="1"/>
          </p:nvPr>
        </p:nvSpPr>
        <p:spPr/>
        <p:txBody>
          <a:bodyPr/>
          <a:lstStyle/>
          <a:p>
            <a:r>
              <a:rPr lang="en-US" dirty="0"/>
              <a:t>Max Riegel</a:t>
            </a:r>
          </a:p>
          <a:p>
            <a:r>
              <a:rPr lang="en-US" dirty="0"/>
              <a:t>(EC SG Chair)</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Conclusion</a:t>
            </a:r>
            <a:endParaRPr lang="en-US"/>
          </a:p>
        </p:txBody>
      </p:sp>
      <p:sp>
        <p:nvSpPr>
          <p:cNvPr id="3" name="Content Placeholder 2"/>
          <p:cNvSpPr>
            <a:spLocks noGrp="1"/>
          </p:cNvSpPr>
          <p:nvPr>
            <p:ph idx="1"/>
          </p:nvPr>
        </p:nvSpPr>
        <p:spPr/>
        <p:txBody>
          <a:bodyPr>
            <a:normAutofit fontScale="92500" lnSpcReduction="10000"/>
          </a:bodyPr>
          <a:lstStyle/>
          <a:p>
            <a:r>
              <a:rPr lang="en-US"/>
              <a:t>W</a:t>
            </a:r>
            <a:r>
              <a:rPr lang="en-US"/>
              <a:t>e should try to develop a PAR and 5C for an IEEE 802 Recommended Practice </a:t>
            </a:r>
          </a:p>
          <a:p>
            <a:pPr lvl="1"/>
            <a:r>
              <a:rPr lang="en-US"/>
              <a:t>Similar to a Stage 2 specification</a:t>
            </a:r>
          </a:p>
          <a:p>
            <a:pPr lvl="1"/>
            <a:r>
              <a:rPr lang="en-US"/>
              <a:t>Potential title: ‘</a:t>
            </a:r>
            <a:r>
              <a:rPr lang="en-US" dirty="0"/>
              <a:t>Network Reference Model and Functional Description of IEEE 802 based Access Networks’</a:t>
            </a:r>
            <a:endParaRPr lang="en-US"/>
          </a:p>
          <a:p>
            <a:pPr lvl="1"/>
            <a:r>
              <a:rPr lang="en-US"/>
              <a:t>Leaving organizational questions open focusing only on the content of the PAR and 5C?</a:t>
            </a:r>
          </a:p>
          <a:p>
            <a:pPr lvl="1"/>
            <a:r>
              <a:rPr lang="en-US"/>
              <a:t>Identifying gaps to existing IEEE 802 technologies and communicating them to the related working groups</a:t>
            </a:r>
            <a:endParaRPr lang="en-US"/>
          </a:p>
        </p:txBody>
      </p:sp>
    </p:spTree>
    <p:extLst>
      <p:ext uri="{BB962C8B-B14F-4D97-AF65-F5344CB8AC3E}">
        <p14:creationId xmlns:p14="http://schemas.microsoft.com/office/powerpoint/2010/main" val="2751997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Background information material</a:t>
            </a:r>
          </a:p>
        </p:txBody>
      </p:sp>
      <p:sp>
        <p:nvSpPr>
          <p:cNvPr id="5" name="Text Placeholder 4"/>
          <p:cNvSpPr>
            <a:spLocks noGrp="1"/>
          </p:cNvSpPr>
          <p:nvPr>
            <p:ph type="body" idx="1"/>
          </p:nvPr>
        </p:nvSpPr>
        <p:spPr/>
        <p:txBody>
          <a:bodyPr/>
          <a:lstStyle/>
          <a:p>
            <a:r>
              <a:rPr lang="en-US"/>
              <a:t>Annex</a:t>
            </a:r>
          </a:p>
        </p:txBody>
      </p:sp>
    </p:spTree>
    <p:extLst>
      <p:ext uri="{BB962C8B-B14F-4D97-AF65-F5344CB8AC3E}">
        <p14:creationId xmlns:p14="http://schemas.microsoft.com/office/powerpoint/2010/main" val="4233546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OmniRAN allows for mapping of complex IEEE 802 network infrastructures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2439" name="Clip" r:id="rId4" imgW="5757415" imgH="3221332" progId="">
                    <p:embed/>
                  </p:oleObj>
                </mc:Choice>
                <mc:Fallback>
                  <p:oleObj name="Clip" r:id="rId4" imgW="5757415" imgH="3221332" progId="">
                    <p:embed/>
                    <p:pic>
                      <p:nvPicPr>
                        <p:cNvPr id="0" name="Picture 8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2440" name="Clip" r:id="rId6" imgW="5757415" imgH="3221332" progId="">
                      <p:embed/>
                    </p:oleObj>
                  </mc:Choice>
                  <mc:Fallback>
                    <p:oleObj name="Clip" r:id="rId6" imgW="5757415" imgH="3221332" progId="">
                      <p:embed/>
                      <p:pic>
                        <p:nvPicPr>
                          <p:cNvPr id="0" name="Picture 8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7"/>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TextBox 202"/>
          <p:cNvSpPr txBox="1"/>
          <p:nvPr/>
        </p:nvSpPr>
        <p:spPr>
          <a:xfrm>
            <a:off x="259609" y="2124000"/>
            <a:ext cx="3727391" cy="28522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9000"/>
            <a:ext cx="5630655" cy="21625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563050"/>
            <a:ext cx="3727391" cy="26348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908813"/>
            <a:ext cx="6564503" cy="37448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959000"/>
            <a:ext cx="7910808" cy="28188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686906"/>
            <a:ext cx="5630655" cy="22709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348467"/>
            <a:ext cx="7910808" cy="29253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299951"/>
            <a:ext cx="6564503" cy="21522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624187"/>
            <a:ext cx="5630655" cy="21625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868157"/>
            <a:ext cx="3727391" cy="68559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463157"/>
            <a:ext cx="3727391" cy="33584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78675"/>
            <a:ext cx="3734294" cy="389308"/>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74000"/>
            <a:ext cx="1710000" cy="40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484000"/>
            <a:ext cx="1710000" cy="31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889000"/>
            <a:ext cx="1710000" cy="67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544000"/>
            <a:ext cx="1710000" cy="270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609001"/>
            <a:ext cx="2202347" cy="224999"/>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689000"/>
            <a:ext cx="2202347" cy="225000"/>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9000"/>
            <a:ext cx="2202347" cy="224999"/>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8" name="Rectangle 177"/>
          <p:cNvSpPr/>
          <p:nvPr/>
        </p:nvSpPr>
        <p:spPr bwMode="auto">
          <a:xfrm>
            <a:off x="2277000" y="3924000"/>
            <a:ext cx="4545000" cy="360000"/>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9" name="Rectangle 178"/>
          <p:cNvSpPr/>
          <p:nvPr/>
        </p:nvSpPr>
        <p:spPr bwMode="auto">
          <a:xfrm>
            <a:off x="2277000" y="4329000"/>
            <a:ext cx="5895000" cy="315000"/>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0" name="Rectangle 179"/>
          <p:cNvSpPr/>
          <p:nvPr/>
        </p:nvSpPr>
        <p:spPr bwMode="auto">
          <a:xfrm>
            <a:off x="2277000" y="4959000"/>
            <a:ext cx="5895000" cy="270000"/>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1" name="Rectangle 180"/>
          <p:cNvSpPr/>
          <p:nvPr/>
        </p:nvSpPr>
        <p:spPr bwMode="auto">
          <a:xfrm>
            <a:off x="2277000" y="5319000"/>
            <a:ext cx="4545000" cy="180000"/>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124000"/>
            <a:ext cx="1710000" cy="313969"/>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4" name="Rectangle 233"/>
          <p:cNvSpPr/>
          <p:nvPr/>
        </p:nvSpPr>
        <p:spPr bwMode="auto">
          <a:xfrm>
            <a:off x="3999098" y="2125031"/>
            <a:ext cx="1472902" cy="313969"/>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3079048"/>
            <a:ext cx="2202347" cy="455649"/>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p:txBody>
          <a:bodyPr/>
          <a:lstStyle/>
          <a:p>
            <a:r>
              <a:rPr lang="en-US" dirty="0"/>
              <a:t>Access Network Control Plane Functions</a:t>
            </a:r>
          </a:p>
        </p:txBody>
      </p: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10" name="Straight Arrow Connector 9"/>
          <p:cNvCxnSpPr/>
          <p:nvPr/>
        </p:nvCxnSpPr>
        <p:spPr bwMode="auto">
          <a:xfrm flipH="1">
            <a:off x="2277001" y="1692516"/>
            <a:ext cx="1709166" cy="4614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920891"/>
            <a:ext cx="1710000" cy="3367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3009438"/>
            <a:ext cx="1702932" cy="176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336172"/>
            <a:ext cx="1716848" cy="332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3238753"/>
            <a:ext cx="1712742" cy="5241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3131774"/>
            <a:ext cx="2206053" cy="2722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3204000"/>
            <a:ext cx="2212484" cy="347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955649"/>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4023778"/>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419321"/>
            <a:ext cx="5892347"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509321"/>
            <a:ext cx="5899196" cy="665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606271" y="909000"/>
            <a:ext cx="498811" cy="600487"/>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665712" y="1333491"/>
            <a:ext cx="1100031" cy="646331"/>
          </a:xfrm>
          <a:prstGeom prst="rect">
            <a:avLst/>
          </a:prstGeom>
          <a:solidFill>
            <a:schemeClr val="bg1"/>
          </a:solidFill>
        </p:spPr>
        <p:txBody>
          <a:bodyPr wrap="none" rtlCol="0">
            <a:spAutoFit/>
          </a:bodyPr>
          <a:lstStyle/>
          <a:p>
            <a:pPr algn="ctr"/>
            <a:r>
              <a:rPr lang="en-US">
                <a:latin typeface="+mn-lt"/>
              </a:rPr>
              <a:t>AAA</a:t>
            </a:r>
            <a:br>
              <a:rPr lang="en-US">
                <a:latin typeface="+mn-lt"/>
              </a:rPr>
            </a:br>
            <a:r>
              <a:rPr lang="en-US">
                <a:latin typeface="+mn-lt"/>
              </a:rPr>
              <a:t>Policy</a:t>
            </a:r>
          </a:p>
          <a:p>
            <a:pPr algn="ctr"/>
            <a:r>
              <a:rPr lang="en-US">
                <a:latin typeface="+mn-lt"/>
              </a:rPr>
              <a:t>Configuration</a:t>
            </a: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cxnSp>
        <p:nvCxnSpPr>
          <p:cNvPr id="108" name="Straight Arrow Connector 107"/>
          <p:cNvCxnSpPr/>
          <p:nvPr/>
        </p:nvCxnSpPr>
        <p:spPr bwMode="auto">
          <a:xfrm flipH="1">
            <a:off x="2279616" y="1779528"/>
            <a:ext cx="1706551" cy="355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73656"/>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65295"/>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166296"/>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326048"/>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513610"/>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605249"/>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703311"/>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3098098"/>
            <a:ext cx="1710000" cy="3367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379566"/>
            <a:ext cx="2192150" cy="443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429000"/>
            <a:ext cx="2213145" cy="362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465269"/>
            <a:ext cx="1708702" cy="87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4109278"/>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4188387"/>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692879"/>
            <a:ext cx="2205848" cy="612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744000"/>
            <a:ext cx="2212279" cy="558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831615"/>
            <a:ext cx="2215186" cy="3738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734000"/>
            <a:ext cx="2221616" cy="473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5001545"/>
            <a:ext cx="5892347"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5091545"/>
            <a:ext cx="5899196" cy="665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19871"/>
            <a:ext cx="2204465" cy="2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94000"/>
            <a:ext cx="2210896" cy="32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614950"/>
            <a:ext cx="1719083" cy="46637"/>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706589"/>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364000"/>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443109"/>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4" name="Straight Connector 203"/>
          <p:cNvCxnSpPr/>
          <p:nvPr/>
        </p:nvCxnSpPr>
        <p:spPr bwMode="auto">
          <a:xfrm>
            <a:off x="5484615" y="1613086"/>
            <a:ext cx="0" cy="749266"/>
          </a:xfrm>
          <a:prstGeom prst="line">
            <a:avLst/>
          </a:prstGeom>
          <a:solidFill>
            <a:schemeClr val="accent1"/>
          </a:solidFill>
          <a:ln w="28575" cap="flat" cmpd="sng" algn="ctr">
            <a:solidFill>
              <a:schemeClr val="tx1"/>
            </a:solidFill>
            <a:prstDash val="solid"/>
            <a:round/>
            <a:headEnd type="none" w="sm" len="sm"/>
            <a:tailEnd type="none" w="sm" len="sm"/>
          </a:ln>
          <a:effectLst/>
        </p:spPr>
      </p:cxn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343056"/>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cxnSp>
        <p:nvCxnSpPr>
          <p:cNvPr id="220" name="Straight Arrow Connector 219"/>
          <p:cNvCxnSpPr/>
          <p:nvPr/>
        </p:nvCxnSpPr>
        <p:spPr bwMode="auto">
          <a:xfrm flipH="1" flipV="1">
            <a:off x="3985118" y="2211298"/>
            <a:ext cx="1486882" cy="4770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304000"/>
            <a:ext cx="1479511" cy="2595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3" name="TextBox 242"/>
          <p:cNvSpPr txBox="1"/>
          <p:nvPr/>
        </p:nvSpPr>
        <p:spPr>
          <a:xfrm>
            <a:off x="1027287" y="6219365"/>
            <a:ext cx="941641" cy="338987"/>
          </a:xfrm>
          <a:prstGeom prst="rect">
            <a:avLst/>
          </a:prstGeom>
          <a:solidFill>
            <a:schemeClr val="accent1">
              <a:lumMod val="60000"/>
              <a:lumOff val="40000"/>
            </a:schemeClr>
          </a:solidFill>
        </p:spPr>
        <p:txBody>
          <a:bodyPr wrap="square" lIns="72000" tIns="0" rIns="0" bIns="0" rtlCol="0" anchor="ctr" anchorCtr="0">
            <a:noAutofit/>
          </a:bodyPr>
          <a:lstStyle/>
          <a:p>
            <a:r>
              <a:rPr lang="en-US" sz="1050" b="1" dirty="0" smtClean="0">
                <a:latin typeface="+mn-lt"/>
              </a:rPr>
              <a:t>L2 Protocol</a:t>
            </a:r>
          </a:p>
          <a:p>
            <a:r>
              <a:rPr lang="en-US" sz="1050" b="1" dirty="0" smtClean="0">
                <a:latin typeface="+mn-lt"/>
              </a:rPr>
              <a:t>L2 Attributes</a:t>
            </a:r>
            <a:endParaRPr lang="en-US" sz="1050" b="1" dirty="0">
              <a:latin typeface="+mn-lt"/>
            </a:endParaRPr>
          </a:p>
        </p:txBody>
      </p:sp>
      <p:sp>
        <p:nvSpPr>
          <p:cNvPr id="244" name="TextBox 243"/>
          <p:cNvSpPr txBox="1"/>
          <p:nvPr/>
        </p:nvSpPr>
        <p:spPr>
          <a:xfrm>
            <a:off x="3173398" y="6219000"/>
            <a:ext cx="942197" cy="333754"/>
          </a:xfrm>
          <a:prstGeom prst="rect">
            <a:avLst/>
          </a:prstGeom>
          <a:solidFill>
            <a:schemeClr val="accent4">
              <a:lumMod val="60000"/>
              <a:lumOff val="40000"/>
            </a:schemeClr>
          </a:solidFill>
        </p:spPr>
        <p:txBody>
          <a:bodyPr wrap="square" lIns="72000" tIns="0" rIns="0" bIns="0" rtlCol="0" anchor="ctr" anchorCtr="0">
            <a:noAutofit/>
          </a:bodyPr>
          <a:lstStyle/>
          <a:p>
            <a:r>
              <a:rPr lang="en-US" sz="1050" dirty="0" smtClean="0">
                <a:latin typeface="+mn-lt"/>
              </a:rPr>
              <a:t>L3+ Protocol</a:t>
            </a:r>
          </a:p>
          <a:p>
            <a:r>
              <a:rPr lang="en-US" sz="1050" b="1" dirty="0" smtClean="0">
                <a:latin typeface="+mn-lt"/>
              </a:rPr>
              <a:t>L2 Attributes</a:t>
            </a:r>
            <a:endParaRPr lang="en-US" sz="1050" b="1" dirty="0">
              <a:latin typeface="+mn-lt"/>
            </a:endParaRPr>
          </a:p>
        </p:txBody>
      </p:sp>
      <p:sp>
        <p:nvSpPr>
          <p:cNvPr id="245" name="TextBox 244"/>
          <p:cNvSpPr txBox="1"/>
          <p:nvPr/>
        </p:nvSpPr>
        <p:spPr>
          <a:xfrm>
            <a:off x="4209784" y="6204892"/>
            <a:ext cx="1037216" cy="347862"/>
          </a:xfrm>
          <a:prstGeom prst="rect">
            <a:avLst/>
          </a:prstGeom>
          <a:solidFill>
            <a:schemeClr val="accent2">
              <a:lumMod val="40000"/>
              <a:lumOff val="60000"/>
            </a:schemeClr>
          </a:solidFill>
        </p:spPr>
        <p:txBody>
          <a:bodyPr wrap="square" lIns="72000" tIns="0" rIns="0" bIns="0" rtlCol="0" anchor="ctr" anchorCtr="0">
            <a:noAutofit/>
          </a:bodyPr>
          <a:lstStyle/>
          <a:p>
            <a:r>
              <a:rPr lang="en-US" sz="1050" dirty="0" smtClean="0">
                <a:latin typeface="+mn-lt"/>
              </a:rPr>
              <a:t>L3+ Protocol</a:t>
            </a:r>
          </a:p>
          <a:p>
            <a:r>
              <a:rPr lang="en-US" sz="1050" dirty="0" smtClean="0">
                <a:latin typeface="+mn-lt"/>
              </a:rPr>
              <a:t>L3+ Attributes</a:t>
            </a:r>
            <a:endParaRPr lang="en-US" sz="1050" dirty="0">
              <a:latin typeface="+mn-lt"/>
            </a:endParaRPr>
          </a:p>
        </p:txBody>
      </p:sp>
      <p:sp>
        <p:nvSpPr>
          <p:cNvPr id="246" name="TextBox 245"/>
          <p:cNvSpPr txBox="1"/>
          <p:nvPr/>
        </p:nvSpPr>
        <p:spPr>
          <a:xfrm>
            <a:off x="201039" y="6219365"/>
            <a:ext cx="737702" cy="276999"/>
          </a:xfrm>
          <a:prstGeom prst="rect">
            <a:avLst/>
          </a:prstGeom>
          <a:noFill/>
        </p:spPr>
        <p:txBody>
          <a:bodyPr wrap="none" rtlCol="0">
            <a:spAutoFit/>
          </a:bodyPr>
          <a:lstStyle/>
          <a:p>
            <a:r>
              <a:rPr lang="en-US" dirty="0" smtClean="0">
                <a:latin typeface="+mn-lt"/>
              </a:rPr>
              <a:t>Legend:</a:t>
            </a:r>
            <a:endParaRPr lang="en-US" dirty="0">
              <a:latin typeface="+mn-lt"/>
            </a:endParaRPr>
          </a:p>
        </p:txBody>
      </p:sp>
      <p:sp>
        <p:nvSpPr>
          <p:cNvPr id="247" name="TextBox 246"/>
          <p:cNvSpPr txBox="1"/>
          <p:nvPr/>
        </p:nvSpPr>
        <p:spPr>
          <a:xfrm>
            <a:off x="2052000" y="6213146"/>
            <a:ext cx="1037216" cy="347862"/>
          </a:xfrm>
          <a:prstGeom prst="rect">
            <a:avLst/>
          </a:prstGeom>
          <a:solidFill>
            <a:schemeClr val="tx2">
              <a:lumMod val="20000"/>
              <a:lumOff val="80000"/>
            </a:schemeClr>
          </a:solidFill>
        </p:spPr>
        <p:txBody>
          <a:bodyPr wrap="square" lIns="72000" tIns="0" rIns="0" bIns="0" rtlCol="0" anchor="ctr" anchorCtr="0">
            <a:noAutofit/>
          </a:bodyPr>
          <a:lstStyle/>
          <a:p>
            <a:r>
              <a:rPr lang="en-US" sz="1050" b="1" dirty="0" smtClean="0">
                <a:latin typeface="+mn-lt"/>
              </a:rPr>
              <a:t>L2 Protocol</a:t>
            </a:r>
          </a:p>
          <a:p>
            <a:r>
              <a:rPr lang="en-US" sz="1050" dirty="0" smtClean="0">
                <a:latin typeface="+mn-lt"/>
              </a:rPr>
              <a:t>L3+ Attributes</a:t>
            </a:r>
            <a:endParaRPr lang="en-US" sz="1050" dirty="0">
              <a:latin typeface="+mn-lt"/>
            </a:endParaRPr>
          </a:p>
        </p:txBody>
      </p:sp>
      <p:pic>
        <p:nvPicPr>
          <p:cNvPr id="153" name="Picture 372" descr="switch"/>
          <p:cNvPicPr>
            <a:picLocks noChangeAspect="1" noChangeArrowheads="1"/>
          </p:cNvPicPr>
          <p:nvPr/>
        </p:nvPicPr>
        <p:blipFill>
          <a:blip r:embed="rId3"/>
          <a:srcRect/>
          <a:stretch>
            <a:fillRect/>
          </a:stretch>
        </p:blipFill>
        <p:spPr bwMode="auto">
          <a:xfrm>
            <a:off x="4122000" y="1404000"/>
            <a:ext cx="292468" cy="146695"/>
          </a:xfrm>
          <a:prstGeom prst="rect">
            <a:avLst/>
          </a:prstGeom>
          <a:noFill/>
        </p:spPr>
      </p:pic>
      <p:sp>
        <p:nvSpPr>
          <p:cNvPr id="164" name="TextBox 163"/>
          <p:cNvSpPr txBox="1"/>
          <p:nvPr/>
        </p:nvSpPr>
        <p:spPr>
          <a:xfrm>
            <a:off x="3357000" y="14490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Tree>
    <p:extLst>
      <p:ext uri="{BB962C8B-B14F-4D97-AF65-F5344CB8AC3E}">
        <p14:creationId xmlns:p14="http://schemas.microsoft.com/office/powerpoint/2010/main" val="314461410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TextBox 202"/>
          <p:cNvSpPr txBox="1"/>
          <p:nvPr/>
        </p:nvSpPr>
        <p:spPr>
          <a:xfrm>
            <a:off x="259609" y="2124000"/>
            <a:ext cx="3727391" cy="28522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9000"/>
            <a:ext cx="5630655" cy="21625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563050"/>
            <a:ext cx="3727391" cy="26348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908813"/>
            <a:ext cx="6564503" cy="37448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959000"/>
            <a:ext cx="7910808" cy="28188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686906"/>
            <a:ext cx="5630655" cy="22709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348467"/>
            <a:ext cx="7910808" cy="29253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299951"/>
            <a:ext cx="6564503" cy="21522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624187"/>
            <a:ext cx="5630655" cy="21625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868157"/>
            <a:ext cx="3727391" cy="68559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463157"/>
            <a:ext cx="3727391" cy="33584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78675"/>
            <a:ext cx="3734294" cy="389308"/>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74000"/>
            <a:ext cx="1710000" cy="40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484000"/>
            <a:ext cx="1710000" cy="31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889000"/>
            <a:ext cx="1710000" cy="67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544000"/>
            <a:ext cx="1710000" cy="270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609001"/>
            <a:ext cx="2202347" cy="224999"/>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9000"/>
            <a:ext cx="2202347" cy="224999"/>
          </a:xfrm>
          <a:prstGeom prst="rect">
            <a:avLst/>
          </a:prstGeom>
          <a:solidFill>
            <a:srgbClr val="E6B9B8"/>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8" name="Rectangle 177"/>
          <p:cNvSpPr/>
          <p:nvPr/>
        </p:nvSpPr>
        <p:spPr bwMode="auto">
          <a:xfrm>
            <a:off x="2277000" y="3924000"/>
            <a:ext cx="4545000" cy="360000"/>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1" name="Rectangle 180"/>
          <p:cNvSpPr/>
          <p:nvPr/>
        </p:nvSpPr>
        <p:spPr bwMode="auto">
          <a:xfrm>
            <a:off x="2277000" y="5319000"/>
            <a:ext cx="4545000" cy="180000"/>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124000"/>
            <a:ext cx="1710000" cy="313969"/>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p:txBody>
          <a:bodyPr/>
          <a:lstStyle/>
          <a:p>
            <a:r>
              <a:rPr lang="en-US" dirty="0"/>
              <a:t>Control Plane Functions in Scope of IETF</a:t>
            </a:r>
            <a:endParaRPr lang="en-US" dirty="0"/>
          </a:p>
        </p:txBody>
      </p: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10" name="Straight Arrow Connector 9"/>
          <p:cNvCxnSpPr/>
          <p:nvPr/>
        </p:nvCxnSpPr>
        <p:spPr bwMode="auto">
          <a:xfrm flipH="1">
            <a:off x="2277001" y="1692516"/>
            <a:ext cx="1709166" cy="4614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920891"/>
            <a:ext cx="1710000" cy="3367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3009438"/>
            <a:ext cx="1702932" cy="176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336172"/>
            <a:ext cx="1716848" cy="332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3238753"/>
            <a:ext cx="1712742" cy="5241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3131774"/>
            <a:ext cx="2206053" cy="2722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3204000"/>
            <a:ext cx="2212484" cy="347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955649"/>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4023778"/>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419321"/>
            <a:ext cx="5892347"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509321"/>
            <a:ext cx="5899196" cy="665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606271" y="909000"/>
            <a:ext cx="498811" cy="600487"/>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665712" y="1333491"/>
            <a:ext cx="1100031" cy="646331"/>
          </a:xfrm>
          <a:prstGeom prst="rect">
            <a:avLst/>
          </a:prstGeom>
          <a:solidFill>
            <a:schemeClr val="bg1"/>
          </a:solidFill>
        </p:spPr>
        <p:txBody>
          <a:bodyPr wrap="none" rtlCol="0">
            <a:spAutoFit/>
          </a:bodyPr>
          <a:lstStyle/>
          <a:p>
            <a:pPr algn="ctr"/>
            <a:r>
              <a:rPr lang="en-US">
                <a:latin typeface="+mn-lt"/>
              </a:rPr>
              <a:t>AAA</a:t>
            </a:r>
            <a:br>
              <a:rPr lang="en-US">
                <a:latin typeface="+mn-lt"/>
              </a:rPr>
            </a:br>
            <a:r>
              <a:rPr lang="en-US">
                <a:latin typeface="+mn-lt"/>
              </a:rPr>
              <a:t>Policy</a:t>
            </a:r>
          </a:p>
          <a:p>
            <a:pPr algn="ctr"/>
            <a:r>
              <a:rPr lang="en-US">
                <a:latin typeface="+mn-lt"/>
              </a:rPr>
              <a:t>Configuration</a:t>
            </a: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cxnSp>
        <p:nvCxnSpPr>
          <p:cNvPr id="108" name="Straight Arrow Connector 107"/>
          <p:cNvCxnSpPr/>
          <p:nvPr/>
        </p:nvCxnSpPr>
        <p:spPr bwMode="auto">
          <a:xfrm flipH="1">
            <a:off x="2279616" y="1779528"/>
            <a:ext cx="1706551" cy="355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73656"/>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65295"/>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166296"/>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326048"/>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513610"/>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605249"/>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703311"/>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3098098"/>
            <a:ext cx="1710000" cy="3367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379566"/>
            <a:ext cx="2192150" cy="443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429000"/>
            <a:ext cx="2213145" cy="362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465269"/>
            <a:ext cx="1708702" cy="87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4109278"/>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4188387"/>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692879"/>
            <a:ext cx="2205848" cy="612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744000"/>
            <a:ext cx="2212279" cy="558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831615"/>
            <a:ext cx="2215186" cy="3738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734000"/>
            <a:ext cx="2221616" cy="473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5001545"/>
            <a:ext cx="5892347"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5091545"/>
            <a:ext cx="5899196" cy="665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19871"/>
            <a:ext cx="2204465" cy="2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94000"/>
            <a:ext cx="2210896" cy="32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614950"/>
            <a:ext cx="1719083" cy="46637"/>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706589"/>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364000"/>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443109"/>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4" name="Straight Connector 203"/>
          <p:cNvCxnSpPr/>
          <p:nvPr/>
        </p:nvCxnSpPr>
        <p:spPr bwMode="auto">
          <a:xfrm>
            <a:off x="5484615" y="1613086"/>
            <a:ext cx="0" cy="749266"/>
          </a:xfrm>
          <a:prstGeom prst="line">
            <a:avLst/>
          </a:prstGeom>
          <a:solidFill>
            <a:schemeClr val="accent1"/>
          </a:solidFill>
          <a:ln w="28575" cap="flat" cmpd="sng" algn="ctr">
            <a:solidFill>
              <a:schemeClr val="tx1"/>
            </a:solidFill>
            <a:prstDash val="solid"/>
            <a:round/>
            <a:headEnd type="none" w="sm" len="sm"/>
            <a:tailEnd type="none" w="sm" len="sm"/>
          </a:ln>
          <a:effectLst/>
        </p:spPr>
      </p:cxn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343056"/>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cxnSp>
        <p:nvCxnSpPr>
          <p:cNvPr id="220" name="Straight Arrow Connector 219"/>
          <p:cNvCxnSpPr/>
          <p:nvPr/>
        </p:nvCxnSpPr>
        <p:spPr bwMode="auto">
          <a:xfrm flipH="1" flipV="1">
            <a:off x="3985118" y="2211298"/>
            <a:ext cx="1486882" cy="4770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304000"/>
            <a:ext cx="1479511" cy="2595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3" name="TextBox 242"/>
          <p:cNvSpPr txBox="1"/>
          <p:nvPr/>
        </p:nvSpPr>
        <p:spPr>
          <a:xfrm>
            <a:off x="1027287" y="6219365"/>
            <a:ext cx="941641" cy="338987"/>
          </a:xfrm>
          <a:prstGeom prst="rect">
            <a:avLst/>
          </a:prstGeom>
          <a:solidFill>
            <a:schemeClr val="accent1">
              <a:lumMod val="60000"/>
              <a:lumOff val="40000"/>
            </a:schemeClr>
          </a:solidFill>
        </p:spPr>
        <p:txBody>
          <a:bodyPr wrap="square" lIns="72000" tIns="0" rIns="0" bIns="0" rtlCol="0" anchor="ctr" anchorCtr="0">
            <a:noAutofit/>
          </a:bodyPr>
          <a:lstStyle/>
          <a:p>
            <a:r>
              <a:rPr lang="en-US" sz="1050" b="1" dirty="0" smtClean="0">
                <a:latin typeface="+mn-lt"/>
              </a:rPr>
              <a:t>L2 Protocol</a:t>
            </a:r>
          </a:p>
          <a:p>
            <a:r>
              <a:rPr lang="en-US" sz="1050" b="1" dirty="0" smtClean="0">
                <a:latin typeface="+mn-lt"/>
              </a:rPr>
              <a:t>L2 Attributes</a:t>
            </a:r>
            <a:endParaRPr lang="en-US" sz="1050" b="1" dirty="0">
              <a:latin typeface="+mn-lt"/>
            </a:endParaRPr>
          </a:p>
        </p:txBody>
      </p:sp>
      <p:sp>
        <p:nvSpPr>
          <p:cNvPr id="244" name="TextBox 243"/>
          <p:cNvSpPr txBox="1"/>
          <p:nvPr/>
        </p:nvSpPr>
        <p:spPr>
          <a:xfrm>
            <a:off x="3173398" y="6219000"/>
            <a:ext cx="942197" cy="333754"/>
          </a:xfrm>
          <a:prstGeom prst="rect">
            <a:avLst/>
          </a:prstGeom>
          <a:solidFill>
            <a:schemeClr val="accent4">
              <a:lumMod val="60000"/>
              <a:lumOff val="40000"/>
            </a:schemeClr>
          </a:solidFill>
        </p:spPr>
        <p:txBody>
          <a:bodyPr wrap="square" lIns="72000" tIns="0" rIns="0" bIns="0" rtlCol="0" anchor="ctr" anchorCtr="0">
            <a:noAutofit/>
          </a:bodyPr>
          <a:lstStyle/>
          <a:p>
            <a:r>
              <a:rPr lang="en-US" sz="1050" dirty="0" smtClean="0">
                <a:latin typeface="+mn-lt"/>
              </a:rPr>
              <a:t>L3+ Protocol</a:t>
            </a:r>
          </a:p>
          <a:p>
            <a:r>
              <a:rPr lang="en-US" sz="1050" b="1" dirty="0" smtClean="0">
                <a:latin typeface="+mn-lt"/>
              </a:rPr>
              <a:t>L2 Attributes</a:t>
            </a:r>
            <a:endParaRPr lang="en-US" sz="1050" b="1" dirty="0">
              <a:latin typeface="+mn-lt"/>
            </a:endParaRPr>
          </a:p>
        </p:txBody>
      </p:sp>
      <p:sp>
        <p:nvSpPr>
          <p:cNvPr id="245" name="TextBox 244"/>
          <p:cNvSpPr txBox="1"/>
          <p:nvPr/>
        </p:nvSpPr>
        <p:spPr>
          <a:xfrm>
            <a:off x="4209784" y="6204892"/>
            <a:ext cx="1037216" cy="347862"/>
          </a:xfrm>
          <a:prstGeom prst="rect">
            <a:avLst/>
          </a:prstGeom>
          <a:solidFill>
            <a:schemeClr val="accent2">
              <a:lumMod val="40000"/>
              <a:lumOff val="60000"/>
            </a:schemeClr>
          </a:solidFill>
        </p:spPr>
        <p:txBody>
          <a:bodyPr wrap="square" lIns="72000" tIns="0" rIns="0" bIns="0" rtlCol="0" anchor="ctr" anchorCtr="0">
            <a:noAutofit/>
          </a:bodyPr>
          <a:lstStyle/>
          <a:p>
            <a:r>
              <a:rPr lang="en-US" sz="1050" dirty="0" smtClean="0">
                <a:latin typeface="+mn-lt"/>
              </a:rPr>
              <a:t>L3+ Protocol</a:t>
            </a:r>
          </a:p>
          <a:p>
            <a:r>
              <a:rPr lang="en-US" sz="1050" dirty="0" smtClean="0">
                <a:latin typeface="+mn-lt"/>
              </a:rPr>
              <a:t>L3+ Attributes</a:t>
            </a:r>
            <a:endParaRPr lang="en-US" sz="1050" dirty="0">
              <a:latin typeface="+mn-lt"/>
            </a:endParaRPr>
          </a:p>
        </p:txBody>
      </p:sp>
      <p:sp>
        <p:nvSpPr>
          <p:cNvPr id="246" name="TextBox 245"/>
          <p:cNvSpPr txBox="1"/>
          <p:nvPr/>
        </p:nvSpPr>
        <p:spPr>
          <a:xfrm>
            <a:off x="201039" y="6219365"/>
            <a:ext cx="737702" cy="276999"/>
          </a:xfrm>
          <a:prstGeom prst="rect">
            <a:avLst/>
          </a:prstGeom>
          <a:noFill/>
        </p:spPr>
        <p:txBody>
          <a:bodyPr wrap="none" rtlCol="0">
            <a:spAutoFit/>
          </a:bodyPr>
          <a:lstStyle/>
          <a:p>
            <a:r>
              <a:rPr lang="en-US" dirty="0" smtClean="0">
                <a:latin typeface="+mn-lt"/>
              </a:rPr>
              <a:t>Legend:</a:t>
            </a:r>
            <a:endParaRPr lang="en-US" dirty="0">
              <a:latin typeface="+mn-lt"/>
            </a:endParaRPr>
          </a:p>
        </p:txBody>
      </p:sp>
      <p:sp>
        <p:nvSpPr>
          <p:cNvPr id="247" name="TextBox 246"/>
          <p:cNvSpPr txBox="1"/>
          <p:nvPr/>
        </p:nvSpPr>
        <p:spPr>
          <a:xfrm>
            <a:off x="2052000" y="6213146"/>
            <a:ext cx="1037216" cy="347862"/>
          </a:xfrm>
          <a:prstGeom prst="rect">
            <a:avLst/>
          </a:prstGeom>
          <a:solidFill>
            <a:schemeClr val="tx2">
              <a:lumMod val="20000"/>
              <a:lumOff val="80000"/>
            </a:schemeClr>
          </a:solidFill>
        </p:spPr>
        <p:txBody>
          <a:bodyPr wrap="square" lIns="72000" tIns="0" rIns="0" bIns="0" rtlCol="0" anchor="ctr" anchorCtr="0">
            <a:noAutofit/>
          </a:bodyPr>
          <a:lstStyle/>
          <a:p>
            <a:r>
              <a:rPr lang="en-US" sz="1050" b="1" dirty="0" smtClean="0">
                <a:latin typeface="+mn-lt"/>
              </a:rPr>
              <a:t>L2 Protocol</a:t>
            </a:r>
          </a:p>
          <a:p>
            <a:r>
              <a:rPr lang="en-US" sz="1050" dirty="0" smtClean="0">
                <a:latin typeface="+mn-lt"/>
              </a:rPr>
              <a:t>L3+ Attributes</a:t>
            </a:r>
            <a:endParaRPr lang="en-US" sz="1050" dirty="0">
              <a:latin typeface="+mn-lt"/>
            </a:endParaRPr>
          </a:p>
        </p:txBody>
      </p:sp>
      <p:pic>
        <p:nvPicPr>
          <p:cNvPr id="153" name="Picture 372" descr="switch"/>
          <p:cNvPicPr>
            <a:picLocks noChangeAspect="1" noChangeArrowheads="1"/>
          </p:cNvPicPr>
          <p:nvPr/>
        </p:nvPicPr>
        <p:blipFill>
          <a:blip r:embed="rId3"/>
          <a:srcRect/>
          <a:stretch>
            <a:fillRect/>
          </a:stretch>
        </p:blipFill>
        <p:spPr bwMode="auto">
          <a:xfrm>
            <a:off x="4122000" y="1404000"/>
            <a:ext cx="292468" cy="146695"/>
          </a:xfrm>
          <a:prstGeom prst="rect">
            <a:avLst/>
          </a:prstGeom>
          <a:noFill/>
        </p:spPr>
      </p:pic>
      <p:sp>
        <p:nvSpPr>
          <p:cNvPr id="164" name="TextBox 163"/>
          <p:cNvSpPr txBox="1"/>
          <p:nvPr/>
        </p:nvSpPr>
        <p:spPr>
          <a:xfrm>
            <a:off x="3357000" y="14490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Tree>
    <p:extLst>
      <p:ext uri="{BB962C8B-B14F-4D97-AF65-F5344CB8AC3E}">
        <p14:creationId xmlns:p14="http://schemas.microsoft.com/office/powerpoint/2010/main" val="26387964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bwMode="auto">
          <a:xfrm>
            <a:off x="836585" y="2753894"/>
            <a:ext cx="7515835" cy="945106"/>
          </a:xfrm>
          <a:prstGeom prst="rect">
            <a:avLst/>
          </a:prstGeom>
          <a:solidFill>
            <a:schemeClr val="accent1">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Current 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37" name="Rectangle 36"/>
          <p:cNvSpPr/>
          <p:nvPr/>
        </p:nvSpPr>
        <p:spPr bwMode="auto">
          <a:xfrm>
            <a:off x="926596" y="3301328"/>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356865" y="3301328"/>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922150" y="3301328"/>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smtClean="0"/>
              <a:t>Mapping of OmniRAN Reference Points to IEEE 802 Reference Model</a:t>
            </a:r>
            <a:endParaRPr lang="en-US" dirty="0"/>
          </a:p>
        </p:txBody>
      </p:sp>
      <p:sp>
        <p:nvSpPr>
          <p:cNvPr id="140" name="Content Placeholder 139"/>
          <p:cNvSpPr>
            <a:spLocks noGrp="1"/>
          </p:cNvSpPr>
          <p:nvPr>
            <p:ph idx="1"/>
          </p:nvPr>
        </p:nvSpPr>
        <p:spPr>
          <a:xfrm>
            <a:off x="457200" y="3789000"/>
            <a:ext cx="8229600" cy="2745000"/>
          </a:xfrm>
        </p:spPr>
        <p:txBody>
          <a:bodyPr>
            <a:normAutofit fontScale="55000" lnSpcReduction="20000"/>
          </a:bodyPr>
          <a:lstStyle/>
          <a:p>
            <a:r>
              <a:rPr lang="en-US" dirty="0" smtClean="0"/>
              <a:t>Reference Points can be mapped </a:t>
            </a:r>
            <a:r>
              <a:rPr lang="en-US" dirty="0"/>
              <a:t>o</a:t>
            </a:r>
            <a:r>
              <a:rPr lang="en-US" dirty="0" smtClean="0"/>
              <a:t>nto the IEEE 802 Reference Model</a:t>
            </a:r>
          </a:p>
          <a:p>
            <a:pPr lvl="1"/>
            <a:r>
              <a:rPr lang="en-US" dirty="0" smtClean="0"/>
              <a:t>R1 represents the PHY and MAC layer functions between terminal and base station</a:t>
            </a:r>
          </a:p>
          <a:p>
            <a:pPr lvl="2"/>
            <a:r>
              <a:rPr lang="en-US" dirty="0" smtClean="0"/>
              <a:t>Completely covered by IEEE 802 specifications</a:t>
            </a:r>
          </a:p>
          <a:p>
            <a:pPr lvl="1"/>
            <a:r>
              <a:rPr lang="en-US" dirty="0" smtClean="0"/>
              <a:t>R2 represents the L2 control protocol functions between terminal and central entities for control and AAA.</a:t>
            </a:r>
          </a:p>
          <a:p>
            <a:pPr lvl="1"/>
            <a:r>
              <a:rPr lang="en-US" dirty="0" smtClean="0"/>
              <a:t>R3 represents the L1 &amp; L2 control interface from a central control entity into the network elements</a:t>
            </a:r>
          </a:p>
          <a:p>
            <a:r>
              <a:rPr lang="en-US" dirty="0" smtClean="0"/>
              <a:t>‘R2’ and ‘R3’ cover IEEE 802 specific</a:t>
            </a:r>
            <a:r>
              <a:rPr lang="en-US" dirty="0"/>
              <a:t> </a:t>
            </a:r>
            <a:r>
              <a:rPr lang="en-US" dirty="0" smtClean="0"/>
              <a:t>attributes</a:t>
            </a:r>
          </a:p>
          <a:p>
            <a:pPr lvl="1"/>
            <a:r>
              <a:rPr lang="en-US" dirty="0" smtClean="0"/>
              <a:t>However </a:t>
            </a:r>
            <a:r>
              <a:rPr lang="en-US" dirty="0"/>
              <a:t>IP based protocols are used to carry control information between network elements and core</a:t>
            </a:r>
          </a:p>
          <a:p>
            <a:pPr lvl="1"/>
            <a:r>
              <a:rPr lang="en-US" dirty="0"/>
              <a:t>Effectively each of IEEE 802 network elements contains an IP communication stack on top of the IEEE 802 data path for the exchange of the control information.</a:t>
            </a:r>
          </a:p>
        </p:txBody>
      </p:sp>
      <p:sp>
        <p:nvSpPr>
          <p:cNvPr id="3" name="Rectangle 2"/>
          <p:cNvSpPr/>
          <p:nvPr/>
        </p:nvSpPr>
        <p:spPr bwMode="auto">
          <a:xfrm>
            <a:off x="881590"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881591"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881591" y="1539000"/>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452320"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452321"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832141"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832142"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977045"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977046"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977046" y="2761267"/>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311861"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311862"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456765"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456766"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456766" y="2761267"/>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1016605" y="1906173"/>
            <a:ext cx="533400" cy="533400"/>
          </a:xfrm>
          <a:prstGeom prst="rect">
            <a:avLst/>
          </a:prstGeom>
        </p:spPr>
      </p:pic>
      <p:sp>
        <p:nvSpPr>
          <p:cNvPr id="102" name="Rectangle 101"/>
          <p:cNvSpPr/>
          <p:nvPr/>
        </p:nvSpPr>
        <p:spPr bwMode="auto">
          <a:xfrm>
            <a:off x="2816805" y="2266214"/>
            <a:ext cx="855095"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700" dirty="0" smtClean="0">
                <a:latin typeface="+mn-lt"/>
              </a:rPr>
              <a:t>Higher Layers Control</a:t>
            </a:r>
            <a:endParaRPr kumimoji="0" lang="en-US" sz="700" b="0" i="0" u="none" strike="noStrike" cap="none" normalizeH="0" baseline="0" dirty="0">
              <a:ln>
                <a:noFill/>
              </a:ln>
              <a:solidFill>
                <a:schemeClr val="tx1"/>
              </a:solidFill>
              <a:effectLst/>
              <a:latin typeface="+mn-lt"/>
            </a:endParaRPr>
          </a:p>
        </p:txBody>
      </p:sp>
      <p:sp>
        <p:nvSpPr>
          <p:cNvPr id="104" name="Rectangle 103"/>
          <p:cNvSpPr/>
          <p:nvPr/>
        </p:nvSpPr>
        <p:spPr bwMode="auto">
          <a:xfrm>
            <a:off x="5472100" y="2266214"/>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700" dirty="0" smtClean="0">
                <a:latin typeface="+mn-lt"/>
              </a:rPr>
              <a:t>Higher Layers Control</a:t>
            </a:r>
            <a:endParaRPr kumimoji="0" lang="en-US" sz="700" b="0" i="0" u="none" strike="noStrike" cap="none" normalizeH="0" baseline="0" dirty="0">
              <a:ln>
                <a:noFill/>
              </a:ln>
              <a:solidFill>
                <a:schemeClr val="tx1"/>
              </a:solidFill>
              <a:effectLst/>
              <a:latin typeface="+mn-lt"/>
            </a:endParaRPr>
          </a:p>
        </p:txBody>
      </p:sp>
      <p:sp>
        <p:nvSpPr>
          <p:cNvPr id="105" name="Rectangle 104"/>
          <p:cNvSpPr/>
          <p:nvPr/>
        </p:nvSpPr>
        <p:spPr bwMode="auto">
          <a:xfrm>
            <a:off x="7452320" y="1539000"/>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677345" y="2450883"/>
            <a:ext cx="405045" cy="258117"/>
          </a:xfrm>
          <a:prstGeom prst="rect">
            <a:avLst/>
          </a:prstGeom>
          <a:noFill/>
          <a:ln w="12700">
            <a:noFill/>
            <a:miter lim="800000"/>
            <a:headEnd/>
            <a:tailEnd/>
          </a:ln>
          <a:effectLst/>
        </p:spPr>
      </p:pic>
      <p:grpSp>
        <p:nvGrpSpPr>
          <p:cNvPr id="70" name="Group 122"/>
          <p:cNvGrpSpPr>
            <a:grpSpLocks/>
          </p:cNvGrpSpPr>
          <p:nvPr/>
        </p:nvGrpSpPr>
        <p:grpSpPr bwMode="auto">
          <a:xfrm>
            <a:off x="7767355" y="2135848"/>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4"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677345" y="1775808"/>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742130" y="2661732"/>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922150" y="2661732"/>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266855" y="2663884"/>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356865" y="2663885"/>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1" name="TextBox 130"/>
          <p:cNvSpPr txBox="1"/>
          <p:nvPr/>
        </p:nvSpPr>
        <p:spPr>
          <a:xfrm>
            <a:off x="5663402" y="2481712"/>
            <a:ext cx="348598" cy="246221"/>
          </a:xfrm>
          <a:prstGeom prst="rect">
            <a:avLst/>
          </a:prstGeom>
          <a:noFill/>
        </p:spPr>
        <p:txBody>
          <a:bodyPr wrap="none" rtlCol="0">
            <a:spAutoFit/>
          </a:bodyPr>
          <a:lstStyle/>
          <a:p>
            <a:r>
              <a:rPr lang="en-US" sz="1000" dirty="0" smtClean="0">
                <a:solidFill>
                  <a:srgbClr val="FF0000"/>
                </a:solidFill>
                <a:latin typeface="+mn-lt"/>
              </a:rPr>
              <a:t>R3</a:t>
            </a:r>
            <a:endParaRPr lang="en-US" sz="1000" dirty="0">
              <a:solidFill>
                <a:srgbClr val="FF0000"/>
              </a:solidFill>
              <a:latin typeface="+mn-lt"/>
            </a:endParaRPr>
          </a:p>
        </p:txBody>
      </p:sp>
      <p:sp>
        <p:nvSpPr>
          <p:cNvPr id="135" name="TextBox 134"/>
          <p:cNvSpPr txBox="1"/>
          <p:nvPr/>
        </p:nvSpPr>
        <p:spPr>
          <a:xfrm>
            <a:off x="2772000" y="2481712"/>
            <a:ext cx="736099" cy="246221"/>
          </a:xfrm>
          <a:prstGeom prst="rect">
            <a:avLst/>
          </a:prstGeom>
          <a:noFill/>
        </p:spPr>
        <p:txBody>
          <a:bodyPr wrap="none" rtlCol="0">
            <a:spAutoFit/>
          </a:bodyPr>
          <a:lstStyle/>
          <a:p>
            <a:r>
              <a:rPr lang="en-US" sz="1000" dirty="0" smtClean="0">
                <a:solidFill>
                  <a:srgbClr val="FF0000"/>
                </a:solidFill>
                <a:latin typeface="+mn-lt"/>
              </a:rPr>
              <a:t>R2      R3 </a:t>
            </a:r>
            <a:endParaRPr lang="en-US" sz="1000" dirty="0">
              <a:solidFill>
                <a:srgbClr val="FF0000"/>
              </a:solidFill>
              <a:latin typeface="+mn-lt"/>
            </a:endParaRPr>
          </a:p>
        </p:txBody>
      </p:sp>
      <p:sp>
        <p:nvSpPr>
          <p:cNvPr id="136" name="Freeform 135"/>
          <p:cNvSpPr/>
          <p:nvPr/>
        </p:nvSpPr>
        <p:spPr bwMode="auto">
          <a:xfrm>
            <a:off x="1628776" y="2663885"/>
            <a:ext cx="1278040" cy="14454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5" name="Left-Right Arrow 54"/>
          <p:cNvSpPr/>
          <p:nvPr/>
        </p:nvSpPr>
        <p:spPr bwMode="auto">
          <a:xfrm>
            <a:off x="1736685" y="2898436"/>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824770" y="2663885"/>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3176845" y="2663885"/>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446875" y="2663885"/>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670417" y="1952472"/>
            <a:ext cx="3798592"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9" name="Freeform 58"/>
          <p:cNvSpPr/>
          <p:nvPr/>
        </p:nvSpPr>
        <p:spPr>
          <a:xfrm>
            <a:off x="6192000" y="1944000"/>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OmniRAN EC SG Jul ‘13 Objectives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When renewing the OmniRAN EC SG on March 22nd the IEEE 802 EC refined the objectives for the OmniRAN EC SG:</a:t>
            </a:r>
          </a:p>
          <a:p>
            <a:pPr lvl="1"/>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pPr lvl="1"/>
            <a:r>
              <a:rPr lang="en-US" dirty="0" smtClean="0"/>
              <a:t>Having performed that gap analysis, define a crisp scope of the ECSG (target 15 words or less);</a:t>
            </a:r>
          </a:p>
          <a:p>
            <a:pPr lvl="1"/>
            <a:r>
              <a:rPr lang="en-US" dirty="0" smtClean="0"/>
              <a:t>Define what piece(s) of work within that scope (a) fall legitimately within 802's remit and (b) are achievable within an 802 activity.</a:t>
            </a:r>
            <a:br>
              <a:rPr lang="en-US" dirty="0" smtClean="0"/>
            </a:br>
            <a:endParaRPr lang="en-US" dirty="0" smtClean="0"/>
          </a:p>
          <a:p>
            <a:r>
              <a:rPr lang="en-US" dirty="0" smtClean="0"/>
              <a:t>The objectives were addressed by the study group and the results were shared with all the IEEE 802 working groups. Incorporating the feedback from the working groups, OmniRAN EC SG created a plan for progressing its work.</a:t>
            </a:r>
          </a:p>
          <a:p>
            <a:pPr lvl="1"/>
            <a:r>
              <a:rPr lang="en-US" dirty="0"/>
              <a:t>Requesting extension of the EC SG until Nov ‘13 to create a PAR and 5C for a ‘Recommended Practice for </a:t>
            </a:r>
            <a:r>
              <a:rPr lang="en-US" dirty="0"/>
              <a:t>Network Reference Model and Functional Description of IEEE 802 based Access Networks’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Gap Analysis</a:t>
            </a:r>
            <a:endParaRPr lang="en-US" dirty="0"/>
          </a:p>
        </p:txBody>
      </p:sp>
      <p:sp>
        <p:nvSpPr>
          <p:cNvPr id="5" name="Content Placeholder 4"/>
          <p:cNvSpPr>
            <a:spLocks noGrp="1"/>
          </p:cNvSpPr>
          <p:nvPr>
            <p:ph idx="1"/>
          </p:nvPr>
        </p:nvSpPr>
        <p:spPr>
          <a:xfrm>
            <a:off x="457200" y="1269000"/>
            <a:ext cx="8229600" cy="5175000"/>
          </a:xfrm>
        </p:spPr>
        <p:txBody>
          <a:bodyPr>
            <a:normAutofit fontScale="62500" lnSpcReduction="20000"/>
          </a:bodyPr>
          <a:lstStyle/>
          <a:p>
            <a:r>
              <a:rPr lang="en-US" dirty="0"/>
              <a:t>Deploying a simplistic network reference model,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a couple of use cases were investigated</a:t>
            </a:r>
            <a:endParaRPr lang="en-US" dirty="0" smtClean="0"/>
          </a:p>
          <a:p>
            <a:pPr lvl="1"/>
            <a:r>
              <a:rPr lang="en-US" dirty="0" smtClean="0"/>
              <a:t>3GPP Trusted WLAN Access to EPC </a:t>
            </a:r>
          </a:p>
          <a:p>
            <a:pPr lvl="2"/>
            <a:r>
              <a:rPr lang="en-US" dirty="0"/>
              <a:t>TS 23.402 V11.6.0 (2013-03)</a:t>
            </a:r>
          </a:p>
          <a:p>
            <a:pPr lvl="1"/>
            <a:r>
              <a:rPr lang="en-US" dirty="0" err="1" smtClean="0"/>
              <a:t>ZigBee</a:t>
            </a:r>
            <a:r>
              <a:rPr lang="en-US" dirty="0" smtClean="0"/>
              <a:t> SEP2 Smart Grid Use Case </a:t>
            </a:r>
          </a:p>
          <a:p>
            <a:pPr lvl="2"/>
            <a:r>
              <a:rPr lang="hu-HU" dirty="0"/>
              <a:t>ZigBee docs-09-5449-33-0zse</a:t>
            </a:r>
            <a:endParaRPr lang="en-US" dirty="0" smtClean="0"/>
          </a:p>
          <a:p>
            <a:pPr lvl="1"/>
            <a:r>
              <a:rPr lang="en-US" dirty="0" smtClean="0"/>
              <a:t>SDN-based OmniRAN Use Case</a:t>
            </a:r>
          </a:p>
          <a:p>
            <a:r>
              <a:rPr lang="en-US" dirty="0"/>
              <a:t>Existing IEEE 802 specifications seem to fulfill the requirements.</a:t>
            </a:r>
          </a:p>
          <a:p>
            <a:pPr lvl="1"/>
            <a:r>
              <a:rPr lang="en-US" dirty="0"/>
              <a:t>However it was less than obvious how the pieces of IEEE 802 are fitting together</a:t>
            </a:r>
          </a:p>
          <a:p>
            <a:pPr lvl="2"/>
            <a:r>
              <a:rPr lang="en-US" dirty="0"/>
              <a:t>… </a:t>
            </a:r>
            <a:r>
              <a:rPr lang="en-US" dirty="0" smtClean="0"/>
              <a:t>still not clear how MACsec should provide point-to-point links across a bridged access network for roaming terminals</a:t>
            </a:r>
          </a:p>
          <a:p>
            <a:r>
              <a:rPr lang="en-US" dirty="0"/>
              <a:t>There is need for better documentation how IEEE 802 protocols work together to create access networks for particular deployments</a:t>
            </a:r>
          </a:p>
          <a:p>
            <a:r>
              <a:rPr lang="en-US" dirty="0" smtClean="0"/>
              <a:t>There is no consistent way how IEEE 802 handles the IEEE 802 information elements going over IP protocols</a:t>
            </a:r>
          </a:p>
        </p:txBody>
      </p:sp>
      <p:grpSp>
        <p:nvGrpSpPr>
          <p:cNvPr id="2" name="Group 1"/>
          <p:cNvGrpSpPr/>
          <p:nvPr/>
        </p:nvGrpSpPr>
        <p:grpSpPr>
          <a:xfrm>
            <a:off x="909600" y="1553350"/>
            <a:ext cx="5597400" cy="999536"/>
            <a:chOff x="909600" y="1494000"/>
            <a:chExt cx="5867400" cy="1047750"/>
          </a:xfrm>
        </p:grpSpPr>
        <p:grpSp>
          <p:nvGrpSpPr>
            <p:cNvPr id="6" name="Group 123"/>
            <p:cNvGrpSpPr/>
            <p:nvPr/>
          </p:nvGrpSpPr>
          <p:grpSpPr>
            <a:xfrm>
              <a:off x="2652675" y="1551150"/>
              <a:ext cx="1000125" cy="990600"/>
              <a:chOff x="7315200" y="3886200"/>
              <a:chExt cx="1000125" cy="990600"/>
            </a:xfrm>
          </p:grpSpPr>
          <p:sp>
            <p:nvSpPr>
              <p:cNvPr id="7"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8" name="Group 158"/>
              <p:cNvGrpSpPr>
                <a:grpSpLocks noChangeAspect="1"/>
              </p:cNvGrpSpPr>
              <p:nvPr/>
            </p:nvGrpSpPr>
            <p:grpSpPr bwMode="auto">
              <a:xfrm flipH="1">
                <a:off x="7696199" y="4259473"/>
                <a:ext cx="411161" cy="494972"/>
                <a:chOff x="5" y="2480"/>
                <a:chExt cx="237" cy="430"/>
              </a:xfrm>
            </p:grpSpPr>
            <p:grpSp>
              <p:nvGrpSpPr>
                <p:cNvPr id="10" name="Group 159"/>
                <p:cNvGrpSpPr>
                  <a:grpSpLocks noChangeAspect="1"/>
                </p:cNvGrpSpPr>
                <p:nvPr/>
              </p:nvGrpSpPr>
              <p:grpSpPr bwMode="auto">
                <a:xfrm>
                  <a:off x="5" y="2521"/>
                  <a:ext cx="145" cy="389"/>
                  <a:chOff x="5" y="2521"/>
                  <a:chExt cx="145" cy="389"/>
                </a:xfrm>
              </p:grpSpPr>
              <p:grpSp>
                <p:nvGrpSpPr>
                  <p:cNvPr id="14" name="Group 160"/>
                  <p:cNvGrpSpPr>
                    <a:grpSpLocks noChangeAspect="1"/>
                  </p:cNvGrpSpPr>
                  <p:nvPr/>
                </p:nvGrpSpPr>
                <p:grpSpPr bwMode="auto">
                  <a:xfrm>
                    <a:off x="7" y="2654"/>
                    <a:ext cx="143" cy="256"/>
                    <a:chOff x="7" y="2654"/>
                    <a:chExt cx="143" cy="256"/>
                  </a:xfrm>
                </p:grpSpPr>
                <p:grpSp>
                  <p:nvGrpSpPr>
                    <p:cNvPr id="22" name="Group 161"/>
                    <p:cNvGrpSpPr>
                      <a:grpSpLocks noChangeAspect="1"/>
                    </p:cNvGrpSpPr>
                    <p:nvPr/>
                  </p:nvGrpSpPr>
                  <p:grpSpPr bwMode="auto">
                    <a:xfrm>
                      <a:off x="7" y="2661"/>
                      <a:ext cx="93" cy="247"/>
                      <a:chOff x="7" y="2661"/>
                      <a:chExt cx="93" cy="247"/>
                    </a:xfrm>
                  </p:grpSpPr>
                  <p:sp>
                    <p:nvSpPr>
                      <p:cNvPr id="30"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5" name="Group 176"/>
                  <p:cNvGrpSpPr>
                    <a:grpSpLocks noChangeAspect="1"/>
                  </p:cNvGrpSpPr>
                  <p:nvPr/>
                </p:nvGrpSpPr>
                <p:grpSpPr bwMode="auto">
                  <a:xfrm>
                    <a:off x="5" y="2533"/>
                    <a:ext cx="141" cy="374"/>
                    <a:chOff x="5" y="2533"/>
                    <a:chExt cx="141" cy="374"/>
                  </a:xfrm>
                </p:grpSpPr>
                <p:sp>
                  <p:nvSpPr>
                    <p:cNvPr id="17"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1"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7" name="Group 122"/>
            <p:cNvGrpSpPr/>
            <p:nvPr/>
          </p:nvGrpSpPr>
          <p:grpSpPr>
            <a:xfrm>
              <a:off x="4414800" y="1551150"/>
              <a:ext cx="990600" cy="990600"/>
              <a:chOff x="7315200" y="2819400"/>
              <a:chExt cx="990600" cy="990600"/>
            </a:xfrm>
          </p:grpSpPr>
          <p:sp>
            <p:nvSpPr>
              <p:cNvPr id="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9"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41" name="Group 107"/>
              <p:cNvGrpSpPr/>
              <p:nvPr/>
            </p:nvGrpSpPr>
            <p:grpSpPr>
              <a:xfrm>
                <a:off x="7520910" y="3095706"/>
                <a:ext cx="532437" cy="381000"/>
                <a:chOff x="7481888" y="3079208"/>
                <a:chExt cx="595312" cy="425992"/>
              </a:xfrm>
            </p:grpSpPr>
            <p:sp>
              <p:nvSpPr>
                <p:cNvPr id="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4" name="Group 122"/>
                <p:cNvGrpSpPr>
                  <a:grpSpLocks/>
                </p:cNvGrpSpPr>
                <p:nvPr/>
              </p:nvGrpSpPr>
              <p:grpSpPr bwMode="auto">
                <a:xfrm>
                  <a:off x="7848751" y="3079208"/>
                  <a:ext cx="228449" cy="389708"/>
                  <a:chOff x="4120" y="2308"/>
                  <a:chExt cx="305" cy="415"/>
                </a:xfrm>
              </p:grpSpPr>
              <p:sp>
                <p:nvSpPr>
                  <p:cNvPr id="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8" name="Group 126"/>
                  <p:cNvGrpSpPr>
                    <a:grpSpLocks/>
                  </p:cNvGrpSpPr>
                  <p:nvPr/>
                </p:nvGrpSpPr>
                <p:grpSpPr bwMode="auto">
                  <a:xfrm flipH="1">
                    <a:off x="4164" y="2500"/>
                    <a:ext cx="152" cy="109"/>
                    <a:chOff x="3216" y="2784"/>
                    <a:chExt cx="192" cy="144"/>
                  </a:xfrm>
                </p:grpSpPr>
                <p:sp>
                  <p:nvSpPr>
                    <p:cNvPr id="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6" name="Group 582"/>
            <p:cNvGrpSpPr/>
            <p:nvPr/>
          </p:nvGrpSpPr>
          <p:grpSpPr>
            <a:xfrm>
              <a:off x="5786400" y="1551150"/>
              <a:ext cx="990600" cy="990600"/>
              <a:chOff x="5257800" y="1733550"/>
              <a:chExt cx="990600" cy="990600"/>
            </a:xfrm>
          </p:grpSpPr>
          <p:sp>
            <p:nvSpPr>
              <p:cNvPr id="57" name="Rounded Rectangle 56"/>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8" name="Group 61"/>
              <p:cNvGrpSpPr/>
              <p:nvPr/>
            </p:nvGrpSpPr>
            <p:grpSpPr>
              <a:xfrm>
                <a:off x="5410201" y="1816606"/>
                <a:ext cx="609600" cy="450344"/>
                <a:chOff x="6324600" y="1828800"/>
                <a:chExt cx="917575" cy="677862"/>
              </a:xfrm>
            </p:grpSpPr>
            <p:grpSp>
              <p:nvGrpSpPr>
                <p:cNvPr id="61" name="Group 10"/>
                <p:cNvGrpSpPr>
                  <a:grpSpLocks/>
                </p:cNvGrpSpPr>
                <p:nvPr/>
              </p:nvGrpSpPr>
              <p:grpSpPr bwMode="auto">
                <a:xfrm>
                  <a:off x="6972300" y="1828800"/>
                  <a:ext cx="269875" cy="460375"/>
                  <a:chOff x="4120" y="2308"/>
                  <a:chExt cx="305" cy="415"/>
                </a:xfrm>
              </p:grpSpPr>
              <p:sp>
                <p:nvSpPr>
                  <p:cNvPr id="98"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9"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100"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01" name="Group 14"/>
                  <p:cNvGrpSpPr>
                    <a:grpSpLocks/>
                  </p:cNvGrpSpPr>
                  <p:nvPr/>
                </p:nvGrpSpPr>
                <p:grpSpPr bwMode="auto">
                  <a:xfrm flipH="1">
                    <a:off x="4164" y="2500"/>
                    <a:ext cx="152" cy="109"/>
                    <a:chOff x="3216" y="2784"/>
                    <a:chExt cx="192" cy="144"/>
                  </a:xfrm>
                </p:grpSpPr>
                <p:sp>
                  <p:nvSpPr>
                    <p:cNvPr id="105"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106"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107"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8"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102"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103"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104"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2" name="Group 22"/>
                <p:cNvGrpSpPr>
                  <a:grpSpLocks/>
                </p:cNvGrpSpPr>
                <p:nvPr/>
              </p:nvGrpSpPr>
              <p:grpSpPr bwMode="auto">
                <a:xfrm>
                  <a:off x="6756400" y="1901825"/>
                  <a:ext cx="269875" cy="460375"/>
                  <a:chOff x="4120" y="2308"/>
                  <a:chExt cx="305" cy="415"/>
                </a:xfrm>
              </p:grpSpPr>
              <p:sp>
                <p:nvSpPr>
                  <p:cNvPr id="87"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8"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9"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0" name="Group 26"/>
                  <p:cNvGrpSpPr>
                    <a:grpSpLocks/>
                  </p:cNvGrpSpPr>
                  <p:nvPr/>
                </p:nvGrpSpPr>
                <p:grpSpPr bwMode="auto">
                  <a:xfrm flipH="1">
                    <a:off x="4164" y="2500"/>
                    <a:ext cx="152" cy="109"/>
                    <a:chOff x="3216" y="2784"/>
                    <a:chExt cx="192" cy="144"/>
                  </a:xfrm>
                </p:grpSpPr>
                <p:sp>
                  <p:nvSpPr>
                    <p:cNvPr id="94"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5"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6"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7"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1"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2"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3"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76"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7"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8"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9" name="Group 38"/>
                  <p:cNvGrpSpPr>
                    <a:grpSpLocks/>
                  </p:cNvGrpSpPr>
                  <p:nvPr/>
                </p:nvGrpSpPr>
                <p:grpSpPr bwMode="auto">
                  <a:xfrm flipH="1">
                    <a:off x="4164" y="2500"/>
                    <a:ext cx="152" cy="109"/>
                    <a:chOff x="3216" y="2784"/>
                    <a:chExt cx="192" cy="144"/>
                  </a:xfrm>
                </p:grpSpPr>
                <p:sp>
                  <p:nvSpPr>
                    <p:cNvPr id="83"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4"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5"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6"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0"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1"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2"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4" name="Group 618"/>
                <p:cNvGrpSpPr>
                  <a:grpSpLocks/>
                </p:cNvGrpSpPr>
                <p:nvPr/>
              </p:nvGrpSpPr>
              <p:grpSpPr bwMode="auto">
                <a:xfrm>
                  <a:off x="6324600" y="2046287"/>
                  <a:ext cx="269875" cy="460375"/>
                  <a:chOff x="4120" y="2308"/>
                  <a:chExt cx="305" cy="415"/>
                </a:xfrm>
              </p:grpSpPr>
              <p:sp>
                <p:nvSpPr>
                  <p:cNvPr id="65"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6"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7"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8" name="Group 622"/>
                  <p:cNvGrpSpPr>
                    <a:grpSpLocks/>
                  </p:cNvGrpSpPr>
                  <p:nvPr/>
                </p:nvGrpSpPr>
                <p:grpSpPr bwMode="auto">
                  <a:xfrm flipH="1">
                    <a:off x="4164" y="2500"/>
                    <a:ext cx="152" cy="109"/>
                    <a:chOff x="3216" y="2784"/>
                    <a:chExt cx="192" cy="144"/>
                  </a:xfrm>
                </p:grpSpPr>
                <p:sp>
                  <p:nvSpPr>
                    <p:cNvPr id="72"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3"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4"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5"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9"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0"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1"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9"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33"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60"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09" name="Straight Connector 108"/>
            <p:cNvCxnSpPr>
              <a:stCxn id="119" idx="3"/>
              <a:endCxn id="7" idx="1"/>
            </p:cNvCxnSpPr>
            <p:nvPr/>
          </p:nvCxnSpPr>
          <p:spPr bwMode="auto">
            <a:xfrm>
              <a:off x="1900200" y="21023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0" name="Group 95"/>
            <p:cNvGrpSpPr/>
            <p:nvPr/>
          </p:nvGrpSpPr>
          <p:grpSpPr>
            <a:xfrm>
              <a:off x="2052600" y="2027400"/>
              <a:ext cx="479618" cy="457200"/>
              <a:chOff x="1524000" y="2209800"/>
              <a:chExt cx="479618" cy="457200"/>
            </a:xfrm>
          </p:grpSpPr>
          <p:sp>
            <p:nvSpPr>
              <p:cNvPr id="111" name="Oval 11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2" name="TextBox 111"/>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13" name="Straight Connector 112"/>
            <p:cNvCxnSpPr>
              <a:stCxn id="7" idx="3"/>
              <a:endCxn id="38" idx="1"/>
            </p:cNvCxnSpPr>
            <p:nvPr/>
          </p:nvCxnSpPr>
          <p:spPr bwMode="auto">
            <a:xfrm>
              <a:off x="3652800" y="20464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4" name="Group 40"/>
            <p:cNvGrpSpPr/>
            <p:nvPr/>
          </p:nvGrpSpPr>
          <p:grpSpPr>
            <a:xfrm>
              <a:off x="3805200" y="1974271"/>
              <a:ext cx="479618" cy="461425"/>
              <a:chOff x="3276600" y="2156671"/>
              <a:chExt cx="479618" cy="461425"/>
            </a:xfrm>
          </p:grpSpPr>
          <p:sp>
            <p:nvSpPr>
              <p:cNvPr id="115" name="Oval 114"/>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6" name="TextBox 115"/>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17" name="Straight Connector 116"/>
            <p:cNvCxnSpPr>
              <a:stCxn id="38" idx="3"/>
              <a:endCxn id="57" idx="1"/>
            </p:cNvCxnSpPr>
            <p:nvPr/>
          </p:nvCxnSpPr>
          <p:spPr bwMode="auto">
            <a:xfrm>
              <a:off x="5405400" y="20464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8" name="Group 294"/>
            <p:cNvGrpSpPr/>
            <p:nvPr/>
          </p:nvGrpSpPr>
          <p:grpSpPr>
            <a:xfrm>
              <a:off x="909600" y="1551150"/>
              <a:ext cx="990600" cy="990600"/>
              <a:chOff x="381000" y="1962150"/>
              <a:chExt cx="990600" cy="990600"/>
            </a:xfrm>
          </p:grpSpPr>
          <p:sp>
            <p:nvSpPr>
              <p:cNvPr id="119"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120" name="Picture 119"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121" name="Group 4"/>
            <p:cNvGrpSpPr/>
            <p:nvPr/>
          </p:nvGrpSpPr>
          <p:grpSpPr>
            <a:xfrm>
              <a:off x="1900200" y="1494000"/>
              <a:ext cx="2514600" cy="457200"/>
              <a:chOff x="1371600" y="1676400"/>
              <a:chExt cx="2514600" cy="457200"/>
            </a:xfrm>
          </p:grpSpPr>
          <p:sp>
            <p:nvSpPr>
              <p:cNvPr id="122" name="Oval 121"/>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24" name="Straight Connector 12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ctangle 157"/>
          <p:cNvSpPr/>
          <p:nvPr/>
        </p:nvSpPr>
        <p:spPr bwMode="auto">
          <a:xfrm>
            <a:off x="3987001" y="2169000"/>
            <a:ext cx="269999" cy="224999"/>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124000"/>
            <a:ext cx="3727391" cy="28522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9000"/>
            <a:ext cx="5630655" cy="21625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563050"/>
            <a:ext cx="3727391" cy="26348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908813"/>
            <a:ext cx="6564503" cy="37448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959000"/>
            <a:ext cx="7910808" cy="28188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686906"/>
            <a:ext cx="5630655" cy="22709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348467"/>
            <a:ext cx="7910808" cy="29253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299951"/>
            <a:ext cx="6564503" cy="21522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624187"/>
            <a:ext cx="5630655" cy="216251"/>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868157"/>
            <a:ext cx="3727391" cy="685590"/>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463157"/>
            <a:ext cx="3727391" cy="33584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78675"/>
            <a:ext cx="3734294" cy="389308"/>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74000"/>
            <a:ext cx="1710000" cy="40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484000"/>
            <a:ext cx="1710000" cy="31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889000"/>
            <a:ext cx="1710000" cy="675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544000"/>
            <a:ext cx="1710000" cy="27000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609001"/>
            <a:ext cx="2202347" cy="224999"/>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689000"/>
            <a:ext cx="2202347" cy="225000"/>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9000"/>
            <a:ext cx="2202347" cy="224999"/>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124000"/>
            <a:ext cx="1710000" cy="313969"/>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3079048"/>
            <a:ext cx="2202347" cy="455649"/>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297000" y="274638"/>
            <a:ext cx="8550000" cy="1143000"/>
          </a:xfrm>
        </p:spPr>
        <p:txBody>
          <a:bodyPr/>
          <a:lstStyle/>
          <a:p>
            <a:r>
              <a:rPr lang="en-US" dirty="0" smtClean="0"/>
              <a:t>External control of IEEE 802</a:t>
            </a:r>
            <a:endParaRPr lang="en-US" dirty="0"/>
          </a:p>
        </p:txBody>
      </p: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10" name="Straight Arrow Connector 9"/>
          <p:cNvCxnSpPr/>
          <p:nvPr/>
        </p:nvCxnSpPr>
        <p:spPr bwMode="auto">
          <a:xfrm flipH="1">
            <a:off x="2277001" y="1692516"/>
            <a:ext cx="1709166" cy="4614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920891"/>
            <a:ext cx="1710000" cy="3367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3009438"/>
            <a:ext cx="1702932" cy="176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336172"/>
            <a:ext cx="1716848" cy="332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3238753"/>
            <a:ext cx="1712742" cy="5241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3131774"/>
            <a:ext cx="2206053" cy="2722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3204000"/>
            <a:ext cx="2212484" cy="347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955649"/>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4023778"/>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419321"/>
            <a:ext cx="5892347"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509321"/>
            <a:ext cx="5899196" cy="665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606271" y="909000"/>
            <a:ext cx="498811" cy="600487"/>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665712" y="1333491"/>
            <a:ext cx="1100031" cy="646331"/>
          </a:xfrm>
          <a:prstGeom prst="rect">
            <a:avLst/>
          </a:prstGeom>
          <a:solidFill>
            <a:schemeClr val="bg1"/>
          </a:solidFill>
        </p:spPr>
        <p:txBody>
          <a:bodyPr wrap="none" rtlCol="0">
            <a:spAutoFit/>
          </a:bodyPr>
          <a:lstStyle/>
          <a:p>
            <a:pPr algn="ctr"/>
            <a:r>
              <a:rPr lang="en-US">
                <a:latin typeface="+mn-lt"/>
              </a:rPr>
              <a:t>AAA</a:t>
            </a:r>
            <a:br>
              <a:rPr lang="en-US">
                <a:latin typeface="+mn-lt"/>
              </a:rPr>
            </a:br>
            <a:r>
              <a:rPr lang="en-US">
                <a:latin typeface="+mn-lt"/>
              </a:rPr>
              <a:t>Policy</a:t>
            </a:r>
          </a:p>
          <a:p>
            <a:pPr algn="ctr"/>
            <a:r>
              <a:rPr lang="en-US">
                <a:latin typeface="+mn-lt"/>
              </a:rPr>
              <a:t>Configuration</a:t>
            </a: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cxnSp>
        <p:nvCxnSpPr>
          <p:cNvPr id="108" name="Straight Arrow Connector 107"/>
          <p:cNvCxnSpPr/>
          <p:nvPr/>
        </p:nvCxnSpPr>
        <p:spPr bwMode="auto">
          <a:xfrm flipH="1">
            <a:off x="2279616" y="1779528"/>
            <a:ext cx="1706551" cy="355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73656"/>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65295"/>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166296"/>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326048"/>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513610"/>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605249"/>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703311"/>
            <a:ext cx="1702515"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3098098"/>
            <a:ext cx="1710000" cy="3367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379566"/>
            <a:ext cx="2192150" cy="443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429000"/>
            <a:ext cx="2213145" cy="362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465269"/>
            <a:ext cx="1708702" cy="87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4109278"/>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4188387"/>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692879"/>
            <a:ext cx="2205848" cy="612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744000"/>
            <a:ext cx="2212279" cy="558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831615"/>
            <a:ext cx="2215186" cy="3738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734000"/>
            <a:ext cx="2221616" cy="473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5001545"/>
            <a:ext cx="5892347" cy="450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5091545"/>
            <a:ext cx="5899196" cy="665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19871"/>
            <a:ext cx="2204465" cy="2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94000"/>
            <a:ext cx="2210896" cy="32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614950"/>
            <a:ext cx="1719083" cy="46637"/>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706589"/>
            <a:ext cx="1716430" cy="48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364000"/>
            <a:ext cx="4538389" cy="1920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443109"/>
            <a:ext cx="4551848" cy="315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4" name="Straight Connector 203"/>
          <p:cNvCxnSpPr/>
          <p:nvPr/>
        </p:nvCxnSpPr>
        <p:spPr bwMode="auto">
          <a:xfrm>
            <a:off x="5484615" y="1613086"/>
            <a:ext cx="0" cy="749266"/>
          </a:xfrm>
          <a:prstGeom prst="line">
            <a:avLst/>
          </a:prstGeom>
          <a:solidFill>
            <a:schemeClr val="accent1"/>
          </a:solidFill>
          <a:ln w="28575" cap="flat" cmpd="sng" algn="ctr">
            <a:solidFill>
              <a:schemeClr val="tx1"/>
            </a:solidFill>
            <a:prstDash val="solid"/>
            <a:round/>
            <a:headEnd type="none" w="sm" len="sm"/>
            <a:tailEnd type="none" w="sm" len="sm"/>
          </a:ln>
          <a:effectLst/>
        </p:spPr>
      </p:cxn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343056"/>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cxnSp>
        <p:nvCxnSpPr>
          <p:cNvPr id="220" name="Straight Arrow Connector 219"/>
          <p:cNvCxnSpPr/>
          <p:nvPr/>
        </p:nvCxnSpPr>
        <p:spPr bwMode="auto">
          <a:xfrm flipH="1" flipV="1">
            <a:off x="3985118" y="2211298"/>
            <a:ext cx="1486882" cy="4770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304000"/>
            <a:ext cx="1479511" cy="2595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IEEE 802 Access Technologies</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smtClean="0">
                <a:latin typeface="+mn-lt"/>
              </a:rPr>
              <a:t>IEEE 802 ext. i/f</a:t>
            </a:r>
            <a:endParaRPr lang="en-US" sz="1600" b="1" i="1" dirty="0">
              <a:latin typeface="+mn-lt"/>
            </a:endParaRPr>
          </a:p>
        </p:txBody>
      </p:sp>
      <p:pic>
        <p:nvPicPr>
          <p:cNvPr id="153" name="Picture 372" descr="switch"/>
          <p:cNvPicPr>
            <a:picLocks noChangeAspect="1" noChangeArrowheads="1"/>
          </p:cNvPicPr>
          <p:nvPr/>
        </p:nvPicPr>
        <p:blipFill>
          <a:blip r:embed="rId3"/>
          <a:srcRect/>
          <a:stretch>
            <a:fillRect/>
          </a:stretch>
        </p:blipFill>
        <p:spPr bwMode="auto">
          <a:xfrm>
            <a:off x="4122000" y="1404000"/>
            <a:ext cx="292468" cy="146695"/>
          </a:xfrm>
          <a:prstGeom prst="rect">
            <a:avLst/>
          </a:prstGeom>
          <a:noFill/>
        </p:spPr>
      </p:pic>
      <p:sp>
        <p:nvSpPr>
          <p:cNvPr id="156" name="TextBox 155"/>
          <p:cNvSpPr txBox="1"/>
          <p:nvPr/>
        </p:nvSpPr>
        <p:spPr>
          <a:xfrm>
            <a:off x="3357000" y="14490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7" name="TextBox 156"/>
          <p:cNvSpPr txBox="1"/>
          <p:nvPr/>
        </p:nvSpPr>
        <p:spPr>
          <a:xfrm>
            <a:off x="3989094" y="2034000"/>
            <a:ext cx="312906" cy="369332"/>
          </a:xfrm>
          <a:prstGeom prst="rect">
            <a:avLst/>
          </a:prstGeom>
          <a:noFill/>
        </p:spPr>
        <p:txBody>
          <a:bodyPr wrap="none" rtlCol="0">
            <a:spAutoFit/>
          </a:bodyPr>
          <a:lstStyle/>
          <a:p>
            <a:r>
              <a:rPr lang="en-US" sz="1800" dirty="0" smtClean="0">
                <a:solidFill>
                  <a:schemeClr val="accent4">
                    <a:lumMod val="50000"/>
                  </a:schemeClr>
                </a:solidFill>
                <a:latin typeface="+mn-lt"/>
              </a:rPr>
              <a:t>?</a:t>
            </a:r>
            <a:endParaRPr lang="en-US" sz="1800" dirty="0">
              <a:solidFill>
                <a:schemeClr val="accent4">
                  <a:lumMod val="50000"/>
                </a:schemeClr>
              </a:solidFill>
              <a:latin typeface="+mn-lt"/>
            </a:endParaRPr>
          </a:p>
        </p:txBody>
      </p: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2000" y="3101300"/>
            <a:ext cx="8235000" cy="1035000"/>
          </a:xfrm>
          <a:prstGeom prst="rect">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p:txBody>
          <a:bodyPr/>
          <a:lstStyle/>
          <a:p>
            <a:r>
              <a:rPr lang="en-US" dirty="0" smtClean="0"/>
              <a:t>Topics for Standardization in IEEE 802</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The potential gaps in IEEE 802 technologies, if any, should be addressed by the related IEEE 802 WGs</a:t>
            </a:r>
            <a:br>
              <a:rPr lang="en-US" dirty="0" smtClean="0"/>
            </a:br>
            <a:endParaRPr lang="en-US" dirty="0" smtClean="0"/>
          </a:p>
          <a:p>
            <a:r>
              <a:rPr lang="en-US" dirty="0" smtClean="0"/>
              <a:t>Establishing a common approach of specifying ‘external’ control into IEEE 802 technologies would require:</a:t>
            </a:r>
          </a:p>
          <a:p>
            <a:pPr lvl="1"/>
            <a:r>
              <a:rPr lang="en-US" dirty="0" smtClean="0"/>
              <a:t>a specification describing the Network Reference Model and listing the DL and PHY control functions required for access networks and SDN</a:t>
            </a:r>
          </a:p>
          <a:p>
            <a:pPr lvl="2"/>
            <a:r>
              <a:rPr lang="en-US" dirty="0"/>
              <a:t>Description to facilitate mapping of protocols to service requirements</a:t>
            </a:r>
            <a:endParaRPr lang="en-US" dirty="0" smtClean="0"/>
          </a:p>
          <a:p>
            <a:pPr lvl="1"/>
            <a:r>
              <a:rPr lang="en-US" dirty="0" smtClean="0"/>
              <a:t>a specification on the usage of IP protocols for the transport of IEEE 802 attributes and the definition of IEEE 802 attributes for such IP protocols</a:t>
            </a:r>
          </a:p>
          <a:p>
            <a:pPr lvl="2"/>
            <a:r>
              <a:rPr lang="en-US" dirty="0" smtClean="0"/>
              <a:t>Topic for the joint IEEE 802 – IETF coordination group</a:t>
            </a:r>
          </a:p>
          <a:p>
            <a:pPr lvl="1"/>
            <a:r>
              <a:rPr lang="en-US" dirty="0" smtClean="0"/>
              <a:t>specifications of the control attributes for the individual IEEE 802 technologies by their working groups</a:t>
            </a:r>
          </a:p>
          <a:p>
            <a:pPr lvl="2"/>
            <a:r>
              <a:rPr lang="en-US" dirty="0" smtClean="0"/>
              <a:t> Should go into annex of related specifications to ensure consistency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a:t>Tribute to ITU</a:t>
            </a:r>
            <a:br>
              <a:rPr lang="en-US" sz="3600"/>
            </a:br>
            <a:r>
              <a:rPr lang="en-US" i="1"/>
              <a:t>Network Protocol Specification in 3 Stages</a:t>
            </a:r>
          </a:p>
        </p:txBody>
      </p:sp>
      <p:sp>
        <p:nvSpPr>
          <p:cNvPr id="6" name="Content Placeholder 5"/>
          <p:cNvSpPr>
            <a:spLocks noGrp="1"/>
          </p:cNvSpPr>
          <p:nvPr>
            <p:ph idx="1"/>
          </p:nvPr>
        </p:nvSpPr>
        <p:spPr>
          <a:xfrm>
            <a:off x="457200" y="1510190"/>
            <a:ext cx="8229600" cy="1378750"/>
          </a:xfrm>
        </p:spPr>
        <p:txBody>
          <a:bodyPr>
            <a:normAutofit fontScale="62500" lnSpcReduction="20000"/>
          </a:bodyPr>
          <a:lstStyle/>
          <a:p>
            <a:r>
              <a:rPr lang="en-US"/>
              <a:t>For the specification of the Integrated Services Digital Network the ITU-T defined in its Rec. I.130 a sequential 3 stage process, each leading to a separate standards document.</a:t>
            </a:r>
          </a:p>
          <a:p>
            <a:r>
              <a:rPr lang="en-US"/>
              <a:t>The same process is nowadays commonly applied by all telecommunication network standardization activities.</a:t>
            </a:r>
          </a:p>
        </p:txBody>
      </p:sp>
      <p:pic>
        <p:nvPicPr>
          <p:cNvPr id="5" name="Picture 4"/>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746575" y="3068960"/>
            <a:ext cx="3420380" cy="3101985"/>
          </a:xfrm>
          <a:prstGeom prst="rect">
            <a:avLst/>
          </a:prstGeom>
          <a:noFill/>
          <a:ln>
            <a:noFill/>
          </a:ln>
        </p:spPr>
      </p:pic>
      <p:sp>
        <p:nvSpPr>
          <p:cNvPr id="7" name="TextBox 6"/>
          <p:cNvSpPr txBox="1"/>
          <p:nvPr/>
        </p:nvSpPr>
        <p:spPr>
          <a:xfrm>
            <a:off x="4290467" y="3203975"/>
            <a:ext cx="4076957" cy="2800767"/>
          </a:xfrm>
          <a:prstGeom prst="rect">
            <a:avLst/>
          </a:prstGeom>
          <a:noFill/>
        </p:spPr>
        <p:txBody>
          <a:bodyPr wrap="none" rtlCol="0">
            <a:spAutoFit/>
          </a:bodyPr>
          <a:lstStyle/>
          <a:p>
            <a:r>
              <a:rPr lang="en-US" sz="2000">
                <a:latin typeface="+mn-lt"/>
              </a:rPr>
              <a:t>Specify requirements </a:t>
            </a:r>
            <a:br>
              <a:rPr lang="en-US" sz="2000">
                <a:latin typeface="+mn-lt"/>
              </a:rPr>
            </a:br>
            <a:r>
              <a:rPr lang="en-US" sz="2000">
                <a:latin typeface="+mn-lt"/>
              </a:rPr>
              <a:t>from the user's perspective;</a:t>
            </a:r>
            <a:br>
              <a:rPr lang="en-US" sz="2000">
                <a:latin typeface="+mn-lt"/>
              </a:rPr>
            </a:br>
            <a:r>
              <a:rPr lang="en-US" sz="2800">
                <a:latin typeface="+mn-lt"/>
              </a:rPr>
              <a:t> </a:t>
            </a:r>
          </a:p>
          <a:p>
            <a:r>
              <a:rPr lang="en-US" sz="2000">
                <a:latin typeface="+mn-lt"/>
              </a:rPr>
              <a:t>Develop a logical/functional model </a:t>
            </a:r>
            <a:br>
              <a:rPr lang="en-US" sz="2000">
                <a:latin typeface="+mn-lt"/>
              </a:rPr>
            </a:br>
            <a:r>
              <a:rPr lang="en-US" sz="2000">
                <a:latin typeface="+mn-lt"/>
              </a:rPr>
              <a:t>to meet those requirements;</a:t>
            </a:r>
          </a:p>
          <a:p>
            <a:r>
              <a:rPr lang="en-US" sz="2800">
                <a:latin typeface="+mn-lt"/>
              </a:rPr>
              <a:t> </a:t>
            </a:r>
          </a:p>
          <a:p>
            <a:r>
              <a:rPr lang="en-US" sz="2000">
                <a:latin typeface="+mn-lt"/>
              </a:rPr>
              <a:t>Develop a detailed specification </a:t>
            </a:r>
            <a:br>
              <a:rPr lang="en-US" sz="2000">
                <a:latin typeface="+mn-lt"/>
              </a:rPr>
            </a:br>
            <a:r>
              <a:rPr lang="en-US" sz="2000">
                <a:latin typeface="+mn-lt"/>
              </a:rPr>
              <a:t>of the protocols and attributes.</a:t>
            </a:r>
          </a:p>
        </p:txBody>
      </p:sp>
      <p:sp>
        <p:nvSpPr>
          <p:cNvPr id="8" name="TextBox 7"/>
          <p:cNvSpPr txBox="1"/>
          <p:nvPr/>
        </p:nvSpPr>
        <p:spPr>
          <a:xfrm>
            <a:off x="414292" y="6068034"/>
            <a:ext cx="7803113" cy="646331"/>
          </a:xfrm>
          <a:prstGeom prst="rect">
            <a:avLst/>
          </a:prstGeom>
          <a:noFill/>
        </p:spPr>
        <p:txBody>
          <a:bodyPr wrap="none" rtlCol="0">
            <a:spAutoFit/>
          </a:bodyPr>
          <a:lstStyle/>
          <a:p>
            <a:r>
              <a:rPr lang="en-US">
                <a:latin typeface="+mn-lt"/>
              </a:rPr>
              <a:t>More Information: </a:t>
            </a:r>
          </a:p>
          <a:p>
            <a:r>
              <a:rPr lang="en-US">
                <a:latin typeface="+mn-lt"/>
              </a:rPr>
              <a:t>ETSI: </a:t>
            </a:r>
            <a:r>
              <a:rPr lang="en-US" i="1">
                <a:latin typeface="+mn-lt"/>
              </a:rPr>
              <a:t>Making Better Standards</a:t>
            </a:r>
          </a:p>
          <a:p>
            <a:pPr marL="0" lvl="1"/>
            <a:r>
              <a:rPr lang="en-US" dirty="0">
                <a:latin typeface="+mn-lt"/>
                <a:hlinkClick r:id="rId3"/>
              </a:rPr>
              <a:t>http://docbox.etsi.org/MTS/MTS/10-PromotionalMaterial/MBS-20111118/protocolStandards/stagedApproach.htm</a:t>
            </a:r>
            <a:endParaRPr lang="en-US" dirty="0">
              <a:latin typeface="+mn-lt"/>
            </a:endParaRPr>
          </a:p>
        </p:txBody>
      </p:sp>
      <p:sp>
        <p:nvSpPr>
          <p:cNvPr id="10" name="Down Arrow 9"/>
          <p:cNvSpPr/>
          <p:nvPr/>
        </p:nvSpPr>
        <p:spPr bwMode="auto">
          <a:xfrm>
            <a:off x="5472100" y="3924055"/>
            <a:ext cx="495055" cy="27003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Down Arrow 10"/>
          <p:cNvSpPr/>
          <p:nvPr/>
        </p:nvSpPr>
        <p:spPr bwMode="auto">
          <a:xfrm>
            <a:off x="5472100" y="5004175"/>
            <a:ext cx="495055" cy="27003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Applying the same a</a:t>
            </a:r>
            <a:r>
              <a:rPr lang="en-US"/>
              <a:t>pproach to IEEE 802</a:t>
            </a:r>
          </a:p>
        </p:txBody>
      </p:sp>
      <p:sp>
        <p:nvSpPr>
          <p:cNvPr id="3" name="Content Placeholder 2"/>
          <p:cNvSpPr>
            <a:spLocks noGrp="1"/>
          </p:cNvSpPr>
          <p:nvPr>
            <p:ph idx="1"/>
          </p:nvPr>
        </p:nvSpPr>
        <p:spPr>
          <a:xfrm>
            <a:off x="457200" y="1600200"/>
            <a:ext cx="8229600" cy="4754125"/>
          </a:xfrm>
        </p:spPr>
        <p:txBody>
          <a:bodyPr>
            <a:normAutofit fontScale="70000" lnSpcReduction="20000"/>
          </a:bodyPr>
          <a:lstStyle/>
          <a:p>
            <a:r>
              <a:rPr lang="en-US"/>
              <a:t>Direct evaluation of IEEE 802 protocols out of service/deployment requirements is challenging.</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A Stage 2 specification provides a mapping of protocols into a functional network model, which facilitates easier evaluation.</a:t>
            </a:r>
          </a:p>
        </p:txBody>
      </p:sp>
      <p:pic>
        <p:nvPicPr>
          <p:cNvPr id="4" name="Picture 3"/>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348880"/>
            <a:ext cx="3420380" cy="3101985"/>
          </a:xfrm>
          <a:prstGeom prst="rect">
            <a:avLst/>
          </a:prstGeom>
          <a:noFill/>
          <a:ln>
            <a:noFill/>
          </a:ln>
        </p:spPr>
      </p:pic>
      <p:sp>
        <p:nvSpPr>
          <p:cNvPr id="5" name="TextBox 4"/>
          <p:cNvSpPr txBox="1"/>
          <p:nvPr/>
        </p:nvSpPr>
        <p:spPr>
          <a:xfrm>
            <a:off x="4351921" y="2483895"/>
            <a:ext cx="4360539" cy="2800767"/>
          </a:xfrm>
          <a:prstGeom prst="rect">
            <a:avLst/>
          </a:prstGeom>
          <a:noFill/>
        </p:spPr>
        <p:txBody>
          <a:bodyPr wrap="none" rtlCol="0">
            <a:spAutoFit/>
          </a:bodyPr>
          <a:lstStyle/>
          <a:p>
            <a:r>
              <a:rPr lang="en-US" sz="2000">
                <a:latin typeface="+mn-lt"/>
              </a:rPr>
              <a:t>‘External’ requirements from the </a:t>
            </a:r>
            <a:br>
              <a:rPr lang="en-US" sz="2000">
                <a:latin typeface="+mn-lt"/>
              </a:rPr>
            </a:br>
            <a:r>
              <a:rPr lang="en-US" sz="2000">
                <a:latin typeface="+mn-lt"/>
              </a:rPr>
              <a:t>service/deployment perspective</a:t>
            </a:r>
          </a:p>
          <a:p>
            <a:r>
              <a:rPr lang="en-US" sz="2800">
                <a:latin typeface="+mn-lt"/>
              </a:rPr>
              <a:t> </a:t>
            </a:r>
          </a:p>
          <a:p>
            <a:r>
              <a:rPr lang="en-US" sz="2000">
                <a:latin typeface="+mn-lt"/>
              </a:rPr>
              <a:t>Develop a logical/functional model </a:t>
            </a:r>
            <a:br>
              <a:rPr lang="en-US" sz="2000">
                <a:latin typeface="+mn-lt"/>
              </a:rPr>
            </a:br>
            <a:r>
              <a:rPr lang="en-US" sz="2000">
                <a:latin typeface="+mn-lt"/>
              </a:rPr>
              <a:t>for evaluation of those requirements;</a:t>
            </a:r>
          </a:p>
          <a:p>
            <a:r>
              <a:rPr lang="en-US" sz="2800">
                <a:latin typeface="+mn-lt"/>
              </a:rPr>
              <a:t> </a:t>
            </a:r>
          </a:p>
          <a:p>
            <a:r>
              <a:rPr lang="en-US" sz="2000">
                <a:latin typeface="+mn-lt"/>
              </a:rPr>
              <a:t>Available IEEE 802 specifications </a:t>
            </a:r>
            <a:br>
              <a:rPr lang="en-US" sz="2000">
                <a:latin typeface="+mn-lt"/>
              </a:rPr>
            </a:br>
            <a:r>
              <a:rPr lang="en-US" sz="2000">
                <a:latin typeface="+mn-lt"/>
              </a:rPr>
              <a:t>of protocols and attributes.</a:t>
            </a:r>
          </a:p>
        </p:txBody>
      </p:sp>
      <p:sp>
        <p:nvSpPr>
          <p:cNvPr id="10" name="Down Arrow 9"/>
          <p:cNvSpPr/>
          <p:nvPr/>
        </p:nvSpPr>
        <p:spPr bwMode="auto">
          <a:xfrm flipV="1">
            <a:off x="5937074" y="4239090"/>
            <a:ext cx="577564" cy="315035"/>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Up-Down Arrow 10"/>
          <p:cNvSpPr/>
          <p:nvPr/>
        </p:nvSpPr>
        <p:spPr bwMode="auto">
          <a:xfrm>
            <a:off x="5908598" y="316587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grpSp>
        <p:nvGrpSpPr>
          <p:cNvPr id="14" name="Group 13"/>
          <p:cNvGrpSpPr/>
          <p:nvPr/>
        </p:nvGrpSpPr>
        <p:grpSpPr>
          <a:xfrm>
            <a:off x="476545" y="3158971"/>
            <a:ext cx="8145905" cy="3195354"/>
            <a:chOff x="476545" y="3158971"/>
            <a:chExt cx="8145905" cy="3195354"/>
          </a:xfrm>
        </p:grpSpPr>
        <p:sp>
          <p:nvSpPr>
            <p:cNvPr id="8" name="Rectangle 7"/>
            <p:cNvSpPr/>
            <p:nvPr/>
          </p:nvSpPr>
          <p:spPr bwMode="auto">
            <a:xfrm>
              <a:off x="1904263" y="3332085"/>
              <a:ext cx="6660740" cy="108012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 name="Up-Down Arrow 8"/>
            <p:cNvSpPr/>
            <p:nvPr/>
          </p:nvSpPr>
          <p:spPr bwMode="auto">
            <a:xfrm>
              <a:off x="5908598" y="3158971"/>
              <a:ext cx="630070" cy="1485164"/>
            </a:xfrm>
            <a:prstGeom prst="upDownArrow">
              <a:avLst>
                <a:gd name="adj1" fmla="val 60015"/>
                <a:gd name="adj2" fmla="val 2996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
          <p:nvSpPr>
            <p:cNvPr id="13" name="Rectangle 12"/>
            <p:cNvSpPr/>
            <p:nvPr/>
          </p:nvSpPr>
          <p:spPr bwMode="auto">
            <a:xfrm>
              <a:off x="476545" y="5454225"/>
              <a:ext cx="8145905" cy="9001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extLst>
      <p:ext uri="{BB962C8B-B14F-4D97-AF65-F5344CB8AC3E}">
        <p14:creationId xmlns:p14="http://schemas.microsoft.com/office/powerpoint/2010/main" val="26188679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Proposal</a:t>
            </a:r>
          </a:p>
        </p:txBody>
      </p:sp>
      <p:sp>
        <p:nvSpPr>
          <p:cNvPr id="3" name="Content Placeholder 2"/>
          <p:cNvSpPr>
            <a:spLocks noGrp="1"/>
          </p:cNvSpPr>
          <p:nvPr>
            <p:ph idx="1"/>
          </p:nvPr>
        </p:nvSpPr>
        <p:spPr>
          <a:xfrm>
            <a:off x="457200" y="1600200"/>
            <a:ext cx="8229600" cy="4754125"/>
          </a:xfrm>
        </p:spPr>
        <p:txBody>
          <a:bodyPr>
            <a:normAutofit fontScale="85000" lnSpcReduction="20000"/>
          </a:bodyPr>
          <a:lstStyle/>
          <a:p>
            <a:r>
              <a:rPr lang="en-US"/>
              <a:t>D</a:t>
            </a:r>
            <a:r>
              <a:rPr lang="en-US"/>
              <a:t>evelop a kind of ‘Stage 2’ document for IEEE 802 network protocol specifications</a:t>
            </a:r>
          </a:p>
          <a:p>
            <a:pPr lvl="1"/>
            <a:r>
              <a:rPr lang="en-US"/>
              <a:t>Actually re-engineering a ‘Stage 2’ to make it fitting to the existing IEEE 802 network protocol specifications (which represent ‘Stage 3’).</a:t>
            </a:r>
          </a:p>
          <a:p>
            <a:r>
              <a:rPr lang="en-US"/>
              <a:t>Such</a:t>
            </a:r>
            <a:r>
              <a:rPr lang="en-US"/>
              <a:t> specification makes it much more easy to evaluate and qualify ‘service’ requirements,</a:t>
            </a:r>
          </a:p>
          <a:p>
            <a:pPr lvl="1"/>
            <a:r>
              <a:rPr lang="en-US"/>
              <a:t>and provide a common framework for further enhancements of IEEE 802 protocols</a:t>
            </a:r>
          </a:p>
          <a:p>
            <a:r>
              <a:rPr lang="en-US"/>
              <a:t>It is a proven process by several other SDOs addressing network specifications</a:t>
            </a:r>
          </a:p>
          <a:p>
            <a:r>
              <a:rPr lang="en-US"/>
              <a:t>There is a well-defined understanding what should go into such a document</a:t>
            </a:r>
          </a:p>
        </p:txBody>
      </p:sp>
    </p:spTree>
    <p:extLst>
      <p:ext uri="{BB962C8B-B14F-4D97-AF65-F5344CB8AC3E}">
        <p14:creationId xmlns:p14="http://schemas.microsoft.com/office/powerpoint/2010/main" val="15882723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FYI: Usual ‘Stage 2’ Content</a:t>
            </a:r>
          </a:p>
        </p:txBody>
      </p:sp>
      <p:sp>
        <p:nvSpPr>
          <p:cNvPr id="4" name="Text Placeholder 3"/>
          <p:cNvSpPr>
            <a:spLocks noGrp="1"/>
          </p:cNvSpPr>
          <p:nvPr>
            <p:ph type="body" idx="1"/>
          </p:nvPr>
        </p:nvSpPr>
        <p:spPr/>
        <p:txBody>
          <a:bodyPr/>
          <a:lstStyle/>
          <a:p>
            <a:r>
              <a:rPr lang="en-US"/>
              <a:t>ITU-T Rec I.130</a:t>
            </a:r>
          </a:p>
        </p:txBody>
      </p:sp>
      <p:sp>
        <p:nvSpPr>
          <p:cNvPr id="5" name="Content Placeholder 4"/>
          <p:cNvSpPr>
            <a:spLocks noGrp="1"/>
          </p:cNvSpPr>
          <p:nvPr>
            <p:ph sz="half" idx="2"/>
          </p:nvPr>
        </p:nvSpPr>
        <p:spPr>
          <a:xfrm>
            <a:off x="457200" y="2174875"/>
            <a:ext cx="4040188" cy="3639125"/>
          </a:xfrm>
        </p:spPr>
        <p:txBody>
          <a:bodyPr>
            <a:normAutofit fontScale="92500"/>
          </a:bodyPr>
          <a:lstStyle/>
          <a:p>
            <a:r>
              <a:rPr lang="en-US"/>
              <a:t>Derivation of a functional model</a:t>
            </a:r>
          </a:p>
          <a:p>
            <a:r>
              <a:rPr lang="en-US"/>
              <a:t>Information flow diagram</a:t>
            </a:r>
          </a:p>
          <a:p>
            <a:r>
              <a:rPr lang="en-US"/>
              <a:t>SDL diagrams for functional entities (optional)</a:t>
            </a:r>
          </a:p>
          <a:p>
            <a:r>
              <a:rPr lang="en-US"/>
              <a:t>Functional entity actions</a:t>
            </a:r>
          </a:p>
          <a:p>
            <a:r>
              <a:rPr lang="en-US"/>
              <a:t>Allocation of functional entities to physical locations</a:t>
            </a:r>
          </a:p>
        </p:txBody>
      </p:sp>
      <p:sp>
        <p:nvSpPr>
          <p:cNvPr id="6" name="Text Placeholder 5"/>
          <p:cNvSpPr>
            <a:spLocks noGrp="1"/>
          </p:cNvSpPr>
          <p:nvPr>
            <p:ph type="body" sz="quarter" idx="3"/>
          </p:nvPr>
        </p:nvSpPr>
        <p:spPr>
          <a:xfrm>
            <a:off x="4645025" y="1535113"/>
            <a:ext cx="4246975" cy="639762"/>
          </a:xfrm>
        </p:spPr>
        <p:txBody>
          <a:bodyPr/>
          <a:lstStyle/>
          <a:p>
            <a:r>
              <a:rPr lang="en-US"/>
              <a:t>WiMAX Forum Stage 2 ToC</a:t>
            </a:r>
          </a:p>
        </p:txBody>
      </p:sp>
      <p:sp>
        <p:nvSpPr>
          <p:cNvPr id="7" name="Content Placeholder 6"/>
          <p:cNvSpPr>
            <a:spLocks noGrp="1"/>
          </p:cNvSpPr>
          <p:nvPr>
            <p:ph sz="quarter" idx="4"/>
          </p:nvPr>
        </p:nvSpPr>
        <p:spPr/>
        <p:txBody>
          <a:bodyPr>
            <a:normAutofit fontScale="92500"/>
          </a:bodyPr>
          <a:lstStyle/>
          <a:p>
            <a:r>
              <a:rPr lang="en-US"/>
              <a:t>Introduction and Scope</a:t>
            </a:r>
          </a:p>
          <a:p>
            <a:r>
              <a:rPr lang="en-US"/>
              <a:t>Abbreviations, Definitions, and Conventions</a:t>
            </a:r>
          </a:p>
          <a:p>
            <a:r>
              <a:rPr lang="en-US"/>
              <a:t>References</a:t>
            </a:r>
          </a:p>
          <a:p>
            <a:r>
              <a:rPr lang="en-US"/>
              <a:t>Identifiers</a:t>
            </a:r>
          </a:p>
          <a:p>
            <a:r>
              <a:rPr lang="en-US"/>
              <a:t>Tenets</a:t>
            </a:r>
          </a:p>
          <a:p>
            <a:r>
              <a:rPr lang="en-US"/>
              <a:t>Network Reference Model</a:t>
            </a:r>
          </a:p>
          <a:p>
            <a:r>
              <a:rPr lang="en-US"/>
              <a:t>Functional Design and Decomposition</a:t>
            </a:r>
          </a:p>
        </p:txBody>
      </p:sp>
      <p:sp>
        <p:nvSpPr>
          <p:cNvPr id="8" name="TextBox 7"/>
          <p:cNvSpPr txBox="1"/>
          <p:nvPr/>
        </p:nvSpPr>
        <p:spPr>
          <a:xfrm>
            <a:off x="4662000" y="5644005"/>
            <a:ext cx="4005000" cy="1169551"/>
          </a:xfrm>
          <a:prstGeom prst="rect">
            <a:avLst/>
          </a:prstGeom>
          <a:noFill/>
        </p:spPr>
        <p:txBody>
          <a:bodyPr wrap="square" rtlCol="0">
            <a:spAutoFit/>
          </a:bodyPr>
          <a:lstStyle/>
          <a:p>
            <a:r>
              <a:rPr lang="en-US" sz="1400">
                <a:latin typeface="+mn-lt"/>
              </a:rPr>
              <a:t>Reference:</a:t>
            </a:r>
          </a:p>
          <a:p>
            <a:r>
              <a:rPr lang="en-US" sz="1400">
                <a:latin typeface="+mn-lt"/>
                <a:hlinkClick r:id="rId2"/>
              </a:rPr>
              <a:t>http://resources.wimaxforum.org/sites/wimaxforum.org/files/technical_document/2010/12/WMF-T32-001-R016v01_Network-Stage2-Base.pdf</a:t>
            </a:r>
            <a:endParaRPr lang="en-US" sz="1400">
              <a:latin typeface="+mn-lt"/>
            </a:endParaRPr>
          </a:p>
        </p:txBody>
      </p:sp>
    </p:spTree>
    <p:extLst>
      <p:ext uri="{BB962C8B-B14F-4D97-AF65-F5344CB8AC3E}">
        <p14:creationId xmlns:p14="http://schemas.microsoft.com/office/powerpoint/2010/main" val="3528316030"/>
      </p:ext>
    </p:extLst>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479</TotalTime>
  <Words>904</Words>
  <Application>Microsoft Macintosh PowerPoint</Application>
  <PresentationFormat>On-screen Show (4:3)</PresentationFormat>
  <Paragraphs>251</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omniran_usecase_template</vt:lpstr>
      <vt:lpstr>Clip</vt:lpstr>
      <vt:lpstr>IEEE 802 OmniRAN EC SG July 2013 Conclusion</vt:lpstr>
      <vt:lpstr>OmniRAN EC SG Jul ‘13 Objectives</vt:lpstr>
      <vt:lpstr>Gap Analysis</vt:lpstr>
      <vt:lpstr>External control of IEEE 802</vt:lpstr>
      <vt:lpstr>Topics for Standardization in IEEE 802</vt:lpstr>
      <vt:lpstr>Tribute to ITU Network Protocol Specification in 3 Stages</vt:lpstr>
      <vt:lpstr>Applying the same approach to IEEE 802</vt:lpstr>
      <vt:lpstr>OmniRAN EC SG Proposal</vt:lpstr>
      <vt:lpstr>FYI: Usual ‘Stage 2’ Content</vt:lpstr>
      <vt:lpstr>OmniRAN EC SG Conclusion</vt:lpstr>
      <vt:lpstr>Background information material</vt:lpstr>
      <vt:lpstr>OmniRAN allows for mapping of complex IEEE 802 network infrastructures</vt:lpstr>
      <vt:lpstr>Access Network Control Plane Functions</vt:lpstr>
      <vt:lpstr>Control Plane Functions in Scope of IETF</vt:lpstr>
      <vt:lpstr>Mapping of OmniRAN Reference Points to IEEE 802 Reference Model</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158</cp:revision>
  <cp:lastPrinted>1998-02-10T13:28:06Z</cp:lastPrinted>
  <dcterms:created xsi:type="dcterms:W3CDTF">2013-03-11T14:14:17Z</dcterms:created>
  <dcterms:modified xsi:type="dcterms:W3CDTF">2013-07-18T11:36:46Z</dcterms:modified>
</cp:coreProperties>
</file>