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72" r:id="rId3"/>
    <p:sldId id="274" r:id="rId4"/>
    <p:sldId id="273" r:id="rId5"/>
    <p:sldId id="268" r:id="rId6"/>
    <p:sldId id="270" r:id="rId7"/>
    <p:sldId id="267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11" d="100"/>
          <a:sy n="111" d="100"/>
        </p:scale>
        <p:origin x="-32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  <a:cs typeface="Geneva"/>
            </a:endParaRP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360682" y="8839200"/>
            <a:ext cx="169918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56EB60B-AF9A-48DD-A80E-330DBAC3E5D0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4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94307" y="76200"/>
            <a:ext cx="2121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omniran-13</a:t>
            </a:r>
            <a:r>
              <a:rPr lang="en-US" sz="1400" b="1" dirty="0" smtClean="0"/>
              <a:t>-0052-00-ecsg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wmf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mailto:ecsg-802-omniran@listserv.ieee.org" TargetMode="External"/><Relationship Id="rId5" Type="http://schemas.openxmlformats.org/officeDocument/2006/relationships/hyperlink" Target="http://grouper.ieee.org/groups/802/OmniRANsg/email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eee802.org/OmniRANs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EC SG</a:t>
            </a:r>
            <a:br>
              <a:rPr lang="en-US" dirty="0"/>
            </a:br>
            <a:r>
              <a:rPr lang="en-US" dirty="0"/>
              <a:t>July 2013 Liaison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Chair:</a:t>
            </a:r>
          </a:p>
          <a:p>
            <a:r>
              <a:rPr lang="en-US" dirty="0"/>
              <a:t>Max Riegel, NSN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Rectangle 309"/>
          <p:cNvSpPr/>
          <p:nvPr/>
        </p:nvSpPr>
        <p:spPr bwMode="auto">
          <a:xfrm>
            <a:off x="251520" y="4644000"/>
            <a:ext cx="8640960" cy="180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612000" y="5582125"/>
            <a:ext cx="7964999" cy="854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cope of IEEE 802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2" y="6165866"/>
            <a:ext cx="1922977" cy="9813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817000" y="6179974"/>
            <a:ext cx="1757622" cy="8402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29866" y="4691058"/>
            <a:ext cx="708533" cy="1481185"/>
            <a:chOff x="971599" y="3514117"/>
            <a:chExt cx="1080121" cy="1355043"/>
          </a:xfrm>
        </p:grpSpPr>
        <p:sp>
          <p:nvSpPr>
            <p:cNvPr id="3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32" name="Rectangle 31"/>
          <p:cNvSpPr/>
          <p:nvPr/>
        </p:nvSpPr>
        <p:spPr bwMode="auto">
          <a:xfrm>
            <a:off x="2252213" y="5581908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252213" y="5877076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2796517" y="5577793"/>
            <a:ext cx="542082" cy="29290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2796514" y="5875018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 flipV="1">
            <a:off x="2252213" y="5588405"/>
            <a:ext cx="1086386" cy="71123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7667161" y="4689000"/>
            <a:ext cx="708533" cy="1481185"/>
            <a:chOff x="971599" y="3514117"/>
            <a:chExt cx="1080121" cy="1355043"/>
          </a:xfrm>
        </p:grpSpPr>
        <p:sp>
          <p:nvSpPr>
            <p:cNvPr id="233" name="Rectangle 23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38" name="Rectangle 237"/>
          <p:cNvSpPr/>
          <p:nvPr/>
        </p:nvSpPr>
        <p:spPr bwMode="auto">
          <a:xfrm>
            <a:off x="6388104" y="5284684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5850948" y="5284684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1" name="Isosceles Triangle 230"/>
          <p:cNvSpPr/>
          <p:nvPr/>
        </p:nvSpPr>
        <p:spPr bwMode="auto">
          <a:xfrm flipV="1">
            <a:off x="5850948" y="5280364"/>
            <a:ext cx="1091137" cy="111178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608823" y="6172243"/>
            <a:ext cx="1772263" cy="9087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174301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4058679" y="559245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4058679" y="588119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4602983" y="559245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4602980" y="5879134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8" name="Isosceles Triangle 247"/>
          <p:cNvSpPr/>
          <p:nvPr/>
        </p:nvSpPr>
        <p:spPr bwMode="auto">
          <a:xfrm flipV="1">
            <a:off x="4058679" y="5592454"/>
            <a:ext cx="1086386" cy="71123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855699" y="559356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855699" y="588230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400003" y="559356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400000" y="5880243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Network Abstraction by OmniRAN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52000" y="3879000"/>
            <a:ext cx="8640000" cy="720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/>
              <a:t>OmniRAN provides a generic model of an access network based on IEEE 802 technologies</a:t>
            </a:r>
          </a:p>
        </p:txBody>
      </p:sp>
      <p:sp>
        <p:nvSpPr>
          <p:cNvPr id="91" name="Rounded Rectangle 90"/>
          <p:cNvSpPr/>
          <p:nvPr/>
        </p:nvSpPr>
        <p:spPr bwMode="auto">
          <a:xfrm>
            <a:off x="7569069" y="1585005"/>
            <a:ext cx="827582" cy="78573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249411" y="15850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AutoShape 11"/>
          <p:cNvSpPr>
            <a:spLocks noChangeArrowheads="1"/>
          </p:cNvSpPr>
          <p:nvPr/>
        </p:nvSpPr>
        <p:spPr bwMode="auto">
          <a:xfrm>
            <a:off x="746575" y="15850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5858879" y="1585005"/>
            <a:ext cx="1055687" cy="78573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5" name="Freeform 14"/>
          <p:cNvSpPr>
            <a:spLocks/>
          </p:cNvSpPr>
          <p:nvPr/>
        </p:nvSpPr>
        <p:spPr bwMode="auto">
          <a:xfrm>
            <a:off x="6120727" y="1988865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9" name="Line 18"/>
          <p:cNvSpPr>
            <a:spLocks noChangeShapeType="1"/>
          </p:cNvSpPr>
          <p:nvPr/>
        </p:nvSpPr>
        <p:spPr bwMode="auto">
          <a:xfrm>
            <a:off x="2590550" y="1846864"/>
            <a:ext cx="1751469" cy="29507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H="1">
            <a:off x="2995701" y="2259517"/>
            <a:ext cx="1345648" cy="780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2" name="Line 20"/>
          <p:cNvSpPr>
            <a:spLocks noChangeShapeType="1"/>
          </p:cNvSpPr>
          <p:nvPr/>
        </p:nvSpPr>
        <p:spPr bwMode="auto">
          <a:xfrm flipV="1">
            <a:off x="4778759" y="2194889"/>
            <a:ext cx="30094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AutoShape 22"/>
          <p:cNvSpPr>
            <a:spLocks noChangeArrowheads="1"/>
          </p:cNvSpPr>
          <p:nvPr/>
        </p:nvSpPr>
        <p:spPr bwMode="auto">
          <a:xfrm>
            <a:off x="5927250" y="1776848"/>
            <a:ext cx="360362" cy="260331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18062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5" name="Group 25"/>
          <p:cNvGrpSpPr>
            <a:grpSpLocks noChangeAspect="1"/>
          </p:cNvGrpSpPr>
          <p:nvPr/>
        </p:nvGrpSpPr>
        <p:grpSpPr bwMode="auto">
          <a:xfrm flipH="1">
            <a:off x="2486366" y="1741145"/>
            <a:ext cx="498811" cy="600487"/>
            <a:chOff x="5" y="2480"/>
            <a:chExt cx="237" cy="430"/>
          </a:xfrm>
        </p:grpSpPr>
        <p:grpSp>
          <p:nvGrpSpPr>
            <p:cNvPr id="106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10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18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6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8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9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0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1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2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9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3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11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13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2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33" name="Group 53"/>
          <p:cNvGrpSpPr>
            <a:grpSpLocks noChangeAspect="1"/>
          </p:cNvGrpSpPr>
          <p:nvPr/>
        </p:nvGrpSpPr>
        <p:grpSpPr bwMode="auto">
          <a:xfrm flipH="1">
            <a:off x="2390724" y="1617452"/>
            <a:ext cx="206807" cy="249108"/>
            <a:chOff x="5" y="2480"/>
            <a:chExt cx="237" cy="430"/>
          </a:xfrm>
        </p:grpSpPr>
        <p:grpSp>
          <p:nvGrpSpPr>
            <p:cNvPr id="134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38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46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54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6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7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8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9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0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7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0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1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39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1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40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5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2" name="Text Box 82"/>
          <p:cNvSpPr txBox="1">
            <a:spLocks noChangeArrowheads="1"/>
          </p:cNvSpPr>
          <p:nvPr/>
        </p:nvSpPr>
        <p:spPr bwMode="auto">
          <a:xfrm>
            <a:off x="3068569" y="1585005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4" name="Group 85"/>
          <p:cNvGrpSpPr>
            <a:grpSpLocks/>
          </p:cNvGrpSpPr>
          <p:nvPr/>
        </p:nvGrpSpPr>
        <p:grpSpPr bwMode="auto">
          <a:xfrm>
            <a:off x="7749244" y="1784444"/>
            <a:ext cx="269875" cy="460375"/>
            <a:chOff x="4120" y="2308"/>
            <a:chExt cx="305" cy="415"/>
          </a:xfrm>
        </p:grpSpPr>
        <p:sp>
          <p:nvSpPr>
            <p:cNvPr id="165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68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72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3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4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5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9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1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88" name="Group 109"/>
          <p:cNvGrpSpPr>
            <a:grpSpLocks/>
          </p:cNvGrpSpPr>
          <p:nvPr/>
        </p:nvGrpSpPr>
        <p:grpSpPr bwMode="auto">
          <a:xfrm>
            <a:off x="7974114" y="1857159"/>
            <a:ext cx="269875" cy="460375"/>
            <a:chOff x="4120" y="2308"/>
            <a:chExt cx="305" cy="415"/>
          </a:xfrm>
        </p:grpSpPr>
        <p:sp>
          <p:nvSpPr>
            <p:cNvPr id="189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92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96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7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8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9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3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5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01" name="Group 122"/>
          <p:cNvGrpSpPr>
            <a:grpSpLocks/>
          </p:cNvGrpSpPr>
          <p:nvPr/>
        </p:nvGrpSpPr>
        <p:grpSpPr bwMode="auto">
          <a:xfrm>
            <a:off x="6561299" y="1722144"/>
            <a:ext cx="269875" cy="390062"/>
            <a:chOff x="4120" y="2308"/>
            <a:chExt cx="305" cy="415"/>
          </a:xfrm>
        </p:grpSpPr>
        <p:sp>
          <p:nvSpPr>
            <p:cNvPr id="202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5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09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2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6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8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14" name="Group 136"/>
          <p:cNvGrpSpPr>
            <a:grpSpLocks/>
          </p:cNvGrpSpPr>
          <p:nvPr/>
        </p:nvGrpSpPr>
        <p:grpSpPr bwMode="auto">
          <a:xfrm rot="7624109" flipV="1">
            <a:off x="1327389" y="1574899"/>
            <a:ext cx="1284693" cy="1040403"/>
            <a:chOff x="2870" y="2211"/>
            <a:chExt cx="690" cy="728"/>
          </a:xfrm>
        </p:grpSpPr>
        <p:sp>
          <p:nvSpPr>
            <p:cNvPr id="21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1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5695" y="2076750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19" name="Text Box 82"/>
          <p:cNvSpPr txBox="1">
            <a:spLocks noChangeArrowheads="1"/>
          </p:cNvSpPr>
          <p:nvPr/>
        </p:nvSpPr>
        <p:spPr bwMode="auto">
          <a:xfrm>
            <a:off x="823002" y="1584930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5558" y="2054506"/>
            <a:ext cx="503237" cy="252412"/>
          </a:xfrm>
          <a:prstGeom prst="rect">
            <a:avLst/>
          </a:prstGeom>
          <a:noFill/>
        </p:spPr>
      </p:pic>
      <p:sp>
        <p:nvSpPr>
          <p:cNvPr id="242" name="Text Box 82"/>
          <p:cNvSpPr txBox="1">
            <a:spLocks noChangeArrowheads="1"/>
          </p:cNvSpPr>
          <p:nvPr/>
        </p:nvSpPr>
        <p:spPr bwMode="auto">
          <a:xfrm>
            <a:off x="6202320" y="1584125"/>
            <a:ext cx="309192" cy="2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Ctrl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 Box 82"/>
          <p:cNvSpPr txBox="1">
            <a:spLocks noChangeArrowheads="1"/>
          </p:cNvSpPr>
          <p:nvPr/>
        </p:nvSpPr>
        <p:spPr bwMode="auto">
          <a:xfrm>
            <a:off x="7663733" y="1584000"/>
            <a:ext cx="63799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Service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102719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Ctrl</a:t>
            </a:r>
          </a:p>
        </p:txBody>
      </p:sp>
      <p:sp>
        <p:nvSpPr>
          <p:cNvPr id="257" name="Rectangle 256"/>
          <p:cNvSpPr/>
          <p:nvPr/>
        </p:nvSpPr>
        <p:spPr bwMode="auto">
          <a:xfrm>
            <a:off x="7728894" y="3069134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0" name="Oval 259"/>
          <p:cNvSpPr/>
          <p:nvPr/>
        </p:nvSpPr>
        <p:spPr bwMode="auto">
          <a:xfrm>
            <a:off x="5540257" y="31416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5397382" y="28368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476664" y="3217800"/>
            <a:ext cx="46440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3" name="Straight Connector 262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64" name="Group 95"/>
          <p:cNvGrpSpPr/>
          <p:nvPr/>
        </p:nvGrpSpPr>
        <p:grpSpPr>
          <a:xfrm>
            <a:off x="1693884" y="3376800"/>
            <a:ext cx="479618" cy="457200"/>
            <a:chOff x="1524000" y="2209800"/>
            <a:chExt cx="479618" cy="457200"/>
          </a:xfrm>
        </p:grpSpPr>
        <p:sp>
          <p:nvSpPr>
            <p:cNvPr id="265" name="Oval 264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68" name="Straight Connector 267"/>
          <p:cNvCxnSpPr/>
          <p:nvPr/>
        </p:nvCxnSpPr>
        <p:spPr bwMode="auto">
          <a:xfrm>
            <a:off x="4895956" y="3451731"/>
            <a:ext cx="122477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0" name="Straight Connector 269"/>
          <p:cNvCxnSpPr>
            <a:stCxn id="256" idx="3"/>
            <a:endCxn id="257" idx="1"/>
          </p:cNvCxnSpPr>
          <p:nvPr/>
        </p:nvCxnSpPr>
        <p:spPr bwMode="auto">
          <a:xfrm>
            <a:off x="6687784" y="3354464"/>
            <a:ext cx="1041110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73" name="Group 95"/>
          <p:cNvGrpSpPr/>
          <p:nvPr/>
        </p:nvGrpSpPr>
        <p:grpSpPr>
          <a:xfrm>
            <a:off x="5382000" y="3361447"/>
            <a:ext cx="479618" cy="457200"/>
            <a:chOff x="1524000" y="2209800"/>
            <a:chExt cx="479618" cy="457200"/>
          </a:xfrm>
        </p:grpSpPr>
        <p:sp>
          <p:nvSpPr>
            <p:cNvPr id="274" name="Oval 273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5" name="TextBox 314"/>
          <p:cNvSpPr txBox="1"/>
          <p:nvPr/>
        </p:nvSpPr>
        <p:spPr>
          <a:xfrm>
            <a:off x="216991" y="2724751"/>
            <a:ext cx="4160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</a:t>
            </a:r>
            <a:r>
              <a:rPr lang="en-US" sz="1800" b="1" dirty="0" smtClean="0">
                <a:latin typeface="+mn-lt"/>
              </a:rPr>
              <a:t>Network Reference Model</a:t>
            </a:r>
            <a:endParaRPr lang="en-US" sz="1800" b="1" dirty="0">
              <a:latin typeface="+mn-lt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2232000" y="3072103"/>
            <a:ext cx="288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Network</a:t>
            </a:r>
          </a:p>
        </p:txBody>
      </p:sp>
      <p:cxnSp>
        <p:nvCxnSpPr>
          <p:cNvPr id="200" name="Straight Connector 199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54" name="Rectangle 25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</a:p>
        </p:txBody>
      </p:sp>
    </p:spTree>
    <p:extLst>
      <p:ext uri="{BB962C8B-B14F-4D97-AF65-F5344CB8AC3E}">
        <p14:creationId xmlns:p14="http://schemas.microsoft.com/office/powerpoint/2010/main" val="3168010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smtClean="0"/>
              <a:t>OmniRAN allows for mapping of complex IEEE 802 network infrastructures</a:t>
            </a:r>
            <a:endParaRPr lang="en-US" dirty="0"/>
          </a:p>
        </p:txBody>
      </p:sp>
      <p:grpSp>
        <p:nvGrpSpPr>
          <p:cNvPr id="3" name="Group 123"/>
          <p:cNvGrpSpPr/>
          <p:nvPr/>
        </p:nvGrpSpPr>
        <p:grpSpPr>
          <a:xfrm>
            <a:off x="2124075" y="1733550"/>
            <a:ext cx="1000125" cy="990600"/>
            <a:chOff x="7315200" y="3886200"/>
            <a:chExt cx="1000125" cy="990600"/>
          </a:xfrm>
        </p:grpSpPr>
        <p:sp>
          <p:nvSpPr>
            <p:cNvPr id="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9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2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122"/>
          <p:cNvGrpSpPr/>
          <p:nvPr/>
        </p:nvGrpSpPr>
        <p:grpSpPr>
          <a:xfrm>
            <a:off x="3886200" y="1733550"/>
            <a:ext cx="990600" cy="990600"/>
            <a:chOff x="7315200" y="2819400"/>
            <a:chExt cx="990600" cy="990600"/>
          </a:xfrm>
        </p:grpSpPr>
        <p:sp>
          <p:nvSpPr>
            <p:cNvPr id="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Ctrl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10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1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4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1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2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1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4" name="Group 582"/>
          <p:cNvGrpSpPr/>
          <p:nvPr/>
        </p:nvGrpSpPr>
        <p:grpSpPr>
          <a:xfrm>
            <a:off x="5257800" y="1733550"/>
            <a:ext cx="990600" cy="990600"/>
            <a:chOff x="5257800" y="1733550"/>
            <a:chExt cx="990600" cy="990600"/>
          </a:xfrm>
        </p:grpSpPr>
        <p:sp>
          <p:nvSpPr>
            <p:cNvPr id="43" name="Rounded Rectangle 42"/>
            <p:cNvSpPr/>
            <p:nvPr/>
          </p:nvSpPr>
          <p:spPr bwMode="auto">
            <a:xfrm>
              <a:off x="5257800" y="173355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5" name="Group 61"/>
            <p:cNvGrpSpPr/>
            <p:nvPr/>
          </p:nvGrpSpPr>
          <p:grpSpPr>
            <a:xfrm>
              <a:off x="5410201" y="1816606"/>
              <a:ext cx="609600" cy="450344"/>
              <a:chOff x="6324600" y="1828800"/>
              <a:chExt cx="917575" cy="677862"/>
            </a:xfrm>
          </p:grpSpPr>
          <p:grpSp>
            <p:nvGrpSpPr>
              <p:cNvPr id="46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82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47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6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7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8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8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1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2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52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5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63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0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1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74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8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4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5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6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85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49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0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1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93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56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7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8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9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53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4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5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126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2253186"/>
            <a:ext cx="798445" cy="4299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Clip" r:id="rId4" imgW="5757415" imgH="3221332" progId="">
                    <p:embed/>
                  </p:oleObj>
                </mc:Choice>
                <mc:Fallback>
                  <p:oleObj name="Clip" r:id="rId4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51" y="2253186"/>
                          <a:ext cx="798445" cy="4299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7" name="Text Box 16"/>
            <p:cNvSpPr txBox="1">
              <a:spLocks noChangeArrowheads="1"/>
            </p:cNvSpPr>
            <p:nvPr/>
          </p:nvSpPr>
          <p:spPr bwMode="auto">
            <a:xfrm>
              <a:off x="5428250" y="231539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130" name="Straight Connector 129"/>
          <p:cNvCxnSpPr>
            <a:stCxn id="7" idx="3"/>
            <a:endCxn id="8" idx="1"/>
          </p:cNvCxnSpPr>
          <p:nvPr/>
        </p:nvCxnSpPr>
        <p:spPr bwMode="auto">
          <a:xfrm>
            <a:off x="1371600" y="2284731"/>
            <a:ext cx="7524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4" name="Group 95"/>
          <p:cNvGrpSpPr/>
          <p:nvPr/>
        </p:nvGrpSpPr>
        <p:grpSpPr>
          <a:xfrm>
            <a:off x="1524000" y="2209800"/>
            <a:ext cx="479618" cy="457200"/>
            <a:chOff x="1524000" y="2209800"/>
            <a:chExt cx="479618" cy="457200"/>
          </a:xfrm>
        </p:grpSpPr>
        <p:sp>
          <p:nvSpPr>
            <p:cNvPr id="131" name="Oval 130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6" name="Straight Connector 135"/>
          <p:cNvCxnSpPr>
            <a:stCxn id="8" idx="3"/>
            <a:endCxn id="6" idx="1"/>
          </p:cNvCxnSpPr>
          <p:nvPr/>
        </p:nvCxnSpPr>
        <p:spPr bwMode="auto">
          <a:xfrm>
            <a:off x="3124200" y="2228850"/>
            <a:ext cx="76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5" name="Group 40"/>
          <p:cNvGrpSpPr/>
          <p:nvPr/>
        </p:nvGrpSpPr>
        <p:grpSpPr>
          <a:xfrm>
            <a:off x="3276600" y="2156671"/>
            <a:ext cx="479618" cy="461425"/>
            <a:chOff x="3276600" y="2156671"/>
            <a:chExt cx="479618" cy="461425"/>
          </a:xfrm>
        </p:grpSpPr>
        <p:sp>
          <p:nvSpPr>
            <p:cNvPr id="137" name="Oval 136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276600" y="224876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4" name="Straight Connector 133"/>
          <p:cNvCxnSpPr>
            <a:stCxn id="6" idx="3"/>
            <a:endCxn id="43" idx="1"/>
          </p:cNvCxnSpPr>
          <p:nvPr/>
        </p:nvCxnSpPr>
        <p:spPr bwMode="auto">
          <a:xfrm>
            <a:off x="4876800" y="2228850"/>
            <a:ext cx="381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6" name="Group 98"/>
          <p:cNvGrpSpPr/>
          <p:nvPr/>
        </p:nvGrpSpPr>
        <p:grpSpPr>
          <a:xfrm>
            <a:off x="2133600" y="2724150"/>
            <a:ext cx="571500" cy="400050"/>
            <a:chOff x="2133600" y="2724150"/>
            <a:chExt cx="571500" cy="400050"/>
          </a:xfrm>
        </p:grpSpPr>
        <p:cxnSp>
          <p:nvCxnSpPr>
            <p:cNvPr id="129" name="Straight Connector 128"/>
            <p:cNvCxnSpPr>
              <a:stCxn id="8" idx="2"/>
              <a:endCxn id="145" idx="0"/>
            </p:cNvCxnSpPr>
            <p:nvPr/>
          </p:nvCxnSpPr>
          <p:spPr bwMode="auto">
            <a:xfrm>
              <a:off x="2624138" y="2724150"/>
              <a:ext cx="9525" cy="4000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2" name="TextBox 131"/>
            <p:cNvSpPr txBox="1"/>
            <p:nvPr/>
          </p:nvSpPr>
          <p:spPr>
            <a:xfrm>
              <a:off x="2133600" y="2743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552700" y="28479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97" name="Group 581"/>
          <p:cNvGrpSpPr/>
          <p:nvPr/>
        </p:nvGrpSpPr>
        <p:grpSpPr>
          <a:xfrm>
            <a:off x="2124075" y="2724150"/>
            <a:ext cx="4124325" cy="2686050"/>
            <a:chOff x="2124075" y="2724150"/>
            <a:chExt cx="4124325" cy="2686050"/>
          </a:xfrm>
        </p:grpSpPr>
        <p:grpSp>
          <p:nvGrpSpPr>
            <p:cNvPr id="98" name="Group 179"/>
            <p:cNvGrpSpPr/>
            <p:nvPr/>
          </p:nvGrpSpPr>
          <p:grpSpPr>
            <a:xfrm>
              <a:off x="2124075" y="4419600"/>
              <a:ext cx="1000125" cy="990600"/>
              <a:chOff x="7315200" y="3886200"/>
              <a:chExt cx="1000125" cy="990600"/>
            </a:xfrm>
          </p:grpSpPr>
          <p:sp>
            <p:nvSpPr>
              <p:cNvPr id="181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9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100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01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02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206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7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8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9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0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1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2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99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0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1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2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3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4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5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03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93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92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7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8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9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85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4" name="Group 212"/>
            <p:cNvGrpSpPr/>
            <p:nvPr/>
          </p:nvGrpSpPr>
          <p:grpSpPr>
            <a:xfrm>
              <a:off x="3886200" y="4419600"/>
              <a:ext cx="990600" cy="990600"/>
              <a:chOff x="7315200" y="2819400"/>
              <a:chExt cx="990600" cy="990600"/>
            </a:xfrm>
          </p:grpSpPr>
          <p:sp>
            <p:nvSpPr>
              <p:cNvPr id="214" name="AutoShape 154"/>
              <p:cNvSpPr>
                <a:spLocks noChangeArrowheads="1"/>
              </p:cNvSpPr>
              <p:nvPr/>
            </p:nvSpPr>
            <p:spPr bwMode="auto">
              <a:xfrm>
                <a:off x="7315200" y="2819400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15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648575" y="3509962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16" name="Rectangle 188"/>
              <p:cNvSpPr>
                <a:spLocks noChangeArrowheads="1"/>
              </p:cNvSpPr>
              <p:nvPr/>
            </p:nvSpPr>
            <p:spPr bwMode="auto">
              <a:xfrm>
                <a:off x="7373937" y="2867025"/>
                <a:ext cx="855663" cy="866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Ctrl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5" name="Group 216"/>
              <p:cNvGrpSpPr/>
              <p:nvPr/>
            </p:nvGrpSpPr>
            <p:grpSpPr>
              <a:xfrm>
                <a:off x="7520910" y="3095706"/>
                <a:ext cx="532437" cy="381000"/>
                <a:chOff x="7481888" y="3079208"/>
                <a:chExt cx="595312" cy="425992"/>
              </a:xfrm>
            </p:grpSpPr>
            <p:sp>
              <p:nvSpPr>
                <p:cNvPr id="218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219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106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221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2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3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7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28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9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0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1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7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08" name="Group 579"/>
            <p:cNvGrpSpPr/>
            <p:nvPr/>
          </p:nvGrpSpPr>
          <p:grpSpPr>
            <a:xfrm>
              <a:off x="5257800" y="4419600"/>
              <a:ext cx="990600" cy="990600"/>
              <a:chOff x="5257800" y="4419600"/>
              <a:chExt cx="990600" cy="990600"/>
            </a:xfrm>
          </p:grpSpPr>
          <p:sp>
            <p:nvSpPr>
              <p:cNvPr id="233" name="Rounded Rectangle 232"/>
              <p:cNvSpPr/>
              <p:nvPr/>
            </p:nvSpPr>
            <p:spPr bwMode="auto">
              <a:xfrm>
                <a:off x="5257800" y="4419600"/>
                <a:ext cx="990600" cy="9906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111" name="Group 61"/>
              <p:cNvGrpSpPr/>
              <p:nvPr/>
            </p:nvGrpSpPr>
            <p:grpSpPr>
              <a:xfrm>
                <a:off x="5410201" y="4502656"/>
                <a:ext cx="609600" cy="450344"/>
                <a:chOff x="6324600" y="1828800"/>
                <a:chExt cx="917575" cy="677862"/>
              </a:xfrm>
            </p:grpSpPr>
            <p:grpSp>
              <p:nvGrpSpPr>
                <p:cNvPr id="115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74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5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6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23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81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2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3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78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9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80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124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63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4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5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25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70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1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2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3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67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8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69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128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52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3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4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35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59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0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1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56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7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58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139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41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2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3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40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48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49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0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1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45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6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47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</p:grpSp>
          <p:graphicFrame>
            <p:nvGraphicFramePr>
              <p:cNvPr id="235" name="Object 15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341951" y="4939236"/>
              <a:ext cx="798445" cy="4299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6" name="Clip" r:id="rId6" imgW="5757415" imgH="3221332" progId="">
                      <p:embed/>
                    </p:oleObj>
                  </mc:Choice>
                  <mc:Fallback>
                    <p:oleObj name="Clip" r:id="rId6" imgW="5757415" imgH="3221332" progId="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41951" y="4939236"/>
                            <a:ext cx="798445" cy="42993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7" dir="2700000" algn="ctr" rotWithShape="0">
                                    <a:schemeClr val="bg2">
                                      <a:alpha val="74997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6" name="Text Box 16"/>
              <p:cNvSpPr txBox="1">
                <a:spLocks noChangeArrowheads="1"/>
              </p:cNvSpPr>
              <p:nvPr/>
            </p:nvSpPr>
            <p:spPr bwMode="auto">
              <a:xfrm>
                <a:off x="5428250" y="5001446"/>
                <a:ext cx="637242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05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105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cxnSp>
          <p:nvCxnSpPr>
            <p:cNvPr id="285" name="Straight Connector 284"/>
            <p:cNvCxnSpPr>
              <a:stCxn id="181" idx="3"/>
              <a:endCxn id="214" idx="1"/>
            </p:cNvCxnSpPr>
            <p:nvPr/>
          </p:nvCxnSpPr>
          <p:spPr bwMode="auto">
            <a:xfrm>
              <a:off x="3124200" y="4914900"/>
              <a:ext cx="76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6" name="Oval 285"/>
            <p:cNvSpPr/>
            <p:nvPr/>
          </p:nvSpPr>
          <p:spPr bwMode="auto">
            <a:xfrm>
              <a:off x="3429000" y="484949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3276600" y="454469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8" name="Straight Connector 287"/>
            <p:cNvCxnSpPr>
              <a:stCxn id="214" idx="3"/>
              <a:endCxn id="233" idx="1"/>
            </p:cNvCxnSpPr>
            <p:nvPr/>
          </p:nvCxnSpPr>
          <p:spPr bwMode="auto">
            <a:xfrm>
              <a:off x="4876800" y="4914900"/>
              <a:ext cx="381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9" name="Straight Connector 288"/>
            <p:cNvCxnSpPr>
              <a:stCxn id="6" idx="2"/>
              <a:endCxn id="214" idx="0"/>
            </p:cNvCxnSpPr>
            <p:nvPr/>
          </p:nvCxnSpPr>
          <p:spPr bwMode="auto">
            <a:xfrm>
              <a:off x="4381500" y="2724150"/>
              <a:ext cx="0" cy="16954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92" name="Oval 291"/>
            <p:cNvSpPr/>
            <p:nvPr/>
          </p:nvSpPr>
          <p:spPr bwMode="auto">
            <a:xfrm>
              <a:off x="4314611" y="383897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3886200" y="3733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1" name="Group 294"/>
          <p:cNvGrpSpPr/>
          <p:nvPr/>
        </p:nvGrpSpPr>
        <p:grpSpPr>
          <a:xfrm>
            <a:off x="381000" y="1733550"/>
            <a:ext cx="990600" cy="990600"/>
            <a:chOff x="381000" y="1962150"/>
            <a:chExt cx="990600" cy="990600"/>
          </a:xfrm>
        </p:grpSpPr>
        <p:sp>
          <p:nvSpPr>
            <p:cNvPr id="7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4" name="Picture 293" descr="MC900439836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142" name="Group 578"/>
          <p:cNvGrpSpPr/>
          <p:nvPr/>
        </p:nvGrpSpPr>
        <p:grpSpPr>
          <a:xfrm>
            <a:off x="304800" y="2362200"/>
            <a:ext cx="8353424" cy="4177844"/>
            <a:chOff x="304800" y="2362200"/>
            <a:chExt cx="8353424" cy="4177844"/>
          </a:xfrm>
        </p:grpSpPr>
        <p:cxnSp>
          <p:nvCxnSpPr>
            <p:cNvPr id="330" name="Straight Connector 329"/>
            <p:cNvCxnSpPr>
              <a:stCxn id="309" idx="0"/>
              <a:endCxn id="401" idx="0"/>
            </p:cNvCxnSpPr>
            <p:nvPr/>
          </p:nvCxnSpPr>
          <p:spPr bwMode="auto">
            <a:xfrm flipV="1">
              <a:off x="3556193" y="2362200"/>
              <a:ext cx="3554219" cy="4844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1" name="Straight Connector 330"/>
            <p:cNvCxnSpPr>
              <a:stCxn id="309" idx="3"/>
              <a:endCxn id="401" idx="3"/>
            </p:cNvCxnSpPr>
            <p:nvPr/>
          </p:nvCxnSpPr>
          <p:spPr bwMode="auto">
            <a:xfrm>
              <a:off x="3502311" y="2976778"/>
              <a:ext cx="2513633" cy="20277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46" name="Group 367"/>
            <p:cNvGrpSpPr/>
            <p:nvPr/>
          </p:nvGrpSpPr>
          <p:grpSpPr>
            <a:xfrm>
              <a:off x="5562600" y="2362200"/>
              <a:ext cx="3095624" cy="3095624"/>
              <a:chOff x="5715000" y="1628775"/>
              <a:chExt cx="3095624" cy="3095624"/>
            </a:xfrm>
          </p:grpSpPr>
          <p:sp>
            <p:nvSpPr>
              <p:cNvPr id="369" name="Oval 368"/>
              <p:cNvSpPr/>
              <p:nvPr/>
            </p:nvSpPr>
            <p:spPr bwMode="auto">
              <a:xfrm>
                <a:off x="5791200" y="1651994"/>
                <a:ext cx="2971800" cy="3030071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0" name="Rectangle 369"/>
              <p:cNvSpPr/>
              <p:nvPr/>
            </p:nvSpPr>
            <p:spPr bwMode="auto">
              <a:xfrm>
                <a:off x="7642324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1" name="Rectangle 370"/>
              <p:cNvSpPr/>
              <p:nvPr/>
            </p:nvSpPr>
            <p:spPr bwMode="auto">
              <a:xfrm>
                <a:off x="8207870" y="2045494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2" name="Rectangle 371"/>
              <p:cNvSpPr/>
              <p:nvPr/>
            </p:nvSpPr>
            <p:spPr bwMode="auto">
              <a:xfrm>
                <a:off x="6332637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3" name="Rectangle 372"/>
              <p:cNvSpPr/>
              <p:nvPr/>
            </p:nvSpPr>
            <p:spPr bwMode="auto">
              <a:xfrm>
                <a:off x="6295430" y="2060376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4" name="Oval 26"/>
              <p:cNvSpPr>
                <a:spLocks noChangeArrowheads="1"/>
              </p:cNvSpPr>
              <p:nvPr/>
            </p:nvSpPr>
            <p:spPr bwMode="auto">
              <a:xfrm>
                <a:off x="7166074" y="2402681"/>
                <a:ext cx="230684" cy="16371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375" name="Text Box 27"/>
              <p:cNvSpPr txBox="1">
                <a:spLocks noChangeArrowheads="1"/>
              </p:cNvSpPr>
              <p:nvPr/>
            </p:nvSpPr>
            <p:spPr bwMode="auto">
              <a:xfrm>
                <a:off x="7106543" y="2164556"/>
                <a:ext cx="380232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R3</a:t>
                </a:r>
              </a:p>
            </p:txBody>
          </p:sp>
          <p:sp>
            <p:nvSpPr>
              <p:cNvPr id="376" name="Rectangle 375"/>
              <p:cNvSpPr/>
              <p:nvPr/>
            </p:nvSpPr>
            <p:spPr bwMode="auto">
              <a:xfrm>
                <a:off x="6034980" y="24026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7" name="Rectangle 376"/>
              <p:cNvSpPr/>
              <p:nvPr/>
            </p:nvSpPr>
            <p:spPr bwMode="auto">
              <a:xfrm>
                <a:off x="6034980" y="26408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8" name="Rectangle 377"/>
              <p:cNvSpPr/>
              <p:nvPr/>
            </p:nvSpPr>
            <p:spPr bwMode="auto">
              <a:xfrm>
                <a:off x="6034980" y="28789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9" name="Rectangle 378"/>
              <p:cNvSpPr/>
              <p:nvPr/>
            </p:nvSpPr>
            <p:spPr bwMode="auto">
              <a:xfrm>
                <a:off x="6034980" y="311705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0" name="Rectangle 379"/>
              <p:cNvSpPr/>
              <p:nvPr/>
            </p:nvSpPr>
            <p:spPr bwMode="auto">
              <a:xfrm>
                <a:off x="6034980" y="33551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1" name="Rectangle 380"/>
              <p:cNvSpPr/>
              <p:nvPr/>
            </p:nvSpPr>
            <p:spPr bwMode="auto">
              <a:xfrm>
                <a:off x="6034980" y="35933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2" name="Rectangle 381"/>
              <p:cNvSpPr/>
              <p:nvPr/>
            </p:nvSpPr>
            <p:spPr bwMode="auto">
              <a:xfrm>
                <a:off x="6034980" y="38314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3" name="Rectangle 382"/>
              <p:cNvSpPr/>
              <p:nvPr/>
            </p:nvSpPr>
            <p:spPr bwMode="auto">
              <a:xfrm>
                <a:off x="7701855" y="24026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4" name="Rectangle 383"/>
              <p:cNvSpPr/>
              <p:nvPr/>
            </p:nvSpPr>
            <p:spPr bwMode="auto">
              <a:xfrm>
                <a:off x="7701855" y="26408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5" name="Rectangle 384"/>
              <p:cNvSpPr/>
              <p:nvPr/>
            </p:nvSpPr>
            <p:spPr bwMode="auto">
              <a:xfrm>
                <a:off x="7701855" y="28789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6" name="Rectangle 385"/>
              <p:cNvSpPr/>
              <p:nvPr/>
            </p:nvSpPr>
            <p:spPr bwMode="auto">
              <a:xfrm>
                <a:off x="7701855" y="311705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7" name="Rectangle 386"/>
              <p:cNvSpPr/>
              <p:nvPr/>
            </p:nvSpPr>
            <p:spPr bwMode="auto">
              <a:xfrm>
                <a:off x="7701855" y="33551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8" name="Rectangle 387"/>
              <p:cNvSpPr/>
              <p:nvPr/>
            </p:nvSpPr>
            <p:spPr bwMode="auto">
              <a:xfrm>
                <a:off x="7701855" y="35933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9" name="Rectangle 388"/>
              <p:cNvSpPr/>
              <p:nvPr/>
            </p:nvSpPr>
            <p:spPr bwMode="auto">
              <a:xfrm>
                <a:off x="7701855" y="38314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90" name="Straight Arrow Connector 389"/>
              <p:cNvCxnSpPr>
                <a:stCxn id="376" idx="3"/>
                <a:endCxn id="383" idx="1"/>
              </p:cNvCxnSpPr>
              <p:nvPr/>
            </p:nvCxnSpPr>
            <p:spPr bwMode="auto">
              <a:xfrm>
                <a:off x="6868418" y="24919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1" name="Straight Arrow Connector 390"/>
              <p:cNvCxnSpPr>
                <a:stCxn id="377" idx="3"/>
                <a:endCxn id="384" idx="1"/>
              </p:cNvCxnSpPr>
              <p:nvPr/>
            </p:nvCxnSpPr>
            <p:spPr bwMode="auto">
              <a:xfrm>
                <a:off x="6868418" y="273010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2" name="Straight Arrow Connector 391"/>
              <p:cNvCxnSpPr>
                <a:stCxn id="378" idx="3"/>
                <a:endCxn id="385" idx="1"/>
              </p:cNvCxnSpPr>
              <p:nvPr/>
            </p:nvCxnSpPr>
            <p:spPr bwMode="auto">
              <a:xfrm>
                <a:off x="6868418" y="296822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3" name="Straight Arrow Connector 392"/>
              <p:cNvCxnSpPr>
                <a:stCxn id="379" idx="3"/>
                <a:endCxn id="386" idx="1"/>
              </p:cNvCxnSpPr>
              <p:nvPr/>
            </p:nvCxnSpPr>
            <p:spPr bwMode="auto">
              <a:xfrm>
                <a:off x="6868418" y="320635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4" name="Straight Arrow Connector 393"/>
              <p:cNvCxnSpPr>
                <a:stCxn id="380" idx="3"/>
                <a:endCxn id="387" idx="1"/>
              </p:cNvCxnSpPr>
              <p:nvPr/>
            </p:nvCxnSpPr>
            <p:spPr bwMode="auto">
              <a:xfrm>
                <a:off x="6868418" y="34444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5" name="Straight Arrow Connector 394"/>
              <p:cNvCxnSpPr>
                <a:stCxn id="381" idx="3"/>
                <a:endCxn id="388" idx="1"/>
              </p:cNvCxnSpPr>
              <p:nvPr/>
            </p:nvCxnSpPr>
            <p:spPr bwMode="auto">
              <a:xfrm>
                <a:off x="6868418" y="3682602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6" name="Straight Arrow Connector 395"/>
              <p:cNvCxnSpPr>
                <a:stCxn id="382" idx="3"/>
                <a:endCxn id="389" idx="1"/>
              </p:cNvCxnSpPr>
              <p:nvPr/>
            </p:nvCxnSpPr>
            <p:spPr bwMode="auto">
              <a:xfrm>
                <a:off x="6868418" y="3920727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97" name="TextBox 396"/>
              <p:cNvSpPr txBox="1"/>
              <p:nvPr/>
            </p:nvSpPr>
            <p:spPr>
              <a:xfrm>
                <a:off x="6890742" y="3719809"/>
                <a:ext cx="79701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err="1" smtClean="0">
                    <a:latin typeface="Arial" pitchFamily="34" charset="0"/>
                    <a:cs typeface="Arial" pitchFamily="34" charset="0"/>
                  </a:rPr>
                  <a:t>DataPath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" name="Text Box 27"/>
              <p:cNvSpPr txBox="1">
                <a:spLocks noChangeArrowheads="1"/>
              </p:cNvSpPr>
              <p:nvPr/>
            </p:nvSpPr>
            <p:spPr bwMode="auto">
              <a:xfrm>
                <a:off x="6172200" y="2045494"/>
                <a:ext cx="811441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9" name="Text Box 27"/>
              <p:cNvSpPr txBox="1">
                <a:spLocks noChangeArrowheads="1"/>
              </p:cNvSpPr>
              <p:nvPr/>
            </p:nvSpPr>
            <p:spPr bwMode="auto">
              <a:xfrm>
                <a:off x="7642324" y="2045494"/>
                <a:ext cx="59343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0" name="Rectangle 399"/>
              <p:cNvSpPr/>
              <p:nvPr/>
            </p:nvSpPr>
            <p:spPr bwMode="auto">
              <a:xfrm>
                <a:off x="6927949" y="4069555"/>
                <a:ext cx="714375" cy="238125"/>
              </a:xfrm>
              <a:prstGeom prst="rect">
                <a:avLst/>
              </a:prstGeom>
              <a:solidFill>
                <a:schemeClr val="bg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Transport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1" name="Donut 400"/>
              <p:cNvSpPr/>
              <p:nvPr/>
            </p:nvSpPr>
            <p:spPr bwMode="auto">
              <a:xfrm>
                <a:off x="5715000" y="1628775"/>
                <a:ext cx="3095624" cy="3095624"/>
              </a:xfrm>
              <a:prstGeom prst="donut">
                <a:avLst>
                  <a:gd name="adj" fmla="val 312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578" name="TextBox 577"/>
            <p:cNvSpPr txBox="1"/>
            <p:nvPr/>
          </p:nvSpPr>
          <p:spPr>
            <a:xfrm>
              <a:off x="304800" y="5616714"/>
              <a:ext cx="782329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9388" indent="-179388">
                <a:buFont typeface="Arial" pitchFamily="34" charset="0"/>
                <a:buChar char="•"/>
              </a:pP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Reference Points represent a bundle of functions between peer entities</a:t>
              </a:r>
            </a:p>
            <a:p>
              <a:pPr marL="630238" lvl="1" indent="-173038">
                <a:buFontTx/>
                <a:buChar char="-"/>
              </a:pP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Similar to real network interfaces</a:t>
              </a:r>
            </a:p>
            <a:p>
              <a:pPr marL="173038" indent="-173038">
                <a:buFont typeface="Arial" pitchFamily="34" charset="0"/>
                <a:buChar char="•"/>
              </a:pP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Functions are extensible but based on IEEE 802 specific attributes</a:t>
              </a:r>
            </a:p>
          </p:txBody>
        </p:sp>
      </p:grpSp>
      <p:grpSp>
        <p:nvGrpSpPr>
          <p:cNvPr id="148" name="Group 4"/>
          <p:cNvGrpSpPr/>
          <p:nvPr/>
        </p:nvGrpSpPr>
        <p:grpSpPr>
          <a:xfrm>
            <a:off x="1371600" y="1676400"/>
            <a:ext cx="2514600" cy="457200"/>
            <a:chOff x="1371600" y="1676400"/>
            <a:chExt cx="2514600" cy="457200"/>
          </a:xfrm>
        </p:grpSpPr>
        <p:sp>
          <p:nvSpPr>
            <p:cNvPr id="143" name="Oval 142"/>
            <p:cNvSpPr/>
            <p:nvPr/>
          </p:nvSpPr>
          <p:spPr bwMode="auto">
            <a:xfrm>
              <a:off x="1666875" y="19812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514475" y="16764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1371600" y="2043694"/>
              <a:ext cx="2514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2" name="Group 99"/>
          <p:cNvGrpSpPr/>
          <p:nvPr/>
        </p:nvGrpSpPr>
        <p:grpSpPr>
          <a:xfrm>
            <a:off x="2133600" y="2394944"/>
            <a:ext cx="1762125" cy="1719856"/>
            <a:chOff x="2133600" y="2394944"/>
            <a:chExt cx="1762125" cy="1719856"/>
          </a:xfrm>
        </p:grpSpPr>
        <p:sp>
          <p:nvSpPr>
            <p:cNvPr id="309" name="Oval 308"/>
            <p:cNvSpPr/>
            <p:nvPr/>
          </p:nvSpPr>
          <p:spPr bwMode="auto">
            <a:xfrm>
              <a:off x="3479993" y="2846696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53" name="Group 174"/>
            <p:cNvGrpSpPr/>
            <p:nvPr/>
          </p:nvGrpSpPr>
          <p:grpSpPr>
            <a:xfrm>
              <a:off x="2133600" y="3124200"/>
              <a:ext cx="1000125" cy="990600"/>
              <a:chOff x="2286000" y="3352800"/>
              <a:chExt cx="1000125" cy="990600"/>
            </a:xfrm>
          </p:grpSpPr>
          <p:sp>
            <p:nvSpPr>
              <p:cNvPr id="145" name="AutoShape 154"/>
              <p:cNvSpPr>
                <a:spLocks noChangeArrowheads="1"/>
              </p:cNvSpPr>
              <p:nvPr/>
            </p:nvSpPr>
            <p:spPr bwMode="auto">
              <a:xfrm>
                <a:off x="2286000" y="3352800"/>
                <a:ext cx="1000125" cy="990600"/>
              </a:xfrm>
              <a:prstGeom prst="flowChartAlternateProcess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60" name="Group 158"/>
              <p:cNvGrpSpPr>
                <a:grpSpLocks noChangeAspect="1"/>
              </p:cNvGrpSpPr>
              <p:nvPr/>
            </p:nvGrpSpPr>
            <p:grpSpPr bwMode="auto">
              <a:xfrm flipH="1">
                <a:off x="2666999" y="3726073"/>
                <a:ext cx="411161" cy="494972"/>
                <a:chOff x="5" y="2480"/>
                <a:chExt cx="237" cy="430"/>
              </a:xfrm>
            </p:grpSpPr>
            <p:grpSp>
              <p:nvGrpSpPr>
                <p:cNvPr id="175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76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77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168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9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0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1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2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3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4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61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2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3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4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5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6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7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79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55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6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7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8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9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54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9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0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1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7" name="Rectangle 187"/>
              <p:cNvSpPr>
                <a:spLocks noChangeArrowheads="1"/>
              </p:cNvSpPr>
              <p:nvPr/>
            </p:nvSpPr>
            <p:spPr bwMode="auto">
              <a:xfrm>
                <a:off x="2344737" y="34290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06" name="Straight Connector 305"/>
            <p:cNvCxnSpPr>
              <a:stCxn id="145" idx="3"/>
            </p:cNvCxnSpPr>
            <p:nvPr/>
          </p:nvCxnSpPr>
          <p:spPr bwMode="auto">
            <a:xfrm flipV="1">
              <a:off x="3133725" y="2394944"/>
              <a:ext cx="762000" cy="12245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0" name="TextBox 309"/>
            <p:cNvSpPr txBox="1"/>
            <p:nvPr/>
          </p:nvSpPr>
          <p:spPr>
            <a:xfrm>
              <a:off x="3078033" y="274599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 explains IEEE 802 Standards for Smart Grid Communications</a:t>
            </a:r>
          </a:p>
        </p:txBody>
      </p:sp>
      <p:pic>
        <p:nvPicPr>
          <p:cNvPr id="53251" name="Picture 480"/>
          <p:cNvPicPr>
            <a:picLocks noChangeAspect="1"/>
          </p:cNvPicPr>
          <p:nvPr/>
        </p:nvPicPr>
        <p:blipFill>
          <a:blip r:embed="rId3"/>
          <a:srcRect t="12585" b="42084"/>
          <a:stretch>
            <a:fillRect/>
          </a:stretch>
        </p:blipFill>
        <p:spPr bwMode="auto">
          <a:xfrm>
            <a:off x="596472" y="1523400"/>
            <a:ext cx="7980528" cy="2704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"/>
          <p:cNvGrpSpPr/>
          <p:nvPr/>
        </p:nvGrpSpPr>
        <p:grpSpPr>
          <a:xfrm>
            <a:off x="1242000" y="5529600"/>
            <a:ext cx="827924" cy="855000"/>
            <a:chOff x="2124077" y="5004000"/>
            <a:chExt cx="827924" cy="855000"/>
          </a:xfrm>
        </p:grpSpPr>
        <p:sp>
          <p:nvSpPr>
            <p:cNvPr id="7" name="AutoShape 154"/>
            <p:cNvSpPr>
              <a:spLocks noChangeArrowheads="1"/>
            </p:cNvSpPr>
            <p:nvPr/>
          </p:nvSpPr>
          <p:spPr bwMode="auto">
            <a:xfrm>
              <a:off x="2124077" y="5004000"/>
              <a:ext cx="827924" cy="8550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Group 158"/>
            <p:cNvGrpSpPr>
              <a:grpSpLocks noChangeAspect="1"/>
            </p:cNvGrpSpPr>
            <p:nvPr/>
          </p:nvGrpSpPr>
          <p:grpSpPr bwMode="auto">
            <a:xfrm flipH="1">
              <a:off x="2412000" y="5274028"/>
              <a:ext cx="411161" cy="494972"/>
              <a:chOff x="5" y="2480"/>
              <a:chExt cx="237" cy="430"/>
            </a:xfrm>
          </p:grpSpPr>
          <p:grpSp>
            <p:nvGrpSpPr>
              <p:cNvPr id="10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4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22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0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5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3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5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7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6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1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Rectangle 187"/>
            <p:cNvSpPr>
              <a:spLocks noChangeArrowheads="1"/>
            </p:cNvSpPr>
            <p:nvPr/>
          </p:nvSpPr>
          <p:spPr bwMode="auto">
            <a:xfrm>
              <a:off x="2142000" y="5004000"/>
              <a:ext cx="810000" cy="85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247000" y="4359600"/>
            <a:ext cx="858600" cy="855000"/>
            <a:chOff x="3942000" y="5004000"/>
            <a:chExt cx="858600" cy="855000"/>
          </a:xfrm>
        </p:grpSpPr>
        <p:sp>
          <p:nvSpPr>
            <p:cNvPr id="38" name="AutoShape 154"/>
            <p:cNvSpPr>
              <a:spLocks noChangeArrowheads="1"/>
            </p:cNvSpPr>
            <p:nvPr/>
          </p:nvSpPr>
          <p:spPr bwMode="auto">
            <a:xfrm>
              <a:off x="3942000" y="5004000"/>
              <a:ext cx="855000" cy="8550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9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19575" y="5603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0" name="Rectangle 188"/>
            <p:cNvSpPr>
              <a:spLocks noChangeArrowheads="1"/>
            </p:cNvSpPr>
            <p:nvPr/>
          </p:nvSpPr>
          <p:spPr bwMode="auto">
            <a:xfrm>
              <a:off x="3944937" y="5004000"/>
              <a:ext cx="855663" cy="823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Ctrl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1" name="Group 107"/>
            <p:cNvGrpSpPr/>
            <p:nvPr/>
          </p:nvGrpSpPr>
          <p:grpSpPr>
            <a:xfrm>
              <a:off x="4091910" y="5189706"/>
              <a:ext cx="532437" cy="381000"/>
              <a:chOff x="7481888" y="3079208"/>
              <a:chExt cx="595312" cy="425992"/>
            </a:xfrm>
          </p:grpSpPr>
          <p:sp>
            <p:nvSpPr>
              <p:cNvPr id="4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4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4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4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5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" name="Group 1"/>
          <p:cNvGrpSpPr/>
          <p:nvPr/>
        </p:nvGrpSpPr>
        <p:grpSpPr>
          <a:xfrm>
            <a:off x="522000" y="4359600"/>
            <a:ext cx="810000" cy="855000"/>
            <a:chOff x="5382000" y="5004000"/>
            <a:chExt cx="810000" cy="855000"/>
          </a:xfrm>
        </p:grpSpPr>
        <p:sp>
          <p:nvSpPr>
            <p:cNvPr id="57" name="Rounded Rectangle 56"/>
            <p:cNvSpPr/>
            <p:nvPr/>
          </p:nvSpPr>
          <p:spPr bwMode="auto">
            <a:xfrm>
              <a:off x="5382000" y="5004000"/>
              <a:ext cx="810000" cy="8550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58" name="Group 61"/>
            <p:cNvGrpSpPr/>
            <p:nvPr/>
          </p:nvGrpSpPr>
          <p:grpSpPr>
            <a:xfrm>
              <a:off x="5492400" y="5273656"/>
              <a:ext cx="609600" cy="450344"/>
              <a:chOff x="6324600" y="1828800"/>
              <a:chExt cx="917575" cy="677862"/>
            </a:xfrm>
          </p:grpSpPr>
          <p:grpSp>
            <p:nvGrpSpPr>
              <p:cNvPr id="61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8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9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00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01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05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6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8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102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03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04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62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87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8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9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90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4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5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6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7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91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2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3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63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76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7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8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79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3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4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5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6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0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1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2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64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65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6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7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68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2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3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4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5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9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0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1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sp>
          <p:nvSpPr>
            <p:cNvPr id="109" name="Rectangle 187"/>
            <p:cNvSpPr>
              <a:spLocks noChangeArrowheads="1"/>
            </p:cNvSpPr>
            <p:nvPr/>
          </p:nvSpPr>
          <p:spPr bwMode="auto">
            <a:xfrm>
              <a:off x="5382000" y="5004000"/>
              <a:ext cx="810000" cy="85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>
                  <a:latin typeface="Arial" pitchFamily="34" charset="0"/>
                  <a:cs typeface="Arial" pitchFamily="34" charset="0"/>
                </a:rPr>
                <a:t>Service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2457000" y="4359600"/>
            <a:ext cx="858600" cy="855000"/>
            <a:chOff x="3942000" y="5004000"/>
            <a:chExt cx="858600" cy="855000"/>
          </a:xfrm>
        </p:grpSpPr>
        <p:sp>
          <p:nvSpPr>
            <p:cNvPr id="114" name="AutoShape 154"/>
            <p:cNvSpPr>
              <a:spLocks noChangeArrowheads="1"/>
            </p:cNvSpPr>
            <p:nvPr/>
          </p:nvSpPr>
          <p:spPr bwMode="auto">
            <a:xfrm>
              <a:off x="3942000" y="5004000"/>
              <a:ext cx="855000" cy="8550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5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19575" y="5603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16" name="Rectangle 188"/>
            <p:cNvSpPr>
              <a:spLocks noChangeArrowheads="1"/>
            </p:cNvSpPr>
            <p:nvPr/>
          </p:nvSpPr>
          <p:spPr bwMode="auto">
            <a:xfrm>
              <a:off x="3944937" y="5004000"/>
              <a:ext cx="855663" cy="823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Ctrl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7" name="Group 107"/>
            <p:cNvGrpSpPr/>
            <p:nvPr/>
          </p:nvGrpSpPr>
          <p:grpSpPr>
            <a:xfrm>
              <a:off x="4091910" y="5189706"/>
              <a:ext cx="532437" cy="381000"/>
              <a:chOff x="7481888" y="3079208"/>
              <a:chExt cx="595312" cy="425992"/>
            </a:xfrm>
          </p:grpSpPr>
          <p:sp>
            <p:nvSpPr>
              <p:cNvPr id="118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19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20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21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24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28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9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0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1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5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32" name="Group 131"/>
          <p:cNvGrpSpPr/>
          <p:nvPr/>
        </p:nvGrpSpPr>
        <p:grpSpPr>
          <a:xfrm>
            <a:off x="7137000" y="4359600"/>
            <a:ext cx="858600" cy="855000"/>
            <a:chOff x="3942000" y="5004000"/>
            <a:chExt cx="858600" cy="855000"/>
          </a:xfrm>
        </p:grpSpPr>
        <p:sp>
          <p:nvSpPr>
            <p:cNvPr id="133" name="AutoShape 154"/>
            <p:cNvSpPr>
              <a:spLocks noChangeArrowheads="1"/>
            </p:cNvSpPr>
            <p:nvPr/>
          </p:nvSpPr>
          <p:spPr bwMode="auto">
            <a:xfrm>
              <a:off x="3942000" y="5004000"/>
              <a:ext cx="855000" cy="8550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34" name="Picture 157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19575" y="5603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35" name="Rectangle 188"/>
            <p:cNvSpPr>
              <a:spLocks noChangeArrowheads="1"/>
            </p:cNvSpPr>
            <p:nvPr/>
          </p:nvSpPr>
          <p:spPr bwMode="auto">
            <a:xfrm>
              <a:off x="3944937" y="5004000"/>
              <a:ext cx="855663" cy="823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Ctrl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6" name="Group 107"/>
            <p:cNvGrpSpPr/>
            <p:nvPr/>
          </p:nvGrpSpPr>
          <p:grpSpPr>
            <a:xfrm>
              <a:off x="4091910" y="5189706"/>
              <a:ext cx="532437" cy="381000"/>
              <a:chOff x="7481888" y="3079208"/>
              <a:chExt cx="595312" cy="425992"/>
            </a:xfrm>
          </p:grpSpPr>
          <p:sp>
            <p:nvSpPr>
              <p:cNvPr id="137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38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39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40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1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3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47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8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9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0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4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6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10" name="Group 109"/>
          <p:cNvGrpSpPr/>
          <p:nvPr/>
        </p:nvGrpSpPr>
        <p:grpSpPr>
          <a:xfrm>
            <a:off x="3402000" y="5529600"/>
            <a:ext cx="854999" cy="855000"/>
            <a:chOff x="4392000" y="5454000"/>
            <a:chExt cx="854999" cy="855000"/>
          </a:xfrm>
        </p:grpSpPr>
        <p:sp>
          <p:nvSpPr>
            <p:cNvPr id="183" name="AutoShape 154"/>
            <p:cNvSpPr>
              <a:spLocks noChangeArrowheads="1"/>
            </p:cNvSpPr>
            <p:nvPr/>
          </p:nvSpPr>
          <p:spPr bwMode="auto">
            <a:xfrm>
              <a:off x="4392000" y="5454000"/>
              <a:ext cx="854999" cy="855000"/>
            </a:xfrm>
            <a:prstGeom prst="flowChartAlternateProcess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3" name="Group 158"/>
            <p:cNvGrpSpPr>
              <a:grpSpLocks noChangeAspect="1"/>
            </p:cNvGrpSpPr>
            <p:nvPr/>
          </p:nvGrpSpPr>
          <p:grpSpPr bwMode="auto">
            <a:xfrm flipH="1">
              <a:off x="4679923" y="5724028"/>
              <a:ext cx="411161" cy="494972"/>
              <a:chOff x="5" y="2480"/>
              <a:chExt cx="237" cy="430"/>
            </a:xfrm>
          </p:grpSpPr>
          <p:grpSp>
            <p:nvGrpSpPr>
              <p:cNvPr id="155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59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67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175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76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77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78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79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0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1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68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9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0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1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2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3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4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0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62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3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4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5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6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61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56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7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8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4" name="Rectangle 187"/>
            <p:cNvSpPr>
              <a:spLocks noChangeArrowheads="1"/>
            </p:cNvSpPr>
            <p:nvPr/>
          </p:nvSpPr>
          <p:spPr bwMode="auto">
            <a:xfrm>
              <a:off x="4409923" y="5454000"/>
              <a:ext cx="810000" cy="85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6867000" y="5529600"/>
            <a:ext cx="827924" cy="869400"/>
            <a:chOff x="6282000" y="5454000"/>
            <a:chExt cx="827924" cy="869400"/>
          </a:xfrm>
        </p:grpSpPr>
        <p:sp>
          <p:nvSpPr>
            <p:cNvPr id="152" name="AutoShape 154"/>
            <p:cNvSpPr>
              <a:spLocks noChangeArrowheads="1"/>
            </p:cNvSpPr>
            <p:nvPr/>
          </p:nvSpPr>
          <p:spPr bwMode="auto">
            <a:xfrm>
              <a:off x="6282000" y="5454000"/>
              <a:ext cx="827924" cy="8550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" name="Rectangle 187"/>
            <p:cNvSpPr>
              <a:spLocks noChangeArrowheads="1"/>
            </p:cNvSpPr>
            <p:nvPr/>
          </p:nvSpPr>
          <p:spPr bwMode="auto">
            <a:xfrm>
              <a:off x="6295737" y="5485200"/>
              <a:ext cx="796263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6" name="Picture 215" descr="Wireless Gateway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24685" y="5700293"/>
              <a:ext cx="180020" cy="158267"/>
            </a:xfrm>
            <a:prstGeom prst="rect">
              <a:avLst/>
            </a:prstGeom>
          </p:spPr>
        </p:pic>
        <p:pic>
          <p:nvPicPr>
            <p:cNvPr id="217" name="Picture 216" descr="Wireless Gateway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22000" y="5813555"/>
              <a:ext cx="270030" cy="237401"/>
            </a:xfrm>
            <a:prstGeom prst="rect">
              <a:avLst/>
            </a:prstGeom>
          </p:spPr>
        </p:pic>
        <p:pic>
          <p:nvPicPr>
            <p:cNvPr id="218" name="Picture 217" descr="Wireless Gateway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50518" y="5858561"/>
              <a:ext cx="461164" cy="405440"/>
            </a:xfrm>
            <a:prstGeom prst="rect">
              <a:avLst/>
            </a:prstGeom>
          </p:spPr>
        </p:pic>
      </p:grpSp>
      <p:grpSp>
        <p:nvGrpSpPr>
          <p:cNvPr id="221" name="Group 220"/>
          <p:cNvGrpSpPr/>
          <p:nvPr/>
        </p:nvGrpSpPr>
        <p:grpSpPr>
          <a:xfrm>
            <a:off x="2412000" y="5529600"/>
            <a:ext cx="827924" cy="855000"/>
            <a:chOff x="2124077" y="5004000"/>
            <a:chExt cx="827924" cy="855000"/>
          </a:xfrm>
        </p:grpSpPr>
        <p:sp>
          <p:nvSpPr>
            <p:cNvPr id="222" name="AutoShape 154"/>
            <p:cNvSpPr>
              <a:spLocks noChangeArrowheads="1"/>
            </p:cNvSpPr>
            <p:nvPr/>
          </p:nvSpPr>
          <p:spPr bwMode="auto">
            <a:xfrm>
              <a:off x="2124077" y="5004000"/>
              <a:ext cx="827924" cy="8550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23" name="Group 158"/>
            <p:cNvGrpSpPr>
              <a:grpSpLocks noChangeAspect="1"/>
            </p:cNvGrpSpPr>
            <p:nvPr/>
          </p:nvGrpSpPr>
          <p:grpSpPr bwMode="auto">
            <a:xfrm flipH="1">
              <a:off x="2412000" y="5274028"/>
              <a:ext cx="411161" cy="494972"/>
              <a:chOff x="5" y="2480"/>
              <a:chExt cx="237" cy="430"/>
            </a:xfrm>
          </p:grpSpPr>
          <p:grpSp>
            <p:nvGrpSpPr>
              <p:cNvPr id="225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229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237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245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6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7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8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9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50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51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38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9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0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1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2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3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4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30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232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3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4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5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6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31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26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7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8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4" name="Rectangle 187"/>
            <p:cNvSpPr>
              <a:spLocks noChangeArrowheads="1"/>
            </p:cNvSpPr>
            <p:nvPr/>
          </p:nvSpPr>
          <p:spPr bwMode="auto">
            <a:xfrm>
              <a:off x="2142000" y="5004000"/>
              <a:ext cx="810000" cy="85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7857000" y="5529600"/>
            <a:ext cx="810000" cy="869400"/>
            <a:chOff x="6192000" y="5454000"/>
            <a:chExt cx="810000" cy="869400"/>
          </a:xfrm>
        </p:grpSpPr>
        <p:sp>
          <p:nvSpPr>
            <p:cNvPr id="253" name="AutoShape 154"/>
            <p:cNvSpPr>
              <a:spLocks noChangeArrowheads="1"/>
            </p:cNvSpPr>
            <p:nvPr/>
          </p:nvSpPr>
          <p:spPr bwMode="auto">
            <a:xfrm>
              <a:off x="6192000" y="5454000"/>
              <a:ext cx="810000" cy="855000"/>
            </a:xfrm>
            <a:prstGeom prst="flowChartAlternateProcess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2700000" scaled="0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4" name="Rectangle 187"/>
            <p:cNvSpPr>
              <a:spLocks noChangeArrowheads="1"/>
            </p:cNvSpPr>
            <p:nvPr/>
          </p:nvSpPr>
          <p:spPr bwMode="auto">
            <a:xfrm>
              <a:off x="6205737" y="5485200"/>
              <a:ext cx="796263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55" name="Picture 254" descr="Wireless Gateway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34685" y="5700293"/>
              <a:ext cx="180020" cy="158267"/>
            </a:xfrm>
            <a:prstGeom prst="rect">
              <a:avLst/>
            </a:prstGeom>
          </p:spPr>
        </p:pic>
        <p:pic>
          <p:nvPicPr>
            <p:cNvPr id="256" name="Picture 255" descr="Wireless Gateway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32000" y="5859000"/>
              <a:ext cx="218339" cy="191956"/>
            </a:xfrm>
            <a:prstGeom prst="rect">
              <a:avLst/>
            </a:prstGeom>
          </p:spPr>
        </p:pic>
        <p:pic>
          <p:nvPicPr>
            <p:cNvPr id="258" name="Picture 257" descr="Wireless Gateway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27000" y="5949000"/>
              <a:ext cx="270030" cy="237401"/>
            </a:xfrm>
            <a:prstGeom prst="rect">
              <a:avLst/>
            </a:prstGeom>
          </p:spPr>
        </p:pic>
      </p:grpSp>
      <p:grpSp>
        <p:nvGrpSpPr>
          <p:cNvPr id="260" name="Group 259"/>
          <p:cNvGrpSpPr/>
          <p:nvPr/>
        </p:nvGrpSpPr>
        <p:grpSpPr>
          <a:xfrm>
            <a:off x="5787000" y="5529600"/>
            <a:ext cx="827924" cy="855000"/>
            <a:chOff x="2124077" y="5004000"/>
            <a:chExt cx="827924" cy="855000"/>
          </a:xfrm>
        </p:grpSpPr>
        <p:sp>
          <p:nvSpPr>
            <p:cNvPr id="261" name="AutoShape 154"/>
            <p:cNvSpPr>
              <a:spLocks noChangeArrowheads="1"/>
            </p:cNvSpPr>
            <p:nvPr/>
          </p:nvSpPr>
          <p:spPr bwMode="auto">
            <a:xfrm>
              <a:off x="2124077" y="5004000"/>
              <a:ext cx="827924" cy="8550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62" name="Group 158"/>
            <p:cNvGrpSpPr>
              <a:grpSpLocks noChangeAspect="1"/>
            </p:cNvGrpSpPr>
            <p:nvPr/>
          </p:nvGrpSpPr>
          <p:grpSpPr bwMode="auto">
            <a:xfrm flipH="1">
              <a:off x="2412000" y="5274028"/>
              <a:ext cx="411161" cy="494972"/>
              <a:chOff x="5" y="2480"/>
              <a:chExt cx="237" cy="430"/>
            </a:xfrm>
          </p:grpSpPr>
          <p:grpSp>
            <p:nvGrpSpPr>
              <p:cNvPr id="264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268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276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284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5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6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7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8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9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0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77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8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9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0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1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2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3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69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271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2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3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4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5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70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65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7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3" name="Rectangle 187"/>
            <p:cNvSpPr>
              <a:spLocks noChangeArrowheads="1"/>
            </p:cNvSpPr>
            <p:nvPr/>
          </p:nvSpPr>
          <p:spPr bwMode="auto">
            <a:xfrm>
              <a:off x="2142000" y="5004000"/>
              <a:ext cx="810000" cy="85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1" name="Group 290"/>
          <p:cNvGrpSpPr/>
          <p:nvPr/>
        </p:nvGrpSpPr>
        <p:grpSpPr>
          <a:xfrm>
            <a:off x="4797000" y="5529600"/>
            <a:ext cx="854999" cy="855000"/>
            <a:chOff x="4392000" y="5454000"/>
            <a:chExt cx="854999" cy="855000"/>
          </a:xfrm>
        </p:grpSpPr>
        <p:sp>
          <p:nvSpPr>
            <p:cNvPr id="292" name="AutoShape 154"/>
            <p:cNvSpPr>
              <a:spLocks noChangeArrowheads="1"/>
            </p:cNvSpPr>
            <p:nvPr/>
          </p:nvSpPr>
          <p:spPr bwMode="auto">
            <a:xfrm>
              <a:off x="4392000" y="5454000"/>
              <a:ext cx="854999" cy="855000"/>
            </a:xfrm>
            <a:prstGeom prst="flowChartAlternateProcess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3" name="Group 158"/>
            <p:cNvGrpSpPr>
              <a:grpSpLocks noChangeAspect="1"/>
            </p:cNvGrpSpPr>
            <p:nvPr/>
          </p:nvGrpSpPr>
          <p:grpSpPr bwMode="auto">
            <a:xfrm flipH="1">
              <a:off x="4679923" y="5724028"/>
              <a:ext cx="411161" cy="494972"/>
              <a:chOff x="5" y="2480"/>
              <a:chExt cx="237" cy="430"/>
            </a:xfrm>
          </p:grpSpPr>
          <p:grpSp>
            <p:nvGrpSpPr>
              <p:cNvPr id="295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299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307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15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6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7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8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9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0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1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308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9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0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1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2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3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4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300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302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3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4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5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6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01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96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4" name="Rectangle 187"/>
            <p:cNvSpPr>
              <a:spLocks noChangeArrowheads="1"/>
            </p:cNvSpPr>
            <p:nvPr/>
          </p:nvSpPr>
          <p:spPr bwMode="auto">
            <a:xfrm>
              <a:off x="4409923" y="5454000"/>
              <a:ext cx="810000" cy="85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22" name="Straight Connector 321"/>
          <p:cNvCxnSpPr>
            <a:stCxn id="57" idx="3"/>
            <a:endCxn id="114" idx="1"/>
          </p:cNvCxnSpPr>
          <p:nvPr/>
        </p:nvCxnSpPr>
        <p:spPr bwMode="auto">
          <a:xfrm>
            <a:off x="1332000" y="4787100"/>
            <a:ext cx="1125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4" name="Straight Connector 323"/>
          <p:cNvCxnSpPr>
            <a:stCxn id="114" idx="3"/>
            <a:endCxn id="38" idx="1"/>
          </p:cNvCxnSpPr>
          <p:nvPr/>
        </p:nvCxnSpPr>
        <p:spPr bwMode="auto">
          <a:xfrm>
            <a:off x="3312000" y="4787100"/>
            <a:ext cx="1935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7" name="Straight Connector 326"/>
          <p:cNvCxnSpPr>
            <a:stCxn id="38" idx="3"/>
            <a:endCxn id="133" idx="1"/>
          </p:cNvCxnSpPr>
          <p:nvPr/>
        </p:nvCxnSpPr>
        <p:spPr bwMode="auto">
          <a:xfrm>
            <a:off x="6102000" y="4787100"/>
            <a:ext cx="1035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0" name="Straight Connector 329"/>
          <p:cNvCxnSpPr>
            <a:endCxn id="9" idx="0"/>
          </p:cNvCxnSpPr>
          <p:nvPr/>
        </p:nvCxnSpPr>
        <p:spPr bwMode="auto">
          <a:xfrm flipH="1">
            <a:off x="1664923" y="5124600"/>
            <a:ext cx="792077" cy="405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2" name="Straight Connector 331"/>
          <p:cNvCxnSpPr>
            <a:stCxn id="114" idx="2"/>
            <a:endCxn id="224" idx="0"/>
          </p:cNvCxnSpPr>
          <p:nvPr/>
        </p:nvCxnSpPr>
        <p:spPr bwMode="auto">
          <a:xfrm flipH="1">
            <a:off x="2834923" y="5214600"/>
            <a:ext cx="49577" cy="315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5" name="Straight Connector 334"/>
          <p:cNvCxnSpPr>
            <a:endCxn id="154" idx="0"/>
          </p:cNvCxnSpPr>
          <p:nvPr/>
        </p:nvCxnSpPr>
        <p:spPr bwMode="auto">
          <a:xfrm>
            <a:off x="3267000" y="5169600"/>
            <a:ext cx="557923" cy="360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8" name="Straight Connector 337"/>
          <p:cNvCxnSpPr>
            <a:endCxn id="263" idx="0"/>
          </p:cNvCxnSpPr>
          <p:nvPr/>
        </p:nvCxnSpPr>
        <p:spPr bwMode="auto">
          <a:xfrm>
            <a:off x="5832000" y="5214600"/>
            <a:ext cx="377923" cy="315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0" name="Straight Connector 339"/>
          <p:cNvCxnSpPr>
            <a:endCxn id="294" idx="0"/>
          </p:cNvCxnSpPr>
          <p:nvPr/>
        </p:nvCxnSpPr>
        <p:spPr bwMode="auto">
          <a:xfrm flipH="1">
            <a:off x="5219923" y="5214600"/>
            <a:ext cx="252077" cy="315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3" name="Straight Connector 342"/>
          <p:cNvCxnSpPr>
            <a:endCxn id="152" idx="0"/>
          </p:cNvCxnSpPr>
          <p:nvPr/>
        </p:nvCxnSpPr>
        <p:spPr bwMode="auto">
          <a:xfrm flipH="1">
            <a:off x="7280962" y="5214600"/>
            <a:ext cx="171038" cy="315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6" name="Straight Connector 345"/>
          <p:cNvCxnSpPr>
            <a:endCxn id="253" idx="0"/>
          </p:cNvCxnSpPr>
          <p:nvPr/>
        </p:nvCxnSpPr>
        <p:spPr bwMode="auto">
          <a:xfrm>
            <a:off x="7767000" y="5214600"/>
            <a:ext cx="495000" cy="315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0" name="Straight Connector 349"/>
          <p:cNvCxnSpPr>
            <a:stCxn id="222" idx="1"/>
            <a:endCxn id="7" idx="3"/>
          </p:cNvCxnSpPr>
          <p:nvPr/>
        </p:nvCxnSpPr>
        <p:spPr bwMode="auto">
          <a:xfrm flipH="1">
            <a:off x="2069924" y="5957100"/>
            <a:ext cx="34207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19" name="Group 218"/>
          <p:cNvGrpSpPr/>
          <p:nvPr/>
        </p:nvGrpSpPr>
        <p:grpSpPr>
          <a:xfrm>
            <a:off x="4170043" y="4426046"/>
            <a:ext cx="446957" cy="445954"/>
            <a:chOff x="3990043" y="4350446"/>
            <a:chExt cx="446957" cy="445954"/>
          </a:xfrm>
        </p:grpSpPr>
        <p:sp>
          <p:nvSpPr>
            <p:cNvPr id="353" name="Oval 352"/>
            <p:cNvSpPr/>
            <p:nvPr/>
          </p:nvSpPr>
          <p:spPr bwMode="auto">
            <a:xfrm>
              <a:off x="4122000" y="4644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54" name="TextBox 353"/>
            <p:cNvSpPr txBox="1"/>
            <p:nvPr/>
          </p:nvSpPr>
          <p:spPr>
            <a:xfrm>
              <a:off x="3990043" y="4350446"/>
              <a:ext cx="446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R5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6" name="Group 355"/>
          <p:cNvGrpSpPr/>
          <p:nvPr/>
        </p:nvGrpSpPr>
        <p:grpSpPr>
          <a:xfrm>
            <a:off x="6552000" y="4404600"/>
            <a:ext cx="446957" cy="445954"/>
            <a:chOff x="3990043" y="4350446"/>
            <a:chExt cx="446957" cy="445954"/>
          </a:xfrm>
        </p:grpSpPr>
        <p:sp>
          <p:nvSpPr>
            <p:cNvPr id="357" name="Oval 356"/>
            <p:cNvSpPr/>
            <p:nvPr/>
          </p:nvSpPr>
          <p:spPr bwMode="auto">
            <a:xfrm>
              <a:off x="4122000" y="4644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58" name="TextBox 357"/>
            <p:cNvSpPr txBox="1"/>
            <p:nvPr/>
          </p:nvSpPr>
          <p:spPr>
            <a:xfrm>
              <a:off x="3990043" y="4350446"/>
              <a:ext cx="446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R5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9" name="Group 358"/>
          <p:cNvGrpSpPr/>
          <p:nvPr/>
        </p:nvGrpSpPr>
        <p:grpSpPr>
          <a:xfrm>
            <a:off x="2007000" y="5574600"/>
            <a:ext cx="446957" cy="445954"/>
            <a:chOff x="3990043" y="4350446"/>
            <a:chExt cx="446957" cy="445954"/>
          </a:xfrm>
        </p:grpSpPr>
        <p:sp>
          <p:nvSpPr>
            <p:cNvPr id="360" name="Oval 359"/>
            <p:cNvSpPr/>
            <p:nvPr/>
          </p:nvSpPr>
          <p:spPr bwMode="auto">
            <a:xfrm>
              <a:off x="4122000" y="4644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61" name="TextBox 360"/>
            <p:cNvSpPr txBox="1"/>
            <p:nvPr/>
          </p:nvSpPr>
          <p:spPr>
            <a:xfrm>
              <a:off x="3990043" y="4350446"/>
              <a:ext cx="446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3492000" y="5169600"/>
            <a:ext cx="540000" cy="338554"/>
            <a:chOff x="3443957" y="5037660"/>
            <a:chExt cx="540000" cy="338554"/>
          </a:xfrm>
        </p:grpSpPr>
        <p:sp>
          <p:nvSpPr>
            <p:cNvPr id="363" name="Oval 362"/>
            <p:cNvSpPr/>
            <p:nvPr/>
          </p:nvSpPr>
          <p:spPr bwMode="auto">
            <a:xfrm>
              <a:off x="3443957" y="516255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64" name="TextBox 363"/>
            <p:cNvSpPr txBox="1"/>
            <p:nvPr/>
          </p:nvSpPr>
          <p:spPr>
            <a:xfrm>
              <a:off x="3537000" y="5037660"/>
              <a:ext cx="446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66" name="Group 365"/>
          <p:cNvGrpSpPr/>
          <p:nvPr/>
        </p:nvGrpSpPr>
        <p:grpSpPr>
          <a:xfrm>
            <a:off x="2772000" y="5169600"/>
            <a:ext cx="540000" cy="338554"/>
            <a:chOff x="3443957" y="5037660"/>
            <a:chExt cx="540000" cy="338554"/>
          </a:xfrm>
        </p:grpSpPr>
        <p:sp>
          <p:nvSpPr>
            <p:cNvPr id="367" name="Oval 366"/>
            <p:cNvSpPr/>
            <p:nvPr/>
          </p:nvSpPr>
          <p:spPr bwMode="auto">
            <a:xfrm>
              <a:off x="3443957" y="516255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68" name="TextBox 367"/>
            <p:cNvSpPr txBox="1"/>
            <p:nvPr/>
          </p:nvSpPr>
          <p:spPr>
            <a:xfrm>
              <a:off x="3537000" y="5037660"/>
              <a:ext cx="446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69" name="Group 368"/>
          <p:cNvGrpSpPr/>
          <p:nvPr/>
        </p:nvGrpSpPr>
        <p:grpSpPr>
          <a:xfrm>
            <a:off x="1917000" y="5169600"/>
            <a:ext cx="540000" cy="338554"/>
            <a:chOff x="3443957" y="5037660"/>
            <a:chExt cx="540000" cy="338554"/>
          </a:xfrm>
        </p:grpSpPr>
        <p:sp>
          <p:nvSpPr>
            <p:cNvPr id="370" name="Oval 369"/>
            <p:cNvSpPr/>
            <p:nvPr/>
          </p:nvSpPr>
          <p:spPr bwMode="auto">
            <a:xfrm>
              <a:off x="3443957" y="516255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71" name="TextBox 370"/>
            <p:cNvSpPr txBox="1"/>
            <p:nvPr/>
          </p:nvSpPr>
          <p:spPr>
            <a:xfrm>
              <a:off x="3537000" y="5037660"/>
              <a:ext cx="446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72" name="Group 371"/>
          <p:cNvGrpSpPr/>
          <p:nvPr/>
        </p:nvGrpSpPr>
        <p:grpSpPr>
          <a:xfrm>
            <a:off x="5967000" y="5169600"/>
            <a:ext cx="540000" cy="338554"/>
            <a:chOff x="3443957" y="5037660"/>
            <a:chExt cx="540000" cy="338554"/>
          </a:xfrm>
        </p:grpSpPr>
        <p:sp>
          <p:nvSpPr>
            <p:cNvPr id="373" name="Oval 372"/>
            <p:cNvSpPr/>
            <p:nvPr/>
          </p:nvSpPr>
          <p:spPr bwMode="auto">
            <a:xfrm>
              <a:off x="3443957" y="516255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74" name="TextBox 373"/>
            <p:cNvSpPr txBox="1"/>
            <p:nvPr/>
          </p:nvSpPr>
          <p:spPr>
            <a:xfrm>
              <a:off x="3537000" y="5037660"/>
              <a:ext cx="446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75" name="Group 374"/>
          <p:cNvGrpSpPr/>
          <p:nvPr/>
        </p:nvGrpSpPr>
        <p:grpSpPr>
          <a:xfrm>
            <a:off x="5292000" y="5169600"/>
            <a:ext cx="540000" cy="338554"/>
            <a:chOff x="3443957" y="5037660"/>
            <a:chExt cx="540000" cy="338554"/>
          </a:xfrm>
        </p:grpSpPr>
        <p:sp>
          <p:nvSpPr>
            <p:cNvPr id="376" name="Oval 375"/>
            <p:cNvSpPr/>
            <p:nvPr/>
          </p:nvSpPr>
          <p:spPr bwMode="auto">
            <a:xfrm>
              <a:off x="3443957" y="516255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77" name="TextBox 376"/>
            <p:cNvSpPr txBox="1"/>
            <p:nvPr/>
          </p:nvSpPr>
          <p:spPr>
            <a:xfrm>
              <a:off x="3537000" y="5037660"/>
              <a:ext cx="446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7294680" y="5169600"/>
            <a:ext cx="540000" cy="338554"/>
            <a:chOff x="3443957" y="5037660"/>
            <a:chExt cx="540000" cy="338554"/>
          </a:xfrm>
        </p:grpSpPr>
        <p:sp>
          <p:nvSpPr>
            <p:cNvPr id="379" name="Oval 378"/>
            <p:cNvSpPr/>
            <p:nvPr/>
          </p:nvSpPr>
          <p:spPr bwMode="auto">
            <a:xfrm>
              <a:off x="3443957" y="516255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80" name="TextBox 379"/>
            <p:cNvSpPr txBox="1"/>
            <p:nvPr/>
          </p:nvSpPr>
          <p:spPr>
            <a:xfrm>
              <a:off x="3537000" y="5037660"/>
              <a:ext cx="446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81" name="Group 380"/>
          <p:cNvGrpSpPr/>
          <p:nvPr/>
        </p:nvGrpSpPr>
        <p:grpSpPr>
          <a:xfrm>
            <a:off x="7947000" y="5169600"/>
            <a:ext cx="540000" cy="338554"/>
            <a:chOff x="3443957" y="5037660"/>
            <a:chExt cx="540000" cy="338554"/>
          </a:xfrm>
        </p:grpSpPr>
        <p:sp>
          <p:nvSpPr>
            <p:cNvPr id="382" name="Oval 381"/>
            <p:cNvSpPr/>
            <p:nvPr/>
          </p:nvSpPr>
          <p:spPr bwMode="auto">
            <a:xfrm>
              <a:off x="3443957" y="516255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83" name="TextBox 382"/>
            <p:cNvSpPr txBox="1"/>
            <p:nvPr/>
          </p:nvSpPr>
          <p:spPr>
            <a:xfrm>
              <a:off x="3537000" y="5037660"/>
              <a:ext cx="4469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53249" name="Straight Arrow Connector 53248"/>
          <p:cNvCxnSpPr/>
          <p:nvPr/>
        </p:nvCxnSpPr>
        <p:spPr bwMode="auto">
          <a:xfrm>
            <a:off x="2772000" y="2214000"/>
            <a:ext cx="0" cy="207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86" name="Straight Arrow Connector 385"/>
          <p:cNvCxnSpPr/>
          <p:nvPr/>
        </p:nvCxnSpPr>
        <p:spPr bwMode="auto">
          <a:xfrm>
            <a:off x="5697000" y="2259000"/>
            <a:ext cx="0" cy="207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387" name="Straight Arrow Connector 386"/>
          <p:cNvCxnSpPr/>
          <p:nvPr/>
        </p:nvCxnSpPr>
        <p:spPr bwMode="auto">
          <a:xfrm>
            <a:off x="7497000" y="2169000"/>
            <a:ext cx="0" cy="207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84716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 EC SG Results:</a:t>
            </a:r>
            <a:br>
              <a:rPr lang="en-US" dirty="0" smtClean="0"/>
            </a:br>
            <a:r>
              <a:rPr lang="en-US" dirty="0" smtClean="0"/>
              <a:t>Topics for Standardization in IEEE 802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413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D</a:t>
            </a:r>
            <a:r>
              <a:rPr lang="en-US" dirty="0" smtClean="0"/>
              <a:t>iscovered gaps in IEEE 802 technologies, if any, should be addressed by the related IEEE 802 WGs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Establishing a common approach of specifying ‘external’ control into IEEE 802 technologies would require:</a:t>
            </a:r>
          </a:p>
          <a:p>
            <a:pPr lvl="1"/>
            <a:r>
              <a:rPr lang="en-US" dirty="0" smtClean="0"/>
              <a:t>specifications of the control attributes for the individual IEEE 802 technologies by their working groups</a:t>
            </a:r>
          </a:p>
          <a:p>
            <a:pPr lvl="2"/>
            <a:r>
              <a:rPr lang="en-US" dirty="0" smtClean="0"/>
              <a:t>(normative, in annex of related  specifications to ensure consistency)</a:t>
            </a:r>
          </a:p>
          <a:p>
            <a:pPr lvl="1"/>
            <a:r>
              <a:rPr lang="en-US" dirty="0" smtClean="0"/>
              <a:t>a specification describing the ‘OmniRAN’ Network Reference Model and listing the DL and PHY control functions demanded for access networks and SDN</a:t>
            </a:r>
          </a:p>
          <a:p>
            <a:pPr lvl="2"/>
            <a:r>
              <a:rPr lang="en-US" dirty="0" smtClean="0"/>
              <a:t>(informative)</a:t>
            </a:r>
          </a:p>
          <a:p>
            <a:pPr lvl="1"/>
            <a:r>
              <a:rPr lang="en-US" dirty="0" smtClean="0"/>
              <a:t>a specification on the usage of IP protocols for the transport of IEEE 802 attributes and the definition of IEEE 802 attributes for such IP protocols</a:t>
            </a:r>
          </a:p>
          <a:p>
            <a:pPr lvl="2"/>
            <a:r>
              <a:rPr lang="en-US" dirty="0" smtClean="0"/>
              <a:t>(informative for IEEE 802, probably in cooperation with IETF)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The discussions in the July 2013 session will mainly address the progressing of  the standardization topics mentioned above.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2013 OmniRAN F2F Schedule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379587"/>
              </p:ext>
            </p:extLst>
          </p:nvPr>
        </p:nvGraphicFramePr>
        <p:xfrm>
          <a:off x="457200" y="1327529"/>
          <a:ext cx="8229601" cy="4918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676"/>
                <a:gridCol w="1516985"/>
                <a:gridCol w="1516985"/>
                <a:gridCol w="1516985"/>
                <a:gridCol w="1516985"/>
                <a:gridCol w="1516985"/>
              </a:tblGrid>
              <a:tr h="265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Mon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Tue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Wed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Thu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Fri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26304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08:00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10:00</a:t>
                      </a:r>
                      <a:endParaRPr lang="en-US" sz="1600" dirty="0"/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200" dirty="0" smtClean="0"/>
                        <a:t>EC Opening Session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Joint w/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802.11 ARC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rgbClr val="CCC1DA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2630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w/ 802.22</a:t>
                      </a:r>
                    </a:p>
                  </a:txBody>
                  <a:tcPr marL="36000" marR="36000" marT="36000" marB="36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0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 marL="36000" marR="36000" marT="36000" marB="36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0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777">
                <a:tc>
                  <a:txBody>
                    <a:bodyPr/>
                    <a:lstStyle/>
                    <a:p>
                      <a:pPr algn="ctr"/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187819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10:30</a:t>
                      </a:r>
                      <a:br>
                        <a:rPr lang="en-US" sz="1600" dirty="0" smtClean="0"/>
                      </a:br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12:30</a:t>
                      </a:r>
                      <a:endParaRPr lang="en-US" sz="16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4239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200" dirty="0" smtClean="0"/>
                        <a:t>IEEE 802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Opening Plenary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2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6860">
                <a:tc row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14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 w/ 802.1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rgbClr val="CCC1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200" dirty="0" smtClean="0"/>
                        <a:t>EC Closing Session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48917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13:30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15:30</a:t>
                      </a:r>
                      <a:endParaRPr lang="en-US" sz="1600" dirty="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OmniRAN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Opening Meeting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Joint w/ 802.21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OmniRAN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Closing Meeting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85725" indent="-85725">
                        <a:buFont typeface="Arial" pitchFamily="34" charset="0"/>
                        <a:buChar char="•"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957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 w/ 802.19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rgbClr val="CCC1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6000" marR="36000" marT="36000" marB="360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777">
                <a:tc>
                  <a:txBody>
                    <a:bodyPr/>
                    <a:lstStyle/>
                    <a:p>
                      <a:pPr algn="ctr"/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3588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16:00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18:00</a:t>
                      </a:r>
                      <a:endParaRPr lang="en-US" sz="16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087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 w/ 802.24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770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ECSG</a:t>
            </a:r>
            <a:br>
              <a:rPr lang="en-US"/>
            </a:br>
            <a:r>
              <a:rPr lang="en-US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Website:</a:t>
            </a:r>
            <a:br>
              <a:rPr lang="en-US"/>
            </a:br>
            <a:r>
              <a:rPr lang="en-US">
                <a:hlinkClick r:id="rId2"/>
              </a:rPr>
              <a:t>http://www.ieee802.org/OmniRANsg/</a:t>
            </a:r>
            <a:endParaRPr lang="en-US"/>
          </a:p>
          <a:p>
            <a:r>
              <a:rPr lang="en-US"/>
              <a:t>Document Archive on mentor: </a:t>
            </a:r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Email reflector: </a:t>
            </a:r>
            <a:br>
              <a:rPr lang="en-US"/>
            </a:br>
            <a:r>
              <a:rPr lang="en-US">
                <a:hlinkClick r:id="rId4"/>
              </a:rPr>
              <a:t>ecsg-802-omniran@listserv.ieee.org</a:t>
            </a:r>
            <a:endParaRPr lang="en-US"/>
          </a:p>
          <a:p>
            <a:r>
              <a:rPr lang="en-US"/>
              <a:t>Email archive: </a:t>
            </a:r>
            <a:r>
              <a:rPr lang="en-US">
                <a:hlinkClick r:id="rId5"/>
              </a:rPr>
              <a:t>http://grouper.ieee.org/groups/802/OmniRANsg/email/</a:t>
            </a:r>
            <a:endParaRPr lang="en-US"/>
          </a:p>
          <a:p>
            <a:r>
              <a:rPr lang="en-US"/>
              <a:t>Attendance:</a:t>
            </a:r>
            <a:br>
              <a:rPr lang="en-US"/>
            </a:br>
            <a:r>
              <a:rPr lang="en-US"/>
              <a:t>Paper list (normative) + IMAT</a:t>
            </a:r>
          </a:p>
          <a:p>
            <a:pPr lvl="1"/>
            <a:r>
              <a:rPr lang="en-US"/>
              <a:t>IMAT mandatory for participants seeking attendence credits</a:t>
            </a:r>
          </a:p>
          <a:p>
            <a:pPr lvl="1"/>
            <a:r>
              <a:rPr lang="en-US"/>
              <a:t>Reciprocal rights for most WGs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277</Words>
  <Application>Microsoft Macintosh PowerPoint</Application>
  <PresentationFormat>On-screen Show (4:3)</PresentationFormat>
  <Paragraphs>156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omniran_usecase_template</vt:lpstr>
      <vt:lpstr>Clip</vt:lpstr>
      <vt:lpstr>OmniRAN EC SG July 2013 Liaison Report</vt:lpstr>
      <vt:lpstr>Access Network Abstraction by OmniRAN</vt:lpstr>
      <vt:lpstr>OmniRAN allows for mapping of complex IEEE 802 network infrastructures</vt:lpstr>
      <vt:lpstr>OmniRAN explains IEEE 802 Standards for Smart Grid Communications</vt:lpstr>
      <vt:lpstr>OmniRAN EC SG Results: Topics for Standardization in IEEE 802</vt:lpstr>
      <vt:lpstr>July 2013 OmniRAN F2F Schedule</vt:lpstr>
      <vt:lpstr>OmniRAN ECSG Resources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17</cp:revision>
  <cp:lastPrinted>1998-02-10T13:28:06Z</cp:lastPrinted>
  <dcterms:created xsi:type="dcterms:W3CDTF">2013-03-11T14:14:17Z</dcterms:created>
  <dcterms:modified xsi:type="dcterms:W3CDTF">2013-07-15T13:37:52Z</dcterms:modified>
</cp:coreProperties>
</file>