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65" r:id="rId3"/>
    <p:sldId id="293" r:id="rId4"/>
    <p:sldId id="283" r:id="rId5"/>
    <p:sldId id="271" r:id="rId6"/>
    <p:sldId id="272" r:id="rId7"/>
    <p:sldId id="273" r:id="rId8"/>
    <p:sldId id="288" r:id="rId9"/>
    <p:sldId id="289" r:id="rId10"/>
    <p:sldId id="294" r:id="rId11"/>
    <p:sldId id="301" r:id="rId12"/>
    <p:sldId id="292" r:id="rId13"/>
    <p:sldId id="291" r:id="rId14"/>
    <p:sldId id="295" r:id="rId15"/>
    <p:sldId id="297" r:id="rId16"/>
    <p:sldId id="298" r:id="rId17"/>
    <p:sldId id="296" r:id="rId18"/>
    <p:sldId id="299" r:id="rId19"/>
    <p:sldId id="302" r:id="rId20"/>
    <p:sldId id="30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53" autoAdjust="0"/>
    <p:restoredTop sz="99233" autoAdjust="0"/>
  </p:normalViewPr>
  <p:slideViewPr>
    <p:cSldViewPr>
      <p:cViewPr varScale="1">
        <p:scale>
          <a:sx n="88" d="100"/>
          <a:sy n="88" d="100"/>
        </p:scale>
        <p:origin x="-6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xmlns=""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xmlns=""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xmlns=""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xmlns=""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omniran-13-0050-02-ecsg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3/omniran-13-0049-00-ecsg-meeting-minutes-of-june-20th-conference-call.docx" TargetMode="External"/><Relationship Id="rId2" Type="http://schemas.openxmlformats.org/officeDocument/2006/relationships/hyperlink" Target="https://mentor.ieee.org/omniran/dcn/13/omniran-13-0047-00-ecsg-meeting-minutes-for-may-2013-waikoloa-session.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49-01-ecsg-meeting-minutes-of-june-20th-conference-call.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3/omniran-13-0048-03-0000-omniran-ecsg-results-and-outlook.pptx" TargetMode="External"/><Relationship Id="rId2" Type="http://schemas.openxmlformats.org/officeDocument/2006/relationships/hyperlink" Target="https://mentor.ieee.org/omniran/dcn/13/omniran-13-0051-01-ecsg-jul2013-ec-opening-report.pptx" TargetMode="External"/><Relationship Id="rId1" Type="http://schemas.openxmlformats.org/officeDocument/2006/relationships/slideLayout" Target="../slideLayouts/slideLayout2.xml"/><Relationship Id="rId5" Type="http://schemas.openxmlformats.org/officeDocument/2006/relationships/hyperlink" Target="https://mentor.ieee.org/omniran/dcn/13/omniran-13-0055-00-0000-progressing-omniran.pptx" TargetMode="External"/><Relationship Id="rId4" Type="http://schemas.openxmlformats.org/officeDocument/2006/relationships/hyperlink" Target="https://mentor.ieee.org/omniran/dcn/13/omniran-13-0052-00-ecsg-omniran-liaison-report.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3/omniran-13-0044-02-0000-sdn-use-cases-summary.pptx" TargetMode="External"/><Relationship Id="rId2" Type="http://schemas.openxmlformats.org/officeDocument/2006/relationships/hyperlink" Target="https://mentor.ieee.org/omniran/dcn/13/omniran-13-0044-01-0000-sdn-use-cases-summary.ppt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48-04-0000-omniran-ecsg-results-and-outloo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3/omniran-13-0054-00-ecsg-omniran-architecture.pptx" TargetMode="External"/><Relationship Id="rId2" Type="http://schemas.openxmlformats.org/officeDocument/2006/relationships/hyperlink" Target="https://mentor.ieee.org/omniran/dcn/13/omniran-13-0048-04-0000-omniran-ecsg-results-and-outlook.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3/omniran-13-0056-01-ecsg-omniran-ecsg-jul13-conclusions.pptx" TargetMode="External"/><Relationship Id="rId2" Type="http://schemas.openxmlformats.org/officeDocument/2006/relationships/hyperlink" Target="https://mentor.ieee.org/omniran/dcn/13/omniran-13-0056-00-ecsg-omniran-ecsg-jul13-conclusions.pptx" TargetMode="External"/><Relationship Id="rId1" Type="http://schemas.openxmlformats.org/officeDocument/2006/relationships/slideLayout" Target="../slideLayouts/slideLayout2.xml"/><Relationship Id="rId5" Type="http://schemas.openxmlformats.org/officeDocument/2006/relationships/hyperlink" Target="https://mentor.ieee.org/omniran/dcn/13/omniran-13-0053-00-ecsg-omniran-ec-sg-liaison-report-july-2013.pptx" TargetMode="External"/><Relationship Id="rId4" Type="http://schemas.openxmlformats.org/officeDocument/2006/relationships/hyperlink" Target="https://mentor.ieee.org/omniran/dcn/13/omniran-13-0057-00-ecsg-omniran-ec-closing-repor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July </a:t>
            </a:r>
            <a:r>
              <a:rPr lang="en-US" dirty="0"/>
              <a:t>2013, </a:t>
            </a:r>
            <a:r>
              <a:rPr lang="en-US" dirty="0" smtClean="0"/>
              <a:t>Geneva, CH</a:t>
            </a:r>
            <a:endParaRPr lang="en-US" dirty="0"/>
          </a:p>
        </p:txBody>
      </p:sp>
      <p:sp>
        <p:nvSpPr>
          <p:cNvPr id="3" name="Subtitle 2"/>
          <p:cNvSpPr>
            <a:spLocks noGrp="1"/>
          </p:cNvSpPr>
          <p:nvPr>
            <p:ph type="subTitle" idx="1"/>
          </p:nvPr>
        </p:nvSpPr>
        <p:spPr/>
        <p:txBody>
          <a:bodyPr/>
          <a:lstStyle/>
          <a:p>
            <a:r>
              <a:rPr lang="en-US" dirty="0" smtClean="0"/>
              <a:t>2013-07-16</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Business #1</a:t>
            </a:r>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r>
              <a:rPr lang="en-GB" dirty="0"/>
              <a:t>Call Meeting to Order</a:t>
            </a:r>
          </a:p>
          <a:p>
            <a:pPr lvl="1"/>
            <a:r>
              <a:rPr lang="en-GB" dirty="0"/>
              <a:t>Session called to order by the chair at Tue 13:35</a:t>
            </a:r>
          </a:p>
          <a:p>
            <a:pPr lvl="1"/>
            <a:r>
              <a:rPr lang="en-GB" dirty="0"/>
              <a:t>The chair presented the mandatory guiding slides of IEEE SA.</a:t>
            </a:r>
          </a:p>
          <a:p>
            <a:r>
              <a:rPr lang="en-GB" dirty="0"/>
              <a:t>Attendance recording</a:t>
            </a:r>
          </a:p>
          <a:p>
            <a:pPr lvl="1"/>
            <a:r>
              <a:rPr lang="en-GB" dirty="0"/>
              <a:t>Chair explained that attendance recording is done by paper sheets with the possibility to gain reciprocal attendence credits by using registration by IMAT as well.</a:t>
            </a:r>
          </a:p>
          <a:p>
            <a:r>
              <a:rPr lang="en-GB" dirty="0"/>
              <a:t>Secretary position</a:t>
            </a:r>
          </a:p>
          <a:p>
            <a:pPr lvl="1"/>
            <a:r>
              <a:rPr lang="en-GB" dirty="0"/>
              <a:t>Chair asked for volunteers to fill open secretary position</a:t>
            </a:r>
          </a:p>
          <a:p>
            <a:pPr lvl="2"/>
            <a:r>
              <a:rPr lang="en-GB" dirty="0"/>
              <a:t>No volunteers showed up. The position remains open.</a:t>
            </a:r>
          </a:p>
          <a:p>
            <a:pPr lvl="1"/>
            <a:r>
              <a:rPr lang="en-GB" dirty="0"/>
              <a:t>Juan Carlos Zuniga volunteered for taken minutes of the session.</a:t>
            </a:r>
          </a:p>
          <a:p>
            <a:r>
              <a:rPr lang="en-GB" dirty="0"/>
              <a:t>Approval of agenda</a:t>
            </a:r>
          </a:p>
          <a:p>
            <a:pPr lvl="1"/>
            <a:r>
              <a:rPr lang="en-GB" dirty="0"/>
              <a:t>Chair brought up the agenda propsal created in the teleconference on June 20</a:t>
            </a:r>
            <a:r>
              <a:rPr lang="en-GB" baseline="30000" dirty="0"/>
              <a:t>th</a:t>
            </a:r>
            <a:r>
              <a:rPr lang="en-GB" dirty="0"/>
              <a:t> and published on the OmniRAN website.</a:t>
            </a:r>
          </a:p>
          <a:p>
            <a:pPr lvl="1"/>
            <a:r>
              <a:rPr lang="en-GB" dirty="0"/>
              <a:t>The chair asked for demand for additional agenda items or changes to the agenda</a:t>
            </a:r>
          </a:p>
          <a:p>
            <a:pPr lvl="2"/>
            <a:r>
              <a:rPr lang="en-GB" dirty="0"/>
              <a:t>No requests were brought up</a:t>
            </a:r>
          </a:p>
          <a:p>
            <a:pPr lvl="1"/>
            <a:r>
              <a:rPr lang="en-GB" dirty="0"/>
              <a:t>The chair went over the meetings of the week and pointed out that a joint meeting with 802.11ARC is planned for the first hour of the Wed AM1 meeting (in CICG room 14) and with 802.21 in the first hour of the Wed PM1 session.</a:t>
            </a:r>
          </a:p>
          <a:p>
            <a:pPr lvl="1"/>
            <a:r>
              <a:rPr lang="en-GB" dirty="0"/>
              <a:t>A further joint meeting with 802.16 and a presentation to 802.15 are intended but are not scheduled yet. The chair will keep the study group informed about schedules with the other working groups.</a:t>
            </a:r>
          </a:p>
          <a:p>
            <a:pPr lvl="1"/>
            <a:r>
              <a:rPr lang="en-GB" dirty="0"/>
              <a:t>The chair asked for objections to acceptance of the proposed agenda</a:t>
            </a:r>
          </a:p>
          <a:p>
            <a:pPr lvl="1"/>
            <a:r>
              <a:rPr lang="en-GB" dirty="0"/>
              <a:t>The agenda was approved without objections.</a:t>
            </a:r>
          </a:p>
        </p:txBody>
      </p:sp>
    </p:spTree>
    <p:extLst>
      <p:ext uri="{BB962C8B-B14F-4D97-AF65-F5344CB8AC3E}">
        <p14:creationId xmlns:p14="http://schemas.microsoft.com/office/powerpoint/2010/main" xmlns="" val="189237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Business #2</a:t>
            </a:r>
          </a:p>
        </p:txBody>
      </p:sp>
      <p:sp>
        <p:nvSpPr>
          <p:cNvPr id="3" name="Content Placeholder 2"/>
          <p:cNvSpPr>
            <a:spLocks noGrp="1"/>
          </p:cNvSpPr>
          <p:nvPr>
            <p:ph idx="1"/>
          </p:nvPr>
        </p:nvSpPr>
        <p:spPr>
          <a:xfrm>
            <a:off x="457200" y="1066800"/>
            <a:ext cx="8229600" cy="5486400"/>
          </a:xfrm>
        </p:spPr>
        <p:txBody>
          <a:bodyPr>
            <a:normAutofit fontScale="62500" lnSpcReduction="20000"/>
          </a:bodyPr>
          <a:lstStyle/>
          <a:p>
            <a:r>
              <a:rPr lang="en-US" dirty="0"/>
              <a:t>Approval of minutes</a:t>
            </a:r>
          </a:p>
          <a:p>
            <a:pPr lvl="1"/>
            <a:r>
              <a:rPr lang="en-US" dirty="0">
                <a:hlinkClick r:id="rId2"/>
              </a:rPr>
              <a:t>https://mentor.ieee.org/omniran/dcn/13/omniran-13-0047-00-ecsg-meeting-minutes-for-may-2013-waikoloa-session.docx</a:t>
            </a:r>
            <a:endParaRPr lang="en-US" dirty="0"/>
          </a:p>
          <a:p>
            <a:pPr lvl="2"/>
            <a:r>
              <a:rPr lang="en-US" dirty="0"/>
              <a:t>The chair brought up the minutes of the Waikoloa session and asked for corrections or amendments. No request to change the minutes was raised.</a:t>
            </a:r>
          </a:p>
          <a:p>
            <a:pPr lvl="2"/>
            <a:r>
              <a:rPr lang="en-US" dirty="0"/>
              <a:t>The chair asked for objections to approve the minutes of the </a:t>
            </a:r>
            <a:r>
              <a:rPr lang="en-US" dirty="0" err="1"/>
              <a:t>waikoloa</a:t>
            </a:r>
            <a:r>
              <a:rPr lang="en-US" dirty="0"/>
              <a:t> session.</a:t>
            </a:r>
          </a:p>
          <a:p>
            <a:pPr lvl="2"/>
            <a:r>
              <a:rPr lang="en-US" dirty="0"/>
              <a:t>The minutes were approved without objections.</a:t>
            </a:r>
          </a:p>
          <a:p>
            <a:pPr lvl="1"/>
            <a:r>
              <a:rPr lang="en-US" dirty="0">
                <a:hlinkClick r:id="rId3"/>
              </a:rPr>
              <a:t>https://mentor.ieee.org/omniran/dcn/13/omniran-13-0049-00-ecsg-meeting-minutes-of-june-20th-conference-call.docx</a:t>
            </a:r>
            <a:endParaRPr lang="en-US" dirty="0"/>
          </a:p>
          <a:p>
            <a:pPr lvl="2"/>
            <a:r>
              <a:rPr lang="en-US" dirty="0"/>
              <a:t>The chair brought up the minutes of the June 20</a:t>
            </a:r>
            <a:r>
              <a:rPr lang="en-US" baseline="30000" dirty="0"/>
              <a:t>th</a:t>
            </a:r>
            <a:r>
              <a:rPr lang="en-US" dirty="0"/>
              <a:t> conference call and asked for corrections or amendments. Antonio requested to correct the spelling of his affiliation. The spelling of the affiliation was corrected and the revision of the minutes was uploaded to Mentor.</a:t>
            </a:r>
          </a:p>
          <a:p>
            <a:pPr lvl="2"/>
            <a:r>
              <a:rPr lang="en-US" dirty="0">
                <a:hlinkClick r:id="rId4"/>
              </a:rPr>
              <a:t>https://mentor.ieee.org/omniran/dcn/13/omniran-13-0049-01-ecsg-meeting-minutes-of-june-20th-conference-call.docx</a:t>
            </a:r>
            <a:endParaRPr lang="en-US" dirty="0"/>
          </a:p>
          <a:p>
            <a:pPr lvl="2"/>
            <a:r>
              <a:rPr lang="en-US" dirty="0"/>
              <a:t>No other requests for modifications were made.</a:t>
            </a:r>
          </a:p>
          <a:p>
            <a:pPr lvl="2"/>
            <a:r>
              <a:rPr lang="en-US" dirty="0"/>
              <a:t>The chair asked for objections to approve the minutes of the June 20</a:t>
            </a:r>
            <a:r>
              <a:rPr lang="en-US" baseline="30000" dirty="0"/>
              <a:t>th</a:t>
            </a:r>
            <a:r>
              <a:rPr lang="en-US" dirty="0"/>
              <a:t> conference call.</a:t>
            </a:r>
          </a:p>
          <a:p>
            <a:pPr lvl="2"/>
            <a:r>
              <a:rPr lang="en-US" dirty="0"/>
              <a:t>The minutes were approved without objections.</a:t>
            </a:r>
          </a:p>
          <a:p>
            <a:r>
              <a:rPr lang="en-US" dirty="0"/>
              <a:t>Reports</a:t>
            </a:r>
          </a:p>
          <a:p>
            <a:pPr lvl="1"/>
            <a:r>
              <a:rPr lang="en-US" dirty="0"/>
              <a:t>The chair brought up the following two slides pointing out the objectives and the current stage of the work.</a:t>
            </a:r>
          </a:p>
          <a:p>
            <a:pPr marL="457200" lvl="1" indent="0">
              <a:buNone/>
            </a:pPr>
            <a:endParaRPr lang="en-US" dirty="0"/>
          </a:p>
          <a:p>
            <a:pPr lvl="1"/>
            <a:endParaRPr lang="en-US" dirty="0"/>
          </a:p>
        </p:txBody>
      </p:sp>
    </p:spTree>
    <p:extLst>
      <p:ext uri="{BB962C8B-B14F-4D97-AF65-F5344CB8AC3E}">
        <p14:creationId xmlns:p14="http://schemas.microsoft.com/office/powerpoint/2010/main" xmlns="" val="2900316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EC SG Objectives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endParaRPr lang="en-US" dirty="0" smtClean="0"/>
          </a:p>
          <a:p>
            <a:r>
              <a:rPr lang="en-US" dirty="0" smtClean="0"/>
              <a:t>Having performed that gap analysis, define a crisp scope of the ECSG (target 15 words or less);</a:t>
            </a:r>
          </a:p>
          <a:p>
            <a:endParaRPr lang="en-US" dirty="0" smtClean="0"/>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EC SG</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xmlns="" val="1662630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Business#3</a:t>
            </a:r>
          </a:p>
        </p:txBody>
      </p:sp>
      <p:sp>
        <p:nvSpPr>
          <p:cNvPr id="3" name="Content Placeholder 2"/>
          <p:cNvSpPr>
            <a:spLocks noGrp="1"/>
          </p:cNvSpPr>
          <p:nvPr>
            <p:ph idx="1"/>
          </p:nvPr>
        </p:nvSpPr>
        <p:spPr>
          <a:xfrm>
            <a:off x="457200" y="990600"/>
            <a:ext cx="8229600" cy="5135563"/>
          </a:xfrm>
        </p:spPr>
        <p:txBody>
          <a:bodyPr>
            <a:normAutofit fontScale="47500" lnSpcReduction="20000"/>
          </a:bodyPr>
          <a:lstStyle/>
          <a:p>
            <a:r>
              <a:rPr lang="en-US" dirty="0"/>
              <a:t>Reports, cont.</a:t>
            </a:r>
          </a:p>
          <a:p>
            <a:pPr lvl="1"/>
            <a:r>
              <a:rPr lang="en-US" dirty="0"/>
              <a:t>The chair opened the slides provided to the EC opening meeting and explained that only a verbal report was given due to shortage of time.</a:t>
            </a:r>
            <a:endParaRPr lang="en-US" dirty="0">
              <a:hlinkClick r:id="rId2"/>
            </a:endParaRPr>
          </a:p>
          <a:p>
            <a:pPr lvl="2"/>
            <a:r>
              <a:rPr lang="en-US" dirty="0">
                <a:hlinkClick r:id="rId2"/>
              </a:rPr>
              <a:t>https://mentor.ieee.org/omniran/dcn/13/omniran-13-0051-01-ecsg-jul2013-ec-opening-report.pptx</a:t>
            </a:r>
            <a:endParaRPr lang="en-US" dirty="0"/>
          </a:p>
          <a:p>
            <a:pPr lvl="0"/>
            <a:r>
              <a:rPr lang="en-US" dirty="0"/>
              <a:t>Review dissemination of OmniRAN SG results into IEEE 802 WGs</a:t>
            </a:r>
          </a:p>
          <a:p>
            <a:pPr lvl="1"/>
            <a:r>
              <a:rPr lang="en-US" dirty="0"/>
              <a:t>The chair mentioned that presentations of OmniRAN EC SG findings were presented to 802.1, 802.19, 802.22 and 802.24 based on the following slides. </a:t>
            </a:r>
          </a:p>
          <a:p>
            <a:pPr lvl="2"/>
            <a:r>
              <a:rPr lang="en-US" dirty="0">
                <a:hlinkClick r:id="rId3"/>
              </a:rPr>
              <a:t>https://mentor.ieee.org/omniran/dcn/13/omniran-13-0048-03-0000-omniran-ecsg-results-and-outlook.pptx</a:t>
            </a:r>
            <a:endParaRPr lang="en-US" dirty="0"/>
          </a:p>
          <a:p>
            <a:pPr lvl="1"/>
            <a:r>
              <a:rPr lang="en-US" dirty="0"/>
              <a:t>The following two slides mostly capture the essential outcomes of the presentations to the 802.1, 802.3, 802.19, 802.22 and 802.24</a:t>
            </a:r>
          </a:p>
          <a:p>
            <a:pPr lvl="1"/>
            <a:r>
              <a:rPr lang="en-US" dirty="0"/>
              <a:t>The study group reviewed the slides and provided comments, in particular to create more concrete statements for the directions of the EC SG going forward.</a:t>
            </a:r>
          </a:p>
          <a:p>
            <a:pPr lvl="1"/>
            <a:r>
              <a:rPr lang="en-US" dirty="0"/>
              <a:t>Due to the limited presentation time the presentation to 802.3 was done based on the following slides with the invitation to the 802.3 attendents to come to the OmniRAN EC SG meetings to get a more comprehensive insight into the findings of the EC SG</a:t>
            </a:r>
          </a:p>
          <a:p>
            <a:pPr lvl="2"/>
            <a:r>
              <a:rPr lang="en-US" dirty="0">
                <a:hlinkClick r:id="rId4"/>
              </a:rPr>
              <a:t>https://mentor.ieee.org/omniran/dcn/13/omniran-13-0052-00-ecsg-omniran-liaison-report.pptx</a:t>
            </a:r>
            <a:endParaRPr lang="en-US" dirty="0"/>
          </a:p>
          <a:p>
            <a:pPr lvl="1"/>
            <a:r>
              <a:rPr lang="en-US" dirty="0"/>
              <a:t>The chair recessed the session at Tue 15:30 reminding that the group meets Wed AM1 first with 802.11ARC before reconveneing in CCV Room C at about 09:00.</a:t>
            </a:r>
          </a:p>
          <a:p>
            <a:pPr lvl="1"/>
            <a:r>
              <a:rPr lang="en-US" dirty="0"/>
              <a:t>------------------------------</a:t>
            </a:r>
          </a:p>
          <a:p>
            <a:pPr lvl="1"/>
            <a:r>
              <a:rPr lang="en-US" dirty="0"/>
              <a:t>Wed, AM1</a:t>
            </a:r>
          </a:p>
          <a:p>
            <a:pPr lvl="1"/>
            <a:r>
              <a:rPr lang="en-US" dirty="0"/>
              <a:t>In the joined meeting with 802.11ARC the following slides were presented:</a:t>
            </a:r>
          </a:p>
          <a:p>
            <a:pPr lvl="1"/>
            <a:r>
              <a:rPr lang="en-US" dirty="0">
                <a:hlinkClick r:id="rId3"/>
              </a:rPr>
              <a:t>https://mentor.ieee.org/omniran/dcn/13/omniran-13-0048-03-0000-omniran-ecsg-results-and-outlook.pptx</a:t>
            </a:r>
            <a:r>
              <a:rPr lang="en-US" dirty="0"/>
              <a:t> (without slides 33-35)</a:t>
            </a:r>
          </a:p>
          <a:p>
            <a:pPr lvl="1"/>
            <a:r>
              <a:rPr lang="en-US" dirty="0">
                <a:hlinkClick r:id="rId5"/>
              </a:rPr>
              <a:t>https://mentor.ieee.org/omniran/dcn/13/omniran-13-0055-00-0000-progressing-omniran.pptx</a:t>
            </a:r>
            <a:endParaRPr lang="en-US" dirty="0"/>
          </a:p>
          <a:p>
            <a:pPr lvl="1"/>
            <a:r>
              <a:rPr lang="en-US" dirty="0"/>
              <a:t>The second presentation raised quite some discussion finally leading to the conclusion that 802.11 ARC would support the extension of OmniRAN EC SG for creation of a draft PAR and 5C.</a:t>
            </a:r>
          </a:p>
          <a:p>
            <a:pPr lvl="1"/>
            <a:endParaRPr lang="en-US" dirty="0"/>
          </a:p>
          <a:p>
            <a:endParaRPr lang="en-US" dirty="0"/>
          </a:p>
        </p:txBody>
      </p:sp>
    </p:spTree>
    <p:extLst>
      <p:ext uri="{BB962C8B-B14F-4D97-AF65-F5344CB8AC3E}">
        <p14:creationId xmlns:p14="http://schemas.microsoft.com/office/powerpoint/2010/main" xmlns="" val="1660066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Discussions with IEEE 802 WGs</a:t>
            </a:r>
          </a:p>
        </p:txBody>
      </p:sp>
      <p:sp>
        <p:nvSpPr>
          <p:cNvPr id="3" name="Content Placeholder 2"/>
          <p:cNvSpPr>
            <a:spLocks noGrp="1"/>
          </p:cNvSpPr>
          <p:nvPr>
            <p:ph idx="1"/>
          </p:nvPr>
        </p:nvSpPr>
        <p:spPr/>
        <p:txBody>
          <a:bodyPr>
            <a:normAutofit fontScale="62500" lnSpcReduction="20000"/>
          </a:bodyPr>
          <a:lstStyle/>
          <a:p>
            <a:r>
              <a:rPr lang="en-US"/>
              <a:t>802.1 (Mo, 13:30-14:30)</a:t>
            </a:r>
          </a:p>
          <a:p>
            <a:pPr lvl="1"/>
            <a:r>
              <a:rPr lang="en-US"/>
              <a:t>Not concerned about sticking to PHY and DLL</a:t>
            </a:r>
          </a:p>
          <a:p>
            <a:pPr lvl="2"/>
            <a:r>
              <a:rPr lang="en-US"/>
              <a:t>IEEE 802 may address higher layer functionality</a:t>
            </a:r>
          </a:p>
          <a:p>
            <a:pPr lvl="1"/>
            <a:r>
              <a:rPr lang="en-US"/>
              <a:t>Not very concerned about consistency between IETF and IEEE 802 specifications</a:t>
            </a:r>
          </a:p>
          <a:p>
            <a:pPr lvl="1"/>
            <a:r>
              <a:rPr lang="en-US"/>
              <a:t>Presented gaps are mostly addressed by existing 802.1 specifications</a:t>
            </a:r>
          </a:p>
          <a:p>
            <a:pPr lvl="2"/>
            <a:r>
              <a:rPr lang="en-US"/>
              <a:t>Functionality may not be easily visible in the specifications</a:t>
            </a:r>
          </a:p>
          <a:p>
            <a:pPr lvl="2"/>
            <a:r>
              <a:rPr lang="en-US"/>
              <a:t>Some minor details may be open</a:t>
            </a:r>
          </a:p>
          <a:p>
            <a:pPr lvl="2"/>
            <a:r>
              <a:rPr lang="en-US"/>
              <a:t>=&gt; Needs further investigations into IEEE 802.1 specifications</a:t>
            </a:r>
          </a:p>
          <a:p>
            <a:pPr lvl="1"/>
            <a:r>
              <a:rPr lang="en-US"/>
              <a:t>Further contributions to IEEE 802.1 invited on gaps to better understand the missing pieces</a:t>
            </a:r>
          </a:p>
          <a:p>
            <a:r>
              <a:rPr lang="en-US"/>
              <a:t>802.19 (Mo, 14:30-15:30)</a:t>
            </a:r>
          </a:p>
          <a:p>
            <a:pPr lvl="1"/>
            <a:r>
              <a:rPr lang="en-US"/>
              <a:t>802.19.1 easily fits into OmniRAN Network Reference Model</a:t>
            </a:r>
          </a:p>
          <a:p>
            <a:pPr lvl="2"/>
            <a:r>
              <a:rPr lang="en-US"/>
              <a:t>802.19.1 defines further protocol going over R3</a:t>
            </a:r>
          </a:p>
          <a:p>
            <a:pPr lvl="2"/>
            <a:r>
              <a:rPr lang="en-US"/>
              <a:t>CM located in Core, TV WS DB located in the Services domain</a:t>
            </a:r>
          </a:p>
          <a:p>
            <a:pPr lvl="1"/>
            <a:r>
              <a:rPr lang="en-US"/>
              <a:t>802.19.1 defines protocol on top of TCP/IP (primitives without encoding)</a:t>
            </a:r>
          </a:p>
        </p:txBody>
      </p:sp>
    </p:spTree>
    <p:extLst>
      <p:ext uri="{BB962C8B-B14F-4D97-AF65-F5344CB8AC3E}">
        <p14:creationId xmlns:p14="http://schemas.microsoft.com/office/powerpoint/2010/main" xmlns="" val="1484728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Discussions with IEEE 802 WGs, cont.</a:t>
            </a:r>
          </a:p>
        </p:txBody>
      </p:sp>
      <p:sp>
        <p:nvSpPr>
          <p:cNvPr id="3" name="Content Placeholder 2"/>
          <p:cNvSpPr>
            <a:spLocks noGrp="1"/>
          </p:cNvSpPr>
          <p:nvPr>
            <p:ph idx="1"/>
          </p:nvPr>
        </p:nvSpPr>
        <p:spPr/>
        <p:txBody>
          <a:bodyPr>
            <a:normAutofit fontScale="62500" lnSpcReduction="20000"/>
          </a:bodyPr>
          <a:lstStyle/>
          <a:p>
            <a:r>
              <a:rPr lang="en-US"/>
              <a:t>802.3 (Mo, 15:30-15:40)</a:t>
            </a:r>
          </a:p>
          <a:p>
            <a:pPr lvl="1"/>
            <a:r>
              <a:rPr lang="en-US"/>
              <a:t>Only OmniRAN Liaison Report presented</a:t>
            </a:r>
          </a:p>
          <a:p>
            <a:pPr lvl="1"/>
            <a:r>
              <a:rPr lang="en-US"/>
              <a:t>Missing understanding of the ‘Stage 1 - Stage 2 - Stage 3’ approach</a:t>
            </a:r>
          </a:p>
          <a:p>
            <a:pPr lvl="1"/>
            <a:r>
              <a:rPr lang="en-US"/>
              <a:t>Doubts that specification can be created without setting up a WG</a:t>
            </a:r>
          </a:p>
          <a:p>
            <a:r>
              <a:rPr lang="en-US"/>
              <a:t>802.24 (Mo, 16:45-17:45)</a:t>
            </a:r>
          </a:p>
          <a:p>
            <a:pPr lvl="1"/>
            <a:r>
              <a:rPr lang="en-US"/>
              <a:t>Understanding of the benefits for Smart Grid TAG</a:t>
            </a:r>
          </a:p>
          <a:p>
            <a:pPr lvl="1"/>
            <a:r>
              <a:rPr lang="en-US"/>
              <a:t>Some missing understanding of an ‘architecture’ specification</a:t>
            </a:r>
          </a:p>
          <a:p>
            <a:pPr lvl="1"/>
            <a:r>
              <a:rPr lang="en-US"/>
              <a:t>Demand for ‘example document’</a:t>
            </a:r>
          </a:p>
          <a:p>
            <a:pPr lvl="1"/>
            <a:r>
              <a:rPr lang="en-US"/>
              <a:t>Possibilities discussed to create simple/initial document within 802.24 with specific focus on SmartGrid</a:t>
            </a:r>
          </a:p>
          <a:p>
            <a:r>
              <a:rPr lang="en-US"/>
              <a:t>802.22 (Tu, 08:30-09:30)</a:t>
            </a:r>
          </a:p>
          <a:p>
            <a:pPr lvl="1"/>
            <a:r>
              <a:rPr lang="en-US"/>
              <a:t>Creates network side control interfaces (primitives without encoding)</a:t>
            </a:r>
          </a:p>
          <a:p>
            <a:pPr lvl="1"/>
            <a:r>
              <a:rPr lang="en-US"/>
              <a:t>Much better understanding reached what OmniRAN provides</a:t>
            </a:r>
          </a:p>
          <a:p>
            <a:pPr lvl="1"/>
            <a:r>
              <a:rPr lang="en-US"/>
              <a:t>Invitation to cooperate with 802.22 when group has been established</a:t>
            </a:r>
          </a:p>
          <a:p>
            <a:pPr lvl="1"/>
            <a:endParaRPr lang="en-US"/>
          </a:p>
          <a:p>
            <a:endParaRPr lang="en-US"/>
          </a:p>
        </p:txBody>
      </p:sp>
    </p:spTree>
    <p:extLst>
      <p:ext uri="{BB962C8B-B14F-4D97-AF65-F5344CB8AC3E}">
        <p14:creationId xmlns:p14="http://schemas.microsoft.com/office/powerpoint/2010/main" xmlns="" val="2853978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Business #4</a:t>
            </a:r>
          </a:p>
        </p:txBody>
      </p:sp>
      <p:sp>
        <p:nvSpPr>
          <p:cNvPr id="3" name="Content Placeholder 2"/>
          <p:cNvSpPr>
            <a:spLocks noGrp="1"/>
          </p:cNvSpPr>
          <p:nvPr>
            <p:ph idx="1"/>
          </p:nvPr>
        </p:nvSpPr>
        <p:spPr>
          <a:xfrm>
            <a:off x="457200" y="1066800"/>
            <a:ext cx="8229600" cy="5334000"/>
          </a:xfrm>
        </p:spPr>
        <p:txBody>
          <a:bodyPr>
            <a:normAutofit fontScale="47500" lnSpcReduction="20000"/>
          </a:bodyPr>
          <a:lstStyle/>
          <a:p>
            <a:pPr lvl="1"/>
            <a:r>
              <a:rPr lang="en-US" dirty="0"/>
              <a:t>The chair reconvenend the meeting in CCV room C at 09:25 and called the meeting to order.</a:t>
            </a:r>
          </a:p>
          <a:p>
            <a:pPr lvl="1"/>
            <a:r>
              <a:rPr lang="en-US" dirty="0"/>
              <a:t>The chair announced that the joint meeting with 802.16 has been scheduled for the first hour of the Thursday AM1 session, and a presentation to 802.15 has been reserved for Wednesday 15:00.</a:t>
            </a:r>
          </a:p>
          <a:p>
            <a:pPr lvl="1"/>
            <a:r>
              <a:rPr lang="en-US" dirty="0"/>
              <a:t>Following the announcement the study group continued on with the agenda.</a:t>
            </a:r>
          </a:p>
          <a:p>
            <a:r>
              <a:rPr lang="en-US" dirty="0"/>
              <a:t>Review of communication and dissemination with external organizations</a:t>
            </a:r>
          </a:p>
          <a:p>
            <a:pPr lvl="1"/>
            <a:r>
              <a:rPr lang="en-US" dirty="0"/>
              <a:t>No response received yet from 3GPP</a:t>
            </a:r>
          </a:p>
          <a:p>
            <a:r>
              <a:rPr lang="en-US" dirty="0"/>
              <a:t>Conclusion on OmniRAN use cases</a:t>
            </a:r>
          </a:p>
          <a:p>
            <a:pPr lvl="1"/>
            <a:r>
              <a:rPr lang="en-US" dirty="0"/>
              <a:t>Gap analysis for the agreed use cases</a:t>
            </a:r>
          </a:p>
          <a:p>
            <a:pPr lvl="1"/>
            <a:r>
              <a:rPr lang="en-US" dirty="0"/>
              <a:t>Documentation of results</a:t>
            </a:r>
          </a:p>
          <a:p>
            <a:pPr lvl="1"/>
            <a:r>
              <a:rPr lang="en-US" dirty="0"/>
              <a:t>Juan Carlos presented the revision of the slides on the SDN use case pointing to the edits, which went into the revision.</a:t>
            </a:r>
          </a:p>
          <a:p>
            <a:pPr lvl="2"/>
            <a:r>
              <a:rPr lang="en-US" dirty="0">
                <a:hlinkClick r:id="rId2"/>
              </a:rPr>
              <a:t>https://mentor.ieee.org/omniran/dcn/13/omniran-13-0044-01-0000-sdn-use-cases-summary.pptx</a:t>
            </a:r>
            <a:endParaRPr lang="en-US" dirty="0"/>
          </a:p>
          <a:p>
            <a:pPr lvl="2"/>
            <a:r>
              <a:rPr lang="en-US" dirty="0"/>
              <a:t>Discussion came up on some editorial details in the slides finally leading to another revision.</a:t>
            </a:r>
          </a:p>
          <a:p>
            <a:pPr lvl="3"/>
            <a:r>
              <a:rPr lang="en-US" dirty="0">
                <a:hlinkClick r:id="rId3"/>
              </a:rPr>
              <a:t>https://mentor.ieee.org/omniran/dcn/13/omniran-13-0044-02-0000-sdn-use-cases-summary.pptx</a:t>
            </a:r>
            <a:endParaRPr lang="en-US" dirty="0"/>
          </a:p>
          <a:p>
            <a:pPr lvl="2"/>
            <a:r>
              <a:rPr lang="en-US" dirty="0"/>
              <a:t>The group agreed on putting the slides in a new revision of the ec-results-and-outlook slides (ominran-13-0048-03).</a:t>
            </a:r>
          </a:p>
          <a:p>
            <a:pPr lvl="1"/>
            <a:r>
              <a:rPr lang="en-US" dirty="0"/>
              <a:t>The meeting was recessed by the chair at 10:05.</a:t>
            </a:r>
          </a:p>
          <a:p>
            <a:pPr lvl="1"/>
            <a:r>
              <a:rPr lang="en-US" dirty="0"/>
              <a:t>------------------</a:t>
            </a:r>
          </a:p>
          <a:p>
            <a:pPr lvl="1"/>
            <a:r>
              <a:rPr lang="en-US" dirty="0"/>
              <a:t>The chair called the meeting to order at Wed 13:40 explaining that the first hour of the PM1 meeting is reserved for the joint discussion with 802.21 and a presentation slot in 802.15 as reserved for 15:00 requireing the chair to recess the meeting latest 14:55.</a:t>
            </a:r>
          </a:p>
          <a:p>
            <a:pPr lvl="1"/>
            <a:r>
              <a:rPr lang="en-US" dirty="0"/>
              <a:t>The chair opened the joint meeting with 802.21.</a:t>
            </a:r>
          </a:p>
          <a:p>
            <a:pPr lvl="1"/>
            <a:r>
              <a:rPr lang="en-US" dirty="0"/>
              <a:t>The discussion with 802.21 was based and guided by the presentation</a:t>
            </a:r>
          </a:p>
          <a:p>
            <a:pPr lvl="2"/>
            <a:r>
              <a:rPr lang="en-US" dirty="0">
                <a:hlinkClick r:id="rId4"/>
              </a:rPr>
              <a:t>https://mentor.ieee.org/omniran/dcn/13/omniran-13-0048-04-0000-omniran-ecsg-results-and-outlook.pptx</a:t>
            </a:r>
            <a:endParaRPr lang="en-US" dirty="0"/>
          </a:p>
          <a:p>
            <a:pPr marL="457200" lvl="1" indent="0">
              <a:buNone/>
            </a:pPr>
            <a:r>
              <a:rPr lang="en-US" dirty="0"/>
              <a:t>as revised according to the discussions in the AM1 meeting.</a:t>
            </a:r>
          </a:p>
          <a:p>
            <a:pPr lvl="1"/>
            <a:r>
              <a:rPr lang="en-US" dirty="0"/>
              <a:t>Joe brought up in the discussion that the EC SG should address a full standard instead of a recommended practice to show the importance of the work.</a:t>
            </a:r>
          </a:p>
          <a:p>
            <a:pPr lvl="1"/>
            <a:r>
              <a:rPr lang="en-US" dirty="0"/>
              <a:t>There was no conclusion whether it would be more appropriate to go for full standard.</a:t>
            </a:r>
          </a:p>
        </p:txBody>
      </p:sp>
    </p:spTree>
    <p:extLst>
      <p:ext uri="{BB962C8B-B14F-4D97-AF65-F5344CB8AC3E}">
        <p14:creationId xmlns:p14="http://schemas.microsoft.com/office/powerpoint/2010/main" xmlns="" val="4197342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normAutofit fontScale="55000" lnSpcReduction="20000"/>
          </a:bodyPr>
          <a:lstStyle/>
          <a:p>
            <a:pPr lvl="1"/>
            <a:r>
              <a:rPr lang="en-US" dirty="0"/>
              <a:t>After closing the joint meeting at Wednesday14:55 the chair recessed the meeting to head for the assigned presentation slot in 802.15 at 15:00</a:t>
            </a:r>
          </a:p>
          <a:p>
            <a:pPr lvl="1"/>
            <a:r>
              <a:rPr lang="en-US" dirty="0"/>
              <a:t>-------------------</a:t>
            </a:r>
          </a:p>
          <a:p>
            <a:pPr lvl="1"/>
            <a:r>
              <a:rPr lang="en-US" dirty="0"/>
              <a:t>Reconvening the meeting at Thursday, 08:30 the chair called the meeting to order and opened the joint meeting together with 802.16.</a:t>
            </a:r>
          </a:p>
          <a:p>
            <a:pPr lvl="1"/>
            <a:r>
              <a:rPr lang="en-US" dirty="0"/>
              <a:t>The discussion was following the presentation of the slides</a:t>
            </a:r>
          </a:p>
          <a:p>
            <a:pPr lvl="1"/>
            <a:r>
              <a:rPr lang="en-US" dirty="0">
                <a:hlinkClick r:id="rId2"/>
              </a:rPr>
              <a:t>https://mentor.ieee.org/omniran/dcn/13/omniran-13-0048-04-0000-omniran-ecsg-results-and-outlook.pptx</a:t>
            </a:r>
            <a:endParaRPr lang="en-US" dirty="0"/>
          </a:p>
          <a:p>
            <a:pPr lvl="1"/>
            <a:r>
              <a:rPr lang="en-US" dirty="0"/>
              <a:t>After closing the joint meeting with 802.16 at 09:30 the chair continued with the agenda asking for the presentation of the following contribution:</a:t>
            </a:r>
          </a:p>
          <a:p>
            <a:pPr lvl="2"/>
            <a:r>
              <a:rPr lang="en-US" dirty="0">
                <a:hlinkClick r:id="rId3"/>
              </a:rPr>
              <a:t>https://mentor.ieee.org/omniran/dcn/13/omniran-13-0054-00-ecsg-omniran-architecture.pptx</a:t>
            </a:r>
            <a:endParaRPr lang="en-US" dirty="0"/>
          </a:p>
          <a:p>
            <a:pPr lvl="1"/>
            <a:r>
              <a:rPr lang="en-US" dirty="0"/>
              <a:t>As the submitter was not present for presentation, the chair continued with the agenda.</a:t>
            </a:r>
            <a:endParaRPr lang="en-US" dirty="0">
              <a:solidFill>
                <a:srgbClr val="000000"/>
              </a:solidFill>
            </a:endParaRPr>
          </a:p>
          <a:p>
            <a:r>
              <a:rPr lang="en-US" dirty="0">
                <a:solidFill>
                  <a:srgbClr val="000000"/>
                </a:solidFill>
              </a:rPr>
              <a:t>Potential standardization topics for IEEE 802</a:t>
            </a:r>
          </a:p>
          <a:p>
            <a:pPr lvl="1"/>
            <a:r>
              <a:rPr lang="en-US" dirty="0">
                <a:solidFill>
                  <a:srgbClr val="000000"/>
                </a:solidFill>
              </a:rPr>
              <a:t>The group addressed the wording of the plan to create a PAR and 5C for a Recommended Practice</a:t>
            </a:r>
          </a:p>
          <a:p>
            <a:pPr lvl="1"/>
            <a:r>
              <a:rPr lang="en-US" dirty="0">
                <a:solidFill>
                  <a:srgbClr val="000000"/>
                </a:solidFill>
              </a:rPr>
              <a:t>The outcome of the edits were captured of the last slide of a slidedeck, which the chair prepared as input for the creation of the report to the EC closing meeting.</a:t>
            </a:r>
          </a:p>
          <a:p>
            <a:pPr lvl="1"/>
            <a:r>
              <a:rPr lang="en-US" dirty="0">
                <a:solidFill>
                  <a:srgbClr val="000000"/>
                </a:solidFill>
              </a:rPr>
              <a:t>The chair recessed the meeting at 10:00.</a:t>
            </a:r>
          </a:p>
          <a:p>
            <a:pPr lvl="1"/>
            <a:r>
              <a:rPr lang="en-US" dirty="0">
                <a:solidFill>
                  <a:srgbClr val="000000"/>
                </a:solidFill>
              </a:rPr>
              <a:t>-------------</a:t>
            </a:r>
          </a:p>
        </p:txBody>
      </p:sp>
    </p:spTree>
    <p:extLst>
      <p:ext uri="{BB962C8B-B14F-4D97-AF65-F5344CB8AC3E}">
        <p14:creationId xmlns:p14="http://schemas.microsoft.com/office/powerpoint/2010/main" xmlns="" val="931542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#6</a:t>
            </a:r>
          </a:p>
        </p:txBody>
      </p:sp>
      <p:sp>
        <p:nvSpPr>
          <p:cNvPr id="3" name="Content Placeholder 2"/>
          <p:cNvSpPr>
            <a:spLocks noGrp="1"/>
          </p:cNvSpPr>
          <p:nvPr>
            <p:ph idx="1"/>
          </p:nvPr>
        </p:nvSpPr>
        <p:spPr>
          <a:xfrm>
            <a:off x="457200" y="990600"/>
            <a:ext cx="8229600" cy="5410200"/>
          </a:xfrm>
        </p:spPr>
        <p:txBody>
          <a:bodyPr>
            <a:normAutofit fontScale="47500" lnSpcReduction="20000"/>
          </a:bodyPr>
          <a:lstStyle/>
          <a:p>
            <a:pPr lvl="1"/>
            <a:r>
              <a:rPr lang="en-US" dirty="0">
                <a:solidFill>
                  <a:srgbClr val="000000"/>
                </a:solidFill>
              </a:rPr>
              <a:t>Reconvening the meeting the chair called the meeting to order at Thursday 13:40 asking for the continuation of the discussion on the following two topics by working on the presentation</a:t>
            </a:r>
          </a:p>
          <a:p>
            <a:pPr lvl="1"/>
            <a:r>
              <a:rPr lang="en-US" dirty="0">
                <a:solidFill>
                  <a:srgbClr val="000000"/>
                </a:solidFill>
                <a:hlinkClick r:id="rId2"/>
              </a:rPr>
              <a:t>https://mentor.ieee.org/omniran/dcn/13/omniran-13-0056-00-ecsg-omniran-ecsg-jul13-conclusions.pptx</a:t>
            </a:r>
            <a:endParaRPr lang="en-US" dirty="0">
              <a:solidFill>
                <a:srgbClr val="000000"/>
              </a:solidFill>
            </a:endParaRPr>
          </a:p>
          <a:p>
            <a:r>
              <a:rPr lang="en-US" dirty="0">
                <a:solidFill>
                  <a:srgbClr val="000000"/>
                </a:solidFill>
              </a:rPr>
              <a:t>Refine scope of OmniRAN EC SG (crisp words)</a:t>
            </a:r>
          </a:p>
          <a:p>
            <a:r>
              <a:rPr lang="en-US" dirty="0">
                <a:solidFill>
                  <a:srgbClr val="000000"/>
                </a:solidFill>
              </a:rPr>
              <a:t>Reporting slides for EC Closing Session</a:t>
            </a:r>
          </a:p>
          <a:p>
            <a:pPr lvl="1"/>
            <a:r>
              <a:rPr lang="en-US" dirty="0">
                <a:solidFill>
                  <a:srgbClr val="000000"/>
                </a:solidFill>
              </a:rPr>
              <a:t>By discussion and online editing a revision of the jul13-conclusion with the presentation content for the EC closing meeting was created and uploaded.</a:t>
            </a:r>
          </a:p>
          <a:p>
            <a:pPr lvl="1"/>
            <a:r>
              <a:rPr lang="en-US" dirty="0">
                <a:solidFill>
                  <a:srgbClr val="000000"/>
                </a:solidFill>
                <a:hlinkClick r:id="rId3"/>
              </a:rPr>
              <a:t>https://mentor.ieee.org/omniran/dcn/13/omniran-13-0056-01-ecsg-omniran-ecsg-jul13-conclusions.pptx</a:t>
            </a:r>
            <a:endParaRPr lang="en-US" dirty="0">
              <a:solidFill>
                <a:srgbClr val="000000"/>
              </a:solidFill>
            </a:endParaRPr>
          </a:p>
          <a:p>
            <a:pPr lvl="1"/>
            <a:r>
              <a:rPr lang="en-US" dirty="0" smtClean="0"/>
              <a:t>As </a:t>
            </a:r>
            <a:r>
              <a:rPr lang="en-US" dirty="0"/>
              <a:t>a focused slide set without any back-up material is needed for the report a dedicated EC reporting slideset was created and uploaded.</a:t>
            </a:r>
          </a:p>
          <a:p>
            <a:pPr lvl="1"/>
            <a:r>
              <a:rPr lang="en-US" dirty="0">
                <a:hlinkClick r:id="rId4"/>
              </a:rPr>
              <a:t>https://mentor.ieee.org/omniran/dcn/13/omniran-13-0057-00-ecsg-omniran-ec-closing-report.pptx</a:t>
            </a:r>
            <a:endParaRPr lang="en-US" dirty="0"/>
          </a:p>
          <a:p>
            <a:pPr lvl="1"/>
            <a:r>
              <a:rPr lang="en-US" dirty="0"/>
              <a:t>A motion was brought up approving the report to the EC closing plenary together with requesting the extension of the OmniRAN EC SG was brought up.</a:t>
            </a:r>
          </a:p>
          <a:p>
            <a:pPr lvl="1"/>
            <a:r>
              <a:rPr lang="en-US" dirty="0"/>
              <a:t>The motion passed by 7 yes/0 no/o abstain</a:t>
            </a:r>
          </a:p>
          <a:p>
            <a:r>
              <a:rPr lang="en-US" dirty="0" smtClean="0"/>
              <a:t>Summary report for communication inside IEEE </a:t>
            </a:r>
            <a:r>
              <a:rPr lang="en-US" dirty="0" smtClean="0"/>
              <a:t>802</a:t>
            </a:r>
          </a:p>
          <a:p>
            <a:pPr lvl="1"/>
            <a:r>
              <a:rPr lang="en-US" dirty="0" smtClean="0"/>
              <a:t>Michael Montemurro presented his proposal for the summary report to working groups within IEEE 802.</a:t>
            </a:r>
          </a:p>
          <a:p>
            <a:pPr lvl="1"/>
            <a:r>
              <a:rPr lang="en-US" dirty="0" smtClean="0">
                <a:hlinkClick r:id="rId5"/>
              </a:rPr>
              <a:t>https://</a:t>
            </a:r>
            <a:r>
              <a:rPr lang="en-US" dirty="0" smtClean="0">
                <a:hlinkClick r:id="rId5"/>
              </a:rPr>
              <a:t>mentor.ieee.org/omniran/dcn/13/omniran-13-0053-00-ecsg-omniran-ec-sg-liaison-report-july-2013.pptx</a:t>
            </a:r>
            <a:endParaRPr lang="en-US" dirty="0" smtClean="0"/>
          </a:p>
          <a:p>
            <a:pPr lvl="1"/>
            <a:r>
              <a:rPr lang="en-US" dirty="0" smtClean="0"/>
              <a:t>No proposals for corrections or amendments were raised.</a:t>
            </a:r>
          </a:p>
          <a:p>
            <a:pPr lvl="1"/>
            <a:r>
              <a:rPr lang="en-US" dirty="0" smtClean="0"/>
              <a:t>The summary report was approved without objections.</a:t>
            </a:r>
            <a:endParaRPr lang="en-US" dirty="0" smtClean="0"/>
          </a:p>
          <a:p>
            <a:r>
              <a:rPr lang="en-US" dirty="0" smtClean="0"/>
              <a:t>AOB</a:t>
            </a:r>
            <a:endParaRPr lang="en-US" dirty="0"/>
          </a:p>
          <a:p>
            <a:pPr lvl="1"/>
            <a:r>
              <a:rPr lang="en-US" dirty="0"/>
              <a:t>No other business was brought up</a:t>
            </a:r>
          </a:p>
          <a:p>
            <a:r>
              <a:rPr lang="en-US" dirty="0"/>
              <a:t>Adjourn</a:t>
            </a:r>
          </a:p>
          <a:p>
            <a:pPr lvl="1"/>
            <a:r>
              <a:rPr lang="en-US" dirty="0"/>
              <a:t>The </a:t>
            </a:r>
            <a:r>
              <a:rPr lang="en-US" dirty="0" smtClean="0"/>
              <a:t>session of the OmniRAN EC SG </a:t>
            </a:r>
            <a:r>
              <a:rPr lang="en-US" dirty="0"/>
              <a:t>was adjurned by the chair at 15:50.</a:t>
            </a:r>
          </a:p>
          <a:p>
            <a:endParaRPr lang="en-US" dirty="0"/>
          </a:p>
        </p:txBody>
      </p:sp>
    </p:spTree>
    <p:extLst>
      <p:ext uri="{BB962C8B-B14F-4D97-AF65-F5344CB8AC3E}">
        <p14:creationId xmlns:p14="http://schemas.microsoft.com/office/powerpoint/2010/main" xmlns="" val="9405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Tuesday</a:t>
            </a:r>
            <a:r>
              <a:rPr lang="en-GB" dirty="0"/>
              <a:t>, </a:t>
            </a:r>
            <a:r>
              <a:rPr lang="en-GB" dirty="0" smtClean="0"/>
              <a:t>July 16</a:t>
            </a:r>
            <a:r>
              <a:rPr lang="en-GB" baseline="30000" dirty="0" smtClean="0"/>
              <a:t>th</a:t>
            </a:r>
            <a:r>
              <a:rPr lang="en-GB" dirty="0"/>
              <a:t>, </a:t>
            </a:r>
            <a:r>
              <a:rPr lang="en-GB" dirty="0" smtClean="0"/>
              <a:t>			13:30 </a:t>
            </a:r>
            <a:r>
              <a:rPr lang="en-GB" dirty="0"/>
              <a:t>– 15:30</a:t>
            </a:r>
          </a:p>
          <a:p>
            <a:r>
              <a:rPr lang="en-GB" dirty="0"/>
              <a:t>Wednesday, </a:t>
            </a:r>
            <a:r>
              <a:rPr lang="en-GB" dirty="0" smtClean="0"/>
              <a:t>July 17</a:t>
            </a:r>
            <a:r>
              <a:rPr lang="en-GB" baseline="30000" dirty="0" smtClean="0"/>
              <a:t>th</a:t>
            </a:r>
            <a:r>
              <a:rPr lang="en-GB" dirty="0"/>
              <a:t>, </a:t>
            </a:r>
            <a:r>
              <a:rPr lang="en-GB" dirty="0" smtClean="0"/>
              <a:t>		08:00 </a:t>
            </a:r>
            <a:r>
              <a:rPr lang="en-GB" dirty="0"/>
              <a:t>– </a:t>
            </a:r>
            <a:r>
              <a:rPr lang="en-GB" dirty="0" smtClean="0"/>
              <a:t>10:00</a:t>
            </a:r>
          </a:p>
          <a:p>
            <a:pPr lvl="1"/>
            <a:r>
              <a:rPr lang="en-GB" sz="2100" dirty="0" smtClean="0"/>
              <a:t>Joint w/ 802.11 ARC			08:00 – 09:00</a:t>
            </a:r>
            <a:endParaRPr lang="en-GB" sz="2100" dirty="0"/>
          </a:p>
          <a:p>
            <a:r>
              <a:rPr lang="en-GB" dirty="0" smtClean="0"/>
              <a:t>Wednesday, July 17</a:t>
            </a:r>
            <a:r>
              <a:rPr lang="en-GB" baseline="30000" dirty="0" smtClean="0"/>
              <a:t>th</a:t>
            </a:r>
            <a:r>
              <a:rPr lang="en-GB" dirty="0" smtClean="0"/>
              <a:t>, 		13:30 – 15:30</a:t>
            </a:r>
          </a:p>
          <a:p>
            <a:pPr lvl="1"/>
            <a:r>
              <a:rPr lang="en-GB" sz="2100" dirty="0"/>
              <a:t>Joint w/ 802.21				13:30 – 14:30</a:t>
            </a:r>
          </a:p>
          <a:p>
            <a:pPr lvl="1"/>
            <a:r>
              <a:rPr lang="en-GB" sz="2100" dirty="0"/>
              <a:t>w/ 802.15					15:00 – 15:30</a:t>
            </a:r>
            <a:endParaRPr lang="en-GB" sz="2100" dirty="0" smtClean="0"/>
          </a:p>
          <a:p>
            <a:r>
              <a:rPr lang="en-GB" dirty="0" smtClean="0"/>
              <a:t>Thursday, July 18</a:t>
            </a:r>
            <a:r>
              <a:rPr lang="en-GB" baseline="30000" dirty="0" smtClean="0"/>
              <a:t>th</a:t>
            </a:r>
            <a:r>
              <a:rPr lang="en-GB" dirty="0" smtClean="0"/>
              <a:t>, 			08:00 – 10:00</a:t>
            </a:r>
          </a:p>
          <a:p>
            <a:pPr lvl="1"/>
            <a:r>
              <a:rPr lang="en-GB" sz="2100" dirty="0"/>
              <a:t>Joint w/ 802.16				08:00 – 09:00</a:t>
            </a:r>
            <a:endParaRPr lang="en-GB" sz="2100" dirty="0" smtClean="0"/>
          </a:p>
          <a:p>
            <a:r>
              <a:rPr lang="en-GB" dirty="0" smtClean="0"/>
              <a:t>Thursday</a:t>
            </a:r>
            <a:r>
              <a:rPr lang="en-GB" dirty="0"/>
              <a:t>, </a:t>
            </a:r>
            <a:r>
              <a:rPr lang="en-GB" dirty="0" smtClean="0"/>
              <a:t>July 18</a:t>
            </a:r>
            <a:r>
              <a:rPr lang="en-GB" baseline="30000" dirty="0" smtClean="0"/>
              <a:t>th</a:t>
            </a:r>
            <a:r>
              <a:rPr lang="en-GB" dirty="0" smtClean="0"/>
              <a:t>, 			13:30 </a:t>
            </a:r>
            <a:r>
              <a:rPr lang="en-GB" dirty="0"/>
              <a:t>– </a:t>
            </a:r>
            <a:r>
              <a:rPr lang="en-GB" dirty="0" smtClean="0"/>
              <a:t>15:30</a:t>
            </a:r>
            <a:endParaRPr lang="en-GB" dirty="0"/>
          </a:p>
          <a:p>
            <a:endParaRPr lang="en-GB" dirty="0"/>
          </a:p>
          <a:p>
            <a:pPr marL="0" indent="0">
              <a:buNone/>
            </a:pPr>
            <a:r>
              <a:rPr lang="en-GB" dirty="0"/>
              <a:t>Meeting Room:</a:t>
            </a:r>
          </a:p>
          <a:p>
            <a:r>
              <a:rPr lang="en-GB" dirty="0" smtClean="0"/>
              <a:t>CCV – Room C</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lstStyle/>
          <a:p>
            <a:r>
              <a:rPr lang="en-US"/>
              <a:t>Approve document omniran-13-0057-00-ecsg as the report to the EC and request of extension of OmniRAN EC SG until November 2013.</a:t>
            </a:r>
          </a:p>
          <a:p>
            <a:pPr lvl="1"/>
            <a:r>
              <a:rPr lang="en-US"/>
              <a:t>Moved: Juan Carlos Zuniga, Interdigital</a:t>
            </a:r>
          </a:p>
          <a:p>
            <a:pPr lvl="1"/>
            <a:r>
              <a:rPr lang="en-US"/>
              <a:t>Yonggang Fang, ZTE</a:t>
            </a:r>
          </a:p>
          <a:p>
            <a:pPr lvl="1"/>
            <a:endParaRPr lang="en-US"/>
          </a:p>
          <a:p>
            <a:pPr lvl="1"/>
            <a:r>
              <a:rPr lang="en-US"/>
              <a:t>7/0/0, motion passes</a:t>
            </a:r>
          </a:p>
        </p:txBody>
      </p:sp>
    </p:spTree>
    <p:extLst>
      <p:ext uri="{BB962C8B-B14F-4D97-AF65-F5344CB8AC3E}">
        <p14:creationId xmlns:p14="http://schemas.microsoft.com/office/powerpoint/2010/main" xmlns="" val="379476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099296932"/>
              </p:ext>
            </p:extLst>
          </p:nvPr>
        </p:nvGraphicFramePr>
        <p:xfrm>
          <a:off x="457200" y="1327529"/>
          <a:ext cx="8229601" cy="4968779"/>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6568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263042">
                <a:tc rowSpan="4">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5">
                  <a:txBody>
                    <a:bodyPr/>
                    <a:lstStyle/>
                    <a:p>
                      <a:pPr marL="0" indent="0">
                        <a:buFont typeface="Arial" pitchFamily="34" charset="0"/>
                        <a:buNone/>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rowSpan="2">
                  <a:txBody>
                    <a:bodyPr/>
                    <a:lstStyle/>
                    <a:p>
                      <a:pPr marL="0" indent="0">
                        <a:buFont typeface="Arial" panose="020B0604020202020204" pitchFamily="34" charset="0"/>
                        <a:buNone/>
                      </a:pPr>
                      <a:r>
                        <a:rPr lang="en-US" sz="1200" dirty="0" smtClean="0"/>
                        <a:t>Joint w/</a:t>
                      </a:r>
                      <a:r>
                        <a:rPr lang="en-US" sz="1200" baseline="0" dirty="0" smtClean="0"/>
                        <a:t> </a:t>
                      </a:r>
                      <a:r>
                        <a:rPr lang="en-US" sz="1200" dirty="0" smtClean="0"/>
                        <a:t>802.11 ARC</a:t>
                      </a:r>
                      <a:br>
                        <a:rPr lang="en-US" sz="1200" dirty="0" smtClean="0"/>
                      </a:br>
                      <a:r>
                        <a:rPr lang="en-US" sz="1200" i="1" dirty="0" smtClean="0"/>
                        <a:t>(CICG Room 14)</a:t>
                      </a:r>
                      <a:endParaRPr lang="en-US" sz="1200" i="1" dirty="0"/>
                    </a:p>
                  </a:txBody>
                  <a:tcPr marL="36000" marR="36000" marT="36000" marB="36000">
                    <a:solidFill>
                      <a:srgbClr val="CCC1DA"/>
                    </a:solidFill>
                  </a:tcPr>
                </a:tc>
                <a:tc rowSpan="2">
                  <a:txBody>
                    <a:bodyPr/>
                    <a:lstStyle/>
                    <a:p>
                      <a:r>
                        <a:rPr lang="en-US" sz="1200" dirty="0"/>
                        <a:t>Joint w/ 802.16</a:t>
                      </a:r>
                    </a:p>
                  </a:txBody>
                  <a:tcPr marL="36000" marR="36000" marT="36000" marB="36000">
                    <a:solidFill>
                      <a:srgbClr val="CCC1DA"/>
                    </a:solidFill>
                  </a:tcPr>
                </a:tc>
                <a:tc rowSpan="4">
                  <a:txBody>
                    <a:bodyPr/>
                    <a:lstStyle/>
                    <a:p>
                      <a:endParaRPr lang="en-US" sz="1200" dirty="0"/>
                    </a:p>
                  </a:txBody>
                  <a:tcPr marL="36000" marR="36000" marT="36000" marB="36000">
                    <a:solidFill>
                      <a:schemeClr val="bg1"/>
                    </a:solidFill>
                  </a:tcPr>
                </a:tc>
              </a:tr>
              <a:tr h="263042">
                <a:tc vMerge="1">
                  <a:txBody>
                    <a:bodyPr/>
                    <a:lstStyle/>
                    <a:p>
                      <a:endParaRPr lang="en-US"/>
                    </a:p>
                  </a:txBody>
                  <a:tcPr/>
                </a:tc>
                <a:tc vMerge="1">
                  <a:txBody>
                    <a:bodyPr/>
                    <a:lstStyle/>
                    <a:p>
                      <a:endParaRPr lang="en-US"/>
                    </a:p>
                  </a:txBody>
                  <a:tcPr/>
                </a:tc>
                <a:tc>
                  <a:txBody>
                    <a:bodyPr/>
                    <a:lstStyle/>
                    <a:p>
                      <a:r>
                        <a:rPr lang="en-US" sz="1200" dirty="0"/>
                        <a:t>w/ 802.22</a:t>
                      </a:r>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rowSpan="2">
                  <a:txBody>
                    <a:bodyPr/>
                    <a:lstStyle/>
                    <a:p>
                      <a:r>
                        <a:rPr lang="en-US" sz="1200"/>
                        <a:t>Conclusion on use cases</a:t>
                      </a:r>
                    </a:p>
                  </a:txBody>
                  <a:tcPr marL="36000" marR="36000" marT="36000" marB="36000">
                    <a:solidFill>
                      <a:schemeClr val="tx2">
                        <a:lumMod val="20000"/>
                        <a:lumOff val="80000"/>
                      </a:schemeClr>
                    </a:solidFill>
                  </a:tcPr>
                </a:tc>
                <a:tc rowSpan="2">
                  <a:txBody>
                    <a:bodyPr/>
                    <a:lstStyle/>
                    <a:p>
                      <a:r>
                        <a:rPr lang="en-US" sz="1200" dirty="0"/>
                        <a:t>EC proposal</a:t>
                      </a:r>
                    </a:p>
                  </a:txBody>
                  <a:tcPr marL="36000" marR="36000" marT="36000" marB="36000">
                    <a:solidFill>
                      <a:schemeClr val="tx2">
                        <a:lumMod val="20000"/>
                        <a:lumOff val="80000"/>
                      </a:schemeClr>
                    </a:solidFill>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187819">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23986">
                <a:tc vMerge="1">
                  <a:txBody>
                    <a:bodyPr/>
                    <a:lstStyle/>
                    <a:p>
                      <a:endParaRPr lang="en-US"/>
                    </a:p>
                  </a:txBody>
                  <a:tcPr/>
                </a:tc>
                <a:tc>
                  <a:txBody>
                    <a:bodyPr/>
                    <a:lstStyle/>
                    <a:p>
                      <a:pPr marL="0" indent="0">
                        <a:buFont typeface="Arial" pitchFamily="34" charset="0"/>
                        <a:buNone/>
                      </a:pPr>
                      <a:r>
                        <a:rPr lang="en-US" sz="1200" dirty="0" smtClean="0"/>
                        <a:t>IEEE 802</a:t>
                      </a:r>
                      <a:br>
                        <a:rPr lang="en-US" sz="1200" dirty="0" smtClean="0"/>
                      </a:b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32867">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6860">
                <a:tc rowSpan="2">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145490">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a:t>
                      </a:r>
                      <a:endParaRPr lang="en-US" sz="1200" dirty="0"/>
                    </a:p>
                  </a:txBody>
                  <a:tcPr marL="36000" marR="36000" marT="36000" marB="36000">
                    <a:solidFill>
                      <a:srgbClr val="CCC1DA"/>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7">
                  <a:txBody>
                    <a:bodyPr/>
                    <a:lstStyle/>
                    <a:p>
                      <a:pPr marL="0" indent="0">
                        <a:buFont typeface="Arial" pitchFamily="34" charset="0"/>
                        <a:buNone/>
                      </a:pPr>
                      <a:r>
                        <a:rPr lang="en-US" sz="1200" dirty="0" smtClean="0"/>
                        <a:t>EC Closing Session</a:t>
                      </a:r>
                      <a:endParaRPr lang="en-US" sz="1200" dirty="0"/>
                    </a:p>
                  </a:txBody>
                  <a:tcPr marL="36000" marR="36000" marT="36000" marB="36000">
                    <a:solidFill>
                      <a:schemeClr val="bg2">
                        <a:lumMod val="75000"/>
                      </a:schemeClr>
                    </a:solidFill>
                  </a:tcPr>
                </a:tc>
              </a:tr>
              <a:tr h="448917">
                <a:tc rowSpan="3">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vMerge="1">
                  <a:txBody>
                    <a:bodyPr/>
                    <a:lstStyle/>
                    <a:p>
                      <a:endParaRPr lang="en-US" sz="1200" dirty="0"/>
                    </a:p>
                  </a:txBody>
                  <a:tcPr marL="36000" marR="36000" marT="36000" marB="36000">
                    <a:solidFill>
                      <a:schemeClr val="accent4">
                        <a:lumMod val="40000"/>
                        <a:lumOff val="60000"/>
                      </a:schemeClr>
                    </a:solidFill>
                  </a:tcPr>
                </a:tc>
                <a:tc rowSpan="3">
                  <a:txBody>
                    <a:bodyPr/>
                    <a:lstStyle/>
                    <a:p>
                      <a:r>
                        <a:rPr lang="en-US" sz="1200" dirty="0" smtClean="0"/>
                        <a:t>OmniRAN</a:t>
                      </a:r>
                      <a:br>
                        <a:rPr lang="en-US" sz="1200" dirty="0" smtClean="0"/>
                      </a:br>
                      <a:r>
                        <a:rPr lang="en-US" sz="1200" dirty="0" smtClean="0"/>
                        <a:t>Opening Meeting</a:t>
                      </a:r>
                      <a:endParaRPr lang="en-US" sz="1200" dirty="0"/>
                    </a:p>
                  </a:txBody>
                  <a:tcPr marL="36000" marR="36000" marT="36000" marB="36000">
                    <a:solidFill>
                      <a:schemeClr val="tx2">
                        <a:lumMod val="20000"/>
                        <a:lumOff val="80000"/>
                      </a:schemeClr>
                    </a:solidFill>
                  </a:tcPr>
                </a:tc>
                <a:tc>
                  <a:txBody>
                    <a:bodyPr/>
                    <a:lstStyle/>
                    <a:p>
                      <a:r>
                        <a:rPr lang="en-US" sz="1200" dirty="0" smtClean="0"/>
                        <a:t>Joint w/ 802.21</a:t>
                      </a:r>
                      <a:endParaRPr lang="en-US" sz="1200" dirty="0"/>
                    </a:p>
                  </a:txBody>
                  <a:tcPr marL="36000" marR="36000" marT="36000" marB="36000">
                    <a:solidFill>
                      <a:schemeClr val="accent4">
                        <a:lumMod val="40000"/>
                        <a:lumOff val="60000"/>
                      </a:schemeClr>
                    </a:solidFill>
                  </a:tcPr>
                </a:tc>
                <a:tc rowSpan="3">
                  <a:txBody>
                    <a:bodyPr/>
                    <a:lstStyle/>
                    <a:p>
                      <a:r>
                        <a:rPr lang="en-US" sz="1200" dirty="0" smtClean="0"/>
                        <a:t>OmniRAN</a:t>
                      </a:r>
                      <a:br>
                        <a:rPr lang="en-US" sz="1200" dirty="0" smtClean="0"/>
                      </a:br>
                      <a:r>
                        <a:rPr lang="en-US" sz="1200" dirty="0" smtClean="0"/>
                        <a:t>Closing Meeting</a:t>
                      </a:r>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263222">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802.19</a:t>
                      </a:r>
                      <a:endParaRPr lang="en-US" sz="1200" dirty="0"/>
                    </a:p>
                  </a:txBody>
                  <a:tcPr marL="36000" marR="36000" marT="36000" marB="36000">
                    <a:solidFill>
                      <a:srgbClr val="CCC1DA"/>
                    </a:solidFill>
                  </a:tcPr>
                </a:tc>
                <a:tc vMerge="1">
                  <a:txBody>
                    <a:bodyPr/>
                    <a:lstStyle/>
                    <a:p>
                      <a:endParaRPr lang="en-US"/>
                    </a:p>
                  </a:txBody>
                  <a:tcPr/>
                </a:tc>
                <a:tc>
                  <a:txBody>
                    <a:bodyPr/>
                    <a:lstStyle/>
                    <a:p>
                      <a:endParaRPr lang="en-US" sz="12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r>
              <a:tr h="26322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w/802.15</a:t>
                      </a:r>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a:txBody>
                    <a:bodyPr/>
                    <a:lstStyle/>
                    <a:p>
                      <a:r>
                        <a:rPr lang="en-US" sz="1200" dirty="0"/>
                        <a:t>w/ 802.3</a:t>
                      </a:r>
                    </a:p>
                  </a:txBody>
                  <a:tcPr marL="36000" marR="36000" marT="0" marB="0">
                    <a:solidFill>
                      <a:schemeClr val="accent4">
                        <a:lumMod val="40000"/>
                        <a:lumOff val="60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35882">
                <a:tc rowSpan="2">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r h="508789">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802.24</a:t>
                      </a:r>
                      <a:endParaRPr lang="en-US" sz="1200" dirty="0"/>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xmlns="" val="78828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July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GB" dirty="0" smtClean="0"/>
              <a:t>Approval of agenda</a:t>
            </a:r>
          </a:p>
          <a:p>
            <a:r>
              <a:rPr lang="en-US" dirty="0" smtClean="0"/>
              <a:t>Approval of minutes</a:t>
            </a:r>
          </a:p>
          <a:p>
            <a:r>
              <a:rPr lang="en-US" dirty="0" smtClean="0"/>
              <a:t>Reports</a:t>
            </a:r>
          </a:p>
          <a:p>
            <a:pPr lvl="0"/>
            <a:r>
              <a:rPr lang="en-US" dirty="0" smtClean="0"/>
              <a:t>Review dissemination of OmniRAN SG results into IEEE 802 WGs</a:t>
            </a:r>
          </a:p>
          <a:p>
            <a:r>
              <a:rPr lang="en-US" dirty="0" smtClean="0"/>
              <a:t>Review of communication and dissemination with external organizations</a:t>
            </a:r>
          </a:p>
          <a:p>
            <a:r>
              <a:rPr lang="en-US" dirty="0" smtClean="0"/>
              <a:t>Conclusion </a:t>
            </a:r>
            <a:r>
              <a:rPr lang="en-US" dirty="0"/>
              <a:t>on OmniRAN use cases</a:t>
            </a:r>
          </a:p>
          <a:p>
            <a:pPr lvl="1"/>
            <a:r>
              <a:rPr lang="en-US" dirty="0" smtClean="0"/>
              <a:t>Gap </a:t>
            </a:r>
            <a:r>
              <a:rPr lang="en-US" dirty="0"/>
              <a:t>analysis for the agreed use </a:t>
            </a:r>
            <a:r>
              <a:rPr lang="en-US" dirty="0" smtClean="0"/>
              <a:t>cases</a:t>
            </a:r>
          </a:p>
          <a:p>
            <a:pPr lvl="1"/>
            <a:r>
              <a:rPr lang="en-US" dirty="0" smtClean="0"/>
              <a:t>Documentation of results</a:t>
            </a:r>
            <a:endParaRPr lang="en-US" dirty="0"/>
          </a:p>
          <a:p>
            <a:r>
              <a:rPr lang="en-US" dirty="0" smtClean="0">
                <a:solidFill>
                  <a:srgbClr val="000000"/>
                </a:solidFill>
              </a:rPr>
              <a:t>Potential standardization topics for IEEE 802</a:t>
            </a:r>
          </a:p>
          <a:p>
            <a:r>
              <a:rPr lang="en-US" dirty="0" smtClean="0">
                <a:solidFill>
                  <a:srgbClr val="000000"/>
                </a:solidFill>
              </a:rPr>
              <a:t>Refine scope of OmniRAN EC SG (crisp words)</a:t>
            </a:r>
          </a:p>
          <a:p>
            <a:r>
              <a:rPr lang="en-US" dirty="0" smtClean="0">
                <a:solidFill>
                  <a:srgbClr val="000000"/>
                </a:solidFill>
              </a:rPr>
              <a:t>Reporting slides for EC Closing Session</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2523</Words>
  <Application>Microsoft Office PowerPoint</Application>
  <PresentationFormat>On-screen Show (4:3)</PresentationFormat>
  <Paragraphs>306</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Template</vt:lpstr>
      <vt:lpstr>OmniRAN EC SG  Agenda and Meeting Slides July 2013, Geneva, CH</vt:lpstr>
      <vt:lpstr>Meetings</vt:lpstr>
      <vt:lpstr>July 2013 OmniRAN F2F Schedule</vt:lpstr>
      <vt:lpstr>Guidelines for IEEE-SA Meetings</vt:lpstr>
      <vt:lpstr>Resources – URLs</vt:lpstr>
      <vt:lpstr>Meeting Etiquette</vt:lpstr>
      <vt:lpstr>LMSC Operations Manual</vt:lpstr>
      <vt:lpstr>OmniRAN ECSG Resources</vt:lpstr>
      <vt:lpstr>Agenda for July 2013 F2F</vt:lpstr>
      <vt:lpstr>Business #1</vt:lpstr>
      <vt:lpstr>Business #2</vt:lpstr>
      <vt:lpstr>OmniRAN EC SG Objectives</vt:lpstr>
      <vt:lpstr>OmniRAN EC SG Plan and Timeline</vt:lpstr>
      <vt:lpstr>Business#3</vt:lpstr>
      <vt:lpstr>Discussions with IEEE 802 WGs</vt:lpstr>
      <vt:lpstr>Discussions with IEEE 802 WGs, cont.</vt:lpstr>
      <vt:lpstr>Business #4</vt:lpstr>
      <vt:lpstr>Business #5</vt:lpstr>
      <vt:lpstr>Business #6</vt:lpstr>
      <vt:lpstr>Motion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260</cp:revision>
  <cp:lastPrinted>1998-02-10T13:28:06Z</cp:lastPrinted>
  <dcterms:created xsi:type="dcterms:W3CDTF">2011-12-30T17:06:23Z</dcterms:created>
  <dcterms:modified xsi:type="dcterms:W3CDTF">2013-07-24T16:13:58Z</dcterms:modified>
</cp:coreProperties>
</file>