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3" r:id="rId4"/>
    <p:sldId id="283" r:id="rId5"/>
    <p:sldId id="271" r:id="rId6"/>
    <p:sldId id="272" r:id="rId7"/>
    <p:sldId id="273" r:id="rId8"/>
    <p:sldId id="288" r:id="rId9"/>
    <p:sldId id="289" r:id="rId10"/>
    <p:sldId id="294" r:id="rId11"/>
    <p:sldId id="292" r:id="rId12"/>
    <p:sldId id="291" r:id="rId13"/>
    <p:sldId id="295" r:id="rId14"/>
    <p:sldId id="297" r:id="rId15"/>
    <p:sldId id="298" r:id="rId16"/>
    <p:sldId id="296"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53" autoAdjust="0"/>
    <p:restoredTop sz="99233" autoAdjust="0"/>
  </p:normalViewPr>
  <p:slideViewPr>
    <p:cSldViewPr>
      <p:cViewPr varScale="1">
        <p:scale>
          <a:sx n="106" d="100"/>
          <a:sy n="106" d="100"/>
        </p:scale>
        <p:origin x="-71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omniran-13-0050-01-ecsg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47-00-ecsg-meeting-minutes-for-may-2013-waikoloa-session.docx" TargetMode="External"/><Relationship Id="rId3" Type="http://schemas.openxmlformats.org/officeDocument/2006/relationships/hyperlink" Target="https://mentor.ieee.org/omniran/dcn/13/omniran-13-0049-00-ecsg-meeting-minutes-of-june-20th-conference-call.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3/omniran-13-0048-03-0000-omniran-ecsg-results-and-outlook.pptx" TargetMode="External"/><Relationship Id="rId4" Type="http://schemas.openxmlformats.org/officeDocument/2006/relationships/hyperlink" Target="https://mentor.ieee.org/omniran/dcn/13/omniran-13-0052-00-ecsg-omniran-liaison-repor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51-01-ecsg-jul2013-ec-opening-report.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44-01-0000-sdn-use-cases-summary.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July </a:t>
            </a:r>
            <a:r>
              <a:rPr lang="en-US" dirty="0"/>
              <a:t>2013, </a:t>
            </a:r>
            <a:r>
              <a:rPr lang="en-US" dirty="0" smtClean="0"/>
              <a:t>Geneva, CH</a:t>
            </a:r>
            <a:endParaRPr lang="en-US" dirty="0"/>
          </a:p>
        </p:txBody>
      </p:sp>
      <p:sp>
        <p:nvSpPr>
          <p:cNvPr id="3" name="Subtitle 2"/>
          <p:cNvSpPr>
            <a:spLocks noGrp="1"/>
          </p:cNvSpPr>
          <p:nvPr>
            <p:ph type="subTitle" idx="1"/>
          </p:nvPr>
        </p:nvSpPr>
        <p:spPr/>
        <p:txBody>
          <a:bodyPr/>
          <a:lstStyle/>
          <a:p>
            <a:r>
              <a:rPr lang="en-US" dirty="0" smtClean="0"/>
              <a:t>2013-07-16</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#1</a:t>
            </a:r>
          </a:p>
        </p:txBody>
      </p:sp>
      <p:sp>
        <p:nvSpPr>
          <p:cNvPr id="3" name="Content Placeholder 2"/>
          <p:cNvSpPr>
            <a:spLocks noGrp="1"/>
          </p:cNvSpPr>
          <p:nvPr>
            <p:ph idx="1"/>
          </p:nvPr>
        </p:nvSpPr>
        <p:spPr/>
        <p:txBody>
          <a:bodyPr>
            <a:normAutofit fontScale="85000" lnSpcReduction="20000"/>
          </a:bodyPr>
          <a:lstStyle/>
          <a:p>
            <a:r>
              <a:rPr lang="en-GB" dirty="0"/>
              <a:t>Call Meeting to Order</a:t>
            </a:r>
          </a:p>
          <a:p>
            <a:r>
              <a:rPr lang="en-GB" dirty="0"/>
              <a:t>Attendance recording</a:t>
            </a:r>
            <a:endParaRPr lang="en-GB" dirty="0"/>
          </a:p>
          <a:p>
            <a:r>
              <a:rPr lang="en-GB" dirty="0"/>
              <a:t>Secretary position</a:t>
            </a:r>
          </a:p>
          <a:p>
            <a:r>
              <a:rPr lang="en-GB" dirty="0"/>
              <a:t>Approval of agenda</a:t>
            </a:r>
          </a:p>
          <a:p>
            <a:r>
              <a:rPr lang="en-US" dirty="0"/>
              <a:t>Approval of minutes</a:t>
            </a:r>
          </a:p>
          <a:p>
            <a:pPr lvl="1"/>
            <a:r>
              <a:rPr lang="en-US">
                <a:hlinkClick r:id="rId2"/>
              </a:rPr>
              <a:t>https://mentor.ieee.org/omniran/dcn/13/omniran-13-0047-00-ecsg-meeting-minutes-for-may-2013-waikoloa-session.docx</a:t>
            </a:r>
            <a:endParaRPr lang="en-US"/>
          </a:p>
          <a:p>
            <a:pPr lvl="1"/>
            <a:r>
              <a:rPr lang="en-US">
                <a:hlinkClick r:id="rId3"/>
              </a:rPr>
              <a:t>https://mentor.ieee.org/omniran/dcn/13/omniran-13-0049-00-ecsg-meeting-minutes-of-june-20th-conference-call.docx</a:t>
            </a:r>
            <a:endParaRPr lang="en-US"/>
          </a:p>
          <a:p>
            <a:r>
              <a:rPr lang="en-US" dirty="0"/>
              <a:t>Reports</a:t>
            </a:r>
            <a:endParaRPr lang="en-US"/>
          </a:p>
          <a:p>
            <a:pPr marL="457200" lvl="1" indent="0">
              <a:buNone/>
            </a:pPr>
            <a:endParaRPr lang="en-US"/>
          </a:p>
          <a:p>
            <a:pPr lvl="1"/>
            <a:endParaRPr lang="en-US"/>
          </a:p>
        </p:txBody>
      </p:sp>
    </p:spTree>
    <p:extLst>
      <p:ext uri="{BB962C8B-B14F-4D97-AF65-F5344CB8AC3E}">
        <p14:creationId xmlns:p14="http://schemas.microsoft.com/office/powerpoint/2010/main" val="189237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EC SG Objectives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endParaRPr lang="en-US" dirty="0" smtClean="0"/>
          </a:p>
          <a:p>
            <a:r>
              <a:rPr lang="en-US" dirty="0" smtClean="0"/>
              <a:t>Having performed that gap analysis, define a crisp scope of the ECSG (target 15 words or less);</a:t>
            </a:r>
          </a:p>
          <a:p>
            <a:endParaRPr lang="en-US" dirty="0" smtClean="0"/>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EC SG</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val="16626308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Business#2</a:t>
            </a:r>
          </a:p>
        </p:txBody>
      </p:sp>
      <p:sp>
        <p:nvSpPr>
          <p:cNvPr id="3" name="Content Placeholder 2"/>
          <p:cNvSpPr>
            <a:spLocks noGrp="1"/>
          </p:cNvSpPr>
          <p:nvPr>
            <p:ph idx="1"/>
          </p:nvPr>
        </p:nvSpPr>
        <p:spPr/>
        <p:txBody>
          <a:bodyPr>
            <a:normAutofit fontScale="92500" lnSpcReduction="20000"/>
          </a:bodyPr>
          <a:lstStyle/>
          <a:p>
            <a:r>
              <a:rPr lang="en-US" dirty="0"/>
              <a:t>Reports, cont.</a:t>
            </a:r>
          </a:p>
          <a:p>
            <a:pPr lvl="1"/>
            <a:r>
              <a:rPr lang="en-US" dirty="0">
                <a:hlinkClick r:id="rId2"/>
              </a:rPr>
              <a:t>https://mentor.ieee.org/omniran/dcn/13/omniran-13-0051-01-ecsg-jul2013-ec-opening-report.pptx</a:t>
            </a:r>
            <a:endParaRPr lang="en-US" dirty="0"/>
          </a:p>
          <a:p>
            <a:pPr lvl="0"/>
            <a:r>
              <a:rPr lang="en-US" dirty="0"/>
              <a:t>Review dissemination of OmniRAN SG results into IEEE 802 WGs</a:t>
            </a:r>
          </a:p>
          <a:p>
            <a:pPr lvl="1"/>
            <a:r>
              <a:rPr lang="en-US" dirty="0">
                <a:hlinkClick r:id="rId3"/>
              </a:rPr>
              <a:t>https://mentor.ieee.org/omniran/dcn/13/omniran-13-0048-03-0000-omniran-ecsg-results-and-outlook.pptx</a:t>
            </a:r>
            <a:endParaRPr lang="en-US" dirty="0"/>
          </a:p>
          <a:p>
            <a:pPr lvl="1"/>
            <a:r>
              <a:rPr lang="en-US" dirty="0">
                <a:hlinkClick r:id="rId4"/>
              </a:rPr>
              <a:t>https://mentor.ieee.org/omniran/dcn/13/omniran-13-0052-00-ecsg-omniran-liaison-report.pptx</a:t>
            </a:r>
            <a:endParaRPr lang="en-US" dirty="0"/>
          </a:p>
          <a:p>
            <a:pPr lvl="1"/>
            <a:endParaRPr lang="en-US" dirty="0"/>
          </a:p>
          <a:p>
            <a:endParaRPr lang="en-US"/>
          </a:p>
        </p:txBody>
      </p:sp>
    </p:spTree>
    <p:extLst>
      <p:ext uri="{BB962C8B-B14F-4D97-AF65-F5344CB8AC3E}">
        <p14:creationId xmlns:p14="http://schemas.microsoft.com/office/powerpoint/2010/main" val="1660066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Discussions with IEEE 802 WGs</a:t>
            </a:r>
          </a:p>
        </p:txBody>
      </p:sp>
      <p:sp>
        <p:nvSpPr>
          <p:cNvPr id="3" name="Content Placeholder 2"/>
          <p:cNvSpPr>
            <a:spLocks noGrp="1"/>
          </p:cNvSpPr>
          <p:nvPr>
            <p:ph idx="1"/>
          </p:nvPr>
        </p:nvSpPr>
        <p:spPr/>
        <p:txBody>
          <a:bodyPr>
            <a:normAutofit fontScale="62500" lnSpcReduction="20000"/>
          </a:bodyPr>
          <a:lstStyle/>
          <a:p>
            <a:r>
              <a:rPr lang="en-US"/>
              <a:t>802.1 (Mo, 13:30-14:30)</a:t>
            </a:r>
          </a:p>
          <a:p>
            <a:pPr lvl="1"/>
            <a:r>
              <a:rPr lang="en-US"/>
              <a:t>Not concerned about sticking to PHY and DLL</a:t>
            </a:r>
          </a:p>
          <a:p>
            <a:pPr lvl="2"/>
            <a:r>
              <a:rPr lang="en-US"/>
              <a:t>IEEE 802 may address higher layer functionality</a:t>
            </a:r>
          </a:p>
          <a:p>
            <a:pPr lvl="1"/>
            <a:r>
              <a:rPr lang="en-US"/>
              <a:t>Not very concerned about consistency between IETF and IEEE 802 specifications</a:t>
            </a:r>
          </a:p>
          <a:p>
            <a:pPr lvl="1"/>
            <a:r>
              <a:rPr lang="en-US"/>
              <a:t>Presented gaps are mostly addressed by existing 802.1 specifications</a:t>
            </a:r>
          </a:p>
          <a:p>
            <a:pPr lvl="2"/>
            <a:r>
              <a:rPr lang="en-US"/>
              <a:t>Functionality may not be easily visible in the specifications</a:t>
            </a:r>
          </a:p>
          <a:p>
            <a:pPr lvl="2"/>
            <a:r>
              <a:rPr lang="en-US"/>
              <a:t>Some minor details may be open</a:t>
            </a:r>
          </a:p>
          <a:p>
            <a:pPr lvl="2"/>
            <a:r>
              <a:rPr lang="en-US"/>
              <a:t>=&gt; Needs further investigations into IEEE 802.1 specifications</a:t>
            </a:r>
          </a:p>
          <a:p>
            <a:pPr lvl="1"/>
            <a:r>
              <a:rPr lang="en-US"/>
              <a:t>Further contributions to IEEE 802.1 invited on gaps to better understand the missing pieces</a:t>
            </a:r>
          </a:p>
          <a:p>
            <a:r>
              <a:rPr lang="en-US"/>
              <a:t>802.19 (Mo, 14:30-15:30)</a:t>
            </a:r>
          </a:p>
          <a:p>
            <a:pPr lvl="1"/>
            <a:r>
              <a:rPr lang="en-US"/>
              <a:t>802.19.1 easily fits into OmniRAN Network Reference Model</a:t>
            </a:r>
          </a:p>
          <a:p>
            <a:pPr lvl="2"/>
            <a:r>
              <a:rPr lang="en-US"/>
              <a:t>802.19.1 defines further protocol going over R3</a:t>
            </a:r>
          </a:p>
          <a:p>
            <a:pPr lvl="2"/>
            <a:r>
              <a:rPr lang="en-US"/>
              <a:t>CM located in Core, TV WS DB located in the Services domain</a:t>
            </a:r>
          </a:p>
          <a:p>
            <a:pPr lvl="1"/>
            <a:r>
              <a:rPr lang="en-US"/>
              <a:t>802.19.1 defines protocol on top of TCP/IP (primitives without encoding)</a:t>
            </a:r>
          </a:p>
        </p:txBody>
      </p:sp>
    </p:spTree>
    <p:extLst>
      <p:ext uri="{BB962C8B-B14F-4D97-AF65-F5344CB8AC3E}">
        <p14:creationId xmlns:p14="http://schemas.microsoft.com/office/powerpoint/2010/main" val="1484728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Discussions with IEEE 802 WGs, cont.</a:t>
            </a:r>
          </a:p>
        </p:txBody>
      </p:sp>
      <p:sp>
        <p:nvSpPr>
          <p:cNvPr id="3" name="Content Placeholder 2"/>
          <p:cNvSpPr>
            <a:spLocks noGrp="1"/>
          </p:cNvSpPr>
          <p:nvPr>
            <p:ph idx="1"/>
          </p:nvPr>
        </p:nvSpPr>
        <p:spPr/>
        <p:txBody>
          <a:bodyPr>
            <a:normAutofit fontScale="62500" lnSpcReduction="20000"/>
          </a:bodyPr>
          <a:lstStyle/>
          <a:p>
            <a:r>
              <a:rPr lang="en-US"/>
              <a:t>802.3 (Mo, 15:30-15:40)</a:t>
            </a:r>
          </a:p>
          <a:p>
            <a:pPr lvl="1"/>
            <a:r>
              <a:rPr lang="en-US"/>
              <a:t>Only OmniRAN Liaison Report presented</a:t>
            </a:r>
          </a:p>
          <a:p>
            <a:pPr lvl="1"/>
            <a:r>
              <a:rPr lang="en-US"/>
              <a:t>Missing understanding of the ‘Stage 1 - Stage 2 - Stage 3’ approach</a:t>
            </a:r>
          </a:p>
          <a:p>
            <a:pPr lvl="1"/>
            <a:r>
              <a:rPr lang="en-US"/>
              <a:t>Doubts that specification can be created without setting up a WG</a:t>
            </a:r>
          </a:p>
          <a:p>
            <a:r>
              <a:rPr lang="en-US"/>
              <a:t>802.24 (Mo, 16:45-17:45)</a:t>
            </a:r>
          </a:p>
          <a:p>
            <a:pPr lvl="1"/>
            <a:r>
              <a:rPr lang="en-US"/>
              <a:t>Understanding of the benefits for Smart Grid TAG</a:t>
            </a:r>
          </a:p>
          <a:p>
            <a:pPr lvl="1"/>
            <a:r>
              <a:rPr lang="en-US"/>
              <a:t>Some missing understanding of an ‘architecture’ specification</a:t>
            </a:r>
          </a:p>
          <a:p>
            <a:pPr lvl="1"/>
            <a:r>
              <a:rPr lang="en-US"/>
              <a:t>Demand for ‘example document’</a:t>
            </a:r>
          </a:p>
          <a:p>
            <a:pPr lvl="1"/>
            <a:r>
              <a:rPr lang="en-US"/>
              <a:t>Possibilities discussed to create simple/initial document within 802.24 with specific focus on SmartGrid</a:t>
            </a:r>
          </a:p>
          <a:p>
            <a:r>
              <a:rPr lang="en-US"/>
              <a:t>802.22 (Tu, 08:30-09:30)</a:t>
            </a:r>
          </a:p>
          <a:p>
            <a:pPr lvl="1"/>
            <a:r>
              <a:rPr lang="en-US"/>
              <a:t>Creates network side control interfaces (primitives without encoding)</a:t>
            </a:r>
          </a:p>
          <a:p>
            <a:pPr lvl="1"/>
            <a:r>
              <a:rPr lang="en-US"/>
              <a:t>Much better understanding reached what OmniRAN provides</a:t>
            </a:r>
          </a:p>
          <a:p>
            <a:pPr lvl="1"/>
            <a:r>
              <a:rPr lang="en-US"/>
              <a:t>Invitation to cooperate with 802.22 when group has been established</a:t>
            </a:r>
          </a:p>
          <a:p>
            <a:pPr lvl="1"/>
            <a:endParaRPr lang="en-US"/>
          </a:p>
          <a:p>
            <a:endParaRPr lang="en-US"/>
          </a:p>
        </p:txBody>
      </p:sp>
    </p:spTree>
    <p:extLst>
      <p:ext uri="{BB962C8B-B14F-4D97-AF65-F5344CB8AC3E}">
        <p14:creationId xmlns:p14="http://schemas.microsoft.com/office/powerpoint/2010/main" val="285397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p:txBody>
          <a:bodyPr/>
          <a:lstStyle/>
          <a:p>
            <a:r>
              <a:rPr lang="en-US" dirty="0"/>
              <a:t>Review of communication and dissemination with external organizations</a:t>
            </a:r>
          </a:p>
          <a:p>
            <a:pPr lvl="1"/>
            <a:r>
              <a:rPr lang="en-US" dirty="0"/>
              <a:t>No response received yet from 3GPP</a:t>
            </a:r>
          </a:p>
          <a:p>
            <a:r>
              <a:rPr lang="en-US" dirty="0"/>
              <a:t>Conclusion on OmniRAN use cases</a:t>
            </a:r>
          </a:p>
          <a:p>
            <a:pPr lvl="1"/>
            <a:r>
              <a:rPr lang="en-US" dirty="0"/>
              <a:t>Gap analysis for the agreed use cases</a:t>
            </a:r>
          </a:p>
          <a:p>
            <a:pPr lvl="1"/>
            <a:r>
              <a:rPr lang="en-US" dirty="0"/>
              <a:t>Documentation of results</a:t>
            </a:r>
          </a:p>
          <a:p>
            <a:pPr lvl="2"/>
            <a:r>
              <a:rPr lang="en-US" dirty="0">
                <a:hlinkClick r:id="rId2"/>
              </a:rPr>
              <a:t>https://mentor.ieee.org/omniran/dcn/13/omniran-13-0044-01-0000-sdn-use-cases-summary.pptx</a:t>
            </a:r>
            <a:endParaRPr lang="en-US" dirty="0"/>
          </a:p>
          <a:p>
            <a:pPr lvl="2"/>
            <a:endParaRPr lang="en-US" dirty="0"/>
          </a:p>
          <a:p>
            <a:endParaRPr lang="en-US"/>
          </a:p>
        </p:txBody>
      </p:sp>
    </p:spTree>
    <p:extLst>
      <p:ext uri="{BB962C8B-B14F-4D97-AF65-F5344CB8AC3E}">
        <p14:creationId xmlns:p14="http://schemas.microsoft.com/office/powerpoint/2010/main" val="4197342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92500"/>
          </a:bodyPr>
          <a:lstStyle/>
          <a:p>
            <a:r>
              <a:rPr lang="en-US" dirty="0">
                <a:solidFill>
                  <a:srgbClr val="000000"/>
                </a:solidFill>
              </a:rPr>
              <a:t>Potential standardization topics for IEEE 802</a:t>
            </a:r>
          </a:p>
          <a:p>
            <a:r>
              <a:rPr lang="en-US" dirty="0">
                <a:solidFill>
                  <a:srgbClr val="000000"/>
                </a:solidFill>
              </a:rPr>
              <a:t>Refine scope of OmniRAN EC SG (crisp words)</a:t>
            </a:r>
          </a:p>
          <a:p>
            <a:r>
              <a:rPr lang="en-US" dirty="0">
                <a:solidFill>
                  <a:srgbClr val="000000"/>
                </a:solidFill>
              </a:rPr>
              <a:t>Reporting slides for EC Closing Session</a:t>
            </a:r>
          </a:p>
          <a:p>
            <a:r>
              <a:rPr lang="en-US" dirty="0"/>
              <a:t>Summary report for communication inside IEEE 802</a:t>
            </a:r>
          </a:p>
          <a:p>
            <a:r>
              <a:rPr lang="en-US" dirty="0"/>
              <a:t>AOB</a:t>
            </a:r>
            <a:endParaRPr lang="en-US" dirty="0"/>
          </a:p>
          <a:p>
            <a:r>
              <a:rPr lang="en-US" dirty="0"/>
              <a:t>Adjourn</a:t>
            </a:r>
          </a:p>
        </p:txBody>
      </p:sp>
    </p:spTree>
    <p:extLst>
      <p:ext uri="{BB962C8B-B14F-4D97-AF65-F5344CB8AC3E}">
        <p14:creationId xmlns:p14="http://schemas.microsoft.com/office/powerpoint/2010/main" val="931542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85000" lnSpcReduction="20000"/>
          </a:bodyPr>
          <a:lstStyle/>
          <a:p>
            <a:r>
              <a:rPr lang="en-GB" dirty="0" smtClean="0"/>
              <a:t>Tuesday</a:t>
            </a:r>
            <a:r>
              <a:rPr lang="en-GB" dirty="0"/>
              <a:t>, </a:t>
            </a:r>
            <a:r>
              <a:rPr lang="en-GB" dirty="0" smtClean="0"/>
              <a:t>July 16</a:t>
            </a:r>
            <a:r>
              <a:rPr lang="en-GB" baseline="30000" dirty="0" smtClean="0"/>
              <a:t>th</a:t>
            </a:r>
            <a:r>
              <a:rPr lang="en-GB" dirty="0"/>
              <a:t>, </a:t>
            </a:r>
            <a:r>
              <a:rPr lang="en-GB" dirty="0" smtClean="0"/>
              <a:t>			13:30 </a:t>
            </a:r>
            <a:r>
              <a:rPr lang="en-GB" dirty="0"/>
              <a:t>– 15:30</a:t>
            </a:r>
          </a:p>
          <a:p>
            <a:r>
              <a:rPr lang="en-GB" dirty="0"/>
              <a:t>Wednesday, </a:t>
            </a:r>
            <a:r>
              <a:rPr lang="en-GB" dirty="0" smtClean="0"/>
              <a:t>July 17</a:t>
            </a:r>
            <a:r>
              <a:rPr lang="en-GB" baseline="30000" dirty="0" smtClean="0"/>
              <a:t>th</a:t>
            </a:r>
            <a:r>
              <a:rPr lang="en-GB" dirty="0"/>
              <a:t>, </a:t>
            </a:r>
            <a:r>
              <a:rPr lang="en-GB" dirty="0" smtClean="0"/>
              <a:t>		08:00 </a:t>
            </a:r>
            <a:r>
              <a:rPr lang="en-GB" dirty="0"/>
              <a:t>– </a:t>
            </a:r>
            <a:r>
              <a:rPr lang="en-GB" dirty="0" smtClean="0"/>
              <a:t>10:00</a:t>
            </a:r>
          </a:p>
          <a:p>
            <a:pPr lvl="1"/>
            <a:r>
              <a:rPr lang="en-GB" sz="2100" dirty="0" smtClean="0"/>
              <a:t>Joint w/ 802.11 ARC			08:00 – 09:00</a:t>
            </a:r>
            <a:endParaRPr lang="en-GB" sz="2100" dirty="0"/>
          </a:p>
          <a:p>
            <a:r>
              <a:rPr lang="en-GB" dirty="0" smtClean="0"/>
              <a:t>Wednesday, July 17</a:t>
            </a:r>
            <a:r>
              <a:rPr lang="en-GB" baseline="30000" dirty="0" smtClean="0"/>
              <a:t>th</a:t>
            </a:r>
            <a:r>
              <a:rPr lang="en-GB" dirty="0" smtClean="0"/>
              <a:t>, 		13:30 – 15:30</a:t>
            </a:r>
          </a:p>
          <a:p>
            <a:pPr lvl="1"/>
            <a:r>
              <a:rPr lang="en-GB" sz="2100" dirty="0"/>
              <a:t>Joint w/ 802.21				13:30 – 14:30</a:t>
            </a:r>
            <a:endParaRPr lang="en-GB" sz="2100" dirty="0" smtClean="0"/>
          </a:p>
          <a:p>
            <a:r>
              <a:rPr lang="en-GB" dirty="0" smtClean="0"/>
              <a:t>Thursday, July 18</a:t>
            </a:r>
            <a:r>
              <a:rPr lang="en-GB" baseline="30000" dirty="0" smtClean="0"/>
              <a:t>th</a:t>
            </a:r>
            <a:r>
              <a:rPr lang="en-GB" dirty="0" smtClean="0"/>
              <a:t>, 			08:00 – 10:00</a:t>
            </a:r>
          </a:p>
          <a:p>
            <a:pPr lvl="1"/>
            <a:r>
              <a:rPr lang="en-GB" sz="2100" dirty="0"/>
              <a:t>Joint w/ 802.16				08:00 – 09:00</a:t>
            </a:r>
            <a:endParaRPr lang="en-GB" sz="2100" dirty="0" smtClean="0"/>
          </a:p>
          <a:p>
            <a:r>
              <a:rPr lang="en-GB" dirty="0" smtClean="0"/>
              <a:t>Thursday</a:t>
            </a:r>
            <a:r>
              <a:rPr lang="en-GB" dirty="0"/>
              <a:t>, </a:t>
            </a:r>
            <a:r>
              <a:rPr lang="en-GB" dirty="0" smtClean="0"/>
              <a:t>July 18</a:t>
            </a:r>
            <a:r>
              <a:rPr lang="en-GB" baseline="30000" dirty="0" smtClean="0"/>
              <a:t>th</a:t>
            </a:r>
            <a:r>
              <a:rPr lang="en-GB" dirty="0" smtClean="0"/>
              <a:t>, 			13:30 </a:t>
            </a:r>
            <a:r>
              <a:rPr lang="en-GB" dirty="0"/>
              <a:t>– </a:t>
            </a:r>
            <a:r>
              <a:rPr lang="en-GB" dirty="0" smtClean="0"/>
              <a:t>15:30</a:t>
            </a:r>
            <a:endParaRPr lang="en-GB" dirty="0"/>
          </a:p>
          <a:p>
            <a:endParaRPr lang="en-GB" dirty="0"/>
          </a:p>
          <a:p>
            <a:pPr marL="0" indent="0">
              <a:buNone/>
            </a:pPr>
            <a:r>
              <a:rPr lang="en-GB" dirty="0"/>
              <a:t>Meeting Room:</a:t>
            </a:r>
          </a:p>
          <a:p>
            <a:r>
              <a:rPr lang="en-GB" dirty="0" smtClean="0"/>
              <a:t>CCV – Room C</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91824450"/>
              </p:ext>
            </p:extLst>
          </p:nvPr>
        </p:nvGraphicFramePr>
        <p:xfrm>
          <a:off x="457200" y="1327529"/>
          <a:ext cx="8229601" cy="4968778"/>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6568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263042">
                <a:tc rowSpan="4">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5">
                  <a:txBody>
                    <a:bodyPr/>
                    <a:lstStyle/>
                    <a:p>
                      <a:pPr marL="0" indent="0">
                        <a:buFont typeface="Arial" pitchFamily="34" charset="0"/>
                        <a:buNone/>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rowSpan="2">
                  <a:txBody>
                    <a:bodyPr/>
                    <a:lstStyle/>
                    <a:p>
                      <a:pPr marL="0" indent="0">
                        <a:buFont typeface="Arial" panose="020B0604020202020204" pitchFamily="34" charset="0"/>
                        <a:buNone/>
                      </a:pPr>
                      <a:r>
                        <a:rPr lang="en-US" sz="1200" dirty="0" smtClean="0"/>
                        <a:t>Joint w/</a:t>
                      </a:r>
                      <a:r>
                        <a:rPr lang="en-US" sz="1200" baseline="0" dirty="0" smtClean="0"/>
                        <a:t> </a:t>
                      </a:r>
                      <a:r>
                        <a:rPr lang="en-US" sz="1200" dirty="0" smtClean="0"/>
                        <a:t>802.11 ARC</a:t>
                      </a:r>
                      <a:br>
                        <a:rPr lang="en-US" sz="1200" dirty="0" smtClean="0"/>
                      </a:br>
                      <a:r>
                        <a:rPr lang="en-US" sz="1200" i="1" dirty="0" smtClean="0"/>
                        <a:t>(CICG Room 14)</a:t>
                      </a:r>
                      <a:endParaRPr lang="en-US" sz="1200" i="1" dirty="0"/>
                    </a:p>
                  </a:txBody>
                  <a:tcPr marL="36000" marR="36000" marT="36000" marB="36000">
                    <a:solidFill>
                      <a:srgbClr val="CCC1DA"/>
                    </a:solidFill>
                  </a:tcPr>
                </a:tc>
                <a:tc rowSpan="2">
                  <a:txBody>
                    <a:bodyPr/>
                    <a:lstStyle/>
                    <a:p>
                      <a:r>
                        <a:rPr lang="en-US" sz="1200" dirty="0"/>
                        <a:t>Joint w/ 802.16</a:t>
                      </a:r>
                    </a:p>
                  </a:txBody>
                  <a:tcPr marL="36000" marR="36000" marT="36000" marB="36000">
                    <a:solidFill>
                      <a:srgbClr val="CCC1DA"/>
                    </a:solidFill>
                  </a:tcPr>
                </a:tc>
                <a:tc rowSpan="4">
                  <a:txBody>
                    <a:bodyPr/>
                    <a:lstStyle/>
                    <a:p>
                      <a:endParaRPr lang="en-US" sz="1200" dirty="0"/>
                    </a:p>
                  </a:txBody>
                  <a:tcPr marL="36000" marR="36000" marT="36000" marB="36000">
                    <a:solidFill>
                      <a:schemeClr val="bg1"/>
                    </a:solidFill>
                  </a:tcPr>
                </a:tc>
              </a:tr>
              <a:tr h="263042">
                <a:tc vMerge="1">
                  <a:txBody>
                    <a:bodyPr/>
                    <a:lstStyle/>
                    <a:p>
                      <a:endParaRPr lang="en-US"/>
                    </a:p>
                  </a:txBody>
                  <a:tcPr/>
                </a:tc>
                <a:tc vMerge="1">
                  <a:txBody>
                    <a:bodyPr/>
                    <a:lstStyle/>
                    <a:p>
                      <a:endParaRPr lang="en-US"/>
                    </a:p>
                  </a:txBody>
                  <a:tcPr/>
                </a:tc>
                <a:tc>
                  <a:txBody>
                    <a:bodyPr/>
                    <a:lstStyle/>
                    <a:p>
                      <a:r>
                        <a:rPr lang="en-US" sz="1200" dirty="0"/>
                        <a:t>w/ 802.22</a:t>
                      </a:r>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63042">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rowSpan="2">
                  <a:txBody>
                    <a:bodyPr/>
                    <a:lstStyle/>
                    <a:p>
                      <a:endParaRPr lang="en-US"/>
                    </a:p>
                  </a:txBody>
                  <a:tcPr marL="36000" marR="36000" marT="36000" marB="36000">
                    <a:solidFill>
                      <a:schemeClr val="tx2">
                        <a:lumMod val="20000"/>
                        <a:lumOff val="80000"/>
                      </a:schemeClr>
                    </a:solidFill>
                  </a:tcPr>
                </a:tc>
                <a:tc rowSpan="2">
                  <a:txBody>
                    <a:bodyPr/>
                    <a:lstStyle/>
                    <a:p>
                      <a:endParaRPr lang="en-US" sz="1200" dirty="0"/>
                    </a:p>
                  </a:txBody>
                  <a:tcPr marL="36000" marR="36000" marT="36000" marB="36000">
                    <a:solidFill>
                      <a:schemeClr val="tx2">
                        <a:lumMod val="20000"/>
                        <a:lumOff val="80000"/>
                      </a:schemeClr>
                    </a:solidFill>
                  </a:tcPr>
                </a:tc>
                <a:tc vMerge="1">
                  <a:txBody>
                    <a:bodyPr/>
                    <a:lstStyle/>
                    <a:p>
                      <a:endParaRPr lang="en-US"/>
                    </a:p>
                  </a:txBody>
                  <a:tcPr/>
                </a:tc>
              </a:tr>
              <a:tr h="263042">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128777">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187819">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23986">
                <a:tc vMerge="1">
                  <a:txBody>
                    <a:bodyPr/>
                    <a:lstStyle/>
                    <a:p>
                      <a:endParaRPr lang="en-US"/>
                    </a:p>
                  </a:txBody>
                  <a:tcPr/>
                </a:tc>
                <a:tc>
                  <a:txBody>
                    <a:bodyPr/>
                    <a:lstStyle/>
                    <a:p>
                      <a:pPr marL="0" indent="0">
                        <a:buFont typeface="Arial" pitchFamily="34" charset="0"/>
                        <a:buNone/>
                      </a:pPr>
                      <a:r>
                        <a:rPr lang="en-US" sz="1200" dirty="0" smtClean="0"/>
                        <a:t>IEEE 802</a:t>
                      </a:r>
                      <a:br>
                        <a:rPr lang="en-US" sz="1200" dirty="0" smtClean="0"/>
                      </a:b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32867">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6860">
                <a:tc rowSpan="2">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145490">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802.1</a:t>
                      </a:r>
                      <a:endParaRPr lang="en-US" sz="1200" dirty="0"/>
                    </a:p>
                  </a:txBody>
                  <a:tcPr marL="36000" marR="36000" marT="36000" marB="36000">
                    <a:solidFill>
                      <a:srgbClr val="CCC1DA"/>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p>
                      <a:pPr marL="0" indent="0">
                        <a:buFont typeface="Arial" pitchFamily="34" charset="0"/>
                        <a:buNone/>
                      </a:pPr>
                      <a:r>
                        <a:rPr lang="en-US" sz="1200" dirty="0" smtClean="0"/>
                        <a:t>EC Closing Session</a:t>
                      </a:r>
                      <a:endParaRPr lang="en-US" sz="1200" dirty="0"/>
                    </a:p>
                  </a:txBody>
                  <a:tcPr marL="36000" marR="36000" marT="36000" marB="36000">
                    <a:solidFill>
                      <a:schemeClr val="bg2">
                        <a:lumMod val="75000"/>
                      </a:schemeClr>
                    </a:solidFill>
                  </a:tcPr>
                </a:tc>
              </a:tr>
              <a:tr h="448917">
                <a:tc rowSpan="2">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vMerge="1">
                  <a:txBody>
                    <a:bodyPr/>
                    <a:lstStyle/>
                    <a:p>
                      <a:endParaRPr lang="en-US" sz="1200" dirty="0"/>
                    </a:p>
                  </a:txBody>
                  <a:tcPr marL="36000" marR="36000" marT="36000" marB="36000">
                    <a:solidFill>
                      <a:schemeClr val="accent4">
                        <a:lumMod val="40000"/>
                        <a:lumOff val="60000"/>
                      </a:schemeClr>
                    </a:solidFill>
                  </a:tcPr>
                </a:tc>
                <a:tc rowSpan="2">
                  <a:txBody>
                    <a:bodyPr/>
                    <a:lstStyle/>
                    <a:p>
                      <a:r>
                        <a:rPr lang="en-US" sz="1200" dirty="0" smtClean="0"/>
                        <a:t>OmniRAN</a:t>
                      </a:r>
                      <a:br>
                        <a:rPr lang="en-US" sz="1200" dirty="0" smtClean="0"/>
                      </a:br>
                      <a:r>
                        <a:rPr lang="en-US" sz="1200" dirty="0" smtClean="0"/>
                        <a:t>Opening Meeting</a:t>
                      </a:r>
                      <a:endParaRPr lang="en-US" sz="1200" dirty="0"/>
                    </a:p>
                  </a:txBody>
                  <a:tcPr marL="36000" marR="36000" marT="36000" marB="36000">
                    <a:solidFill>
                      <a:schemeClr val="tx2">
                        <a:lumMod val="20000"/>
                        <a:lumOff val="80000"/>
                      </a:schemeClr>
                    </a:solidFill>
                  </a:tcPr>
                </a:tc>
                <a:tc>
                  <a:txBody>
                    <a:bodyPr/>
                    <a:lstStyle/>
                    <a:p>
                      <a:r>
                        <a:rPr lang="en-US" sz="1200" dirty="0" smtClean="0"/>
                        <a:t>Joint w/ 802.21</a:t>
                      </a:r>
                      <a:endParaRPr lang="en-US" sz="1200" dirty="0"/>
                    </a:p>
                  </a:txBody>
                  <a:tcPr marL="36000" marR="36000" marT="36000" marB="36000">
                    <a:solidFill>
                      <a:schemeClr val="accent4">
                        <a:lumMod val="40000"/>
                        <a:lumOff val="60000"/>
                      </a:schemeClr>
                    </a:solidFill>
                  </a:tcPr>
                </a:tc>
                <a:tc rowSpan="2">
                  <a:txBody>
                    <a:bodyPr/>
                    <a:lstStyle/>
                    <a:p>
                      <a:r>
                        <a:rPr lang="en-US" sz="1200" dirty="0" smtClean="0"/>
                        <a:t>OmniRAN</a:t>
                      </a:r>
                      <a:br>
                        <a:rPr lang="en-US" sz="1200" dirty="0" smtClean="0"/>
                      </a:br>
                      <a:r>
                        <a:rPr lang="en-US" sz="1200" dirty="0" smtClean="0"/>
                        <a:t>Closing Meeting</a:t>
                      </a:r>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495755">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802.19</a:t>
                      </a:r>
                      <a:endParaRPr lang="en-US" sz="1200" dirty="0"/>
                    </a:p>
                  </a:txBody>
                  <a:tcPr marL="36000" marR="36000" marT="36000" marB="36000">
                    <a:solidFill>
                      <a:srgbClr val="CCC1DA"/>
                    </a:solidFill>
                  </a:tcPr>
                </a:tc>
                <a:tc vMerge="1">
                  <a:txBody>
                    <a:bodyPr/>
                    <a:lstStyle/>
                    <a:p>
                      <a:endParaRPr lang="en-US"/>
                    </a:p>
                  </a:txBody>
                  <a:tcPr/>
                </a:tc>
                <a:tc>
                  <a:txBody>
                    <a:bodyPr/>
                    <a:lstStyle/>
                    <a:p>
                      <a:r>
                        <a:rPr lang="en-US" sz="1200"/>
                        <a:t>?? w/802.15</a:t>
                      </a:r>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r>
              <a:tr h="128777">
                <a:tc>
                  <a:txBody>
                    <a:bodyPr/>
                    <a:lstStyle/>
                    <a:p>
                      <a:pPr algn="ctr"/>
                      <a:endParaRPr lang="en-US" sz="400" dirty="0"/>
                    </a:p>
                  </a:txBody>
                  <a:tcPr marL="0" marR="0" marT="0" marB="0">
                    <a:solidFill>
                      <a:schemeClr val="bg1"/>
                    </a:solidFill>
                  </a:tcPr>
                </a:tc>
                <a:tc>
                  <a:txBody>
                    <a:bodyPr/>
                    <a:lstStyle/>
                    <a:p>
                      <a:r>
                        <a:rPr lang="en-US" sz="1200" dirty="0"/>
                        <a:t>w/ 802.3</a:t>
                      </a:r>
                    </a:p>
                  </a:txBody>
                  <a:tcPr marL="36000" marR="36000" marT="0" marB="0">
                    <a:solidFill>
                      <a:schemeClr val="accent4">
                        <a:lumMod val="40000"/>
                        <a:lumOff val="60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35882">
                <a:tc rowSpan="2">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r h="508789">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802.24</a:t>
                      </a:r>
                      <a:endParaRPr lang="en-US" sz="1200" dirty="0"/>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788289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July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GB" dirty="0" smtClean="0"/>
              <a:t>Approval of agenda</a:t>
            </a:r>
          </a:p>
          <a:p>
            <a:r>
              <a:rPr lang="en-US" dirty="0" smtClean="0"/>
              <a:t>Approval of minutes</a:t>
            </a:r>
          </a:p>
          <a:p>
            <a:r>
              <a:rPr lang="en-US" dirty="0" smtClean="0"/>
              <a:t>Reports</a:t>
            </a:r>
          </a:p>
          <a:p>
            <a:pPr lvl="0"/>
            <a:r>
              <a:rPr lang="en-US" dirty="0" smtClean="0"/>
              <a:t>Review dissemination of OmniRAN SG results into IEEE 802 WGs</a:t>
            </a:r>
          </a:p>
          <a:p>
            <a:r>
              <a:rPr lang="en-US" dirty="0" smtClean="0"/>
              <a:t>Review of communication and dissemination with external organizations</a:t>
            </a:r>
          </a:p>
          <a:p>
            <a:r>
              <a:rPr lang="en-US" dirty="0" smtClean="0"/>
              <a:t>Conclusion </a:t>
            </a:r>
            <a:r>
              <a:rPr lang="en-US" dirty="0"/>
              <a:t>on OmniRAN use cases</a:t>
            </a:r>
          </a:p>
          <a:p>
            <a:pPr lvl="1"/>
            <a:r>
              <a:rPr lang="en-US" dirty="0" smtClean="0"/>
              <a:t>Gap </a:t>
            </a:r>
            <a:r>
              <a:rPr lang="en-US" dirty="0"/>
              <a:t>analysis for the agreed use </a:t>
            </a:r>
            <a:r>
              <a:rPr lang="en-US" dirty="0" smtClean="0"/>
              <a:t>cases</a:t>
            </a:r>
          </a:p>
          <a:p>
            <a:pPr lvl="1"/>
            <a:r>
              <a:rPr lang="en-US" dirty="0" smtClean="0"/>
              <a:t>Documentation of results</a:t>
            </a:r>
            <a:endParaRPr lang="en-US" dirty="0"/>
          </a:p>
          <a:p>
            <a:r>
              <a:rPr lang="en-US" dirty="0" smtClean="0">
                <a:solidFill>
                  <a:srgbClr val="000000"/>
                </a:solidFill>
              </a:rPr>
              <a:t>Potential standardization topics for IEEE 802</a:t>
            </a:r>
          </a:p>
          <a:p>
            <a:r>
              <a:rPr lang="en-US" dirty="0" smtClean="0">
                <a:solidFill>
                  <a:srgbClr val="000000"/>
                </a:solidFill>
              </a:rPr>
              <a:t>Refine scope of OmniRAN EC SG (crisp words)</a:t>
            </a:r>
          </a:p>
          <a:p>
            <a:r>
              <a:rPr lang="en-US" dirty="0" smtClean="0">
                <a:solidFill>
                  <a:srgbClr val="000000"/>
                </a:solidFill>
              </a:rPr>
              <a:t>Reporting slides for EC Closing Session</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64</TotalTime>
  <Words>1642</Words>
  <Application>Microsoft Macintosh PowerPoint</Application>
  <PresentationFormat>On-screen Show (4:3)</PresentationFormat>
  <Paragraphs>219</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OmniRAN EC SG  Agenda and Meeting Slides July 2013, Geneva, CH</vt:lpstr>
      <vt:lpstr>Meetings</vt:lpstr>
      <vt:lpstr>July 2013 OmniRAN F2F Schedule</vt:lpstr>
      <vt:lpstr>Guidelines for IEEE-SA Meetings</vt:lpstr>
      <vt:lpstr>Resources – URLs</vt:lpstr>
      <vt:lpstr>Meeting Etiquette</vt:lpstr>
      <vt:lpstr>LMSC Operations Manual</vt:lpstr>
      <vt:lpstr>OmniRAN ECSG Resources</vt:lpstr>
      <vt:lpstr>Agenda for July 2013 F2F</vt:lpstr>
      <vt:lpstr>Business #1</vt:lpstr>
      <vt:lpstr>OmniRAN EC SG Objectives</vt:lpstr>
      <vt:lpstr>OmniRAN EC SG Plan and Timeline</vt:lpstr>
      <vt:lpstr>Business#2</vt:lpstr>
      <vt:lpstr>Discussions with IEEE 802 WGs</vt:lpstr>
      <vt:lpstr>Discussions with IEEE 802 WGs, cont.</vt:lpstr>
      <vt:lpstr>Business #3</vt:lpstr>
      <vt:lpstr>Business #4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235</cp:revision>
  <cp:lastPrinted>1998-02-10T13:28:06Z</cp:lastPrinted>
  <dcterms:created xsi:type="dcterms:W3CDTF">2011-12-30T17:06:23Z</dcterms:created>
  <dcterms:modified xsi:type="dcterms:W3CDTF">2013-07-16T09:53:55Z</dcterms:modified>
</cp:coreProperties>
</file>