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283" r:id="rId4"/>
    <p:sldId id="271" r:id="rId5"/>
    <p:sldId id="272" r:id="rId6"/>
    <p:sldId id="273" r:id="rId7"/>
    <p:sldId id="288" r:id="rId8"/>
    <p:sldId id="292" r:id="rId9"/>
    <p:sldId id="291" r:id="rId10"/>
    <p:sldId id="289" r:id="rId11"/>
    <p:sldId id="29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28" autoAdjust="0"/>
    <p:restoredTop sz="99233" autoAdjust="0"/>
  </p:normalViewPr>
  <p:slideViewPr>
    <p:cSldViewPr>
      <p:cViewPr varScale="1">
        <p:scale>
          <a:sx n="81" d="100"/>
          <a:sy n="81" d="100"/>
        </p:scale>
        <p:origin x="-84"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xmlns=""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xmlns=""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xmlns=""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xmlns=""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xmlns=""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omniran-13-0050-00-ecsg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July</a:t>
            </a:r>
            <a:r>
              <a:rPr lang="en-US" dirty="0" smtClean="0"/>
              <a:t> </a:t>
            </a:r>
            <a:r>
              <a:rPr lang="en-US" dirty="0"/>
              <a:t>2013, </a:t>
            </a:r>
            <a:r>
              <a:rPr lang="en-US" dirty="0" smtClean="0"/>
              <a:t>Geneva, CH</a:t>
            </a:r>
            <a:endParaRPr lang="en-US" dirty="0"/>
          </a:p>
        </p:txBody>
      </p:sp>
      <p:sp>
        <p:nvSpPr>
          <p:cNvPr id="3" name="Subtitle 2"/>
          <p:cNvSpPr>
            <a:spLocks noGrp="1"/>
          </p:cNvSpPr>
          <p:nvPr>
            <p:ph type="subTitle" idx="1"/>
          </p:nvPr>
        </p:nvSpPr>
        <p:spPr/>
        <p:txBody>
          <a:bodyPr/>
          <a:lstStyle/>
          <a:p>
            <a:r>
              <a:rPr lang="en-US" dirty="0" smtClean="0"/>
              <a:t>2013-07-01</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a:t>
            </a:r>
            <a:r>
              <a:rPr lang="en-US" dirty="0" smtClean="0"/>
              <a:t>for July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62500" lnSpcReduction="20000"/>
          </a:bodyPr>
          <a:lstStyle/>
          <a:p>
            <a:r>
              <a:rPr lang="en-GB" dirty="0" smtClean="0"/>
              <a:t>Call Meeting to Order</a:t>
            </a:r>
          </a:p>
          <a:p>
            <a:r>
              <a:rPr lang="en-GB" dirty="0"/>
              <a:t>Attendance recording</a:t>
            </a:r>
            <a:endParaRPr lang="en-GB" dirty="0" smtClean="0"/>
          </a:p>
          <a:p>
            <a:r>
              <a:rPr lang="en-GB" dirty="0" smtClean="0"/>
              <a:t>Secretary </a:t>
            </a:r>
            <a:r>
              <a:rPr lang="en-GB" dirty="0" smtClean="0"/>
              <a:t>position</a:t>
            </a:r>
          </a:p>
          <a:p>
            <a:r>
              <a:rPr lang="en-GB" dirty="0" smtClean="0"/>
              <a:t>Approval of agenda</a:t>
            </a:r>
            <a:endParaRPr lang="en-GB" dirty="0" smtClean="0"/>
          </a:p>
          <a:p>
            <a:r>
              <a:rPr lang="en-US" dirty="0" smtClean="0"/>
              <a:t>Approval of minutes</a:t>
            </a:r>
          </a:p>
          <a:p>
            <a:r>
              <a:rPr lang="en-US" dirty="0" smtClean="0"/>
              <a:t>Reports</a:t>
            </a:r>
          </a:p>
          <a:p>
            <a:pPr lvl="0"/>
            <a:r>
              <a:rPr lang="en-US" dirty="0" smtClean="0"/>
              <a:t>Review dissemination of OmniRAN SG results into IEEE 802 WGs</a:t>
            </a:r>
          </a:p>
          <a:p>
            <a:r>
              <a:rPr lang="en-US" dirty="0" smtClean="0"/>
              <a:t>Review of communication and dissemination with external organizations</a:t>
            </a:r>
          </a:p>
          <a:p>
            <a:r>
              <a:rPr lang="en-US" dirty="0" smtClean="0"/>
              <a:t>Conclusion </a:t>
            </a:r>
            <a:r>
              <a:rPr lang="en-US" dirty="0"/>
              <a:t>on OmniRAN use cases</a:t>
            </a:r>
          </a:p>
          <a:p>
            <a:pPr lvl="1"/>
            <a:r>
              <a:rPr lang="en-US" dirty="0" smtClean="0"/>
              <a:t>Gap </a:t>
            </a:r>
            <a:r>
              <a:rPr lang="en-US" dirty="0"/>
              <a:t>analysis for the agreed use </a:t>
            </a:r>
            <a:r>
              <a:rPr lang="en-US" dirty="0" smtClean="0"/>
              <a:t>cases</a:t>
            </a:r>
          </a:p>
          <a:p>
            <a:pPr lvl="1"/>
            <a:r>
              <a:rPr lang="en-US" dirty="0" smtClean="0"/>
              <a:t>Documentation of results</a:t>
            </a:r>
            <a:endParaRPr lang="en-US" dirty="0"/>
          </a:p>
          <a:p>
            <a:r>
              <a:rPr lang="en-US" dirty="0" smtClean="0">
                <a:solidFill>
                  <a:srgbClr val="000000"/>
                </a:solidFill>
              </a:rPr>
              <a:t>Potential standardization topics for IEEE 802</a:t>
            </a:r>
          </a:p>
          <a:p>
            <a:r>
              <a:rPr lang="en-US" dirty="0" smtClean="0">
                <a:solidFill>
                  <a:srgbClr val="000000"/>
                </a:solidFill>
              </a:rPr>
              <a:t>Refine scope of OmniRAN EC SG (crisp words)</a:t>
            </a:r>
          </a:p>
          <a:p>
            <a:r>
              <a:rPr lang="en-US" dirty="0" smtClean="0">
                <a:solidFill>
                  <a:srgbClr val="000000"/>
                </a:solidFill>
              </a:rPr>
              <a:t>Reporting </a:t>
            </a:r>
            <a:r>
              <a:rPr lang="en-US" dirty="0" smtClean="0">
                <a:solidFill>
                  <a:srgbClr val="000000"/>
                </a:solidFill>
              </a:rPr>
              <a:t>slides for EC Closing Session</a:t>
            </a:r>
          </a:p>
          <a:p>
            <a:r>
              <a:rPr lang="en-US" dirty="0" smtClean="0"/>
              <a:t>Summary 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1906553368"/>
              </p:ext>
            </p:extLst>
          </p:nvPr>
        </p:nvGraphicFramePr>
        <p:xfrm>
          <a:off x="457200" y="1219200"/>
          <a:ext cx="8229601" cy="4955922"/>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pPr marL="85725" indent="-85725">
                        <a:buFont typeface="Arial" pitchFamily="34" charset="0"/>
                        <a:buChar char="•"/>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r>
                        <a:rPr lang="en-US" sz="1400" dirty="0" smtClean="0"/>
                        <a:t>Joint </a:t>
                      </a:r>
                      <a:r>
                        <a:rPr lang="en-US" sz="1400" dirty="0" err="1" smtClean="0"/>
                        <a:t>Mtg</a:t>
                      </a:r>
                      <a:r>
                        <a:rPr lang="en-US" sz="1400" dirty="0" smtClean="0"/>
                        <a:t> with 802.11 ARC</a:t>
                      </a: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243840">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87680">
                <a:tc vMerge="1">
                  <a:txBody>
                    <a:bodyPr/>
                    <a:lstStyle/>
                    <a:p>
                      <a:endParaRPr lang="en-US"/>
                    </a:p>
                  </a:txBody>
                  <a:tcPr/>
                </a:tc>
                <a:tc>
                  <a:txBody>
                    <a:bodyPr/>
                    <a:lstStyle/>
                    <a:p>
                      <a:pPr marL="85725" indent="-85725">
                        <a:buFont typeface="Arial" pitchFamily="34" charset="0"/>
                        <a:buChar char="•"/>
                      </a:pPr>
                      <a:r>
                        <a:rPr lang="en-US" sz="1200" dirty="0" smtClean="0"/>
                        <a:t>Opening Plenary</a:t>
                      </a:r>
                      <a:endParaRPr lang="en-US" sz="1200" dirty="0"/>
                    </a:p>
                  </a:txBody>
                  <a:tcPr marL="36000" marR="36000" marT="36000" marB="36000">
                    <a:solidFill>
                      <a:schemeClr val="bg2">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3840">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marL="85725" indent="-85725">
                        <a:buFont typeface="Arial" pitchFamily="34" charset="0"/>
                        <a:buChar char="•"/>
                      </a:pPr>
                      <a:r>
                        <a:rPr lang="en-US" sz="1200" dirty="0" smtClean="0"/>
                        <a:t>EC Closing Session</a:t>
                      </a:r>
                      <a:endParaRPr lang="en-US" sz="1200" dirty="0"/>
                    </a:p>
                  </a:txBody>
                  <a:tcPr marL="36000" marR="36000" marT="36000" marB="36000">
                    <a:solidFill>
                      <a:schemeClr val="bg2">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tx2">
                        <a:lumMod val="20000"/>
                        <a:lumOff val="8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xmlns="" val="1688770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fontScale="92500" lnSpcReduction="10000"/>
          </a:bodyPr>
          <a:lstStyle/>
          <a:p>
            <a:r>
              <a:rPr lang="en-GB" dirty="0" smtClean="0"/>
              <a:t>Tuesday</a:t>
            </a:r>
            <a:r>
              <a:rPr lang="en-GB" dirty="0"/>
              <a:t>, </a:t>
            </a:r>
            <a:r>
              <a:rPr lang="en-GB" dirty="0" smtClean="0"/>
              <a:t>July</a:t>
            </a:r>
            <a:r>
              <a:rPr lang="en-GB" dirty="0" smtClean="0"/>
              <a:t> 16</a:t>
            </a:r>
            <a:r>
              <a:rPr lang="en-GB" baseline="30000" dirty="0" smtClean="0"/>
              <a:t>th</a:t>
            </a:r>
            <a:r>
              <a:rPr lang="en-GB" dirty="0"/>
              <a:t>, </a:t>
            </a:r>
            <a:r>
              <a:rPr lang="en-GB" dirty="0" smtClean="0"/>
              <a:t>		</a:t>
            </a:r>
            <a:r>
              <a:rPr lang="en-GB" dirty="0" smtClean="0"/>
              <a:t>	13:30 </a:t>
            </a:r>
            <a:r>
              <a:rPr lang="en-GB" dirty="0"/>
              <a:t>– 15:30</a:t>
            </a:r>
          </a:p>
          <a:p>
            <a:r>
              <a:rPr lang="en-GB" dirty="0"/>
              <a:t>Wednesday, </a:t>
            </a:r>
            <a:r>
              <a:rPr lang="en-GB" dirty="0" smtClean="0"/>
              <a:t>July</a:t>
            </a:r>
            <a:r>
              <a:rPr lang="en-GB" dirty="0" smtClean="0"/>
              <a:t> 17</a:t>
            </a:r>
            <a:r>
              <a:rPr lang="en-GB" baseline="30000" dirty="0" smtClean="0"/>
              <a:t>th</a:t>
            </a:r>
            <a:r>
              <a:rPr lang="en-GB" dirty="0"/>
              <a:t>, </a:t>
            </a:r>
            <a:r>
              <a:rPr lang="en-GB" dirty="0" smtClean="0"/>
              <a:t>	</a:t>
            </a:r>
            <a:r>
              <a:rPr lang="en-GB" dirty="0" smtClean="0"/>
              <a:t>	08:00 </a:t>
            </a:r>
            <a:r>
              <a:rPr lang="en-GB" dirty="0"/>
              <a:t>– </a:t>
            </a:r>
            <a:r>
              <a:rPr lang="en-GB" dirty="0" smtClean="0"/>
              <a:t>10:00</a:t>
            </a:r>
          </a:p>
          <a:p>
            <a:pPr lvl="1"/>
            <a:r>
              <a:rPr lang="en-GB" sz="2200" dirty="0" smtClean="0"/>
              <a:t>joint </a:t>
            </a:r>
            <a:r>
              <a:rPr lang="en-GB" sz="2200" dirty="0" err="1" smtClean="0"/>
              <a:t>mtg</a:t>
            </a:r>
            <a:r>
              <a:rPr lang="en-GB" sz="2200" dirty="0" smtClean="0"/>
              <a:t> w/ 802.11 ARC			08:00 – 09:00</a:t>
            </a:r>
            <a:endParaRPr lang="en-GB" sz="2200" dirty="0"/>
          </a:p>
          <a:p>
            <a:r>
              <a:rPr lang="en-GB" dirty="0" smtClean="0"/>
              <a:t>Wednesday, </a:t>
            </a:r>
            <a:r>
              <a:rPr lang="en-GB" dirty="0" smtClean="0"/>
              <a:t>July</a:t>
            </a:r>
            <a:r>
              <a:rPr lang="en-GB" dirty="0" smtClean="0"/>
              <a:t> 17</a:t>
            </a:r>
            <a:r>
              <a:rPr lang="en-GB" baseline="30000" dirty="0" smtClean="0"/>
              <a:t>th</a:t>
            </a:r>
            <a:r>
              <a:rPr lang="en-GB" dirty="0" smtClean="0"/>
              <a:t>, 	</a:t>
            </a:r>
            <a:r>
              <a:rPr lang="en-GB" dirty="0" smtClean="0"/>
              <a:t>	13:30 </a:t>
            </a:r>
            <a:r>
              <a:rPr lang="en-GB" dirty="0" smtClean="0"/>
              <a:t>– 15:30</a:t>
            </a:r>
          </a:p>
          <a:p>
            <a:r>
              <a:rPr lang="en-GB" dirty="0" smtClean="0"/>
              <a:t>Thursday, </a:t>
            </a:r>
            <a:r>
              <a:rPr lang="en-GB" dirty="0" smtClean="0"/>
              <a:t>July</a:t>
            </a:r>
            <a:r>
              <a:rPr lang="en-GB" dirty="0" smtClean="0"/>
              <a:t> 18</a:t>
            </a:r>
            <a:r>
              <a:rPr lang="en-GB" baseline="30000" dirty="0" smtClean="0"/>
              <a:t>th</a:t>
            </a:r>
            <a:r>
              <a:rPr lang="en-GB" dirty="0" smtClean="0"/>
              <a:t>, 		</a:t>
            </a:r>
            <a:r>
              <a:rPr lang="en-GB" dirty="0" smtClean="0"/>
              <a:t>08</a:t>
            </a:r>
            <a:r>
              <a:rPr lang="en-GB" dirty="0" smtClean="0"/>
              <a:t>:00 </a:t>
            </a:r>
            <a:r>
              <a:rPr lang="en-GB" dirty="0" smtClean="0"/>
              <a:t>– </a:t>
            </a:r>
            <a:r>
              <a:rPr lang="en-GB" dirty="0" smtClean="0"/>
              <a:t>10:00</a:t>
            </a:r>
            <a:endParaRPr lang="en-GB" dirty="0" smtClean="0"/>
          </a:p>
          <a:p>
            <a:r>
              <a:rPr lang="en-GB" dirty="0" smtClean="0"/>
              <a:t>Thursday</a:t>
            </a:r>
            <a:r>
              <a:rPr lang="en-GB" dirty="0"/>
              <a:t>, </a:t>
            </a:r>
            <a:r>
              <a:rPr lang="en-GB" dirty="0" smtClean="0"/>
              <a:t>July</a:t>
            </a:r>
            <a:r>
              <a:rPr lang="en-GB" dirty="0" smtClean="0"/>
              <a:t> 18</a:t>
            </a:r>
            <a:r>
              <a:rPr lang="en-GB" baseline="30000" dirty="0" smtClean="0"/>
              <a:t>th</a:t>
            </a:r>
            <a:r>
              <a:rPr lang="en-GB" dirty="0" smtClean="0"/>
              <a:t>, 		</a:t>
            </a:r>
            <a:r>
              <a:rPr lang="en-GB" dirty="0" smtClean="0"/>
              <a:t>13:30 </a:t>
            </a:r>
            <a:r>
              <a:rPr lang="en-GB" dirty="0"/>
              <a:t>– </a:t>
            </a:r>
            <a:r>
              <a:rPr lang="en-GB" dirty="0" smtClean="0"/>
              <a:t>15:30</a:t>
            </a:r>
            <a:endParaRPr lang="en-GB" dirty="0"/>
          </a:p>
          <a:p>
            <a:endParaRPr lang="en-GB" dirty="0"/>
          </a:p>
          <a:p>
            <a:pPr marL="0" indent="0">
              <a:buNone/>
            </a:pPr>
            <a:r>
              <a:rPr lang="en-GB" dirty="0"/>
              <a:t>Meeting Room:</a:t>
            </a:r>
          </a:p>
          <a:p>
            <a:r>
              <a:rPr lang="en-GB" dirty="0" smtClean="0"/>
              <a:t>CCV – Room C</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OmniRAN EC SG </a:t>
            </a:r>
            <a:r>
              <a:rPr lang="en-US" dirty="0" smtClean="0"/>
              <a:t>Objectives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perform a gap analysis that shows what pieces of work that are relevant to 802 (standards and standards under development) are not covered by existing external SDOs  (IETF, 3GPP,...) and internal, and socialize that analysis with those SDOs;</a:t>
            </a:r>
          </a:p>
          <a:p>
            <a:endParaRPr lang="en-US" dirty="0" smtClean="0"/>
          </a:p>
          <a:p>
            <a:r>
              <a:rPr lang="en-US" dirty="0" smtClean="0"/>
              <a:t>Having performed that gap analysis, define a crisp scope of the ECSG (target 15 words or less);</a:t>
            </a:r>
          </a:p>
          <a:p>
            <a:endParaRPr lang="en-US" dirty="0" smtClean="0"/>
          </a:p>
          <a:p>
            <a:r>
              <a:rPr lang="en-US" dirty="0" smtClean="0"/>
              <a:t>Define what piece(s) of work within that scope (a) fall legitimately within 802's remit and (b) are achievable within an 802 activity.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EC SG</a:t>
            </a:r>
            <a:r>
              <a:rPr lang="en-US" dirty="0" smtClean="0"/>
              <a:t/>
            </a:r>
            <a:br>
              <a:rPr lang="en-US" dirty="0" smtClean="0"/>
            </a:br>
            <a:r>
              <a:rPr lang="en-US" dirty="0" smtClean="0"/>
              <a:t>Plan </a:t>
            </a:r>
            <a:r>
              <a:rPr lang="en-US" dirty="0"/>
              <a:t>and </a:t>
            </a:r>
            <a:r>
              <a:rPr lang="en-US" dirty="0" smtClean="0"/>
              <a:t>Timeline</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000000"/>
                </a:solidFill>
                <a:latin typeface="+mn-lt"/>
              </a:rPr>
              <a:t>Functional requirements within scope of IEEE 802 </a:t>
            </a:r>
            <a:endParaRPr lang="en-US" sz="1600" dirty="0">
              <a:solidFill>
                <a:srgbClr val="000000"/>
              </a:solidFill>
              <a:latin typeface="+mn-lt"/>
            </a:endParaRPr>
          </a:p>
        </p:txBody>
      </p:sp>
      <p:sp>
        <p:nvSpPr>
          <p:cNvPr id="49" name="TextBox 48"/>
          <p:cNvSpPr txBox="1"/>
          <p:nvPr/>
        </p:nvSpPr>
        <p:spPr>
          <a:xfrm>
            <a:off x="6096000" y="3352800"/>
            <a:ext cx="609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1371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772400" y="3962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63" name="TextBox 62"/>
          <p:cNvSpPr txBox="1"/>
          <p:nvPr/>
        </p:nvSpPr>
        <p:spPr>
          <a:xfrm>
            <a:off x="7696200" y="4267200"/>
            <a:ext cx="11430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7696200" y="5334000"/>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0" name="Straight Connector 69"/>
          <p:cNvCxnSpPr/>
          <p:nvPr/>
        </p:nvCxnSpPr>
        <p:spPr bwMode="auto">
          <a:xfrm>
            <a:off x="77343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7467600" y="1447800"/>
            <a:ext cx="600351" cy="261610"/>
          </a:xfrm>
          <a:prstGeom prst="rect">
            <a:avLst/>
          </a:prstGeom>
          <a:noFill/>
        </p:spPr>
        <p:txBody>
          <a:bodyPr wrap="none" rtlCol="0">
            <a:spAutoFit/>
          </a:bodyPr>
          <a:lstStyle/>
          <a:p>
            <a:r>
              <a:rPr lang="en-US" sz="1100">
                <a:latin typeface="+mn-lt"/>
              </a:rPr>
              <a:t>Jun’20</a:t>
            </a:r>
          </a:p>
        </p:txBody>
      </p:sp>
    </p:spTree>
    <p:extLst>
      <p:ext uri="{BB962C8B-B14F-4D97-AF65-F5344CB8AC3E}">
        <p14:creationId xmlns:p14="http://schemas.microsoft.com/office/powerpoint/2010/main" xmlns="" val="1662630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878</Words>
  <Application>Microsoft Office PowerPoint</Application>
  <PresentationFormat>On-screen Show (4:3)</PresentationFormat>
  <Paragraphs>149</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vt:lpstr>
      <vt:lpstr>OmniRAN EC SG  Agenda and Meeting Slides July 2013, Geneva, CH</vt:lpstr>
      <vt:lpstr>Meetings</vt:lpstr>
      <vt:lpstr>Guidelines for IEEE-SA Meetings</vt:lpstr>
      <vt:lpstr>Resources – URLs</vt:lpstr>
      <vt:lpstr>Meeting Etiquette</vt:lpstr>
      <vt:lpstr>LMSC Operations Manual</vt:lpstr>
      <vt:lpstr>OmniRAN ECSG Resources</vt:lpstr>
      <vt:lpstr>OmniRAN EC SG Objectives</vt:lpstr>
      <vt:lpstr>OmniRAN EC SG Plan and Timeline</vt:lpstr>
      <vt:lpstr>Agenda for July 2013 F2F</vt:lpstr>
      <vt:lpstr>July 2013 OmniRAN F2F Schedule</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223</cp:revision>
  <cp:lastPrinted>1998-02-10T13:28:06Z</cp:lastPrinted>
  <dcterms:created xsi:type="dcterms:W3CDTF">2011-12-30T17:06:23Z</dcterms:created>
  <dcterms:modified xsi:type="dcterms:W3CDTF">2013-07-01T10:17:55Z</dcterms:modified>
</cp:coreProperties>
</file>