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handoutMasterIdLst>
    <p:handoutMasterId r:id="rId37"/>
  </p:handoutMasterIdLst>
  <p:sldIdLst>
    <p:sldId id="264" r:id="rId2"/>
    <p:sldId id="342" r:id="rId3"/>
    <p:sldId id="262" r:id="rId4"/>
    <p:sldId id="329" r:id="rId5"/>
    <p:sldId id="343" r:id="rId6"/>
    <p:sldId id="322" r:id="rId7"/>
    <p:sldId id="298" r:id="rId8"/>
    <p:sldId id="299" r:id="rId9"/>
    <p:sldId id="324" r:id="rId10"/>
    <p:sldId id="318" r:id="rId11"/>
    <p:sldId id="328" r:id="rId12"/>
    <p:sldId id="326" r:id="rId13"/>
    <p:sldId id="344" r:id="rId14"/>
    <p:sldId id="350" r:id="rId15"/>
    <p:sldId id="327" r:id="rId16"/>
    <p:sldId id="303" r:id="rId17"/>
    <p:sldId id="348" r:id="rId18"/>
    <p:sldId id="349" r:id="rId19"/>
    <p:sldId id="345" r:id="rId20"/>
    <p:sldId id="330" r:id="rId21"/>
    <p:sldId id="332" r:id="rId22"/>
    <p:sldId id="333" r:id="rId23"/>
    <p:sldId id="335" r:id="rId24"/>
    <p:sldId id="336" r:id="rId25"/>
    <p:sldId id="341" r:id="rId26"/>
    <p:sldId id="339" r:id="rId27"/>
    <p:sldId id="334" r:id="rId28"/>
    <p:sldId id="338" r:id="rId29"/>
    <p:sldId id="340" r:id="rId30"/>
    <p:sldId id="276" r:id="rId31"/>
    <p:sldId id="347" r:id="rId32"/>
    <p:sldId id="346" r:id="rId33"/>
    <p:sldId id="321" r:id="rId34"/>
    <p:sldId id="351" r:id="rId3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40"/>
    <a:srgbClr val="7600A0"/>
    <a:srgbClr val="9900CC"/>
    <a:srgbClr val="9900FF"/>
    <a:srgbClr val="6600CC"/>
    <a:srgbClr val="A50021"/>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352" autoAdjust="0"/>
    <p:restoredTop sz="99233" autoAdjust="0"/>
  </p:normalViewPr>
  <p:slideViewPr>
    <p:cSldViewPr>
      <p:cViewPr varScale="1">
        <p:scale>
          <a:sx n="115" d="100"/>
          <a:sy n="115" d="100"/>
        </p:scale>
        <p:origin x="-13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156"/>
    </p:cViewPr>
  </p:sorterViewPr>
  <p:gridSpacing cx="46080363" cy="460803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xmlns=""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xmlns=""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453656" y="8839200"/>
            <a:ext cx="76944" cy="184666"/>
          </a:xfrm>
          <a:ln/>
        </p:spPr>
        <p:txBody>
          <a:bodyPr/>
          <a:lstStyle/>
          <a:p>
            <a:fld id="{07185C03-F1AB-4731-8F81-162CD1B609D7}" type="slidenum">
              <a:rPr lang="en-US"/>
              <a:pPr/>
              <a:t>7</a:t>
            </a:fld>
            <a:endParaRPr lang="en-US" dirty="0"/>
          </a:p>
        </p:txBody>
      </p:sp>
      <p:sp>
        <p:nvSpPr>
          <p:cNvPr id="105474" name="Rectangle 2"/>
          <p:cNvSpPr>
            <a:spLocks noGrp="1" noRot="1" noChangeAspect="1" noChangeArrowheads="1" noTextEdit="1"/>
          </p:cNvSpPr>
          <p:nvPr>
            <p:ph type="sldImg"/>
          </p:nvPr>
        </p:nvSpPr>
        <p:spPr>
          <a:xfrm>
            <a:off x="1154113" y="701675"/>
            <a:ext cx="4625975" cy="3468688"/>
          </a:xfrm>
          <a:ln/>
        </p:spPr>
      </p:sp>
      <p:sp>
        <p:nvSpPr>
          <p:cNvPr id="105475" name="Rectangle 3"/>
          <p:cNvSpPr>
            <a:spLocks noGrp="1" noChangeArrowheads="1"/>
          </p:cNvSpPr>
          <p:nvPr>
            <p:ph type="body" idx="1"/>
          </p:nvPr>
        </p:nvSpPr>
        <p:spPr/>
        <p:txBody>
          <a:bodyPr/>
          <a:lstStyle/>
          <a:p>
            <a:pPr marL="231618" indent="-231618">
              <a:buFontTx/>
              <a:buAutoNum type="arabicPeriod"/>
            </a:pPr>
            <a:endParaRPr lang="en-US" dirty="0"/>
          </a:p>
        </p:txBody>
      </p:sp>
    </p:spTree>
    <p:extLst>
      <p:ext uri="{BB962C8B-B14F-4D97-AF65-F5344CB8AC3E}">
        <p14:creationId xmlns:p14="http://schemas.microsoft.com/office/powerpoint/2010/main" xmlns="" val="142492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54113" y="701675"/>
            <a:ext cx="4625975" cy="3468688"/>
          </a:xfrm>
          <a:ln/>
        </p:spPr>
      </p:sp>
      <p:sp>
        <p:nvSpPr>
          <p:cNvPr id="96259" name="Notes Placeholder 2"/>
          <p:cNvSpPr>
            <a:spLocks noGrp="1"/>
          </p:cNvSpPr>
          <p:nvPr>
            <p:ph type="body" idx="1"/>
          </p:nvPr>
        </p:nvSpPr>
        <p:spPr>
          <a:noFill/>
        </p:spPr>
        <p:txBody>
          <a:bodyPr/>
          <a:lstStyle/>
          <a:p>
            <a:endParaRPr lang="en-US" smtClean="0">
              <a:latin typeface="Arial" pitchFamily="34" charset="0"/>
              <a:ea typeface="ＭＳ Ｐゴシック" pitchFamily="34" charset="-128"/>
              <a:cs typeface="Geneva"/>
            </a:endParaRPr>
          </a:p>
        </p:txBody>
      </p:sp>
      <p:sp>
        <p:nvSpPr>
          <p:cNvPr id="96260" name="Slide Number Placeholder 3"/>
          <p:cNvSpPr>
            <a:spLocks noGrp="1"/>
          </p:cNvSpPr>
          <p:nvPr>
            <p:ph type="sldNum" sz="quarter" idx="5"/>
          </p:nvPr>
        </p:nvSpPr>
        <p:spPr>
          <a:xfrm>
            <a:off x="3360682" y="8839200"/>
            <a:ext cx="169918" cy="184666"/>
          </a:xfrm>
          <a:noFill/>
          <a:ln>
            <a:miter lim="800000"/>
            <a:headEnd/>
            <a:tailEnd/>
          </a:ln>
        </p:spPr>
        <p:txBody>
          <a:bodyPr/>
          <a:lstStyle/>
          <a:p>
            <a:fld id="{256EB60B-AF9A-48DD-A80E-330DBAC3E5D0}" type="slidenum">
              <a:rPr lang="en-US" smtClean="0">
                <a:latin typeface="Arial" pitchFamily="34" charset="0"/>
                <a:ea typeface="ＭＳ Ｐゴシック" pitchFamily="34" charset="-128"/>
              </a:rPr>
              <a:pPr/>
              <a:t>17</a:t>
            </a:fld>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154113" y="701675"/>
            <a:ext cx="4625975" cy="34686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196" name="Slide Number Placeholder 3"/>
          <p:cNvSpPr>
            <a:spLocks noGrp="1"/>
          </p:cNvSpPr>
          <p:nvPr>
            <p:ph type="sldNum" sz="quarter" idx="5"/>
          </p:nvPr>
        </p:nvSpPr>
        <p:spPr bwMode="auto">
          <a:xfrm>
            <a:off x="3352800" y="8839200"/>
            <a:ext cx="177800" cy="18466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4784AF-0204-4500-AF5C-8031A84512A7}" type="slidenum">
              <a:rPr lang="en-US" smtClean="0"/>
              <a:pPr eaLnBrk="1" hangingPunct="1"/>
              <a:t>18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53656" y="8839200"/>
            <a:ext cx="76944" cy="184666"/>
          </a:xfrm>
        </p:spPr>
        <p:txBody>
          <a:bodyPr/>
          <a:lstStyle/>
          <a:p>
            <a:fld id="{C67139CA-5923-5E4A-8BEA-EBB24723E16B}" type="slidenum">
              <a:rPr lang="en-US" smtClean="0"/>
              <a:pPr/>
              <a:t>26</a:t>
            </a:fld>
            <a:endParaRPr lang="en-US"/>
          </a:p>
        </p:txBody>
      </p:sp>
    </p:spTree>
    <p:extLst>
      <p:ext uri="{BB962C8B-B14F-4D97-AF65-F5344CB8AC3E}">
        <p14:creationId xmlns:p14="http://schemas.microsoft.com/office/powerpoint/2010/main" xmlns="" val="3660843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ayout1">
    <p:spTree>
      <p:nvGrpSpPr>
        <p:cNvPr id="1" name=""/>
        <p:cNvGrpSpPr/>
        <p:nvPr/>
      </p:nvGrpSpPr>
      <p:grpSpPr>
        <a:xfrm>
          <a:off x="0" y="0"/>
          <a:ext cx="0" cy="0"/>
          <a:chOff x="0" y="0"/>
          <a:chExt cx="0" cy="0"/>
        </a:xfrm>
      </p:grpSpPr>
      <p:sp>
        <p:nvSpPr>
          <p:cNvPr id="2" name="Titel 1"/>
          <p:cNvSpPr>
            <a:spLocks noGrp="1"/>
          </p:cNvSpPr>
          <p:nvPr>
            <p:ph type="title"/>
          </p:nvPr>
        </p:nvSpPr>
        <p:spPr>
          <a:xfrm>
            <a:off x="755576" y="116632"/>
            <a:ext cx="7416824" cy="936104"/>
          </a:xfrm>
          <a:prstGeom prst="rect">
            <a:avLst/>
          </a:prstGeom>
        </p:spPr>
        <p:txBody>
          <a:bodyPr/>
          <a:lstStyle>
            <a:lvl1pPr>
              <a:defRPr sz="4000"/>
            </a:lvl1pPr>
          </a:lstStyle>
          <a:p>
            <a:r>
              <a:rPr lang="de-DE" smtClean="0"/>
              <a:t>Titelmasterformat durch Klicken bearbeiten</a:t>
            </a:r>
            <a:endParaRPr lang="en-US" dirty="0"/>
          </a:p>
        </p:txBody>
      </p:sp>
      <p:sp>
        <p:nvSpPr>
          <p:cNvPr id="6" name="Textplatzhalter 2"/>
          <p:cNvSpPr>
            <a:spLocks noGrp="1"/>
          </p:cNvSpPr>
          <p:nvPr>
            <p:ph idx="1"/>
          </p:nvPr>
        </p:nvSpPr>
        <p:spPr bwMode="auto">
          <a:xfrm>
            <a:off x="457200" y="1340768"/>
            <a:ext cx="8229600" cy="4785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800"/>
            </a:lvl1pPr>
            <a:lvl2pPr>
              <a:defRPr sz="1800"/>
            </a:lvl2pPr>
            <a:lvl3pPr>
              <a:defRPr sz="1800"/>
            </a:lvl3pPr>
            <a:lvl4pPr>
              <a:defRPr sz="1800"/>
            </a:lvl4pPr>
            <a:lvl5pPr>
              <a:defRPr sz="1800"/>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smtClean="0"/>
          </a:p>
        </p:txBody>
      </p:sp>
      <p:sp>
        <p:nvSpPr>
          <p:cNvPr id="4" name="Datumsplatzhalter 3"/>
          <p:cNvSpPr>
            <a:spLocks noGrp="1"/>
          </p:cNvSpPr>
          <p:nvPr>
            <p:ph type="dt" sz="half" idx="10"/>
          </p:nvPr>
        </p:nvSpPr>
        <p:spPr>
          <a:xfrm>
            <a:off x="457200" y="6356350"/>
            <a:ext cx="946150" cy="365125"/>
          </a:xfrm>
          <a:prstGeom prst="rect">
            <a:avLst/>
          </a:prstGeom>
        </p:spPr>
        <p:txBody>
          <a:bodyPr/>
          <a:lstStyle>
            <a:lvl1pPr>
              <a:defRPr/>
            </a:lvl1pPr>
          </a:lstStyle>
          <a:p>
            <a:pPr>
              <a:defRPr/>
            </a:pPr>
            <a:r>
              <a:rPr lang="de-DE" smtClean="0"/>
              <a:t>May 2013</a:t>
            </a:r>
            <a:endParaRPr lang="de-DE"/>
          </a:p>
        </p:txBody>
      </p:sp>
      <p:sp>
        <p:nvSpPr>
          <p:cNvPr id="5" name="Fußzeilenplatzhalter 4"/>
          <p:cNvSpPr>
            <a:spLocks noGrp="1"/>
          </p:cNvSpPr>
          <p:nvPr>
            <p:ph type="ftr" sz="quarter" idx="11"/>
          </p:nvPr>
        </p:nvSpPr>
        <p:spPr>
          <a:xfrm>
            <a:off x="1476375" y="6356350"/>
            <a:ext cx="6551613" cy="365125"/>
          </a:xfrm>
          <a:prstGeom prst="rect">
            <a:avLst/>
          </a:prstGeom>
        </p:spPr>
        <p:txBody>
          <a:bodyPr/>
          <a:lstStyle>
            <a:lvl1pPr>
              <a:defRPr/>
            </a:lvl1pPr>
          </a:lstStyle>
          <a:p>
            <a:pPr>
              <a:defRPr/>
            </a:pPr>
            <a:r>
              <a:rPr lang="en-US" smtClean="0"/>
              <a:t>C-ITS standarisation, testing and procurement</a:t>
            </a:r>
            <a:endParaRPr lang="de-DE"/>
          </a:p>
        </p:txBody>
      </p:sp>
      <p:sp>
        <p:nvSpPr>
          <p:cNvPr id="7" name="Foliennummernplatzhalter 5"/>
          <p:cNvSpPr>
            <a:spLocks noGrp="1"/>
          </p:cNvSpPr>
          <p:nvPr>
            <p:ph type="sldNum" sz="quarter" idx="12"/>
          </p:nvPr>
        </p:nvSpPr>
        <p:spPr>
          <a:xfrm>
            <a:off x="8172450" y="6356350"/>
            <a:ext cx="514350" cy="365125"/>
          </a:xfrm>
          <a:prstGeom prst="rect">
            <a:avLst/>
          </a:prstGeom>
        </p:spPr>
        <p:txBody>
          <a:bodyPr/>
          <a:lstStyle>
            <a:lvl1pPr>
              <a:defRPr/>
            </a:lvl1pPr>
          </a:lstStyle>
          <a:p>
            <a:pPr>
              <a:defRPr/>
            </a:pPr>
            <a:fld id="{B2D2C280-8405-45C9-A6A0-82E3F6AE71DA}" type="slidenum">
              <a:rPr lang="de-DE"/>
              <a:pPr>
                <a:defRPr/>
              </a:pPr>
              <a:t>‹#›</a:t>
            </a:fld>
            <a:endParaRPr lang="de-DE"/>
          </a:p>
        </p:txBody>
      </p:sp>
    </p:spTree>
    <p:extLst>
      <p:ext uri="{BB962C8B-B14F-4D97-AF65-F5344CB8AC3E}">
        <p14:creationId xmlns:p14="http://schemas.microsoft.com/office/powerpoint/2010/main" xmlns="" val="112303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759040" y="76200"/>
            <a:ext cx="2156360" cy="307777"/>
          </a:xfrm>
          <a:prstGeom prst="rect">
            <a:avLst/>
          </a:prstGeom>
        </p:spPr>
        <p:txBody>
          <a:bodyPr wrap="none">
            <a:spAutoFit/>
          </a:bodyPr>
          <a:lstStyle/>
          <a:p>
            <a:pPr algn="r"/>
            <a:r>
              <a:rPr lang="en-US" sz="1400" b="1" dirty="0" smtClean="0"/>
              <a:t>omniran-13-0048-02-0000</a:t>
            </a:r>
            <a:endParaRPr lang="en-US" sz="1400" b="1" dirty="0"/>
          </a:p>
        </p:txBody>
      </p:sp>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ndards.ieee.org/guides/bylaws/sect6-7.html" TargetMode="External"/><Relationship Id="rId2" Type="http://schemas.openxmlformats.org/officeDocument/2006/relationships/hyperlink" Target="http://standards.ieee.org/IPR/copyrightpolicy.html" TargetMode="External"/><Relationship Id="rId1" Type="http://schemas.openxmlformats.org/officeDocument/2006/relationships/slideLayout" Target="../slideLayouts/slideLayout7.xml"/><Relationship Id="rId4" Type="http://schemas.openxmlformats.org/officeDocument/2006/relationships/hyperlink" Target="http://standards.ieee.org/guides/opman/sect6.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wmf"/><Relationship Id="rId5" Type="http://schemas.openxmlformats.org/officeDocument/2006/relationships/oleObject" Target="../embeddings/oleObject5.bin"/><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16.wmf"/><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wmf"/><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wmf"/><Relationship Id="rId5" Type="http://schemas.openxmlformats.org/officeDocument/2006/relationships/oleObject" Target="../embeddings/oleObject9.bin"/><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image" Target="../media/image1.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xmlns="" val="2359667526"/>
              </p:ext>
            </p:extLst>
          </p:nvPr>
        </p:nvGraphicFramePr>
        <p:xfrm>
          <a:off x="533400" y="483090"/>
          <a:ext cx="8077201" cy="3241529"/>
        </p:xfrm>
        <a:graphic>
          <a:graphicData uri="http://schemas.openxmlformats.org/drawingml/2006/table">
            <a:tbl>
              <a:tblPr firstRow="1" bandRow="1">
                <a:tableStyleId>{5940675A-B579-460E-94D1-54222C63F5DA}</a:tableStyleId>
              </a:tblPr>
              <a:tblGrid>
                <a:gridCol w="2056015"/>
                <a:gridCol w="1622545"/>
                <a:gridCol w="1845205"/>
                <a:gridCol w="2553436"/>
              </a:tblGrid>
              <a:tr h="399499">
                <a:tc gridSpan="4">
                  <a:txBody>
                    <a:bodyPr/>
                    <a:lstStyle/>
                    <a:p>
                      <a:pPr algn="ctr"/>
                      <a:r>
                        <a:rPr lang="en-US" sz="2000" dirty="0" smtClean="0">
                          <a:solidFill>
                            <a:schemeClr val="tx2"/>
                          </a:solidFill>
                          <a:latin typeface="+mj-lt"/>
                        </a:rPr>
                        <a:t>IEEE 802 OmniRAN EC SG Results and Outlook</a:t>
                      </a:r>
                      <a:endParaRPr lang="en-US" sz="2000" dirty="0">
                        <a:solidFill>
                          <a:schemeClr val="tx2"/>
                        </a:solidFill>
                        <a:latin typeface="+mj-lt"/>
                      </a:endParaRPr>
                    </a:p>
                  </a:txBody>
                  <a:tcPr marL="36000" marR="36000" marT="36000" marB="36000"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r>
              <a:tr h="270234">
                <a:tc gridSpan="4">
                  <a:txBody>
                    <a:bodyPr/>
                    <a:lstStyle/>
                    <a:p>
                      <a:pPr algn="ctr"/>
                      <a:r>
                        <a:rPr lang="en-US" sz="1200" dirty="0" smtClean="0"/>
                        <a:t>Date: 2013-07-07</a:t>
                      </a:r>
                      <a:endParaRPr lang="en-US" sz="1200" dirty="0"/>
                    </a:p>
                  </a:txBody>
                  <a:tcPr marL="36000" marR="36000" marT="36000" marB="3600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93897">
                <a:tc gridSpan="4">
                  <a:txBody>
                    <a:bodyPr/>
                    <a:lstStyle/>
                    <a:p>
                      <a:r>
                        <a:rPr lang="en-US" sz="1200" b="1" i="1" dirty="0" smtClean="0"/>
                        <a:t>Authors:</a:t>
                      </a:r>
                      <a:endParaRPr lang="en-US" sz="1200" b="1" i="1"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77280">
                <a:tc>
                  <a:txBody>
                    <a:bodyPr/>
                    <a:lstStyle/>
                    <a:p>
                      <a:r>
                        <a:rPr lang="en-US" sz="1000" b="0" i="1" dirty="0" smtClean="0"/>
                        <a:t>Name</a:t>
                      </a:r>
                      <a:endParaRPr lang="en-US" sz="1000" b="0" i="1"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Affiliation</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Phone</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Email</a:t>
                      </a:r>
                      <a:endParaRPr lang="en-US" sz="1000" b="0" i="1"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smtClean="0"/>
                        <a:t>Max Riegel</a:t>
                      </a:r>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NSN</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+49 173 293 8240</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maximilian.riegel@nsn.com</a:t>
                      </a:r>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smtClean="0"/>
                        <a:t>Juan Carlos Zuniga</a:t>
                      </a:r>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err="1" smtClean="0"/>
                        <a:t>Interdigital</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+1 (514) 904 6300</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j.c.zuniga@ieee.org</a:t>
                      </a:r>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323">
                <a:tc gridSpan="4">
                  <a:txBody>
                    <a:bodyPr/>
                    <a:lstStyle/>
                    <a:p>
                      <a:r>
                        <a:rPr lang="en-US" sz="1000" b="1" i="1" dirty="0" smtClean="0"/>
                        <a:t>Notice:</a:t>
                      </a:r>
                    </a:p>
                    <a:p>
                      <a:r>
                        <a:rPr lang="en-US" sz="1000" i="0" kern="1200" dirty="0" smtClean="0">
                          <a:solidFill>
                            <a:schemeClr val="tx1"/>
                          </a:solidFill>
                          <a:latin typeface="+mn-lt"/>
                          <a:ea typeface="+mn-ea"/>
                          <a:cs typeface="+mn-cs"/>
                        </a:rPr>
                        <a:t>This document does not represent the agreed view</a:t>
                      </a:r>
                      <a:r>
                        <a:rPr lang="en-US" sz="1000" i="0" kern="1200" baseline="0" dirty="0" smtClean="0">
                          <a:solidFill>
                            <a:schemeClr val="tx1"/>
                          </a:solidFill>
                          <a:latin typeface="+mn-lt"/>
                          <a:ea typeface="+mn-ea"/>
                          <a:cs typeface="+mn-cs"/>
                        </a:rPr>
                        <a:t> of the OmniRAN EC SG</a:t>
                      </a:r>
                      <a:r>
                        <a:rPr lang="en-US" sz="1000" i="0" kern="1200" dirty="0" smtClean="0">
                          <a:solidFill>
                            <a:schemeClr val="tx1"/>
                          </a:solidFill>
                          <a:latin typeface="+mn-lt"/>
                          <a:ea typeface="+mn-ea"/>
                          <a:cs typeface="+mn-cs"/>
                        </a:rPr>
                        <a:t>. It represents only the views of the participants listed in the ‘Authors:’ field above. It is offered as a basis for discussion. It is not binding on the contributor, who reserve the right to add, amend or withdraw material contained herein.</a:t>
                      </a:r>
                      <a:endParaRPr lang="en-US" sz="1000" i="0" dirty="0"/>
                    </a:p>
                  </a:txBody>
                  <a:tcPr marL="36000" marR="36000" marT="0" marB="0" anchor="ctr">
                    <a:lnT w="12700" cap="flat" cmpd="sng" algn="ctr">
                      <a:solidFill>
                        <a:schemeClr val="tx1"/>
                      </a:solidFill>
                      <a:prstDash val="solid"/>
                      <a:round/>
                      <a:headEnd type="none" w="med" len="med"/>
                      <a:tailEnd type="none" w="med" len="med"/>
                    </a:lnT>
                  </a:tcP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383754">
                <a:tc gridSpan="4">
                  <a:txBody>
                    <a:bodyPr/>
                    <a:lstStyle/>
                    <a:p>
                      <a:r>
                        <a:rPr lang="en-US" sz="1000" b="1" i="1" dirty="0" smtClean="0"/>
                        <a:t>Copyright policy:</a:t>
                      </a:r>
                    </a:p>
                    <a:p>
                      <a:r>
                        <a:rPr lang="en-US" sz="1000" kern="1200" dirty="0" smtClean="0">
                          <a:solidFill>
                            <a:schemeClr val="tx1"/>
                          </a:solidFill>
                          <a:latin typeface="+mn-lt"/>
                          <a:ea typeface="+mn-ea"/>
                          <a:cs typeface="+mn-cs"/>
                        </a:rPr>
                        <a:t>The contributor is familiar with the IEEE-SA Copyright Policy &lt;</a:t>
                      </a:r>
                      <a:r>
                        <a:rPr lang="en-US" sz="1000" kern="1200" dirty="0" smtClean="0">
                          <a:solidFill>
                            <a:schemeClr val="tx1"/>
                          </a:solidFill>
                          <a:latin typeface="+mn-lt"/>
                          <a:ea typeface="+mn-ea"/>
                          <a:cs typeface="+mn-cs"/>
                          <a:hlinkClick r:id="rId2"/>
                        </a:rPr>
                        <a:t>http://standards.ieee.org/IPR/copyrightpolicy.html</a:t>
                      </a:r>
                      <a:r>
                        <a:rPr lang="en-US" sz="1000" kern="1200" dirty="0" smtClean="0">
                          <a:solidFill>
                            <a:schemeClr val="tx1"/>
                          </a:solidFill>
                          <a:latin typeface="+mn-lt"/>
                          <a:ea typeface="+mn-ea"/>
                          <a:cs typeface="+mn-cs"/>
                        </a:rPr>
                        <a:t>&gt;.</a:t>
                      </a:r>
                      <a:endParaRPr lang="en-US" sz="1000" dirty="0"/>
                    </a:p>
                  </a:txBody>
                  <a:tcPr marL="36000" marR="36000" marT="0" marB="0" anchor="ct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484742">
                <a:tc gridSpan="4">
                  <a:txBody>
                    <a:bodyPr/>
                    <a:lstStyle/>
                    <a:p>
                      <a:r>
                        <a:rPr lang="en-US" sz="1000" b="1" i="1" dirty="0" smtClean="0"/>
                        <a:t>Patent policy:</a:t>
                      </a:r>
                      <a:endParaRPr lang="en-US" sz="1000" b="1" i="1" dirty="0"/>
                    </a:p>
                    <a:p>
                      <a:r>
                        <a:rPr lang="en-US" sz="1000" kern="1200" dirty="0" smtClean="0">
                          <a:solidFill>
                            <a:schemeClr val="tx1"/>
                          </a:solidFill>
                          <a:latin typeface="+mn-lt"/>
                          <a:ea typeface="+mn-ea"/>
                          <a:cs typeface="+mn-cs"/>
                        </a:rPr>
                        <a:t>The contributor is familiar with the IEEE-SA Patent Policy and Procedures:</a:t>
                      </a:r>
                    </a:p>
                    <a:p>
                      <a:r>
                        <a:rPr lang="en-US" sz="1000" kern="1200" dirty="0" smtClean="0">
                          <a:solidFill>
                            <a:schemeClr val="tx1"/>
                          </a:solidFill>
                          <a:latin typeface="+mn-lt"/>
                          <a:ea typeface="+mn-ea"/>
                          <a:cs typeface="+mn-cs"/>
                        </a:rPr>
                        <a:t>&lt;</a:t>
                      </a:r>
                      <a:r>
                        <a:rPr lang="en-US" sz="1000" u="none" strike="noStrike" kern="1200" dirty="0" smtClean="0">
                          <a:solidFill>
                            <a:schemeClr val="tx1"/>
                          </a:solidFill>
                          <a:latin typeface="+mn-lt"/>
                          <a:ea typeface="+mn-ea"/>
                          <a:cs typeface="+mn-cs"/>
                          <a:hlinkClick r:id="rId3"/>
                        </a:rPr>
                        <a:t>http://standards.ieee.org/guides/bylaws/sect6-7.html#6</a:t>
                      </a:r>
                      <a:r>
                        <a:rPr lang="en-US" sz="1000" kern="1200" dirty="0" smtClean="0">
                          <a:solidFill>
                            <a:schemeClr val="tx1"/>
                          </a:solidFill>
                          <a:latin typeface="+mn-lt"/>
                          <a:ea typeface="+mn-ea"/>
                          <a:cs typeface="+mn-cs"/>
                        </a:rPr>
                        <a:t>&gt; and &lt;</a:t>
                      </a:r>
                      <a:r>
                        <a:rPr lang="en-US" sz="1000" u="none" strike="noStrike" kern="1200" dirty="0" smtClean="0">
                          <a:solidFill>
                            <a:schemeClr val="tx1"/>
                          </a:solidFill>
                          <a:latin typeface="+mn-lt"/>
                          <a:ea typeface="+mn-ea"/>
                          <a:cs typeface="+mn-cs"/>
                          <a:hlinkClick r:id="rId4"/>
                        </a:rPr>
                        <a:t>http://standards.ieee.org/guides/opman/sect6.html#6.3</a:t>
                      </a:r>
                      <a:r>
                        <a:rPr lang="en-US" sz="1000" kern="1200" dirty="0" smtClean="0">
                          <a:solidFill>
                            <a:schemeClr val="tx1"/>
                          </a:solidFill>
                          <a:latin typeface="+mn-lt"/>
                          <a:ea typeface="+mn-ea"/>
                          <a:cs typeface="+mn-cs"/>
                        </a:rPr>
                        <a:t>&gt;.</a:t>
                      </a:r>
                    </a:p>
                  </a:txBody>
                  <a:tcPr marL="36000" marR="36000" marT="0" marB="0" anchor="ctr"/>
                </a:tc>
                <a:tc hMerge="1">
                  <a:txBody>
                    <a:bodyPr/>
                    <a:lstStyle/>
                    <a:p>
                      <a:endParaRPr lang="en-US" sz="1200" kern="1200" dirty="0" smtClean="0">
                        <a:solidFill>
                          <a:schemeClr val="tx1"/>
                        </a:solidFill>
                        <a:latin typeface="+mn-lt"/>
                        <a:ea typeface="+mn-ea"/>
                        <a:cs typeface="+mn-cs"/>
                      </a:endParaRPr>
                    </a:p>
                  </a:txBody>
                  <a:tcPr marL="36000" marR="36000" marT="0" marB="0" anchor="ctr"/>
                </a:tc>
                <a:tc hMerge="1">
                  <a:txBody>
                    <a:bodyPr/>
                    <a:lstStyle/>
                    <a:p>
                      <a:endParaRPr lang="en-US" dirty="0"/>
                    </a:p>
                  </a:txBody>
                  <a:tcPr/>
                </a:tc>
                <a:tc hMerge="1">
                  <a:txBody>
                    <a:bodyPr/>
                    <a:lstStyle/>
                    <a:p>
                      <a:endParaRPr lang="en-US" dirty="0"/>
                    </a:p>
                  </a:txBody>
                  <a:tcPr/>
                </a:tc>
              </a:tr>
            </a:tbl>
          </a:graphicData>
        </a:graphic>
      </p:graphicFrame>
      <p:sp>
        <p:nvSpPr>
          <p:cNvPr id="8" name="TextBox 7"/>
          <p:cNvSpPr txBox="1"/>
          <p:nvPr/>
        </p:nvSpPr>
        <p:spPr>
          <a:xfrm>
            <a:off x="533400" y="3886200"/>
            <a:ext cx="8077200" cy="2362200"/>
          </a:xfrm>
          <a:prstGeom prst="rect">
            <a:avLst/>
          </a:prstGeom>
          <a:noFill/>
        </p:spPr>
        <p:txBody>
          <a:bodyPr wrap="square" lIns="36000" tIns="36000" rIns="36000" bIns="36000" rtlCol="0">
            <a:normAutofit/>
          </a:bodyPr>
          <a:lstStyle/>
          <a:p>
            <a:pPr algn="ctr"/>
            <a:r>
              <a:rPr lang="en-US" sz="2000" dirty="0" smtClean="0">
                <a:latin typeface="+mn-lt"/>
              </a:rPr>
              <a:t>Abstract</a:t>
            </a:r>
            <a:endParaRPr lang="en-US" sz="1600" dirty="0" smtClean="0">
              <a:latin typeface="+mn-lt"/>
            </a:endParaRPr>
          </a:p>
          <a:p>
            <a:r>
              <a:rPr lang="en-US" sz="1600" dirty="0" smtClean="0">
                <a:latin typeface="+mn-lt"/>
              </a:rPr>
              <a:t>OmniRAN (Open Mobile Network Interface for </a:t>
            </a:r>
            <a:r>
              <a:rPr lang="en-US" sz="1600" dirty="0" err="1" smtClean="0">
                <a:latin typeface="+mn-lt"/>
              </a:rPr>
              <a:t>omni</a:t>
            </a:r>
            <a:r>
              <a:rPr lang="en-US" sz="1600" dirty="0" smtClean="0">
                <a:latin typeface="+mn-lt"/>
              </a:rPr>
              <a:t>-Range Access Networks) is an abstraction of access networks based on IEEE 802 technologies to foster interoperability and integration into common control infrastructures. Networking functions and protocol attributes of the PHY and DL layers belong to IEEE 802.</a:t>
            </a:r>
          </a:p>
          <a:p>
            <a:r>
              <a:rPr lang="en-US" sz="1600" dirty="0" smtClean="0">
                <a:latin typeface="+mn-lt"/>
              </a:rPr>
              <a:t>Based on a few sample use </a:t>
            </a:r>
            <a:r>
              <a:rPr lang="en-US" sz="1600" dirty="0" smtClean="0">
                <a:latin typeface="+mn-lt"/>
              </a:rPr>
              <a:t>cases, </a:t>
            </a:r>
            <a:r>
              <a:rPr lang="en-US" sz="1600" dirty="0" smtClean="0">
                <a:latin typeface="+mn-lt"/>
              </a:rPr>
              <a:t>gaps were determined in the existing IEEE 802 </a:t>
            </a:r>
            <a:r>
              <a:rPr lang="en-US" sz="1600" dirty="0" smtClean="0">
                <a:latin typeface="+mn-lt"/>
              </a:rPr>
              <a:t>specifications.</a:t>
            </a:r>
            <a:endParaRPr lang="en-US" sz="1600" dirty="0" smtClean="0">
              <a:latin typeface="+mn-lt"/>
            </a:endParaRPr>
          </a:p>
          <a:p>
            <a:r>
              <a:rPr lang="en-US" sz="1600" dirty="0" smtClean="0">
                <a:latin typeface="+mn-lt"/>
              </a:rPr>
              <a:t>Addressing the gaps would belong to the existing IEEE 802 WGs, however a common framework would be necessary to make the pieces fitting together.</a:t>
            </a:r>
          </a:p>
          <a:p>
            <a:endParaRPr lang="en-US" sz="1600" dirty="0" smtClean="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bwMode="auto">
          <a:xfrm>
            <a:off x="836585" y="2753894"/>
            <a:ext cx="7515835" cy="945106"/>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Current 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37" name="Rectangle 36"/>
          <p:cNvSpPr/>
          <p:nvPr/>
        </p:nvSpPr>
        <p:spPr bwMode="auto">
          <a:xfrm>
            <a:off x="926596" y="3301328"/>
            <a:ext cx="2340259" cy="90010"/>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3356865" y="3301328"/>
            <a:ext cx="243027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9" name="Rectangle 38"/>
          <p:cNvSpPr/>
          <p:nvPr/>
        </p:nvSpPr>
        <p:spPr bwMode="auto">
          <a:xfrm>
            <a:off x="5922150" y="3301328"/>
            <a:ext cx="234026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p:txBody>
          <a:bodyPr/>
          <a:lstStyle/>
          <a:p>
            <a:r>
              <a:rPr lang="en-US" smtClean="0"/>
              <a:t>Mapping of OmniRAN Reference Points to IEEE 802 Reference Model</a:t>
            </a:r>
            <a:endParaRPr lang="en-US" dirty="0"/>
          </a:p>
        </p:txBody>
      </p:sp>
      <p:sp>
        <p:nvSpPr>
          <p:cNvPr id="140" name="Content Placeholder 139"/>
          <p:cNvSpPr>
            <a:spLocks noGrp="1"/>
          </p:cNvSpPr>
          <p:nvPr>
            <p:ph idx="1"/>
          </p:nvPr>
        </p:nvSpPr>
        <p:spPr>
          <a:xfrm>
            <a:off x="457200" y="3789000"/>
            <a:ext cx="8229600" cy="2745000"/>
          </a:xfrm>
        </p:spPr>
        <p:txBody>
          <a:bodyPr>
            <a:normAutofit fontScale="55000" lnSpcReduction="20000"/>
          </a:bodyPr>
          <a:lstStyle/>
          <a:p>
            <a:r>
              <a:rPr lang="en-US" dirty="0" smtClean="0"/>
              <a:t>Reference Points can be mapped </a:t>
            </a:r>
            <a:r>
              <a:rPr lang="en-US" dirty="0"/>
              <a:t>o</a:t>
            </a:r>
            <a:r>
              <a:rPr lang="en-US" dirty="0" smtClean="0"/>
              <a:t>nto the IEEE 802 Reference Model</a:t>
            </a:r>
          </a:p>
          <a:p>
            <a:pPr lvl="1"/>
            <a:r>
              <a:rPr lang="en-US" dirty="0" smtClean="0"/>
              <a:t>R1 represents the PHY and MAC layer functions between terminal and base station</a:t>
            </a:r>
          </a:p>
          <a:p>
            <a:pPr lvl="2"/>
            <a:r>
              <a:rPr lang="en-US" dirty="0" smtClean="0"/>
              <a:t>Completely covered by IEEE 802 specifications</a:t>
            </a:r>
          </a:p>
          <a:p>
            <a:pPr lvl="1"/>
            <a:r>
              <a:rPr lang="en-US" dirty="0" smtClean="0"/>
              <a:t>R2 represents the L2 control protocol functions between terminal and central entities for control and AAA.</a:t>
            </a:r>
          </a:p>
          <a:p>
            <a:pPr lvl="1"/>
            <a:r>
              <a:rPr lang="en-US" dirty="0" smtClean="0"/>
              <a:t>R3 represents the L1 &amp; L2 control interface from a central control entity into the network elements</a:t>
            </a:r>
          </a:p>
          <a:p>
            <a:r>
              <a:rPr lang="en-US" dirty="0" smtClean="0"/>
              <a:t>‘R2’ and ‘R3’ </a:t>
            </a:r>
            <a:r>
              <a:rPr lang="en-US" dirty="0" smtClean="0"/>
              <a:t>cover </a:t>
            </a:r>
            <a:r>
              <a:rPr lang="en-US" dirty="0" smtClean="0"/>
              <a:t>IEEE 802 specific</a:t>
            </a:r>
            <a:r>
              <a:rPr lang="en-US" dirty="0"/>
              <a:t> </a:t>
            </a:r>
            <a:r>
              <a:rPr lang="en-US" dirty="0" smtClean="0"/>
              <a:t>attributes</a:t>
            </a:r>
          </a:p>
          <a:p>
            <a:pPr lvl="1"/>
            <a:r>
              <a:rPr lang="en-US" dirty="0" smtClean="0"/>
              <a:t>However </a:t>
            </a:r>
            <a:r>
              <a:rPr lang="en-US" dirty="0"/>
              <a:t>IP based protocols are used to carry control information between network elements and core</a:t>
            </a:r>
          </a:p>
          <a:p>
            <a:pPr lvl="1"/>
            <a:r>
              <a:rPr lang="en-US" dirty="0"/>
              <a:t>Effectively each of IEEE 802 network elements contains an IP communication stack on top of the IEEE 802 data path for the exchange of the control information.</a:t>
            </a:r>
          </a:p>
        </p:txBody>
      </p:sp>
      <p:sp>
        <p:nvSpPr>
          <p:cNvPr id="3" name="Rectangle 2"/>
          <p:cNvSpPr/>
          <p:nvPr/>
        </p:nvSpPr>
        <p:spPr bwMode="auto">
          <a:xfrm>
            <a:off x="881590"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881591"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881591" y="1539000"/>
            <a:ext cx="855094" cy="122226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sp>
        <p:nvSpPr>
          <p:cNvPr id="12" name="Rectangle 11"/>
          <p:cNvSpPr/>
          <p:nvPr/>
        </p:nvSpPr>
        <p:spPr bwMode="auto">
          <a:xfrm>
            <a:off x="7452320"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13" name="Rectangle 12"/>
          <p:cNvSpPr/>
          <p:nvPr/>
        </p:nvSpPr>
        <p:spPr bwMode="auto">
          <a:xfrm>
            <a:off x="7452321"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0" name="Rectangle 19"/>
          <p:cNvSpPr/>
          <p:nvPr/>
        </p:nvSpPr>
        <p:spPr bwMode="auto">
          <a:xfrm>
            <a:off x="5832141"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1" name="Rectangle 20"/>
          <p:cNvSpPr/>
          <p:nvPr/>
        </p:nvSpPr>
        <p:spPr bwMode="auto">
          <a:xfrm>
            <a:off x="5832142"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7" name="Rectangle 26"/>
          <p:cNvSpPr/>
          <p:nvPr/>
        </p:nvSpPr>
        <p:spPr bwMode="auto">
          <a:xfrm>
            <a:off x="4977045"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8" name="Rectangle 27"/>
          <p:cNvSpPr/>
          <p:nvPr/>
        </p:nvSpPr>
        <p:spPr bwMode="auto">
          <a:xfrm>
            <a:off x="4977046"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9" name="Isosceles Triangle 28"/>
          <p:cNvSpPr/>
          <p:nvPr/>
        </p:nvSpPr>
        <p:spPr bwMode="auto">
          <a:xfrm flipV="1">
            <a:off x="4977046" y="2761267"/>
            <a:ext cx="1710190" cy="82637"/>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0" name="Rectangle 29"/>
          <p:cNvSpPr/>
          <p:nvPr/>
        </p:nvSpPr>
        <p:spPr bwMode="auto">
          <a:xfrm>
            <a:off x="3311861"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1" name="Rectangle 30"/>
          <p:cNvSpPr/>
          <p:nvPr/>
        </p:nvSpPr>
        <p:spPr bwMode="auto">
          <a:xfrm>
            <a:off x="3311862"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2" name="Rectangle 31"/>
          <p:cNvSpPr/>
          <p:nvPr/>
        </p:nvSpPr>
        <p:spPr bwMode="auto">
          <a:xfrm>
            <a:off x="2456765"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3" name="Rectangle 32"/>
          <p:cNvSpPr/>
          <p:nvPr/>
        </p:nvSpPr>
        <p:spPr bwMode="auto">
          <a:xfrm>
            <a:off x="2456766"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4" name="Isosceles Triangle 33"/>
          <p:cNvSpPr/>
          <p:nvPr/>
        </p:nvSpPr>
        <p:spPr bwMode="auto">
          <a:xfrm flipV="1">
            <a:off x="2456766" y="2761267"/>
            <a:ext cx="1710190" cy="82637"/>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pic>
        <p:nvPicPr>
          <p:cNvPr id="68" name="Picture 67" descr="MC900439836.PNG"/>
          <p:cNvPicPr>
            <a:picLocks noChangeAspect="1"/>
          </p:cNvPicPr>
          <p:nvPr/>
        </p:nvPicPr>
        <p:blipFill>
          <a:blip r:embed="rId2"/>
          <a:stretch>
            <a:fillRect/>
          </a:stretch>
        </p:blipFill>
        <p:spPr>
          <a:xfrm>
            <a:off x="1016605" y="1906173"/>
            <a:ext cx="533400" cy="533400"/>
          </a:xfrm>
          <a:prstGeom prst="rect">
            <a:avLst/>
          </a:prstGeom>
        </p:spPr>
      </p:pic>
      <p:sp>
        <p:nvSpPr>
          <p:cNvPr id="102" name="Rectangle 101"/>
          <p:cNvSpPr/>
          <p:nvPr/>
        </p:nvSpPr>
        <p:spPr bwMode="auto">
          <a:xfrm>
            <a:off x="2816805" y="2266214"/>
            <a:ext cx="855095"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4" name="Rectangle 103"/>
          <p:cNvSpPr/>
          <p:nvPr/>
        </p:nvSpPr>
        <p:spPr bwMode="auto">
          <a:xfrm>
            <a:off x="5472100" y="2266214"/>
            <a:ext cx="720080"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5" name="Rectangle 104"/>
          <p:cNvSpPr/>
          <p:nvPr/>
        </p:nvSpPr>
        <p:spPr bwMode="auto">
          <a:xfrm>
            <a:off x="7452320" y="1539000"/>
            <a:ext cx="855094" cy="122226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pic>
        <p:nvPicPr>
          <p:cNvPr id="82" name="Picture 29"/>
          <p:cNvPicPr>
            <a:picLocks noChangeArrowheads="1"/>
          </p:cNvPicPr>
          <p:nvPr/>
        </p:nvPicPr>
        <p:blipFill>
          <a:blip r:embed="rId3"/>
          <a:srcRect/>
          <a:stretch>
            <a:fillRect/>
          </a:stretch>
        </p:blipFill>
        <p:spPr bwMode="auto">
          <a:xfrm>
            <a:off x="7677345" y="2450883"/>
            <a:ext cx="405045" cy="258117"/>
          </a:xfrm>
          <a:prstGeom prst="rect">
            <a:avLst/>
          </a:prstGeom>
          <a:noFill/>
          <a:ln w="12700">
            <a:noFill/>
            <a:miter lim="800000"/>
            <a:headEnd/>
            <a:tailEnd/>
          </a:ln>
          <a:effectLst/>
        </p:spPr>
      </p:pic>
      <p:grpSp>
        <p:nvGrpSpPr>
          <p:cNvPr id="70" name="Group 122"/>
          <p:cNvGrpSpPr>
            <a:grpSpLocks/>
          </p:cNvGrpSpPr>
          <p:nvPr/>
        </p:nvGrpSpPr>
        <p:grpSpPr bwMode="auto">
          <a:xfrm>
            <a:off x="7767355" y="2135848"/>
            <a:ext cx="190728" cy="325360"/>
            <a:chOff x="4120" y="2308"/>
            <a:chExt cx="305" cy="415"/>
          </a:xfrm>
        </p:grpSpPr>
        <p:sp>
          <p:nvSpPr>
            <p:cNvPr id="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4" name="Group 126"/>
            <p:cNvGrpSpPr>
              <a:grpSpLocks/>
            </p:cNvGrpSpPr>
            <p:nvPr/>
          </p:nvGrpSpPr>
          <p:grpSpPr bwMode="auto">
            <a:xfrm flipH="1">
              <a:off x="4164" y="2500"/>
              <a:ext cx="152" cy="109"/>
              <a:chOff x="3216" y="2784"/>
              <a:chExt cx="192" cy="144"/>
            </a:xfrm>
          </p:grpSpPr>
          <p:sp>
            <p:nvSpPr>
              <p:cNvPr id="7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69" name="AutoShape 22"/>
          <p:cNvSpPr>
            <a:spLocks noChangeArrowheads="1"/>
          </p:cNvSpPr>
          <p:nvPr/>
        </p:nvSpPr>
        <p:spPr bwMode="auto">
          <a:xfrm>
            <a:off x="7677345" y="1775808"/>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cxnSp>
        <p:nvCxnSpPr>
          <p:cNvPr id="114" name="Straight Arrow Connector 113"/>
          <p:cNvCxnSpPr/>
          <p:nvPr/>
        </p:nvCxnSpPr>
        <p:spPr bwMode="auto">
          <a:xfrm>
            <a:off x="5742130" y="2661732"/>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6" name="Straight Arrow Connector 115"/>
          <p:cNvCxnSpPr/>
          <p:nvPr/>
        </p:nvCxnSpPr>
        <p:spPr bwMode="auto">
          <a:xfrm>
            <a:off x="5922150" y="2661732"/>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7" name="Straight Arrow Connector 116"/>
          <p:cNvCxnSpPr/>
          <p:nvPr/>
        </p:nvCxnSpPr>
        <p:spPr bwMode="auto">
          <a:xfrm>
            <a:off x="3266855" y="2663884"/>
            <a:ext cx="0" cy="46800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8" name="Straight Arrow Connector 117"/>
          <p:cNvCxnSpPr/>
          <p:nvPr/>
        </p:nvCxnSpPr>
        <p:spPr bwMode="auto">
          <a:xfrm>
            <a:off x="3356865" y="2663885"/>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sp>
        <p:nvSpPr>
          <p:cNvPr id="131" name="TextBox 130"/>
          <p:cNvSpPr txBox="1"/>
          <p:nvPr/>
        </p:nvSpPr>
        <p:spPr>
          <a:xfrm>
            <a:off x="5663402" y="2481712"/>
            <a:ext cx="348598" cy="246221"/>
          </a:xfrm>
          <a:prstGeom prst="rect">
            <a:avLst/>
          </a:prstGeom>
          <a:noFill/>
        </p:spPr>
        <p:txBody>
          <a:bodyPr wrap="none" rtlCol="0">
            <a:spAutoFit/>
          </a:bodyPr>
          <a:lstStyle/>
          <a:p>
            <a:r>
              <a:rPr lang="en-US" sz="1000" dirty="0" smtClean="0">
                <a:solidFill>
                  <a:srgbClr val="FF0000"/>
                </a:solidFill>
                <a:latin typeface="+mn-lt"/>
              </a:rPr>
              <a:t>R3</a:t>
            </a:r>
            <a:endParaRPr lang="en-US" sz="1000" dirty="0">
              <a:solidFill>
                <a:srgbClr val="FF0000"/>
              </a:solidFill>
              <a:latin typeface="+mn-lt"/>
            </a:endParaRPr>
          </a:p>
        </p:txBody>
      </p:sp>
      <p:sp>
        <p:nvSpPr>
          <p:cNvPr id="135" name="TextBox 134"/>
          <p:cNvSpPr txBox="1"/>
          <p:nvPr/>
        </p:nvSpPr>
        <p:spPr>
          <a:xfrm>
            <a:off x="2772000" y="2481712"/>
            <a:ext cx="736099" cy="246221"/>
          </a:xfrm>
          <a:prstGeom prst="rect">
            <a:avLst/>
          </a:prstGeom>
          <a:noFill/>
        </p:spPr>
        <p:txBody>
          <a:bodyPr wrap="none" rtlCol="0">
            <a:spAutoFit/>
          </a:bodyPr>
          <a:lstStyle/>
          <a:p>
            <a:r>
              <a:rPr lang="en-US" sz="1000" dirty="0" smtClean="0">
                <a:solidFill>
                  <a:srgbClr val="FF0000"/>
                </a:solidFill>
                <a:latin typeface="+mn-lt"/>
              </a:rPr>
              <a:t>R2      R3 </a:t>
            </a:r>
            <a:endParaRPr lang="en-US" sz="1000" dirty="0">
              <a:solidFill>
                <a:srgbClr val="FF0000"/>
              </a:solidFill>
              <a:latin typeface="+mn-lt"/>
            </a:endParaRPr>
          </a:p>
        </p:txBody>
      </p:sp>
      <p:sp>
        <p:nvSpPr>
          <p:cNvPr id="136" name="Freeform 135"/>
          <p:cNvSpPr/>
          <p:nvPr/>
        </p:nvSpPr>
        <p:spPr bwMode="auto">
          <a:xfrm>
            <a:off x="1628776" y="2663885"/>
            <a:ext cx="1278040" cy="144541"/>
          </a:xfrm>
          <a:custGeom>
            <a:avLst/>
            <a:gdLst>
              <a:gd name="connsiteX0" fmla="*/ 0 w 1395413"/>
              <a:gd name="connsiteY0" fmla="*/ 133350 h 138112"/>
              <a:gd name="connsiteX1" fmla="*/ 1395413 w 1395413"/>
              <a:gd name="connsiteY1" fmla="*/ 138112 h 138112"/>
              <a:gd name="connsiteX2" fmla="*/ 1395413 w 1395413"/>
              <a:gd name="connsiteY2" fmla="*/ 0 h 138112"/>
            </a:gdLst>
            <a:ahLst/>
            <a:cxnLst>
              <a:cxn ang="0">
                <a:pos x="connsiteX0" y="connsiteY0"/>
              </a:cxn>
              <a:cxn ang="0">
                <a:pos x="connsiteX1" y="connsiteY1"/>
              </a:cxn>
              <a:cxn ang="0">
                <a:pos x="connsiteX2" y="connsiteY2"/>
              </a:cxn>
            </a:cxnLst>
            <a:rect l="l" t="t" r="r" b="b"/>
            <a:pathLst>
              <a:path w="1395413" h="138112">
                <a:moveTo>
                  <a:pt x="0" y="133350"/>
                </a:moveTo>
                <a:lnTo>
                  <a:pt x="1395413" y="138112"/>
                </a:lnTo>
                <a:lnTo>
                  <a:pt x="1395413" y="0"/>
                </a:lnTo>
              </a:path>
            </a:pathLst>
          </a:custGeom>
          <a:noFill/>
          <a:ln w="12700" cap="flat" cmpd="sng" algn="ctr">
            <a:solidFill>
              <a:srgbClr val="FF0000"/>
            </a:solidFill>
            <a:prstDash val="dash"/>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55" name="Left-Right Arrow 54"/>
          <p:cNvSpPr/>
          <p:nvPr/>
        </p:nvSpPr>
        <p:spPr bwMode="auto">
          <a:xfrm>
            <a:off x="1736685" y="2898436"/>
            <a:ext cx="720080" cy="270030"/>
          </a:xfrm>
          <a:prstGeom prst="leftRightArrow">
            <a:avLst>
              <a:gd name="adj1" fmla="val 64830"/>
              <a:gd name="adj2" fmla="val 3615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n-lt"/>
              </a:rPr>
              <a:t>R1</a:t>
            </a:r>
            <a:endParaRPr kumimoji="0" lang="en-US" sz="1000" b="1" i="0" u="none" strike="noStrike" cap="none" normalizeH="0" baseline="0" dirty="0">
              <a:ln>
                <a:noFill/>
              </a:ln>
              <a:solidFill>
                <a:schemeClr val="bg1"/>
              </a:solidFill>
              <a:effectLst/>
              <a:latin typeface="+mn-lt"/>
            </a:endParaRPr>
          </a:p>
        </p:txBody>
      </p:sp>
      <p:cxnSp>
        <p:nvCxnSpPr>
          <p:cNvPr id="58" name="Straight Arrow Connector 57"/>
          <p:cNvCxnSpPr>
            <a:endCxn id="29" idx="0"/>
          </p:cNvCxnSpPr>
          <p:nvPr/>
        </p:nvCxnSpPr>
        <p:spPr bwMode="auto">
          <a:xfrm flipH="1">
            <a:off x="5824770" y="2663885"/>
            <a:ext cx="7370" cy="180019"/>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61" name="Straight Arrow Connector 60"/>
          <p:cNvCxnSpPr/>
          <p:nvPr/>
        </p:nvCxnSpPr>
        <p:spPr bwMode="auto">
          <a:xfrm>
            <a:off x="3176845" y="2663885"/>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63" name="Straight Arrow Connector 62"/>
          <p:cNvCxnSpPr/>
          <p:nvPr/>
        </p:nvCxnSpPr>
        <p:spPr bwMode="auto">
          <a:xfrm>
            <a:off x="3446875" y="2663885"/>
            <a:ext cx="0" cy="18002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sp>
        <p:nvSpPr>
          <p:cNvPr id="7" name="Freeform 6"/>
          <p:cNvSpPr/>
          <p:nvPr/>
        </p:nvSpPr>
        <p:spPr>
          <a:xfrm>
            <a:off x="3670417" y="1952472"/>
            <a:ext cx="3798592" cy="576528"/>
          </a:xfrm>
          <a:custGeom>
            <a:avLst/>
            <a:gdLst>
              <a:gd name="connsiteX0" fmla="*/ 0 w 3355810"/>
              <a:gd name="connsiteY0" fmla="*/ 360530 h 360530"/>
              <a:gd name="connsiteX1" fmla="*/ 1235124 w 3355810"/>
              <a:gd name="connsiteY1" fmla="*/ 11003 h 360530"/>
              <a:gd name="connsiteX2" fmla="*/ 3355810 w 3355810"/>
              <a:gd name="connsiteY2" fmla="*/ 80908 h 360530"/>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293406 h 305347"/>
              <a:gd name="connsiteX1" fmla="*/ 213086 w 3615505"/>
              <a:gd name="connsiteY1" fmla="*/ 305347 h 305347"/>
              <a:gd name="connsiteX2" fmla="*/ 1506471 w 3615505"/>
              <a:gd name="connsiteY2" fmla="*/ 24916 h 305347"/>
              <a:gd name="connsiteX3" fmla="*/ 3615505 w 3615505"/>
              <a:gd name="connsiteY3" fmla="*/ 13784 h 305347"/>
              <a:gd name="connsiteX0" fmla="*/ 259695 w 3615505"/>
              <a:gd name="connsiteY0" fmla="*/ 282152 h 294093"/>
              <a:gd name="connsiteX1" fmla="*/ 213086 w 3615505"/>
              <a:gd name="connsiteY1" fmla="*/ 294093 h 294093"/>
              <a:gd name="connsiteX2" fmla="*/ 1506471 w 3615505"/>
              <a:gd name="connsiteY2" fmla="*/ 13662 h 294093"/>
              <a:gd name="connsiteX3" fmla="*/ 3615505 w 3615505"/>
              <a:gd name="connsiteY3" fmla="*/ 2530 h 294093"/>
              <a:gd name="connsiteX0" fmla="*/ 0 w 3355810"/>
              <a:gd name="connsiteY0" fmla="*/ 282152 h 282152"/>
              <a:gd name="connsiteX1" fmla="*/ 1246776 w 3355810"/>
              <a:gd name="connsiteY1" fmla="*/ 13662 h 282152"/>
              <a:gd name="connsiteX2" fmla="*/ 3355810 w 3355810"/>
              <a:gd name="connsiteY2" fmla="*/ 2530 h 282152"/>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44451 h 344451"/>
              <a:gd name="connsiteX1" fmla="*/ 1270081 w 3775287"/>
              <a:gd name="connsiteY1" fmla="*/ 70559 h 344451"/>
              <a:gd name="connsiteX2" fmla="*/ 3775287 w 3775287"/>
              <a:gd name="connsiteY2" fmla="*/ 0 h 344451"/>
              <a:gd name="connsiteX0" fmla="*/ 0 w 3763635"/>
              <a:gd name="connsiteY0" fmla="*/ 294290 h 294290"/>
              <a:gd name="connsiteX1" fmla="*/ 1270081 w 3763635"/>
              <a:gd name="connsiteY1" fmla="*/ 20398 h 294290"/>
              <a:gd name="connsiteX2" fmla="*/ 3763635 w 3763635"/>
              <a:gd name="connsiteY2" fmla="*/ 20071 h 294290"/>
              <a:gd name="connsiteX0" fmla="*/ 0 w 3763635"/>
              <a:gd name="connsiteY0" fmla="*/ 313712 h 313712"/>
              <a:gd name="connsiteX1" fmla="*/ 1270081 w 3763635"/>
              <a:gd name="connsiteY1" fmla="*/ 39820 h 313712"/>
              <a:gd name="connsiteX2" fmla="*/ 3763635 w 3763635"/>
              <a:gd name="connsiteY2" fmla="*/ 1676 h 313712"/>
              <a:gd name="connsiteX0" fmla="*/ 0 w 3798592"/>
              <a:gd name="connsiteY0" fmla="*/ 322954 h 322954"/>
              <a:gd name="connsiteX1" fmla="*/ 1270081 w 3798592"/>
              <a:gd name="connsiteY1" fmla="*/ 49062 h 322954"/>
              <a:gd name="connsiteX2" fmla="*/ 3798592 w 3798592"/>
              <a:gd name="connsiteY2" fmla="*/ 113 h 322954"/>
              <a:gd name="connsiteX0" fmla="*/ 0 w 3798592"/>
              <a:gd name="connsiteY0" fmla="*/ 485369 h 485369"/>
              <a:gd name="connsiteX1" fmla="*/ 1270081 w 3798592"/>
              <a:gd name="connsiteY1" fmla="*/ 211477 h 485369"/>
              <a:gd name="connsiteX2" fmla="*/ 3483984 w 3798592"/>
              <a:gd name="connsiteY2" fmla="*/ 283 h 485369"/>
              <a:gd name="connsiteX3" fmla="*/ 3798592 w 3798592"/>
              <a:gd name="connsiteY3" fmla="*/ 162528 h 485369"/>
              <a:gd name="connsiteX0" fmla="*/ 0 w 3798592"/>
              <a:gd name="connsiteY0" fmla="*/ 322841 h 322841"/>
              <a:gd name="connsiteX1" fmla="*/ 1270081 w 3798592"/>
              <a:gd name="connsiteY1" fmla="*/ 48949 h 322841"/>
              <a:gd name="connsiteX2" fmla="*/ 3798592 w 3798592"/>
              <a:gd name="connsiteY2" fmla="*/ 0 h 322841"/>
              <a:gd name="connsiteX0" fmla="*/ 0 w 3798592"/>
              <a:gd name="connsiteY0" fmla="*/ 297714 h 297714"/>
              <a:gd name="connsiteX1" fmla="*/ 1270081 w 3798592"/>
              <a:gd name="connsiteY1" fmla="*/ 23822 h 297714"/>
              <a:gd name="connsiteX2" fmla="*/ 3798592 w 3798592"/>
              <a:gd name="connsiteY2" fmla="*/ 7288 h 297714"/>
              <a:gd name="connsiteX0" fmla="*/ 0 w 3798592"/>
              <a:gd name="connsiteY0" fmla="*/ 300915 h 300915"/>
              <a:gd name="connsiteX1" fmla="*/ 1270081 w 3798592"/>
              <a:gd name="connsiteY1" fmla="*/ 27023 h 300915"/>
              <a:gd name="connsiteX2" fmla="*/ 3798592 w 3798592"/>
              <a:gd name="connsiteY2" fmla="*/ 10489 h 300915"/>
              <a:gd name="connsiteX0" fmla="*/ 0 w 3798592"/>
              <a:gd name="connsiteY0" fmla="*/ 290781 h 290781"/>
              <a:gd name="connsiteX1" fmla="*/ 1200168 w 3798592"/>
              <a:gd name="connsiteY1" fmla="*/ 43901 h 290781"/>
              <a:gd name="connsiteX2" fmla="*/ 3798592 w 3798592"/>
              <a:gd name="connsiteY2" fmla="*/ 355 h 290781"/>
              <a:gd name="connsiteX0" fmla="*/ 0 w 3798592"/>
              <a:gd name="connsiteY0" fmla="*/ 290436 h 290436"/>
              <a:gd name="connsiteX1" fmla="*/ 1200168 w 3798592"/>
              <a:gd name="connsiteY1" fmla="*/ 43556 h 290436"/>
              <a:gd name="connsiteX2" fmla="*/ 3798592 w 3798592"/>
              <a:gd name="connsiteY2" fmla="*/ 10 h 290436"/>
              <a:gd name="connsiteX0" fmla="*/ 0 w 3798592"/>
              <a:gd name="connsiteY0" fmla="*/ 291471 h 291471"/>
              <a:gd name="connsiteX1" fmla="*/ 1200168 w 3798592"/>
              <a:gd name="connsiteY1" fmla="*/ 44591 h 291471"/>
              <a:gd name="connsiteX2" fmla="*/ 3798592 w 3798592"/>
              <a:gd name="connsiteY2" fmla="*/ 1045 h 291471"/>
              <a:gd name="connsiteX0" fmla="*/ 0 w 3798592"/>
              <a:gd name="connsiteY0" fmla="*/ 290438 h 290438"/>
              <a:gd name="connsiteX1" fmla="*/ 1153559 w 3798592"/>
              <a:gd name="connsiteY1" fmla="*/ 75973 h 290438"/>
              <a:gd name="connsiteX2" fmla="*/ 3798592 w 3798592"/>
              <a:gd name="connsiteY2" fmla="*/ 12 h 290438"/>
              <a:gd name="connsiteX0" fmla="*/ 0 w 3798592"/>
              <a:gd name="connsiteY0" fmla="*/ 290430 h 290430"/>
              <a:gd name="connsiteX1" fmla="*/ 1106950 w 3798592"/>
              <a:gd name="connsiteY1" fmla="*/ 135392 h 290430"/>
              <a:gd name="connsiteX2" fmla="*/ 3798592 w 3798592"/>
              <a:gd name="connsiteY2" fmla="*/ 4 h 290430"/>
              <a:gd name="connsiteX0" fmla="*/ 0 w 3798592"/>
              <a:gd name="connsiteY0" fmla="*/ 290430 h 290430"/>
              <a:gd name="connsiteX1" fmla="*/ 1106950 w 3798592"/>
              <a:gd name="connsiteY1" fmla="*/ 135392 h 290430"/>
              <a:gd name="connsiteX2" fmla="*/ 3798592 w 3798592"/>
              <a:gd name="connsiteY2" fmla="*/ 4 h 290430"/>
            </a:gdLst>
            <a:ahLst/>
            <a:cxnLst>
              <a:cxn ang="0">
                <a:pos x="connsiteX0" y="connsiteY0"/>
              </a:cxn>
              <a:cxn ang="0">
                <a:pos x="connsiteX1" y="connsiteY1"/>
              </a:cxn>
              <a:cxn ang="0">
                <a:pos x="connsiteX2" y="connsiteY2"/>
              </a:cxn>
            </a:cxnLst>
            <a:rect l="l" t="t" r="r" b="b"/>
            <a:pathLst>
              <a:path w="3798592" h="290430">
                <a:moveTo>
                  <a:pt x="0" y="290430"/>
                </a:moveTo>
                <a:cubicBezTo>
                  <a:pt x="854003" y="288520"/>
                  <a:pt x="846719" y="210808"/>
                  <a:pt x="1106950" y="135392"/>
                </a:cubicBezTo>
                <a:cubicBezTo>
                  <a:pt x="1367181" y="59976"/>
                  <a:pt x="1768696" y="-603"/>
                  <a:pt x="3798592" y="4"/>
                </a:cubicBezTo>
              </a:path>
            </a:pathLst>
          </a:custGeom>
          <a:ln w="19050" cmpd="sng">
            <a:solidFill>
              <a:schemeClr val="tx1"/>
            </a:solidFill>
            <a:prstDash val="dashDot"/>
            <a:headEnd type="triangle"/>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59" name="Freeform 58"/>
          <p:cNvSpPr/>
          <p:nvPr/>
        </p:nvSpPr>
        <p:spPr>
          <a:xfrm>
            <a:off x="6192000" y="1944000"/>
            <a:ext cx="1260000" cy="576528"/>
          </a:xfrm>
          <a:custGeom>
            <a:avLst/>
            <a:gdLst>
              <a:gd name="connsiteX0" fmla="*/ 0 w 3355810"/>
              <a:gd name="connsiteY0" fmla="*/ 360530 h 360530"/>
              <a:gd name="connsiteX1" fmla="*/ 1235124 w 3355810"/>
              <a:gd name="connsiteY1" fmla="*/ 11003 h 360530"/>
              <a:gd name="connsiteX2" fmla="*/ 3355810 w 3355810"/>
              <a:gd name="connsiteY2" fmla="*/ 80908 h 360530"/>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293406 h 305347"/>
              <a:gd name="connsiteX1" fmla="*/ 213086 w 3615505"/>
              <a:gd name="connsiteY1" fmla="*/ 305347 h 305347"/>
              <a:gd name="connsiteX2" fmla="*/ 1506471 w 3615505"/>
              <a:gd name="connsiteY2" fmla="*/ 24916 h 305347"/>
              <a:gd name="connsiteX3" fmla="*/ 3615505 w 3615505"/>
              <a:gd name="connsiteY3" fmla="*/ 13784 h 305347"/>
              <a:gd name="connsiteX0" fmla="*/ 259695 w 3615505"/>
              <a:gd name="connsiteY0" fmla="*/ 282152 h 294093"/>
              <a:gd name="connsiteX1" fmla="*/ 213086 w 3615505"/>
              <a:gd name="connsiteY1" fmla="*/ 294093 h 294093"/>
              <a:gd name="connsiteX2" fmla="*/ 1506471 w 3615505"/>
              <a:gd name="connsiteY2" fmla="*/ 13662 h 294093"/>
              <a:gd name="connsiteX3" fmla="*/ 3615505 w 3615505"/>
              <a:gd name="connsiteY3" fmla="*/ 2530 h 294093"/>
              <a:gd name="connsiteX0" fmla="*/ 0 w 3355810"/>
              <a:gd name="connsiteY0" fmla="*/ 282152 h 282152"/>
              <a:gd name="connsiteX1" fmla="*/ 1246776 w 3355810"/>
              <a:gd name="connsiteY1" fmla="*/ 13662 h 282152"/>
              <a:gd name="connsiteX2" fmla="*/ 3355810 w 3355810"/>
              <a:gd name="connsiteY2" fmla="*/ 2530 h 282152"/>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44451 h 344451"/>
              <a:gd name="connsiteX1" fmla="*/ 1270081 w 3775287"/>
              <a:gd name="connsiteY1" fmla="*/ 70559 h 344451"/>
              <a:gd name="connsiteX2" fmla="*/ 3775287 w 3775287"/>
              <a:gd name="connsiteY2" fmla="*/ 0 h 344451"/>
              <a:gd name="connsiteX0" fmla="*/ 0 w 3763635"/>
              <a:gd name="connsiteY0" fmla="*/ 294290 h 294290"/>
              <a:gd name="connsiteX1" fmla="*/ 1270081 w 3763635"/>
              <a:gd name="connsiteY1" fmla="*/ 20398 h 294290"/>
              <a:gd name="connsiteX2" fmla="*/ 3763635 w 3763635"/>
              <a:gd name="connsiteY2" fmla="*/ 20071 h 294290"/>
              <a:gd name="connsiteX0" fmla="*/ 0 w 3763635"/>
              <a:gd name="connsiteY0" fmla="*/ 313712 h 313712"/>
              <a:gd name="connsiteX1" fmla="*/ 1270081 w 3763635"/>
              <a:gd name="connsiteY1" fmla="*/ 39820 h 313712"/>
              <a:gd name="connsiteX2" fmla="*/ 3763635 w 3763635"/>
              <a:gd name="connsiteY2" fmla="*/ 1676 h 313712"/>
              <a:gd name="connsiteX0" fmla="*/ 0 w 3798592"/>
              <a:gd name="connsiteY0" fmla="*/ 322954 h 322954"/>
              <a:gd name="connsiteX1" fmla="*/ 1270081 w 3798592"/>
              <a:gd name="connsiteY1" fmla="*/ 49062 h 322954"/>
              <a:gd name="connsiteX2" fmla="*/ 3798592 w 3798592"/>
              <a:gd name="connsiteY2" fmla="*/ 113 h 322954"/>
              <a:gd name="connsiteX0" fmla="*/ 0 w 3798592"/>
              <a:gd name="connsiteY0" fmla="*/ 485369 h 485369"/>
              <a:gd name="connsiteX1" fmla="*/ 1270081 w 3798592"/>
              <a:gd name="connsiteY1" fmla="*/ 211477 h 485369"/>
              <a:gd name="connsiteX2" fmla="*/ 3483984 w 3798592"/>
              <a:gd name="connsiteY2" fmla="*/ 283 h 485369"/>
              <a:gd name="connsiteX3" fmla="*/ 3798592 w 3798592"/>
              <a:gd name="connsiteY3" fmla="*/ 162528 h 485369"/>
              <a:gd name="connsiteX0" fmla="*/ 0 w 3798592"/>
              <a:gd name="connsiteY0" fmla="*/ 322841 h 322841"/>
              <a:gd name="connsiteX1" fmla="*/ 1270081 w 3798592"/>
              <a:gd name="connsiteY1" fmla="*/ 48949 h 322841"/>
              <a:gd name="connsiteX2" fmla="*/ 3798592 w 3798592"/>
              <a:gd name="connsiteY2" fmla="*/ 0 h 322841"/>
              <a:gd name="connsiteX0" fmla="*/ 0 w 3798592"/>
              <a:gd name="connsiteY0" fmla="*/ 297714 h 297714"/>
              <a:gd name="connsiteX1" fmla="*/ 1270081 w 3798592"/>
              <a:gd name="connsiteY1" fmla="*/ 23822 h 297714"/>
              <a:gd name="connsiteX2" fmla="*/ 3798592 w 3798592"/>
              <a:gd name="connsiteY2" fmla="*/ 7288 h 297714"/>
              <a:gd name="connsiteX0" fmla="*/ 0 w 3798592"/>
              <a:gd name="connsiteY0" fmla="*/ 300915 h 300915"/>
              <a:gd name="connsiteX1" fmla="*/ 1270081 w 3798592"/>
              <a:gd name="connsiteY1" fmla="*/ 27023 h 300915"/>
              <a:gd name="connsiteX2" fmla="*/ 3798592 w 3798592"/>
              <a:gd name="connsiteY2" fmla="*/ 10489 h 300915"/>
              <a:gd name="connsiteX0" fmla="*/ 0 w 3798592"/>
              <a:gd name="connsiteY0" fmla="*/ 290781 h 290781"/>
              <a:gd name="connsiteX1" fmla="*/ 1200168 w 3798592"/>
              <a:gd name="connsiteY1" fmla="*/ 43901 h 290781"/>
              <a:gd name="connsiteX2" fmla="*/ 3798592 w 3798592"/>
              <a:gd name="connsiteY2" fmla="*/ 355 h 290781"/>
              <a:gd name="connsiteX0" fmla="*/ 0 w 3798592"/>
              <a:gd name="connsiteY0" fmla="*/ 290436 h 290436"/>
              <a:gd name="connsiteX1" fmla="*/ 1200168 w 3798592"/>
              <a:gd name="connsiteY1" fmla="*/ 43556 h 290436"/>
              <a:gd name="connsiteX2" fmla="*/ 3798592 w 3798592"/>
              <a:gd name="connsiteY2" fmla="*/ 10 h 290436"/>
              <a:gd name="connsiteX0" fmla="*/ 0 w 3798592"/>
              <a:gd name="connsiteY0" fmla="*/ 291471 h 291471"/>
              <a:gd name="connsiteX1" fmla="*/ 1200168 w 3798592"/>
              <a:gd name="connsiteY1" fmla="*/ 44591 h 291471"/>
              <a:gd name="connsiteX2" fmla="*/ 3798592 w 3798592"/>
              <a:gd name="connsiteY2" fmla="*/ 1045 h 291471"/>
              <a:gd name="connsiteX0" fmla="*/ 0 w 3798592"/>
              <a:gd name="connsiteY0" fmla="*/ 290438 h 290438"/>
              <a:gd name="connsiteX1" fmla="*/ 1153559 w 3798592"/>
              <a:gd name="connsiteY1" fmla="*/ 75973 h 290438"/>
              <a:gd name="connsiteX2" fmla="*/ 3798592 w 3798592"/>
              <a:gd name="connsiteY2" fmla="*/ 12 h 290438"/>
              <a:gd name="connsiteX0" fmla="*/ 0 w 3798592"/>
              <a:gd name="connsiteY0" fmla="*/ 290430 h 290430"/>
              <a:gd name="connsiteX1" fmla="*/ 1106950 w 3798592"/>
              <a:gd name="connsiteY1" fmla="*/ 135392 h 290430"/>
              <a:gd name="connsiteX2" fmla="*/ 3798592 w 3798592"/>
              <a:gd name="connsiteY2" fmla="*/ 4 h 290430"/>
              <a:gd name="connsiteX0" fmla="*/ 0 w 3798592"/>
              <a:gd name="connsiteY0" fmla="*/ 290430 h 290430"/>
              <a:gd name="connsiteX1" fmla="*/ 1106950 w 3798592"/>
              <a:gd name="connsiteY1" fmla="*/ 135392 h 290430"/>
              <a:gd name="connsiteX2" fmla="*/ 3798592 w 3798592"/>
              <a:gd name="connsiteY2" fmla="*/ 4 h 290430"/>
            </a:gdLst>
            <a:ahLst/>
            <a:cxnLst>
              <a:cxn ang="0">
                <a:pos x="connsiteX0" y="connsiteY0"/>
              </a:cxn>
              <a:cxn ang="0">
                <a:pos x="connsiteX1" y="connsiteY1"/>
              </a:cxn>
              <a:cxn ang="0">
                <a:pos x="connsiteX2" y="connsiteY2"/>
              </a:cxn>
            </a:cxnLst>
            <a:rect l="l" t="t" r="r" b="b"/>
            <a:pathLst>
              <a:path w="3798592" h="290430">
                <a:moveTo>
                  <a:pt x="0" y="290430"/>
                </a:moveTo>
                <a:cubicBezTo>
                  <a:pt x="854003" y="288520"/>
                  <a:pt x="846719" y="210808"/>
                  <a:pt x="1106950" y="135392"/>
                </a:cubicBezTo>
                <a:cubicBezTo>
                  <a:pt x="1367181" y="59976"/>
                  <a:pt x="1768696" y="-603"/>
                  <a:pt x="3798592" y="4"/>
                </a:cubicBezTo>
              </a:path>
            </a:pathLst>
          </a:custGeom>
          <a:ln w="19050" cmpd="sng">
            <a:solidFill>
              <a:schemeClr val="tx1"/>
            </a:solidFill>
            <a:prstDash val="dashDot"/>
            <a:headEnd type="triangle"/>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p:cNvSpPr/>
          <p:nvPr/>
        </p:nvSpPr>
        <p:spPr bwMode="auto">
          <a:xfrm>
            <a:off x="3987001" y="2169000"/>
            <a:ext cx="269999"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03" name="TextBox 202"/>
          <p:cNvSpPr txBox="1"/>
          <p:nvPr/>
        </p:nvSpPr>
        <p:spPr>
          <a:xfrm>
            <a:off x="259609" y="2124000"/>
            <a:ext cx="3727391" cy="28522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Network Selection</a:t>
            </a:r>
            <a:endParaRPr lang="en-US" dirty="0">
              <a:latin typeface="+mn-lt"/>
            </a:endParaRPr>
          </a:p>
        </p:txBody>
      </p:sp>
      <p:sp>
        <p:nvSpPr>
          <p:cNvPr id="238" name="TextBox 237"/>
          <p:cNvSpPr txBox="1"/>
          <p:nvPr/>
        </p:nvSpPr>
        <p:spPr>
          <a:xfrm>
            <a:off x="256170" y="5859000"/>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41" name="TextBox 240"/>
          <p:cNvSpPr txBox="1"/>
          <p:nvPr/>
        </p:nvSpPr>
        <p:spPr>
          <a:xfrm>
            <a:off x="258423" y="5563050"/>
            <a:ext cx="3727391" cy="26348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Disassociation</a:t>
            </a:r>
            <a:endParaRPr lang="en-US" dirty="0">
              <a:latin typeface="+mn-lt"/>
            </a:endParaRPr>
          </a:p>
        </p:txBody>
      </p:sp>
      <p:sp>
        <p:nvSpPr>
          <p:cNvPr id="242" name="TextBox 241"/>
          <p:cNvSpPr txBox="1"/>
          <p:nvPr/>
        </p:nvSpPr>
        <p:spPr>
          <a:xfrm>
            <a:off x="250679" y="3908813"/>
            <a:ext cx="6564503" cy="374482"/>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Configuration</a:t>
            </a:r>
            <a:endParaRPr lang="en-US" dirty="0">
              <a:latin typeface="+mn-lt"/>
            </a:endParaRPr>
          </a:p>
        </p:txBody>
      </p:sp>
      <p:sp>
        <p:nvSpPr>
          <p:cNvPr id="240" name="TextBox 239"/>
          <p:cNvSpPr txBox="1"/>
          <p:nvPr/>
        </p:nvSpPr>
        <p:spPr>
          <a:xfrm>
            <a:off x="261192" y="4959000"/>
            <a:ext cx="7910808" cy="28188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9" name="TextBox 238"/>
          <p:cNvSpPr txBox="1"/>
          <p:nvPr/>
        </p:nvSpPr>
        <p:spPr>
          <a:xfrm>
            <a:off x="247933" y="4686906"/>
            <a:ext cx="5630655" cy="22709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Policy Control</a:t>
            </a:r>
            <a:endParaRPr lang="en-US" dirty="0">
              <a:latin typeface="+mn-lt"/>
            </a:endParaRPr>
          </a:p>
        </p:txBody>
      </p:sp>
      <p:sp>
        <p:nvSpPr>
          <p:cNvPr id="237" name="TextBox 236"/>
          <p:cNvSpPr txBox="1"/>
          <p:nvPr/>
        </p:nvSpPr>
        <p:spPr>
          <a:xfrm>
            <a:off x="257413" y="4348467"/>
            <a:ext cx="7910808" cy="29253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6" name="TextBox 235"/>
          <p:cNvSpPr txBox="1"/>
          <p:nvPr/>
        </p:nvSpPr>
        <p:spPr>
          <a:xfrm>
            <a:off x="252000" y="5299951"/>
            <a:ext cx="6564503" cy="21522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a:t>
            </a:r>
            <a:r>
              <a:rPr lang="en-US" dirty="0" err="1">
                <a:latin typeface="+mn-lt"/>
              </a:rPr>
              <a:t>C</a:t>
            </a:r>
            <a:r>
              <a:rPr lang="en-US" dirty="0" err="1" smtClean="0">
                <a:latin typeface="+mn-lt"/>
              </a:rPr>
              <a:t>onfig</a:t>
            </a:r>
            <a:r>
              <a:rPr lang="en-US" dirty="0" smtClean="0">
                <a:latin typeface="+mn-lt"/>
              </a:rPr>
              <a:t> Release</a:t>
            </a:r>
            <a:endParaRPr lang="en-US" dirty="0">
              <a:latin typeface="+mn-lt"/>
            </a:endParaRPr>
          </a:p>
        </p:txBody>
      </p:sp>
      <p:sp>
        <p:nvSpPr>
          <p:cNvPr id="235" name="TextBox 234"/>
          <p:cNvSpPr txBox="1"/>
          <p:nvPr/>
        </p:nvSpPr>
        <p:spPr>
          <a:xfrm>
            <a:off x="247933" y="3624187"/>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32" name="TextBox 231"/>
          <p:cNvSpPr txBox="1"/>
          <p:nvPr/>
        </p:nvSpPr>
        <p:spPr>
          <a:xfrm>
            <a:off x="255830" y="2868157"/>
            <a:ext cx="3727391" cy="68559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Authentication</a:t>
            </a:r>
          </a:p>
          <a:p>
            <a:r>
              <a:rPr lang="en-US" dirty="0" smtClean="0">
                <a:latin typeface="+mn-lt"/>
              </a:rPr>
              <a:t>Authorization</a:t>
            </a:r>
            <a:endParaRPr lang="en-US" dirty="0">
              <a:latin typeface="+mn-lt"/>
            </a:endParaRPr>
          </a:p>
        </p:txBody>
      </p:sp>
      <p:sp>
        <p:nvSpPr>
          <p:cNvPr id="231" name="TextBox 230"/>
          <p:cNvSpPr txBox="1"/>
          <p:nvPr/>
        </p:nvSpPr>
        <p:spPr>
          <a:xfrm>
            <a:off x="258283" y="2463157"/>
            <a:ext cx="3727391" cy="335843"/>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Association</a:t>
            </a:r>
            <a:endParaRPr lang="en-US" dirty="0">
              <a:latin typeface="+mn-lt"/>
            </a:endParaRPr>
          </a:p>
        </p:txBody>
      </p:sp>
      <p:sp>
        <p:nvSpPr>
          <p:cNvPr id="13" name="TextBox 12"/>
          <p:cNvSpPr txBox="1"/>
          <p:nvPr/>
        </p:nvSpPr>
        <p:spPr>
          <a:xfrm>
            <a:off x="255360" y="1678675"/>
            <a:ext cx="3734294" cy="389308"/>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Scanning</a:t>
            </a:r>
            <a:endParaRPr lang="en-US" dirty="0">
              <a:latin typeface="+mn-lt"/>
            </a:endParaRPr>
          </a:p>
        </p:txBody>
      </p:sp>
      <p:sp>
        <p:nvSpPr>
          <p:cNvPr id="171" name="Rectangle 170"/>
          <p:cNvSpPr/>
          <p:nvPr/>
        </p:nvSpPr>
        <p:spPr bwMode="auto">
          <a:xfrm>
            <a:off x="2277000" y="1674000"/>
            <a:ext cx="1710000" cy="40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2" name="Rectangle 171"/>
          <p:cNvSpPr/>
          <p:nvPr/>
        </p:nvSpPr>
        <p:spPr bwMode="auto">
          <a:xfrm>
            <a:off x="2277000" y="2484000"/>
            <a:ext cx="1710000" cy="31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3" name="Rectangle 172"/>
          <p:cNvSpPr/>
          <p:nvPr/>
        </p:nvSpPr>
        <p:spPr bwMode="auto">
          <a:xfrm>
            <a:off x="2277000" y="2889000"/>
            <a:ext cx="1710000" cy="67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4" name="Rectangle 173"/>
          <p:cNvSpPr/>
          <p:nvPr/>
        </p:nvSpPr>
        <p:spPr bwMode="auto">
          <a:xfrm>
            <a:off x="2277000" y="5544000"/>
            <a:ext cx="1710000" cy="270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5" name="Rectangle 174"/>
          <p:cNvSpPr/>
          <p:nvPr/>
        </p:nvSpPr>
        <p:spPr bwMode="auto">
          <a:xfrm>
            <a:off x="3987000" y="3609001"/>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6" name="Rectangle 175"/>
          <p:cNvSpPr/>
          <p:nvPr/>
        </p:nvSpPr>
        <p:spPr bwMode="auto">
          <a:xfrm>
            <a:off x="3987000" y="4689000"/>
            <a:ext cx="2202347" cy="225000"/>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7" name="Rectangle 176"/>
          <p:cNvSpPr/>
          <p:nvPr/>
        </p:nvSpPr>
        <p:spPr bwMode="auto">
          <a:xfrm>
            <a:off x="3987000" y="5859000"/>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0" name="Rectangle 169"/>
          <p:cNvSpPr/>
          <p:nvPr/>
        </p:nvSpPr>
        <p:spPr bwMode="auto">
          <a:xfrm>
            <a:off x="2277000" y="2124000"/>
            <a:ext cx="1710000" cy="313969"/>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3" name="Rectangle 232"/>
          <p:cNvSpPr/>
          <p:nvPr/>
        </p:nvSpPr>
        <p:spPr bwMode="auto">
          <a:xfrm>
            <a:off x="3989653" y="3079048"/>
            <a:ext cx="2202347" cy="45564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4" name="Title 3"/>
          <p:cNvSpPr>
            <a:spLocks noGrp="1"/>
          </p:cNvSpPr>
          <p:nvPr>
            <p:ph type="title"/>
          </p:nvPr>
        </p:nvSpPr>
        <p:spPr>
          <a:xfrm>
            <a:off x="297000" y="274638"/>
            <a:ext cx="8550000" cy="1143000"/>
          </a:xfrm>
        </p:spPr>
        <p:txBody>
          <a:bodyPr/>
          <a:lstStyle/>
          <a:p>
            <a:r>
              <a:rPr lang="en-US" dirty="0" smtClean="0"/>
              <a:t>OmniRAN unifies external control of IEEE 802</a:t>
            </a:r>
            <a:endParaRPr lang="en-US" dirty="0"/>
          </a:p>
        </p:txBody>
      </p:sp>
      <p:cxnSp>
        <p:nvCxnSpPr>
          <p:cNvPr id="5" name="Straight Connector 4"/>
          <p:cNvCxnSpPr/>
          <p:nvPr/>
        </p:nvCxnSpPr>
        <p:spPr bwMode="auto">
          <a:xfrm>
            <a:off x="227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6" name="Straight Connector 5"/>
          <p:cNvCxnSpPr/>
          <p:nvPr/>
        </p:nvCxnSpPr>
        <p:spPr bwMode="auto">
          <a:xfrm>
            <a:off x="398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 name="Straight Connector 6"/>
          <p:cNvCxnSpPr/>
          <p:nvPr/>
        </p:nvCxnSpPr>
        <p:spPr bwMode="auto">
          <a:xfrm>
            <a:off x="618683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a:off x="682181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8172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10" name="Straight Arrow Connector 9"/>
          <p:cNvCxnSpPr/>
          <p:nvPr/>
        </p:nvCxnSpPr>
        <p:spPr bwMode="auto">
          <a:xfrm flipH="1">
            <a:off x="2277001" y="1692516"/>
            <a:ext cx="1709166" cy="4614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 name="Straight Arrow Connector 10"/>
          <p:cNvCxnSpPr/>
          <p:nvPr/>
        </p:nvCxnSpPr>
        <p:spPr bwMode="auto">
          <a:xfrm flipH="1" flipV="1">
            <a:off x="2283431" y="2920891"/>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 name="Straight Arrow Connector 11"/>
          <p:cNvCxnSpPr/>
          <p:nvPr/>
        </p:nvCxnSpPr>
        <p:spPr bwMode="auto">
          <a:xfrm flipH="1">
            <a:off x="2276584" y="3009438"/>
            <a:ext cx="1702932" cy="1763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 name="Straight Arrow Connector 14"/>
          <p:cNvCxnSpPr/>
          <p:nvPr/>
        </p:nvCxnSpPr>
        <p:spPr bwMode="auto">
          <a:xfrm flipH="1" flipV="1">
            <a:off x="2276584" y="3336172"/>
            <a:ext cx="1716848" cy="3326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 name="Straight Arrow Connector 15"/>
          <p:cNvCxnSpPr/>
          <p:nvPr/>
        </p:nvCxnSpPr>
        <p:spPr bwMode="auto">
          <a:xfrm flipH="1">
            <a:off x="2276584" y="3238753"/>
            <a:ext cx="1712742" cy="524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p:cNvCxnSpPr/>
          <p:nvPr/>
        </p:nvCxnSpPr>
        <p:spPr bwMode="auto">
          <a:xfrm flipH="1" flipV="1">
            <a:off x="3985947" y="3131774"/>
            <a:ext cx="2206053" cy="2722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0" name="Straight Arrow Connector 19"/>
          <p:cNvCxnSpPr/>
          <p:nvPr/>
        </p:nvCxnSpPr>
        <p:spPr bwMode="auto">
          <a:xfrm flipH="1">
            <a:off x="3979516" y="3204000"/>
            <a:ext cx="2212484" cy="347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p:cNvCxnSpPr/>
          <p:nvPr/>
        </p:nvCxnSpPr>
        <p:spPr bwMode="auto">
          <a:xfrm flipH="1" flipV="1">
            <a:off x="2283430" y="3955649"/>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3" name="Straight Arrow Connector 22"/>
          <p:cNvCxnSpPr/>
          <p:nvPr/>
        </p:nvCxnSpPr>
        <p:spPr bwMode="auto">
          <a:xfrm flipH="1">
            <a:off x="2270152" y="4023778"/>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4" name="Straight Arrow Connector 23"/>
          <p:cNvCxnSpPr/>
          <p:nvPr/>
        </p:nvCxnSpPr>
        <p:spPr bwMode="auto">
          <a:xfrm flipH="1" flipV="1">
            <a:off x="2277001" y="4419321"/>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5" name="Straight Arrow Connector 24"/>
          <p:cNvCxnSpPr/>
          <p:nvPr/>
        </p:nvCxnSpPr>
        <p:spPr bwMode="auto">
          <a:xfrm flipH="1">
            <a:off x="2270152" y="4509321"/>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28" name="Picture 23" descr="x_big_image2"/>
          <p:cNvPicPr>
            <a:picLocks noChangeAspect="1" noChangeArrowheads="1"/>
          </p:cNvPicPr>
          <p:nvPr/>
        </p:nvPicPr>
        <p:blipFill>
          <a:blip r:embed="rId2">
            <a:lum bright="10000" contrast="40000"/>
          </a:blip>
          <a:srcRect/>
          <a:stretch>
            <a:fillRect/>
          </a:stretch>
        </p:blipFill>
        <p:spPr bwMode="auto">
          <a:xfrm>
            <a:off x="1968928" y="974150"/>
            <a:ext cx="548641" cy="584366"/>
          </a:xfrm>
          <a:prstGeom prst="rect">
            <a:avLst/>
          </a:prstGeom>
          <a:noFill/>
          <a:ln w="9525">
            <a:noFill/>
            <a:miter lim="800000"/>
            <a:headEnd/>
            <a:tailEnd/>
          </a:ln>
        </p:spPr>
      </p:pic>
      <p:grpSp>
        <p:nvGrpSpPr>
          <p:cNvPr id="29" name="Group 25"/>
          <p:cNvGrpSpPr>
            <a:grpSpLocks noChangeAspect="1"/>
          </p:cNvGrpSpPr>
          <p:nvPr/>
        </p:nvGrpSpPr>
        <p:grpSpPr bwMode="auto">
          <a:xfrm flipH="1">
            <a:off x="3606271" y="909000"/>
            <a:ext cx="498811" cy="600487"/>
            <a:chOff x="5" y="2480"/>
            <a:chExt cx="237" cy="430"/>
          </a:xfrm>
        </p:grpSpPr>
        <p:grpSp>
          <p:nvGrpSpPr>
            <p:cNvPr id="30" name="Group 26"/>
            <p:cNvGrpSpPr>
              <a:grpSpLocks noChangeAspect="1"/>
            </p:cNvGrpSpPr>
            <p:nvPr/>
          </p:nvGrpSpPr>
          <p:grpSpPr bwMode="auto">
            <a:xfrm>
              <a:off x="5" y="2521"/>
              <a:ext cx="145" cy="389"/>
              <a:chOff x="5" y="2521"/>
              <a:chExt cx="145" cy="389"/>
            </a:xfrm>
          </p:grpSpPr>
          <p:grpSp>
            <p:nvGrpSpPr>
              <p:cNvPr id="34" name="Group 27"/>
              <p:cNvGrpSpPr>
                <a:grpSpLocks noChangeAspect="1"/>
              </p:cNvGrpSpPr>
              <p:nvPr/>
            </p:nvGrpSpPr>
            <p:grpSpPr bwMode="auto">
              <a:xfrm>
                <a:off x="7" y="2654"/>
                <a:ext cx="143" cy="256"/>
                <a:chOff x="7" y="2654"/>
                <a:chExt cx="143" cy="256"/>
              </a:xfrm>
            </p:grpSpPr>
            <p:grpSp>
              <p:nvGrpSpPr>
                <p:cNvPr id="42" name="Group 28"/>
                <p:cNvGrpSpPr>
                  <a:grpSpLocks noChangeAspect="1"/>
                </p:cNvGrpSpPr>
                <p:nvPr/>
              </p:nvGrpSpPr>
              <p:grpSpPr bwMode="auto">
                <a:xfrm>
                  <a:off x="7" y="2661"/>
                  <a:ext cx="93" cy="247"/>
                  <a:chOff x="7" y="2661"/>
                  <a:chExt cx="93" cy="247"/>
                </a:xfrm>
              </p:grpSpPr>
              <p:sp>
                <p:nvSpPr>
                  <p:cNvPr id="50"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51"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52"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53"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54"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55"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56"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43"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44"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45"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46"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47"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48"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49"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35" name="Group 43"/>
              <p:cNvGrpSpPr>
                <a:grpSpLocks noChangeAspect="1"/>
              </p:cNvGrpSpPr>
              <p:nvPr/>
            </p:nvGrpSpPr>
            <p:grpSpPr bwMode="auto">
              <a:xfrm>
                <a:off x="5" y="2533"/>
                <a:ext cx="141" cy="374"/>
                <a:chOff x="5" y="2533"/>
                <a:chExt cx="141" cy="374"/>
              </a:xfrm>
            </p:grpSpPr>
            <p:sp>
              <p:nvSpPr>
                <p:cNvPr id="37"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38"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39"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40"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41"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36"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31"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32"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33"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57" name="Group 85"/>
          <p:cNvGrpSpPr>
            <a:grpSpLocks/>
          </p:cNvGrpSpPr>
          <p:nvPr/>
        </p:nvGrpSpPr>
        <p:grpSpPr bwMode="auto">
          <a:xfrm>
            <a:off x="8077325" y="928446"/>
            <a:ext cx="269875" cy="460375"/>
            <a:chOff x="4120" y="2308"/>
            <a:chExt cx="305" cy="415"/>
          </a:xfrm>
        </p:grpSpPr>
        <p:sp>
          <p:nvSpPr>
            <p:cNvPr id="58"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59"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60"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61" name="Group 89"/>
            <p:cNvGrpSpPr>
              <a:grpSpLocks/>
            </p:cNvGrpSpPr>
            <p:nvPr/>
          </p:nvGrpSpPr>
          <p:grpSpPr bwMode="auto">
            <a:xfrm flipH="1">
              <a:off x="4164" y="2500"/>
              <a:ext cx="152" cy="109"/>
              <a:chOff x="3216" y="2784"/>
              <a:chExt cx="192" cy="144"/>
            </a:xfrm>
          </p:grpSpPr>
          <p:sp>
            <p:nvSpPr>
              <p:cNvPr id="65"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66"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67"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68"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6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6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6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69" name="Group 122"/>
          <p:cNvGrpSpPr>
            <a:grpSpLocks/>
          </p:cNvGrpSpPr>
          <p:nvPr/>
        </p:nvGrpSpPr>
        <p:grpSpPr bwMode="auto">
          <a:xfrm>
            <a:off x="6001743" y="928446"/>
            <a:ext cx="269875" cy="390062"/>
            <a:chOff x="4120" y="2308"/>
            <a:chExt cx="305" cy="415"/>
          </a:xfrm>
        </p:grpSpPr>
        <p:sp>
          <p:nvSpPr>
            <p:cNvPr id="7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3" name="Group 126"/>
            <p:cNvGrpSpPr>
              <a:grpSpLocks/>
            </p:cNvGrpSpPr>
            <p:nvPr/>
          </p:nvGrpSpPr>
          <p:grpSpPr bwMode="auto">
            <a:xfrm flipH="1">
              <a:off x="4164" y="2500"/>
              <a:ext cx="152" cy="109"/>
              <a:chOff x="3216" y="2784"/>
              <a:chExt cx="192" cy="144"/>
            </a:xfrm>
          </p:grpSpPr>
          <p:sp>
            <p:nvSpPr>
              <p:cNvPr id="7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7" name="AutoShape 22"/>
          <p:cNvSpPr>
            <a:spLocks noChangeArrowheads="1"/>
          </p:cNvSpPr>
          <p:nvPr/>
        </p:nvSpPr>
        <p:spPr bwMode="auto">
          <a:xfrm>
            <a:off x="6181764"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92" name="Group 122"/>
          <p:cNvGrpSpPr>
            <a:grpSpLocks/>
          </p:cNvGrpSpPr>
          <p:nvPr/>
        </p:nvGrpSpPr>
        <p:grpSpPr bwMode="auto">
          <a:xfrm>
            <a:off x="6682014" y="928446"/>
            <a:ext cx="269875" cy="390062"/>
            <a:chOff x="4120" y="2308"/>
            <a:chExt cx="305" cy="415"/>
          </a:xfrm>
        </p:grpSpPr>
        <p:sp>
          <p:nvSpPr>
            <p:cNvPr id="9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9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9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6" name="Group 126"/>
            <p:cNvGrpSpPr>
              <a:grpSpLocks/>
            </p:cNvGrpSpPr>
            <p:nvPr/>
          </p:nvGrpSpPr>
          <p:grpSpPr bwMode="auto">
            <a:xfrm flipH="1">
              <a:off x="4164" y="2500"/>
              <a:ext cx="152" cy="109"/>
              <a:chOff x="3216" y="2784"/>
              <a:chExt cx="192" cy="144"/>
            </a:xfrm>
          </p:grpSpPr>
          <p:sp>
            <p:nvSpPr>
              <p:cNvPr id="10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9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9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9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 name="AutoShape 22"/>
          <p:cNvSpPr>
            <a:spLocks noChangeArrowheads="1"/>
          </p:cNvSpPr>
          <p:nvPr/>
        </p:nvSpPr>
        <p:spPr bwMode="auto">
          <a:xfrm>
            <a:off x="6862035"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105" name="TextBox 104"/>
          <p:cNvSpPr txBox="1"/>
          <p:nvPr/>
        </p:nvSpPr>
        <p:spPr>
          <a:xfrm>
            <a:off x="5665712" y="1333491"/>
            <a:ext cx="1100031" cy="646331"/>
          </a:xfrm>
          <a:prstGeom prst="rect">
            <a:avLst/>
          </a:prstGeom>
          <a:solidFill>
            <a:schemeClr val="bg1"/>
          </a:solidFill>
        </p:spPr>
        <p:txBody>
          <a:bodyPr wrap="none" rtlCol="0">
            <a:spAutoFit/>
          </a:bodyPr>
          <a:lstStyle/>
          <a:p>
            <a:pPr algn="ctr"/>
            <a:r>
              <a:rPr lang="en-US">
                <a:latin typeface="+mn-lt"/>
              </a:rPr>
              <a:t>AAA</a:t>
            </a:r>
            <a:br>
              <a:rPr lang="en-US">
                <a:latin typeface="+mn-lt"/>
              </a:rPr>
            </a:br>
            <a:r>
              <a:rPr lang="en-US">
                <a:latin typeface="+mn-lt"/>
              </a:rPr>
              <a:t>Policy</a:t>
            </a:r>
          </a:p>
          <a:p>
            <a:pPr algn="ctr"/>
            <a:r>
              <a:rPr lang="en-US">
                <a:latin typeface="+mn-lt"/>
              </a:rPr>
              <a:t>Configuration</a:t>
            </a:r>
          </a:p>
        </p:txBody>
      </p:sp>
      <p:sp>
        <p:nvSpPr>
          <p:cNvPr id="106" name="TextBox 105"/>
          <p:cNvSpPr txBox="1"/>
          <p:nvPr/>
        </p:nvSpPr>
        <p:spPr>
          <a:xfrm>
            <a:off x="6547000" y="1333491"/>
            <a:ext cx="617928" cy="276999"/>
          </a:xfrm>
          <a:prstGeom prst="rect">
            <a:avLst/>
          </a:prstGeom>
          <a:noFill/>
        </p:spPr>
        <p:txBody>
          <a:bodyPr wrap="none" rtlCol="0">
            <a:spAutoFit/>
          </a:bodyPr>
          <a:lstStyle/>
          <a:p>
            <a:r>
              <a:rPr lang="en-US" dirty="0">
                <a:latin typeface="+mn-lt"/>
              </a:rPr>
              <a:t>DHCP</a:t>
            </a:r>
          </a:p>
        </p:txBody>
      </p:sp>
      <p:sp>
        <p:nvSpPr>
          <p:cNvPr id="107" name="TextBox 106"/>
          <p:cNvSpPr txBox="1"/>
          <p:nvPr/>
        </p:nvSpPr>
        <p:spPr>
          <a:xfrm>
            <a:off x="7717130" y="1333491"/>
            <a:ext cx="950325" cy="276999"/>
          </a:xfrm>
          <a:prstGeom prst="rect">
            <a:avLst/>
          </a:prstGeom>
          <a:noFill/>
        </p:spPr>
        <p:txBody>
          <a:bodyPr wrap="none" rtlCol="0">
            <a:spAutoFit/>
          </a:bodyPr>
          <a:lstStyle/>
          <a:p>
            <a:r>
              <a:rPr lang="en-US">
                <a:latin typeface="+mn-lt"/>
              </a:rPr>
              <a:t>Application</a:t>
            </a:r>
          </a:p>
        </p:txBody>
      </p:sp>
      <p:cxnSp>
        <p:nvCxnSpPr>
          <p:cNvPr id="108" name="Straight Arrow Connector 107"/>
          <p:cNvCxnSpPr/>
          <p:nvPr/>
        </p:nvCxnSpPr>
        <p:spPr bwMode="auto">
          <a:xfrm flipH="1">
            <a:off x="2279616" y="1779528"/>
            <a:ext cx="1706551" cy="3557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09" name="Straight Arrow Connector 108"/>
          <p:cNvCxnSpPr/>
          <p:nvPr/>
        </p:nvCxnSpPr>
        <p:spPr bwMode="auto">
          <a:xfrm flipH="1" flipV="1">
            <a:off x="2277000" y="187365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0" name="Straight Arrow Connector 109"/>
          <p:cNvCxnSpPr/>
          <p:nvPr/>
        </p:nvCxnSpPr>
        <p:spPr bwMode="auto">
          <a:xfrm flipH="1">
            <a:off x="2277001" y="1965295"/>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1" name="Straight Arrow Connector 110"/>
          <p:cNvCxnSpPr/>
          <p:nvPr/>
        </p:nvCxnSpPr>
        <p:spPr bwMode="auto">
          <a:xfrm flipH="1" flipV="1">
            <a:off x="2283430" y="216629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2" name="Straight Arrow Connector 111"/>
          <p:cNvCxnSpPr/>
          <p:nvPr/>
        </p:nvCxnSpPr>
        <p:spPr bwMode="auto">
          <a:xfrm flipH="1">
            <a:off x="2283431" y="2326048"/>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p:cNvCxnSpPr/>
          <p:nvPr/>
        </p:nvCxnSpPr>
        <p:spPr bwMode="auto">
          <a:xfrm flipH="1" flipV="1">
            <a:off x="2270152" y="2513610"/>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4" name="Straight Arrow Connector 113"/>
          <p:cNvCxnSpPr/>
          <p:nvPr/>
        </p:nvCxnSpPr>
        <p:spPr bwMode="auto">
          <a:xfrm flipH="1">
            <a:off x="2270153" y="260524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5" name="Straight Arrow Connector 114"/>
          <p:cNvCxnSpPr/>
          <p:nvPr/>
        </p:nvCxnSpPr>
        <p:spPr bwMode="auto">
          <a:xfrm flipH="1" flipV="1">
            <a:off x="2277000" y="2703311"/>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6" name="Straight Arrow Connector 115"/>
          <p:cNvCxnSpPr/>
          <p:nvPr/>
        </p:nvCxnSpPr>
        <p:spPr bwMode="auto">
          <a:xfrm flipH="1" flipV="1">
            <a:off x="2276584" y="3098098"/>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4" name="Straight Arrow Connector 123"/>
          <p:cNvCxnSpPr/>
          <p:nvPr/>
        </p:nvCxnSpPr>
        <p:spPr bwMode="auto">
          <a:xfrm flipH="1" flipV="1">
            <a:off x="3999850" y="3379566"/>
            <a:ext cx="2192150" cy="443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5" name="Straight Arrow Connector 124"/>
          <p:cNvCxnSpPr/>
          <p:nvPr/>
        </p:nvCxnSpPr>
        <p:spPr bwMode="auto">
          <a:xfrm flipH="1">
            <a:off x="3978855" y="3429000"/>
            <a:ext cx="2213145" cy="362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7" name="Straight Arrow Connector 126"/>
          <p:cNvCxnSpPr/>
          <p:nvPr/>
        </p:nvCxnSpPr>
        <p:spPr bwMode="auto">
          <a:xfrm flipH="1">
            <a:off x="2270152" y="3465269"/>
            <a:ext cx="1708702" cy="873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7" name="Straight Arrow Connector 136"/>
          <p:cNvCxnSpPr/>
          <p:nvPr/>
        </p:nvCxnSpPr>
        <p:spPr bwMode="auto">
          <a:xfrm flipH="1" flipV="1">
            <a:off x="2283430" y="4109278"/>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38" name="Straight Arrow Connector 137"/>
          <p:cNvCxnSpPr/>
          <p:nvPr/>
        </p:nvCxnSpPr>
        <p:spPr bwMode="auto">
          <a:xfrm flipH="1">
            <a:off x="2276584" y="4188387"/>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9" name="Straight Arrow Connector 138"/>
          <p:cNvCxnSpPr/>
          <p:nvPr/>
        </p:nvCxnSpPr>
        <p:spPr bwMode="auto">
          <a:xfrm flipH="1" flipV="1">
            <a:off x="3986152" y="3692879"/>
            <a:ext cx="2205848" cy="6121"/>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0" name="Straight Arrow Connector 139"/>
          <p:cNvCxnSpPr/>
          <p:nvPr/>
        </p:nvCxnSpPr>
        <p:spPr bwMode="auto">
          <a:xfrm flipH="1">
            <a:off x="3979721" y="3744000"/>
            <a:ext cx="2212279" cy="558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5" name="Straight Arrow Connector 144"/>
          <p:cNvCxnSpPr/>
          <p:nvPr/>
        </p:nvCxnSpPr>
        <p:spPr bwMode="auto">
          <a:xfrm flipH="1" flipV="1">
            <a:off x="3976814" y="4831615"/>
            <a:ext cx="2215186" cy="37385"/>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6" name="Straight Arrow Connector 145"/>
          <p:cNvCxnSpPr/>
          <p:nvPr/>
        </p:nvCxnSpPr>
        <p:spPr bwMode="auto">
          <a:xfrm flipH="1">
            <a:off x="3970384" y="4734000"/>
            <a:ext cx="2221616" cy="4737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7" name="Straight Arrow Connector 146"/>
          <p:cNvCxnSpPr/>
          <p:nvPr/>
        </p:nvCxnSpPr>
        <p:spPr bwMode="auto">
          <a:xfrm flipH="1" flipV="1">
            <a:off x="2283433" y="5001545"/>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8" name="Straight Arrow Connector 147"/>
          <p:cNvCxnSpPr/>
          <p:nvPr/>
        </p:nvCxnSpPr>
        <p:spPr bwMode="auto">
          <a:xfrm flipH="1">
            <a:off x="2276584" y="5091545"/>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9" name="Straight Arrow Connector 148"/>
          <p:cNvCxnSpPr/>
          <p:nvPr/>
        </p:nvCxnSpPr>
        <p:spPr bwMode="auto">
          <a:xfrm flipH="1" flipV="1">
            <a:off x="3987535" y="5919871"/>
            <a:ext cx="2204465" cy="2912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0" name="Straight Arrow Connector 149"/>
          <p:cNvCxnSpPr/>
          <p:nvPr/>
        </p:nvCxnSpPr>
        <p:spPr bwMode="auto">
          <a:xfrm flipH="1">
            <a:off x="3981104" y="5994000"/>
            <a:ext cx="2210896" cy="3285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1" name="Straight Arrow Connector 150"/>
          <p:cNvCxnSpPr/>
          <p:nvPr/>
        </p:nvCxnSpPr>
        <p:spPr bwMode="auto">
          <a:xfrm flipH="1" flipV="1">
            <a:off x="2270570" y="5614950"/>
            <a:ext cx="1719083" cy="46637"/>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2" name="Straight Arrow Connector 151"/>
          <p:cNvCxnSpPr/>
          <p:nvPr/>
        </p:nvCxnSpPr>
        <p:spPr bwMode="auto">
          <a:xfrm flipH="1">
            <a:off x="2270570" y="570658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4" name="Straight Arrow Connector 153"/>
          <p:cNvCxnSpPr/>
          <p:nvPr/>
        </p:nvCxnSpPr>
        <p:spPr bwMode="auto">
          <a:xfrm flipH="1" flipV="1">
            <a:off x="2261774" y="5364000"/>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5" name="Straight Arrow Connector 154"/>
          <p:cNvCxnSpPr/>
          <p:nvPr/>
        </p:nvCxnSpPr>
        <p:spPr bwMode="auto">
          <a:xfrm flipH="1">
            <a:off x="2254928" y="5443109"/>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4" name="Straight Connector 203"/>
          <p:cNvCxnSpPr/>
          <p:nvPr/>
        </p:nvCxnSpPr>
        <p:spPr bwMode="auto">
          <a:xfrm>
            <a:off x="5484615" y="1613086"/>
            <a:ext cx="0" cy="749266"/>
          </a:xfrm>
          <a:prstGeom prst="line">
            <a:avLst/>
          </a:prstGeom>
          <a:solidFill>
            <a:schemeClr val="accent1"/>
          </a:solidFill>
          <a:ln w="28575" cap="flat" cmpd="sng" algn="ctr">
            <a:solidFill>
              <a:schemeClr val="tx1"/>
            </a:solidFill>
            <a:prstDash val="solid"/>
            <a:round/>
            <a:headEnd type="none" w="sm" len="sm"/>
            <a:tailEnd type="none" w="sm" len="sm"/>
          </a:ln>
          <a:effectLst/>
        </p:spPr>
      </p:cxnSp>
      <p:grpSp>
        <p:nvGrpSpPr>
          <p:cNvPr id="205" name="Group 122"/>
          <p:cNvGrpSpPr>
            <a:grpSpLocks/>
          </p:cNvGrpSpPr>
          <p:nvPr/>
        </p:nvGrpSpPr>
        <p:grpSpPr bwMode="auto">
          <a:xfrm>
            <a:off x="5256327" y="938011"/>
            <a:ext cx="269875" cy="390062"/>
            <a:chOff x="4120" y="2308"/>
            <a:chExt cx="305" cy="415"/>
          </a:xfrm>
        </p:grpSpPr>
        <p:sp>
          <p:nvSpPr>
            <p:cNvPr id="20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9" name="Group 126"/>
            <p:cNvGrpSpPr>
              <a:grpSpLocks/>
            </p:cNvGrpSpPr>
            <p:nvPr/>
          </p:nvGrpSpPr>
          <p:grpSpPr bwMode="auto">
            <a:xfrm flipH="1">
              <a:off x="4164" y="2500"/>
              <a:ext cx="152" cy="109"/>
              <a:chOff x="3216" y="2784"/>
              <a:chExt cx="192" cy="144"/>
            </a:xfrm>
          </p:grpSpPr>
          <p:sp>
            <p:nvSpPr>
              <p:cNvPr id="21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1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1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1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17" name="AutoShape 22"/>
          <p:cNvSpPr>
            <a:spLocks noChangeArrowheads="1"/>
          </p:cNvSpPr>
          <p:nvPr/>
        </p:nvSpPr>
        <p:spPr bwMode="auto">
          <a:xfrm>
            <a:off x="5436348" y="1156478"/>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18" name="TextBox 217"/>
          <p:cNvSpPr txBox="1"/>
          <p:nvPr/>
        </p:nvSpPr>
        <p:spPr>
          <a:xfrm>
            <a:off x="5166317" y="1343056"/>
            <a:ext cx="620683" cy="276999"/>
          </a:xfrm>
          <a:prstGeom prst="rect">
            <a:avLst/>
          </a:prstGeom>
          <a:noFill/>
        </p:spPr>
        <p:txBody>
          <a:bodyPr wrap="none" rtlCol="0">
            <a:spAutoFit/>
          </a:bodyPr>
          <a:lstStyle/>
          <a:p>
            <a:r>
              <a:rPr lang="en-US" dirty="0" smtClean="0">
                <a:latin typeface="+mn-lt"/>
              </a:rPr>
              <a:t>ANQP</a:t>
            </a:r>
            <a:endParaRPr lang="en-US" dirty="0">
              <a:latin typeface="+mn-lt"/>
            </a:endParaRPr>
          </a:p>
        </p:txBody>
      </p:sp>
      <p:cxnSp>
        <p:nvCxnSpPr>
          <p:cNvPr id="220" name="Straight Arrow Connector 219"/>
          <p:cNvCxnSpPr/>
          <p:nvPr/>
        </p:nvCxnSpPr>
        <p:spPr bwMode="auto">
          <a:xfrm flipH="1" flipV="1">
            <a:off x="3985118" y="2211298"/>
            <a:ext cx="1486882" cy="47702"/>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27" name="Straight Arrow Connector 226"/>
          <p:cNvCxnSpPr/>
          <p:nvPr/>
        </p:nvCxnSpPr>
        <p:spPr bwMode="auto">
          <a:xfrm flipH="1">
            <a:off x="3992489" y="2304000"/>
            <a:ext cx="1479511" cy="2595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243" name="TextBox 242"/>
          <p:cNvSpPr txBox="1"/>
          <p:nvPr/>
        </p:nvSpPr>
        <p:spPr>
          <a:xfrm>
            <a:off x="2322000" y="6174000"/>
            <a:ext cx="1575000" cy="338987"/>
          </a:xfrm>
          <a:prstGeom prst="rect">
            <a:avLst/>
          </a:prstGeom>
          <a:solidFill>
            <a:schemeClr val="accent1">
              <a:lumMod val="60000"/>
              <a:lumOff val="40000"/>
            </a:schemeClr>
          </a:solidFill>
        </p:spPr>
        <p:txBody>
          <a:bodyPr wrap="square" lIns="72000" tIns="0" rIns="0" bIns="0" rtlCol="0" anchor="ctr" anchorCtr="0">
            <a:noAutofit/>
          </a:bodyPr>
          <a:lstStyle/>
          <a:p>
            <a:pPr algn="ctr"/>
            <a:r>
              <a:rPr lang="en-US" b="1" dirty="0">
                <a:latin typeface="+mn-lt"/>
              </a:rPr>
              <a:t>IEEE 802 Access Technologies</a:t>
            </a:r>
          </a:p>
        </p:txBody>
      </p:sp>
      <p:sp>
        <p:nvSpPr>
          <p:cNvPr id="244" name="TextBox 243"/>
          <p:cNvSpPr txBox="1"/>
          <p:nvPr/>
        </p:nvSpPr>
        <p:spPr>
          <a:xfrm>
            <a:off x="4077000" y="6174000"/>
            <a:ext cx="2069999" cy="360000"/>
          </a:xfrm>
          <a:prstGeom prst="rect">
            <a:avLst/>
          </a:prstGeom>
          <a:solidFill>
            <a:schemeClr val="accent4">
              <a:lumMod val="60000"/>
              <a:lumOff val="40000"/>
            </a:schemeClr>
          </a:solidFill>
        </p:spPr>
        <p:txBody>
          <a:bodyPr wrap="square" lIns="72000" tIns="0" rIns="0" bIns="0" rtlCol="0" anchor="ctr" anchorCtr="0">
            <a:noAutofit/>
          </a:bodyPr>
          <a:lstStyle/>
          <a:p>
            <a:pPr algn="ctr"/>
            <a:r>
              <a:rPr lang="en-US" sz="1600" b="1" i="1" dirty="0" smtClean="0">
                <a:latin typeface="+mn-lt"/>
              </a:rPr>
              <a:t>IEEE 802 OmniRAN</a:t>
            </a:r>
            <a:endParaRPr lang="en-US" sz="1600" b="1" i="1" dirty="0">
              <a:latin typeface="+mn-lt"/>
            </a:endParaRPr>
          </a:p>
        </p:txBody>
      </p:sp>
      <p:pic>
        <p:nvPicPr>
          <p:cNvPr id="153" name="Picture 372" descr="switch"/>
          <p:cNvPicPr>
            <a:picLocks noChangeAspect="1" noChangeArrowheads="1"/>
          </p:cNvPicPr>
          <p:nvPr/>
        </p:nvPicPr>
        <p:blipFill>
          <a:blip r:embed="rId3"/>
          <a:srcRect/>
          <a:stretch>
            <a:fillRect/>
          </a:stretch>
        </p:blipFill>
        <p:spPr bwMode="auto">
          <a:xfrm>
            <a:off x="4122000" y="1404000"/>
            <a:ext cx="292468" cy="146695"/>
          </a:xfrm>
          <a:prstGeom prst="rect">
            <a:avLst/>
          </a:prstGeom>
          <a:noFill/>
        </p:spPr>
      </p:pic>
      <p:sp>
        <p:nvSpPr>
          <p:cNvPr id="156" name="TextBox 155"/>
          <p:cNvSpPr txBox="1"/>
          <p:nvPr/>
        </p:nvSpPr>
        <p:spPr>
          <a:xfrm>
            <a:off x="3357000" y="1449000"/>
            <a:ext cx="1300632" cy="276999"/>
          </a:xfrm>
          <a:prstGeom prst="rect">
            <a:avLst/>
          </a:prstGeom>
          <a:noFill/>
        </p:spPr>
        <p:txBody>
          <a:bodyPr wrap="none" rtlCol="0">
            <a:spAutoFit/>
          </a:bodyPr>
          <a:lstStyle/>
          <a:p>
            <a:r>
              <a:rPr lang="en-US" dirty="0" smtClean="0">
                <a:latin typeface="+mn-lt"/>
              </a:rPr>
              <a:t>Access Network</a:t>
            </a:r>
            <a:endParaRPr lang="en-US" dirty="0">
              <a:latin typeface="+mn-lt"/>
            </a:endParaRPr>
          </a:p>
        </p:txBody>
      </p:sp>
      <p:sp>
        <p:nvSpPr>
          <p:cNvPr id="157" name="TextBox 156"/>
          <p:cNvSpPr txBox="1"/>
          <p:nvPr/>
        </p:nvSpPr>
        <p:spPr>
          <a:xfrm>
            <a:off x="3989094" y="2034000"/>
            <a:ext cx="312906" cy="369332"/>
          </a:xfrm>
          <a:prstGeom prst="rect">
            <a:avLst/>
          </a:prstGeom>
          <a:noFill/>
        </p:spPr>
        <p:txBody>
          <a:bodyPr wrap="none" rtlCol="0">
            <a:spAutoFit/>
          </a:bodyPr>
          <a:lstStyle/>
          <a:p>
            <a:r>
              <a:rPr lang="en-US" sz="1800" dirty="0" smtClean="0">
                <a:solidFill>
                  <a:schemeClr val="accent4">
                    <a:lumMod val="50000"/>
                  </a:schemeClr>
                </a:solidFill>
                <a:latin typeface="+mn-lt"/>
              </a:rPr>
              <a:t>?</a:t>
            </a:r>
            <a:endParaRPr lang="en-US" sz="1800" dirty="0">
              <a:solidFill>
                <a:schemeClr val="accent4">
                  <a:lumMod val="50000"/>
                </a:schemeClr>
              </a:solidFill>
              <a:latin typeface="+mn-lt"/>
            </a:endParaRPr>
          </a:p>
        </p:txBody>
      </p:sp>
    </p:spTree>
    <p:extLst>
      <p:ext uri="{BB962C8B-B14F-4D97-AF65-F5344CB8AC3E}">
        <p14:creationId xmlns:p14="http://schemas.microsoft.com/office/powerpoint/2010/main" xmlns="" val="1037966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IEEE 802 Attributes in IP Protocols</a:t>
            </a:r>
            <a:endParaRPr lang="en-US" dirty="0"/>
          </a:p>
        </p:txBody>
      </p:sp>
      <p:sp>
        <p:nvSpPr>
          <p:cNvPr id="3" name="Content Placeholder 2"/>
          <p:cNvSpPr>
            <a:spLocks noGrp="1"/>
          </p:cNvSpPr>
          <p:nvPr>
            <p:ph idx="1"/>
          </p:nvPr>
        </p:nvSpPr>
        <p:spPr>
          <a:xfrm>
            <a:off x="457200" y="1359000"/>
            <a:ext cx="8229600" cy="5085000"/>
          </a:xfrm>
        </p:spPr>
        <p:txBody>
          <a:bodyPr>
            <a:normAutofit fontScale="62500" lnSpcReduction="20000"/>
          </a:bodyPr>
          <a:lstStyle/>
          <a:p>
            <a:r>
              <a:rPr lang="en-US" dirty="0" smtClean="0"/>
              <a:t>Current handling of IEEE 802 specific attributes for IP </a:t>
            </a:r>
            <a:r>
              <a:rPr lang="en-US" dirty="0" smtClean="0"/>
              <a:t>protocols:</a:t>
            </a:r>
            <a:endParaRPr lang="en-US" dirty="0" smtClean="0"/>
          </a:p>
          <a:p>
            <a:pPr lvl="1"/>
            <a:r>
              <a:rPr lang="en-US" dirty="0" smtClean="0"/>
              <a:t>IEEE 802 has an established procedure for defining the MIBs of the own  technologies</a:t>
            </a:r>
          </a:p>
          <a:p>
            <a:pPr lvl="2"/>
            <a:r>
              <a:rPr lang="en-US" dirty="0" smtClean="0"/>
              <a:t>Now completely in scope for IEEE 802</a:t>
            </a:r>
          </a:p>
          <a:p>
            <a:pPr lvl="1"/>
            <a:r>
              <a:rPr lang="en-US" dirty="0" smtClean="0"/>
              <a:t>Currently IEEE 802 does not deal with other IEEE 802 attribute definitions for IP protocols</a:t>
            </a:r>
          </a:p>
          <a:p>
            <a:pPr lvl="2"/>
            <a:r>
              <a:rPr lang="en-US" dirty="0"/>
              <a:t>e</a:t>
            </a:r>
            <a:r>
              <a:rPr lang="en-US" dirty="0" smtClean="0"/>
              <a:t>.g. </a:t>
            </a:r>
            <a:r>
              <a:rPr lang="en-US" dirty="0" smtClean="0"/>
              <a:t>IEEE 802 specific AAA </a:t>
            </a:r>
            <a:r>
              <a:rPr lang="en-US" dirty="0" smtClean="0"/>
              <a:t>(RADIUS, DIAMETER) attributes are done by IETF with only  some informal review by IEEE 802 WGs</a:t>
            </a:r>
          </a:p>
          <a:p>
            <a:r>
              <a:rPr lang="en-US" dirty="0" smtClean="0"/>
              <a:t>Specification of IEEE 802 related attributes for IP protocols by IETF has </a:t>
            </a:r>
            <a:r>
              <a:rPr lang="en-US" dirty="0" smtClean="0"/>
              <a:t>cumbersome issues, e.g.:</a:t>
            </a:r>
            <a:endParaRPr lang="en-US" dirty="0" smtClean="0"/>
          </a:p>
          <a:p>
            <a:pPr lvl="1"/>
            <a:r>
              <a:rPr lang="en-US" dirty="0" smtClean="0"/>
              <a:t>delayed availability (completion of RFC may last 2 years after completion of IEEE standard)</a:t>
            </a:r>
          </a:p>
          <a:p>
            <a:pPr lvl="1"/>
            <a:r>
              <a:rPr lang="en-US" dirty="0" smtClean="0"/>
              <a:t>RFC’s can’t cope with revisions and life cycle of IEEE standards</a:t>
            </a:r>
          </a:p>
          <a:p>
            <a:pPr lvl="2"/>
            <a:r>
              <a:rPr lang="en-US" dirty="0" smtClean="0"/>
              <a:t>new RFC required for each amendment and </a:t>
            </a:r>
            <a:r>
              <a:rPr lang="en-US" dirty="0" smtClean="0"/>
              <a:t>revision of IEEE 802 standard</a:t>
            </a:r>
            <a:endParaRPr lang="en-US" dirty="0" smtClean="0"/>
          </a:p>
          <a:p>
            <a:pPr lvl="2"/>
            <a:r>
              <a:rPr lang="en-US" dirty="0" smtClean="0"/>
              <a:t>new RFC’s have different numbers</a:t>
            </a:r>
          </a:p>
          <a:p>
            <a:pPr lvl="2"/>
            <a:r>
              <a:rPr lang="en-US" dirty="0" smtClean="0"/>
              <a:t>RFCs stay forever, while IEEE 802 standards have limited </a:t>
            </a:r>
            <a:r>
              <a:rPr lang="en-US" dirty="0" smtClean="0"/>
              <a:t>lifecycle</a:t>
            </a:r>
            <a:endParaRPr lang="en-US" dirty="0" smtClean="0"/>
          </a:p>
          <a:p>
            <a:r>
              <a:rPr lang="en-US" sz="3800" b="1" dirty="0" smtClean="0"/>
              <a:t>IEEE 802 </a:t>
            </a:r>
            <a:r>
              <a:rPr lang="en-US" sz="3800" b="1" dirty="0" smtClean="0"/>
              <a:t>should</a:t>
            </a:r>
            <a:r>
              <a:rPr lang="en-US" sz="3800" b="1" dirty="0" smtClean="0"/>
              <a:t> </a:t>
            </a:r>
            <a:r>
              <a:rPr lang="en-US" sz="3800" b="1" dirty="0" smtClean="0"/>
              <a:t>take </a:t>
            </a:r>
            <a:r>
              <a:rPr lang="en-US" sz="3800" b="1" dirty="0" smtClean="0"/>
              <a:t>full responsibility </a:t>
            </a:r>
            <a:r>
              <a:rPr lang="en-US" sz="3800" b="1" dirty="0" smtClean="0"/>
              <a:t>for all its </a:t>
            </a:r>
            <a:r>
              <a:rPr lang="en-US" sz="3800" b="1" dirty="0" smtClean="0"/>
              <a:t>IEEE 802 specific attributes </a:t>
            </a:r>
            <a:r>
              <a:rPr lang="en-US" sz="3800" b="1" dirty="0" smtClean="0"/>
              <a:t>for IP protocols</a:t>
            </a:r>
          </a:p>
          <a:p>
            <a:pPr lvl="1"/>
            <a:r>
              <a:rPr lang="en-US" b="1" dirty="0" smtClean="0"/>
              <a:t>like done today for managed objects (MIBs)</a:t>
            </a:r>
          </a:p>
        </p:txBody>
      </p:sp>
    </p:spTree>
    <p:extLst>
      <p:ext uri="{BB962C8B-B14F-4D97-AF65-F5344CB8AC3E}">
        <p14:creationId xmlns:p14="http://schemas.microsoft.com/office/powerpoint/2010/main" xmlns="" val="1544565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OmniRAN for IEEE 802</a:t>
            </a:r>
            <a:endParaRPr lang="en-US" dirty="0"/>
          </a:p>
        </p:txBody>
      </p:sp>
      <p:sp>
        <p:nvSpPr>
          <p:cNvPr id="3" name="Text Placeholder 2"/>
          <p:cNvSpPr>
            <a:spLocks noGrp="1"/>
          </p:cNvSpPr>
          <p:nvPr>
            <p:ph type="body" idx="1"/>
          </p:nvPr>
        </p:nvSpPr>
        <p:spPr/>
        <p:txBody>
          <a:bodyPr/>
          <a:lstStyle/>
          <a:p>
            <a:r>
              <a:rPr lang="en-US" dirty="0" smtClean="0"/>
              <a:t>IEEE 802 OmniRAN Results and Outlook</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00"/>
          <p:cNvSpPr>
            <a:spLocks noChangeAspect="1" noChangeArrowheads="1" noTextEdit="1"/>
          </p:cNvSpPr>
          <p:nvPr/>
        </p:nvSpPr>
        <p:spPr bwMode="auto">
          <a:xfrm>
            <a:off x="1162739" y="1914923"/>
            <a:ext cx="2688926" cy="1538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mn-lt"/>
            </a:endParaRPr>
          </a:p>
        </p:txBody>
      </p:sp>
      <p:sp>
        <p:nvSpPr>
          <p:cNvPr id="3" name="Title 2"/>
          <p:cNvSpPr>
            <a:spLocks noGrp="1"/>
          </p:cNvSpPr>
          <p:nvPr>
            <p:ph type="title"/>
          </p:nvPr>
        </p:nvSpPr>
        <p:spPr/>
        <p:txBody>
          <a:bodyPr/>
          <a:lstStyle/>
          <a:p>
            <a:r>
              <a:rPr lang="en-US" dirty="0" smtClean="0"/>
              <a:t>Benefit: Ensure that IEEE 802 technologies properly support important deployments</a:t>
            </a:r>
            <a:endParaRPr lang="en-US" dirty="0"/>
          </a:p>
        </p:txBody>
      </p:sp>
      <p:sp>
        <p:nvSpPr>
          <p:cNvPr id="5" name="Content Placeholder 4"/>
          <p:cNvSpPr>
            <a:spLocks noGrp="1"/>
          </p:cNvSpPr>
          <p:nvPr>
            <p:ph idx="1"/>
          </p:nvPr>
        </p:nvSpPr>
        <p:spPr>
          <a:xfrm>
            <a:off x="457200" y="1494000"/>
            <a:ext cx="8229600" cy="4860000"/>
          </a:xfrm>
        </p:spPr>
        <p:txBody>
          <a:bodyPr>
            <a:normAutofit fontScale="70000" lnSpcReduction="20000"/>
          </a:bodyPr>
          <a:lstStyle/>
          <a:p>
            <a:r>
              <a:rPr lang="en-US" dirty="0" smtClean="0"/>
              <a:t>IEEE 802 technologies should fulfill the requirements of important deployments, e.g.:</a:t>
            </a:r>
          </a:p>
          <a:p>
            <a:pPr lvl="1"/>
            <a:r>
              <a:rPr lang="en-US" dirty="0" smtClean="0"/>
              <a:t>Telecommunication, Smart Grid, ITS, SDN, …</a:t>
            </a:r>
          </a:p>
          <a:p>
            <a:r>
              <a:rPr lang="en-US" dirty="0" smtClean="0"/>
              <a:t>Two main questions have to addressed:</a:t>
            </a:r>
          </a:p>
          <a:p>
            <a:pPr lvl="1"/>
            <a:r>
              <a:rPr lang="en-US" dirty="0" smtClean="0"/>
              <a:t>W</a:t>
            </a:r>
            <a:r>
              <a:rPr lang="en-US" dirty="0" smtClean="0"/>
              <a:t>hich </a:t>
            </a:r>
            <a:r>
              <a:rPr lang="en-US" dirty="0" smtClean="0"/>
              <a:t>IEEE 802 standards do contribute to the particular </a:t>
            </a:r>
            <a:r>
              <a:rPr lang="en-US" dirty="0" smtClean="0"/>
              <a:t>deployments?</a:t>
            </a:r>
            <a:endParaRPr lang="en-US" dirty="0" smtClean="0"/>
          </a:p>
          <a:p>
            <a:pPr lvl="1"/>
            <a:r>
              <a:rPr lang="en-US" dirty="0" smtClean="0"/>
              <a:t>D</a:t>
            </a:r>
            <a:r>
              <a:rPr lang="en-US" dirty="0" smtClean="0"/>
              <a:t>o </a:t>
            </a:r>
            <a:r>
              <a:rPr lang="en-US" dirty="0" smtClean="0"/>
              <a:t>the IEEE 802 standards provide all required </a:t>
            </a:r>
            <a:r>
              <a:rPr lang="en-US" dirty="0" smtClean="0"/>
              <a:t>functions?</a:t>
            </a:r>
            <a:endParaRPr lang="en-US" dirty="0" smtClean="0"/>
          </a:p>
          <a:p>
            <a:r>
              <a:rPr lang="en-US" dirty="0" smtClean="0"/>
              <a:t>Some categorization is necessary to make IEEE 802 technologies assessable and comparable, e.g.</a:t>
            </a:r>
          </a:p>
          <a:p>
            <a:pPr lvl="1"/>
            <a:r>
              <a:rPr lang="en-US" dirty="0" smtClean="0"/>
              <a:t>a reference model to compare functionalities</a:t>
            </a:r>
          </a:p>
          <a:p>
            <a:pPr lvl="1"/>
            <a:r>
              <a:rPr lang="en-US" dirty="0" smtClean="0"/>
              <a:t>a reference architecture to show how the IEEE 802 standards are fitting together in the scope of the considered deployment</a:t>
            </a:r>
            <a:br>
              <a:rPr lang="en-US" dirty="0" smtClean="0"/>
            </a:br>
            <a:endParaRPr lang="en-US" dirty="0" smtClean="0"/>
          </a:p>
          <a:p>
            <a:r>
              <a:rPr lang="en-US" dirty="0" smtClean="0"/>
              <a:t>OmniRAN defines a Network Reference Model which </a:t>
            </a:r>
          </a:p>
          <a:p>
            <a:pPr lvl="1"/>
            <a:r>
              <a:rPr lang="en-US" dirty="0" smtClean="0"/>
              <a:t>maps IEEE 802 technologies into a generic network architecture,  </a:t>
            </a:r>
          </a:p>
          <a:p>
            <a:pPr lvl="1"/>
            <a:r>
              <a:rPr lang="en-US" dirty="0" smtClean="0"/>
              <a:t>allows functional evaluation of IEEE 802 access </a:t>
            </a:r>
            <a:r>
              <a:rPr lang="en-US" dirty="0" smtClean="0"/>
              <a:t>technologies.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OmniRAN defines the interfaces and control functions for IEEE 802 network deployments</a:t>
            </a:r>
            <a:endParaRPr lang="en-US" dirty="0"/>
          </a:p>
        </p:txBody>
      </p:sp>
      <p:sp>
        <p:nvSpPr>
          <p:cNvPr id="91" name="Rounded Rectangle 90"/>
          <p:cNvSpPr/>
          <p:nvPr/>
        </p:nvSpPr>
        <p:spPr bwMode="auto">
          <a:xfrm>
            <a:off x="7569069" y="1417804"/>
            <a:ext cx="827582" cy="78573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2" name="Rounded Rectangle 91"/>
          <p:cNvSpPr/>
          <p:nvPr/>
        </p:nvSpPr>
        <p:spPr bwMode="auto">
          <a:xfrm>
            <a:off x="2249411" y="1417804"/>
            <a:ext cx="2895653" cy="788515"/>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3" name="AutoShape 11"/>
          <p:cNvSpPr>
            <a:spLocks noChangeArrowheads="1"/>
          </p:cNvSpPr>
          <p:nvPr/>
        </p:nvSpPr>
        <p:spPr bwMode="auto">
          <a:xfrm>
            <a:off x="746575" y="1417805"/>
            <a:ext cx="881834" cy="785730"/>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94" name="AutoShape 13"/>
          <p:cNvSpPr>
            <a:spLocks noChangeArrowheads="1"/>
          </p:cNvSpPr>
          <p:nvPr/>
        </p:nvSpPr>
        <p:spPr bwMode="auto">
          <a:xfrm>
            <a:off x="5858879" y="1417804"/>
            <a:ext cx="1055687" cy="785730"/>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95" name="Freeform 14"/>
          <p:cNvSpPr>
            <a:spLocks/>
          </p:cNvSpPr>
          <p:nvPr/>
        </p:nvSpPr>
        <p:spPr bwMode="auto">
          <a:xfrm>
            <a:off x="6120727" y="1821664"/>
            <a:ext cx="560632" cy="147961"/>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99" name="Line 18"/>
          <p:cNvSpPr>
            <a:spLocks noChangeShapeType="1"/>
          </p:cNvSpPr>
          <p:nvPr/>
        </p:nvSpPr>
        <p:spPr bwMode="auto">
          <a:xfrm>
            <a:off x="2590550" y="1679663"/>
            <a:ext cx="1751469" cy="295072"/>
          </a:xfrm>
          <a:prstGeom prst="line">
            <a:avLst/>
          </a:prstGeom>
          <a:noFill/>
          <a:ln w="12700">
            <a:solidFill>
              <a:schemeClr val="tx1"/>
            </a:solidFill>
            <a:round/>
            <a:headEnd/>
            <a:tailEnd/>
          </a:ln>
          <a:effectLst/>
        </p:spPr>
        <p:txBody>
          <a:bodyPr lIns="0" tIns="0"/>
          <a:lstStyle/>
          <a:p>
            <a:endParaRPr lang="en-US" dirty="0"/>
          </a:p>
        </p:txBody>
      </p:sp>
      <p:sp>
        <p:nvSpPr>
          <p:cNvPr id="101" name="Line 19"/>
          <p:cNvSpPr>
            <a:spLocks noChangeShapeType="1"/>
          </p:cNvSpPr>
          <p:nvPr/>
        </p:nvSpPr>
        <p:spPr bwMode="auto">
          <a:xfrm flipH="1">
            <a:off x="2995701" y="2077617"/>
            <a:ext cx="1345648" cy="78097"/>
          </a:xfrm>
          <a:prstGeom prst="line">
            <a:avLst/>
          </a:prstGeom>
          <a:noFill/>
          <a:ln w="12700">
            <a:solidFill>
              <a:schemeClr val="tx1"/>
            </a:solidFill>
            <a:round/>
            <a:headEnd/>
            <a:tailEnd/>
          </a:ln>
          <a:effectLst/>
        </p:spPr>
        <p:txBody>
          <a:bodyPr lIns="0" tIns="0"/>
          <a:lstStyle/>
          <a:p>
            <a:endParaRPr lang="en-US" dirty="0"/>
          </a:p>
        </p:txBody>
      </p:sp>
      <p:sp>
        <p:nvSpPr>
          <p:cNvPr id="102" name="Line 20"/>
          <p:cNvSpPr>
            <a:spLocks noChangeShapeType="1"/>
          </p:cNvSpPr>
          <p:nvPr/>
        </p:nvSpPr>
        <p:spPr bwMode="auto">
          <a:xfrm flipV="1">
            <a:off x="4778759" y="2012989"/>
            <a:ext cx="3009419" cy="0"/>
          </a:xfrm>
          <a:prstGeom prst="line">
            <a:avLst/>
          </a:prstGeom>
          <a:noFill/>
          <a:ln w="28575">
            <a:solidFill>
              <a:schemeClr val="tx1"/>
            </a:solidFill>
            <a:round/>
            <a:headEnd/>
            <a:tailEnd/>
          </a:ln>
          <a:effectLst/>
        </p:spPr>
        <p:txBody>
          <a:bodyPr wrap="none" anchor="ctr"/>
          <a:lstStyle/>
          <a:p>
            <a:endParaRPr lang="en-US" dirty="0"/>
          </a:p>
        </p:txBody>
      </p:sp>
      <p:sp>
        <p:nvSpPr>
          <p:cNvPr id="103" name="AutoShape 22"/>
          <p:cNvSpPr>
            <a:spLocks noChangeArrowheads="1"/>
          </p:cNvSpPr>
          <p:nvPr/>
        </p:nvSpPr>
        <p:spPr bwMode="auto">
          <a:xfrm>
            <a:off x="5927250" y="1609647"/>
            <a:ext cx="360362" cy="260331"/>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 name="Picture 23" descr="x_big_image2"/>
          <p:cNvPicPr>
            <a:picLocks noChangeAspect="1" noChangeArrowheads="1"/>
          </p:cNvPicPr>
          <p:nvPr/>
        </p:nvPicPr>
        <p:blipFill>
          <a:blip r:embed="rId2">
            <a:lum bright="10000" contrast="40000"/>
          </a:blip>
          <a:srcRect/>
          <a:stretch>
            <a:fillRect/>
          </a:stretch>
        </p:blipFill>
        <p:spPr bwMode="auto">
          <a:xfrm>
            <a:off x="849023" y="1639094"/>
            <a:ext cx="548641" cy="584366"/>
          </a:xfrm>
          <a:prstGeom prst="rect">
            <a:avLst/>
          </a:prstGeom>
          <a:noFill/>
          <a:ln w="9525">
            <a:noFill/>
            <a:miter lim="800000"/>
            <a:headEnd/>
            <a:tailEnd/>
          </a:ln>
        </p:spPr>
      </p:pic>
      <p:grpSp>
        <p:nvGrpSpPr>
          <p:cNvPr id="105" name="Group 25"/>
          <p:cNvGrpSpPr>
            <a:grpSpLocks noChangeAspect="1"/>
          </p:cNvGrpSpPr>
          <p:nvPr/>
        </p:nvGrpSpPr>
        <p:grpSpPr bwMode="auto">
          <a:xfrm flipH="1">
            <a:off x="2486366" y="1573944"/>
            <a:ext cx="498811" cy="600487"/>
            <a:chOff x="5" y="2480"/>
            <a:chExt cx="237" cy="430"/>
          </a:xfrm>
        </p:grpSpPr>
        <p:grpSp>
          <p:nvGrpSpPr>
            <p:cNvPr id="106" name="Group 26"/>
            <p:cNvGrpSpPr>
              <a:grpSpLocks noChangeAspect="1"/>
            </p:cNvGrpSpPr>
            <p:nvPr/>
          </p:nvGrpSpPr>
          <p:grpSpPr bwMode="auto">
            <a:xfrm>
              <a:off x="5" y="2521"/>
              <a:ext cx="145" cy="389"/>
              <a:chOff x="5" y="2521"/>
              <a:chExt cx="145" cy="389"/>
            </a:xfrm>
          </p:grpSpPr>
          <p:grpSp>
            <p:nvGrpSpPr>
              <p:cNvPr id="110" name="Group 27"/>
              <p:cNvGrpSpPr>
                <a:grpSpLocks noChangeAspect="1"/>
              </p:cNvGrpSpPr>
              <p:nvPr/>
            </p:nvGrpSpPr>
            <p:grpSpPr bwMode="auto">
              <a:xfrm>
                <a:off x="7" y="2654"/>
                <a:ext cx="143" cy="256"/>
                <a:chOff x="7" y="2654"/>
                <a:chExt cx="143" cy="256"/>
              </a:xfrm>
            </p:grpSpPr>
            <p:grpSp>
              <p:nvGrpSpPr>
                <p:cNvPr id="118" name="Group 28"/>
                <p:cNvGrpSpPr>
                  <a:grpSpLocks noChangeAspect="1"/>
                </p:cNvGrpSpPr>
                <p:nvPr/>
              </p:nvGrpSpPr>
              <p:grpSpPr bwMode="auto">
                <a:xfrm>
                  <a:off x="7" y="2661"/>
                  <a:ext cx="93" cy="247"/>
                  <a:chOff x="7" y="2661"/>
                  <a:chExt cx="93" cy="247"/>
                </a:xfrm>
              </p:grpSpPr>
              <p:sp>
                <p:nvSpPr>
                  <p:cNvPr id="126"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27"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28"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29"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30"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31"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32"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19"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20"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21"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22"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23"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24"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25"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1" name="Group 43"/>
              <p:cNvGrpSpPr>
                <a:grpSpLocks noChangeAspect="1"/>
              </p:cNvGrpSpPr>
              <p:nvPr/>
            </p:nvGrpSpPr>
            <p:grpSpPr bwMode="auto">
              <a:xfrm>
                <a:off x="5" y="2533"/>
                <a:ext cx="141" cy="374"/>
                <a:chOff x="5" y="2533"/>
                <a:chExt cx="141" cy="374"/>
              </a:xfrm>
            </p:grpSpPr>
            <p:sp>
              <p:nvSpPr>
                <p:cNvPr id="113"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14"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15"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16"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17"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12"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7"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8"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9"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133" name="Group 53"/>
          <p:cNvGrpSpPr>
            <a:grpSpLocks noChangeAspect="1"/>
          </p:cNvGrpSpPr>
          <p:nvPr/>
        </p:nvGrpSpPr>
        <p:grpSpPr bwMode="auto">
          <a:xfrm flipH="1">
            <a:off x="2390724" y="1450251"/>
            <a:ext cx="206807" cy="249108"/>
            <a:chOff x="5" y="2480"/>
            <a:chExt cx="237" cy="430"/>
          </a:xfrm>
        </p:grpSpPr>
        <p:grpSp>
          <p:nvGrpSpPr>
            <p:cNvPr id="134" name="Group 54"/>
            <p:cNvGrpSpPr>
              <a:grpSpLocks noChangeAspect="1"/>
            </p:cNvGrpSpPr>
            <p:nvPr/>
          </p:nvGrpSpPr>
          <p:grpSpPr bwMode="auto">
            <a:xfrm>
              <a:off x="5" y="2521"/>
              <a:ext cx="145" cy="389"/>
              <a:chOff x="5" y="2521"/>
              <a:chExt cx="145" cy="389"/>
            </a:xfrm>
          </p:grpSpPr>
          <p:grpSp>
            <p:nvGrpSpPr>
              <p:cNvPr id="138" name="Group 55"/>
              <p:cNvGrpSpPr>
                <a:grpSpLocks noChangeAspect="1"/>
              </p:cNvGrpSpPr>
              <p:nvPr/>
            </p:nvGrpSpPr>
            <p:grpSpPr bwMode="auto">
              <a:xfrm>
                <a:off x="7" y="2654"/>
                <a:ext cx="143" cy="256"/>
                <a:chOff x="7" y="2654"/>
                <a:chExt cx="143" cy="256"/>
              </a:xfrm>
            </p:grpSpPr>
            <p:grpSp>
              <p:nvGrpSpPr>
                <p:cNvPr id="146" name="Group 56"/>
                <p:cNvGrpSpPr>
                  <a:grpSpLocks noChangeAspect="1"/>
                </p:cNvGrpSpPr>
                <p:nvPr/>
              </p:nvGrpSpPr>
              <p:grpSpPr bwMode="auto">
                <a:xfrm>
                  <a:off x="7" y="2661"/>
                  <a:ext cx="93" cy="247"/>
                  <a:chOff x="7" y="2661"/>
                  <a:chExt cx="93" cy="247"/>
                </a:xfrm>
              </p:grpSpPr>
              <p:sp>
                <p:nvSpPr>
                  <p:cNvPr id="154"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55"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56"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57"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58"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59"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60"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47"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48"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49"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50"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51"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52"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53"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39" name="Group 71"/>
              <p:cNvGrpSpPr>
                <a:grpSpLocks noChangeAspect="1"/>
              </p:cNvGrpSpPr>
              <p:nvPr/>
            </p:nvGrpSpPr>
            <p:grpSpPr bwMode="auto">
              <a:xfrm>
                <a:off x="5" y="2533"/>
                <a:ext cx="141" cy="374"/>
                <a:chOff x="5" y="2533"/>
                <a:chExt cx="141" cy="374"/>
              </a:xfrm>
            </p:grpSpPr>
            <p:sp>
              <p:nvSpPr>
                <p:cNvPr id="141"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42"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43"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44"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45"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40"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35"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36"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37"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62" name="Text Box 82"/>
          <p:cNvSpPr txBox="1">
            <a:spLocks noChangeArrowheads="1"/>
          </p:cNvSpPr>
          <p:nvPr/>
        </p:nvSpPr>
        <p:spPr bwMode="auto">
          <a:xfrm>
            <a:off x="3068569" y="1417804"/>
            <a:ext cx="1433085"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b="1" dirty="0" smtClean="0">
                <a:latin typeface="Arial" pitchFamily="34" charset="0"/>
                <a:cs typeface="Arial" pitchFamily="34" charset="0"/>
              </a:rPr>
              <a:t>Access</a:t>
            </a:r>
            <a:r>
              <a:rPr lang="en-US" sz="1400" b="1" dirty="0" smtClean="0">
                <a:latin typeface="Arial" pitchFamily="34" charset="0"/>
                <a:cs typeface="Arial" pitchFamily="34" charset="0"/>
              </a:rPr>
              <a:t> Network</a:t>
            </a:r>
            <a:r>
              <a:rPr lang="hr-HR" sz="1400" b="1" dirty="0" smtClean="0">
                <a:latin typeface="Arial" pitchFamily="34" charset="0"/>
                <a:cs typeface="Arial" pitchFamily="34" charset="0"/>
              </a:rPr>
              <a:t> </a:t>
            </a:r>
            <a:endParaRPr lang="en-US" sz="1100" b="1" dirty="0">
              <a:latin typeface="Arial" pitchFamily="34" charset="0"/>
              <a:cs typeface="Arial" pitchFamily="34" charset="0"/>
            </a:endParaRPr>
          </a:p>
        </p:txBody>
      </p:sp>
      <p:grpSp>
        <p:nvGrpSpPr>
          <p:cNvPr id="164" name="Group 85"/>
          <p:cNvGrpSpPr>
            <a:grpSpLocks/>
          </p:cNvGrpSpPr>
          <p:nvPr/>
        </p:nvGrpSpPr>
        <p:grpSpPr bwMode="auto">
          <a:xfrm>
            <a:off x="7749244" y="1617243"/>
            <a:ext cx="269875" cy="460375"/>
            <a:chOff x="4120" y="2308"/>
            <a:chExt cx="305" cy="415"/>
          </a:xfrm>
        </p:grpSpPr>
        <p:sp>
          <p:nvSpPr>
            <p:cNvPr id="165"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66"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7"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8" name="Group 89"/>
            <p:cNvGrpSpPr>
              <a:grpSpLocks/>
            </p:cNvGrpSpPr>
            <p:nvPr/>
          </p:nvGrpSpPr>
          <p:grpSpPr bwMode="auto">
            <a:xfrm flipH="1">
              <a:off x="4164" y="2500"/>
              <a:ext cx="152" cy="109"/>
              <a:chOff x="3216" y="2784"/>
              <a:chExt cx="192" cy="144"/>
            </a:xfrm>
          </p:grpSpPr>
          <p:sp>
            <p:nvSpPr>
              <p:cNvPr id="172"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73"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74"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75"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69"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70"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71"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88" name="Group 109"/>
          <p:cNvGrpSpPr>
            <a:grpSpLocks/>
          </p:cNvGrpSpPr>
          <p:nvPr/>
        </p:nvGrpSpPr>
        <p:grpSpPr bwMode="auto">
          <a:xfrm>
            <a:off x="7974114" y="1689958"/>
            <a:ext cx="269875" cy="460375"/>
            <a:chOff x="4120" y="2308"/>
            <a:chExt cx="305" cy="415"/>
          </a:xfrm>
        </p:grpSpPr>
        <p:sp>
          <p:nvSpPr>
            <p:cNvPr id="189"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90"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91"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2" name="Group 113"/>
            <p:cNvGrpSpPr>
              <a:grpSpLocks/>
            </p:cNvGrpSpPr>
            <p:nvPr/>
          </p:nvGrpSpPr>
          <p:grpSpPr bwMode="auto">
            <a:xfrm flipH="1">
              <a:off x="4164" y="2500"/>
              <a:ext cx="152" cy="109"/>
              <a:chOff x="3216" y="2784"/>
              <a:chExt cx="192" cy="144"/>
            </a:xfrm>
          </p:grpSpPr>
          <p:sp>
            <p:nvSpPr>
              <p:cNvPr id="196"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97"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98"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99"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93"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94"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5"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01" name="Group 122"/>
          <p:cNvGrpSpPr>
            <a:grpSpLocks/>
          </p:cNvGrpSpPr>
          <p:nvPr/>
        </p:nvGrpSpPr>
        <p:grpSpPr bwMode="auto">
          <a:xfrm>
            <a:off x="6561299" y="1554943"/>
            <a:ext cx="269875" cy="390062"/>
            <a:chOff x="4120" y="2308"/>
            <a:chExt cx="305" cy="415"/>
          </a:xfrm>
        </p:grpSpPr>
        <p:sp>
          <p:nvSpPr>
            <p:cNvPr id="2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5" name="Group 126"/>
            <p:cNvGrpSpPr>
              <a:grpSpLocks/>
            </p:cNvGrpSpPr>
            <p:nvPr/>
          </p:nvGrpSpPr>
          <p:grpSpPr bwMode="auto">
            <a:xfrm flipH="1">
              <a:off x="4164" y="2500"/>
              <a:ext cx="152" cy="109"/>
              <a:chOff x="3216" y="2784"/>
              <a:chExt cx="192" cy="144"/>
            </a:xfrm>
          </p:grpSpPr>
          <p:sp>
            <p:nvSpPr>
              <p:cNvPr id="2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14" name="Group 136"/>
          <p:cNvGrpSpPr>
            <a:grpSpLocks/>
          </p:cNvGrpSpPr>
          <p:nvPr/>
        </p:nvGrpSpPr>
        <p:grpSpPr bwMode="auto">
          <a:xfrm rot="7624109" flipV="1">
            <a:off x="1446918" y="1362698"/>
            <a:ext cx="1284693" cy="1040403"/>
            <a:chOff x="2870" y="2211"/>
            <a:chExt cx="690" cy="728"/>
          </a:xfrm>
        </p:grpSpPr>
        <p:sp>
          <p:nvSpPr>
            <p:cNvPr id="21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21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pic>
        <p:nvPicPr>
          <p:cNvPr id="218" name="Picture 29"/>
          <p:cNvPicPr>
            <a:picLocks noChangeArrowheads="1"/>
          </p:cNvPicPr>
          <p:nvPr/>
        </p:nvPicPr>
        <p:blipFill>
          <a:blip r:embed="rId3"/>
          <a:srcRect/>
          <a:stretch>
            <a:fillRect/>
          </a:stretch>
        </p:blipFill>
        <p:spPr bwMode="auto">
          <a:xfrm>
            <a:off x="6165695" y="1894850"/>
            <a:ext cx="478302" cy="232108"/>
          </a:xfrm>
          <a:prstGeom prst="rect">
            <a:avLst/>
          </a:prstGeom>
          <a:noFill/>
          <a:ln w="12700">
            <a:noFill/>
            <a:miter lim="800000"/>
            <a:headEnd/>
            <a:tailEnd/>
          </a:ln>
          <a:effectLst/>
        </p:spPr>
      </p:pic>
      <p:sp>
        <p:nvSpPr>
          <p:cNvPr id="219" name="Text Box 82"/>
          <p:cNvSpPr txBox="1">
            <a:spLocks noChangeArrowheads="1"/>
          </p:cNvSpPr>
          <p:nvPr/>
        </p:nvSpPr>
        <p:spPr bwMode="auto">
          <a:xfrm>
            <a:off x="823002" y="1417729"/>
            <a:ext cx="733662"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Terminal</a:t>
            </a:r>
            <a:endParaRPr lang="en-US" sz="1100" b="1" dirty="0">
              <a:latin typeface="Arial" pitchFamily="34" charset="0"/>
              <a:cs typeface="Arial" pitchFamily="34" charset="0"/>
            </a:endParaRPr>
          </a:p>
        </p:txBody>
      </p:sp>
      <p:pic>
        <p:nvPicPr>
          <p:cNvPr id="84" name="Picture 372" descr="switch"/>
          <p:cNvPicPr>
            <a:picLocks noChangeAspect="1" noChangeArrowheads="1"/>
          </p:cNvPicPr>
          <p:nvPr/>
        </p:nvPicPr>
        <p:blipFill>
          <a:blip r:embed="rId4"/>
          <a:srcRect/>
          <a:stretch>
            <a:fillRect/>
          </a:stretch>
        </p:blipFill>
        <p:spPr bwMode="auto">
          <a:xfrm>
            <a:off x="4345558" y="1887305"/>
            <a:ext cx="503237" cy="252412"/>
          </a:xfrm>
          <a:prstGeom prst="rect">
            <a:avLst/>
          </a:prstGeom>
          <a:noFill/>
        </p:spPr>
      </p:pic>
      <p:sp>
        <p:nvSpPr>
          <p:cNvPr id="242" name="Text Box 82"/>
          <p:cNvSpPr txBox="1">
            <a:spLocks noChangeArrowheads="1"/>
          </p:cNvSpPr>
          <p:nvPr/>
        </p:nvSpPr>
        <p:spPr bwMode="auto">
          <a:xfrm>
            <a:off x="6152533" y="1416924"/>
            <a:ext cx="40876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Core</a:t>
            </a:r>
            <a:endParaRPr lang="en-US" sz="1100" b="1" dirty="0">
              <a:latin typeface="Arial" pitchFamily="34" charset="0"/>
              <a:cs typeface="Arial" pitchFamily="34" charset="0"/>
            </a:endParaRPr>
          </a:p>
        </p:txBody>
      </p:sp>
      <p:sp>
        <p:nvSpPr>
          <p:cNvPr id="243" name="Text Box 82"/>
          <p:cNvSpPr txBox="1">
            <a:spLocks noChangeArrowheads="1"/>
          </p:cNvSpPr>
          <p:nvPr/>
        </p:nvSpPr>
        <p:spPr bwMode="auto">
          <a:xfrm>
            <a:off x="7663733" y="1416799"/>
            <a:ext cx="63799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Service</a:t>
            </a:r>
            <a:endParaRPr lang="en-US" sz="1100" b="1" dirty="0">
              <a:latin typeface="Arial" pitchFamily="34" charset="0"/>
              <a:cs typeface="Arial" pitchFamily="34" charset="0"/>
            </a:endParaRPr>
          </a:p>
        </p:txBody>
      </p:sp>
      <p:cxnSp>
        <p:nvCxnSpPr>
          <p:cNvPr id="283" name="Straight Connector 282"/>
          <p:cNvCxnSpPr/>
          <p:nvPr/>
        </p:nvCxnSpPr>
        <p:spPr bwMode="auto">
          <a:xfrm>
            <a:off x="1178359" y="383400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4" name="Straight Connector 283"/>
          <p:cNvCxnSpPr/>
          <p:nvPr/>
        </p:nvCxnSpPr>
        <p:spPr bwMode="auto">
          <a:xfrm>
            <a:off x="2853898" y="383400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5" name="Straight Connector 284"/>
          <p:cNvCxnSpPr/>
          <p:nvPr/>
        </p:nvCxnSpPr>
        <p:spPr bwMode="auto">
          <a:xfrm>
            <a:off x="6083904" y="383400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6" name="Straight Connector 285"/>
          <p:cNvCxnSpPr/>
          <p:nvPr/>
        </p:nvCxnSpPr>
        <p:spPr bwMode="auto">
          <a:xfrm>
            <a:off x="6653322" y="383400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7" name="Straight Connector 286"/>
          <p:cNvCxnSpPr/>
          <p:nvPr/>
        </p:nvCxnSpPr>
        <p:spPr bwMode="auto">
          <a:xfrm>
            <a:off x="8013047" y="383400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4" name="Straight Arrow Connector 73"/>
          <p:cNvCxnSpPr/>
          <p:nvPr/>
        </p:nvCxnSpPr>
        <p:spPr bwMode="auto">
          <a:xfrm flipH="1">
            <a:off x="1178359" y="3962110"/>
            <a:ext cx="167211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88" name="Straight Arrow Connector 287"/>
          <p:cNvCxnSpPr/>
          <p:nvPr/>
        </p:nvCxnSpPr>
        <p:spPr bwMode="auto">
          <a:xfrm flipH="1">
            <a:off x="1178359" y="4023545"/>
            <a:ext cx="1672118"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89" name="Straight Arrow Connector 288"/>
          <p:cNvCxnSpPr/>
          <p:nvPr/>
        </p:nvCxnSpPr>
        <p:spPr bwMode="auto">
          <a:xfrm flipH="1">
            <a:off x="1171426" y="4149035"/>
            <a:ext cx="167211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83" name="TextBox 82"/>
          <p:cNvSpPr txBox="1"/>
          <p:nvPr/>
        </p:nvSpPr>
        <p:spPr>
          <a:xfrm>
            <a:off x="1592683" y="3772136"/>
            <a:ext cx="822661" cy="276999"/>
          </a:xfrm>
          <a:prstGeom prst="rect">
            <a:avLst/>
          </a:prstGeom>
          <a:noFill/>
        </p:spPr>
        <p:txBody>
          <a:bodyPr wrap="none" rtlCol="0">
            <a:spAutoFit/>
          </a:bodyPr>
          <a:lstStyle/>
          <a:p>
            <a:r>
              <a:rPr lang="en-US" dirty="0" smtClean="0">
                <a:latin typeface="+mn-lt"/>
              </a:rPr>
              <a:t>Scanning</a:t>
            </a:r>
            <a:endParaRPr lang="en-US" dirty="0">
              <a:latin typeface="+mn-lt"/>
            </a:endParaRPr>
          </a:p>
        </p:txBody>
      </p:sp>
      <p:sp>
        <p:nvSpPr>
          <p:cNvPr id="290" name="TextBox 289"/>
          <p:cNvSpPr txBox="1"/>
          <p:nvPr/>
        </p:nvSpPr>
        <p:spPr>
          <a:xfrm>
            <a:off x="1358379" y="3943660"/>
            <a:ext cx="1420582" cy="276999"/>
          </a:xfrm>
          <a:prstGeom prst="rect">
            <a:avLst/>
          </a:prstGeom>
          <a:noFill/>
        </p:spPr>
        <p:txBody>
          <a:bodyPr wrap="none" rtlCol="0">
            <a:spAutoFit/>
          </a:bodyPr>
          <a:lstStyle/>
          <a:p>
            <a:r>
              <a:rPr lang="en-US" dirty="0" smtClean="0">
                <a:latin typeface="+mn-lt"/>
              </a:rPr>
              <a:t>Network Selection</a:t>
            </a:r>
            <a:endParaRPr lang="en-US" dirty="0">
              <a:latin typeface="+mn-lt"/>
            </a:endParaRPr>
          </a:p>
        </p:txBody>
      </p:sp>
      <p:cxnSp>
        <p:nvCxnSpPr>
          <p:cNvPr id="291" name="Straight Arrow Connector 290"/>
          <p:cNvCxnSpPr/>
          <p:nvPr/>
        </p:nvCxnSpPr>
        <p:spPr bwMode="auto">
          <a:xfrm flipH="1">
            <a:off x="1187492" y="4239045"/>
            <a:ext cx="1672118"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92" name="Straight Arrow Connector 291"/>
          <p:cNvCxnSpPr/>
          <p:nvPr/>
        </p:nvCxnSpPr>
        <p:spPr bwMode="auto">
          <a:xfrm flipH="1">
            <a:off x="1178359" y="4355010"/>
            <a:ext cx="167211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93" name="TextBox 292"/>
          <p:cNvSpPr txBox="1"/>
          <p:nvPr/>
        </p:nvSpPr>
        <p:spPr>
          <a:xfrm>
            <a:off x="1514969" y="4141921"/>
            <a:ext cx="968535" cy="276999"/>
          </a:xfrm>
          <a:prstGeom prst="rect">
            <a:avLst/>
          </a:prstGeom>
          <a:noFill/>
        </p:spPr>
        <p:txBody>
          <a:bodyPr wrap="none" rtlCol="0">
            <a:spAutoFit/>
          </a:bodyPr>
          <a:lstStyle/>
          <a:p>
            <a:r>
              <a:rPr lang="en-US" dirty="0" smtClean="0">
                <a:latin typeface="+mn-lt"/>
              </a:rPr>
              <a:t>Association</a:t>
            </a:r>
            <a:endParaRPr lang="en-US" dirty="0">
              <a:latin typeface="+mn-lt"/>
            </a:endParaRPr>
          </a:p>
        </p:txBody>
      </p:sp>
      <p:cxnSp>
        <p:nvCxnSpPr>
          <p:cNvPr id="294" name="Straight Arrow Connector 293"/>
          <p:cNvCxnSpPr/>
          <p:nvPr/>
        </p:nvCxnSpPr>
        <p:spPr bwMode="auto">
          <a:xfrm flipH="1">
            <a:off x="1197301" y="4411060"/>
            <a:ext cx="4886603"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296" name="TextBox 295"/>
          <p:cNvSpPr txBox="1"/>
          <p:nvPr/>
        </p:nvSpPr>
        <p:spPr>
          <a:xfrm>
            <a:off x="2978559" y="4325971"/>
            <a:ext cx="1156086" cy="276999"/>
          </a:xfrm>
          <a:prstGeom prst="rect">
            <a:avLst/>
          </a:prstGeom>
          <a:noFill/>
        </p:spPr>
        <p:txBody>
          <a:bodyPr wrap="none" rtlCol="0">
            <a:spAutoFit/>
          </a:bodyPr>
          <a:lstStyle/>
          <a:p>
            <a:r>
              <a:rPr lang="en-US" dirty="0" smtClean="0">
                <a:latin typeface="+mn-lt"/>
              </a:rPr>
              <a:t>Authentication</a:t>
            </a:r>
            <a:endParaRPr lang="en-US" dirty="0">
              <a:latin typeface="+mn-lt"/>
            </a:endParaRPr>
          </a:p>
        </p:txBody>
      </p:sp>
      <p:cxnSp>
        <p:nvCxnSpPr>
          <p:cNvPr id="297" name="Straight Arrow Connector 296"/>
          <p:cNvCxnSpPr/>
          <p:nvPr/>
        </p:nvCxnSpPr>
        <p:spPr bwMode="auto">
          <a:xfrm flipH="1">
            <a:off x="1178359" y="4525505"/>
            <a:ext cx="490554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0" name="Straight Arrow Connector 299"/>
          <p:cNvCxnSpPr/>
          <p:nvPr/>
        </p:nvCxnSpPr>
        <p:spPr bwMode="auto">
          <a:xfrm flipH="1">
            <a:off x="1178360" y="4612375"/>
            <a:ext cx="5486735"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302" name="TextBox 301"/>
          <p:cNvSpPr txBox="1"/>
          <p:nvPr/>
        </p:nvSpPr>
        <p:spPr>
          <a:xfrm>
            <a:off x="3504535" y="4522850"/>
            <a:ext cx="1454244" cy="276999"/>
          </a:xfrm>
          <a:prstGeom prst="rect">
            <a:avLst/>
          </a:prstGeom>
          <a:noFill/>
        </p:spPr>
        <p:txBody>
          <a:bodyPr wrap="none" rtlCol="0">
            <a:spAutoFit/>
          </a:bodyPr>
          <a:lstStyle/>
          <a:p>
            <a:r>
              <a:rPr lang="en-US" dirty="0" smtClean="0">
                <a:latin typeface="+mn-lt"/>
              </a:rPr>
              <a:t>Host Configuration</a:t>
            </a:r>
            <a:endParaRPr lang="en-US" dirty="0">
              <a:latin typeface="+mn-lt"/>
            </a:endParaRPr>
          </a:p>
        </p:txBody>
      </p:sp>
      <p:cxnSp>
        <p:nvCxnSpPr>
          <p:cNvPr id="303" name="Straight Arrow Connector 302"/>
          <p:cNvCxnSpPr/>
          <p:nvPr/>
        </p:nvCxnSpPr>
        <p:spPr bwMode="auto">
          <a:xfrm flipH="1">
            <a:off x="1178359" y="4724575"/>
            <a:ext cx="548673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5" name="Straight Arrow Connector 304"/>
          <p:cNvCxnSpPr/>
          <p:nvPr/>
        </p:nvCxnSpPr>
        <p:spPr bwMode="auto">
          <a:xfrm flipH="1">
            <a:off x="1197302" y="4788630"/>
            <a:ext cx="6815745"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307" name="Straight Arrow Connector 306"/>
          <p:cNvCxnSpPr/>
          <p:nvPr/>
        </p:nvCxnSpPr>
        <p:spPr bwMode="auto">
          <a:xfrm flipH="1">
            <a:off x="1178359" y="4914120"/>
            <a:ext cx="6843067"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09" name="TextBox 308"/>
          <p:cNvSpPr txBox="1"/>
          <p:nvPr/>
        </p:nvSpPr>
        <p:spPr>
          <a:xfrm>
            <a:off x="4745590" y="4708145"/>
            <a:ext cx="933269" cy="276999"/>
          </a:xfrm>
          <a:prstGeom prst="rect">
            <a:avLst/>
          </a:prstGeom>
          <a:noFill/>
        </p:spPr>
        <p:txBody>
          <a:bodyPr wrap="none" rtlCol="0">
            <a:spAutoFit/>
          </a:bodyPr>
          <a:lstStyle/>
          <a:p>
            <a:r>
              <a:rPr lang="en-US" dirty="0" smtClean="0">
                <a:latin typeface="+mn-lt"/>
              </a:rPr>
              <a:t>Application</a:t>
            </a:r>
            <a:endParaRPr lang="en-US" dirty="0">
              <a:latin typeface="+mn-lt"/>
            </a:endParaRPr>
          </a:p>
        </p:txBody>
      </p:sp>
      <p:sp>
        <p:nvSpPr>
          <p:cNvPr id="313" name="TextBox 312"/>
          <p:cNvSpPr txBox="1"/>
          <p:nvPr/>
        </p:nvSpPr>
        <p:spPr>
          <a:xfrm>
            <a:off x="3762000" y="3654000"/>
            <a:ext cx="1685189" cy="491581"/>
          </a:xfrm>
          <a:prstGeom prst="rect">
            <a:avLst/>
          </a:prstGeom>
          <a:noFill/>
        </p:spPr>
        <p:txBody>
          <a:bodyPr wrap="none" rtlCol="0">
            <a:spAutoFit/>
          </a:bodyPr>
          <a:lstStyle/>
          <a:p>
            <a:r>
              <a:rPr lang="en-US" sz="1800" b="1" dirty="0">
                <a:latin typeface="+mn-lt"/>
              </a:rPr>
              <a:t>Control Plane</a:t>
            </a:r>
          </a:p>
        </p:txBody>
      </p:sp>
      <p:sp>
        <p:nvSpPr>
          <p:cNvPr id="11" name="Rounded Rectangle 10"/>
          <p:cNvSpPr/>
          <p:nvPr/>
        </p:nvSpPr>
        <p:spPr bwMode="auto">
          <a:xfrm>
            <a:off x="342000" y="3695581"/>
            <a:ext cx="8415000" cy="1443419"/>
          </a:xfrm>
          <a:prstGeom prst="roundRect">
            <a:avLst>
              <a:gd name="adj" fmla="val 13509"/>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6" name="Rectangle 175"/>
          <p:cNvSpPr/>
          <p:nvPr/>
        </p:nvSpPr>
        <p:spPr bwMode="auto">
          <a:xfrm>
            <a:off x="251520" y="2484308"/>
            <a:ext cx="8640960" cy="1019756"/>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7" name="Rectangle 176"/>
          <p:cNvSpPr/>
          <p:nvPr/>
        </p:nvSpPr>
        <p:spPr bwMode="auto">
          <a:xfrm>
            <a:off x="6102719" y="2776180"/>
            <a:ext cx="585065"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Core</a:t>
            </a:r>
          </a:p>
        </p:txBody>
      </p:sp>
      <p:sp>
        <p:nvSpPr>
          <p:cNvPr id="178" name="Rectangle 177"/>
          <p:cNvSpPr/>
          <p:nvPr/>
        </p:nvSpPr>
        <p:spPr bwMode="auto">
          <a:xfrm>
            <a:off x="7728894" y="2783383"/>
            <a:ext cx="585065"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9" name="Oval 178"/>
          <p:cNvSpPr/>
          <p:nvPr/>
        </p:nvSpPr>
        <p:spPr bwMode="auto">
          <a:xfrm>
            <a:off x="5540257" y="2855849"/>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80" name="TextBox 179"/>
          <p:cNvSpPr txBox="1"/>
          <p:nvPr/>
        </p:nvSpPr>
        <p:spPr>
          <a:xfrm>
            <a:off x="5397382" y="2551049"/>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181" name="Straight Connector 180"/>
          <p:cNvCxnSpPr/>
          <p:nvPr/>
        </p:nvCxnSpPr>
        <p:spPr bwMode="auto">
          <a:xfrm>
            <a:off x="1476664" y="2932049"/>
            <a:ext cx="4644063"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2" name="Straight Connector 181"/>
          <p:cNvCxnSpPr/>
          <p:nvPr/>
        </p:nvCxnSpPr>
        <p:spPr bwMode="auto">
          <a:xfrm>
            <a:off x="1476664" y="3165980"/>
            <a:ext cx="967144"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83" name="Group 95"/>
          <p:cNvGrpSpPr/>
          <p:nvPr/>
        </p:nvGrpSpPr>
        <p:grpSpPr>
          <a:xfrm>
            <a:off x="1693884" y="3091049"/>
            <a:ext cx="479618" cy="457200"/>
            <a:chOff x="1524000" y="2209800"/>
            <a:chExt cx="479618" cy="457200"/>
          </a:xfrm>
        </p:grpSpPr>
        <p:sp>
          <p:nvSpPr>
            <p:cNvPr id="184" name="Oval 183"/>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85" name="TextBox 184"/>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86" name="Straight Connector 185"/>
          <p:cNvCxnSpPr/>
          <p:nvPr/>
        </p:nvCxnSpPr>
        <p:spPr bwMode="auto">
          <a:xfrm>
            <a:off x="4895956" y="3165980"/>
            <a:ext cx="1224771"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87" name="Straight Connector 186"/>
          <p:cNvCxnSpPr>
            <a:stCxn id="177" idx="3"/>
            <a:endCxn id="178" idx="1"/>
          </p:cNvCxnSpPr>
          <p:nvPr/>
        </p:nvCxnSpPr>
        <p:spPr bwMode="auto">
          <a:xfrm>
            <a:off x="6687784" y="3068713"/>
            <a:ext cx="1041110" cy="7203"/>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17" name="Group 95"/>
          <p:cNvGrpSpPr/>
          <p:nvPr/>
        </p:nvGrpSpPr>
        <p:grpSpPr>
          <a:xfrm>
            <a:off x="5382000" y="3075696"/>
            <a:ext cx="479618" cy="457200"/>
            <a:chOff x="1524000" y="2209800"/>
            <a:chExt cx="479618" cy="457200"/>
          </a:xfrm>
        </p:grpSpPr>
        <p:sp>
          <p:nvSpPr>
            <p:cNvPr id="222" name="Oval 221"/>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23" name="TextBox 22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
        <p:nvSpPr>
          <p:cNvPr id="224" name="TextBox 223"/>
          <p:cNvSpPr txBox="1"/>
          <p:nvPr/>
        </p:nvSpPr>
        <p:spPr>
          <a:xfrm>
            <a:off x="216991" y="2439000"/>
            <a:ext cx="4160113" cy="369332"/>
          </a:xfrm>
          <a:prstGeom prst="rect">
            <a:avLst/>
          </a:prstGeom>
          <a:noFill/>
        </p:spPr>
        <p:txBody>
          <a:bodyPr wrap="none" rtlCol="0">
            <a:spAutoFit/>
          </a:bodyPr>
          <a:lstStyle/>
          <a:p>
            <a:r>
              <a:rPr lang="en-US" sz="1800" b="1" dirty="0">
                <a:latin typeface="+mn-lt"/>
              </a:rPr>
              <a:t>OmniRAN </a:t>
            </a:r>
            <a:r>
              <a:rPr lang="en-US" sz="1800" b="1" dirty="0" smtClean="0">
                <a:latin typeface="+mn-lt"/>
              </a:rPr>
              <a:t>Network Reference Model</a:t>
            </a:r>
            <a:endParaRPr lang="en-US" sz="1800" b="1" dirty="0">
              <a:latin typeface="+mn-lt"/>
            </a:endParaRPr>
          </a:p>
        </p:txBody>
      </p:sp>
      <p:sp>
        <p:nvSpPr>
          <p:cNvPr id="225" name="Rectangle 224"/>
          <p:cNvSpPr/>
          <p:nvPr/>
        </p:nvSpPr>
        <p:spPr bwMode="auto">
          <a:xfrm>
            <a:off x="2232000" y="2786352"/>
            <a:ext cx="2880000" cy="574301"/>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Access Network</a:t>
            </a:r>
          </a:p>
        </p:txBody>
      </p:sp>
      <p:cxnSp>
        <p:nvCxnSpPr>
          <p:cNvPr id="226" name="Straight Connector 225"/>
          <p:cNvCxnSpPr/>
          <p:nvPr/>
        </p:nvCxnSpPr>
        <p:spPr bwMode="auto">
          <a:xfrm>
            <a:off x="2232000" y="2929834"/>
            <a:ext cx="2880000"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27" name="Rectangle 226"/>
          <p:cNvSpPr/>
          <p:nvPr/>
        </p:nvSpPr>
        <p:spPr bwMode="auto">
          <a:xfrm>
            <a:off x="837000" y="2783164"/>
            <a:ext cx="765000"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rPr>
              <a:t>Terminal</a:t>
            </a:r>
          </a:p>
        </p:txBody>
      </p:sp>
      <p:sp>
        <p:nvSpPr>
          <p:cNvPr id="228" name="Content Placeholder 39"/>
          <p:cNvSpPr txBox="1">
            <a:spLocks/>
          </p:cNvSpPr>
          <p:nvPr/>
        </p:nvSpPr>
        <p:spPr>
          <a:xfrm>
            <a:off x="457200" y="5274000"/>
            <a:ext cx="8229600" cy="1125000"/>
          </a:xfrm>
          <a:prstGeom prst="rect">
            <a:avLst/>
          </a:prstGeom>
        </p:spPr>
        <p:txBody>
          <a:bodyPr>
            <a:normAutofit fontScale="55000" lnSpcReduction="20000"/>
          </a:bodyPr>
          <a:lstStyle/>
          <a:p>
            <a:pPr marL="342900" indent="-342900" eaLnBrk="1" hangingPunct="1">
              <a:spcBef>
                <a:spcPct val="20000"/>
              </a:spcBef>
              <a:buFontTx/>
              <a:buChar char="•"/>
            </a:pPr>
            <a:r>
              <a:rPr kumimoji="0" lang="en-US" sz="32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Access networks are dynamically controlled Layer 2 network </a:t>
            </a:r>
            <a:r>
              <a:rPr lang="en-US" sz="3200" kern="0" dirty="0" smtClean="0">
                <a:latin typeface="+mn-lt"/>
                <a:ea typeface="ＭＳ Ｐゴシック" charset="-128"/>
                <a:cs typeface="ＭＳ Ｐゴシック" charset="-128"/>
              </a:rPr>
              <a:t>infrastructures.</a:t>
            </a:r>
          </a:p>
          <a:p>
            <a:pPr marL="342900" indent="-342900" eaLnBrk="1" hangingPunct="1">
              <a:spcBef>
                <a:spcPct val="20000"/>
              </a:spcBef>
              <a:buFontTx/>
              <a:buChar char="•"/>
            </a:pPr>
            <a:r>
              <a:rPr lang="en-US" sz="3200" kern="0" dirty="0" smtClean="0">
                <a:latin typeface="+mn-lt"/>
                <a:ea typeface="ＭＳ Ｐゴシック" charset="-128"/>
                <a:cs typeface="ＭＳ Ｐゴシック" charset="-128"/>
              </a:rPr>
              <a:t>Different deployments follow the same procedures but might be different in their functional requirements.</a:t>
            </a:r>
          </a:p>
          <a:p>
            <a:pPr marL="342900" indent="-342900" eaLnBrk="1" hangingPunct="1">
              <a:spcBef>
                <a:spcPct val="20000"/>
              </a:spcBef>
              <a:buFontTx/>
              <a:buChar char="•"/>
            </a:pPr>
            <a:r>
              <a:rPr lang="en-US" sz="3200" kern="0" dirty="0" smtClean="0">
                <a:latin typeface="+mn-lt"/>
                <a:ea typeface="ＭＳ Ｐゴシック" charset="-128"/>
                <a:cs typeface="ＭＳ Ｐゴシック" charset="-128"/>
              </a:rPr>
              <a:t>OmniRAN provides </a:t>
            </a:r>
            <a:r>
              <a:rPr lang="en-US" sz="3200" kern="0" dirty="0" smtClean="0">
                <a:latin typeface="+mn-lt"/>
                <a:ea typeface="ＭＳ Ｐゴシック" charset="-128"/>
                <a:cs typeface="ＭＳ Ｐゴシック" charset="-128"/>
              </a:rPr>
              <a:t>an notation </a:t>
            </a:r>
            <a:r>
              <a:rPr lang="en-US" sz="3200" kern="0" dirty="0" smtClean="0">
                <a:latin typeface="+mn-lt"/>
                <a:ea typeface="ＭＳ Ｐゴシック" charset="-128"/>
                <a:cs typeface="ＭＳ Ｐゴシック" charset="-128"/>
              </a:rPr>
              <a:t>framework for different requirements.</a:t>
            </a:r>
          </a:p>
        </p:txBody>
      </p:sp>
    </p:spTree>
    <p:extLst>
      <p:ext uri="{BB962C8B-B14F-4D97-AF65-F5344CB8AC3E}">
        <p14:creationId xmlns:p14="http://schemas.microsoft.com/office/powerpoint/2010/main" xmlns="" val="3779050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lstStyle/>
          <a:p>
            <a:r>
              <a:rPr lang="en-US" dirty="0" smtClean="0"/>
              <a:t>OmniRAN allows for mapping of complex IEEE 802 network infrastructures</a:t>
            </a:r>
            <a:endParaRPr lang="en-US" dirty="0"/>
          </a:p>
        </p:txBody>
      </p:sp>
      <p:grpSp>
        <p:nvGrpSpPr>
          <p:cNvPr id="3" name="Group 123"/>
          <p:cNvGrpSpPr/>
          <p:nvPr/>
        </p:nvGrpSpPr>
        <p:grpSpPr>
          <a:xfrm>
            <a:off x="2124075" y="1733550"/>
            <a:ext cx="1000125" cy="990600"/>
            <a:chOff x="7315200" y="3886200"/>
            <a:chExt cx="1000125" cy="990600"/>
          </a:xfrm>
        </p:grpSpPr>
        <p:sp>
          <p:nvSpPr>
            <p:cNvPr id="8"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5" name="Group 158"/>
            <p:cNvGrpSpPr>
              <a:grpSpLocks noChangeAspect="1"/>
            </p:cNvGrpSpPr>
            <p:nvPr/>
          </p:nvGrpSpPr>
          <p:grpSpPr bwMode="auto">
            <a:xfrm flipH="1">
              <a:off x="7696199" y="4259473"/>
              <a:ext cx="411161" cy="494972"/>
              <a:chOff x="5" y="2480"/>
              <a:chExt cx="237" cy="430"/>
            </a:xfrm>
          </p:grpSpPr>
          <p:grpSp>
            <p:nvGrpSpPr>
              <p:cNvPr id="9" name="Group 159"/>
              <p:cNvGrpSpPr>
                <a:grpSpLocks noChangeAspect="1"/>
              </p:cNvGrpSpPr>
              <p:nvPr/>
            </p:nvGrpSpPr>
            <p:grpSpPr bwMode="auto">
              <a:xfrm>
                <a:off x="5" y="2521"/>
                <a:ext cx="145" cy="389"/>
                <a:chOff x="5" y="2521"/>
                <a:chExt cx="145" cy="389"/>
              </a:xfrm>
            </p:grpSpPr>
            <p:grpSp>
              <p:nvGrpSpPr>
                <p:cNvPr id="11" name="Group 160"/>
                <p:cNvGrpSpPr>
                  <a:grpSpLocks noChangeAspect="1"/>
                </p:cNvGrpSpPr>
                <p:nvPr/>
              </p:nvGrpSpPr>
              <p:grpSpPr bwMode="auto">
                <a:xfrm>
                  <a:off x="7" y="2654"/>
                  <a:ext cx="143" cy="256"/>
                  <a:chOff x="7" y="2654"/>
                  <a:chExt cx="143" cy="256"/>
                </a:xfrm>
              </p:grpSpPr>
              <p:grpSp>
                <p:nvGrpSpPr>
                  <p:cNvPr id="12" name="Group 161"/>
                  <p:cNvGrpSpPr>
                    <a:grpSpLocks noChangeAspect="1"/>
                  </p:cNvGrpSpPr>
                  <p:nvPr/>
                </p:nvGrpSpPr>
                <p:grpSpPr bwMode="auto">
                  <a:xfrm>
                    <a:off x="7" y="2661"/>
                    <a:ext cx="93" cy="247"/>
                    <a:chOff x="7" y="2661"/>
                    <a:chExt cx="93" cy="247"/>
                  </a:xfrm>
                </p:grpSpPr>
                <p:sp>
                  <p:nvSpPr>
                    <p:cNvPr id="3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6" name="Group 176"/>
                <p:cNvGrpSpPr>
                  <a:grpSpLocks noChangeAspect="1"/>
                </p:cNvGrpSpPr>
                <p:nvPr/>
              </p:nvGrpSpPr>
              <p:grpSpPr bwMode="auto">
                <a:xfrm>
                  <a:off x="5" y="2533"/>
                  <a:ext cx="141" cy="374"/>
                  <a:chOff x="5" y="2533"/>
                  <a:chExt cx="141" cy="374"/>
                </a:xfrm>
              </p:grpSpPr>
              <p:sp>
                <p:nvSpPr>
                  <p:cNvPr id="1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9"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7" name="Group 122"/>
          <p:cNvGrpSpPr/>
          <p:nvPr/>
        </p:nvGrpSpPr>
        <p:grpSpPr>
          <a:xfrm>
            <a:off x="3886200" y="173355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24"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41"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42"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44" name="Group 582"/>
          <p:cNvGrpSpPr/>
          <p:nvPr/>
        </p:nvGrpSpPr>
        <p:grpSpPr>
          <a:xfrm>
            <a:off x="5257800" y="173355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45" name="Group 61"/>
            <p:cNvGrpSpPr/>
            <p:nvPr/>
          </p:nvGrpSpPr>
          <p:grpSpPr>
            <a:xfrm>
              <a:off x="5410201" y="1816606"/>
              <a:ext cx="609600" cy="450344"/>
              <a:chOff x="6324600" y="1828800"/>
              <a:chExt cx="917575" cy="677862"/>
            </a:xfrm>
          </p:grpSpPr>
          <p:grpSp>
            <p:nvGrpSpPr>
              <p:cNvPr id="46"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47"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48"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52"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63"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74"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85"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93"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p:oleObj spid="_x0000_s12373" name="Clip" r:id="rId4" imgW="5757415" imgH="3221332" progId="">
                <p:embed/>
              </p:oleObj>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a:endCxn id="8" idx="1"/>
          </p:cNvCxnSpPr>
          <p:nvPr/>
        </p:nvCxnSpPr>
        <p:spPr bwMode="auto">
          <a:xfrm>
            <a:off x="1371600" y="228473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4" name="Group 95"/>
          <p:cNvGrpSpPr/>
          <p:nvPr/>
        </p:nvGrpSpPr>
        <p:grpSpPr>
          <a:xfrm>
            <a:off x="1524000" y="2209800"/>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stCxn id="8" idx="3"/>
            <a:endCxn id="6" idx="1"/>
          </p:cNvCxnSpPr>
          <p:nvPr/>
        </p:nvCxnSpPr>
        <p:spPr bwMode="auto">
          <a:xfrm>
            <a:off x="3124200" y="222885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5" name="Group 40"/>
          <p:cNvGrpSpPr/>
          <p:nvPr/>
        </p:nvGrpSpPr>
        <p:grpSpPr>
          <a:xfrm>
            <a:off x="3276600" y="215667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4876800" y="222885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6" name="Group 98"/>
          <p:cNvGrpSpPr/>
          <p:nvPr/>
        </p:nvGrpSpPr>
        <p:grpSpPr>
          <a:xfrm>
            <a:off x="2133600" y="2724150"/>
            <a:ext cx="571500" cy="400050"/>
            <a:chOff x="2133600" y="2724150"/>
            <a:chExt cx="571500" cy="400050"/>
          </a:xfrm>
        </p:grpSpPr>
        <p:cxnSp>
          <p:nvCxnSpPr>
            <p:cNvPr id="129" name="Straight Connector 128"/>
            <p:cNvCxnSpPr>
              <a:stCxn id="8" idx="2"/>
              <a:endCxn id="145" idx="0"/>
            </p:cNvCxnSpPr>
            <p:nvPr/>
          </p:nvCxnSpPr>
          <p:spPr bwMode="auto">
            <a:xfrm>
              <a:off x="2624138" y="2724150"/>
              <a:ext cx="9525" cy="4000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132" name="TextBox 131"/>
            <p:cNvSpPr txBox="1"/>
            <p:nvPr/>
          </p:nvSpPr>
          <p:spPr>
            <a:xfrm>
              <a:off x="2133600" y="27432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R4</a:t>
              </a:r>
              <a:endParaRPr lang="en-US" sz="1800" b="1" dirty="0">
                <a:latin typeface="Arial" pitchFamily="34" charset="0"/>
                <a:cs typeface="Arial" pitchFamily="34" charset="0"/>
              </a:endParaRPr>
            </a:p>
          </p:txBody>
        </p:sp>
        <p:sp>
          <p:nvSpPr>
            <p:cNvPr id="178" name="Oval 177"/>
            <p:cNvSpPr/>
            <p:nvPr/>
          </p:nvSpPr>
          <p:spPr bwMode="auto">
            <a:xfrm>
              <a:off x="2552700" y="284797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grpSp>
        <p:nvGrpSpPr>
          <p:cNvPr id="97" name="Group 581"/>
          <p:cNvGrpSpPr/>
          <p:nvPr/>
        </p:nvGrpSpPr>
        <p:grpSpPr>
          <a:xfrm>
            <a:off x="2124075" y="2724150"/>
            <a:ext cx="4124325" cy="2686050"/>
            <a:chOff x="2124075" y="2724150"/>
            <a:chExt cx="4124325" cy="2686050"/>
          </a:xfrm>
        </p:grpSpPr>
        <p:grpSp>
          <p:nvGrpSpPr>
            <p:cNvPr id="98" name="Group 179"/>
            <p:cNvGrpSpPr/>
            <p:nvPr/>
          </p:nvGrpSpPr>
          <p:grpSpPr>
            <a:xfrm>
              <a:off x="2124075" y="4419600"/>
              <a:ext cx="1000125" cy="990600"/>
              <a:chOff x="7315200" y="3886200"/>
              <a:chExt cx="1000125" cy="990600"/>
            </a:xfrm>
          </p:grpSpPr>
          <p:sp>
            <p:nvSpPr>
              <p:cNvPr id="181"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99" name="Group 158"/>
              <p:cNvGrpSpPr>
                <a:grpSpLocks noChangeAspect="1"/>
              </p:cNvGrpSpPr>
              <p:nvPr/>
            </p:nvGrpSpPr>
            <p:grpSpPr bwMode="auto">
              <a:xfrm flipH="1">
                <a:off x="7696199" y="4259473"/>
                <a:ext cx="411161" cy="494972"/>
                <a:chOff x="5" y="2480"/>
                <a:chExt cx="237" cy="430"/>
              </a:xfrm>
            </p:grpSpPr>
            <p:grpSp>
              <p:nvGrpSpPr>
                <p:cNvPr id="100" name="Group 159"/>
                <p:cNvGrpSpPr>
                  <a:grpSpLocks noChangeAspect="1"/>
                </p:cNvGrpSpPr>
                <p:nvPr/>
              </p:nvGrpSpPr>
              <p:grpSpPr bwMode="auto">
                <a:xfrm>
                  <a:off x="5" y="2521"/>
                  <a:ext cx="145" cy="389"/>
                  <a:chOff x="5" y="2521"/>
                  <a:chExt cx="145" cy="389"/>
                </a:xfrm>
              </p:grpSpPr>
              <p:grpSp>
                <p:nvGrpSpPr>
                  <p:cNvPr id="101" name="Group 160"/>
                  <p:cNvGrpSpPr>
                    <a:grpSpLocks noChangeAspect="1"/>
                  </p:cNvGrpSpPr>
                  <p:nvPr/>
                </p:nvGrpSpPr>
                <p:grpSpPr bwMode="auto">
                  <a:xfrm>
                    <a:off x="7" y="2654"/>
                    <a:ext cx="143" cy="256"/>
                    <a:chOff x="7" y="2654"/>
                    <a:chExt cx="143" cy="256"/>
                  </a:xfrm>
                </p:grpSpPr>
                <p:grpSp>
                  <p:nvGrpSpPr>
                    <p:cNvPr id="102" name="Group 161"/>
                    <p:cNvGrpSpPr>
                      <a:grpSpLocks noChangeAspect="1"/>
                    </p:cNvGrpSpPr>
                    <p:nvPr/>
                  </p:nvGrpSpPr>
                  <p:grpSpPr bwMode="auto">
                    <a:xfrm>
                      <a:off x="7" y="2661"/>
                      <a:ext cx="93" cy="247"/>
                      <a:chOff x="7" y="2661"/>
                      <a:chExt cx="93" cy="247"/>
                    </a:xfrm>
                  </p:grpSpPr>
                  <p:sp>
                    <p:nvSpPr>
                      <p:cNvPr id="206"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7"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8"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9"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0"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1"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2"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99"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0"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1"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2"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3"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4"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5"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03" name="Group 176"/>
                  <p:cNvGrpSpPr>
                    <a:grpSpLocks noChangeAspect="1"/>
                  </p:cNvGrpSpPr>
                  <p:nvPr/>
                </p:nvGrpSpPr>
                <p:grpSpPr bwMode="auto">
                  <a:xfrm>
                    <a:off x="5" y="2533"/>
                    <a:ext cx="141" cy="374"/>
                    <a:chOff x="5" y="2533"/>
                    <a:chExt cx="141" cy="374"/>
                  </a:xfrm>
                </p:grpSpPr>
                <p:sp>
                  <p:nvSpPr>
                    <p:cNvPr id="193"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4"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5"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6"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7"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92"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87"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8"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9"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85"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04" name="Group 212"/>
            <p:cNvGrpSpPr/>
            <p:nvPr/>
          </p:nvGrpSpPr>
          <p:grpSpPr>
            <a:xfrm>
              <a:off x="3886200" y="4419600"/>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105"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06"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07"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108" name="Group 579"/>
            <p:cNvGrpSpPr/>
            <p:nvPr/>
          </p:nvGrpSpPr>
          <p:grpSpPr>
            <a:xfrm>
              <a:off x="5257800" y="4419600"/>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111" name="Group 61"/>
              <p:cNvGrpSpPr/>
              <p:nvPr/>
            </p:nvGrpSpPr>
            <p:grpSpPr>
              <a:xfrm>
                <a:off x="5410201" y="4502656"/>
                <a:ext cx="609600" cy="450344"/>
                <a:chOff x="6324600" y="1828800"/>
                <a:chExt cx="917575" cy="677862"/>
              </a:xfrm>
            </p:grpSpPr>
            <p:grpSp>
              <p:nvGrpSpPr>
                <p:cNvPr id="115"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3"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4"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5"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8"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35"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39"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40"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p:oleObj spid="_x0000_s12374" name="Clip" r:id="rId5" imgW="5757415" imgH="3221332" progId="">
                  <p:embed/>
                </p:oleObj>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stCxn id="181" idx="3"/>
              <a:endCxn id="214" idx="1"/>
            </p:cNvCxnSpPr>
            <p:nvPr/>
          </p:nvCxnSpPr>
          <p:spPr bwMode="auto">
            <a:xfrm>
              <a:off x="3124200" y="491490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3429000" y="484949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87" name="TextBox 286"/>
            <p:cNvSpPr txBox="1"/>
            <p:nvPr/>
          </p:nvSpPr>
          <p:spPr>
            <a:xfrm>
              <a:off x="3276600" y="454469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4876800" y="491490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a:stCxn id="6" idx="2"/>
              <a:endCxn id="214" idx="0"/>
            </p:cNvCxnSpPr>
            <p:nvPr/>
          </p:nvCxnSpPr>
          <p:spPr bwMode="auto">
            <a:xfrm>
              <a:off x="4381500" y="2724150"/>
              <a:ext cx="0" cy="16954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92" name="Oval 291"/>
            <p:cNvSpPr/>
            <p:nvPr/>
          </p:nvSpPr>
          <p:spPr bwMode="auto">
            <a:xfrm>
              <a:off x="4314611" y="383897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93" name="TextBox 292"/>
            <p:cNvSpPr txBox="1"/>
            <p:nvPr/>
          </p:nvSpPr>
          <p:spPr>
            <a:xfrm>
              <a:off x="3886200" y="37338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grpSp>
        <p:nvGrpSpPr>
          <p:cNvPr id="141" name="Group 294"/>
          <p:cNvGrpSpPr/>
          <p:nvPr/>
        </p:nvGrpSpPr>
        <p:grpSpPr>
          <a:xfrm>
            <a:off x="381000" y="1733550"/>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6"/>
            <a:stretch>
              <a:fillRect/>
            </a:stretch>
          </p:blipFill>
          <p:spPr>
            <a:xfrm>
              <a:off x="609600" y="2286000"/>
              <a:ext cx="533400" cy="533400"/>
            </a:xfrm>
            <a:prstGeom prst="rect">
              <a:avLst/>
            </a:prstGeom>
          </p:spPr>
        </p:pic>
      </p:grpSp>
      <p:grpSp>
        <p:nvGrpSpPr>
          <p:cNvPr id="142" name="Group 578"/>
          <p:cNvGrpSpPr/>
          <p:nvPr/>
        </p:nvGrpSpPr>
        <p:grpSpPr>
          <a:xfrm>
            <a:off x="304800" y="2362200"/>
            <a:ext cx="8353424" cy="4177844"/>
            <a:chOff x="304800" y="2362200"/>
            <a:chExt cx="8353424" cy="4177844"/>
          </a:xfrm>
        </p:grpSpPr>
        <p:cxnSp>
          <p:nvCxnSpPr>
            <p:cNvPr id="330" name="Straight Connector 329"/>
            <p:cNvCxnSpPr>
              <a:stCxn id="309" idx="0"/>
              <a:endCxn id="401" idx="0"/>
            </p:cNvCxnSpPr>
            <p:nvPr/>
          </p:nvCxnSpPr>
          <p:spPr bwMode="auto">
            <a:xfrm flipV="1">
              <a:off x="3556193" y="2362200"/>
              <a:ext cx="3554219" cy="48449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31" name="Straight Connector 330"/>
            <p:cNvCxnSpPr>
              <a:stCxn id="309" idx="3"/>
              <a:endCxn id="401" idx="3"/>
            </p:cNvCxnSpPr>
            <p:nvPr/>
          </p:nvCxnSpPr>
          <p:spPr bwMode="auto">
            <a:xfrm>
              <a:off x="3502311" y="2976778"/>
              <a:ext cx="2513633" cy="2027702"/>
            </a:xfrm>
            <a:prstGeom prst="line">
              <a:avLst/>
            </a:prstGeom>
            <a:solidFill>
              <a:schemeClr val="accent1"/>
            </a:solidFill>
            <a:ln w="12700" cap="flat" cmpd="sng" algn="ctr">
              <a:solidFill>
                <a:schemeClr val="tx1"/>
              </a:solidFill>
              <a:prstDash val="dash"/>
              <a:round/>
              <a:headEnd type="none" w="sm" len="sm"/>
              <a:tailEnd type="none" w="sm" len="sm"/>
            </a:ln>
            <a:effectLst/>
          </p:spPr>
        </p:cxnSp>
        <p:grpSp>
          <p:nvGrpSpPr>
            <p:cNvPr id="146" name="Group 367"/>
            <p:cNvGrpSpPr/>
            <p:nvPr/>
          </p:nvGrpSpPr>
          <p:grpSpPr>
            <a:xfrm>
              <a:off x="5562600" y="2362200"/>
              <a:ext cx="3095624" cy="3095624"/>
              <a:chOff x="5715000" y="1628775"/>
              <a:chExt cx="3095624" cy="3095624"/>
            </a:xfrm>
          </p:grpSpPr>
          <p:sp>
            <p:nvSpPr>
              <p:cNvPr id="369" name="Oval 368"/>
              <p:cNvSpPr/>
              <p:nvPr/>
            </p:nvSpPr>
            <p:spPr bwMode="auto">
              <a:xfrm>
                <a:off x="5791200" y="1651994"/>
                <a:ext cx="2971800" cy="3030071"/>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70" name="Rectangle 369"/>
              <p:cNvSpPr/>
              <p:nvPr/>
            </p:nvSpPr>
            <p:spPr bwMode="auto">
              <a:xfrm>
                <a:off x="7642324"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1" name="Rectangle 370"/>
              <p:cNvSpPr/>
              <p:nvPr/>
            </p:nvSpPr>
            <p:spPr bwMode="auto">
              <a:xfrm>
                <a:off x="8207870" y="2045494"/>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2" name="Rectangle 371"/>
              <p:cNvSpPr/>
              <p:nvPr/>
            </p:nvSpPr>
            <p:spPr bwMode="auto">
              <a:xfrm>
                <a:off x="6332637"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3" name="Rectangle 372"/>
              <p:cNvSpPr/>
              <p:nvPr/>
            </p:nvSpPr>
            <p:spPr bwMode="auto">
              <a:xfrm>
                <a:off x="6295430" y="2060376"/>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4" name="Oval 26"/>
              <p:cNvSpPr>
                <a:spLocks noChangeArrowheads="1"/>
              </p:cNvSpPr>
              <p:nvPr/>
            </p:nvSpPr>
            <p:spPr bwMode="auto">
              <a:xfrm>
                <a:off x="7166074" y="2402681"/>
                <a:ext cx="230684" cy="1637109"/>
              </a:xfrm>
              <a:prstGeom prst="ellipse">
                <a:avLst/>
              </a:prstGeom>
              <a:noFill/>
              <a:ln w="9525">
                <a:solidFill>
                  <a:schemeClr val="tx1"/>
                </a:solidFill>
                <a:round/>
                <a:headEnd/>
                <a:tailEnd/>
              </a:ln>
              <a:effectLst/>
            </p:spPr>
            <p:txBody>
              <a:bodyPr wrap="none" anchor="ctr"/>
              <a:lstStyle/>
              <a:p>
                <a:endParaRPr lang="en-US" sz="1000"/>
              </a:p>
            </p:txBody>
          </p:sp>
          <p:sp>
            <p:nvSpPr>
              <p:cNvPr id="375" name="Text Box 27"/>
              <p:cNvSpPr txBox="1">
                <a:spLocks noChangeArrowheads="1"/>
              </p:cNvSpPr>
              <p:nvPr/>
            </p:nvSpPr>
            <p:spPr bwMode="auto">
              <a:xfrm>
                <a:off x="7106543" y="2164556"/>
                <a:ext cx="380232" cy="276999"/>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b="1" dirty="0">
                    <a:latin typeface="Arial" pitchFamily="34" charset="0"/>
                    <a:cs typeface="Arial" pitchFamily="34" charset="0"/>
                  </a:rPr>
                  <a:t>R3</a:t>
                </a:r>
              </a:p>
            </p:txBody>
          </p:sp>
          <p:sp>
            <p:nvSpPr>
              <p:cNvPr id="376" name="Rectangle 375"/>
              <p:cNvSpPr/>
              <p:nvPr/>
            </p:nvSpPr>
            <p:spPr bwMode="auto">
              <a:xfrm>
                <a:off x="6034980" y="24026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7" name="Rectangle 376"/>
              <p:cNvSpPr/>
              <p:nvPr/>
            </p:nvSpPr>
            <p:spPr bwMode="auto">
              <a:xfrm>
                <a:off x="6034980" y="26408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8" name="Rectangle 377"/>
              <p:cNvSpPr/>
              <p:nvPr/>
            </p:nvSpPr>
            <p:spPr bwMode="auto">
              <a:xfrm>
                <a:off x="6034980" y="28789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9" name="Rectangle 378"/>
              <p:cNvSpPr/>
              <p:nvPr/>
            </p:nvSpPr>
            <p:spPr bwMode="auto">
              <a:xfrm>
                <a:off x="6034980" y="311705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0" name="Rectangle 379"/>
              <p:cNvSpPr/>
              <p:nvPr/>
            </p:nvSpPr>
            <p:spPr bwMode="auto">
              <a:xfrm>
                <a:off x="6034980" y="33551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1" name="Rectangle 380"/>
              <p:cNvSpPr/>
              <p:nvPr/>
            </p:nvSpPr>
            <p:spPr bwMode="auto">
              <a:xfrm>
                <a:off x="6034980" y="35933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2" name="Rectangle 381"/>
              <p:cNvSpPr/>
              <p:nvPr/>
            </p:nvSpPr>
            <p:spPr bwMode="auto">
              <a:xfrm>
                <a:off x="6034980" y="38314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3" name="Rectangle 382"/>
              <p:cNvSpPr/>
              <p:nvPr/>
            </p:nvSpPr>
            <p:spPr bwMode="auto">
              <a:xfrm>
                <a:off x="7701855" y="24026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4" name="Rectangle 383"/>
              <p:cNvSpPr/>
              <p:nvPr/>
            </p:nvSpPr>
            <p:spPr bwMode="auto">
              <a:xfrm>
                <a:off x="7701855" y="26408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5" name="Rectangle 384"/>
              <p:cNvSpPr/>
              <p:nvPr/>
            </p:nvSpPr>
            <p:spPr bwMode="auto">
              <a:xfrm>
                <a:off x="7701855" y="28789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6" name="Rectangle 385"/>
              <p:cNvSpPr/>
              <p:nvPr/>
            </p:nvSpPr>
            <p:spPr bwMode="auto">
              <a:xfrm>
                <a:off x="7701855" y="311705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7" name="Rectangle 386"/>
              <p:cNvSpPr/>
              <p:nvPr/>
            </p:nvSpPr>
            <p:spPr bwMode="auto">
              <a:xfrm>
                <a:off x="7701855" y="33551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8" name="Rectangle 387"/>
              <p:cNvSpPr/>
              <p:nvPr/>
            </p:nvSpPr>
            <p:spPr bwMode="auto">
              <a:xfrm>
                <a:off x="7701855" y="35933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9" name="Rectangle 388"/>
              <p:cNvSpPr/>
              <p:nvPr/>
            </p:nvSpPr>
            <p:spPr bwMode="auto">
              <a:xfrm>
                <a:off x="7701855" y="38314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cxnSp>
            <p:nvCxnSpPr>
              <p:cNvPr id="390" name="Straight Arrow Connector 389"/>
              <p:cNvCxnSpPr>
                <a:stCxn id="376" idx="3"/>
                <a:endCxn id="383" idx="1"/>
              </p:cNvCxnSpPr>
              <p:nvPr/>
            </p:nvCxnSpPr>
            <p:spPr bwMode="auto">
              <a:xfrm>
                <a:off x="6868418" y="24919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1" name="Straight Arrow Connector 390"/>
              <p:cNvCxnSpPr>
                <a:stCxn id="377" idx="3"/>
                <a:endCxn id="384" idx="1"/>
              </p:cNvCxnSpPr>
              <p:nvPr/>
            </p:nvCxnSpPr>
            <p:spPr bwMode="auto">
              <a:xfrm>
                <a:off x="6868418" y="273010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2" name="Straight Arrow Connector 391"/>
              <p:cNvCxnSpPr>
                <a:stCxn id="378" idx="3"/>
                <a:endCxn id="385" idx="1"/>
              </p:cNvCxnSpPr>
              <p:nvPr/>
            </p:nvCxnSpPr>
            <p:spPr bwMode="auto">
              <a:xfrm>
                <a:off x="6868418" y="296822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3" name="Straight Arrow Connector 392"/>
              <p:cNvCxnSpPr>
                <a:stCxn id="379" idx="3"/>
                <a:endCxn id="386" idx="1"/>
              </p:cNvCxnSpPr>
              <p:nvPr/>
            </p:nvCxnSpPr>
            <p:spPr bwMode="auto">
              <a:xfrm>
                <a:off x="6868418" y="320635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4" name="Straight Arrow Connector 393"/>
              <p:cNvCxnSpPr>
                <a:stCxn id="380" idx="3"/>
                <a:endCxn id="387" idx="1"/>
              </p:cNvCxnSpPr>
              <p:nvPr/>
            </p:nvCxnSpPr>
            <p:spPr bwMode="auto">
              <a:xfrm>
                <a:off x="6868418" y="34444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5" name="Straight Arrow Connector 394"/>
              <p:cNvCxnSpPr>
                <a:stCxn id="381" idx="3"/>
                <a:endCxn id="388" idx="1"/>
              </p:cNvCxnSpPr>
              <p:nvPr/>
            </p:nvCxnSpPr>
            <p:spPr bwMode="auto">
              <a:xfrm>
                <a:off x="6868418" y="3682602"/>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6" name="Straight Arrow Connector 395"/>
              <p:cNvCxnSpPr>
                <a:stCxn id="382" idx="3"/>
                <a:endCxn id="389" idx="1"/>
              </p:cNvCxnSpPr>
              <p:nvPr/>
            </p:nvCxnSpPr>
            <p:spPr bwMode="auto">
              <a:xfrm>
                <a:off x="6868418" y="3920727"/>
                <a:ext cx="833437" cy="0"/>
              </a:xfrm>
              <a:prstGeom prst="straightConnector1">
                <a:avLst/>
              </a:prstGeom>
              <a:solidFill>
                <a:schemeClr val="accent1"/>
              </a:solidFill>
              <a:ln w="38100" cap="flat" cmpd="sng" algn="ctr">
                <a:solidFill>
                  <a:schemeClr val="tx1"/>
                </a:solidFill>
                <a:prstDash val="solid"/>
                <a:round/>
                <a:headEnd type="none" w="med" len="med"/>
                <a:tailEnd type="none" w="med" len="med"/>
              </a:ln>
              <a:effectLst/>
            </p:spPr>
          </p:cxnSp>
          <p:sp>
            <p:nvSpPr>
              <p:cNvPr id="397" name="TextBox 396"/>
              <p:cNvSpPr txBox="1"/>
              <p:nvPr/>
            </p:nvSpPr>
            <p:spPr>
              <a:xfrm>
                <a:off x="6890742" y="3719809"/>
                <a:ext cx="797013" cy="261610"/>
              </a:xfrm>
              <a:prstGeom prst="rect">
                <a:avLst/>
              </a:prstGeom>
              <a:noFill/>
            </p:spPr>
            <p:txBody>
              <a:bodyPr wrap="none" rtlCol="0">
                <a:spAutoFit/>
              </a:bodyPr>
              <a:lstStyle/>
              <a:p>
                <a:r>
                  <a:rPr lang="en-US" sz="1050" b="1" dirty="0" err="1" smtClean="0">
                    <a:latin typeface="Arial" pitchFamily="34" charset="0"/>
                    <a:cs typeface="Arial" pitchFamily="34" charset="0"/>
                  </a:rPr>
                  <a:t>DataPath</a:t>
                </a:r>
                <a:endParaRPr lang="en-US" sz="1050" b="1" dirty="0">
                  <a:latin typeface="Arial" pitchFamily="34" charset="0"/>
                  <a:cs typeface="Arial" pitchFamily="34" charset="0"/>
                </a:endParaRPr>
              </a:p>
            </p:txBody>
          </p:sp>
          <p:sp>
            <p:nvSpPr>
              <p:cNvPr id="398" name="Text Box 27"/>
              <p:cNvSpPr txBox="1">
                <a:spLocks noChangeArrowheads="1"/>
              </p:cNvSpPr>
              <p:nvPr/>
            </p:nvSpPr>
            <p:spPr bwMode="auto">
              <a:xfrm>
                <a:off x="6172200" y="2045494"/>
                <a:ext cx="81144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sp>
            <p:nvSpPr>
              <p:cNvPr id="399" name="Text Box 27"/>
              <p:cNvSpPr txBox="1">
                <a:spLocks noChangeArrowheads="1"/>
              </p:cNvSpPr>
              <p:nvPr/>
            </p:nvSpPr>
            <p:spPr bwMode="auto">
              <a:xfrm>
                <a:off x="7642324" y="2045494"/>
                <a:ext cx="593432"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Core</a:t>
                </a:r>
                <a:endParaRPr lang="en-US" sz="1400" b="1" dirty="0">
                  <a:latin typeface="Arial" pitchFamily="34" charset="0"/>
                  <a:cs typeface="Arial" pitchFamily="34" charset="0"/>
                </a:endParaRPr>
              </a:p>
            </p:txBody>
          </p:sp>
          <p:sp>
            <p:nvSpPr>
              <p:cNvPr id="400" name="Rectangle 399"/>
              <p:cNvSpPr/>
              <p:nvPr/>
            </p:nvSpPr>
            <p:spPr bwMode="auto">
              <a:xfrm>
                <a:off x="6927949" y="4069555"/>
                <a:ext cx="714375" cy="238125"/>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Transport</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401" name="Donut 400"/>
              <p:cNvSpPr/>
              <p:nvPr/>
            </p:nvSpPr>
            <p:spPr bwMode="auto">
              <a:xfrm>
                <a:off x="5715000" y="1628775"/>
                <a:ext cx="3095624" cy="3095624"/>
              </a:xfrm>
              <a:prstGeom prst="donut">
                <a:avLst>
                  <a:gd name="adj" fmla="val 3120"/>
                </a:avLst>
              </a:prstGeom>
              <a:solidFill>
                <a:schemeClr val="tx1">
                  <a:lumMod val="65000"/>
                  <a:lumOff val="3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grpSp>
        <p:sp>
          <p:nvSpPr>
            <p:cNvPr id="578" name="TextBox 577"/>
            <p:cNvSpPr txBox="1"/>
            <p:nvPr/>
          </p:nvSpPr>
          <p:spPr>
            <a:xfrm>
              <a:off x="304800" y="5616714"/>
              <a:ext cx="7823295" cy="923330"/>
            </a:xfrm>
            <a:prstGeom prst="rect">
              <a:avLst/>
            </a:prstGeom>
            <a:noFill/>
          </p:spPr>
          <p:txBody>
            <a:bodyPr wrap="none" rtlCol="0">
              <a:spAutoFit/>
            </a:bodyPr>
            <a:lstStyle/>
            <a:p>
              <a:pPr marL="179388" indent="-179388">
                <a:buFont typeface="Arial" pitchFamily="34" charset="0"/>
                <a:buChar char="•"/>
              </a:pPr>
              <a:r>
                <a:rPr lang="en-US" sz="1800" dirty="0" smtClean="0">
                  <a:latin typeface="Arial" pitchFamily="34" charset="0"/>
                  <a:cs typeface="Arial" pitchFamily="34" charset="0"/>
                </a:rPr>
                <a:t>Reference Points represent a bundle of functions between peer entities</a:t>
              </a:r>
            </a:p>
            <a:p>
              <a:pPr marL="630238" lvl="1" indent="-173038">
                <a:buFontTx/>
                <a:buChar char="-"/>
              </a:pPr>
              <a:r>
                <a:rPr lang="en-US" sz="1800" dirty="0" smtClean="0">
                  <a:latin typeface="Arial" pitchFamily="34" charset="0"/>
                  <a:cs typeface="Arial" pitchFamily="34" charset="0"/>
                </a:rPr>
                <a:t>Similar to real network interfaces</a:t>
              </a:r>
            </a:p>
            <a:p>
              <a:pPr marL="173038" indent="-173038">
                <a:buFont typeface="Arial" pitchFamily="34" charset="0"/>
                <a:buChar char="•"/>
              </a:pPr>
              <a:r>
                <a:rPr lang="en-US" sz="1800" dirty="0" smtClean="0">
                  <a:latin typeface="Arial" pitchFamily="34" charset="0"/>
                  <a:cs typeface="Arial" pitchFamily="34" charset="0"/>
                </a:rPr>
                <a:t>Functions are extensible but based on IEEE 802 specific attributes</a:t>
              </a:r>
            </a:p>
          </p:txBody>
        </p:sp>
      </p:grpSp>
      <p:grpSp>
        <p:nvGrpSpPr>
          <p:cNvPr id="148" name="Group 4"/>
          <p:cNvGrpSpPr/>
          <p:nvPr/>
        </p:nvGrpSpPr>
        <p:grpSpPr>
          <a:xfrm>
            <a:off x="1371600" y="1676400"/>
            <a:ext cx="2514600" cy="457200"/>
            <a:chOff x="1371600" y="1676400"/>
            <a:chExt cx="2514600" cy="457200"/>
          </a:xfrm>
        </p:grpSpPr>
        <p:sp>
          <p:nvSpPr>
            <p:cNvPr id="143" name="Oval 142"/>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44" name="TextBox 143"/>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grpSp>
        <p:nvGrpSpPr>
          <p:cNvPr id="152" name="Group 99"/>
          <p:cNvGrpSpPr/>
          <p:nvPr/>
        </p:nvGrpSpPr>
        <p:grpSpPr>
          <a:xfrm>
            <a:off x="2133600" y="2394944"/>
            <a:ext cx="1762125" cy="1719856"/>
            <a:chOff x="2133600" y="2394944"/>
            <a:chExt cx="1762125" cy="1719856"/>
          </a:xfrm>
        </p:grpSpPr>
        <p:sp>
          <p:nvSpPr>
            <p:cNvPr id="309" name="Oval 308"/>
            <p:cNvSpPr/>
            <p:nvPr/>
          </p:nvSpPr>
          <p:spPr bwMode="auto">
            <a:xfrm>
              <a:off x="3479993" y="2846696"/>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nvGrpSpPr>
            <p:cNvPr id="153" name="Group 174"/>
            <p:cNvGrpSpPr/>
            <p:nvPr/>
          </p:nvGrpSpPr>
          <p:grpSpPr>
            <a:xfrm>
              <a:off x="2133600" y="3124200"/>
              <a:ext cx="1000125" cy="990600"/>
              <a:chOff x="2286000" y="3352800"/>
              <a:chExt cx="1000125" cy="990600"/>
            </a:xfrm>
          </p:grpSpPr>
          <p:sp>
            <p:nvSpPr>
              <p:cNvPr id="145"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160" name="Group 158"/>
              <p:cNvGrpSpPr>
                <a:grpSpLocks noChangeAspect="1"/>
              </p:cNvGrpSpPr>
              <p:nvPr/>
            </p:nvGrpSpPr>
            <p:grpSpPr bwMode="auto">
              <a:xfrm flipH="1">
                <a:off x="2666999" y="3726073"/>
                <a:ext cx="411161" cy="494972"/>
                <a:chOff x="5" y="2480"/>
                <a:chExt cx="237" cy="430"/>
              </a:xfrm>
            </p:grpSpPr>
            <p:grpSp>
              <p:nvGrpSpPr>
                <p:cNvPr id="175" name="Group 159"/>
                <p:cNvGrpSpPr>
                  <a:grpSpLocks noChangeAspect="1"/>
                </p:cNvGrpSpPr>
                <p:nvPr/>
              </p:nvGrpSpPr>
              <p:grpSpPr bwMode="auto">
                <a:xfrm>
                  <a:off x="5" y="2521"/>
                  <a:ext cx="145" cy="389"/>
                  <a:chOff x="5" y="2521"/>
                  <a:chExt cx="145" cy="389"/>
                </a:xfrm>
              </p:grpSpPr>
              <p:grpSp>
                <p:nvGrpSpPr>
                  <p:cNvPr id="176" name="Group 160"/>
                  <p:cNvGrpSpPr>
                    <a:grpSpLocks noChangeAspect="1"/>
                  </p:cNvGrpSpPr>
                  <p:nvPr/>
                </p:nvGrpSpPr>
                <p:grpSpPr bwMode="auto">
                  <a:xfrm>
                    <a:off x="7" y="2654"/>
                    <a:ext cx="143" cy="256"/>
                    <a:chOff x="7" y="2654"/>
                    <a:chExt cx="143" cy="256"/>
                  </a:xfrm>
                </p:grpSpPr>
                <p:grpSp>
                  <p:nvGrpSpPr>
                    <p:cNvPr id="177" name="Group 161"/>
                    <p:cNvGrpSpPr>
                      <a:grpSpLocks noChangeAspect="1"/>
                    </p:cNvGrpSpPr>
                    <p:nvPr/>
                  </p:nvGrpSpPr>
                  <p:grpSpPr bwMode="auto">
                    <a:xfrm>
                      <a:off x="7" y="2661"/>
                      <a:ext cx="93" cy="247"/>
                      <a:chOff x="7" y="2661"/>
                      <a:chExt cx="93" cy="247"/>
                    </a:xfrm>
                  </p:grpSpPr>
                  <p:sp>
                    <p:nvSpPr>
                      <p:cNvPr id="168"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9"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0"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1"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2"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3"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4"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61"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2"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3"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4"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5"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6"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7"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79" name="Group 176"/>
                  <p:cNvGrpSpPr>
                    <a:grpSpLocks noChangeAspect="1"/>
                  </p:cNvGrpSpPr>
                  <p:nvPr/>
                </p:nvGrpSpPr>
                <p:grpSpPr bwMode="auto">
                  <a:xfrm>
                    <a:off x="5" y="2533"/>
                    <a:ext cx="141" cy="374"/>
                    <a:chOff x="5" y="2533"/>
                    <a:chExt cx="141" cy="374"/>
                  </a:xfrm>
                </p:grpSpPr>
                <p:sp>
                  <p:nvSpPr>
                    <p:cNvPr id="155"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6"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7"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8"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9"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54"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49"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0"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1"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47"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306" name="Straight Connector 305"/>
            <p:cNvCxnSpPr>
              <a:stCxn id="145" idx="3"/>
            </p:cNvCxnSpPr>
            <p:nvPr/>
          </p:nvCxnSpPr>
          <p:spPr bwMode="auto">
            <a:xfrm flipV="1">
              <a:off x="3133725" y="2394944"/>
              <a:ext cx="762000" cy="122455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310" name="TextBox 309"/>
            <p:cNvSpPr txBox="1"/>
            <p:nvPr/>
          </p:nvSpPr>
          <p:spPr>
            <a:xfrm>
              <a:off x="3078033" y="274599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OmniRAN explains IEEE 802 Standards for Smart Grid Communications</a:t>
            </a:r>
          </a:p>
        </p:txBody>
      </p:sp>
      <p:grpSp>
        <p:nvGrpSpPr>
          <p:cNvPr id="5" name="Group 4"/>
          <p:cNvGrpSpPr/>
          <p:nvPr/>
        </p:nvGrpSpPr>
        <p:grpSpPr>
          <a:xfrm>
            <a:off x="596472" y="1523400"/>
            <a:ext cx="7980528" cy="4920600"/>
            <a:chOff x="76200" y="533400"/>
            <a:chExt cx="9021763" cy="5562600"/>
          </a:xfrm>
        </p:grpSpPr>
        <p:pic>
          <p:nvPicPr>
            <p:cNvPr id="53251" name="Picture 480"/>
            <p:cNvPicPr>
              <a:picLocks noChangeAspect="1"/>
            </p:cNvPicPr>
            <p:nvPr/>
          </p:nvPicPr>
          <p:blipFill>
            <a:blip r:embed="rId3"/>
            <a:srcRect t="12585" b="42084"/>
            <a:stretch>
              <a:fillRect/>
            </a:stretch>
          </p:blipFill>
          <p:spPr bwMode="auto">
            <a:xfrm>
              <a:off x="76200" y="533400"/>
              <a:ext cx="9021763" cy="3057525"/>
            </a:xfrm>
            <a:prstGeom prst="rect">
              <a:avLst/>
            </a:prstGeom>
            <a:noFill/>
            <a:ln w="9525">
              <a:noFill/>
              <a:miter lim="800000"/>
              <a:headEnd/>
              <a:tailEnd/>
            </a:ln>
          </p:spPr>
        </p:pic>
        <p:pic>
          <p:nvPicPr>
            <p:cNvPr id="53252" name="Picture 12"/>
            <p:cNvPicPr>
              <a:picLocks noChangeAspect="1" noChangeArrowheads="1"/>
            </p:cNvPicPr>
            <p:nvPr/>
          </p:nvPicPr>
          <p:blipFill>
            <a:blip r:embed="rId4"/>
            <a:srcRect/>
            <a:stretch>
              <a:fillRect/>
            </a:stretch>
          </p:blipFill>
          <p:spPr bwMode="auto">
            <a:xfrm>
              <a:off x="228600" y="3616325"/>
              <a:ext cx="8810625" cy="247967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56"/>
          <p:cNvGrpSpPr>
            <a:grpSpLocks/>
          </p:cNvGrpSpPr>
          <p:nvPr/>
        </p:nvGrpSpPr>
        <p:grpSpPr bwMode="auto">
          <a:xfrm>
            <a:off x="207000" y="4265734"/>
            <a:ext cx="8730000" cy="360000"/>
            <a:chOff x="2218" y="2176"/>
            <a:chExt cx="1570" cy="527"/>
          </a:xfrm>
          <a:solidFill>
            <a:srgbClr val="B4C6EA"/>
          </a:solidFill>
        </p:grpSpPr>
        <p:grpSp>
          <p:nvGrpSpPr>
            <p:cNvPr id="16" name="Group 1118"/>
            <p:cNvGrpSpPr>
              <a:grpSpLocks/>
            </p:cNvGrpSpPr>
            <p:nvPr/>
          </p:nvGrpSpPr>
          <p:grpSpPr bwMode="auto">
            <a:xfrm>
              <a:off x="2218" y="2176"/>
              <a:ext cx="1570" cy="527"/>
              <a:chOff x="295" y="2069"/>
              <a:chExt cx="1315" cy="499"/>
            </a:xfrm>
            <a:grpFill/>
          </p:grpSpPr>
          <p:sp>
            <p:nvSpPr>
              <p:cNvPr id="851" name="AutoShape 1119"/>
              <p:cNvSpPr>
                <a:spLocks noChangeArrowheads="1"/>
              </p:cNvSpPr>
              <p:nvPr/>
            </p:nvSpPr>
            <p:spPr bwMode="auto">
              <a:xfrm>
                <a:off x="295" y="2069"/>
                <a:ext cx="1315" cy="499"/>
              </a:xfrm>
              <a:prstGeom prst="cloudCallout">
                <a:avLst>
                  <a:gd name="adj1" fmla="val -31977"/>
                  <a:gd name="adj2" fmla="val 9921"/>
                </a:avLst>
              </a:prstGeom>
              <a:grpFill/>
              <a:ln w="9525">
                <a:solidFill>
                  <a:schemeClr val="tx1"/>
                </a:solidFill>
                <a:round/>
                <a:headEnd/>
                <a:tailEnd/>
              </a:ln>
            </p:spPr>
            <p:txBody>
              <a:bodyPr/>
              <a:lstStyle/>
              <a:p>
                <a:pPr>
                  <a:defRPr/>
                </a:pPr>
                <a:endParaRPr lang="en-GB" sz="1600">
                  <a:latin typeface="+mn-lt"/>
                </a:endParaRPr>
              </a:p>
            </p:txBody>
          </p:sp>
          <p:sp>
            <p:nvSpPr>
              <p:cNvPr id="852" name="Oval 1120"/>
              <p:cNvSpPr>
                <a:spLocks noChangeArrowheads="1"/>
              </p:cNvSpPr>
              <p:nvPr/>
            </p:nvSpPr>
            <p:spPr bwMode="auto">
              <a:xfrm>
                <a:off x="340" y="2205"/>
                <a:ext cx="318" cy="272"/>
              </a:xfrm>
              <a:prstGeom prst="ellipse">
                <a:avLst/>
              </a:prstGeom>
              <a:grpFill/>
              <a:ln w="9525">
                <a:noFill/>
                <a:round/>
                <a:headEnd/>
                <a:tailEnd/>
              </a:ln>
            </p:spPr>
            <p:txBody>
              <a:bodyPr wrap="none" anchor="ctr"/>
              <a:lstStyle/>
              <a:p>
                <a:pPr>
                  <a:defRPr/>
                </a:pPr>
                <a:endParaRPr lang="nb-NO" sz="1600">
                  <a:latin typeface="+mn-lt"/>
                </a:endParaRPr>
              </a:p>
            </p:txBody>
          </p:sp>
        </p:grpSp>
        <p:sp>
          <p:nvSpPr>
            <p:cNvPr id="850" name="Rectangle 1121"/>
            <p:cNvSpPr>
              <a:spLocks noChangeArrowheads="1"/>
            </p:cNvSpPr>
            <p:nvPr/>
          </p:nvSpPr>
          <p:spPr bwMode="auto">
            <a:xfrm>
              <a:off x="2432" y="2351"/>
              <a:ext cx="1174" cy="240"/>
            </a:xfrm>
            <a:prstGeom prst="rect">
              <a:avLst/>
            </a:prstGeom>
            <a:grpFill/>
            <a:ln w="9525">
              <a:noFill/>
              <a:miter lim="800000"/>
              <a:headEnd/>
              <a:tailEnd/>
            </a:ln>
          </p:spPr>
          <p:txBody>
            <a:bodyPr lIns="0" tIns="0" rIns="0" bIns="0" anchor="b" anchorCtr="0">
              <a:spAutoFit/>
            </a:bodyPr>
            <a:lstStyle/>
            <a:p>
              <a:pPr algn="ctr">
                <a:defRPr/>
              </a:pPr>
              <a:r>
                <a:rPr lang="en-US" sz="1600" b="1" dirty="0">
                  <a:latin typeface="+mn-lt"/>
                </a:rPr>
                <a:t>Communication Network</a:t>
              </a:r>
              <a:endParaRPr lang="en-US" sz="3200" dirty="0">
                <a:latin typeface="+mn-lt"/>
              </a:endParaRPr>
            </a:p>
          </p:txBody>
        </p:sp>
      </p:grpSp>
      <p:sp>
        <p:nvSpPr>
          <p:cNvPr id="3074" name="Titel 2"/>
          <p:cNvSpPr>
            <a:spLocks noGrp="1"/>
          </p:cNvSpPr>
          <p:nvPr>
            <p:ph type="title"/>
          </p:nvPr>
        </p:nvSpPr>
        <p:spPr/>
        <p:txBody>
          <a:bodyPr/>
          <a:lstStyle/>
          <a:p>
            <a:r>
              <a:rPr lang="en-US" dirty="0" smtClean="0"/>
              <a:t>OmniRAN for upcoming topics: IEEE 802 Deployment for ITS Communications</a:t>
            </a:r>
          </a:p>
        </p:txBody>
      </p:sp>
      <p:pic>
        <p:nvPicPr>
          <p:cNvPr id="114" name="Picture 1116" descr="Bild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4041" y="3063964"/>
            <a:ext cx="2517960" cy="1149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7" name="Rectangle 688"/>
          <p:cNvSpPr>
            <a:spLocks noChangeArrowheads="1"/>
          </p:cNvSpPr>
          <p:nvPr/>
        </p:nvSpPr>
        <p:spPr bwMode="auto">
          <a:xfrm>
            <a:off x="303507" y="2915734"/>
            <a:ext cx="481785" cy="6110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54000" tIns="10800" rIns="54000" bIns="10800"/>
          <a:lstStyle/>
          <a:p>
            <a:pPr algn="ctr"/>
            <a:r>
              <a:rPr lang="en-GB" sz="800" b="1" dirty="0">
                <a:solidFill>
                  <a:srgbClr val="C80000"/>
                </a:solidFill>
                <a:latin typeface="+mn-lt"/>
              </a:rPr>
              <a:t>Mobile</a:t>
            </a:r>
          </a:p>
          <a:p>
            <a:pPr algn="ctr"/>
            <a:r>
              <a:rPr lang="en-GB" sz="800" b="1" dirty="0">
                <a:solidFill>
                  <a:srgbClr val="C80000"/>
                </a:solidFill>
                <a:latin typeface="+mn-lt"/>
              </a:rPr>
              <a:t>Router</a:t>
            </a:r>
          </a:p>
        </p:txBody>
      </p:sp>
      <p:grpSp>
        <p:nvGrpSpPr>
          <p:cNvPr id="858" name="Group 857"/>
          <p:cNvGrpSpPr/>
          <p:nvPr/>
        </p:nvGrpSpPr>
        <p:grpSpPr>
          <a:xfrm>
            <a:off x="341999" y="3237310"/>
            <a:ext cx="443293" cy="366388"/>
            <a:chOff x="618507" y="4740576"/>
            <a:chExt cx="481785" cy="366388"/>
          </a:xfrm>
        </p:grpSpPr>
        <p:sp>
          <p:nvSpPr>
            <p:cNvPr id="118" name="Rectangle 689"/>
            <p:cNvSpPr>
              <a:spLocks noChangeArrowheads="1"/>
            </p:cNvSpPr>
            <p:nvPr/>
          </p:nvSpPr>
          <p:spPr bwMode="auto">
            <a:xfrm>
              <a:off x="618507" y="4740576"/>
              <a:ext cx="481785" cy="366388"/>
            </a:xfrm>
            <a:prstGeom prst="rect">
              <a:avLst/>
            </a:pr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119" name="Rectangle 690"/>
            <p:cNvSpPr>
              <a:spLocks noChangeArrowheads="1"/>
            </p:cNvSpPr>
            <p:nvPr/>
          </p:nvSpPr>
          <p:spPr bwMode="auto">
            <a:xfrm>
              <a:off x="743646" y="5026641"/>
              <a:ext cx="239328" cy="59186"/>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120" name="Rectangle 691"/>
            <p:cNvSpPr>
              <a:spLocks noChangeArrowheads="1"/>
            </p:cNvSpPr>
            <p:nvPr/>
          </p:nvSpPr>
          <p:spPr bwMode="auto">
            <a:xfrm>
              <a:off x="743646" y="5026641"/>
              <a:ext cx="239328" cy="59186"/>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121" name="Rectangle 692"/>
            <p:cNvSpPr>
              <a:spLocks noChangeArrowheads="1"/>
            </p:cNvSpPr>
            <p:nvPr/>
          </p:nvSpPr>
          <p:spPr bwMode="auto">
            <a:xfrm>
              <a:off x="743646" y="4937862"/>
              <a:ext cx="239328" cy="56367"/>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122" name="Rectangle 693"/>
            <p:cNvSpPr>
              <a:spLocks noChangeArrowheads="1"/>
            </p:cNvSpPr>
            <p:nvPr/>
          </p:nvSpPr>
          <p:spPr bwMode="auto">
            <a:xfrm>
              <a:off x="743646" y="4937862"/>
              <a:ext cx="239328" cy="56367"/>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123" name="Rectangle 694"/>
            <p:cNvSpPr>
              <a:spLocks noChangeArrowheads="1"/>
            </p:cNvSpPr>
            <p:nvPr/>
          </p:nvSpPr>
          <p:spPr bwMode="auto">
            <a:xfrm>
              <a:off x="640407" y="4884313"/>
              <a:ext cx="67262" cy="201513"/>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124" name="Rectangle 695"/>
            <p:cNvSpPr>
              <a:spLocks noChangeArrowheads="1"/>
            </p:cNvSpPr>
            <p:nvPr/>
          </p:nvSpPr>
          <p:spPr bwMode="auto">
            <a:xfrm>
              <a:off x="640407" y="4884313"/>
              <a:ext cx="67262" cy="201513"/>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125" name="Line 696"/>
            <p:cNvSpPr>
              <a:spLocks noChangeShapeType="1"/>
            </p:cNvSpPr>
            <p:nvPr/>
          </p:nvSpPr>
          <p:spPr bwMode="auto">
            <a:xfrm>
              <a:off x="718619" y="5059052"/>
              <a:ext cx="12514"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126" name="Freeform 697"/>
            <p:cNvSpPr>
              <a:spLocks/>
            </p:cNvSpPr>
            <p:nvPr/>
          </p:nvSpPr>
          <p:spPr bwMode="auto">
            <a:xfrm>
              <a:off x="713926" y="5054824"/>
              <a:ext cx="7821"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27" name="Freeform 698"/>
            <p:cNvSpPr>
              <a:spLocks/>
            </p:cNvSpPr>
            <p:nvPr/>
          </p:nvSpPr>
          <p:spPr bwMode="auto">
            <a:xfrm>
              <a:off x="729568" y="5054824"/>
              <a:ext cx="7821" cy="704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28" name="Line 699"/>
            <p:cNvSpPr>
              <a:spLocks noChangeShapeType="1"/>
            </p:cNvSpPr>
            <p:nvPr/>
          </p:nvSpPr>
          <p:spPr bwMode="auto">
            <a:xfrm>
              <a:off x="718619" y="4963227"/>
              <a:ext cx="12514"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129" name="Freeform 700"/>
            <p:cNvSpPr>
              <a:spLocks/>
            </p:cNvSpPr>
            <p:nvPr/>
          </p:nvSpPr>
          <p:spPr bwMode="auto">
            <a:xfrm>
              <a:off x="713926" y="4959000"/>
              <a:ext cx="7821"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30" name="Freeform 701"/>
            <p:cNvSpPr>
              <a:spLocks/>
            </p:cNvSpPr>
            <p:nvPr/>
          </p:nvSpPr>
          <p:spPr bwMode="auto">
            <a:xfrm>
              <a:off x="729568" y="4959000"/>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31" name="Rectangle 702"/>
            <p:cNvSpPr>
              <a:spLocks noChangeArrowheads="1"/>
            </p:cNvSpPr>
            <p:nvPr/>
          </p:nvSpPr>
          <p:spPr bwMode="auto">
            <a:xfrm>
              <a:off x="790574" y="4937862"/>
              <a:ext cx="9385"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132" name="Rectangle 703"/>
            <p:cNvSpPr>
              <a:spLocks noChangeArrowheads="1"/>
            </p:cNvSpPr>
            <p:nvPr/>
          </p:nvSpPr>
          <p:spPr bwMode="auto">
            <a:xfrm>
              <a:off x="810909" y="4937862"/>
              <a:ext cx="62570"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etworking </a:t>
              </a:r>
              <a:endParaRPr lang="en-GB" sz="1600">
                <a:latin typeface="+mn-lt"/>
              </a:endParaRPr>
            </a:p>
          </p:txBody>
        </p:sp>
        <p:sp>
          <p:nvSpPr>
            <p:cNvPr id="133" name="Rectangle 704"/>
            <p:cNvSpPr>
              <a:spLocks noChangeArrowheads="1"/>
            </p:cNvSpPr>
            <p:nvPr/>
          </p:nvSpPr>
          <p:spPr bwMode="auto">
            <a:xfrm>
              <a:off x="787445" y="4961818"/>
              <a:ext cx="12514"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&amp; </a:t>
              </a:r>
              <a:endParaRPr lang="en-GB" sz="1600">
                <a:latin typeface="+mn-lt"/>
              </a:endParaRPr>
            </a:p>
          </p:txBody>
        </p:sp>
        <p:sp>
          <p:nvSpPr>
            <p:cNvPr id="134" name="Rectangle 705"/>
            <p:cNvSpPr>
              <a:spLocks noChangeArrowheads="1"/>
            </p:cNvSpPr>
            <p:nvPr/>
          </p:nvSpPr>
          <p:spPr bwMode="auto">
            <a:xfrm>
              <a:off x="814037" y="4961818"/>
              <a:ext cx="59441"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Transport</a:t>
              </a:r>
              <a:endParaRPr lang="en-GB" sz="1600">
                <a:latin typeface="+mn-lt"/>
              </a:endParaRPr>
            </a:p>
          </p:txBody>
        </p:sp>
        <p:sp>
          <p:nvSpPr>
            <p:cNvPr id="135" name="Rectangle 706"/>
            <p:cNvSpPr>
              <a:spLocks noChangeArrowheads="1"/>
            </p:cNvSpPr>
            <p:nvPr/>
          </p:nvSpPr>
          <p:spPr bwMode="auto">
            <a:xfrm>
              <a:off x="817166" y="5021004"/>
              <a:ext cx="45363"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Access </a:t>
              </a:r>
              <a:endParaRPr lang="en-GB" sz="1600">
                <a:latin typeface="+mn-lt"/>
              </a:endParaRPr>
            </a:p>
          </p:txBody>
        </p:sp>
        <p:sp>
          <p:nvSpPr>
            <p:cNvPr id="136" name="Rectangle 707"/>
            <p:cNvSpPr>
              <a:spLocks noChangeArrowheads="1"/>
            </p:cNvSpPr>
            <p:nvPr/>
          </p:nvSpPr>
          <p:spPr bwMode="auto">
            <a:xfrm>
              <a:off x="778060" y="5043551"/>
              <a:ext cx="79776"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Technologies</a:t>
              </a:r>
              <a:endParaRPr lang="en-GB" sz="1600">
                <a:latin typeface="+mn-lt"/>
              </a:endParaRPr>
            </a:p>
          </p:txBody>
        </p:sp>
        <p:sp>
          <p:nvSpPr>
            <p:cNvPr id="137" name="Rectangle 708"/>
            <p:cNvSpPr>
              <a:spLocks noChangeArrowheads="1"/>
            </p:cNvSpPr>
            <p:nvPr/>
          </p:nvSpPr>
          <p:spPr bwMode="auto">
            <a:xfrm>
              <a:off x="932919" y="4956181"/>
              <a:ext cx="9385"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a:solidFill>
                    <a:srgbClr val="000000"/>
                  </a:solidFill>
                  <a:latin typeface="+mn-lt"/>
                </a:rPr>
                <a:t>...</a:t>
              </a:r>
              <a:endParaRPr lang="en-GB" sz="1600">
                <a:latin typeface="+mn-lt"/>
              </a:endParaRPr>
            </a:p>
          </p:txBody>
        </p:sp>
        <p:sp>
          <p:nvSpPr>
            <p:cNvPr id="138" name="Rectangle 709"/>
            <p:cNvSpPr>
              <a:spLocks noChangeArrowheads="1"/>
            </p:cNvSpPr>
            <p:nvPr/>
          </p:nvSpPr>
          <p:spPr bwMode="auto">
            <a:xfrm rot="16200000">
              <a:off x="666055" y="5028684"/>
              <a:ext cx="11273"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M</a:t>
              </a:r>
              <a:endParaRPr lang="en-GB" sz="1600">
                <a:latin typeface="+mn-lt"/>
              </a:endParaRPr>
            </a:p>
          </p:txBody>
        </p:sp>
        <p:sp>
          <p:nvSpPr>
            <p:cNvPr id="139" name="Rectangle 710"/>
            <p:cNvSpPr>
              <a:spLocks noChangeArrowheads="1"/>
            </p:cNvSpPr>
            <p:nvPr/>
          </p:nvSpPr>
          <p:spPr bwMode="auto">
            <a:xfrm rot="16200000">
              <a:off x="665822" y="5014592"/>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a:t>
              </a:r>
              <a:endParaRPr lang="en-GB" sz="1600">
                <a:latin typeface="+mn-lt"/>
              </a:endParaRPr>
            </a:p>
          </p:txBody>
        </p:sp>
        <p:sp>
          <p:nvSpPr>
            <p:cNvPr id="140" name="Rectangle 711"/>
            <p:cNvSpPr>
              <a:spLocks noChangeArrowheads="1"/>
            </p:cNvSpPr>
            <p:nvPr/>
          </p:nvSpPr>
          <p:spPr bwMode="auto">
            <a:xfrm rot="16200000">
              <a:off x="664335" y="5003318"/>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141" name="Rectangle 712"/>
            <p:cNvSpPr>
              <a:spLocks noChangeArrowheads="1"/>
            </p:cNvSpPr>
            <p:nvPr/>
          </p:nvSpPr>
          <p:spPr bwMode="auto">
            <a:xfrm rot="16200000">
              <a:off x="665822" y="4992045"/>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a:t>
              </a:r>
              <a:endParaRPr lang="en-GB" sz="1600">
                <a:latin typeface="+mn-lt"/>
              </a:endParaRPr>
            </a:p>
          </p:txBody>
        </p:sp>
        <p:sp>
          <p:nvSpPr>
            <p:cNvPr id="142" name="Rectangle 713"/>
            <p:cNvSpPr>
              <a:spLocks noChangeArrowheads="1"/>
            </p:cNvSpPr>
            <p:nvPr/>
          </p:nvSpPr>
          <p:spPr bwMode="auto">
            <a:xfrm rot="16200000">
              <a:off x="664335" y="4980771"/>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g</a:t>
              </a:r>
              <a:endParaRPr lang="en-GB" sz="1600">
                <a:latin typeface="+mn-lt"/>
              </a:endParaRPr>
            </a:p>
          </p:txBody>
        </p:sp>
        <p:sp>
          <p:nvSpPr>
            <p:cNvPr id="143" name="Rectangle 714"/>
            <p:cNvSpPr>
              <a:spLocks noChangeArrowheads="1"/>
            </p:cNvSpPr>
            <p:nvPr/>
          </p:nvSpPr>
          <p:spPr bwMode="auto">
            <a:xfrm rot="16200000">
              <a:off x="665822" y="4968089"/>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144" name="Rectangle 715"/>
            <p:cNvSpPr>
              <a:spLocks noChangeArrowheads="1"/>
            </p:cNvSpPr>
            <p:nvPr/>
          </p:nvSpPr>
          <p:spPr bwMode="auto">
            <a:xfrm rot="16200000">
              <a:off x="664490" y="4955406"/>
              <a:ext cx="11273"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m</a:t>
              </a:r>
              <a:endParaRPr lang="en-GB" sz="1600">
                <a:latin typeface="+mn-lt"/>
              </a:endParaRPr>
            </a:p>
          </p:txBody>
        </p:sp>
        <p:sp>
          <p:nvSpPr>
            <p:cNvPr id="145" name="Rectangle 716"/>
            <p:cNvSpPr>
              <a:spLocks noChangeArrowheads="1"/>
            </p:cNvSpPr>
            <p:nvPr/>
          </p:nvSpPr>
          <p:spPr bwMode="auto">
            <a:xfrm rot="16200000">
              <a:off x="665822" y="4939905"/>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146" name="Rectangle 717"/>
            <p:cNvSpPr>
              <a:spLocks noChangeArrowheads="1"/>
            </p:cNvSpPr>
            <p:nvPr/>
          </p:nvSpPr>
          <p:spPr bwMode="auto">
            <a:xfrm rot="16200000">
              <a:off x="664335" y="4928632"/>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147" name="Rectangle 718"/>
            <p:cNvSpPr>
              <a:spLocks noChangeArrowheads="1"/>
            </p:cNvSpPr>
            <p:nvPr/>
          </p:nvSpPr>
          <p:spPr bwMode="auto">
            <a:xfrm rot="16200000">
              <a:off x="667231" y="4921586"/>
              <a:ext cx="422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a:t>
              </a:r>
              <a:endParaRPr lang="en-GB" sz="1600">
                <a:latin typeface="+mn-lt"/>
              </a:endParaRPr>
            </a:p>
          </p:txBody>
        </p:sp>
        <p:sp>
          <p:nvSpPr>
            <p:cNvPr id="148" name="Rectangle 719"/>
            <p:cNvSpPr>
              <a:spLocks noChangeArrowheads="1"/>
            </p:cNvSpPr>
            <p:nvPr/>
          </p:nvSpPr>
          <p:spPr bwMode="auto">
            <a:xfrm>
              <a:off x="1017388" y="4892768"/>
              <a:ext cx="65698" cy="193058"/>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149" name="Rectangle 720"/>
            <p:cNvSpPr>
              <a:spLocks noChangeArrowheads="1"/>
            </p:cNvSpPr>
            <p:nvPr/>
          </p:nvSpPr>
          <p:spPr bwMode="auto">
            <a:xfrm>
              <a:off x="1017388" y="4892768"/>
              <a:ext cx="65698" cy="193058"/>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150" name="Rectangle 721"/>
            <p:cNvSpPr>
              <a:spLocks noChangeArrowheads="1"/>
            </p:cNvSpPr>
            <p:nvPr/>
          </p:nvSpPr>
          <p:spPr bwMode="auto">
            <a:xfrm rot="16200000">
              <a:off x="1038188" y="5013183"/>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S</a:t>
              </a:r>
              <a:endParaRPr lang="en-GB" sz="1600">
                <a:latin typeface="+mn-lt"/>
              </a:endParaRPr>
            </a:p>
          </p:txBody>
        </p:sp>
        <p:sp>
          <p:nvSpPr>
            <p:cNvPr id="151" name="Rectangle 722"/>
            <p:cNvSpPr>
              <a:spLocks noChangeArrowheads="1"/>
            </p:cNvSpPr>
            <p:nvPr/>
          </p:nvSpPr>
          <p:spPr bwMode="auto">
            <a:xfrm rot="16200000">
              <a:off x="1039675" y="4999091"/>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152" name="Rectangle 723"/>
            <p:cNvSpPr>
              <a:spLocks noChangeArrowheads="1"/>
            </p:cNvSpPr>
            <p:nvPr/>
          </p:nvSpPr>
          <p:spPr bwMode="auto">
            <a:xfrm rot="16200000">
              <a:off x="1039675" y="4987817"/>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c</a:t>
              </a:r>
              <a:endParaRPr lang="en-GB" sz="1600">
                <a:latin typeface="+mn-lt"/>
              </a:endParaRPr>
            </a:p>
          </p:txBody>
        </p:sp>
        <p:sp>
          <p:nvSpPr>
            <p:cNvPr id="153" name="Rectangle 724"/>
            <p:cNvSpPr>
              <a:spLocks noChangeArrowheads="1"/>
            </p:cNvSpPr>
            <p:nvPr/>
          </p:nvSpPr>
          <p:spPr bwMode="auto">
            <a:xfrm rot="16200000">
              <a:off x="1038188" y="4977953"/>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u</a:t>
              </a:r>
              <a:endParaRPr lang="en-GB" sz="1600">
                <a:latin typeface="+mn-lt"/>
              </a:endParaRPr>
            </a:p>
          </p:txBody>
        </p:sp>
        <p:sp>
          <p:nvSpPr>
            <p:cNvPr id="154" name="Rectangle 725"/>
            <p:cNvSpPr>
              <a:spLocks noChangeArrowheads="1"/>
            </p:cNvSpPr>
            <p:nvPr/>
          </p:nvSpPr>
          <p:spPr bwMode="auto">
            <a:xfrm rot="16200000">
              <a:off x="1041084" y="4966680"/>
              <a:ext cx="422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r</a:t>
              </a:r>
              <a:endParaRPr lang="en-GB" sz="1600">
                <a:latin typeface="+mn-lt"/>
              </a:endParaRPr>
            </a:p>
          </p:txBody>
        </p:sp>
        <p:sp>
          <p:nvSpPr>
            <p:cNvPr id="155" name="Rectangle 726"/>
            <p:cNvSpPr>
              <a:spLocks noChangeArrowheads="1"/>
            </p:cNvSpPr>
            <p:nvPr/>
          </p:nvSpPr>
          <p:spPr bwMode="auto">
            <a:xfrm rot="16200000">
              <a:off x="1042571" y="4961043"/>
              <a:ext cx="281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i</a:t>
              </a:r>
              <a:endParaRPr lang="en-GB" sz="1600">
                <a:latin typeface="+mn-lt"/>
              </a:endParaRPr>
            </a:p>
          </p:txBody>
        </p:sp>
        <p:sp>
          <p:nvSpPr>
            <p:cNvPr id="156" name="Rectangle 727"/>
            <p:cNvSpPr>
              <a:spLocks noChangeArrowheads="1"/>
            </p:cNvSpPr>
            <p:nvPr/>
          </p:nvSpPr>
          <p:spPr bwMode="auto">
            <a:xfrm rot="16200000">
              <a:off x="1041084" y="4955406"/>
              <a:ext cx="422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a:t>
              </a:r>
              <a:endParaRPr lang="en-GB" sz="1600">
                <a:latin typeface="+mn-lt"/>
              </a:endParaRPr>
            </a:p>
          </p:txBody>
        </p:sp>
        <p:sp>
          <p:nvSpPr>
            <p:cNvPr id="157" name="Rectangle 728"/>
            <p:cNvSpPr>
              <a:spLocks noChangeArrowheads="1"/>
            </p:cNvSpPr>
            <p:nvPr/>
          </p:nvSpPr>
          <p:spPr bwMode="auto">
            <a:xfrm rot="16200000">
              <a:off x="1039675" y="4945542"/>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y</a:t>
              </a:r>
              <a:endParaRPr lang="en-GB" sz="1600">
                <a:latin typeface="+mn-lt"/>
              </a:endParaRPr>
            </a:p>
          </p:txBody>
        </p:sp>
        <p:sp>
          <p:nvSpPr>
            <p:cNvPr id="158" name="Line 729"/>
            <p:cNvSpPr>
              <a:spLocks noChangeShapeType="1"/>
            </p:cNvSpPr>
            <p:nvPr/>
          </p:nvSpPr>
          <p:spPr bwMode="auto">
            <a:xfrm>
              <a:off x="995489" y="5059052"/>
              <a:ext cx="10950"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159" name="Freeform 730"/>
            <p:cNvSpPr>
              <a:spLocks/>
            </p:cNvSpPr>
            <p:nvPr/>
          </p:nvSpPr>
          <p:spPr bwMode="auto">
            <a:xfrm>
              <a:off x="989232" y="5054824"/>
              <a:ext cx="9385"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60" name="Freeform 731"/>
            <p:cNvSpPr>
              <a:spLocks/>
            </p:cNvSpPr>
            <p:nvPr/>
          </p:nvSpPr>
          <p:spPr bwMode="auto">
            <a:xfrm>
              <a:off x="1004874"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61" name="Line 732"/>
            <p:cNvSpPr>
              <a:spLocks noChangeShapeType="1"/>
            </p:cNvSpPr>
            <p:nvPr/>
          </p:nvSpPr>
          <p:spPr bwMode="auto">
            <a:xfrm>
              <a:off x="995489" y="4963227"/>
              <a:ext cx="10950"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162" name="Freeform 733"/>
            <p:cNvSpPr>
              <a:spLocks/>
            </p:cNvSpPr>
            <p:nvPr/>
          </p:nvSpPr>
          <p:spPr bwMode="auto">
            <a:xfrm>
              <a:off x="989232" y="4959000"/>
              <a:ext cx="9385"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63" name="Freeform 734"/>
            <p:cNvSpPr>
              <a:spLocks/>
            </p:cNvSpPr>
            <p:nvPr/>
          </p:nvSpPr>
          <p:spPr bwMode="auto">
            <a:xfrm>
              <a:off x="1004874"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64" name="Line 735"/>
            <p:cNvSpPr>
              <a:spLocks noChangeShapeType="1"/>
            </p:cNvSpPr>
            <p:nvPr/>
          </p:nvSpPr>
          <p:spPr bwMode="auto">
            <a:xfrm>
              <a:off x="864093" y="4999866"/>
              <a:ext cx="0" cy="21138"/>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165" name="Freeform 736"/>
            <p:cNvSpPr>
              <a:spLocks/>
            </p:cNvSpPr>
            <p:nvPr/>
          </p:nvSpPr>
          <p:spPr bwMode="auto">
            <a:xfrm>
              <a:off x="859400" y="4994229"/>
              <a:ext cx="9385" cy="7046"/>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66" name="Freeform 737"/>
            <p:cNvSpPr>
              <a:spLocks/>
            </p:cNvSpPr>
            <p:nvPr/>
          </p:nvSpPr>
          <p:spPr bwMode="auto">
            <a:xfrm>
              <a:off x="859400" y="5019595"/>
              <a:ext cx="9385" cy="7046"/>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grpSp>
      <p:sp>
        <p:nvSpPr>
          <p:cNvPr id="168" name="Line 739"/>
          <p:cNvSpPr>
            <a:spLocks noChangeShapeType="1"/>
          </p:cNvSpPr>
          <p:nvPr/>
        </p:nvSpPr>
        <p:spPr bwMode="auto">
          <a:xfrm flipV="1">
            <a:off x="216526" y="2780734"/>
            <a:ext cx="0" cy="83142"/>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169" name="Line 740"/>
          <p:cNvSpPr>
            <a:spLocks noChangeShapeType="1"/>
          </p:cNvSpPr>
          <p:nvPr/>
        </p:nvSpPr>
        <p:spPr bwMode="auto">
          <a:xfrm flipV="1">
            <a:off x="216526" y="2842738"/>
            <a:ext cx="62570" cy="2113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170" name="Freeform 741"/>
          <p:cNvSpPr>
            <a:spLocks/>
          </p:cNvSpPr>
          <p:nvPr/>
        </p:nvSpPr>
        <p:spPr bwMode="auto">
          <a:xfrm>
            <a:off x="162000" y="2844147"/>
            <a:ext cx="347987" cy="808872"/>
          </a:xfrm>
          <a:custGeom>
            <a:avLst/>
            <a:gdLst>
              <a:gd name="T0" fmla="*/ 150 w 317"/>
              <a:gd name="T1" fmla="*/ 117 h 775"/>
              <a:gd name="T2" fmla="*/ 150 w 317"/>
              <a:gd name="T3" fmla="*/ 128 h 775"/>
              <a:gd name="T4" fmla="*/ 22 w 317"/>
              <a:gd name="T5" fmla="*/ 128 h 775"/>
              <a:gd name="T6" fmla="*/ 22 w 317"/>
              <a:gd name="T7" fmla="*/ 4 h 775"/>
              <a:gd name="T8" fmla="*/ 0 w 317"/>
              <a:gd name="T9" fmla="*/ 0 h 775"/>
              <a:gd name="T10" fmla="*/ 0 60000 65536"/>
              <a:gd name="T11" fmla="*/ 0 60000 65536"/>
              <a:gd name="T12" fmla="*/ 0 60000 65536"/>
              <a:gd name="T13" fmla="*/ 0 60000 65536"/>
              <a:gd name="T14" fmla="*/ 0 60000 65536"/>
              <a:gd name="T15" fmla="*/ 0 w 317"/>
              <a:gd name="T16" fmla="*/ 0 h 775"/>
              <a:gd name="T17" fmla="*/ 317 w 317"/>
              <a:gd name="T18" fmla="*/ 775 h 775"/>
            </a:gdLst>
            <a:ahLst/>
            <a:cxnLst>
              <a:cxn ang="T10">
                <a:pos x="T0" y="T1"/>
              </a:cxn>
              <a:cxn ang="T11">
                <a:pos x="T2" y="T3"/>
              </a:cxn>
              <a:cxn ang="T12">
                <a:pos x="T4" y="T5"/>
              </a:cxn>
              <a:cxn ang="T13">
                <a:pos x="T6" y="T7"/>
              </a:cxn>
              <a:cxn ang="T14">
                <a:pos x="T8" y="T9"/>
              </a:cxn>
            </a:cxnLst>
            <a:rect l="T15" t="T16" r="T17" b="T18"/>
            <a:pathLst>
              <a:path w="317" h="775">
                <a:moveTo>
                  <a:pt x="317" y="708"/>
                </a:moveTo>
                <a:lnTo>
                  <a:pt x="317" y="775"/>
                </a:lnTo>
                <a:lnTo>
                  <a:pt x="46" y="775"/>
                </a:lnTo>
                <a:lnTo>
                  <a:pt x="46" y="22"/>
                </a:lnTo>
                <a:lnTo>
                  <a:pt x="0" y="0"/>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sp>
        <p:nvSpPr>
          <p:cNvPr id="171" name="Line 742"/>
          <p:cNvSpPr>
            <a:spLocks noChangeShapeType="1"/>
          </p:cNvSpPr>
          <p:nvPr/>
        </p:nvSpPr>
        <p:spPr bwMode="auto">
          <a:xfrm flipV="1">
            <a:off x="216526" y="2780734"/>
            <a:ext cx="0" cy="83142"/>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172" name="Line 743"/>
          <p:cNvSpPr>
            <a:spLocks noChangeShapeType="1"/>
          </p:cNvSpPr>
          <p:nvPr/>
        </p:nvSpPr>
        <p:spPr bwMode="auto">
          <a:xfrm flipV="1">
            <a:off x="216526" y="2842738"/>
            <a:ext cx="62570" cy="2113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173" name="Rectangle 744"/>
          <p:cNvSpPr>
            <a:spLocks noChangeArrowheads="1"/>
          </p:cNvSpPr>
          <p:nvPr/>
        </p:nvSpPr>
        <p:spPr bwMode="auto">
          <a:xfrm>
            <a:off x="827527" y="2915734"/>
            <a:ext cx="481785" cy="619017"/>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54000" tIns="10800" rIns="54000"/>
          <a:lstStyle/>
          <a:p>
            <a:pPr algn="ctr" fontAlgn="ctr"/>
            <a:r>
              <a:rPr lang="en-GB" sz="800" b="1" dirty="0">
                <a:solidFill>
                  <a:srgbClr val="C80000"/>
                </a:solidFill>
                <a:latin typeface="+mn-lt"/>
              </a:rPr>
              <a:t>Vehicle</a:t>
            </a:r>
          </a:p>
          <a:p>
            <a:pPr algn="ctr" fontAlgn="ctr"/>
            <a:r>
              <a:rPr lang="en-GB" sz="800" b="1" dirty="0">
                <a:solidFill>
                  <a:srgbClr val="C80000"/>
                </a:solidFill>
                <a:latin typeface="+mn-lt"/>
              </a:rPr>
              <a:t>Host</a:t>
            </a:r>
          </a:p>
        </p:txBody>
      </p:sp>
      <p:grpSp>
        <p:nvGrpSpPr>
          <p:cNvPr id="857" name="Group 856"/>
          <p:cNvGrpSpPr/>
          <p:nvPr/>
        </p:nvGrpSpPr>
        <p:grpSpPr>
          <a:xfrm>
            <a:off x="882000" y="3237310"/>
            <a:ext cx="427312" cy="366388"/>
            <a:chOff x="1142527" y="4740576"/>
            <a:chExt cx="481785" cy="366388"/>
          </a:xfrm>
        </p:grpSpPr>
        <p:sp>
          <p:nvSpPr>
            <p:cNvPr id="174" name="Rectangle 745"/>
            <p:cNvSpPr>
              <a:spLocks noChangeArrowheads="1"/>
            </p:cNvSpPr>
            <p:nvPr/>
          </p:nvSpPr>
          <p:spPr bwMode="auto">
            <a:xfrm>
              <a:off x="1142527" y="4740576"/>
              <a:ext cx="481785" cy="366388"/>
            </a:xfrm>
            <a:prstGeom prst="rect">
              <a:avLst/>
            </a:pr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175" name="Rectangle 746"/>
            <p:cNvSpPr>
              <a:spLocks noChangeArrowheads="1"/>
            </p:cNvSpPr>
            <p:nvPr/>
          </p:nvSpPr>
          <p:spPr bwMode="auto">
            <a:xfrm>
              <a:off x="1359956" y="5026641"/>
              <a:ext cx="145474" cy="59186"/>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176" name="Rectangle 747"/>
            <p:cNvSpPr>
              <a:spLocks noChangeArrowheads="1"/>
            </p:cNvSpPr>
            <p:nvPr/>
          </p:nvSpPr>
          <p:spPr bwMode="auto">
            <a:xfrm>
              <a:off x="1359956" y="5026641"/>
              <a:ext cx="145474" cy="59186"/>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177" name="Rectangle 748"/>
            <p:cNvSpPr>
              <a:spLocks noChangeArrowheads="1"/>
            </p:cNvSpPr>
            <p:nvPr/>
          </p:nvSpPr>
          <p:spPr bwMode="auto">
            <a:xfrm>
              <a:off x="1359956" y="4937862"/>
              <a:ext cx="145474" cy="56367"/>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178" name="Rectangle 749"/>
            <p:cNvSpPr>
              <a:spLocks noChangeArrowheads="1"/>
            </p:cNvSpPr>
            <p:nvPr/>
          </p:nvSpPr>
          <p:spPr bwMode="auto">
            <a:xfrm>
              <a:off x="1359956" y="4937862"/>
              <a:ext cx="145474" cy="56367"/>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179" name="Rectangle 750"/>
            <p:cNvSpPr>
              <a:spLocks noChangeArrowheads="1"/>
            </p:cNvSpPr>
            <p:nvPr/>
          </p:nvSpPr>
          <p:spPr bwMode="auto">
            <a:xfrm>
              <a:off x="1164427" y="4780033"/>
              <a:ext cx="65698" cy="305793"/>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180" name="Rectangle 751"/>
            <p:cNvSpPr>
              <a:spLocks noChangeArrowheads="1"/>
            </p:cNvSpPr>
            <p:nvPr/>
          </p:nvSpPr>
          <p:spPr bwMode="auto">
            <a:xfrm>
              <a:off x="1164427" y="4780033"/>
              <a:ext cx="65698" cy="305793"/>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181" name="Rectangle 752"/>
            <p:cNvSpPr>
              <a:spLocks noChangeArrowheads="1"/>
            </p:cNvSpPr>
            <p:nvPr/>
          </p:nvSpPr>
          <p:spPr bwMode="auto">
            <a:xfrm>
              <a:off x="1267666" y="4860357"/>
              <a:ext cx="237764" cy="45094"/>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182" name="Rectangle 753"/>
            <p:cNvSpPr>
              <a:spLocks noChangeArrowheads="1"/>
            </p:cNvSpPr>
            <p:nvPr/>
          </p:nvSpPr>
          <p:spPr bwMode="auto">
            <a:xfrm>
              <a:off x="1267666" y="4860357"/>
              <a:ext cx="237764" cy="45094"/>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183" name="Rectangle 754"/>
            <p:cNvSpPr>
              <a:spLocks noChangeArrowheads="1"/>
            </p:cNvSpPr>
            <p:nvPr/>
          </p:nvSpPr>
          <p:spPr bwMode="auto">
            <a:xfrm>
              <a:off x="1330236" y="4870221"/>
              <a:ext cx="51620"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Facilities</a:t>
              </a:r>
              <a:endParaRPr lang="en-GB" sz="1600">
                <a:latin typeface="+mn-lt"/>
              </a:endParaRPr>
            </a:p>
          </p:txBody>
        </p:sp>
        <p:sp>
          <p:nvSpPr>
            <p:cNvPr id="184" name="Line 755"/>
            <p:cNvSpPr>
              <a:spLocks noChangeShapeType="1"/>
            </p:cNvSpPr>
            <p:nvPr/>
          </p:nvSpPr>
          <p:spPr bwMode="auto">
            <a:xfrm>
              <a:off x="1236381" y="5054824"/>
              <a:ext cx="118882"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185" name="Freeform 756"/>
            <p:cNvSpPr>
              <a:spLocks/>
            </p:cNvSpPr>
            <p:nvPr/>
          </p:nvSpPr>
          <p:spPr bwMode="auto">
            <a:xfrm>
              <a:off x="1230125" y="5052006"/>
              <a:ext cx="9385" cy="704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86" name="Freeform 757"/>
            <p:cNvSpPr>
              <a:spLocks/>
            </p:cNvSpPr>
            <p:nvPr/>
          </p:nvSpPr>
          <p:spPr bwMode="auto">
            <a:xfrm>
              <a:off x="1353699" y="5052006"/>
              <a:ext cx="6257" cy="704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87" name="Line 758"/>
            <p:cNvSpPr>
              <a:spLocks noChangeShapeType="1"/>
            </p:cNvSpPr>
            <p:nvPr/>
          </p:nvSpPr>
          <p:spPr bwMode="auto">
            <a:xfrm>
              <a:off x="1386548" y="4815263"/>
              <a:ext cx="0" cy="2818"/>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188" name="Freeform 759"/>
            <p:cNvSpPr>
              <a:spLocks/>
            </p:cNvSpPr>
            <p:nvPr/>
          </p:nvSpPr>
          <p:spPr bwMode="auto">
            <a:xfrm>
              <a:off x="1381856" y="4811035"/>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89" name="Freeform 760"/>
            <p:cNvSpPr>
              <a:spLocks/>
            </p:cNvSpPr>
            <p:nvPr/>
          </p:nvSpPr>
          <p:spPr bwMode="auto">
            <a:xfrm>
              <a:off x="1381856" y="4816672"/>
              <a:ext cx="7821" cy="7046"/>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90" name="Line 761"/>
            <p:cNvSpPr>
              <a:spLocks noChangeShapeType="1"/>
            </p:cNvSpPr>
            <p:nvPr/>
          </p:nvSpPr>
          <p:spPr bwMode="auto">
            <a:xfrm>
              <a:off x="1236381" y="4966046"/>
              <a:ext cx="118882"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191" name="Freeform 762"/>
            <p:cNvSpPr>
              <a:spLocks/>
            </p:cNvSpPr>
            <p:nvPr/>
          </p:nvSpPr>
          <p:spPr bwMode="auto">
            <a:xfrm>
              <a:off x="1230125" y="4963227"/>
              <a:ext cx="9385" cy="563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92" name="Freeform 763"/>
            <p:cNvSpPr>
              <a:spLocks/>
            </p:cNvSpPr>
            <p:nvPr/>
          </p:nvSpPr>
          <p:spPr bwMode="auto">
            <a:xfrm>
              <a:off x="1353699" y="4963227"/>
              <a:ext cx="6257" cy="563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93" name="Rectangle 764"/>
            <p:cNvSpPr>
              <a:spLocks noChangeArrowheads="1"/>
            </p:cNvSpPr>
            <p:nvPr/>
          </p:nvSpPr>
          <p:spPr bwMode="auto">
            <a:xfrm>
              <a:off x="1364649" y="4942090"/>
              <a:ext cx="9385"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194" name="Rectangle 765"/>
            <p:cNvSpPr>
              <a:spLocks noChangeArrowheads="1"/>
            </p:cNvSpPr>
            <p:nvPr/>
          </p:nvSpPr>
          <p:spPr bwMode="auto">
            <a:xfrm>
              <a:off x="1380291" y="4942090"/>
              <a:ext cx="62570"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etworking </a:t>
              </a:r>
              <a:endParaRPr lang="en-GB" sz="1600">
                <a:latin typeface="+mn-lt"/>
              </a:endParaRPr>
            </a:p>
          </p:txBody>
        </p:sp>
        <p:sp>
          <p:nvSpPr>
            <p:cNvPr id="195" name="Rectangle 766"/>
            <p:cNvSpPr>
              <a:spLocks noChangeArrowheads="1"/>
            </p:cNvSpPr>
            <p:nvPr/>
          </p:nvSpPr>
          <p:spPr bwMode="auto">
            <a:xfrm>
              <a:off x="1485095" y="4942090"/>
              <a:ext cx="12514"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&amp; </a:t>
              </a:r>
              <a:endParaRPr lang="en-GB" sz="1600">
                <a:latin typeface="+mn-lt"/>
              </a:endParaRPr>
            </a:p>
          </p:txBody>
        </p:sp>
        <p:sp>
          <p:nvSpPr>
            <p:cNvPr id="196" name="Rectangle 767"/>
            <p:cNvSpPr>
              <a:spLocks noChangeArrowheads="1"/>
            </p:cNvSpPr>
            <p:nvPr/>
          </p:nvSpPr>
          <p:spPr bwMode="auto">
            <a:xfrm>
              <a:off x="1403755" y="4961818"/>
              <a:ext cx="59441"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Transport</a:t>
              </a:r>
              <a:endParaRPr lang="en-GB" sz="1600">
                <a:latin typeface="+mn-lt"/>
              </a:endParaRPr>
            </a:p>
          </p:txBody>
        </p:sp>
        <p:sp>
          <p:nvSpPr>
            <p:cNvPr id="197" name="Rectangle 768"/>
            <p:cNvSpPr>
              <a:spLocks noChangeArrowheads="1"/>
            </p:cNvSpPr>
            <p:nvPr/>
          </p:nvSpPr>
          <p:spPr bwMode="auto">
            <a:xfrm>
              <a:off x="1428783" y="5026641"/>
              <a:ext cx="45363"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Access </a:t>
              </a:r>
              <a:endParaRPr lang="en-GB" sz="1600">
                <a:latin typeface="+mn-lt"/>
              </a:endParaRPr>
            </a:p>
          </p:txBody>
        </p:sp>
        <p:sp>
          <p:nvSpPr>
            <p:cNvPr id="198" name="Rectangle 769"/>
            <p:cNvSpPr>
              <a:spLocks noChangeArrowheads="1"/>
            </p:cNvSpPr>
            <p:nvPr/>
          </p:nvSpPr>
          <p:spPr bwMode="auto">
            <a:xfrm>
              <a:off x="1366213" y="5044960"/>
              <a:ext cx="79776"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Technologies</a:t>
              </a:r>
              <a:endParaRPr lang="en-GB" sz="1600">
                <a:latin typeface="+mn-lt"/>
              </a:endParaRPr>
            </a:p>
          </p:txBody>
        </p:sp>
        <p:sp>
          <p:nvSpPr>
            <p:cNvPr id="199" name="Rectangle 770"/>
            <p:cNvSpPr>
              <a:spLocks noChangeArrowheads="1"/>
            </p:cNvSpPr>
            <p:nvPr/>
          </p:nvSpPr>
          <p:spPr bwMode="auto">
            <a:xfrm>
              <a:off x="1458503" y="4957591"/>
              <a:ext cx="9385"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a:solidFill>
                    <a:srgbClr val="000000"/>
                  </a:solidFill>
                  <a:latin typeface="+mn-lt"/>
                </a:rPr>
                <a:t>...</a:t>
              </a:r>
              <a:endParaRPr lang="en-GB" sz="1600">
                <a:latin typeface="+mn-lt"/>
              </a:endParaRPr>
            </a:p>
          </p:txBody>
        </p:sp>
        <p:sp>
          <p:nvSpPr>
            <p:cNvPr id="200" name="Line 771"/>
            <p:cNvSpPr>
              <a:spLocks noChangeShapeType="1"/>
            </p:cNvSpPr>
            <p:nvPr/>
          </p:nvSpPr>
          <p:spPr bwMode="auto">
            <a:xfrm>
              <a:off x="1431911" y="4909678"/>
              <a:ext cx="0" cy="23956"/>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201" name="Freeform 772"/>
            <p:cNvSpPr>
              <a:spLocks/>
            </p:cNvSpPr>
            <p:nvPr/>
          </p:nvSpPr>
          <p:spPr bwMode="auto">
            <a:xfrm>
              <a:off x="1428783" y="4905451"/>
              <a:ext cx="7821" cy="7046"/>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02" name="Freeform 773"/>
            <p:cNvSpPr>
              <a:spLocks/>
            </p:cNvSpPr>
            <p:nvPr/>
          </p:nvSpPr>
          <p:spPr bwMode="auto">
            <a:xfrm>
              <a:off x="1428783" y="4932225"/>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03" name="Line 774"/>
            <p:cNvSpPr>
              <a:spLocks noChangeShapeType="1"/>
            </p:cNvSpPr>
            <p:nvPr/>
          </p:nvSpPr>
          <p:spPr bwMode="auto">
            <a:xfrm>
              <a:off x="1242638" y="4877267"/>
              <a:ext cx="14078"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204" name="Freeform 775"/>
            <p:cNvSpPr>
              <a:spLocks/>
            </p:cNvSpPr>
            <p:nvPr/>
          </p:nvSpPr>
          <p:spPr bwMode="auto">
            <a:xfrm>
              <a:off x="1237946" y="4875858"/>
              <a:ext cx="6257"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05" name="Freeform 776"/>
            <p:cNvSpPr>
              <a:spLocks/>
            </p:cNvSpPr>
            <p:nvPr/>
          </p:nvSpPr>
          <p:spPr bwMode="auto">
            <a:xfrm>
              <a:off x="1253588" y="4875858"/>
              <a:ext cx="7821" cy="563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06" name="Rectangle 777"/>
            <p:cNvSpPr>
              <a:spLocks noChangeArrowheads="1"/>
            </p:cNvSpPr>
            <p:nvPr/>
          </p:nvSpPr>
          <p:spPr bwMode="auto">
            <a:xfrm rot="16200000">
              <a:off x="1190075" y="4975135"/>
              <a:ext cx="11273"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M</a:t>
              </a:r>
              <a:endParaRPr lang="en-GB" sz="1600">
                <a:latin typeface="+mn-lt"/>
              </a:endParaRPr>
            </a:p>
          </p:txBody>
        </p:sp>
        <p:sp>
          <p:nvSpPr>
            <p:cNvPr id="207" name="Rectangle 778"/>
            <p:cNvSpPr>
              <a:spLocks noChangeArrowheads="1"/>
            </p:cNvSpPr>
            <p:nvPr/>
          </p:nvSpPr>
          <p:spPr bwMode="auto">
            <a:xfrm rot="16200000">
              <a:off x="1189842" y="4962452"/>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a:t>
              </a:r>
              <a:endParaRPr lang="en-GB" sz="1600">
                <a:latin typeface="+mn-lt"/>
              </a:endParaRPr>
            </a:p>
          </p:txBody>
        </p:sp>
        <p:sp>
          <p:nvSpPr>
            <p:cNvPr id="208" name="Rectangle 779"/>
            <p:cNvSpPr>
              <a:spLocks noChangeArrowheads="1"/>
            </p:cNvSpPr>
            <p:nvPr/>
          </p:nvSpPr>
          <p:spPr bwMode="auto">
            <a:xfrm rot="16200000">
              <a:off x="1188355" y="4951179"/>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209" name="Rectangle 780"/>
            <p:cNvSpPr>
              <a:spLocks noChangeArrowheads="1"/>
            </p:cNvSpPr>
            <p:nvPr/>
          </p:nvSpPr>
          <p:spPr bwMode="auto">
            <a:xfrm rot="16200000">
              <a:off x="1189842" y="4938496"/>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a:t>
              </a:r>
              <a:endParaRPr lang="en-GB" sz="1600">
                <a:latin typeface="+mn-lt"/>
              </a:endParaRPr>
            </a:p>
          </p:txBody>
        </p:sp>
        <p:sp>
          <p:nvSpPr>
            <p:cNvPr id="210" name="Rectangle 781"/>
            <p:cNvSpPr>
              <a:spLocks noChangeArrowheads="1"/>
            </p:cNvSpPr>
            <p:nvPr/>
          </p:nvSpPr>
          <p:spPr bwMode="auto">
            <a:xfrm rot="16200000">
              <a:off x="1188355" y="4928632"/>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g</a:t>
              </a:r>
              <a:endParaRPr lang="en-GB" sz="1600">
                <a:latin typeface="+mn-lt"/>
              </a:endParaRPr>
            </a:p>
          </p:txBody>
        </p:sp>
        <p:sp>
          <p:nvSpPr>
            <p:cNvPr id="211" name="Rectangle 782"/>
            <p:cNvSpPr>
              <a:spLocks noChangeArrowheads="1"/>
            </p:cNvSpPr>
            <p:nvPr/>
          </p:nvSpPr>
          <p:spPr bwMode="auto">
            <a:xfrm rot="16200000">
              <a:off x="1189842" y="4914540"/>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212" name="Rectangle 783"/>
            <p:cNvSpPr>
              <a:spLocks noChangeArrowheads="1"/>
            </p:cNvSpPr>
            <p:nvPr/>
          </p:nvSpPr>
          <p:spPr bwMode="auto">
            <a:xfrm rot="16200000">
              <a:off x="1190075" y="4900448"/>
              <a:ext cx="11273"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m</a:t>
              </a:r>
              <a:endParaRPr lang="en-GB" sz="1600">
                <a:latin typeface="+mn-lt"/>
              </a:endParaRPr>
            </a:p>
          </p:txBody>
        </p:sp>
        <p:sp>
          <p:nvSpPr>
            <p:cNvPr id="213" name="Rectangle 784"/>
            <p:cNvSpPr>
              <a:spLocks noChangeArrowheads="1"/>
            </p:cNvSpPr>
            <p:nvPr/>
          </p:nvSpPr>
          <p:spPr bwMode="auto">
            <a:xfrm rot="16200000">
              <a:off x="1189842" y="4886356"/>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214" name="Rectangle 785"/>
            <p:cNvSpPr>
              <a:spLocks noChangeArrowheads="1"/>
            </p:cNvSpPr>
            <p:nvPr/>
          </p:nvSpPr>
          <p:spPr bwMode="auto">
            <a:xfrm rot="16200000">
              <a:off x="1189920" y="4875083"/>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215" name="Rectangle 786"/>
            <p:cNvSpPr>
              <a:spLocks noChangeArrowheads="1"/>
            </p:cNvSpPr>
            <p:nvPr/>
          </p:nvSpPr>
          <p:spPr bwMode="auto">
            <a:xfrm rot="16200000">
              <a:off x="1191251" y="4866627"/>
              <a:ext cx="422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a:t>
              </a:r>
              <a:endParaRPr lang="en-GB" sz="1600">
                <a:latin typeface="+mn-lt"/>
              </a:endParaRPr>
            </a:p>
          </p:txBody>
        </p:sp>
        <p:sp>
          <p:nvSpPr>
            <p:cNvPr id="216" name="Rectangle 787"/>
            <p:cNvSpPr>
              <a:spLocks noChangeArrowheads="1"/>
            </p:cNvSpPr>
            <p:nvPr/>
          </p:nvSpPr>
          <p:spPr bwMode="auto">
            <a:xfrm>
              <a:off x="1541408" y="4780033"/>
              <a:ext cx="64134" cy="305793"/>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217" name="Rectangle 788"/>
            <p:cNvSpPr>
              <a:spLocks noChangeArrowheads="1"/>
            </p:cNvSpPr>
            <p:nvPr/>
          </p:nvSpPr>
          <p:spPr bwMode="auto">
            <a:xfrm>
              <a:off x="1541408" y="4780033"/>
              <a:ext cx="64134" cy="305793"/>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218" name="Rectangle 789"/>
            <p:cNvSpPr>
              <a:spLocks noChangeArrowheads="1"/>
            </p:cNvSpPr>
            <p:nvPr/>
          </p:nvSpPr>
          <p:spPr bwMode="auto">
            <a:xfrm rot="16200000">
              <a:off x="1565337" y="4956815"/>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S</a:t>
              </a:r>
              <a:endParaRPr lang="en-GB" sz="1600">
                <a:latin typeface="+mn-lt"/>
              </a:endParaRPr>
            </a:p>
          </p:txBody>
        </p:sp>
        <p:sp>
          <p:nvSpPr>
            <p:cNvPr id="219" name="Rectangle 790"/>
            <p:cNvSpPr>
              <a:spLocks noChangeArrowheads="1"/>
            </p:cNvSpPr>
            <p:nvPr/>
          </p:nvSpPr>
          <p:spPr bwMode="auto">
            <a:xfrm rot="16200000">
              <a:off x="1565259" y="4944133"/>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220" name="Rectangle 791"/>
            <p:cNvSpPr>
              <a:spLocks noChangeArrowheads="1"/>
            </p:cNvSpPr>
            <p:nvPr/>
          </p:nvSpPr>
          <p:spPr bwMode="auto">
            <a:xfrm rot="16200000">
              <a:off x="1565259" y="4931450"/>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c</a:t>
              </a:r>
              <a:endParaRPr lang="en-GB" sz="1600">
                <a:latin typeface="+mn-lt"/>
              </a:endParaRPr>
            </a:p>
          </p:txBody>
        </p:sp>
        <p:sp>
          <p:nvSpPr>
            <p:cNvPr id="221" name="Rectangle 792"/>
            <p:cNvSpPr>
              <a:spLocks noChangeArrowheads="1"/>
            </p:cNvSpPr>
            <p:nvPr/>
          </p:nvSpPr>
          <p:spPr bwMode="auto">
            <a:xfrm rot="16200000">
              <a:off x="1565337" y="4921586"/>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u</a:t>
              </a:r>
              <a:endParaRPr lang="en-GB" sz="1600">
                <a:latin typeface="+mn-lt"/>
              </a:endParaRPr>
            </a:p>
          </p:txBody>
        </p:sp>
        <p:sp>
          <p:nvSpPr>
            <p:cNvPr id="222" name="Rectangle 793"/>
            <p:cNvSpPr>
              <a:spLocks noChangeArrowheads="1"/>
            </p:cNvSpPr>
            <p:nvPr/>
          </p:nvSpPr>
          <p:spPr bwMode="auto">
            <a:xfrm rot="16200000">
              <a:off x="1566668" y="4911721"/>
              <a:ext cx="422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r</a:t>
              </a:r>
              <a:endParaRPr lang="en-GB" sz="1600">
                <a:latin typeface="+mn-lt"/>
              </a:endParaRPr>
            </a:p>
          </p:txBody>
        </p:sp>
        <p:sp>
          <p:nvSpPr>
            <p:cNvPr id="223" name="Rectangle 794"/>
            <p:cNvSpPr>
              <a:spLocks noChangeArrowheads="1"/>
            </p:cNvSpPr>
            <p:nvPr/>
          </p:nvSpPr>
          <p:spPr bwMode="auto">
            <a:xfrm rot="16200000">
              <a:off x="1568155" y="4906085"/>
              <a:ext cx="281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i</a:t>
              </a:r>
              <a:endParaRPr lang="en-GB" sz="1600">
                <a:latin typeface="+mn-lt"/>
              </a:endParaRPr>
            </a:p>
          </p:txBody>
        </p:sp>
        <p:sp>
          <p:nvSpPr>
            <p:cNvPr id="224" name="Rectangle 795"/>
            <p:cNvSpPr>
              <a:spLocks noChangeArrowheads="1"/>
            </p:cNvSpPr>
            <p:nvPr/>
          </p:nvSpPr>
          <p:spPr bwMode="auto">
            <a:xfrm rot="16200000">
              <a:off x="1566668" y="4899039"/>
              <a:ext cx="422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a:t>
              </a:r>
              <a:endParaRPr lang="en-GB" sz="1600">
                <a:latin typeface="+mn-lt"/>
              </a:endParaRPr>
            </a:p>
          </p:txBody>
        </p:sp>
        <p:sp>
          <p:nvSpPr>
            <p:cNvPr id="225" name="Rectangle 796"/>
            <p:cNvSpPr>
              <a:spLocks noChangeArrowheads="1"/>
            </p:cNvSpPr>
            <p:nvPr/>
          </p:nvSpPr>
          <p:spPr bwMode="auto">
            <a:xfrm rot="16200000">
              <a:off x="1565259" y="4889174"/>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y</a:t>
              </a:r>
              <a:endParaRPr lang="en-GB" sz="1600">
                <a:latin typeface="+mn-lt"/>
              </a:endParaRPr>
            </a:p>
          </p:txBody>
        </p:sp>
        <p:sp>
          <p:nvSpPr>
            <p:cNvPr id="226" name="Line 797"/>
            <p:cNvSpPr>
              <a:spLocks noChangeShapeType="1"/>
            </p:cNvSpPr>
            <p:nvPr/>
          </p:nvSpPr>
          <p:spPr bwMode="auto">
            <a:xfrm>
              <a:off x="1519509" y="5059052"/>
              <a:ext cx="9385"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227" name="Freeform 798"/>
            <p:cNvSpPr>
              <a:spLocks/>
            </p:cNvSpPr>
            <p:nvPr/>
          </p:nvSpPr>
          <p:spPr bwMode="auto">
            <a:xfrm>
              <a:off x="1513252"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28" name="Freeform 799"/>
            <p:cNvSpPr>
              <a:spLocks/>
            </p:cNvSpPr>
            <p:nvPr/>
          </p:nvSpPr>
          <p:spPr bwMode="auto">
            <a:xfrm>
              <a:off x="1527330"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29" name="Line 800"/>
            <p:cNvSpPr>
              <a:spLocks noChangeShapeType="1"/>
            </p:cNvSpPr>
            <p:nvPr/>
          </p:nvSpPr>
          <p:spPr bwMode="auto">
            <a:xfrm>
              <a:off x="1519509" y="4963227"/>
              <a:ext cx="9385"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230" name="Freeform 801"/>
            <p:cNvSpPr>
              <a:spLocks/>
            </p:cNvSpPr>
            <p:nvPr/>
          </p:nvSpPr>
          <p:spPr bwMode="auto">
            <a:xfrm>
              <a:off x="1513252"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31" name="Freeform 802"/>
            <p:cNvSpPr>
              <a:spLocks/>
            </p:cNvSpPr>
            <p:nvPr/>
          </p:nvSpPr>
          <p:spPr bwMode="auto">
            <a:xfrm>
              <a:off x="1527330"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32" name="Line 803"/>
            <p:cNvSpPr>
              <a:spLocks noChangeShapeType="1"/>
            </p:cNvSpPr>
            <p:nvPr/>
          </p:nvSpPr>
          <p:spPr bwMode="auto">
            <a:xfrm>
              <a:off x="1519509" y="4878676"/>
              <a:ext cx="9385"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233" name="Freeform 804"/>
            <p:cNvSpPr>
              <a:spLocks/>
            </p:cNvSpPr>
            <p:nvPr/>
          </p:nvSpPr>
          <p:spPr bwMode="auto">
            <a:xfrm>
              <a:off x="1513252" y="4875858"/>
              <a:ext cx="6257"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34" name="Freeform 805"/>
            <p:cNvSpPr>
              <a:spLocks/>
            </p:cNvSpPr>
            <p:nvPr/>
          </p:nvSpPr>
          <p:spPr bwMode="auto">
            <a:xfrm>
              <a:off x="1527330" y="4875858"/>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35" name="Rectangle 806"/>
            <p:cNvSpPr>
              <a:spLocks noChangeArrowheads="1"/>
            </p:cNvSpPr>
            <p:nvPr/>
          </p:nvSpPr>
          <p:spPr bwMode="auto">
            <a:xfrm>
              <a:off x="1267666" y="4784261"/>
              <a:ext cx="237764" cy="42276"/>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236" name="Rectangle 807"/>
            <p:cNvSpPr>
              <a:spLocks noChangeArrowheads="1"/>
            </p:cNvSpPr>
            <p:nvPr/>
          </p:nvSpPr>
          <p:spPr bwMode="auto">
            <a:xfrm>
              <a:off x="1267666" y="4784261"/>
              <a:ext cx="237764" cy="42276"/>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237" name="Rectangle 808"/>
            <p:cNvSpPr>
              <a:spLocks noChangeArrowheads="1"/>
            </p:cNvSpPr>
            <p:nvPr/>
          </p:nvSpPr>
          <p:spPr bwMode="auto">
            <a:xfrm>
              <a:off x="1308336" y="4792716"/>
              <a:ext cx="75083"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Applications</a:t>
              </a:r>
              <a:endParaRPr lang="en-GB" sz="1600">
                <a:latin typeface="+mn-lt"/>
              </a:endParaRPr>
            </a:p>
          </p:txBody>
        </p:sp>
        <p:sp>
          <p:nvSpPr>
            <p:cNvPr id="238" name="Line 809"/>
            <p:cNvSpPr>
              <a:spLocks noChangeShapeType="1"/>
            </p:cNvSpPr>
            <p:nvPr/>
          </p:nvSpPr>
          <p:spPr bwMode="auto">
            <a:xfrm>
              <a:off x="1519509" y="4809626"/>
              <a:ext cx="10950"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239" name="Freeform 810"/>
            <p:cNvSpPr>
              <a:spLocks/>
            </p:cNvSpPr>
            <p:nvPr/>
          </p:nvSpPr>
          <p:spPr bwMode="auto">
            <a:xfrm>
              <a:off x="1513252" y="4805399"/>
              <a:ext cx="7821"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0" name="Freeform 811"/>
            <p:cNvSpPr>
              <a:spLocks/>
            </p:cNvSpPr>
            <p:nvPr/>
          </p:nvSpPr>
          <p:spPr bwMode="auto">
            <a:xfrm>
              <a:off x="1528894" y="4805399"/>
              <a:ext cx="6257"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1" name="Line 812"/>
            <p:cNvSpPr>
              <a:spLocks noChangeShapeType="1"/>
            </p:cNvSpPr>
            <p:nvPr/>
          </p:nvSpPr>
          <p:spPr bwMode="auto">
            <a:xfrm>
              <a:off x="1241074" y="4809626"/>
              <a:ext cx="12514"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242" name="Freeform 813"/>
            <p:cNvSpPr>
              <a:spLocks/>
            </p:cNvSpPr>
            <p:nvPr/>
          </p:nvSpPr>
          <p:spPr bwMode="auto">
            <a:xfrm>
              <a:off x="1236381" y="4805399"/>
              <a:ext cx="7821"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3" name="Freeform 814"/>
            <p:cNvSpPr>
              <a:spLocks/>
            </p:cNvSpPr>
            <p:nvPr/>
          </p:nvSpPr>
          <p:spPr bwMode="auto">
            <a:xfrm>
              <a:off x="1252024" y="4805399"/>
              <a:ext cx="6257" cy="563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4" name="Line 815"/>
            <p:cNvSpPr>
              <a:spLocks noChangeShapeType="1"/>
            </p:cNvSpPr>
            <p:nvPr/>
          </p:nvSpPr>
          <p:spPr bwMode="auto">
            <a:xfrm>
              <a:off x="1386548" y="4832173"/>
              <a:ext cx="0" cy="22547"/>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245" name="Freeform 816"/>
            <p:cNvSpPr>
              <a:spLocks/>
            </p:cNvSpPr>
            <p:nvPr/>
          </p:nvSpPr>
          <p:spPr bwMode="auto">
            <a:xfrm>
              <a:off x="1381856" y="4826536"/>
              <a:ext cx="7821" cy="563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6" name="Freeform 817"/>
            <p:cNvSpPr>
              <a:spLocks/>
            </p:cNvSpPr>
            <p:nvPr/>
          </p:nvSpPr>
          <p:spPr bwMode="auto">
            <a:xfrm>
              <a:off x="1381856" y="4854720"/>
              <a:ext cx="7821"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7" name="Line 818"/>
            <p:cNvSpPr>
              <a:spLocks noChangeShapeType="1"/>
            </p:cNvSpPr>
            <p:nvPr/>
          </p:nvSpPr>
          <p:spPr bwMode="auto">
            <a:xfrm>
              <a:off x="1431911" y="4999866"/>
              <a:ext cx="0" cy="21138"/>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248" name="Freeform 819"/>
            <p:cNvSpPr>
              <a:spLocks/>
            </p:cNvSpPr>
            <p:nvPr/>
          </p:nvSpPr>
          <p:spPr bwMode="auto">
            <a:xfrm>
              <a:off x="1428783" y="4994229"/>
              <a:ext cx="7821" cy="7046"/>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9" name="Freeform 820"/>
            <p:cNvSpPr>
              <a:spLocks/>
            </p:cNvSpPr>
            <p:nvPr/>
          </p:nvSpPr>
          <p:spPr bwMode="auto">
            <a:xfrm>
              <a:off x="1428783" y="5019595"/>
              <a:ext cx="7821" cy="7046"/>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grpSp>
      <p:sp>
        <p:nvSpPr>
          <p:cNvPr id="250" name="Line 821"/>
          <p:cNvSpPr>
            <a:spLocks noChangeShapeType="1"/>
          </p:cNvSpPr>
          <p:nvPr/>
        </p:nvSpPr>
        <p:spPr bwMode="auto">
          <a:xfrm>
            <a:off x="539707" y="3760118"/>
            <a:ext cx="1029269"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251" name="Line 822"/>
          <p:cNvSpPr>
            <a:spLocks noChangeShapeType="1"/>
          </p:cNvSpPr>
          <p:nvPr/>
        </p:nvSpPr>
        <p:spPr bwMode="auto">
          <a:xfrm>
            <a:off x="635126" y="3571287"/>
            <a:ext cx="0" cy="18883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252" name="Line 823"/>
          <p:cNvSpPr>
            <a:spLocks noChangeShapeType="1"/>
          </p:cNvSpPr>
          <p:nvPr/>
        </p:nvSpPr>
        <p:spPr bwMode="auto">
          <a:xfrm>
            <a:off x="1132554" y="3593834"/>
            <a:ext cx="0" cy="166284"/>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253" name="Rectangle 824"/>
          <p:cNvSpPr>
            <a:spLocks noChangeArrowheads="1"/>
          </p:cNvSpPr>
          <p:nvPr/>
        </p:nvSpPr>
        <p:spPr bwMode="auto">
          <a:xfrm>
            <a:off x="1387525" y="2915734"/>
            <a:ext cx="480221" cy="60774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18000" tIns="10800" rIns="18000"/>
          <a:lstStyle/>
          <a:p>
            <a:pPr algn="ctr"/>
            <a:r>
              <a:rPr lang="en-GB" sz="800" b="1" dirty="0">
                <a:latin typeface="+mn-lt"/>
              </a:rPr>
              <a:t>Vehicle</a:t>
            </a:r>
          </a:p>
          <a:p>
            <a:pPr algn="ctr"/>
            <a:r>
              <a:rPr lang="en-GB" sz="800" b="1" dirty="0">
                <a:latin typeface="+mn-lt"/>
              </a:rPr>
              <a:t>Gateway</a:t>
            </a:r>
          </a:p>
        </p:txBody>
      </p:sp>
      <p:grpSp>
        <p:nvGrpSpPr>
          <p:cNvPr id="856" name="Group 855"/>
          <p:cNvGrpSpPr/>
          <p:nvPr/>
        </p:nvGrpSpPr>
        <p:grpSpPr>
          <a:xfrm>
            <a:off x="1376999" y="3237310"/>
            <a:ext cx="495001" cy="359342"/>
            <a:chOff x="1702525" y="4740576"/>
            <a:chExt cx="480221" cy="359342"/>
          </a:xfrm>
        </p:grpSpPr>
        <p:sp>
          <p:nvSpPr>
            <p:cNvPr id="254" name="Rectangle 825"/>
            <p:cNvSpPr>
              <a:spLocks noChangeArrowheads="1"/>
            </p:cNvSpPr>
            <p:nvPr/>
          </p:nvSpPr>
          <p:spPr bwMode="auto">
            <a:xfrm>
              <a:off x="1702525" y="4740576"/>
              <a:ext cx="480221" cy="359342"/>
            </a:xfrm>
            <a:prstGeom prst="rect">
              <a:avLst/>
            </a:prstGeom>
            <a:noFill/>
            <a:ln w="3175"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255" name="Rectangle 826"/>
            <p:cNvSpPr>
              <a:spLocks noChangeArrowheads="1"/>
            </p:cNvSpPr>
            <p:nvPr/>
          </p:nvSpPr>
          <p:spPr bwMode="auto">
            <a:xfrm>
              <a:off x="1804200" y="5026641"/>
              <a:ext cx="237764" cy="59186"/>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256" name="Rectangle 827"/>
            <p:cNvSpPr>
              <a:spLocks noChangeArrowheads="1"/>
            </p:cNvSpPr>
            <p:nvPr/>
          </p:nvSpPr>
          <p:spPr bwMode="auto">
            <a:xfrm>
              <a:off x="1804200" y="5026641"/>
              <a:ext cx="237764" cy="59186"/>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257" name="Rectangle 828"/>
            <p:cNvSpPr>
              <a:spLocks noChangeArrowheads="1"/>
            </p:cNvSpPr>
            <p:nvPr/>
          </p:nvSpPr>
          <p:spPr bwMode="auto">
            <a:xfrm>
              <a:off x="1804200" y="4937862"/>
              <a:ext cx="237764" cy="56367"/>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258" name="Rectangle 829"/>
            <p:cNvSpPr>
              <a:spLocks noChangeArrowheads="1"/>
            </p:cNvSpPr>
            <p:nvPr/>
          </p:nvSpPr>
          <p:spPr bwMode="auto">
            <a:xfrm>
              <a:off x="1804200" y="4937862"/>
              <a:ext cx="237764" cy="56367"/>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259" name="Rectangle 830"/>
            <p:cNvSpPr>
              <a:spLocks noChangeArrowheads="1"/>
            </p:cNvSpPr>
            <p:nvPr/>
          </p:nvSpPr>
          <p:spPr bwMode="auto">
            <a:xfrm>
              <a:off x="1702525" y="4780033"/>
              <a:ext cx="62570" cy="305793"/>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260" name="Rectangle 831"/>
            <p:cNvSpPr>
              <a:spLocks noChangeArrowheads="1"/>
            </p:cNvSpPr>
            <p:nvPr/>
          </p:nvSpPr>
          <p:spPr bwMode="auto">
            <a:xfrm>
              <a:off x="1702525" y="4780033"/>
              <a:ext cx="62570" cy="305793"/>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261" name="Rectangle 832"/>
            <p:cNvSpPr>
              <a:spLocks noChangeArrowheads="1"/>
            </p:cNvSpPr>
            <p:nvPr/>
          </p:nvSpPr>
          <p:spPr bwMode="auto">
            <a:xfrm>
              <a:off x="1804200" y="4860357"/>
              <a:ext cx="237764" cy="45094"/>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262" name="Rectangle 833"/>
            <p:cNvSpPr>
              <a:spLocks noChangeArrowheads="1"/>
            </p:cNvSpPr>
            <p:nvPr/>
          </p:nvSpPr>
          <p:spPr bwMode="auto">
            <a:xfrm>
              <a:off x="1804200" y="4860357"/>
              <a:ext cx="237764" cy="45094"/>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263" name="Rectangle 834"/>
            <p:cNvSpPr>
              <a:spLocks noChangeArrowheads="1"/>
            </p:cNvSpPr>
            <p:nvPr/>
          </p:nvSpPr>
          <p:spPr bwMode="auto">
            <a:xfrm>
              <a:off x="1866770" y="4870221"/>
              <a:ext cx="51620"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Facilities</a:t>
              </a:r>
              <a:endParaRPr lang="en-GB" sz="1600">
                <a:latin typeface="+mn-lt"/>
              </a:endParaRPr>
            </a:p>
          </p:txBody>
        </p:sp>
        <p:sp>
          <p:nvSpPr>
            <p:cNvPr id="264" name="Line 835"/>
            <p:cNvSpPr>
              <a:spLocks noChangeShapeType="1"/>
            </p:cNvSpPr>
            <p:nvPr/>
          </p:nvSpPr>
          <p:spPr bwMode="auto">
            <a:xfrm>
              <a:off x="1779172" y="5059052"/>
              <a:ext cx="1251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265" name="Freeform 836"/>
            <p:cNvSpPr>
              <a:spLocks/>
            </p:cNvSpPr>
            <p:nvPr/>
          </p:nvSpPr>
          <p:spPr bwMode="auto">
            <a:xfrm>
              <a:off x="1772915" y="5054824"/>
              <a:ext cx="7821"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66" name="Freeform 837"/>
            <p:cNvSpPr>
              <a:spLocks/>
            </p:cNvSpPr>
            <p:nvPr/>
          </p:nvSpPr>
          <p:spPr bwMode="auto">
            <a:xfrm>
              <a:off x="1790122" y="5054824"/>
              <a:ext cx="7821" cy="704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67" name="Line 838"/>
            <p:cNvSpPr>
              <a:spLocks noChangeShapeType="1"/>
            </p:cNvSpPr>
            <p:nvPr/>
          </p:nvSpPr>
          <p:spPr bwMode="auto">
            <a:xfrm>
              <a:off x="1779172" y="4963227"/>
              <a:ext cx="1251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268" name="Freeform 839"/>
            <p:cNvSpPr>
              <a:spLocks/>
            </p:cNvSpPr>
            <p:nvPr/>
          </p:nvSpPr>
          <p:spPr bwMode="auto">
            <a:xfrm>
              <a:off x="1772915" y="4959000"/>
              <a:ext cx="7821"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69" name="Freeform 840"/>
            <p:cNvSpPr>
              <a:spLocks/>
            </p:cNvSpPr>
            <p:nvPr/>
          </p:nvSpPr>
          <p:spPr bwMode="auto">
            <a:xfrm>
              <a:off x="1790122" y="4959000"/>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70" name="Rectangle 841"/>
            <p:cNvSpPr>
              <a:spLocks noChangeArrowheads="1"/>
            </p:cNvSpPr>
            <p:nvPr/>
          </p:nvSpPr>
          <p:spPr bwMode="auto">
            <a:xfrm>
              <a:off x="1851127" y="4937862"/>
              <a:ext cx="9385"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271" name="Rectangle 842"/>
            <p:cNvSpPr>
              <a:spLocks noChangeArrowheads="1"/>
            </p:cNvSpPr>
            <p:nvPr/>
          </p:nvSpPr>
          <p:spPr bwMode="auto">
            <a:xfrm>
              <a:off x="1869898" y="4937862"/>
              <a:ext cx="62570"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etworking </a:t>
              </a:r>
              <a:endParaRPr lang="en-GB" sz="1600">
                <a:latin typeface="+mn-lt"/>
              </a:endParaRPr>
            </a:p>
          </p:txBody>
        </p:sp>
        <p:sp>
          <p:nvSpPr>
            <p:cNvPr id="272" name="Rectangle 843"/>
            <p:cNvSpPr>
              <a:spLocks noChangeArrowheads="1"/>
            </p:cNvSpPr>
            <p:nvPr/>
          </p:nvSpPr>
          <p:spPr bwMode="auto">
            <a:xfrm>
              <a:off x="1849563" y="4961818"/>
              <a:ext cx="12514"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&amp; </a:t>
              </a:r>
              <a:endParaRPr lang="en-GB" sz="1600">
                <a:latin typeface="+mn-lt"/>
              </a:endParaRPr>
            </a:p>
          </p:txBody>
        </p:sp>
        <p:sp>
          <p:nvSpPr>
            <p:cNvPr id="273" name="Rectangle 844"/>
            <p:cNvSpPr>
              <a:spLocks noChangeArrowheads="1"/>
            </p:cNvSpPr>
            <p:nvPr/>
          </p:nvSpPr>
          <p:spPr bwMode="auto">
            <a:xfrm>
              <a:off x="1876155" y="4961818"/>
              <a:ext cx="59441"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Transport</a:t>
              </a:r>
              <a:endParaRPr lang="en-GB" sz="1600">
                <a:latin typeface="+mn-lt"/>
              </a:endParaRPr>
            </a:p>
          </p:txBody>
        </p:sp>
        <p:sp>
          <p:nvSpPr>
            <p:cNvPr id="274" name="Rectangle 845"/>
            <p:cNvSpPr>
              <a:spLocks noChangeArrowheads="1"/>
            </p:cNvSpPr>
            <p:nvPr/>
          </p:nvSpPr>
          <p:spPr bwMode="auto">
            <a:xfrm>
              <a:off x="1877719" y="5021004"/>
              <a:ext cx="45363"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Access </a:t>
              </a:r>
              <a:endParaRPr lang="en-GB" sz="1600">
                <a:latin typeface="+mn-lt"/>
              </a:endParaRPr>
            </a:p>
          </p:txBody>
        </p:sp>
        <p:sp>
          <p:nvSpPr>
            <p:cNvPr id="275" name="Rectangle 846"/>
            <p:cNvSpPr>
              <a:spLocks noChangeArrowheads="1"/>
            </p:cNvSpPr>
            <p:nvPr/>
          </p:nvSpPr>
          <p:spPr bwMode="auto">
            <a:xfrm>
              <a:off x="1837049" y="5043551"/>
              <a:ext cx="79776"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Technologies</a:t>
              </a:r>
              <a:endParaRPr lang="en-GB" sz="1600">
                <a:latin typeface="+mn-lt"/>
              </a:endParaRPr>
            </a:p>
          </p:txBody>
        </p:sp>
        <p:sp>
          <p:nvSpPr>
            <p:cNvPr id="276" name="Rectangle 847"/>
            <p:cNvSpPr>
              <a:spLocks noChangeArrowheads="1"/>
            </p:cNvSpPr>
            <p:nvPr/>
          </p:nvSpPr>
          <p:spPr bwMode="auto">
            <a:xfrm>
              <a:off x="1993473" y="4959000"/>
              <a:ext cx="9385"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a:solidFill>
                    <a:srgbClr val="000000"/>
                  </a:solidFill>
                  <a:latin typeface="+mn-lt"/>
                </a:rPr>
                <a:t>...</a:t>
              </a:r>
              <a:endParaRPr lang="en-GB" sz="1600">
                <a:latin typeface="+mn-lt"/>
              </a:endParaRPr>
            </a:p>
          </p:txBody>
        </p:sp>
        <p:sp>
          <p:nvSpPr>
            <p:cNvPr id="277" name="Line 848"/>
            <p:cNvSpPr>
              <a:spLocks noChangeShapeType="1"/>
            </p:cNvSpPr>
            <p:nvPr/>
          </p:nvSpPr>
          <p:spPr bwMode="auto">
            <a:xfrm>
              <a:off x="1923082" y="4909678"/>
              <a:ext cx="0" cy="23956"/>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278" name="Freeform 849"/>
            <p:cNvSpPr>
              <a:spLocks/>
            </p:cNvSpPr>
            <p:nvPr/>
          </p:nvSpPr>
          <p:spPr bwMode="auto">
            <a:xfrm>
              <a:off x="1918389" y="4905451"/>
              <a:ext cx="7821" cy="7046"/>
            </a:xfrm>
            <a:custGeom>
              <a:avLst/>
              <a:gdLst>
                <a:gd name="T0" fmla="*/ 0 w 250"/>
                <a:gd name="T1" fmla="*/ 0 h 253"/>
                <a:gd name="T2" fmla="*/ 0 w 250"/>
                <a:gd name="T3" fmla="*/ 0 h 253"/>
                <a:gd name="T4" fmla="*/ 0 w 250"/>
                <a:gd name="T5" fmla="*/ 0 h 253"/>
                <a:gd name="T6" fmla="*/ 0 w 250"/>
                <a:gd name="T7" fmla="*/ 0 h 253"/>
                <a:gd name="T8" fmla="*/ 0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79" name="Freeform 850"/>
            <p:cNvSpPr>
              <a:spLocks/>
            </p:cNvSpPr>
            <p:nvPr/>
          </p:nvSpPr>
          <p:spPr bwMode="auto">
            <a:xfrm>
              <a:off x="1919954" y="4932225"/>
              <a:ext cx="7821" cy="5637"/>
            </a:xfrm>
            <a:custGeom>
              <a:avLst/>
              <a:gdLst>
                <a:gd name="T0" fmla="*/ 0 w 249"/>
                <a:gd name="T1" fmla="*/ 0 h 253"/>
                <a:gd name="T2" fmla="*/ 0 w 249"/>
                <a:gd name="T3" fmla="*/ 0 h 253"/>
                <a:gd name="T4" fmla="*/ 0 w 249"/>
                <a:gd name="T5" fmla="*/ 0 h 253"/>
                <a:gd name="T6" fmla="*/ 0 w 249"/>
                <a:gd name="T7" fmla="*/ 0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80" name="Line 851"/>
            <p:cNvSpPr>
              <a:spLocks noChangeShapeType="1"/>
            </p:cNvSpPr>
            <p:nvPr/>
          </p:nvSpPr>
          <p:spPr bwMode="auto">
            <a:xfrm>
              <a:off x="1779172" y="4877267"/>
              <a:ext cx="14078"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281" name="Freeform 852"/>
            <p:cNvSpPr>
              <a:spLocks/>
            </p:cNvSpPr>
            <p:nvPr/>
          </p:nvSpPr>
          <p:spPr bwMode="auto">
            <a:xfrm>
              <a:off x="1772915" y="4875858"/>
              <a:ext cx="7821"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82" name="Freeform 853"/>
            <p:cNvSpPr>
              <a:spLocks/>
            </p:cNvSpPr>
            <p:nvPr/>
          </p:nvSpPr>
          <p:spPr bwMode="auto">
            <a:xfrm>
              <a:off x="1791686" y="4875858"/>
              <a:ext cx="7821" cy="563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83" name="Rectangle 854"/>
            <p:cNvSpPr>
              <a:spLocks noChangeArrowheads="1"/>
            </p:cNvSpPr>
            <p:nvPr/>
          </p:nvSpPr>
          <p:spPr bwMode="auto">
            <a:xfrm rot="16200000">
              <a:off x="1731301" y="4975135"/>
              <a:ext cx="11273"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M</a:t>
              </a:r>
              <a:endParaRPr lang="en-GB" sz="1600">
                <a:latin typeface="+mn-lt"/>
              </a:endParaRPr>
            </a:p>
          </p:txBody>
        </p:sp>
        <p:sp>
          <p:nvSpPr>
            <p:cNvPr id="284" name="Rectangle 855"/>
            <p:cNvSpPr>
              <a:spLocks noChangeArrowheads="1"/>
            </p:cNvSpPr>
            <p:nvPr/>
          </p:nvSpPr>
          <p:spPr bwMode="auto">
            <a:xfrm rot="16200000">
              <a:off x="1731068" y="4963861"/>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a:t>
              </a:r>
              <a:endParaRPr lang="en-GB" sz="1600">
                <a:latin typeface="+mn-lt"/>
              </a:endParaRPr>
            </a:p>
          </p:txBody>
        </p:sp>
        <p:sp>
          <p:nvSpPr>
            <p:cNvPr id="285" name="Rectangle 856"/>
            <p:cNvSpPr>
              <a:spLocks noChangeArrowheads="1"/>
            </p:cNvSpPr>
            <p:nvPr/>
          </p:nvSpPr>
          <p:spPr bwMode="auto">
            <a:xfrm rot="16200000">
              <a:off x="1729582" y="4951179"/>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286" name="Rectangle 857"/>
            <p:cNvSpPr>
              <a:spLocks noChangeArrowheads="1"/>
            </p:cNvSpPr>
            <p:nvPr/>
          </p:nvSpPr>
          <p:spPr bwMode="auto">
            <a:xfrm rot="16200000">
              <a:off x="1731068" y="4938496"/>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a:t>
              </a:r>
              <a:endParaRPr lang="en-GB" sz="1600">
                <a:latin typeface="+mn-lt"/>
              </a:endParaRPr>
            </a:p>
          </p:txBody>
        </p:sp>
        <p:sp>
          <p:nvSpPr>
            <p:cNvPr id="287" name="Rectangle 858"/>
            <p:cNvSpPr>
              <a:spLocks noChangeArrowheads="1"/>
            </p:cNvSpPr>
            <p:nvPr/>
          </p:nvSpPr>
          <p:spPr bwMode="auto">
            <a:xfrm rot="16200000">
              <a:off x="1729582" y="4928632"/>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g</a:t>
              </a:r>
              <a:endParaRPr lang="en-GB" sz="1600">
                <a:latin typeface="+mn-lt"/>
              </a:endParaRPr>
            </a:p>
          </p:txBody>
        </p:sp>
        <p:sp>
          <p:nvSpPr>
            <p:cNvPr id="288" name="Rectangle 859"/>
            <p:cNvSpPr>
              <a:spLocks noChangeArrowheads="1"/>
            </p:cNvSpPr>
            <p:nvPr/>
          </p:nvSpPr>
          <p:spPr bwMode="auto">
            <a:xfrm rot="16200000">
              <a:off x="1731068" y="4915949"/>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289" name="Rectangle 860"/>
            <p:cNvSpPr>
              <a:spLocks noChangeArrowheads="1"/>
            </p:cNvSpPr>
            <p:nvPr/>
          </p:nvSpPr>
          <p:spPr bwMode="auto">
            <a:xfrm rot="16200000">
              <a:off x="1731301" y="4901857"/>
              <a:ext cx="11273"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m</a:t>
              </a:r>
              <a:endParaRPr lang="en-GB" sz="1600">
                <a:latin typeface="+mn-lt"/>
              </a:endParaRPr>
            </a:p>
          </p:txBody>
        </p:sp>
        <p:sp>
          <p:nvSpPr>
            <p:cNvPr id="290" name="Rectangle 861"/>
            <p:cNvSpPr>
              <a:spLocks noChangeArrowheads="1"/>
            </p:cNvSpPr>
            <p:nvPr/>
          </p:nvSpPr>
          <p:spPr bwMode="auto">
            <a:xfrm rot="16200000">
              <a:off x="1731068" y="4887765"/>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291" name="Rectangle 862"/>
            <p:cNvSpPr>
              <a:spLocks noChangeArrowheads="1"/>
            </p:cNvSpPr>
            <p:nvPr/>
          </p:nvSpPr>
          <p:spPr bwMode="auto">
            <a:xfrm rot="16200000">
              <a:off x="1731146" y="4875083"/>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292" name="Rectangle 863"/>
            <p:cNvSpPr>
              <a:spLocks noChangeArrowheads="1"/>
            </p:cNvSpPr>
            <p:nvPr/>
          </p:nvSpPr>
          <p:spPr bwMode="auto">
            <a:xfrm rot="16200000">
              <a:off x="1732478" y="4866627"/>
              <a:ext cx="422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a:t>
              </a:r>
              <a:endParaRPr lang="en-GB" sz="1600">
                <a:latin typeface="+mn-lt"/>
              </a:endParaRPr>
            </a:p>
          </p:txBody>
        </p:sp>
        <p:sp>
          <p:nvSpPr>
            <p:cNvPr id="293" name="Rectangle 864"/>
            <p:cNvSpPr>
              <a:spLocks noChangeArrowheads="1"/>
            </p:cNvSpPr>
            <p:nvPr/>
          </p:nvSpPr>
          <p:spPr bwMode="auto">
            <a:xfrm>
              <a:off x="2077942" y="4780033"/>
              <a:ext cx="64134" cy="305793"/>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294" name="Rectangle 865"/>
            <p:cNvSpPr>
              <a:spLocks noChangeArrowheads="1"/>
            </p:cNvSpPr>
            <p:nvPr/>
          </p:nvSpPr>
          <p:spPr bwMode="auto">
            <a:xfrm>
              <a:off x="2077942" y="4780033"/>
              <a:ext cx="64134" cy="305793"/>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295" name="Rectangle 866"/>
            <p:cNvSpPr>
              <a:spLocks noChangeArrowheads="1"/>
            </p:cNvSpPr>
            <p:nvPr/>
          </p:nvSpPr>
          <p:spPr bwMode="auto">
            <a:xfrm rot="16200000">
              <a:off x="2100306" y="4953997"/>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S</a:t>
              </a:r>
              <a:endParaRPr lang="en-GB" sz="1600">
                <a:latin typeface="+mn-lt"/>
              </a:endParaRPr>
            </a:p>
          </p:txBody>
        </p:sp>
        <p:sp>
          <p:nvSpPr>
            <p:cNvPr id="296" name="Rectangle 867"/>
            <p:cNvSpPr>
              <a:spLocks noChangeArrowheads="1"/>
            </p:cNvSpPr>
            <p:nvPr/>
          </p:nvSpPr>
          <p:spPr bwMode="auto">
            <a:xfrm rot="16200000">
              <a:off x="2100229" y="4942723"/>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297" name="Rectangle 868"/>
            <p:cNvSpPr>
              <a:spLocks noChangeArrowheads="1"/>
            </p:cNvSpPr>
            <p:nvPr/>
          </p:nvSpPr>
          <p:spPr bwMode="auto">
            <a:xfrm rot="16200000">
              <a:off x="2100229" y="4931450"/>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c</a:t>
              </a:r>
              <a:endParaRPr lang="en-GB" sz="1600">
                <a:latin typeface="+mn-lt"/>
              </a:endParaRPr>
            </a:p>
          </p:txBody>
        </p:sp>
        <p:sp>
          <p:nvSpPr>
            <p:cNvPr id="298" name="Rectangle 869"/>
            <p:cNvSpPr>
              <a:spLocks noChangeArrowheads="1"/>
            </p:cNvSpPr>
            <p:nvPr/>
          </p:nvSpPr>
          <p:spPr bwMode="auto">
            <a:xfrm rot="16200000">
              <a:off x="2100306" y="4920176"/>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u</a:t>
              </a:r>
              <a:endParaRPr lang="en-GB" sz="1600">
                <a:latin typeface="+mn-lt"/>
              </a:endParaRPr>
            </a:p>
          </p:txBody>
        </p:sp>
        <p:sp>
          <p:nvSpPr>
            <p:cNvPr id="299" name="Rectangle 870"/>
            <p:cNvSpPr>
              <a:spLocks noChangeArrowheads="1"/>
            </p:cNvSpPr>
            <p:nvPr/>
          </p:nvSpPr>
          <p:spPr bwMode="auto">
            <a:xfrm rot="16200000">
              <a:off x="2101638" y="4910312"/>
              <a:ext cx="422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r</a:t>
              </a:r>
              <a:endParaRPr lang="en-GB" sz="1600">
                <a:latin typeface="+mn-lt"/>
              </a:endParaRPr>
            </a:p>
          </p:txBody>
        </p:sp>
        <p:sp>
          <p:nvSpPr>
            <p:cNvPr id="300" name="Rectangle 871"/>
            <p:cNvSpPr>
              <a:spLocks noChangeArrowheads="1"/>
            </p:cNvSpPr>
            <p:nvPr/>
          </p:nvSpPr>
          <p:spPr bwMode="auto">
            <a:xfrm rot="16200000">
              <a:off x="2103125" y="4904675"/>
              <a:ext cx="281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i</a:t>
              </a:r>
              <a:endParaRPr lang="en-GB" sz="1600">
                <a:latin typeface="+mn-lt"/>
              </a:endParaRPr>
            </a:p>
          </p:txBody>
        </p:sp>
        <p:sp>
          <p:nvSpPr>
            <p:cNvPr id="301" name="Rectangle 872"/>
            <p:cNvSpPr>
              <a:spLocks noChangeArrowheads="1"/>
            </p:cNvSpPr>
            <p:nvPr/>
          </p:nvSpPr>
          <p:spPr bwMode="auto">
            <a:xfrm rot="16200000">
              <a:off x="2101638" y="4896220"/>
              <a:ext cx="422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a:t>
              </a:r>
              <a:endParaRPr lang="en-GB" sz="1600">
                <a:latin typeface="+mn-lt"/>
              </a:endParaRPr>
            </a:p>
          </p:txBody>
        </p:sp>
        <p:sp>
          <p:nvSpPr>
            <p:cNvPr id="302" name="Rectangle 873"/>
            <p:cNvSpPr>
              <a:spLocks noChangeArrowheads="1"/>
            </p:cNvSpPr>
            <p:nvPr/>
          </p:nvSpPr>
          <p:spPr bwMode="auto">
            <a:xfrm rot="16200000">
              <a:off x="2100229" y="4887765"/>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y</a:t>
              </a:r>
              <a:endParaRPr lang="en-GB" sz="1600">
                <a:latin typeface="+mn-lt"/>
              </a:endParaRPr>
            </a:p>
          </p:txBody>
        </p:sp>
        <p:sp>
          <p:nvSpPr>
            <p:cNvPr id="303" name="Line 874"/>
            <p:cNvSpPr>
              <a:spLocks noChangeShapeType="1"/>
            </p:cNvSpPr>
            <p:nvPr/>
          </p:nvSpPr>
          <p:spPr bwMode="auto">
            <a:xfrm>
              <a:off x="2052914" y="5059052"/>
              <a:ext cx="1251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304" name="Freeform 875"/>
            <p:cNvSpPr>
              <a:spLocks/>
            </p:cNvSpPr>
            <p:nvPr/>
          </p:nvSpPr>
          <p:spPr bwMode="auto">
            <a:xfrm>
              <a:off x="2049786"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05" name="Freeform 876"/>
            <p:cNvSpPr>
              <a:spLocks/>
            </p:cNvSpPr>
            <p:nvPr/>
          </p:nvSpPr>
          <p:spPr bwMode="auto">
            <a:xfrm>
              <a:off x="2063864" y="5054824"/>
              <a:ext cx="7821"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06" name="Line 877"/>
            <p:cNvSpPr>
              <a:spLocks noChangeShapeType="1"/>
            </p:cNvSpPr>
            <p:nvPr/>
          </p:nvSpPr>
          <p:spPr bwMode="auto">
            <a:xfrm>
              <a:off x="2052914" y="4963227"/>
              <a:ext cx="1251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307" name="Freeform 878"/>
            <p:cNvSpPr>
              <a:spLocks/>
            </p:cNvSpPr>
            <p:nvPr/>
          </p:nvSpPr>
          <p:spPr bwMode="auto">
            <a:xfrm>
              <a:off x="2049786"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08" name="Freeform 879"/>
            <p:cNvSpPr>
              <a:spLocks/>
            </p:cNvSpPr>
            <p:nvPr/>
          </p:nvSpPr>
          <p:spPr bwMode="auto">
            <a:xfrm>
              <a:off x="2063864" y="4959000"/>
              <a:ext cx="7821"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09" name="Line 880"/>
            <p:cNvSpPr>
              <a:spLocks noChangeShapeType="1"/>
            </p:cNvSpPr>
            <p:nvPr/>
          </p:nvSpPr>
          <p:spPr bwMode="auto">
            <a:xfrm>
              <a:off x="2052914" y="4878676"/>
              <a:ext cx="1251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310" name="Freeform 881"/>
            <p:cNvSpPr>
              <a:spLocks/>
            </p:cNvSpPr>
            <p:nvPr/>
          </p:nvSpPr>
          <p:spPr bwMode="auto">
            <a:xfrm>
              <a:off x="2049786" y="4875858"/>
              <a:ext cx="6257"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11" name="Freeform 882"/>
            <p:cNvSpPr>
              <a:spLocks/>
            </p:cNvSpPr>
            <p:nvPr/>
          </p:nvSpPr>
          <p:spPr bwMode="auto">
            <a:xfrm>
              <a:off x="2063864" y="4875858"/>
              <a:ext cx="7821"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12" name="Line 883"/>
            <p:cNvSpPr>
              <a:spLocks noChangeShapeType="1"/>
            </p:cNvSpPr>
            <p:nvPr/>
          </p:nvSpPr>
          <p:spPr bwMode="auto">
            <a:xfrm>
              <a:off x="1923082" y="4999866"/>
              <a:ext cx="0" cy="21138"/>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313" name="Freeform 884"/>
            <p:cNvSpPr>
              <a:spLocks/>
            </p:cNvSpPr>
            <p:nvPr/>
          </p:nvSpPr>
          <p:spPr bwMode="auto">
            <a:xfrm>
              <a:off x="1919954" y="4994229"/>
              <a:ext cx="7821" cy="7046"/>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14" name="Freeform 885"/>
            <p:cNvSpPr>
              <a:spLocks/>
            </p:cNvSpPr>
            <p:nvPr/>
          </p:nvSpPr>
          <p:spPr bwMode="auto">
            <a:xfrm>
              <a:off x="1919954" y="5019595"/>
              <a:ext cx="7821" cy="7046"/>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grpSp>
      <p:sp>
        <p:nvSpPr>
          <p:cNvPr id="315" name="Line 886"/>
          <p:cNvSpPr>
            <a:spLocks noChangeShapeType="1"/>
          </p:cNvSpPr>
          <p:nvPr/>
        </p:nvSpPr>
        <p:spPr bwMode="auto">
          <a:xfrm>
            <a:off x="1539256" y="3593834"/>
            <a:ext cx="0" cy="166284"/>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316" name="Line 887"/>
          <p:cNvSpPr>
            <a:spLocks noChangeShapeType="1"/>
          </p:cNvSpPr>
          <p:nvPr/>
        </p:nvSpPr>
        <p:spPr bwMode="auto">
          <a:xfrm>
            <a:off x="1636238" y="3727331"/>
            <a:ext cx="1085582" cy="281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317" name="Line 888"/>
          <p:cNvSpPr>
            <a:spLocks noChangeShapeType="1"/>
          </p:cNvSpPr>
          <p:nvPr/>
        </p:nvSpPr>
        <p:spPr bwMode="auto">
          <a:xfrm>
            <a:off x="1664395" y="3590734"/>
            <a:ext cx="0" cy="139415"/>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318" name="Freeform 889"/>
          <p:cNvSpPr>
            <a:spLocks/>
          </p:cNvSpPr>
          <p:nvPr/>
        </p:nvSpPr>
        <p:spPr bwMode="auto">
          <a:xfrm>
            <a:off x="297000" y="2915734"/>
            <a:ext cx="1619238" cy="900000"/>
          </a:xfrm>
          <a:custGeom>
            <a:avLst/>
            <a:gdLst>
              <a:gd name="T0" fmla="*/ 0 w 13225"/>
              <a:gd name="T1" fmla="*/ 0 h 8317"/>
              <a:gd name="T2" fmla="*/ 0 w 13225"/>
              <a:gd name="T3" fmla="*/ 0 h 8317"/>
              <a:gd name="T4" fmla="*/ 0 w 13225"/>
              <a:gd name="T5" fmla="*/ 0 h 8317"/>
              <a:gd name="T6" fmla="*/ 0 w 13225"/>
              <a:gd name="T7" fmla="*/ 0 h 8317"/>
              <a:gd name="T8" fmla="*/ 0 w 13225"/>
              <a:gd name="T9" fmla="*/ 0 h 8317"/>
              <a:gd name="T10" fmla="*/ 0 w 13225"/>
              <a:gd name="T11" fmla="*/ 0 h 8317"/>
              <a:gd name="T12" fmla="*/ 0 w 13225"/>
              <a:gd name="T13" fmla="*/ 0 h 8317"/>
              <a:gd name="T14" fmla="*/ 0 w 13225"/>
              <a:gd name="T15" fmla="*/ 0 h 8317"/>
              <a:gd name="T16" fmla="*/ 0 w 13225"/>
              <a:gd name="T17" fmla="*/ 0 h 8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25"/>
              <a:gd name="T28" fmla="*/ 0 h 8317"/>
              <a:gd name="T29" fmla="*/ 13225 w 13225"/>
              <a:gd name="T30" fmla="*/ 8317 h 83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25" h="8317">
                <a:moveTo>
                  <a:pt x="1386" y="0"/>
                </a:moveTo>
                <a:cubicBezTo>
                  <a:pt x="620" y="0"/>
                  <a:pt x="0" y="621"/>
                  <a:pt x="0" y="1386"/>
                </a:cubicBezTo>
                <a:lnTo>
                  <a:pt x="0" y="6931"/>
                </a:lnTo>
                <a:cubicBezTo>
                  <a:pt x="0" y="7696"/>
                  <a:pt x="620" y="8317"/>
                  <a:pt x="1386" y="8317"/>
                </a:cubicBezTo>
                <a:lnTo>
                  <a:pt x="11839" y="8317"/>
                </a:lnTo>
                <a:cubicBezTo>
                  <a:pt x="12604" y="8317"/>
                  <a:pt x="13225" y="7696"/>
                  <a:pt x="13225" y="6931"/>
                </a:cubicBezTo>
                <a:lnTo>
                  <a:pt x="13225" y="1386"/>
                </a:lnTo>
                <a:cubicBezTo>
                  <a:pt x="13225" y="621"/>
                  <a:pt x="12604" y="0"/>
                  <a:pt x="11839" y="0"/>
                </a:cubicBezTo>
                <a:lnTo>
                  <a:pt x="1386" y="0"/>
                </a:lnTo>
                <a:close/>
              </a:path>
            </a:pathLst>
          </a:custGeom>
          <a:noFill/>
          <a:ln w="28575" cap="rnd">
            <a:solidFill>
              <a:srgbClr val="C8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grpSp>
        <p:nvGrpSpPr>
          <p:cNvPr id="7" name="Group 890"/>
          <p:cNvGrpSpPr>
            <a:grpSpLocks/>
          </p:cNvGrpSpPr>
          <p:nvPr/>
        </p:nvGrpSpPr>
        <p:grpSpPr bwMode="auto">
          <a:xfrm>
            <a:off x="2116249" y="3545734"/>
            <a:ext cx="187709" cy="116962"/>
            <a:chOff x="1969" y="3456"/>
            <a:chExt cx="137" cy="113"/>
          </a:xfrm>
        </p:grpSpPr>
        <p:sp>
          <p:nvSpPr>
            <p:cNvPr id="327" name="Rectangle 891"/>
            <p:cNvSpPr>
              <a:spLocks noChangeArrowheads="1"/>
            </p:cNvSpPr>
            <p:nvPr/>
          </p:nvSpPr>
          <p:spPr bwMode="auto">
            <a:xfrm>
              <a:off x="1969" y="3456"/>
              <a:ext cx="137" cy="113"/>
            </a:xfrm>
            <a:prstGeom prst="rect">
              <a:avLst/>
            </a:prstGeom>
            <a:solidFill>
              <a:srgbClr val="BBE0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328" name="Rectangle 892"/>
            <p:cNvSpPr>
              <a:spLocks noChangeArrowheads="1"/>
            </p:cNvSpPr>
            <p:nvPr/>
          </p:nvSpPr>
          <p:spPr bwMode="auto">
            <a:xfrm>
              <a:off x="1969" y="3456"/>
              <a:ext cx="137" cy="113"/>
            </a:xfrm>
            <a:prstGeom prst="rect">
              <a:avLst/>
            </a:prstGeom>
            <a:noFill/>
            <a:ln w="4763" cap="rnd">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grpSp>
      <p:sp>
        <p:nvSpPr>
          <p:cNvPr id="320" name="Rectangle 893"/>
          <p:cNvSpPr>
            <a:spLocks noChangeArrowheads="1"/>
          </p:cNvSpPr>
          <p:nvPr/>
        </p:nvSpPr>
        <p:spPr bwMode="auto">
          <a:xfrm>
            <a:off x="2124281" y="3554189"/>
            <a:ext cx="164245" cy="93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600" b="1">
                <a:solidFill>
                  <a:srgbClr val="000000"/>
                </a:solidFill>
                <a:latin typeface="+mn-lt"/>
              </a:rPr>
              <a:t>ECU</a:t>
            </a:r>
            <a:endParaRPr lang="en-GB" sz="1600">
              <a:latin typeface="+mn-lt"/>
            </a:endParaRPr>
          </a:p>
        </p:txBody>
      </p:sp>
      <p:sp>
        <p:nvSpPr>
          <p:cNvPr id="321" name="Line 894"/>
          <p:cNvSpPr>
            <a:spLocks noChangeShapeType="1"/>
          </p:cNvSpPr>
          <p:nvPr/>
        </p:nvSpPr>
        <p:spPr bwMode="auto">
          <a:xfrm>
            <a:off x="2224392" y="3635734"/>
            <a:ext cx="0" cy="94415"/>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grpSp>
        <p:nvGrpSpPr>
          <p:cNvPr id="8" name="Group 895"/>
          <p:cNvGrpSpPr>
            <a:grpSpLocks/>
          </p:cNvGrpSpPr>
          <p:nvPr/>
        </p:nvGrpSpPr>
        <p:grpSpPr bwMode="auto">
          <a:xfrm>
            <a:off x="2460381" y="3568281"/>
            <a:ext cx="187709" cy="116962"/>
            <a:chOff x="2218" y="3478"/>
            <a:chExt cx="136" cy="113"/>
          </a:xfrm>
        </p:grpSpPr>
        <p:sp>
          <p:nvSpPr>
            <p:cNvPr id="325" name="Rectangle 896"/>
            <p:cNvSpPr>
              <a:spLocks noChangeArrowheads="1"/>
            </p:cNvSpPr>
            <p:nvPr/>
          </p:nvSpPr>
          <p:spPr bwMode="auto">
            <a:xfrm>
              <a:off x="2218" y="3478"/>
              <a:ext cx="136" cy="113"/>
            </a:xfrm>
            <a:prstGeom prst="rect">
              <a:avLst/>
            </a:prstGeom>
            <a:solidFill>
              <a:srgbClr val="BBE0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326" name="Rectangle 897"/>
            <p:cNvSpPr>
              <a:spLocks noChangeArrowheads="1"/>
            </p:cNvSpPr>
            <p:nvPr/>
          </p:nvSpPr>
          <p:spPr bwMode="auto">
            <a:xfrm>
              <a:off x="2218" y="3478"/>
              <a:ext cx="136" cy="113"/>
            </a:xfrm>
            <a:prstGeom prst="rect">
              <a:avLst/>
            </a:prstGeom>
            <a:noFill/>
            <a:ln w="4763" cap="rnd">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grpSp>
      <p:sp>
        <p:nvSpPr>
          <p:cNvPr id="323" name="Rectangle 898"/>
          <p:cNvSpPr>
            <a:spLocks noChangeArrowheads="1"/>
          </p:cNvSpPr>
          <p:nvPr/>
        </p:nvSpPr>
        <p:spPr bwMode="auto">
          <a:xfrm>
            <a:off x="2469978" y="3587728"/>
            <a:ext cx="164245" cy="93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600" b="1">
                <a:solidFill>
                  <a:srgbClr val="000000"/>
                </a:solidFill>
                <a:latin typeface="+mn-lt"/>
              </a:rPr>
              <a:t>ECU</a:t>
            </a:r>
            <a:endParaRPr lang="en-GB" sz="1600">
              <a:latin typeface="+mn-lt"/>
            </a:endParaRPr>
          </a:p>
        </p:txBody>
      </p:sp>
      <p:sp>
        <p:nvSpPr>
          <p:cNvPr id="324" name="Line 899"/>
          <p:cNvSpPr>
            <a:spLocks noChangeShapeType="1"/>
          </p:cNvSpPr>
          <p:nvPr/>
        </p:nvSpPr>
        <p:spPr bwMode="auto">
          <a:xfrm>
            <a:off x="2566960" y="3658281"/>
            <a:ext cx="0" cy="71868"/>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330" name="Freeform 7"/>
          <p:cNvSpPr>
            <a:spLocks noEditPoints="1"/>
          </p:cNvSpPr>
          <p:nvPr/>
        </p:nvSpPr>
        <p:spPr bwMode="auto">
          <a:xfrm>
            <a:off x="6957000" y="3951814"/>
            <a:ext cx="54748" cy="132463"/>
          </a:xfrm>
          <a:custGeom>
            <a:avLst/>
            <a:gdLst>
              <a:gd name="T0" fmla="*/ 2147483647 w 40"/>
              <a:gd name="T1" fmla="*/ 2147483647 h 127"/>
              <a:gd name="T2" fmla="*/ 2147483647 w 40"/>
              <a:gd name="T3" fmla="*/ 2147483647 h 127"/>
              <a:gd name="T4" fmla="*/ 2147483647 w 40"/>
              <a:gd name="T5" fmla="*/ 2147483647 h 127"/>
              <a:gd name="T6" fmla="*/ 2147483647 w 40"/>
              <a:gd name="T7" fmla="*/ 2147483647 h 127"/>
              <a:gd name="T8" fmla="*/ 2147483647 w 40"/>
              <a:gd name="T9" fmla="*/ 2147483647 h 127"/>
              <a:gd name="T10" fmla="*/ 2147483647 w 40"/>
              <a:gd name="T11" fmla="*/ 2147483647 h 127"/>
              <a:gd name="T12" fmla="*/ 2147483647 w 40"/>
              <a:gd name="T13" fmla="*/ 2147483647 h 127"/>
              <a:gd name="T14" fmla="*/ 0 w 40"/>
              <a:gd name="T15" fmla="*/ 2147483647 h 127"/>
              <a:gd name="T16" fmla="*/ 2147483647 w 40"/>
              <a:gd name="T17" fmla="*/ 2147483647 h 127"/>
              <a:gd name="T18" fmla="*/ 0 w 40"/>
              <a:gd name="T19" fmla="*/ 2147483647 h 127"/>
              <a:gd name="T20" fmla="*/ 2147483647 w 40"/>
              <a:gd name="T21" fmla="*/ 0 h 127"/>
              <a:gd name="T22" fmla="*/ 2147483647 w 40"/>
              <a:gd name="T23" fmla="*/ 2147483647 h 127"/>
              <a:gd name="T24" fmla="*/ 0 w 40"/>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1"/>
                </a:moveTo>
                <a:lnTo>
                  <a:pt x="20" y="0"/>
                </a:lnTo>
                <a:lnTo>
                  <a:pt x="40" y="41"/>
                </a:lnTo>
                <a:lnTo>
                  <a:pt x="0" y="41"/>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331" name="Line 8"/>
          <p:cNvSpPr>
            <a:spLocks noChangeShapeType="1"/>
          </p:cNvSpPr>
          <p:nvPr/>
        </p:nvSpPr>
        <p:spPr bwMode="auto">
          <a:xfrm>
            <a:off x="5685591" y="4084279"/>
            <a:ext cx="1471949" cy="0"/>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332" name="Freeform 9"/>
          <p:cNvSpPr>
            <a:spLocks noEditPoints="1"/>
          </p:cNvSpPr>
          <p:nvPr/>
        </p:nvSpPr>
        <p:spPr bwMode="auto">
          <a:xfrm>
            <a:off x="6417000" y="3953225"/>
            <a:ext cx="54748" cy="132463"/>
          </a:xfrm>
          <a:custGeom>
            <a:avLst/>
            <a:gdLst>
              <a:gd name="T0" fmla="*/ 2147483647 w 40"/>
              <a:gd name="T1" fmla="*/ 2147483647 h 127"/>
              <a:gd name="T2" fmla="*/ 2147483647 w 40"/>
              <a:gd name="T3" fmla="*/ 2147483647 h 127"/>
              <a:gd name="T4" fmla="*/ 2147483647 w 40"/>
              <a:gd name="T5" fmla="*/ 2147483647 h 127"/>
              <a:gd name="T6" fmla="*/ 2147483647 w 40"/>
              <a:gd name="T7" fmla="*/ 2147483647 h 127"/>
              <a:gd name="T8" fmla="*/ 2147483647 w 40"/>
              <a:gd name="T9" fmla="*/ 2147483647 h 127"/>
              <a:gd name="T10" fmla="*/ 2147483647 w 40"/>
              <a:gd name="T11" fmla="*/ 2147483647 h 127"/>
              <a:gd name="T12" fmla="*/ 2147483647 w 40"/>
              <a:gd name="T13" fmla="*/ 2147483647 h 127"/>
              <a:gd name="T14" fmla="*/ 0 w 40"/>
              <a:gd name="T15" fmla="*/ 2147483647 h 127"/>
              <a:gd name="T16" fmla="*/ 2147483647 w 40"/>
              <a:gd name="T17" fmla="*/ 2147483647 h 127"/>
              <a:gd name="T18" fmla="*/ 0 w 40"/>
              <a:gd name="T19" fmla="*/ 2147483647 h 127"/>
              <a:gd name="T20" fmla="*/ 2147483647 w 40"/>
              <a:gd name="T21" fmla="*/ 0 h 127"/>
              <a:gd name="T22" fmla="*/ 2147483647 w 40"/>
              <a:gd name="T23" fmla="*/ 2147483647 h 127"/>
              <a:gd name="T24" fmla="*/ 0 w 40"/>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0"/>
                </a:moveTo>
                <a:lnTo>
                  <a:pt x="20" y="0"/>
                </a:lnTo>
                <a:lnTo>
                  <a:pt x="40" y="40"/>
                </a:lnTo>
                <a:lnTo>
                  <a:pt x="0" y="40"/>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333" name="Freeform 10"/>
          <p:cNvSpPr>
            <a:spLocks noEditPoints="1"/>
          </p:cNvSpPr>
          <p:nvPr/>
        </p:nvSpPr>
        <p:spPr bwMode="auto">
          <a:xfrm>
            <a:off x="5806039" y="3947588"/>
            <a:ext cx="54748" cy="133873"/>
          </a:xfrm>
          <a:custGeom>
            <a:avLst/>
            <a:gdLst>
              <a:gd name="T0" fmla="*/ 2147483647 w 40"/>
              <a:gd name="T1" fmla="*/ 2147483647 h 127"/>
              <a:gd name="T2" fmla="*/ 2147483647 w 40"/>
              <a:gd name="T3" fmla="*/ 2147483647 h 127"/>
              <a:gd name="T4" fmla="*/ 2147483647 w 40"/>
              <a:gd name="T5" fmla="*/ 2147483647 h 127"/>
              <a:gd name="T6" fmla="*/ 2147483647 w 40"/>
              <a:gd name="T7" fmla="*/ 2147483647 h 127"/>
              <a:gd name="T8" fmla="*/ 2147483647 w 40"/>
              <a:gd name="T9" fmla="*/ 2147483647 h 127"/>
              <a:gd name="T10" fmla="*/ 2147483647 w 40"/>
              <a:gd name="T11" fmla="*/ 2147483647 h 127"/>
              <a:gd name="T12" fmla="*/ 2147483647 w 40"/>
              <a:gd name="T13" fmla="*/ 2147483647 h 127"/>
              <a:gd name="T14" fmla="*/ 0 w 40"/>
              <a:gd name="T15" fmla="*/ 2147483647 h 127"/>
              <a:gd name="T16" fmla="*/ 2147483647 w 40"/>
              <a:gd name="T17" fmla="*/ 2147483647 h 127"/>
              <a:gd name="T18" fmla="*/ 0 w 40"/>
              <a:gd name="T19" fmla="*/ 2147483647 h 127"/>
              <a:gd name="T20" fmla="*/ 2147483647 w 40"/>
              <a:gd name="T21" fmla="*/ 0 h 127"/>
              <a:gd name="T22" fmla="*/ 2147483647 w 40"/>
              <a:gd name="T23" fmla="*/ 2147483647 h 127"/>
              <a:gd name="T24" fmla="*/ 0 w 40"/>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0"/>
                </a:moveTo>
                <a:lnTo>
                  <a:pt x="20" y="0"/>
                </a:lnTo>
                <a:lnTo>
                  <a:pt x="40" y="40"/>
                </a:lnTo>
                <a:lnTo>
                  <a:pt x="0" y="40"/>
                </a:lnTo>
                <a:close/>
              </a:path>
            </a:pathLst>
          </a:custGeom>
          <a:solidFill>
            <a:srgbClr val="000000"/>
          </a:solidFill>
          <a:ln w="1588">
            <a:solidFill>
              <a:srgbClr val="000000"/>
            </a:solidFill>
            <a:bevel/>
            <a:headEnd/>
            <a:tailEnd/>
          </a:ln>
        </p:spPr>
        <p:txBody>
          <a:bodyPr/>
          <a:lstStyle/>
          <a:p>
            <a:endParaRPr lang="en-US">
              <a:latin typeface="+mn-lt"/>
            </a:endParaRPr>
          </a:p>
        </p:txBody>
      </p:sp>
      <p:grpSp>
        <p:nvGrpSpPr>
          <p:cNvPr id="9" name="Group 11"/>
          <p:cNvGrpSpPr>
            <a:grpSpLocks/>
          </p:cNvGrpSpPr>
          <p:nvPr/>
        </p:nvGrpSpPr>
        <p:grpSpPr bwMode="auto">
          <a:xfrm>
            <a:off x="6732000" y="3558653"/>
            <a:ext cx="493844" cy="410072"/>
            <a:chOff x="5114" y="879"/>
            <a:chExt cx="399" cy="392"/>
          </a:xfrm>
        </p:grpSpPr>
        <p:sp>
          <p:nvSpPr>
            <p:cNvPr id="335" name="Rectangle 12"/>
            <p:cNvSpPr>
              <a:spLocks noChangeArrowheads="1"/>
            </p:cNvSpPr>
            <p:nvPr/>
          </p:nvSpPr>
          <p:spPr bwMode="auto">
            <a:xfrm>
              <a:off x="5114" y="879"/>
              <a:ext cx="399" cy="39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336" name="Rectangle 13"/>
            <p:cNvSpPr>
              <a:spLocks noChangeArrowheads="1"/>
            </p:cNvSpPr>
            <p:nvPr/>
          </p:nvSpPr>
          <p:spPr bwMode="auto">
            <a:xfrm>
              <a:off x="5114" y="879"/>
              <a:ext cx="399" cy="392"/>
            </a:xfrm>
            <a:prstGeom prst="rect">
              <a:avLst/>
            </a:pr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337" name="Rectangle 14"/>
            <p:cNvSpPr>
              <a:spLocks noChangeArrowheads="1"/>
            </p:cNvSpPr>
            <p:nvPr/>
          </p:nvSpPr>
          <p:spPr bwMode="auto">
            <a:xfrm>
              <a:off x="5218" y="1182"/>
              <a:ext cx="197" cy="66"/>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338" name="Rectangle 15"/>
            <p:cNvSpPr>
              <a:spLocks noChangeArrowheads="1"/>
            </p:cNvSpPr>
            <p:nvPr/>
          </p:nvSpPr>
          <p:spPr bwMode="auto">
            <a:xfrm>
              <a:off x="5218" y="1182"/>
              <a:ext cx="197" cy="66"/>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339" name="Rectangle 16"/>
            <p:cNvSpPr>
              <a:spLocks noChangeArrowheads="1"/>
            </p:cNvSpPr>
            <p:nvPr/>
          </p:nvSpPr>
          <p:spPr bwMode="auto">
            <a:xfrm>
              <a:off x="5218" y="1086"/>
              <a:ext cx="197" cy="62"/>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340" name="Rectangle 17"/>
            <p:cNvSpPr>
              <a:spLocks noChangeArrowheads="1"/>
            </p:cNvSpPr>
            <p:nvPr/>
          </p:nvSpPr>
          <p:spPr bwMode="auto">
            <a:xfrm>
              <a:off x="5218" y="1086"/>
              <a:ext cx="197" cy="62"/>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341" name="Rectangle 18"/>
            <p:cNvSpPr>
              <a:spLocks noChangeArrowheads="1"/>
            </p:cNvSpPr>
            <p:nvPr/>
          </p:nvSpPr>
          <p:spPr bwMode="auto">
            <a:xfrm>
              <a:off x="5133" y="1028"/>
              <a:ext cx="55" cy="220"/>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342" name="Rectangle 19"/>
            <p:cNvSpPr>
              <a:spLocks noChangeArrowheads="1"/>
            </p:cNvSpPr>
            <p:nvPr/>
          </p:nvSpPr>
          <p:spPr bwMode="auto">
            <a:xfrm>
              <a:off x="5133" y="1028"/>
              <a:ext cx="55" cy="220"/>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343" name="Line 20"/>
            <p:cNvSpPr>
              <a:spLocks noChangeShapeType="1"/>
            </p:cNvSpPr>
            <p:nvPr/>
          </p:nvSpPr>
          <p:spPr bwMode="auto">
            <a:xfrm>
              <a:off x="5198" y="1218"/>
              <a:ext cx="10"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344" name="Freeform 21"/>
            <p:cNvSpPr>
              <a:spLocks/>
            </p:cNvSpPr>
            <p:nvPr/>
          </p:nvSpPr>
          <p:spPr bwMode="auto">
            <a:xfrm>
              <a:off x="5193" y="1215"/>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45" name="Freeform 22"/>
            <p:cNvSpPr>
              <a:spLocks/>
            </p:cNvSpPr>
            <p:nvPr/>
          </p:nvSpPr>
          <p:spPr bwMode="auto">
            <a:xfrm>
              <a:off x="5206" y="1215"/>
              <a:ext cx="7"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46" name="Line 23"/>
            <p:cNvSpPr>
              <a:spLocks noChangeShapeType="1"/>
            </p:cNvSpPr>
            <p:nvPr/>
          </p:nvSpPr>
          <p:spPr bwMode="auto">
            <a:xfrm>
              <a:off x="5198" y="1113"/>
              <a:ext cx="10"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347" name="Freeform 24"/>
            <p:cNvSpPr>
              <a:spLocks/>
            </p:cNvSpPr>
            <p:nvPr/>
          </p:nvSpPr>
          <p:spPr bwMode="auto">
            <a:xfrm>
              <a:off x="5193" y="1109"/>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48" name="Freeform 25"/>
            <p:cNvSpPr>
              <a:spLocks/>
            </p:cNvSpPr>
            <p:nvPr/>
          </p:nvSpPr>
          <p:spPr bwMode="auto">
            <a:xfrm>
              <a:off x="5206" y="1109"/>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49" name="Rectangle 26"/>
            <p:cNvSpPr>
              <a:spLocks noChangeArrowheads="1"/>
            </p:cNvSpPr>
            <p:nvPr/>
          </p:nvSpPr>
          <p:spPr bwMode="auto">
            <a:xfrm>
              <a:off x="5257" y="1085"/>
              <a:ext cx="1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350" name="Rectangle 27"/>
            <p:cNvSpPr>
              <a:spLocks noChangeArrowheads="1"/>
            </p:cNvSpPr>
            <p:nvPr/>
          </p:nvSpPr>
          <p:spPr bwMode="auto">
            <a:xfrm>
              <a:off x="5273" y="1085"/>
              <a:ext cx="92"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etworking </a:t>
              </a:r>
              <a:endParaRPr lang="en-US" sz="1600">
                <a:latin typeface="+mn-lt"/>
              </a:endParaRPr>
            </a:p>
          </p:txBody>
        </p:sp>
        <p:sp>
          <p:nvSpPr>
            <p:cNvPr id="351" name="Rectangle 28"/>
            <p:cNvSpPr>
              <a:spLocks noChangeArrowheads="1"/>
            </p:cNvSpPr>
            <p:nvPr/>
          </p:nvSpPr>
          <p:spPr bwMode="auto">
            <a:xfrm>
              <a:off x="5255" y="1110"/>
              <a:ext cx="19"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&amp; </a:t>
              </a:r>
              <a:endParaRPr lang="en-US" sz="1600">
                <a:latin typeface="+mn-lt"/>
              </a:endParaRPr>
            </a:p>
          </p:txBody>
        </p:sp>
        <p:sp>
          <p:nvSpPr>
            <p:cNvPr id="352" name="Rectangle 29"/>
            <p:cNvSpPr>
              <a:spLocks noChangeArrowheads="1"/>
            </p:cNvSpPr>
            <p:nvPr/>
          </p:nvSpPr>
          <p:spPr bwMode="auto">
            <a:xfrm>
              <a:off x="5277" y="1109"/>
              <a:ext cx="87"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Transport</a:t>
              </a:r>
              <a:endParaRPr lang="en-US" sz="1600">
                <a:latin typeface="+mn-lt"/>
              </a:endParaRPr>
            </a:p>
          </p:txBody>
        </p:sp>
        <p:sp>
          <p:nvSpPr>
            <p:cNvPr id="353" name="Rectangle 30"/>
            <p:cNvSpPr>
              <a:spLocks noChangeArrowheads="1"/>
            </p:cNvSpPr>
            <p:nvPr/>
          </p:nvSpPr>
          <p:spPr bwMode="auto">
            <a:xfrm>
              <a:off x="5279" y="1175"/>
              <a:ext cx="71"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Access </a:t>
              </a:r>
              <a:endParaRPr lang="en-US" sz="1600">
                <a:latin typeface="+mn-lt"/>
              </a:endParaRPr>
            </a:p>
          </p:txBody>
        </p:sp>
        <p:sp>
          <p:nvSpPr>
            <p:cNvPr id="354" name="Rectangle 31"/>
            <p:cNvSpPr>
              <a:spLocks noChangeArrowheads="1"/>
            </p:cNvSpPr>
            <p:nvPr/>
          </p:nvSpPr>
          <p:spPr bwMode="auto">
            <a:xfrm>
              <a:off x="5247" y="1201"/>
              <a:ext cx="121"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Technologies</a:t>
              </a:r>
              <a:endParaRPr lang="en-US" sz="1600">
                <a:latin typeface="+mn-lt"/>
              </a:endParaRPr>
            </a:p>
          </p:txBody>
        </p:sp>
        <p:sp>
          <p:nvSpPr>
            <p:cNvPr id="355" name="Rectangle 32"/>
            <p:cNvSpPr>
              <a:spLocks noChangeArrowheads="1"/>
            </p:cNvSpPr>
            <p:nvPr/>
          </p:nvSpPr>
          <p:spPr bwMode="auto">
            <a:xfrm>
              <a:off x="5374" y="1106"/>
              <a:ext cx="7"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356" name="Rectangle 33"/>
            <p:cNvSpPr>
              <a:spLocks noChangeArrowheads="1"/>
            </p:cNvSpPr>
            <p:nvPr/>
          </p:nvSpPr>
          <p:spPr bwMode="auto">
            <a:xfrm rot="16200000">
              <a:off x="5155" y="1173"/>
              <a:ext cx="20"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357" name="Rectangle 34"/>
            <p:cNvSpPr>
              <a:spLocks noChangeArrowheads="1"/>
            </p:cNvSpPr>
            <p:nvPr/>
          </p:nvSpPr>
          <p:spPr bwMode="auto">
            <a:xfrm rot="16200000">
              <a:off x="5158" y="1162"/>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358" name="Rectangle 35"/>
            <p:cNvSpPr>
              <a:spLocks noChangeArrowheads="1"/>
            </p:cNvSpPr>
            <p:nvPr/>
          </p:nvSpPr>
          <p:spPr bwMode="auto">
            <a:xfrm rot="16200000">
              <a:off x="5157" y="1148"/>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359" name="Rectangle 36"/>
            <p:cNvSpPr>
              <a:spLocks noChangeArrowheads="1"/>
            </p:cNvSpPr>
            <p:nvPr/>
          </p:nvSpPr>
          <p:spPr bwMode="auto">
            <a:xfrm rot="16200000">
              <a:off x="5158" y="1137"/>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360" name="Rectangle 37"/>
            <p:cNvSpPr>
              <a:spLocks noChangeArrowheads="1"/>
            </p:cNvSpPr>
            <p:nvPr/>
          </p:nvSpPr>
          <p:spPr bwMode="auto">
            <a:xfrm rot="16200000">
              <a:off x="5157" y="1123"/>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g</a:t>
              </a:r>
              <a:endParaRPr lang="en-US" sz="1600">
                <a:latin typeface="+mn-lt"/>
              </a:endParaRPr>
            </a:p>
          </p:txBody>
        </p:sp>
        <p:sp>
          <p:nvSpPr>
            <p:cNvPr id="361" name="Rectangle 38"/>
            <p:cNvSpPr>
              <a:spLocks noChangeArrowheads="1"/>
            </p:cNvSpPr>
            <p:nvPr/>
          </p:nvSpPr>
          <p:spPr bwMode="auto">
            <a:xfrm rot="16200000">
              <a:off x="5158" y="1111"/>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362" name="Rectangle 39"/>
            <p:cNvSpPr>
              <a:spLocks noChangeArrowheads="1"/>
            </p:cNvSpPr>
            <p:nvPr/>
          </p:nvSpPr>
          <p:spPr bwMode="auto">
            <a:xfrm rot="16200000">
              <a:off x="5154" y="1094"/>
              <a:ext cx="21"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363" name="Rectangle 40"/>
            <p:cNvSpPr>
              <a:spLocks noChangeArrowheads="1"/>
            </p:cNvSpPr>
            <p:nvPr/>
          </p:nvSpPr>
          <p:spPr bwMode="auto">
            <a:xfrm rot="16200000">
              <a:off x="5158" y="1080"/>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364" name="Rectangle 41"/>
            <p:cNvSpPr>
              <a:spLocks noChangeArrowheads="1"/>
            </p:cNvSpPr>
            <p:nvPr/>
          </p:nvSpPr>
          <p:spPr bwMode="auto">
            <a:xfrm rot="16200000">
              <a:off x="5157" y="1067"/>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365" name="Rectangle 42"/>
            <p:cNvSpPr>
              <a:spLocks noChangeArrowheads="1"/>
            </p:cNvSpPr>
            <p:nvPr/>
          </p:nvSpPr>
          <p:spPr bwMode="auto">
            <a:xfrm rot="16200000">
              <a:off x="5161" y="1059"/>
              <a:ext cx="8"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366" name="Rectangle 43"/>
            <p:cNvSpPr>
              <a:spLocks noChangeArrowheads="1"/>
            </p:cNvSpPr>
            <p:nvPr/>
          </p:nvSpPr>
          <p:spPr bwMode="auto">
            <a:xfrm>
              <a:off x="5219" y="1216"/>
              <a:ext cx="76"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Ethernet</a:t>
              </a:r>
              <a:endParaRPr lang="en-US" sz="1600">
                <a:latin typeface="+mn-lt"/>
              </a:endParaRPr>
            </a:p>
          </p:txBody>
        </p:sp>
        <p:sp>
          <p:nvSpPr>
            <p:cNvPr id="367" name="Rectangle 44"/>
            <p:cNvSpPr>
              <a:spLocks noChangeArrowheads="1"/>
            </p:cNvSpPr>
            <p:nvPr/>
          </p:nvSpPr>
          <p:spPr bwMode="auto">
            <a:xfrm>
              <a:off x="5445" y="1036"/>
              <a:ext cx="53" cy="212"/>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368" name="Rectangle 45"/>
            <p:cNvSpPr>
              <a:spLocks noChangeArrowheads="1"/>
            </p:cNvSpPr>
            <p:nvPr/>
          </p:nvSpPr>
          <p:spPr bwMode="auto">
            <a:xfrm>
              <a:off x="5445" y="1036"/>
              <a:ext cx="53" cy="212"/>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369" name="Rectangle 46"/>
            <p:cNvSpPr>
              <a:spLocks noChangeArrowheads="1"/>
            </p:cNvSpPr>
            <p:nvPr/>
          </p:nvSpPr>
          <p:spPr bwMode="auto">
            <a:xfrm rot="16200000">
              <a:off x="5464" y="1159"/>
              <a:ext cx="17"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S</a:t>
              </a:r>
              <a:endParaRPr lang="en-US" sz="1600">
                <a:latin typeface="+mn-lt"/>
              </a:endParaRPr>
            </a:p>
          </p:txBody>
        </p:sp>
        <p:sp>
          <p:nvSpPr>
            <p:cNvPr id="370" name="Rectangle 47"/>
            <p:cNvSpPr>
              <a:spLocks noChangeArrowheads="1"/>
            </p:cNvSpPr>
            <p:nvPr/>
          </p:nvSpPr>
          <p:spPr bwMode="auto">
            <a:xfrm rot="16200000">
              <a:off x="5465" y="1144"/>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371" name="Rectangle 48"/>
            <p:cNvSpPr>
              <a:spLocks noChangeArrowheads="1"/>
            </p:cNvSpPr>
            <p:nvPr/>
          </p:nvSpPr>
          <p:spPr bwMode="auto">
            <a:xfrm rot="16200000">
              <a:off x="5466" y="1131"/>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c</a:t>
              </a:r>
              <a:endParaRPr lang="en-US" sz="1600">
                <a:latin typeface="+mn-lt"/>
              </a:endParaRPr>
            </a:p>
          </p:txBody>
        </p:sp>
        <p:sp>
          <p:nvSpPr>
            <p:cNvPr id="372" name="Rectangle 49"/>
            <p:cNvSpPr>
              <a:spLocks noChangeArrowheads="1"/>
            </p:cNvSpPr>
            <p:nvPr/>
          </p:nvSpPr>
          <p:spPr bwMode="auto">
            <a:xfrm rot="16200000">
              <a:off x="5464" y="1121"/>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u</a:t>
              </a:r>
              <a:endParaRPr lang="en-US" sz="1600">
                <a:latin typeface="+mn-lt"/>
              </a:endParaRPr>
            </a:p>
          </p:txBody>
        </p:sp>
        <p:sp>
          <p:nvSpPr>
            <p:cNvPr id="373" name="Rectangle 50"/>
            <p:cNvSpPr>
              <a:spLocks noChangeArrowheads="1"/>
            </p:cNvSpPr>
            <p:nvPr/>
          </p:nvSpPr>
          <p:spPr bwMode="auto">
            <a:xfrm rot="16200000">
              <a:off x="5467" y="1110"/>
              <a:ext cx="9"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r</a:t>
              </a:r>
              <a:endParaRPr lang="en-US" sz="1600">
                <a:latin typeface="+mn-lt"/>
              </a:endParaRPr>
            </a:p>
          </p:txBody>
        </p:sp>
        <p:sp>
          <p:nvSpPr>
            <p:cNvPr id="374" name="Rectangle 51"/>
            <p:cNvSpPr>
              <a:spLocks noChangeArrowheads="1"/>
            </p:cNvSpPr>
            <p:nvPr/>
          </p:nvSpPr>
          <p:spPr bwMode="auto">
            <a:xfrm rot="16200000">
              <a:off x="5468" y="1104"/>
              <a:ext cx="6"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i</a:t>
              </a:r>
              <a:endParaRPr lang="en-US" sz="1600">
                <a:latin typeface="+mn-lt"/>
              </a:endParaRPr>
            </a:p>
          </p:txBody>
        </p:sp>
        <p:sp>
          <p:nvSpPr>
            <p:cNvPr id="375" name="Rectangle 52"/>
            <p:cNvSpPr>
              <a:spLocks noChangeArrowheads="1"/>
            </p:cNvSpPr>
            <p:nvPr/>
          </p:nvSpPr>
          <p:spPr bwMode="auto">
            <a:xfrm rot="16200000">
              <a:off x="5469" y="1098"/>
              <a:ext cx="8"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376" name="Rectangle 53"/>
            <p:cNvSpPr>
              <a:spLocks noChangeArrowheads="1"/>
            </p:cNvSpPr>
            <p:nvPr/>
          </p:nvSpPr>
          <p:spPr bwMode="auto">
            <a:xfrm rot="16200000">
              <a:off x="5465" y="1086"/>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y</a:t>
              </a:r>
              <a:endParaRPr lang="en-US" sz="1600">
                <a:latin typeface="+mn-lt"/>
              </a:endParaRPr>
            </a:p>
          </p:txBody>
        </p:sp>
        <p:sp>
          <p:nvSpPr>
            <p:cNvPr id="377" name="Line 54"/>
            <p:cNvSpPr>
              <a:spLocks noChangeShapeType="1"/>
            </p:cNvSpPr>
            <p:nvPr/>
          </p:nvSpPr>
          <p:spPr bwMode="auto">
            <a:xfrm>
              <a:off x="5426" y="1218"/>
              <a:ext cx="8"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378" name="Freeform 55"/>
            <p:cNvSpPr>
              <a:spLocks/>
            </p:cNvSpPr>
            <p:nvPr/>
          </p:nvSpPr>
          <p:spPr bwMode="auto">
            <a:xfrm>
              <a:off x="5420" y="1215"/>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79" name="Freeform 56"/>
            <p:cNvSpPr>
              <a:spLocks/>
            </p:cNvSpPr>
            <p:nvPr/>
          </p:nvSpPr>
          <p:spPr bwMode="auto">
            <a:xfrm>
              <a:off x="5433" y="1215"/>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80" name="Line 57"/>
            <p:cNvSpPr>
              <a:spLocks noChangeShapeType="1"/>
            </p:cNvSpPr>
            <p:nvPr/>
          </p:nvSpPr>
          <p:spPr bwMode="auto">
            <a:xfrm>
              <a:off x="5426" y="1113"/>
              <a:ext cx="8"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381" name="Freeform 58"/>
            <p:cNvSpPr>
              <a:spLocks/>
            </p:cNvSpPr>
            <p:nvPr/>
          </p:nvSpPr>
          <p:spPr bwMode="auto">
            <a:xfrm>
              <a:off x="5420" y="1109"/>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82" name="Freeform 59"/>
            <p:cNvSpPr>
              <a:spLocks/>
            </p:cNvSpPr>
            <p:nvPr/>
          </p:nvSpPr>
          <p:spPr bwMode="auto">
            <a:xfrm>
              <a:off x="5433" y="1109"/>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83" name="Line 60"/>
            <p:cNvSpPr>
              <a:spLocks noChangeShapeType="1"/>
            </p:cNvSpPr>
            <p:nvPr/>
          </p:nvSpPr>
          <p:spPr bwMode="auto">
            <a:xfrm>
              <a:off x="5317" y="1153"/>
              <a:ext cx="0" cy="24"/>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384" name="Freeform 61"/>
            <p:cNvSpPr>
              <a:spLocks/>
            </p:cNvSpPr>
            <p:nvPr/>
          </p:nvSpPr>
          <p:spPr bwMode="auto">
            <a:xfrm>
              <a:off x="5313" y="1148"/>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85" name="Freeform 62"/>
            <p:cNvSpPr>
              <a:spLocks/>
            </p:cNvSpPr>
            <p:nvPr/>
          </p:nvSpPr>
          <p:spPr bwMode="auto">
            <a:xfrm>
              <a:off x="5313" y="1175"/>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86" name="Rectangle 63"/>
            <p:cNvSpPr>
              <a:spLocks noChangeArrowheads="1"/>
            </p:cNvSpPr>
            <p:nvPr/>
          </p:nvSpPr>
          <p:spPr bwMode="auto">
            <a:xfrm>
              <a:off x="5342" y="1218"/>
              <a:ext cx="28"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IPv</a:t>
              </a:r>
              <a:endParaRPr lang="en-US" sz="1600">
                <a:latin typeface="+mn-lt"/>
              </a:endParaRPr>
            </a:p>
          </p:txBody>
        </p:sp>
        <p:sp>
          <p:nvSpPr>
            <p:cNvPr id="387" name="Rectangle 64"/>
            <p:cNvSpPr>
              <a:spLocks noChangeArrowheads="1"/>
            </p:cNvSpPr>
            <p:nvPr/>
          </p:nvSpPr>
          <p:spPr bwMode="auto">
            <a:xfrm>
              <a:off x="5374" y="1219"/>
              <a:ext cx="10"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6</a:t>
              </a:r>
              <a:endParaRPr lang="en-US" sz="1600">
                <a:latin typeface="+mn-lt"/>
              </a:endParaRPr>
            </a:p>
          </p:txBody>
        </p:sp>
      </p:grpSp>
      <p:sp>
        <p:nvSpPr>
          <p:cNvPr id="388" name="Rectangle 65"/>
          <p:cNvSpPr>
            <a:spLocks noChangeArrowheads="1"/>
          </p:cNvSpPr>
          <p:nvPr/>
        </p:nvSpPr>
        <p:spPr bwMode="auto">
          <a:xfrm>
            <a:off x="6777000" y="3290273"/>
            <a:ext cx="37830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900" b="1" dirty="0">
                <a:latin typeface="+mn-lt"/>
              </a:rPr>
              <a:t>Border</a:t>
            </a:r>
          </a:p>
          <a:p>
            <a:pPr algn="ctr"/>
            <a:r>
              <a:rPr lang="en-US" sz="900" b="1" dirty="0">
                <a:latin typeface="+mn-lt"/>
              </a:rPr>
              <a:t>Router</a:t>
            </a:r>
            <a:endParaRPr lang="en-US" sz="1600" dirty="0">
              <a:latin typeface="+mn-lt"/>
            </a:endParaRPr>
          </a:p>
        </p:txBody>
      </p:sp>
      <p:grpSp>
        <p:nvGrpSpPr>
          <p:cNvPr id="10" name="Group 66"/>
          <p:cNvGrpSpPr>
            <a:grpSpLocks/>
          </p:cNvGrpSpPr>
          <p:nvPr/>
        </p:nvGrpSpPr>
        <p:grpSpPr bwMode="auto">
          <a:xfrm>
            <a:off x="5490063" y="3558653"/>
            <a:ext cx="521938" cy="404436"/>
            <a:chOff x="4113" y="879"/>
            <a:chExt cx="393" cy="387"/>
          </a:xfrm>
        </p:grpSpPr>
        <p:sp>
          <p:nvSpPr>
            <p:cNvPr id="390" name="Rectangle 67"/>
            <p:cNvSpPr>
              <a:spLocks noChangeArrowheads="1"/>
            </p:cNvSpPr>
            <p:nvPr/>
          </p:nvSpPr>
          <p:spPr bwMode="auto">
            <a:xfrm>
              <a:off x="4113" y="879"/>
              <a:ext cx="393" cy="3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391" name="Rectangle 68"/>
            <p:cNvSpPr>
              <a:spLocks noChangeArrowheads="1"/>
            </p:cNvSpPr>
            <p:nvPr/>
          </p:nvSpPr>
          <p:spPr bwMode="auto">
            <a:xfrm>
              <a:off x="4113" y="879"/>
              <a:ext cx="393" cy="387"/>
            </a:xfrm>
            <a:prstGeom prst="rect">
              <a:avLst/>
            </a:pr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392" name="Rectangle 69"/>
            <p:cNvSpPr>
              <a:spLocks noChangeArrowheads="1"/>
            </p:cNvSpPr>
            <p:nvPr/>
          </p:nvSpPr>
          <p:spPr bwMode="auto">
            <a:xfrm>
              <a:off x="4216" y="1178"/>
              <a:ext cx="194" cy="65"/>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393" name="Rectangle 70"/>
            <p:cNvSpPr>
              <a:spLocks noChangeArrowheads="1"/>
            </p:cNvSpPr>
            <p:nvPr/>
          </p:nvSpPr>
          <p:spPr bwMode="auto">
            <a:xfrm>
              <a:off x="4216" y="1178"/>
              <a:ext cx="194" cy="65"/>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394" name="Rectangle 71"/>
            <p:cNvSpPr>
              <a:spLocks noChangeArrowheads="1"/>
            </p:cNvSpPr>
            <p:nvPr/>
          </p:nvSpPr>
          <p:spPr bwMode="auto">
            <a:xfrm>
              <a:off x="4216" y="1084"/>
              <a:ext cx="194" cy="60"/>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395" name="Rectangle 72"/>
            <p:cNvSpPr>
              <a:spLocks noChangeArrowheads="1"/>
            </p:cNvSpPr>
            <p:nvPr/>
          </p:nvSpPr>
          <p:spPr bwMode="auto">
            <a:xfrm>
              <a:off x="4216" y="1084"/>
              <a:ext cx="194" cy="60"/>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396" name="Rectangle 73"/>
            <p:cNvSpPr>
              <a:spLocks noChangeArrowheads="1"/>
            </p:cNvSpPr>
            <p:nvPr/>
          </p:nvSpPr>
          <p:spPr bwMode="auto">
            <a:xfrm>
              <a:off x="4132" y="912"/>
              <a:ext cx="53" cy="331"/>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397" name="Rectangle 74"/>
            <p:cNvSpPr>
              <a:spLocks noChangeArrowheads="1"/>
            </p:cNvSpPr>
            <p:nvPr/>
          </p:nvSpPr>
          <p:spPr bwMode="auto">
            <a:xfrm>
              <a:off x="4132" y="912"/>
              <a:ext cx="53" cy="331"/>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398" name="Rectangle 75"/>
            <p:cNvSpPr>
              <a:spLocks noChangeArrowheads="1"/>
            </p:cNvSpPr>
            <p:nvPr/>
          </p:nvSpPr>
          <p:spPr bwMode="auto">
            <a:xfrm>
              <a:off x="4216" y="1000"/>
              <a:ext cx="194" cy="48"/>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399" name="Rectangle 76"/>
            <p:cNvSpPr>
              <a:spLocks noChangeArrowheads="1"/>
            </p:cNvSpPr>
            <p:nvPr/>
          </p:nvSpPr>
          <p:spPr bwMode="auto">
            <a:xfrm>
              <a:off x="4216" y="1000"/>
              <a:ext cx="194" cy="48"/>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400" name="Rectangle 77"/>
            <p:cNvSpPr>
              <a:spLocks noChangeArrowheads="1"/>
            </p:cNvSpPr>
            <p:nvPr/>
          </p:nvSpPr>
          <p:spPr bwMode="auto">
            <a:xfrm>
              <a:off x="4267" y="1011"/>
              <a:ext cx="78"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Facilities</a:t>
              </a:r>
              <a:endParaRPr lang="en-US" sz="1600">
                <a:latin typeface="+mn-lt"/>
              </a:endParaRPr>
            </a:p>
          </p:txBody>
        </p:sp>
        <p:sp>
          <p:nvSpPr>
            <p:cNvPr id="401" name="Line 78"/>
            <p:cNvSpPr>
              <a:spLocks noChangeShapeType="1"/>
            </p:cNvSpPr>
            <p:nvPr/>
          </p:nvSpPr>
          <p:spPr bwMode="auto">
            <a:xfrm>
              <a:off x="4196" y="1214"/>
              <a:ext cx="9"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02" name="Freeform 79"/>
            <p:cNvSpPr>
              <a:spLocks/>
            </p:cNvSpPr>
            <p:nvPr/>
          </p:nvSpPr>
          <p:spPr bwMode="auto">
            <a:xfrm>
              <a:off x="4190" y="1210"/>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3" name="Freeform 80"/>
            <p:cNvSpPr>
              <a:spLocks/>
            </p:cNvSpPr>
            <p:nvPr/>
          </p:nvSpPr>
          <p:spPr bwMode="auto">
            <a:xfrm>
              <a:off x="4204" y="1210"/>
              <a:ext cx="6"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4" name="Line 81"/>
            <p:cNvSpPr>
              <a:spLocks noChangeShapeType="1"/>
            </p:cNvSpPr>
            <p:nvPr/>
          </p:nvSpPr>
          <p:spPr bwMode="auto">
            <a:xfrm>
              <a:off x="4196" y="1110"/>
              <a:ext cx="9"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05" name="Freeform 82"/>
            <p:cNvSpPr>
              <a:spLocks/>
            </p:cNvSpPr>
            <p:nvPr/>
          </p:nvSpPr>
          <p:spPr bwMode="auto">
            <a:xfrm>
              <a:off x="4190" y="110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6" name="Freeform 83"/>
            <p:cNvSpPr>
              <a:spLocks/>
            </p:cNvSpPr>
            <p:nvPr/>
          </p:nvSpPr>
          <p:spPr bwMode="auto">
            <a:xfrm>
              <a:off x="4204" y="1106"/>
              <a:ext cx="6"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7" name="Rectangle 84"/>
            <p:cNvSpPr>
              <a:spLocks noChangeArrowheads="1"/>
            </p:cNvSpPr>
            <p:nvPr/>
          </p:nvSpPr>
          <p:spPr bwMode="auto">
            <a:xfrm>
              <a:off x="4254" y="1083"/>
              <a:ext cx="1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08" name="Rectangle 85"/>
            <p:cNvSpPr>
              <a:spLocks noChangeArrowheads="1"/>
            </p:cNvSpPr>
            <p:nvPr/>
          </p:nvSpPr>
          <p:spPr bwMode="auto">
            <a:xfrm>
              <a:off x="4269" y="1083"/>
              <a:ext cx="92"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etworking </a:t>
              </a:r>
              <a:endParaRPr lang="en-US" sz="1600">
                <a:latin typeface="+mn-lt"/>
              </a:endParaRPr>
            </a:p>
          </p:txBody>
        </p:sp>
        <p:sp>
          <p:nvSpPr>
            <p:cNvPr id="409" name="Rectangle 86"/>
            <p:cNvSpPr>
              <a:spLocks noChangeArrowheads="1"/>
            </p:cNvSpPr>
            <p:nvPr/>
          </p:nvSpPr>
          <p:spPr bwMode="auto">
            <a:xfrm>
              <a:off x="4252" y="1110"/>
              <a:ext cx="19"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&amp; </a:t>
              </a:r>
              <a:endParaRPr lang="en-US" sz="1600">
                <a:latin typeface="+mn-lt"/>
              </a:endParaRPr>
            </a:p>
          </p:txBody>
        </p:sp>
        <p:sp>
          <p:nvSpPr>
            <p:cNvPr id="410" name="Rectangle 87"/>
            <p:cNvSpPr>
              <a:spLocks noChangeArrowheads="1"/>
            </p:cNvSpPr>
            <p:nvPr/>
          </p:nvSpPr>
          <p:spPr bwMode="auto">
            <a:xfrm>
              <a:off x="4274" y="1110"/>
              <a:ext cx="88"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Transport</a:t>
              </a:r>
              <a:endParaRPr lang="en-US" sz="1600" dirty="0">
                <a:latin typeface="+mn-lt"/>
              </a:endParaRPr>
            </a:p>
          </p:txBody>
        </p:sp>
        <p:sp>
          <p:nvSpPr>
            <p:cNvPr id="411" name="Rectangle 88"/>
            <p:cNvSpPr>
              <a:spLocks noChangeArrowheads="1"/>
            </p:cNvSpPr>
            <p:nvPr/>
          </p:nvSpPr>
          <p:spPr bwMode="auto">
            <a:xfrm>
              <a:off x="4275" y="1173"/>
              <a:ext cx="71"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Access </a:t>
              </a:r>
              <a:endParaRPr lang="en-US" sz="1600">
                <a:latin typeface="+mn-lt"/>
              </a:endParaRPr>
            </a:p>
          </p:txBody>
        </p:sp>
        <p:sp>
          <p:nvSpPr>
            <p:cNvPr id="412" name="Rectangle 89"/>
            <p:cNvSpPr>
              <a:spLocks noChangeArrowheads="1"/>
            </p:cNvSpPr>
            <p:nvPr/>
          </p:nvSpPr>
          <p:spPr bwMode="auto">
            <a:xfrm>
              <a:off x="4244" y="1200"/>
              <a:ext cx="121"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Technologies</a:t>
              </a:r>
              <a:endParaRPr lang="en-US" sz="1600">
                <a:latin typeface="+mn-lt"/>
              </a:endParaRPr>
            </a:p>
          </p:txBody>
        </p:sp>
        <p:sp>
          <p:nvSpPr>
            <p:cNvPr id="413" name="Rectangle 90"/>
            <p:cNvSpPr>
              <a:spLocks noChangeArrowheads="1"/>
            </p:cNvSpPr>
            <p:nvPr/>
          </p:nvSpPr>
          <p:spPr bwMode="auto">
            <a:xfrm>
              <a:off x="4370" y="1106"/>
              <a:ext cx="7"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414" name="Line 91"/>
            <p:cNvSpPr>
              <a:spLocks noChangeShapeType="1"/>
            </p:cNvSpPr>
            <p:nvPr/>
          </p:nvSpPr>
          <p:spPr bwMode="auto">
            <a:xfrm>
              <a:off x="4312" y="1053"/>
              <a:ext cx="1" cy="26"/>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15" name="Freeform 92"/>
            <p:cNvSpPr>
              <a:spLocks/>
            </p:cNvSpPr>
            <p:nvPr/>
          </p:nvSpPr>
          <p:spPr bwMode="auto">
            <a:xfrm>
              <a:off x="4309" y="1048"/>
              <a:ext cx="6" cy="7"/>
            </a:xfrm>
            <a:custGeom>
              <a:avLst/>
              <a:gdLst>
                <a:gd name="T0" fmla="*/ 0 w 250"/>
                <a:gd name="T1" fmla="*/ 0 h 253"/>
                <a:gd name="T2" fmla="*/ 0 w 250"/>
                <a:gd name="T3" fmla="*/ 0 h 253"/>
                <a:gd name="T4" fmla="*/ 0 w 250"/>
                <a:gd name="T5" fmla="*/ 0 h 253"/>
                <a:gd name="T6" fmla="*/ 0 w 250"/>
                <a:gd name="T7" fmla="*/ 0 h 253"/>
                <a:gd name="T8" fmla="*/ 0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16" name="Freeform 93"/>
            <p:cNvSpPr>
              <a:spLocks/>
            </p:cNvSpPr>
            <p:nvPr/>
          </p:nvSpPr>
          <p:spPr bwMode="auto">
            <a:xfrm>
              <a:off x="4309" y="1077"/>
              <a:ext cx="7" cy="7"/>
            </a:xfrm>
            <a:custGeom>
              <a:avLst/>
              <a:gdLst>
                <a:gd name="T0" fmla="*/ 0 w 249"/>
                <a:gd name="T1" fmla="*/ 0 h 253"/>
                <a:gd name="T2" fmla="*/ 0 w 249"/>
                <a:gd name="T3" fmla="*/ 0 h 253"/>
                <a:gd name="T4" fmla="*/ 0 w 249"/>
                <a:gd name="T5" fmla="*/ 0 h 253"/>
                <a:gd name="T6" fmla="*/ 0 w 249"/>
                <a:gd name="T7" fmla="*/ 0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17" name="Line 94"/>
            <p:cNvSpPr>
              <a:spLocks noChangeShapeType="1"/>
            </p:cNvSpPr>
            <p:nvPr/>
          </p:nvSpPr>
          <p:spPr bwMode="auto">
            <a:xfrm>
              <a:off x="4196" y="1019"/>
              <a:ext cx="10"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18" name="Freeform 95"/>
            <p:cNvSpPr>
              <a:spLocks/>
            </p:cNvSpPr>
            <p:nvPr/>
          </p:nvSpPr>
          <p:spPr bwMode="auto">
            <a:xfrm>
              <a:off x="4190" y="101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19" name="Freeform 96"/>
            <p:cNvSpPr>
              <a:spLocks/>
            </p:cNvSpPr>
            <p:nvPr/>
          </p:nvSpPr>
          <p:spPr bwMode="auto">
            <a:xfrm>
              <a:off x="4205" y="1016"/>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20" name="Rectangle 97"/>
            <p:cNvSpPr>
              <a:spLocks noChangeArrowheads="1"/>
            </p:cNvSpPr>
            <p:nvPr/>
          </p:nvSpPr>
          <p:spPr bwMode="auto">
            <a:xfrm rot="16200000">
              <a:off x="4152" y="1113"/>
              <a:ext cx="20"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21" name="Rectangle 98"/>
            <p:cNvSpPr>
              <a:spLocks noChangeArrowheads="1"/>
            </p:cNvSpPr>
            <p:nvPr/>
          </p:nvSpPr>
          <p:spPr bwMode="auto">
            <a:xfrm rot="16200000">
              <a:off x="4156" y="1098"/>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22" name="Rectangle 99"/>
            <p:cNvSpPr>
              <a:spLocks noChangeArrowheads="1"/>
            </p:cNvSpPr>
            <p:nvPr/>
          </p:nvSpPr>
          <p:spPr bwMode="auto">
            <a:xfrm rot="16200000">
              <a:off x="4154" y="1086"/>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23" name="Rectangle 100"/>
            <p:cNvSpPr>
              <a:spLocks noChangeArrowheads="1"/>
            </p:cNvSpPr>
            <p:nvPr/>
          </p:nvSpPr>
          <p:spPr bwMode="auto">
            <a:xfrm rot="16200000">
              <a:off x="4155" y="1077"/>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24" name="Rectangle 101"/>
            <p:cNvSpPr>
              <a:spLocks noChangeArrowheads="1"/>
            </p:cNvSpPr>
            <p:nvPr/>
          </p:nvSpPr>
          <p:spPr bwMode="auto">
            <a:xfrm rot="16200000">
              <a:off x="4154" y="1062"/>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g</a:t>
              </a:r>
              <a:endParaRPr lang="en-US" sz="1600">
                <a:latin typeface="+mn-lt"/>
              </a:endParaRPr>
            </a:p>
          </p:txBody>
        </p:sp>
        <p:sp>
          <p:nvSpPr>
            <p:cNvPr id="425" name="Rectangle 102"/>
            <p:cNvSpPr>
              <a:spLocks noChangeArrowheads="1"/>
            </p:cNvSpPr>
            <p:nvPr/>
          </p:nvSpPr>
          <p:spPr bwMode="auto">
            <a:xfrm rot="16200000">
              <a:off x="4155" y="1052"/>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26" name="Rectangle 103"/>
            <p:cNvSpPr>
              <a:spLocks noChangeArrowheads="1"/>
            </p:cNvSpPr>
            <p:nvPr/>
          </p:nvSpPr>
          <p:spPr bwMode="auto">
            <a:xfrm rot="16200000">
              <a:off x="4152" y="1031"/>
              <a:ext cx="21"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27" name="Rectangle 104"/>
            <p:cNvSpPr>
              <a:spLocks noChangeArrowheads="1"/>
            </p:cNvSpPr>
            <p:nvPr/>
          </p:nvSpPr>
          <p:spPr bwMode="auto">
            <a:xfrm rot="16200000">
              <a:off x="4156" y="1018"/>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28" name="Rectangle 105"/>
            <p:cNvSpPr>
              <a:spLocks noChangeArrowheads="1"/>
            </p:cNvSpPr>
            <p:nvPr/>
          </p:nvSpPr>
          <p:spPr bwMode="auto">
            <a:xfrm rot="16200000">
              <a:off x="4154" y="1006"/>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29" name="Rectangle 106"/>
            <p:cNvSpPr>
              <a:spLocks noChangeArrowheads="1"/>
            </p:cNvSpPr>
            <p:nvPr/>
          </p:nvSpPr>
          <p:spPr bwMode="auto">
            <a:xfrm rot="16200000">
              <a:off x="4159" y="999"/>
              <a:ext cx="8"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430" name="Rectangle 107"/>
            <p:cNvSpPr>
              <a:spLocks noChangeArrowheads="1"/>
            </p:cNvSpPr>
            <p:nvPr/>
          </p:nvSpPr>
          <p:spPr bwMode="auto">
            <a:xfrm>
              <a:off x="4216" y="1217"/>
              <a:ext cx="37"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sp>
          <p:nvSpPr>
            <p:cNvPr id="431" name="Rectangle 108"/>
            <p:cNvSpPr>
              <a:spLocks noChangeArrowheads="1"/>
            </p:cNvSpPr>
            <p:nvPr/>
          </p:nvSpPr>
          <p:spPr bwMode="auto">
            <a:xfrm>
              <a:off x="4439" y="914"/>
              <a:ext cx="53" cy="329"/>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432" name="Rectangle 109"/>
            <p:cNvSpPr>
              <a:spLocks noChangeArrowheads="1"/>
            </p:cNvSpPr>
            <p:nvPr/>
          </p:nvSpPr>
          <p:spPr bwMode="auto">
            <a:xfrm>
              <a:off x="4439" y="914"/>
              <a:ext cx="53" cy="329"/>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433" name="Rectangle 110"/>
            <p:cNvSpPr>
              <a:spLocks noChangeArrowheads="1"/>
            </p:cNvSpPr>
            <p:nvPr/>
          </p:nvSpPr>
          <p:spPr bwMode="auto">
            <a:xfrm rot="16200000">
              <a:off x="4458" y="1093"/>
              <a:ext cx="17"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S</a:t>
              </a:r>
              <a:endParaRPr lang="en-US" sz="1600">
                <a:latin typeface="+mn-lt"/>
              </a:endParaRPr>
            </a:p>
          </p:txBody>
        </p:sp>
        <p:sp>
          <p:nvSpPr>
            <p:cNvPr id="434" name="Rectangle 111"/>
            <p:cNvSpPr>
              <a:spLocks noChangeArrowheads="1"/>
            </p:cNvSpPr>
            <p:nvPr/>
          </p:nvSpPr>
          <p:spPr bwMode="auto">
            <a:xfrm rot="16200000">
              <a:off x="4460" y="1080"/>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35" name="Rectangle 112"/>
            <p:cNvSpPr>
              <a:spLocks noChangeArrowheads="1"/>
            </p:cNvSpPr>
            <p:nvPr/>
          </p:nvSpPr>
          <p:spPr bwMode="auto">
            <a:xfrm rot="16200000">
              <a:off x="4459" y="1070"/>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c</a:t>
              </a:r>
              <a:endParaRPr lang="en-US" sz="1600">
                <a:latin typeface="+mn-lt"/>
              </a:endParaRPr>
            </a:p>
          </p:txBody>
        </p:sp>
        <p:sp>
          <p:nvSpPr>
            <p:cNvPr id="436" name="Rectangle 113"/>
            <p:cNvSpPr>
              <a:spLocks noChangeArrowheads="1"/>
            </p:cNvSpPr>
            <p:nvPr/>
          </p:nvSpPr>
          <p:spPr bwMode="auto">
            <a:xfrm rot="16200000">
              <a:off x="4458" y="1056"/>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u</a:t>
              </a:r>
              <a:endParaRPr lang="en-US" sz="1600">
                <a:latin typeface="+mn-lt"/>
              </a:endParaRPr>
            </a:p>
          </p:txBody>
        </p:sp>
        <p:sp>
          <p:nvSpPr>
            <p:cNvPr id="437" name="Rectangle 114"/>
            <p:cNvSpPr>
              <a:spLocks noChangeArrowheads="1"/>
            </p:cNvSpPr>
            <p:nvPr/>
          </p:nvSpPr>
          <p:spPr bwMode="auto">
            <a:xfrm rot="16200000">
              <a:off x="4460" y="1046"/>
              <a:ext cx="9"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r</a:t>
              </a:r>
              <a:endParaRPr lang="en-US" sz="1600">
                <a:latin typeface="+mn-lt"/>
              </a:endParaRPr>
            </a:p>
          </p:txBody>
        </p:sp>
        <p:sp>
          <p:nvSpPr>
            <p:cNvPr id="438" name="Rectangle 115"/>
            <p:cNvSpPr>
              <a:spLocks noChangeArrowheads="1"/>
            </p:cNvSpPr>
            <p:nvPr/>
          </p:nvSpPr>
          <p:spPr bwMode="auto">
            <a:xfrm rot="16200000">
              <a:off x="4462" y="1039"/>
              <a:ext cx="6"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i</a:t>
              </a:r>
              <a:endParaRPr lang="en-US" sz="1600">
                <a:latin typeface="+mn-lt"/>
              </a:endParaRPr>
            </a:p>
          </p:txBody>
        </p:sp>
        <p:sp>
          <p:nvSpPr>
            <p:cNvPr id="439" name="Rectangle 116"/>
            <p:cNvSpPr>
              <a:spLocks noChangeArrowheads="1"/>
            </p:cNvSpPr>
            <p:nvPr/>
          </p:nvSpPr>
          <p:spPr bwMode="auto">
            <a:xfrm rot="16200000">
              <a:off x="4463" y="1033"/>
              <a:ext cx="8"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440" name="Rectangle 117"/>
            <p:cNvSpPr>
              <a:spLocks noChangeArrowheads="1"/>
            </p:cNvSpPr>
            <p:nvPr/>
          </p:nvSpPr>
          <p:spPr bwMode="auto">
            <a:xfrm rot="16200000">
              <a:off x="4459" y="1023"/>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y</a:t>
              </a:r>
              <a:endParaRPr lang="en-US" sz="1600">
                <a:latin typeface="+mn-lt"/>
              </a:endParaRPr>
            </a:p>
          </p:txBody>
        </p:sp>
        <p:sp>
          <p:nvSpPr>
            <p:cNvPr id="441" name="Line 118"/>
            <p:cNvSpPr>
              <a:spLocks noChangeShapeType="1"/>
            </p:cNvSpPr>
            <p:nvPr/>
          </p:nvSpPr>
          <p:spPr bwMode="auto">
            <a:xfrm>
              <a:off x="4420" y="1214"/>
              <a:ext cx="9"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42" name="Freeform 119"/>
            <p:cNvSpPr>
              <a:spLocks/>
            </p:cNvSpPr>
            <p:nvPr/>
          </p:nvSpPr>
          <p:spPr bwMode="auto">
            <a:xfrm>
              <a:off x="4415"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3" name="Freeform 120"/>
            <p:cNvSpPr>
              <a:spLocks/>
            </p:cNvSpPr>
            <p:nvPr/>
          </p:nvSpPr>
          <p:spPr bwMode="auto">
            <a:xfrm>
              <a:off x="4427"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4" name="Line 121"/>
            <p:cNvSpPr>
              <a:spLocks noChangeShapeType="1"/>
            </p:cNvSpPr>
            <p:nvPr/>
          </p:nvSpPr>
          <p:spPr bwMode="auto">
            <a:xfrm>
              <a:off x="4420" y="1110"/>
              <a:ext cx="9"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45" name="Freeform 122"/>
            <p:cNvSpPr>
              <a:spLocks/>
            </p:cNvSpPr>
            <p:nvPr/>
          </p:nvSpPr>
          <p:spPr bwMode="auto">
            <a:xfrm>
              <a:off x="4415"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6" name="Freeform 123"/>
            <p:cNvSpPr>
              <a:spLocks/>
            </p:cNvSpPr>
            <p:nvPr/>
          </p:nvSpPr>
          <p:spPr bwMode="auto">
            <a:xfrm>
              <a:off x="4427"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7" name="Line 124"/>
            <p:cNvSpPr>
              <a:spLocks noChangeShapeType="1"/>
            </p:cNvSpPr>
            <p:nvPr/>
          </p:nvSpPr>
          <p:spPr bwMode="auto">
            <a:xfrm>
              <a:off x="4420" y="1020"/>
              <a:ext cx="9"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48" name="Freeform 125"/>
            <p:cNvSpPr>
              <a:spLocks/>
            </p:cNvSpPr>
            <p:nvPr/>
          </p:nvSpPr>
          <p:spPr bwMode="auto">
            <a:xfrm>
              <a:off x="4415" y="1017"/>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9" name="Freeform 126"/>
            <p:cNvSpPr>
              <a:spLocks/>
            </p:cNvSpPr>
            <p:nvPr/>
          </p:nvSpPr>
          <p:spPr bwMode="auto">
            <a:xfrm>
              <a:off x="4427" y="1017"/>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50" name="Line 127"/>
            <p:cNvSpPr>
              <a:spLocks noChangeShapeType="1"/>
            </p:cNvSpPr>
            <p:nvPr/>
          </p:nvSpPr>
          <p:spPr bwMode="auto">
            <a:xfrm>
              <a:off x="4313" y="1149"/>
              <a:ext cx="0" cy="24"/>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51" name="Freeform 128"/>
            <p:cNvSpPr>
              <a:spLocks/>
            </p:cNvSpPr>
            <p:nvPr/>
          </p:nvSpPr>
          <p:spPr bwMode="auto">
            <a:xfrm>
              <a:off x="4309" y="1144"/>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52" name="Freeform 129"/>
            <p:cNvSpPr>
              <a:spLocks/>
            </p:cNvSpPr>
            <p:nvPr/>
          </p:nvSpPr>
          <p:spPr bwMode="auto">
            <a:xfrm>
              <a:off x="4309" y="1171"/>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53" name="Rectangle 130"/>
            <p:cNvSpPr>
              <a:spLocks noChangeArrowheads="1"/>
            </p:cNvSpPr>
            <p:nvPr/>
          </p:nvSpPr>
          <p:spPr bwMode="auto">
            <a:xfrm>
              <a:off x="4334" y="1218"/>
              <a:ext cx="40"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CAN bus</a:t>
              </a:r>
              <a:endParaRPr lang="en-US" sz="1600">
                <a:latin typeface="+mn-lt"/>
              </a:endParaRPr>
            </a:p>
          </p:txBody>
        </p:sp>
      </p:grpSp>
      <p:grpSp>
        <p:nvGrpSpPr>
          <p:cNvPr id="11" name="Group 131"/>
          <p:cNvGrpSpPr>
            <a:grpSpLocks/>
          </p:cNvGrpSpPr>
          <p:nvPr/>
        </p:nvGrpSpPr>
        <p:grpSpPr bwMode="auto">
          <a:xfrm>
            <a:off x="6102000" y="3558653"/>
            <a:ext cx="542790" cy="404436"/>
            <a:chOff x="4647" y="879"/>
            <a:chExt cx="393" cy="387"/>
          </a:xfrm>
        </p:grpSpPr>
        <p:sp>
          <p:nvSpPr>
            <p:cNvPr id="455" name="Rectangle 132"/>
            <p:cNvSpPr>
              <a:spLocks noChangeArrowheads="1"/>
            </p:cNvSpPr>
            <p:nvPr/>
          </p:nvSpPr>
          <p:spPr bwMode="auto">
            <a:xfrm>
              <a:off x="4647" y="879"/>
              <a:ext cx="393" cy="3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456" name="Rectangle 133"/>
            <p:cNvSpPr>
              <a:spLocks noChangeArrowheads="1"/>
            </p:cNvSpPr>
            <p:nvPr/>
          </p:nvSpPr>
          <p:spPr bwMode="auto">
            <a:xfrm>
              <a:off x="4647" y="879"/>
              <a:ext cx="393" cy="387"/>
            </a:xfrm>
            <a:prstGeom prst="rect">
              <a:avLst/>
            </a:pr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457" name="Rectangle 134"/>
            <p:cNvSpPr>
              <a:spLocks noChangeArrowheads="1"/>
            </p:cNvSpPr>
            <p:nvPr/>
          </p:nvSpPr>
          <p:spPr bwMode="auto">
            <a:xfrm>
              <a:off x="4825" y="1178"/>
              <a:ext cx="118" cy="65"/>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458" name="Rectangle 135"/>
            <p:cNvSpPr>
              <a:spLocks noChangeArrowheads="1"/>
            </p:cNvSpPr>
            <p:nvPr/>
          </p:nvSpPr>
          <p:spPr bwMode="auto">
            <a:xfrm>
              <a:off x="4825" y="1178"/>
              <a:ext cx="118" cy="65"/>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459" name="Rectangle 136"/>
            <p:cNvSpPr>
              <a:spLocks noChangeArrowheads="1"/>
            </p:cNvSpPr>
            <p:nvPr/>
          </p:nvSpPr>
          <p:spPr bwMode="auto">
            <a:xfrm>
              <a:off x="4825" y="1084"/>
              <a:ext cx="118" cy="60"/>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460" name="Rectangle 137"/>
            <p:cNvSpPr>
              <a:spLocks noChangeArrowheads="1"/>
            </p:cNvSpPr>
            <p:nvPr/>
          </p:nvSpPr>
          <p:spPr bwMode="auto">
            <a:xfrm>
              <a:off x="4825" y="1084"/>
              <a:ext cx="118" cy="60"/>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461" name="Rectangle 138"/>
            <p:cNvSpPr>
              <a:spLocks noChangeArrowheads="1"/>
            </p:cNvSpPr>
            <p:nvPr/>
          </p:nvSpPr>
          <p:spPr bwMode="auto">
            <a:xfrm>
              <a:off x="4665" y="912"/>
              <a:ext cx="54" cy="331"/>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462" name="Rectangle 139"/>
            <p:cNvSpPr>
              <a:spLocks noChangeArrowheads="1"/>
            </p:cNvSpPr>
            <p:nvPr/>
          </p:nvSpPr>
          <p:spPr bwMode="auto">
            <a:xfrm>
              <a:off x="4665" y="912"/>
              <a:ext cx="54" cy="331"/>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463" name="Rectangle 140"/>
            <p:cNvSpPr>
              <a:spLocks noChangeArrowheads="1"/>
            </p:cNvSpPr>
            <p:nvPr/>
          </p:nvSpPr>
          <p:spPr bwMode="auto">
            <a:xfrm>
              <a:off x="4749" y="1000"/>
              <a:ext cx="194" cy="48"/>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464" name="Rectangle 141"/>
            <p:cNvSpPr>
              <a:spLocks noChangeArrowheads="1"/>
            </p:cNvSpPr>
            <p:nvPr/>
          </p:nvSpPr>
          <p:spPr bwMode="auto">
            <a:xfrm>
              <a:off x="4749" y="1000"/>
              <a:ext cx="194" cy="48"/>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465" name="Rectangle 142"/>
            <p:cNvSpPr>
              <a:spLocks noChangeArrowheads="1"/>
            </p:cNvSpPr>
            <p:nvPr/>
          </p:nvSpPr>
          <p:spPr bwMode="auto">
            <a:xfrm>
              <a:off x="4802" y="1011"/>
              <a:ext cx="78"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Facilities</a:t>
              </a:r>
              <a:endParaRPr lang="en-US" sz="1600">
                <a:latin typeface="+mn-lt"/>
              </a:endParaRPr>
            </a:p>
          </p:txBody>
        </p:sp>
        <p:sp>
          <p:nvSpPr>
            <p:cNvPr id="466" name="Line 143"/>
            <p:cNvSpPr>
              <a:spLocks noChangeShapeType="1"/>
            </p:cNvSpPr>
            <p:nvPr/>
          </p:nvSpPr>
          <p:spPr bwMode="auto">
            <a:xfrm>
              <a:off x="4724" y="1210"/>
              <a:ext cx="96"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67" name="Freeform 144"/>
            <p:cNvSpPr>
              <a:spLocks/>
            </p:cNvSpPr>
            <p:nvPr/>
          </p:nvSpPr>
          <p:spPr bwMode="auto">
            <a:xfrm>
              <a:off x="4719" y="1207"/>
              <a:ext cx="7"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68" name="Freeform 145"/>
            <p:cNvSpPr>
              <a:spLocks/>
            </p:cNvSpPr>
            <p:nvPr/>
          </p:nvSpPr>
          <p:spPr bwMode="auto">
            <a:xfrm>
              <a:off x="4819" y="1207"/>
              <a:ext cx="6"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69" name="Line 146"/>
            <p:cNvSpPr>
              <a:spLocks noChangeShapeType="1"/>
            </p:cNvSpPr>
            <p:nvPr/>
          </p:nvSpPr>
          <p:spPr bwMode="auto">
            <a:xfrm>
              <a:off x="4846" y="952"/>
              <a:ext cx="0" cy="2"/>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70" name="Freeform 147"/>
            <p:cNvSpPr>
              <a:spLocks/>
            </p:cNvSpPr>
            <p:nvPr/>
          </p:nvSpPr>
          <p:spPr bwMode="auto">
            <a:xfrm>
              <a:off x="4843" y="947"/>
              <a:ext cx="6" cy="6"/>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1" name="Freeform 148"/>
            <p:cNvSpPr>
              <a:spLocks/>
            </p:cNvSpPr>
            <p:nvPr/>
          </p:nvSpPr>
          <p:spPr bwMode="auto">
            <a:xfrm>
              <a:off x="4843" y="953"/>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2" name="Line 149"/>
            <p:cNvSpPr>
              <a:spLocks noChangeShapeType="1"/>
            </p:cNvSpPr>
            <p:nvPr/>
          </p:nvSpPr>
          <p:spPr bwMode="auto">
            <a:xfrm>
              <a:off x="4724" y="1114"/>
              <a:ext cx="96"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73" name="Freeform 150"/>
            <p:cNvSpPr>
              <a:spLocks/>
            </p:cNvSpPr>
            <p:nvPr/>
          </p:nvSpPr>
          <p:spPr bwMode="auto">
            <a:xfrm>
              <a:off x="4719" y="1111"/>
              <a:ext cx="7" cy="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4" name="Freeform 151"/>
            <p:cNvSpPr>
              <a:spLocks/>
            </p:cNvSpPr>
            <p:nvPr/>
          </p:nvSpPr>
          <p:spPr bwMode="auto">
            <a:xfrm>
              <a:off x="4819" y="1111"/>
              <a:ext cx="6" cy="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5" name="Rectangle 152"/>
            <p:cNvSpPr>
              <a:spLocks noChangeArrowheads="1"/>
            </p:cNvSpPr>
            <p:nvPr/>
          </p:nvSpPr>
          <p:spPr bwMode="auto">
            <a:xfrm>
              <a:off x="4830" y="1088"/>
              <a:ext cx="7"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476" name="Rectangle 153"/>
            <p:cNvSpPr>
              <a:spLocks noChangeArrowheads="1"/>
            </p:cNvSpPr>
            <p:nvPr/>
          </p:nvSpPr>
          <p:spPr bwMode="auto">
            <a:xfrm>
              <a:off x="4842" y="1088"/>
              <a:ext cx="45"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477" name="Rectangle 154"/>
            <p:cNvSpPr>
              <a:spLocks noChangeArrowheads="1"/>
            </p:cNvSpPr>
            <p:nvPr/>
          </p:nvSpPr>
          <p:spPr bwMode="auto">
            <a:xfrm>
              <a:off x="4927" y="1088"/>
              <a:ext cx="9"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478" name="Rectangle 155"/>
            <p:cNvSpPr>
              <a:spLocks noChangeArrowheads="1"/>
            </p:cNvSpPr>
            <p:nvPr/>
          </p:nvSpPr>
          <p:spPr bwMode="auto">
            <a:xfrm>
              <a:off x="4860" y="1110"/>
              <a:ext cx="43"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479" name="Rectangle 156"/>
            <p:cNvSpPr>
              <a:spLocks noChangeArrowheads="1"/>
            </p:cNvSpPr>
            <p:nvPr/>
          </p:nvSpPr>
          <p:spPr bwMode="auto">
            <a:xfrm>
              <a:off x="4881" y="1178"/>
              <a:ext cx="32"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480" name="Rectangle 157"/>
            <p:cNvSpPr>
              <a:spLocks noChangeArrowheads="1"/>
            </p:cNvSpPr>
            <p:nvPr/>
          </p:nvSpPr>
          <p:spPr bwMode="auto">
            <a:xfrm>
              <a:off x="4830" y="1199"/>
              <a:ext cx="58"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481" name="Rectangle 158"/>
            <p:cNvSpPr>
              <a:spLocks noChangeArrowheads="1"/>
            </p:cNvSpPr>
            <p:nvPr/>
          </p:nvSpPr>
          <p:spPr bwMode="auto">
            <a:xfrm>
              <a:off x="4904" y="1105"/>
              <a:ext cx="7"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482" name="Line 159"/>
            <p:cNvSpPr>
              <a:spLocks noChangeShapeType="1"/>
            </p:cNvSpPr>
            <p:nvPr/>
          </p:nvSpPr>
          <p:spPr bwMode="auto">
            <a:xfrm>
              <a:off x="4884" y="1053"/>
              <a:ext cx="0" cy="26"/>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83" name="Freeform 160"/>
            <p:cNvSpPr>
              <a:spLocks/>
            </p:cNvSpPr>
            <p:nvPr/>
          </p:nvSpPr>
          <p:spPr bwMode="auto">
            <a:xfrm>
              <a:off x="4881" y="1048"/>
              <a:ext cx="7"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4" name="Freeform 161"/>
            <p:cNvSpPr>
              <a:spLocks/>
            </p:cNvSpPr>
            <p:nvPr/>
          </p:nvSpPr>
          <p:spPr bwMode="auto">
            <a:xfrm>
              <a:off x="4881" y="1077"/>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5" name="Line 162"/>
            <p:cNvSpPr>
              <a:spLocks noChangeShapeType="1"/>
            </p:cNvSpPr>
            <p:nvPr/>
          </p:nvSpPr>
          <p:spPr bwMode="auto">
            <a:xfrm>
              <a:off x="4729" y="1019"/>
              <a:ext cx="11"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86" name="Freeform 163"/>
            <p:cNvSpPr>
              <a:spLocks/>
            </p:cNvSpPr>
            <p:nvPr/>
          </p:nvSpPr>
          <p:spPr bwMode="auto">
            <a:xfrm>
              <a:off x="4724" y="101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7" name="Freeform 164"/>
            <p:cNvSpPr>
              <a:spLocks/>
            </p:cNvSpPr>
            <p:nvPr/>
          </p:nvSpPr>
          <p:spPr bwMode="auto">
            <a:xfrm>
              <a:off x="4739" y="1016"/>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8" name="Rectangle 165"/>
            <p:cNvSpPr>
              <a:spLocks noChangeArrowheads="1"/>
            </p:cNvSpPr>
            <p:nvPr/>
          </p:nvSpPr>
          <p:spPr bwMode="auto">
            <a:xfrm rot="16200000">
              <a:off x="4685" y="1116"/>
              <a:ext cx="20"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89" name="Rectangle 166"/>
            <p:cNvSpPr>
              <a:spLocks noChangeArrowheads="1"/>
            </p:cNvSpPr>
            <p:nvPr/>
          </p:nvSpPr>
          <p:spPr bwMode="auto">
            <a:xfrm rot="16200000">
              <a:off x="4690" y="1098"/>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90" name="Rectangle 167"/>
            <p:cNvSpPr>
              <a:spLocks noChangeArrowheads="1"/>
            </p:cNvSpPr>
            <p:nvPr/>
          </p:nvSpPr>
          <p:spPr bwMode="auto">
            <a:xfrm rot="16200000">
              <a:off x="4688" y="1089"/>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91" name="Rectangle 168"/>
            <p:cNvSpPr>
              <a:spLocks noChangeArrowheads="1"/>
            </p:cNvSpPr>
            <p:nvPr/>
          </p:nvSpPr>
          <p:spPr bwMode="auto">
            <a:xfrm rot="16200000">
              <a:off x="4689" y="1078"/>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92" name="Rectangle 169"/>
            <p:cNvSpPr>
              <a:spLocks noChangeArrowheads="1"/>
            </p:cNvSpPr>
            <p:nvPr/>
          </p:nvSpPr>
          <p:spPr bwMode="auto">
            <a:xfrm rot="16200000">
              <a:off x="4688" y="1065"/>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g</a:t>
              </a:r>
              <a:endParaRPr lang="en-US" sz="1600">
                <a:latin typeface="+mn-lt"/>
              </a:endParaRPr>
            </a:p>
          </p:txBody>
        </p:sp>
        <p:sp>
          <p:nvSpPr>
            <p:cNvPr id="493" name="Rectangle 170"/>
            <p:cNvSpPr>
              <a:spLocks noChangeArrowheads="1"/>
            </p:cNvSpPr>
            <p:nvPr/>
          </p:nvSpPr>
          <p:spPr bwMode="auto">
            <a:xfrm rot="16200000">
              <a:off x="4689" y="1053"/>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94" name="Rectangle 171"/>
            <p:cNvSpPr>
              <a:spLocks noChangeArrowheads="1"/>
            </p:cNvSpPr>
            <p:nvPr/>
          </p:nvSpPr>
          <p:spPr bwMode="auto">
            <a:xfrm rot="16200000">
              <a:off x="4686" y="1031"/>
              <a:ext cx="21"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95" name="Rectangle 172"/>
            <p:cNvSpPr>
              <a:spLocks noChangeArrowheads="1"/>
            </p:cNvSpPr>
            <p:nvPr/>
          </p:nvSpPr>
          <p:spPr bwMode="auto">
            <a:xfrm rot="16200000">
              <a:off x="4690" y="1018"/>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96" name="Rectangle 173"/>
            <p:cNvSpPr>
              <a:spLocks noChangeArrowheads="1"/>
            </p:cNvSpPr>
            <p:nvPr/>
          </p:nvSpPr>
          <p:spPr bwMode="auto">
            <a:xfrm rot="16200000">
              <a:off x="4688" y="1009"/>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97" name="Rectangle 174"/>
            <p:cNvSpPr>
              <a:spLocks noChangeArrowheads="1"/>
            </p:cNvSpPr>
            <p:nvPr/>
          </p:nvSpPr>
          <p:spPr bwMode="auto">
            <a:xfrm rot="16200000">
              <a:off x="4693" y="1000"/>
              <a:ext cx="8"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498" name="Rectangle 175"/>
            <p:cNvSpPr>
              <a:spLocks noChangeArrowheads="1"/>
            </p:cNvSpPr>
            <p:nvPr/>
          </p:nvSpPr>
          <p:spPr bwMode="auto">
            <a:xfrm>
              <a:off x="4973" y="914"/>
              <a:ext cx="52" cy="329"/>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499" name="Rectangle 176"/>
            <p:cNvSpPr>
              <a:spLocks noChangeArrowheads="1"/>
            </p:cNvSpPr>
            <p:nvPr/>
          </p:nvSpPr>
          <p:spPr bwMode="auto">
            <a:xfrm>
              <a:off x="4973" y="914"/>
              <a:ext cx="52" cy="329"/>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500" name="Rectangle 177"/>
            <p:cNvSpPr>
              <a:spLocks noChangeArrowheads="1"/>
            </p:cNvSpPr>
            <p:nvPr/>
          </p:nvSpPr>
          <p:spPr bwMode="auto">
            <a:xfrm rot="16200000">
              <a:off x="4992" y="1094"/>
              <a:ext cx="17"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S</a:t>
              </a:r>
              <a:endParaRPr lang="en-US" sz="1600">
                <a:latin typeface="+mn-lt"/>
              </a:endParaRPr>
            </a:p>
          </p:txBody>
        </p:sp>
        <p:sp>
          <p:nvSpPr>
            <p:cNvPr id="501" name="Rectangle 178"/>
            <p:cNvSpPr>
              <a:spLocks noChangeArrowheads="1"/>
            </p:cNvSpPr>
            <p:nvPr/>
          </p:nvSpPr>
          <p:spPr bwMode="auto">
            <a:xfrm rot="16200000">
              <a:off x="4994" y="1081"/>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502" name="Rectangle 179"/>
            <p:cNvSpPr>
              <a:spLocks noChangeArrowheads="1"/>
            </p:cNvSpPr>
            <p:nvPr/>
          </p:nvSpPr>
          <p:spPr bwMode="auto">
            <a:xfrm rot="16200000">
              <a:off x="4993" y="1071"/>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c</a:t>
              </a:r>
              <a:endParaRPr lang="en-US" sz="1600">
                <a:latin typeface="+mn-lt"/>
              </a:endParaRPr>
            </a:p>
          </p:txBody>
        </p:sp>
        <p:sp>
          <p:nvSpPr>
            <p:cNvPr id="503" name="Rectangle 180"/>
            <p:cNvSpPr>
              <a:spLocks noChangeArrowheads="1"/>
            </p:cNvSpPr>
            <p:nvPr/>
          </p:nvSpPr>
          <p:spPr bwMode="auto">
            <a:xfrm rot="16200000">
              <a:off x="4992" y="1058"/>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u</a:t>
              </a:r>
              <a:endParaRPr lang="en-US" sz="1600">
                <a:latin typeface="+mn-lt"/>
              </a:endParaRPr>
            </a:p>
          </p:txBody>
        </p:sp>
        <p:sp>
          <p:nvSpPr>
            <p:cNvPr id="504" name="Rectangle 181"/>
            <p:cNvSpPr>
              <a:spLocks noChangeArrowheads="1"/>
            </p:cNvSpPr>
            <p:nvPr/>
          </p:nvSpPr>
          <p:spPr bwMode="auto">
            <a:xfrm rot="16200000">
              <a:off x="4994" y="1048"/>
              <a:ext cx="9"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r</a:t>
              </a:r>
              <a:endParaRPr lang="en-US" sz="1600">
                <a:latin typeface="+mn-lt"/>
              </a:endParaRPr>
            </a:p>
          </p:txBody>
        </p:sp>
        <p:sp>
          <p:nvSpPr>
            <p:cNvPr id="505" name="Rectangle 182"/>
            <p:cNvSpPr>
              <a:spLocks noChangeArrowheads="1"/>
            </p:cNvSpPr>
            <p:nvPr/>
          </p:nvSpPr>
          <p:spPr bwMode="auto">
            <a:xfrm rot="16200000">
              <a:off x="4996" y="1040"/>
              <a:ext cx="6"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err="1">
                  <a:solidFill>
                    <a:srgbClr val="FFFFFF"/>
                  </a:solidFill>
                  <a:latin typeface="+mn-lt"/>
                </a:rPr>
                <a:t>i</a:t>
              </a:r>
              <a:endParaRPr lang="en-US" sz="1600" dirty="0">
                <a:latin typeface="+mn-lt"/>
              </a:endParaRPr>
            </a:p>
          </p:txBody>
        </p:sp>
        <p:sp>
          <p:nvSpPr>
            <p:cNvPr id="506" name="Rectangle 183"/>
            <p:cNvSpPr>
              <a:spLocks noChangeArrowheads="1"/>
            </p:cNvSpPr>
            <p:nvPr/>
          </p:nvSpPr>
          <p:spPr bwMode="auto">
            <a:xfrm rot="16200000">
              <a:off x="4997" y="1034"/>
              <a:ext cx="8"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507" name="Rectangle 184"/>
            <p:cNvSpPr>
              <a:spLocks noChangeArrowheads="1"/>
            </p:cNvSpPr>
            <p:nvPr/>
          </p:nvSpPr>
          <p:spPr bwMode="auto">
            <a:xfrm rot="16200000">
              <a:off x="4993" y="1024"/>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y</a:t>
              </a:r>
              <a:endParaRPr lang="en-US" sz="1600">
                <a:latin typeface="+mn-lt"/>
              </a:endParaRPr>
            </a:p>
          </p:txBody>
        </p:sp>
        <p:sp>
          <p:nvSpPr>
            <p:cNvPr id="508" name="Line 185"/>
            <p:cNvSpPr>
              <a:spLocks noChangeShapeType="1"/>
            </p:cNvSpPr>
            <p:nvPr/>
          </p:nvSpPr>
          <p:spPr bwMode="auto">
            <a:xfrm>
              <a:off x="4954" y="1214"/>
              <a:ext cx="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09" name="Freeform 186"/>
            <p:cNvSpPr>
              <a:spLocks/>
            </p:cNvSpPr>
            <p:nvPr/>
          </p:nvSpPr>
          <p:spPr bwMode="auto">
            <a:xfrm>
              <a:off x="4949" y="1210"/>
              <a:ext cx="6"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0" name="Freeform 187"/>
            <p:cNvSpPr>
              <a:spLocks/>
            </p:cNvSpPr>
            <p:nvPr/>
          </p:nvSpPr>
          <p:spPr bwMode="auto">
            <a:xfrm>
              <a:off x="4961"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1" name="Line 188"/>
            <p:cNvSpPr>
              <a:spLocks noChangeShapeType="1"/>
            </p:cNvSpPr>
            <p:nvPr/>
          </p:nvSpPr>
          <p:spPr bwMode="auto">
            <a:xfrm>
              <a:off x="4954" y="1110"/>
              <a:ext cx="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12" name="Freeform 189"/>
            <p:cNvSpPr>
              <a:spLocks/>
            </p:cNvSpPr>
            <p:nvPr/>
          </p:nvSpPr>
          <p:spPr bwMode="auto">
            <a:xfrm>
              <a:off x="4949" y="1106"/>
              <a:ext cx="6"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3" name="Freeform 190"/>
            <p:cNvSpPr>
              <a:spLocks/>
            </p:cNvSpPr>
            <p:nvPr/>
          </p:nvSpPr>
          <p:spPr bwMode="auto">
            <a:xfrm>
              <a:off x="4961"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4" name="Line 191"/>
            <p:cNvSpPr>
              <a:spLocks noChangeShapeType="1"/>
            </p:cNvSpPr>
            <p:nvPr/>
          </p:nvSpPr>
          <p:spPr bwMode="auto">
            <a:xfrm>
              <a:off x="4954" y="1020"/>
              <a:ext cx="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15" name="Freeform 192"/>
            <p:cNvSpPr>
              <a:spLocks/>
            </p:cNvSpPr>
            <p:nvPr/>
          </p:nvSpPr>
          <p:spPr bwMode="auto">
            <a:xfrm>
              <a:off x="4949" y="1017"/>
              <a:ext cx="6"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6" name="Freeform 193"/>
            <p:cNvSpPr>
              <a:spLocks/>
            </p:cNvSpPr>
            <p:nvPr/>
          </p:nvSpPr>
          <p:spPr bwMode="auto">
            <a:xfrm>
              <a:off x="4961" y="1017"/>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7" name="Rectangle 194"/>
            <p:cNvSpPr>
              <a:spLocks noChangeArrowheads="1"/>
            </p:cNvSpPr>
            <p:nvPr/>
          </p:nvSpPr>
          <p:spPr bwMode="auto">
            <a:xfrm>
              <a:off x="4749" y="918"/>
              <a:ext cx="194" cy="45"/>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518" name="Rectangle 195"/>
            <p:cNvSpPr>
              <a:spLocks noChangeArrowheads="1"/>
            </p:cNvSpPr>
            <p:nvPr/>
          </p:nvSpPr>
          <p:spPr bwMode="auto">
            <a:xfrm>
              <a:off x="4749" y="918"/>
              <a:ext cx="194" cy="45"/>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519" name="Rectangle 196"/>
            <p:cNvSpPr>
              <a:spLocks noChangeArrowheads="1"/>
            </p:cNvSpPr>
            <p:nvPr/>
          </p:nvSpPr>
          <p:spPr bwMode="auto">
            <a:xfrm>
              <a:off x="4783" y="928"/>
              <a:ext cx="111"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Applications</a:t>
              </a:r>
              <a:endParaRPr lang="en-US" sz="1600">
                <a:latin typeface="+mn-lt"/>
              </a:endParaRPr>
            </a:p>
          </p:txBody>
        </p:sp>
        <p:sp>
          <p:nvSpPr>
            <p:cNvPr id="520" name="Line 197"/>
            <p:cNvSpPr>
              <a:spLocks noChangeShapeType="1"/>
            </p:cNvSpPr>
            <p:nvPr/>
          </p:nvSpPr>
          <p:spPr bwMode="auto">
            <a:xfrm>
              <a:off x="4955" y="944"/>
              <a:ext cx="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21" name="Freeform 198"/>
            <p:cNvSpPr>
              <a:spLocks/>
            </p:cNvSpPr>
            <p:nvPr/>
          </p:nvSpPr>
          <p:spPr bwMode="auto">
            <a:xfrm>
              <a:off x="4950" y="941"/>
              <a:ext cx="6"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2" name="Freeform 199"/>
            <p:cNvSpPr>
              <a:spLocks/>
            </p:cNvSpPr>
            <p:nvPr/>
          </p:nvSpPr>
          <p:spPr bwMode="auto">
            <a:xfrm>
              <a:off x="4962" y="941"/>
              <a:ext cx="7"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3" name="Line 200"/>
            <p:cNvSpPr>
              <a:spLocks noChangeShapeType="1"/>
            </p:cNvSpPr>
            <p:nvPr/>
          </p:nvSpPr>
          <p:spPr bwMode="auto">
            <a:xfrm>
              <a:off x="4728" y="944"/>
              <a:ext cx="10"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24" name="Freeform 201"/>
            <p:cNvSpPr>
              <a:spLocks/>
            </p:cNvSpPr>
            <p:nvPr/>
          </p:nvSpPr>
          <p:spPr bwMode="auto">
            <a:xfrm>
              <a:off x="4723" y="941"/>
              <a:ext cx="7"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5" name="Freeform 202"/>
            <p:cNvSpPr>
              <a:spLocks/>
            </p:cNvSpPr>
            <p:nvPr/>
          </p:nvSpPr>
          <p:spPr bwMode="auto">
            <a:xfrm>
              <a:off x="4736" y="941"/>
              <a:ext cx="7" cy="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6" name="Line 203"/>
            <p:cNvSpPr>
              <a:spLocks noChangeShapeType="1"/>
            </p:cNvSpPr>
            <p:nvPr/>
          </p:nvSpPr>
          <p:spPr bwMode="auto">
            <a:xfrm>
              <a:off x="4845" y="968"/>
              <a:ext cx="0" cy="27"/>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27" name="Freeform 204"/>
            <p:cNvSpPr>
              <a:spLocks/>
            </p:cNvSpPr>
            <p:nvPr/>
          </p:nvSpPr>
          <p:spPr bwMode="auto">
            <a:xfrm>
              <a:off x="4842" y="963"/>
              <a:ext cx="7"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8" name="Freeform 205"/>
            <p:cNvSpPr>
              <a:spLocks/>
            </p:cNvSpPr>
            <p:nvPr/>
          </p:nvSpPr>
          <p:spPr bwMode="auto">
            <a:xfrm>
              <a:off x="4842" y="993"/>
              <a:ext cx="7"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9" name="Line 206"/>
            <p:cNvSpPr>
              <a:spLocks noChangeShapeType="1"/>
            </p:cNvSpPr>
            <p:nvPr/>
          </p:nvSpPr>
          <p:spPr bwMode="auto">
            <a:xfrm>
              <a:off x="4884" y="1149"/>
              <a:ext cx="0" cy="24"/>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30" name="Freeform 207"/>
            <p:cNvSpPr>
              <a:spLocks/>
            </p:cNvSpPr>
            <p:nvPr/>
          </p:nvSpPr>
          <p:spPr bwMode="auto">
            <a:xfrm>
              <a:off x="4881" y="1144"/>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31" name="Freeform 208"/>
            <p:cNvSpPr>
              <a:spLocks/>
            </p:cNvSpPr>
            <p:nvPr/>
          </p:nvSpPr>
          <p:spPr bwMode="auto">
            <a:xfrm>
              <a:off x="4881" y="1171"/>
              <a:ext cx="7"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32" name="Rectangle 209"/>
            <p:cNvSpPr>
              <a:spLocks noChangeArrowheads="1"/>
            </p:cNvSpPr>
            <p:nvPr/>
          </p:nvSpPr>
          <p:spPr bwMode="auto">
            <a:xfrm>
              <a:off x="4842" y="1217"/>
              <a:ext cx="75"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Ethernet</a:t>
              </a:r>
              <a:endParaRPr lang="en-US" sz="1600">
                <a:latin typeface="+mn-lt"/>
              </a:endParaRPr>
            </a:p>
          </p:txBody>
        </p:sp>
      </p:grpSp>
      <p:sp>
        <p:nvSpPr>
          <p:cNvPr id="533" name="Rectangle 210"/>
          <p:cNvSpPr>
            <a:spLocks noChangeArrowheads="1"/>
          </p:cNvSpPr>
          <p:nvPr/>
        </p:nvSpPr>
        <p:spPr bwMode="auto">
          <a:xfrm>
            <a:off x="6147000" y="3283174"/>
            <a:ext cx="39754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900" b="1" dirty="0">
                <a:solidFill>
                  <a:srgbClr val="C80000"/>
                </a:solidFill>
                <a:latin typeface="+mn-lt"/>
              </a:rPr>
              <a:t>Central</a:t>
            </a:r>
          </a:p>
          <a:p>
            <a:pPr algn="ctr"/>
            <a:r>
              <a:rPr lang="en-US" sz="900" b="1" dirty="0">
                <a:solidFill>
                  <a:srgbClr val="C80000"/>
                </a:solidFill>
                <a:latin typeface="+mn-lt"/>
              </a:rPr>
              <a:t>Host</a:t>
            </a:r>
            <a:endParaRPr lang="en-US" sz="1600" dirty="0">
              <a:solidFill>
                <a:srgbClr val="C80000"/>
              </a:solidFill>
              <a:latin typeface="+mn-lt"/>
            </a:endParaRPr>
          </a:p>
        </p:txBody>
      </p:sp>
      <p:sp>
        <p:nvSpPr>
          <p:cNvPr id="534" name="Rectangle 211"/>
          <p:cNvSpPr>
            <a:spLocks noChangeArrowheads="1"/>
          </p:cNvSpPr>
          <p:nvPr/>
        </p:nvSpPr>
        <p:spPr bwMode="auto">
          <a:xfrm>
            <a:off x="5517000" y="3290273"/>
            <a:ext cx="4744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900" b="1" dirty="0">
                <a:latin typeface="+mn-lt"/>
              </a:rPr>
              <a:t>Central</a:t>
            </a:r>
          </a:p>
          <a:p>
            <a:pPr algn="ctr"/>
            <a:r>
              <a:rPr lang="en-US" sz="900" b="1" dirty="0">
                <a:latin typeface="+mn-lt"/>
              </a:rPr>
              <a:t>Gateway</a:t>
            </a:r>
            <a:endParaRPr lang="en-US" sz="1600" dirty="0">
              <a:latin typeface="+mn-lt"/>
            </a:endParaRPr>
          </a:p>
        </p:txBody>
      </p:sp>
      <p:sp>
        <p:nvSpPr>
          <p:cNvPr id="535" name="Freeform 212"/>
          <p:cNvSpPr>
            <a:spLocks/>
          </p:cNvSpPr>
          <p:nvPr/>
        </p:nvSpPr>
        <p:spPr bwMode="auto">
          <a:xfrm>
            <a:off x="5382000" y="3233131"/>
            <a:ext cx="1890000" cy="968110"/>
          </a:xfrm>
          <a:custGeom>
            <a:avLst/>
            <a:gdLst>
              <a:gd name="T0" fmla="*/ 2147483647 w 3592"/>
              <a:gd name="T1" fmla="*/ 0 h 5104"/>
              <a:gd name="T2" fmla="*/ 0 w 3592"/>
              <a:gd name="T3" fmla="*/ 2147483647 h 5104"/>
              <a:gd name="T4" fmla="*/ 0 w 3592"/>
              <a:gd name="T5" fmla="*/ 2147483647 h 5104"/>
              <a:gd name="T6" fmla="*/ 2147483647 w 3592"/>
              <a:gd name="T7" fmla="*/ 2147483647 h 5104"/>
              <a:gd name="T8" fmla="*/ 2147483647 w 3592"/>
              <a:gd name="T9" fmla="*/ 2147483647 h 5104"/>
              <a:gd name="T10" fmla="*/ 2147483647 w 3592"/>
              <a:gd name="T11" fmla="*/ 2147483647 h 5104"/>
              <a:gd name="T12" fmla="*/ 2147483647 w 3592"/>
              <a:gd name="T13" fmla="*/ 2147483647 h 5104"/>
              <a:gd name="T14" fmla="*/ 2147483647 w 3592"/>
              <a:gd name="T15" fmla="*/ 0 h 5104"/>
              <a:gd name="T16" fmla="*/ 2147483647 w 3592"/>
              <a:gd name="T17" fmla="*/ 0 h 5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92"/>
              <a:gd name="T28" fmla="*/ 0 h 5104"/>
              <a:gd name="T29" fmla="*/ 3592 w 3592"/>
              <a:gd name="T30" fmla="*/ 5104 h 5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92" h="5104">
                <a:moveTo>
                  <a:pt x="599" y="0"/>
                </a:moveTo>
                <a:cubicBezTo>
                  <a:pt x="269" y="0"/>
                  <a:pt x="0" y="268"/>
                  <a:pt x="0" y="599"/>
                </a:cubicBezTo>
                <a:lnTo>
                  <a:pt x="0" y="4506"/>
                </a:lnTo>
                <a:cubicBezTo>
                  <a:pt x="0" y="4836"/>
                  <a:pt x="269" y="5104"/>
                  <a:pt x="599" y="5104"/>
                </a:cubicBezTo>
                <a:lnTo>
                  <a:pt x="2994" y="5104"/>
                </a:lnTo>
                <a:cubicBezTo>
                  <a:pt x="3324" y="5104"/>
                  <a:pt x="3592" y="4836"/>
                  <a:pt x="3592" y="4506"/>
                </a:cubicBezTo>
                <a:lnTo>
                  <a:pt x="3592" y="599"/>
                </a:lnTo>
                <a:cubicBezTo>
                  <a:pt x="3592" y="268"/>
                  <a:pt x="3324" y="0"/>
                  <a:pt x="2994" y="0"/>
                </a:cubicBezTo>
                <a:lnTo>
                  <a:pt x="599" y="0"/>
                </a:lnTo>
                <a:close/>
              </a:path>
            </a:pathLst>
          </a:custGeom>
          <a:noFill/>
          <a:ln w="28575" cap="rnd">
            <a:solidFill>
              <a:srgbClr val="C8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sp>
        <p:nvSpPr>
          <p:cNvPr id="536" name="Rectangle 254"/>
          <p:cNvSpPr>
            <a:spLocks noChangeArrowheads="1"/>
          </p:cNvSpPr>
          <p:nvPr/>
        </p:nvSpPr>
        <p:spPr bwMode="auto">
          <a:xfrm>
            <a:off x="5697000" y="2915734"/>
            <a:ext cx="1590179" cy="1384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dirty="0">
                <a:solidFill>
                  <a:srgbClr val="000000"/>
                </a:solidFill>
                <a:latin typeface="+mn-lt"/>
              </a:rPr>
              <a:t>Traffic Centre/Service Centre</a:t>
            </a:r>
            <a:endParaRPr lang="en-US" sz="1600" dirty="0">
              <a:latin typeface="+mn-lt"/>
            </a:endParaRPr>
          </a:p>
        </p:txBody>
      </p:sp>
      <p:sp>
        <p:nvSpPr>
          <p:cNvPr id="537" name="Freeform 255"/>
          <p:cNvSpPr>
            <a:spLocks/>
          </p:cNvSpPr>
          <p:nvPr/>
        </p:nvSpPr>
        <p:spPr bwMode="auto">
          <a:xfrm>
            <a:off x="5415585" y="2724075"/>
            <a:ext cx="596415" cy="1485000"/>
          </a:xfrm>
          <a:custGeom>
            <a:avLst/>
            <a:gdLst>
              <a:gd name="T0" fmla="*/ 0 w 407"/>
              <a:gd name="T1" fmla="*/ 0 h 173"/>
              <a:gd name="T2" fmla="*/ 2147483647 w 407"/>
              <a:gd name="T3" fmla="*/ 2147483647 h 173"/>
              <a:gd name="T4" fmla="*/ 2147483647 w 407"/>
              <a:gd name="T5" fmla="*/ 2147483647 h 173"/>
              <a:gd name="T6" fmla="*/ 2147483647 w 407"/>
              <a:gd name="T7" fmla="*/ 2147483647 h 173"/>
              <a:gd name="T8" fmla="*/ 2147483647 w 407"/>
              <a:gd name="T9" fmla="*/ 2147483647 h 173"/>
              <a:gd name="T10" fmla="*/ 0 60000 65536"/>
              <a:gd name="T11" fmla="*/ 0 60000 65536"/>
              <a:gd name="T12" fmla="*/ 0 60000 65536"/>
              <a:gd name="T13" fmla="*/ 0 60000 65536"/>
              <a:gd name="T14" fmla="*/ 0 60000 65536"/>
              <a:gd name="T15" fmla="*/ 0 w 407"/>
              <a:gd name="T16" fmla="*/ 0 h 173"/>
              <a:gd name="T17" fmla="*/ 407 w 407"/>
              <a:gd name="T18" fmla="*/ 173 h 173"/>
              <a:gd name="connsiteX0" fmla="*/ 0 w 10204"/>
              <a:gd name="connsiteY0" fmla="*/ 0 h 10000"/>
              <a:gd name="connsiteX1" fmla="*/ 2776 w 10204"/>
              <a:gd name="connsiteY1" fmla="*/ 1618 h 10000"/>
              <a:gd name="connsiteX2" fmla="*/ 4668 w 10204"/>
              <a:gd name="connsiteY2" fmla="*/ 8844 h 10000"/>
              <a:gd name="connsiteX3" fmla="*/ 8845 w 10204"/>
              <a:gd name="connsiteY3" fmla="*/ 8671 h 10000"/>
              <a:gd name="connsiteX4" fmla="*/ 10204 w 10204"/>
              <a:gd name="connsiteY4" fmla="*/ 7903 h 10000"/>
              <a:gd name="connsiteX0" fmla="*/ 0 w 10204"/>
              <a:gd name="connsiteY0" fmla="*/ 0 h 9891"/>
              <a:gd name="connsiteX1" fmla="*/ 2776 w 10204"/>
              <a:gd name="connsiteY1" fmla="*/ 1618 h 9891"/>
              <a:gd name="connsiteX2" fmla="*/ 4668 w 10204"/>
              <a:gd name="connsiteY2" fmla="*/ 8844 h 9891"/>
              <a:gd name="connsiteX3" fmla="*/ 10204 w 10204"/>
              <a:gd name="connsiteY3" fmla="*/ 7903 h 9891"/>
              <a:gd name="connsiteX0" fmla="*/ 0 w 10000"/>
              <a:gd name="connsiteY0" fmla="*/ 0 h 10109"/>
              <a:gd name="connsiteX1" fmla="*/ 2721 w 10000"/>
              <a:gd name="connsiteY1" fmla="*/ 1636 h 10109"/>
              <a:gd name="connsiteX2" fmla="*/ 6062 w 10000"/>
              <a:gd name="connsiteY2" fmla="*/ 9050 h 10109"/>
              <a:gd name="connsiteX3" fmla="*/ 10000 w 10000"/>
              <a:gd name="connsiteY3" fmla="*/ 7990 h 10109"/>
              <a:gd name="connsiteX0" fmla="*/ 0 w 10000"/>
              <a:gd name="connsiteY0" fmla="*/ 0 h 9812"/>
              <a:gd name="connsiteX1" fmla="*/ 2721 w 10000"/>
              <a:gd name="connsiteY1" fmla="*/ 1636 h 9812"/>
              <a:gd name="connsiteX2" fmla="*/ 6062 w 10000"/>
              <a:gd name="connsiteY2" fmla="*/ 9050 h 9812"/>
              <a:gd name="connsiteX3" fmla="*/ 10000 w 10000"/>
              <a:gd name="connsiteY3" fmla="*/ 7990 h 9812"/>
              <a:gd name="connsiteX0" fmla="*/ 0 w 10000"/>
              <a:gd name="connsiteY0" fmla="*/ 145 h 10145"/>
              <a:gd name="connsiteX1" fmla="*/ 5275 w 10000"/>
              <a:gd name="connsiteY1" fmla="*/ 1537 h 10145"/>
              <a:gd name="connsiteX2" fmla="*/ 6062 w 10000"/>
              <a:gd name="connsiteY2" fmla="*/ 9368 h 10145"/>
              <a:gd name="connsiteX3" fmla="*/ 10000 w 10000"/>
              <a:gd name="connsiteY3" fmla="*/ 8288 h 10145"/>
              <a:gd name="connsiteX0" fmla="*/ 15487 w 15945"/>
              <a:gd name="connsiteY0" fmla="*/ 855 h 10003"/>
              <a:gd name="connsiteX1" fmla="*/ 2100 w 15945"/>
              <a:gd name="connsiteY1" fmla="*/ 1395 h 10003"/>
              <a:gd name="connsiteX2" fmla="*/ 2887 w 15945"/>
              <a:gd name="connsiteY2" fmla="*/ 9226 h 10003"/>
              <a:gd name="connsiteX3" fmla="*/ 6825 w 15945"/>
              <a:gd name="connsiteY3" fmla="*/ 8146 h 10003"/>
              <a:gd name="connsiteX0" fmla="*/ 13912 w 14370"/>
              <a:gd name="connsiteY0" fmla="*/ 0 h 9148"/>
              <a:gd name="connsiteX1" fmla="*/ 2100 w 14370"/>
              <a:gd name="connsiteY1" fmla="*/ 2700 h 9148"/>
              <a:gd name="connsiteX2" fmla="*/ 1312 w 14370"/>
              <a:gd name="connsiteY2" fmla="*/ 8371 h 9148"/>
              <a:gd name="connsiteX3" fmla="*/ 5250 w 14370"/>
              <a:gd name="connsiteY3" fmla="*/ 7291 h 9148"/>
              <a:gd name="connsiteX0" fmla="*/ 9455 w 9455"/>
              <a:gd name="connsiteY0" fmla="*/ 0 h 10000"/>
              <a:gd name="connsiteX1" fmla="*/ 7263 w 9455"/>
              <a:gd name="connsiteY1" fmla="*/ 590 h 10000"/>
              <a:gd name="connsiteX2" fmla="*/ 1235 w 9455"/>
              <a:gd name="connsiteY2" fmla="*/ 2951 h 10000"/>
              <a:gd name="connsiteX3" fmla="*/ 687 w 9455"/>
              <a:gd name="connsiteY3" fmla="*/ 9151 h 10000"/>
              <a:gd name="connsiteX4" fmla="*/ 3427 w 9455"/>
              <a:gd name="connsiteY4" fmla="*/ 7970 h 10000"/>
              <a:gd name="connsiteX0" fmla="*/ 10000 w 10000"/>
              <a:gd name="connsiteY0" fmla="*/ 0 h 10000"/>
              <a:gd name="connsiteX1" fmla="*/ 1306 w 10000"/>
              <a:gd name="connsiteY1" fmla="*/ 2951 h 10000"/>
              <a:gd name="connsiteX2" fmla="*/ 727 w 10000"/>
              <a:gd name="connsiteY2" fmla="*/ 9151 h 10000"/>
              <a:gd name="connsiteX3" fmla="*/ 3625 w 10000"/>
              <a:gd name="connsiteY3" fmla="*/ 7970 h 10000"/>
              <a:gd name="connsiteX0" fmla="*/ 10000 w 10000"/>
              <a:gd name="connsiteY0" fmla="*/ 0 h 10000"/>
              <a:gd name="connsiteX1" fmla="*/ 7682 w 10000"/>
              <a:gd name="connsiteY1" fmla="*/ 885 h 10000"/>
              <a:gd name="connsiteX2" fmla="*/ 1306 w 10000"/>
              <a:gd name="connsiteY2" fmla="*/ 2951 h 10000"/>
              <a:gd name="connsiteX3" fmla="*/ 727 w 10000"/>
              <a:gd name="connsiteY3" fmla="*/ 9151 h 10000"/>
              <a:gd name="connsiteX4" fmla="*/ 3625 w 10000"/>
              <a:gd name="connsiteY4" fmla="*/ 7970 h 10000"/>
              <a:gd name="connsiteX0" fmla="*/ 7682 w 7682"/>
              <a:gd name="connsiteY0" fmla="*/ 0 h 9115"/>
              <a:gd name="connsiteX1" fmla="*/ 1306 w 7682"/>
              <a:gd name="connsiteY1" fmla="*/ 2066 h 9115"/>
              <a:gd name="connsiteX2" fmla="*/ 727 w 7682"/>
              <a:gd name="connsiteY2" fmla="*/ 8266 h 9115"/>
              <a:gd name="connsiteX3" fmla="*/ 3625 w 7682"/>
              <a:gd name="connsiteY3" fmla="*/ 7085 h 9115"/>
              <a:gd name="connsiteX0" fmla="*/ 10000 w 10000"/>
              <a:gd name="connsiteY0" fmla="*/ 0 h 10000"/>
              <a:gd name="connsiteX1" fmla="*/ 1700 w 10000"/>
              <a:gd name="connsiteY1" fmla="*/ 2267 h 10000"/>
              <a:gd name="connsiteX2" fmla="*/ 946 w 10000"/>
              <a:gd name="connsiteY2" fmla="*/ 9069 h 10000"/>
              <a:gd name="connsiteX3" fmla="*/ 4719 w 10000"/>
              <a:gd name="connsiteY3" fmla="*/ 7879 h 10000"/>
              <a:gd name="connsiteX0" fmla="*/ 10000 w 10000"/>
              <a:gd name="connsiteY0" fmla="*/ 0 h 10000"/>
              <a:gd name="connsiteX1" fmla="*/ 1700 w 10000"/>
              <a:gd name="connsiteY1" fmla="*/ 2267 h 10000"/>
              <a:gd name="connsiteX2" fmla="*/ 946 w 10000"/>
              <a:gd name="connsiteY2" fmla="*/ 9069 h 10000"/>
              <a:gd name="connsiteX3" fmla="*/ 4719 w 10000"/>
              <a:gd name="connsiteY3" fmla="*/ 8182 h 10000"/>
              <a:gd name="connsiteX0" fmla="*/ 10000 w 10000"/>
              <a:gd name="connsiteY0" fmla="*/ 0 h 10000"/>
              <a:gd name="connsiteX1" fmla="*/ 1700 w 10000"/>
              <a:gd name="connsiteY1" fmla="*/ 2267 h 10000"/>
              <a:gd name="connsiteX2" fmla="*/ 946 w 10000"/>
              <a:gd name="connsiteY2" fmla="*/ 9069 h 10000"/>
              <a:gd name="connsiteX3" fmla="*/ 4719 w 10000"/>
              <a:gd name="connsiteY3" fmla="*/ 8182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8114" y="540"/>
                  <a:pt x="3675" y="580"/>
                  <a:pt x="1700" y="2267"/>
                </a:cubicBezTo>
                <a:cubicBezTo>
                  <a:pt x="191" y="3832"/>
                  <a:pt x="0" y="7569"/>
                  <a:pt x="946" y="9069"/>
                </a:cubicBezTo>
                <a:cubicBezTo>
                  <a:pt x="3801" y="10000"/>
                  <a:pt x="3794" y="8677"/>
                  <a:pt x="4719" y="8182"/>
                </a:cubicBez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lgn="r"/>
            <a:endParaRPr lang="en-US" dirty="0">
              <a:latin typeface="+mn-lt"/>
            </a:endParaRPr>
          </a:p>
        </p:txBody>
      </p:sp>
      <p:pic>
        <p:nvPicPr>
          <p:cNvPr id="539" name="Picture 113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00163" y="2105734"/>
            <a:ext cx="1371837" cy="776460"/>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
        <p:nvSpPr>
          <p:cNvPr id="544" name="Freeform 260"/>
          <p:cNvSpPr>
            <a:spLocks noEditPoints="1"/>
          </p:cNvSpPr>
          <p:nvPr/>
        </p:nvSpPr>
        <p:spPr bwMode="auto">
          <a:xfrm>
            <a:off x="5112000" y="2654190"/>
            <a:ext cx="46928" cy="116963"/>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30"/>
                </a:lnTo>
                <a:lnTo>
                  <a:pt x="24" y="30"/>
                </a:lnTo>
                <a:lnTo>
                  <a:pt x="24" y="82"/>
                </a:lnTo>
                <a:lnTo>
                  <a:pt x="12" y="82"/>
                </a:lnTo>
                <a:close/>
                <a:moveTo>
                  <a:pt x="35" y="77"/>
                </a:moveTo>
                <a:lnTo>
                  <a:pt x="18" y="112"/>
                </a:lnTo>
                <a:lnTo>
                  <a:pt x="0" y="77"/>
                </a:lnTo>
                <a:lnTo>
                  <a:pt x="35" y="77"/>
                </a:lnTo>
                <a:close/>
                <a:moveTo>
                  <a:pt x="0" y="36"/>
                </a:moveTo>
                <a:lnTo>
                  <a:pt x="18" y="0"/>
                </a:lnTo>
                <a:lnTo>
                  <a:pt x="35"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45" name="Line 261"/>
          <p:cNvSpPr>
            <a:spLocks noChangeShapeType="1"/>
          </p:cNvSpPr>
          <p:nvPr/>
        </p:nvSpPr>
        <p:spPr bwMode="auto">
          <a:xfrm>
            <a:off x="3359192" y="2771151"/>
            <a:ext cx="1995968" cy="0"/>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46" name="Freeform 262"/>
          <p:cNvSpPr>
            <a:spLocks noEditPoints="1"/>
          </p:cNvSpPr>
          <p:nvPr/>
        </p:nvSpPr>
        <p:spPr bwMode="auto">
          <a:xfrm>
            <a:off x="4617000" y="2655599"/>
            <a:ext cx="48492" cy="118372"/>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29"/>
                </a:lnTo>
                <a:lnTo>
                  <a:pt x="23" y="29"/>
                </a:lnTo>
                <a:lnTo>
                  <a:pt x="23" y="82"/>
                </a:lnTo>
                <a:lnTo>
                  <a:pt x="12" y="82"/>
                </a:lnTo>
                <a:close/>
                <a:moveTo>
                  <a:pt x="35" y="76"/>
                </a:moveTo>
                <a:lnTo>
                  <a:pt x="18" y="112"/>
                </a:lnTo>
                <a:lnTo>
                  <a:pt x="0" y="76"/>
                </a:lnTo>
                <a:lnTo>
                  <a:pt x="35" y="76"/>
                </a:lnTo>
                <a:close/>
                <a:moveTo>
                  <a:pt x="0" y="35"/>
                </a:moveTo>
                <a:lnTo>
                  <a:pt x="18" y="0"/>
                </a:lnTo>
                <a:lnTo>
                  <a:pt x="35" y="35"/>
                </a:lnTo>
                <a:lnTo>
                  <a:pt x="0" y="35"/>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47" name="Freeform 263"/>
          <p:cNvSpPr>
            <a:spLocks noEditPoints="1"/>
          </p:cNvSpPr>
          <p:nvPr/>
        </p:nvSpPr>
        <p:spPr bwMode="auto">
          <a:xfrm>
            <a:off x="4077000" y="2654190"/>
            <a:ext cx="48492" cy="116963"/>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30"/>
                </a:lnTo>
                <a:lnTo>
                  <a:pt x="24" y="30"/>
                </a:lnTo>
                <a:lnTo>
                  <a:pt x="24" y="82"/>
                </a:lnTo>
                <a:lnTo>
                  <a:pt x="12" y="82"/>
                </a:lnTo>
                <a:close/>
                <a:moveTo>
                  <a:pt x="35" y="77"/>
                </a:moveTo>
                <a:lnTo>
                  <a:pt x="18" y="112"/>
                </a:lnTo>
                <a:lnTo>
                  <a:pt x="0" y="77"/>
                </a:lnTo>
                <a:lnTo>
                  <a:pt x="35" y="77"/>
                </a:lnTo>
                <a:close/>
                <a:moveTo>
                  <a:pt x="0" y="36"/>
                </a:moveTo>
                <a:lnTo>
                  <a:pt x="18" y="0"/>
                </a:lnTo>
                <a:lnTo>
                  <a:pt x="35"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48" name="Freeform 264"/>
          <p:cNvSpPr>
            <a:spLocks noEditPoints="1"/>
          </p:cNvSpPr>
          <p:nvPr/>
        </p:nvSpPr>
        <p:spPr bwMode="auto">
          <a:xfrm>
            <a:off x="3545336" y="2649961"/>
            <a:ext cx="46928" cy="118372"/>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3"/>
                </a:moveTo>
                <a:lnTo>
                  <a:pt x="12" y="30"/>
                </a:lnTo>
                <a:lnTo>
                  <a:pt x="23" y="30"/>
                </a:lnTo>
                <a:lnTo>
                  <a:pt x="23" y="83"/>
                </a:lnTo>
                <a:lnTo>
                  <a:pt x="12" y="83"/>
                </a:lnTo>
                <a:close/>
                <a:moveTo>
                  <a:pt x="35" y="77"/>
                </a:moveTo>
                <a:lnTo>
                  <a:pt x="17" y="112"/>
                </a:lnTo>
                <a:lnTo>
                  <a:pt x="0" y="77"/>
                </a:lnTo>
                <a:lnTo>
                  <a:pt x="35" y="77"/>
                </a:lnTo>
                <a:close/>
                <a:moveTo>
                  <a:pt x="0" y="36"/>
                </a:moveTo>
                <a:lnTo>
                  <a:pt x="17" y="0"/>
                </a:lnTo>
                <a:lnTo>
                  <a:pt x="35"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49" name="Freeform 294"/>
          <p:cNvSpPr>
            <a:spLocks/>
          </p:cNvSpPr>
          <p:nvPr/>
        </p:nvSpPr>
        <p:spPr bwMode="auto">
          <a:xfrm>
            <a:off x="3586844" y="3047709"/>
            <a:ext cx="290947" cy="129644"/>
          </a:xfrm>
          <a:custGeom>
            <a:avLst/>
            <a:gdLst>
              <a:gd name="T0" fmla="*/ 0 w 145"/>
              <a:gd name="T1" fmla="*/ 2147483647 h 89"/>
              <a:gd name="T2" fmla="*/ 2147483647 w 145"/>
              <a:gd name="T3" fmla="*/ 0 h 89"/>
              <a:gd name="T4" fmla="*/ 2147483647 w 145"/>
              <a:gd name="T5" fmla="*/ 0 h 89"/>
              <a:gd name="T6" fmla="*/ 2147483647 w 145"/>
              <a:gd name="T7" fmla="*/ 2147483647 h 89"/>
              <a:gd name="T8" fmla="*/ 0 w 145"/>
              <a:gd name="T9" fmla="*/ 2147483647 h 89"/>
              <a:gd name="T10" fmla="*/ 0 60000 65536"/>
              <a:gd name="T11" fmla="*/ 0 60000 65536"/>
              <a:gd name="T12" fmla="*/ 0 60000 65536"/>
              <a:gd name="T13" fmla="*/ 0 60000 65536"/>
              <a:gd name="T14" fmla="*/ 0 60000 65536"/>
              <a:gd name="T15" fmla="*/ 0 w 145"/>
              <a:gd name="T16" fmla="*/ 0 h 89"/>
              <a:gd name="T17" fmla="*/ 145 w 145"/>
              <a:gd name="T18" fmla="*/ 89 h 89"/>
            </a:gdLst>
            <a:ahLst/>
            <a:cxnLst>
              <a:cxn ang="T10">
                <a:pos x="T0" y="T1"/>
              </a:cxn>
              <a:cxn ang="T11">
                <a:pos x="T2" y="T3"/>
              </a:cxn>
              <a:cxn ang="T12">
                <a:pos x="T4" y="T5"/>
              </a:cxn>
              <a:cxn ang="T13">
                <a:pos x="T6" y="T7"/>
              </a:cxn>
              <a:cxn ang="T14">
                <a:pos x="T8" y="T9"/>
              </a:cxn>
            </a:cxnLst>
            <a:rect l="T15" t="T16" r="T17" b="T18"/>
            <a:pathLst>
              <a:path w="145" h="89">
                <a:moveTo>
                  <a:pt x="0" y="89"/>
                </a:moveTo>
                <a:lnTo>
                  <a:pt x="37" y="0"/>
                </a:lnTo>
                <a:lnTo>
                  <a:pt x="109" y="0"/>
                </a:lnTo>
                <a:lnTo>
                  <a:pt x="145" y="89"/>
                </a:lnTo>
                <a:lnTo>
                  <a:pt x="0" y="89"/>
                </a:lnTo>
                <a:close/>
              </a:path>
            </a:pathLst>
          </a:custGeom>
          <a:solidFill>
            <a:srgbClr val="0033CC"/>
          </a:solidFill>
          <a:ln w="4763" cap="rnd">
            <a:solidFill>
              <a:srgbClr val="000000"/>
            </a:solidFill>
            <a:round/>
            <a:headEnd/>
            <a:tailEnd/>
          </a:ln>
        </p:spPr>
        <p:txBody>
          <a:bodyPr/>
          <a:lstStyle/>
          <a:p>
            <a:endParaRPr lang="en-US">
              <a:latin typeface="+mn-lt"/>
            </a:endParaRPr>
          </a:p>
        </p:txBody>
      </p:sp>
      <p:sp>
        <p:nvSpPr>
          <p:cNvPr id="550" name="Rectangle 295"/>
          <p:cNvSpPr>
            <a:spLocks noChangeArrowheads="1"/>
          </p:cNvSpPr>
          <p:nvPr/>
        </p:nvSpPr>
        <p:spPr bwMode="auto">
          <a:xfrm>
            <a:off x="3664247" y="3047235"/>
            <a:ext cx="16030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dirty="0">
                <a:solidFill>
                  <a:srgbClr val="FFFFFF"/>
                </a:solidFill>
                <a:latin typeface="+mn-lt"/>
              </a:rPr>
              <a:t>5.9</a:t>
            </a:r>
            <a:endParaRPr lang="en-US" sz="900" dirty="0">
              <a:latin typeface="+mn-lt"/>
            </a:endParaRPr>
          </a:p>
        </p:txBody>
      </p:sp>
      <p:sp>
        <p:nvSpPr>
          <p:cNvPr id="551" name="Freeform 266"/>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solidFill>
            <a:srgbClr val="10AA0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mn-lt"/>
            </a:endParaRPr>
          </a:p>
        </p:txBody>
      </p:sp>
      <p:sp>
        <p:nvSpPr>
          <p:cNvPr id="552" name="Freeform 267"/>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sp>
        <p:nvSpPr>
          <p:cNvPr id="553" name="Freeform 269"/>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solidFill>
            <a:srgbClr val="10AA0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mn-lt"/>
            </a:endParaRPr>
          </a:p>
        </p:txBody>
      </p:sp>
      <p:sp>
        <p:nvSpPr>
          <p:cNvPr id="554" name="Freeform 270"/>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sp>
        <p:nvSpPr>
          <p:cNvPr id="555" name="Freeform 272"/>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solidFill>
            <a:srgbClr val="CFCF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mn-lt"/>
            </a:endParaRPr>
          </a:p>
        </p:txBody>
      </p:sp>
      <p:sp>
        <p:nvSpPr>
          <p:cNvPr id="556" name="Freeform 273"/>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sp>
        <p:nvSpPr>
          <p:cNvPr id="557" name="Line 274"/>
          <p:cNvSpPr>
            <a:spLocks noChangeShapeType="1"/>
          </p:cNvSpPr>
          <p:nvPr/>
        </p:nvSpPr>
        <p:spPr bwMode="auto">
          <a:xfrm flipV="1">
            <a:off x="3088702" y="3390441"/>
            <a:ext cx="456758" cy="505897"/>
          </a:xfrm>
          <a:prstGeom prst="line">
            <a:avLst/>
          </a:prstGeom>
          <a:noFill/>
          <a:ln w="19050">
            <a:solidFill>
              <a:srgbClr val="FFD3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58" name="Line 275"/>
          <p:cNvSpPr>
            <a:spLocks noChangeShapeType="1"/>
          </p:cNvSpPr>
          <p:nvPr/>
        </p:nvSpPr>
        <p:spPr bwMode="auto">
          <a:xfrm flipH="1" flipV="1">
            <a:off x="3766017" y="3390441"/>
            <a:ext cx="473964" cy="505897"/>
          </a:xfrm>
          <a:prstGeom prst="line">
            <a:avLst/>
          </a:prstGeom>
          <a:noFill/>
          <a:ln w="19050">
            <a:solidFill>
              <a:srgbClr val="FFD3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59" name="Freeform 276"/>
          <p:cNvSpPr>
            <a:spLocks noEditPoints="1"/>
          </p:cNvSpPr>
          <p:nvPr/>
        </p:nvSpPr>
        <p:spPr bwMode="auto">
          <a:xfrm>
            <a:off x="3418756" y="3381986"/>
            <a:ext cx="200223" cy="958246"/>
          </a:xfrm>
          <a:custGeom>
            <a:avLst/>
            <a:gdLst>
              <a:gd name="T0" fmla="*/ 0 w 146"/>
              <a:gd name="T1" fmla="*/ 2147483647 h 331"/>
              <a:gd name="T2" fmla="*/ 2147483647 w 146"/>
              <a:gd name="T3" fmla="*/ 2147483647 h 331"/>
              <a:gd name="T4" fmla="*/ 2147483647 w 146"/>
              <a:gd name="T5" fmla="*/ 2147483647 h 331"/>
              <a:gd name="T6" fmla="*/ 2147483647 w 146"/>
              <a:gd name="T7" fmla="*/ 2147483647 h 331"/>
              <a:gd name="T8" fmla="*/ 0 w 146"/>
              <a:gd name="T9" fmla="*/ 2147483647 h 331"/>
              <a:gd name="T10" fmla="*/ 2147483647 w 146"/>
              <a:gd name="T11" fmla="*/ 2147483647 h 331"/>
              <a:gd name="T12" fmla="*/ 2147483647 w 146"/>
              <a:gd name="T13" fmla="*/ 2147483647 h 331"/>
              <a:gd name="T14" fmla="*/ 2147483647 w 146"/>
              <a:gd name="T15" fmla="*/ 2147483647 h 331"/>
              <a:gd name="T16" fmla="*/ 2147483647 w 146"/>
              <a:gd name="T17" fmla="*/ 2147483647 h 331"/>
              <a:gd name="T18" fmla="*/ 2147483647 w 146"/>
              <a:gd name="T19" fmla="*/ 2147483647 h 331"/>
              <a:gd name="T20" fmla="*/ 2147483647 w 146"/>
              <a:gd name="T21" fmla="*/ 2147483647 h 331"/>
              <a:gd name="T22" fmla="*/ 2147483647 w 146"/>
              <a:gd name="T23" fmla="*/ 2147483647 h 331"/>
              <a:gd name="T24" fmla="*/ 2147483647 w 146"/>
              <a:gd name="T25" fmla="*/ 2147483647 h 331"/>
              <a:gd name="T26" fmla="*/ 2147483647 w 146"/>
              <a:gd name="T27" fmla="*/ 2147483647 h 331"/>
              <a:gd name="T28" fmla="*/ 2147483647 w 146"/>
              <a:gd name="T29" fmla="*/ 2147483647 h 331"/>
              <a:gd name="T30" fmla="*/ 2147483647 w 146"/>
              <a:gd name="T31" fmla="*/ 2147483647 h 331"/>
              <a:gd name="T32" fmla="*/ 2147483647 w 146"/>
              <a:gd name="T33" fmla="*/ 2147483647 h 331"/>
              <a:gd name="T34" fmla="*/ 2147483647 w 146"/>
              <a:gd name="T35" fmla="*/ 2147483647 h 331"/>
              <a:gd name="T36" fmla="*/ 2147483647 w 146"/>
              <a:gd name="T37" fmla="*/ 2147483647 h 331"/>
              <a:gd name="T38" fmla="*/ 2147483647 w 146"/>
              <a:gd name="T39" fmla="*/ 2147483647 h 331"/>
              <a:gd name="T40" fmla="*/ 2147483647 w 146"/>
              <a:gd name="T41" fmla="*/ 2147483647 h 331"/>
              <a:gd name="T42" fmla="*/ 2147483647 w 146"/>
              <a:gd name="T43" fmla="*/ 0 h 331"/>
              <a:gd name="T44" fmla="*/ 2147483647 w 146"/>
              <a:gd name="T45" fmla="*/ 2147483647 h 331"/>
              <a:gd name="T46" fmla="*/ 2147483647 w 146"/>
              <a:gd name="T47" fmla="*/ 2147483647 h 331"/>
              <a:gd name="T48" fmla="*/ 2147483647 w 146"/>
              <a:gd name="T49" fmla="*/ 2147483647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331"/>
              <a:gd name="T77" fmla="*/ 146 w 146"/>
              <a:gd name="T78" fmla="*/ 331 h 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331">
                <a:moveTo>
                  <a:pt x="0" y="326"/>
                </a:moveTo>
                <a:lnTo>
                  <a:pt x="18" y="283"/>
                </a:lnTo>
                <a:lnTo>
                  <a:pt x="29" y="287"/>
                </a:lnTo>
                <a:lnTo>
                  <a:pt x="11" y="331"/>
                </a:lnTo>
                <a:lnTo>
                  <a:pt x="0" y="326"/>
                </a:lnTo>
                <a:close/>
                <a:moveTo>
                  <a:pt x="32" y="250"/>
                </a:moveTo>
                <a:lnTo>
                  <a:pt x="50" y="206"/>
                </a:lnTo>
                <a:lnTo>
                  <a:pt x="60" y="211"/>
                </a:lnTo>
                <a:lnTo>
                  <a:pt x="42" y="254"/>
                </a:lnTo>
                <a:lnTo>
                  <a:pt x="32" y="250"/>
                </a:lnTo>
                <a:close/>
                <a:moveTo>
                  <a:pt x="63" y="174"/>
                </a:moveTo>
                <a:lnTo>
                  <a:pt x="81" y="130"/>
                </a:lnTo>
                <a:lnTo>
                  <a:pt x="92" y="134"/>
                </a:lnTo>
                <a:lnTo>
                  <a:pt x="74" y="178"/>
                </a:lnTo>
                <a:lnTo>
                  <a:pt x="63" y="174"/>
                </a:lnTo>
                <a:close/>
                <a:moveTo>
                  <a:pt x="95" y="97"/>
                </a:moveTo>
                <a:lnTo>
                  <a:pt x="113" y="54"/>
                </a:lnTo>
                <a:lnTo>
                  <a:pt x="124" y="58"/>
                </a:lnTo>
                <a:lnTo>
                  <a:pt x="106" y="102"/>
                </a:lnTo>
                <a:lnTo>
                  <a:pt x="95" y="97"/>
                </a:lnTo>
                <a:close/>
                <a:moveTo>
                  <a:pt x="126" y="21"/>
                </a:moveTo>
                <a:lnTo>
                  <a:pt x="135" y="0"/>
                </a:lnTo>
                <a:lnTo>
                  <a:pt x="146" y="4"/>
                </a:lnTo>
                <a:lnTo>
                  <a:pt x="137" y="26"/>
                </a:lnTo>
                <a:lnTo>
                  <a:pt x="12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60" name="Freeform 277"/>
          <p:cNvSpPr>
            <a:spLocks noEditPoints="1"/>
          </p:cNvSpPr>
          <p:nvPr/>
        </p:nvSpPr>
        <p:spPr bwMode="auto">
          <a:xfrm>
            <a:off x="3672163" y="3381986"/>
            <a:ext cx="183016" cy="954018"/>
          </a:xfrm>
          <a:custGeom>
            <a:avLst/>
            <a:gdLst>
              <a:gd name="T0" fmla="*/ 2147483647 w 133"/>
              <a:gd name="T1" fmla="*/ 2147483647 h 330"/>
              <a:gd name="T2" fmla="*/ 2147483647 w 133"/>
              <a:gd name="T3" fmla="*/ 2147483647 h 330"/>
              <a:gd name="T4" fmla="*/ 2147483647 w 133"/>
              <a:gd name="T5" fmla="*/ 2147483647 h 330"/>
              <a:gd name="T6" fmla="*/ 2147483647 w 133"/>
              <a:gd name="T7" fmla="*/ 2147483647 h 330"/>
              <a:gd name="T8" fmla="*/ 2147483647 w 133"/>
              <a:gd name="T9" fmla="*/ 2147483647 h 330"/>
              <a:gd name="T10" fmla="*/ 2147483647 w 133"/>
              <a:gd name="T11" fmla="*/ 2147483647 h 330"/>
              <a:gd name="T12" fmla="*/ 2147483647 w 133"/>
              <a:gd name="T13" fmla="*/ 2147483647 h 330"/>
              <a:gd name="T14" fmla="*/ 2147483647 w 133"/>
              <a:gd name="T15" fmla="*/ 2147483647 h 330"/>
              <a:gd name="T16" fmla="*/ 2147483647 w 133"/>
              <a:gd name="T17" fmla="*/ 2147483647 h 330"/>
              <a:gd name="T18" fmla="*/ 2147483647 w 133"/>
              <a:gd name="T19" fmla="*/ 2147483647 h 330"/>
              <a:gd name="T20" fmla="*/ 2147483647 w 133"/>
              <a:gd name="T21" fmla="*/ 2147483647 h 330"/>
              <a:gd name="T22" fmla="*/ 2147483647 w 133"/>
              <a:gd name="T23" fmla="*/ 2147483647 h 330"/>
              <a:gd name="T24" fmla="*/ 2147483647 w 133"/>
              <a:gd name="T25" fmla="*/ 2147483647 h 330"/>
              <a:gd name="T26" fmla="*/ 2147483647 w 133"/>
              <a:gd name="T27" fmla="*/ 2147483647 h 330"/>
              <a:gd name="T28" fmla="*/ 2147483647 w 133"/>
              <a:gd name="T29" fmla="*/ 2147483647 h 330"/>
              <a:gd name="T30" fmla="*/ 2147483647 w 133"/>
              <a:gd name="T31" fmla="*/ 2147483647 h 330"/>
              <a:gd name="T32" fmla="*/ 2147483647 w 133"/>
              <a:gd name="T33" fmla="*/ 2147483647 h 330"/>
              <a:gd name="T34" fmla="*/ 2147483647 w 133"/>
              <a:gd name="T35" fmla="*/ 2147483647 h 330"/>
              <a:gd name="T36" fmla="*/ 2147483647 w 133"/>
              <a:gd name="T37" fmla="*/ 2147483647 h 330"/>
              <a:gd name="T38" fmla="*/ 2147483647 w 133"/>
              <a:gd name="T39" fmla="*/ 2147483647 h 330"/>
              <a:gd name="T40" fmla="*/ 2147483647 w 133"/>
              <a:gd name="T41" fmla="*/ 2147483647 h 330"/>
              <a:gd name="T42" fmla="*/ 0 w 133"/>
              <a:gd name="T43" fmla="*/ 2147483647 h 330"/>
              <a:gd name="T44" fmla="*/ 2147483647 w 133"/>
              <a:gd name="T45" fmla="*/ 0 h 330"/>
              <a:gd name="T46" fmla="*/ 2147483647 w 133"/>
              <a:gd name="T47" fmla="*/ 2147483647 h 330"/>
              <a:gd name="T48" fmla="*/ 2147483647 w 133"/>
              <a:gd name="T49" fmla="*/ 2147483647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330"/>
              <a:gd name="T77" fmla="*/ 133 w 133"/>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330">
                <a:moveTo>
                  <a:pt x="122" y="330"/>
                </a:moveTo>
                <a:lnTo>
                  <a:pt x="105" y="286"/>
                </a:lnTo>
                <a:lnTo>
                  <a:pt x="117" y="282"/>
                </a:lnTo>
                <a:lnTo>
                  <a:pt x="133" y="326"/>
                </a:lnTo>
                <a:lnTo>
                  <a:pt x="122" y="330"/>
                </a:lnTo>
                <a:close/>
                <a:moveTo>
                  <a:pt x="93" y="253"/>
                </a:moveTo>
                <a:lnTo>
                  <a:pt x="76" y="209"/>
                </a:lnTo>
                <a:lnTo>
                  <a:pt x="88" y="205"/>
                </a:lnTo>
                <a:lnTo>
                  <a:pt x="104" y="249"/>
                </a:lnTo>
                <a:lnTo>
                  <a:pt x="93" y="253"/>
                </a:lnTo>
                <a:close/>
                <a:moveTo>
                  <a:pt x="64" y="176"/>
                </a:moveTo>
                <a:lnTo>
                  <a:pt x="47" y="132"/>
                </a:lnTo>
                <a:lnTo>
                  <a:pt x="59" y="128"/>
                </a:lnTo>
                <a:lnTo>
                  <a:pt x="75" y="172"/>
                </a:lnTo>
                <a:lnTo>
                  <a:pt x="64" y="176"/>
                </a:lnTo>
                <a:close/>
                <a:moveTo>
                  <a:pt x="35" y="99"/>
                </a:moveTo>
                <a:lnTo>
                  <a:pt x="19" y="54"/>
                </a:lnTo>
                <a:lnTo>
                  <a:pt x="30" y="50"/>
                </a:lnTo>
                <a:lnTo>
                  <a:pt x="46" y="94"/>
                </a:lnTo>
                <a:lnTo>
                  <a:pt x="35" y="99"/>
                </a:lnTo>
                <a:close/>
                <a:moveTo>
                  <a:pt x="6" y="21"/>
                </a:moveTo>
                <a:lnTo>
                  <a:pt x="0" y="4"/>
                </a:lnTo>
                <a:lnTo>
                  <a:pt x="11" y="0"/>
                </a:lnTo>
                <a:lnTo>
                  <a:pt x="17" y="17"/>
                </a:lnTo>
                <a:lnTo>
                  <a:pt x="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61" name="Freeform 278"/>
          <p:cNvSpPr>
            <a:spLocks noEditPoints="1"/>
          </p:cNvSpPr>
          <p:nvPr/>
        </p:nvSpPr>
        <p:spPr bwMode="auto">
          <a:xfrm>
            <a:off x="3798867" y="3770921"/>
            <a:ext cx="328490" cy="491806"/>
          </a:xfrm>
          <a:custGeom>
            <a:avLst/>
            <a:gdLst>
              <a:gd name="T0" fmla="*/ 2147483647 w 237"/>
              <a:gd name="T1" fmla="*/ 0 h 171"/>
              <a:gd name="T2" fmla="*/ 2147483647 w 237"/>
              <a:gd name="T3" fmla="*/ 2147483647 h 171"/>
              <a:gd name="T4" fmla="*/ 2147483647 w 237"/>
              <a:gd name="T5" fmla="*/ 2147483647 h 171"/>
              <a:gd name="T6" fmla="*/ 2147483647 w 237"/>
              <a:gd name="T7" fmla="*/ 2147483647 h 171"/>
              <a:gd name="T8" fmla="*/ 2147483647 w 237"/>
              <a:gd name="T9" fmla="*/ 2147483647 h 171"/>
              <a:gd name="T10" fmla="*/ 2147483647 w 237"/>
              <a:gd name="T11" fmla="*/ 2147483647 h 171"/>
              <a:gd name="T12" fmla="*/ 2147483647 w 237"/>
              <a:gd name="T13" fmla="*/ 2147483647 h 171"/>
              <a:gd name="T14" fmla="*/ 2147483647 w 237"/>
              <a:gd name="T15" fmla="*/ 2147483647 h 171"/>
              <a:gd name="T16" fmla="*/ 2147483647 w 237"/>
              <a:gd name="T17" fmla="*/ 2147483647 h 171"/>
              <a:gd name="T18" fmla="*/ 2147483647 w 237"/>
              <a:gd name="T19" fmla="*/ 2147483647 h 171"/>
              <a:gd name="T20" fmla="*/ 2147483647 w 237"/>
              <a:gd name="T21" fmla="*/ 2147483647 h 171"/>
              <a:gd name="T22" fmla="*/ 2147483647 w 237"/>
              <a:gd name="T23" fmla="*/ 2147483647 h 171"/>
              <a:gd name="T24" fmla="*/ 2147483647 w 237"/>
              <a:gd name="T25" fmla="*/ 2147483647 h 171"/>
              <a:gd name="T26" fmla="*/ 2147483647 w 237"/>
              <a:gd name="T27" fmla="*/ 2147483647 h 171"/>
              <a:gd name="T28" fmla="*/ 2147483647 w 237"/>
              <a:gd name="T29" fmla="*/ 2147483647 h 171"/>
              <a:gd name="T30" fmla="*/ 2147483647 w 237"/>
              <a:gd name="T31" fmla="*/ 2147483647 h 171"/>
              <a:gd name="T32" fmla="*/ 2147483647 w 237"/>
              <a:gd name="T33" fmla="*/ 2147483647 h 171"/>
              <a:gd name="T34" fmla="*/ 2147483647 w 237"/>
              <a:gd name="T35" fmla="*/ 2147483647 h 171"/>
              <a:gd name="T36" fmla="*/ 2147483647 w 237"/>
              <a:gd name="T37" fmla="*/ 2147483647 h 171"/>
              <a:gd name="T38" fmla="*/ 2147483647 w 237"/>
              <a:gd name="T39" fmla="*/ 2147483647 h 171"/>
              <a:gd name="T40" fmla="*/ 2147483647 w 237"/>
              <a:gd name="T41" fmla="*/ 2147483647 h 171"/>
              <a:gd name="T42" fmla="*/ 2147483647 w 237"/>
              <a:gd name="T43" fmla="*/ 2147483647 h 171"/>
              <a:gd name="T44" fmla="*/ 2147483647 w 237"/>
              <a:gd name="T45" fmla="*/ 2147483647 h 171"/>
              <a:gd name="T46" fmla="*/ 2147483647 w 237"/>
              <a:gd name="T47" fmla="*/ 2147483647 h 171"/>
              <a:gd name="T48" fmla="*/ 2147483647 w 237"/>
              <a:gd name="T49" fmla="*/ 2147483647 h 171"/>
              <a:gd name="T50" fmla="*/ 2147483647 w 237"/>
              <a:gd name="T51" fmla="*/ 2147483647 h 171"/>
              <a:gd name="T52" fmla="*/ 2147483647 w 237"/>
              <a:gd name="T53" fmla="*/ 2147483647 h 171"/>
              <a:gd name="T54" fmla="*/ 2147483647 w 237"/>
              <a:gd name="T55" fmla="*/ 2147483647 h 171"/>
              <a:gd name="T56" fmla="*/ 2147483647 w 237"/>
              <a:gd name="T57" fmla="*/ 2147483647 h 171"/>
              <a:gd name="T58" fmla="*/ 2147483647 w 237"/>
              <a:gd name="T59" fmla="*/ 2147483647 h 171"/>
              <a:gd name="T60" fmla="*/ 2147483647 w 237"/>
              <a:gd name="T61" fmla="*/ 2147483647 h 171"/>
              <a:gd name="T62" fmla="*/ 2147483647 w 237"/>
              <a:gd name="T63" fmla="*/ 2147483647 h 171"/>
              <a:gd name="T64" fmla="*/ 2147483647 w 237"/>
              <a:gd name="T65" fmla="*/ 2147483647 h 171"/>
              <a:gd name="T66" fmla="*/ 2147483647 w 237"/>
              <a:gd name="T67" fmla="*/ 2147483647 h 171"/>
              <a:gd name="T68" fmla="*/ 2147483647 w 237"/>
              <a:gd name="T69" fmla="*/ 2147483647 h 171"/>
              <a:gd name="T70" fmla="*/ 2147483647 w 237"/>
              <a:gd name="T71" fmla="*/ 2147483647 h 171"/>
              <a:gd name="T72" fmla="*/ 2147483647 w 237"/>
              <a:gd name="T73" fmla="*/ 2147483647 h 171"/>
              <a:gd name="T74" fmla="*/ 2147483647 w 237"/>
              <a:gd name="T75" fmla="*/ 2147483647 h 171"/>
              <a:gd name="T76" fmla="*/ 2147483647 w 237"/>
              <a:gd name="T77" fmla="*/ 2147483647 h 171"/>
              <a:gd name="T78" fmla="*/ 2147483647 w 237"/>
              <a:gd name="T79" fmla="*/ 2147483647 h 171"/>
              <a:gd name="T80" fmla="*/ 2147483647 w 237"/>
              <a:gd name="T81" fmla="*/ 2147483647 h 171"/>
              <a:gd name="T82" fmla="*/ 2147483647 w 237"/>
              <a:gd name="T83" fmla="*/ 2147483647 h 171"/>
              <a:gd name="T84" fmla="*/ 2147483647 w 237"/>
              <a:gd name="T85" fmla="*/ 2147483647 h 171"/>
              <a:gd name="T86" fmla="*/ 2147483647 w 237"/>
              <a:gd name="T87" fmla="*/ 2147483647 h 171"/>
              <a:gd name="T88" fmla="*/ 2147483647 w 237"/>
              <a:gd name="T89" fmla="*/ 2147483647 h 171"/>
              <a:gd name="T90" fmla="*/ 2147483647 w 237"/>
              <a:gd name="T91" fmla="*/ 2147483647 h 171"/>
              <a:gd name="T92" fmla="*/ 2147483647 w 237"/>
              <a:gd name="T93" fmla="*/ 2147483647 h 171"/>
              <a:gd name="T94" fmla="*/ 2147483647 w 237"/>
              <a:gd name="T95" fmla="*/ 2147483647 h 171"/>
              <a:gd name="T96" fmla="*/ 2147483647 w 237"/>
              <a:gd name="T97" fmla="*/ 2147483647 h 171"/>
              <a:gd name="T98" fmla="*/ 2147483647 w 237"/>
              <a:gd name="T99" fmla="*/ 2147483647 h 171"/>
              <a:gd name="T100" fmla="*/ 2147483647 w 237"/>
              <a:gd name="T101" fmla="*/ 2147483647 h 171"/>
              <a:gd name="T102" fmla="*/ 2147483647 w 237"/>
              <a:gd name="T103" fmla="*/ 2147483647 h 171"/>
              <a:gd name="T104" fmla="*/ 2147483647 w 237"/>
              <a:gd name="T105" fmla="*/ 2147483647 h 171"/>
              <a:gd name="T106" fmla="*/ 2147483647 w 237"/>
              <a:gd name="T107" fmla="*/ 2147483647 h 171"/>
              <a:gd name="T108" fmla="*/ 2147483647 w 237"/>
              <a:gd name="T109" fmla="*/ 2147483647 h 171"/>
              <a:gd name="T110" fmla="*/ 2147483647 w 237"/>
              <a:gd name="T111" fmla="*/ 2147483647 h 171"/>
              <a:gd name="T112" fmla="*/ 2147483647 w 237"/>
              <a:gd name="T113" fmla="*/ 2147483647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7"/>
              <a:gd name="T172" fmla="*/ 0 h 171"/>
              <a:gd name="T173" fmla="*/ 237 w 23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7" h="171">
                <a:moveTo>
                  <a:pt x="124" y="9"/>
                </a:moveTo>
                <a:lnTo>
                  <a:pt x="118" y="9"/>
                </a:lnTo>
                <a:lnTo>
                  <a:pt x="115" y="9"/>
                </a:lnTo>
                <a:lnTo>
                  <a:pt x="115" y="0"/>
                </a:lnTo>
                <a:lnTo>
                  <a:pt x="118" y="0"/>
                </a:lnTo>
                <a:lnTo>
                  <a:pt x="124" y="0"/>
                </a:lnTo>
                <a:lnTo>
                  <a:pt x="124" y="9"/>
                </a:lnTo>
                <a:close/>
                <a:moveTo>
                  <a:pt x="107" y="9"/>
                </a:moveTo>
                <a:lnTo>
                  <a:pt x="101" y="10"/>
                </a:lnTo>
                <a:lnTo>
                  <a:pt x="98" y="10"/>
                </a:lnTo>
                <a:lnTo>
                  <a:pt x="97" y="1"/>
                </a:lnTo>
                <a:lnTo>
                  <a:pt x="101" y="1"/>
                </a:lnTo>
                <a:lnTo>
                  <a:pt x="106" y="0"/>
                </a:lnTo>
                <a:lnTo>
                  <a:pt x="107" y="9"/>
                </a:lnTo>
                <a:close/>
                <a:moveTo>
                  <a:pt x="90" y="11"/>
                </a:moveTo>
                <a:lnTo>
                  <a:pt x="85" y="12"/>
                </a:lnTo>
                <a:lnTo>
                  <a:pt x="81" y="13"/>
                </a:lnTo>
                <a:lnTo>
                  <a:pt x="79" y="5"/>
                </a:lnTo>
                <a:lnTo>
                  <a:pt x="84" y="4"/>
                </a:lnTo>
                <a:lnTo>
                  <a:pt x="88" y="3"/>
                </a:lnTo>
                <a:lnTo>
                  <a:pt x="90" y="11"/>
                </a:lnTo>
                <a:close/>
                <a:moveTo>
                  <a:pt x="73" y="16"/>
                </a:moveTo>
                <a:lnTo>
                  <a:pt x="66" y="18"/>
                </a:lnTo>
                <a:lnTo>
                  <a:pt x="65" y="18"/>
                </a:lnTo>
                <a:lnTo>
                  <a:pt x="62" y="10"/>
                </a:lnTo>
                <a:lnTo>
                  <a:pt x="63" y="10"/>
                </a:lnTo>
                <a:lnTo>
                  <a:pt x="70" y="7"/>
                </a:lnTo>
                <a:lnTo>
                  <a:pt x="73" y="16"/>
                </a:lnTo>
                <a:close/>
                <a:moveTo>
                  <a:pt x="57" y="22"/>
                </a:moveTo>
                <a:lnTo>
                  <a:pt x="57" y="22"/>
                </a:lnTo>
                <a:lnTo>
                  <a:pt x="50" y="26"/>
                </a:lnTo>
                <a:lnTo>
                  <a:pt x="46" y="18"/>
                </a:lnTo>
                <a:lnTo>
                  <a:pt x="53" y="14"/>
                </a:lnTo>
                <a:lnTo>
                  <a:pt x="54" y="14"/>
                </a:lnTo>
                <a:lnTo>
                  <a:pt x="57" y="22"/>
                </a:lnTo>
                <a:close/>
                <a:moveTo>
                  <a:pt x="43" y="30"/>
                </a:moveTo>
                <a:lnTo>
                  <a:pt x="40" y="32"/>
                </a:lnTo>
                <a:lnTo>
                  <a:pt x="37" y="34"/>
                </a:lnTo>
                <a:lnTo>
                  <a:pt x="36" y="35"/>
                </a:lnTo>
                <a:lnTo>
                  <a:pt x="30" y="28"/>
                </a:lnTo>
                <a:lnTo>
                  <a:pt x="31" y="27"/>
                </a:lnTo>
                <a:lnTo>
                  <a:pt x="35" y="24"/>
                </a:lnTo>
                <a:lnTo>
                  <a:pt x="38" y="23"/>
                </a:lnTo>
                <a:lnTo>
                  <a:pt x="43" y="30"/>
                </a:lnTo>
                <a:close/>
                <a:moveTo>
                  <a:pt x="29" y="41"/>
                </a:moveTo>
                <a:lnTo>
                  <a:pt x="27" y="43"/>
                </a:lnTo>
                <a:lnTo>
                  <a:pt x="24" y="46"/>
                </a:lnTo>
                <a:lnTo>
                  <a:pt x="24" y="47"/>
                </a:lnTo>
                <a:lnTo>
                  <a:pt x="17" y="41"/>
                </a:lnTo>
                <a:lnTo>
                  <a:pt x="18" y="40"/>
                </a:lnTo>
                <a:lnTo>
                  <a:pt x="21" y="37"/>
                </a:lnTo>
                <a:lnTo>
                  <a:pt x="23" y="35"/>
                </a:lnTo>
                <a:lnTo>
                  <a:pt x="29" y="41"/>
                </a:lnTo>
                <a:close/>
                <a:moveTo>
                  <a:pt x="19" y="54"/>
                </a:moveTo>
                <a:lnTo>
                  <a:pt x="17" y="56"/>
                </a:lnTo>
                <a:lnTo>
                  <a:pt x="15" y="60"/>
                </a:lnTo>
                <a:lnTo>
                  <a:pt x="15" y="61"/>
                </a:lnTo>
                <a:lnTo>
                  <a:pt x="7" y="57"/>
                </a:lnTo>
                <a:lnTo>
                  <a:pt x="8" y="55"/>
                </a:lnTo>
                <a:lnTo>
                  <a:pt x="10" y="51"/>
                </a:lnTo>
                <a:lnTo>
                  <a:pt x="11" y="49"/>
                </a:lnTo>
                <a:lnTo>
                  <a:pt x="19" y="54"/>
                </a:lnTo>
                <a:close/>
                <a:moveTo>
                  <a:pt x="12" y="69"/>
                </a:moveTo>
                <a:lnTo>
                  <a:pt x="11" y="70"/>
                </a:lnTo>
                <a:lnTo>
                  <a:pt x="10" y="74"/>
                </a:lnTo>
                <a:lnTo>
                  <a:pt x="10" y="77"/>
                </a:lnTo>
                <a:lnTo>
                  <a:pt x="1" y="75"/>
                </a:lnTo>
                <a:lnTo>
                  <a:pt x="2" y="72"/>
                </a:lnTo>
                <a:lnTo>
                  <a:pt x="3" y="68"/>
                </a:lnTo>
                <a:lnTo>
                  <a:pt x="3" y="66"/>
                </a:lnTo>
                <a:lnTo>
                  <a:pt x="12" y="69"/>
                </a:lnTo>
                <a:close/>
                <a:moveTo>
                  <a:pt x="9" y="85"/>
                </a:moveTo>
                <a:lnTo>
                  <a:pt x="9" y="85"/>
                </a:lnTo>
                <a:lnTo>
                  <a:pt x="9" y="89"/>
                </a:lnTo>
                <a:lnTo>
                  <a:pt x="10" y="93"/>
                </a:lnTo>
                <a:lnTo>
                  <a:pt x="1" y="94"/>
                </a:lnTo>
                <a:lnTo>
                  <a:pt x="0" y="90"/>
                </a:lnTo>
                <a:lnTo>
                  <a:pt x="0" y="85"/>
                </a:lnTo>
                <a:lnTo>
                  <a:pt x="0" y="84"/>
                </a:lnTo>
                <a:lnTo>
                  <a:pt x="9" y="85"/>
                </a:lnTo>
                <a:close/>
                <a:moveTo>
                  <a:pt x="11" y="101"/>
                </a:moveTo>
                <a:lnTo>
                  <a:pt x="12" y="104"/>
                </a:lnTo>
                <a:lnTo>
                  <a:pt x="14" y="108"/>
                </a:lnTo>
                <a:lnTo>
                  <a:pt x="6" y="112"/>
                </a:lnTo>
                <a:lnTo>
                  <a:pt x="6" y="111"/>
                </a:lnTo>
                <a:lnTo>
                  <a:pt x="4" y="107"/>
                </a:lnTo>
                <a:lnTo>
                  <a:pt x="3" y="103"/>
                </a:lnTo>
                <a:lnTo>
                  <a:pt x="11" y="101"/>
                </a:lnTo>
                <a:close/>
                <a:moveTo>
                  <a:pt x="18" y="116"/>
                </a:moveTo>
                <a:lnTo>
                  <a:pt x="20" y="118"/>
                </a:lnTo>
                <a:lnTo>
                  <a:pt x="22" y="121"/>
                </a:lnTo>
                <a:lnTo>
                  <a:pt x="23" y="123"/>
                </a:lnTo>
                <a:lnTo>
                  <a:pt x="16" y="128"/>
                </a:lnTo>
                <a:lnTo>
                  <a:pt x="15" y="127"/>
                </a:lnTo>
                <a:lnTo>
                  <a:pt x="12" y="123"/>
                </a:lnTo>
                <a:lnTo>
                  <a:pt x="11" y="120"/>
                </a:lnTo>
                <a:lnTo>
                  <a:pt x="18" y="116"/>
                </a:lnTo>
                <a:close/>
                <a:moveTo>
                  <a:pt x="28" y="129"/>
                </a:moveTo>
                <a:lnTo>
                  <a:pt x="30" y="131"/>
                </a:lnTo>
                <a:lnTo>
                  <a:pt x="34" y="134"/>
                </a:lnTo>
                <a:lnTo>
                  <a:pt x="35" y="134"/>
                </a:lnTo>
                <a:lnTo>
                  <a:pt x="29" y="141"/>
                </a:lnTo>
                <a:lnTo>
                  <a:pt x="28" y="140"/>
                </a:lnTo>
                <a:lnTo>
                  <a:pt x="24" y="137"/>
                </a:lnTo>
                <a:lnTo>
                  <a:pt x="22" y="135"/>
                </a:lnTo>
                <a:lnTo>
                  <a:pt x="28" y="129"/>
                </a:lnTo>
                <a:close/>
                <a:moveTo>
                  <a:pt x="41" y="140"/>
                </a:moveTo>
                <a:lnTo>
                  <a:pt x="44" y="142"/>
                </a:lnTo>
                <a:lnTo>
                  <a:pt x="48" y="144"/>
                </a:lnTo>
                <a:lnTo>
                  <a:pt x="44" y="152"/>
                </a:lnTo>
                <a:lnTo>
                  <a:pt x="39" y="149"/>
                </a:lnTo>
                <a:lnTo>
                  <a:pt x="36" y="147"/>
                </a:lnTo>
                <a:lnTo>
                  <a:pt x="41" y="140"/>
                </a:lnTo>
                <a:close/>
                <a:moveTo>
                  <a:pt x="56" y="148"/>
                </a:moveTo>
                <a:lnTo>
                  <a:pt x="57" y="149"/>
                </a:lnTo>
                <a:lnTo>
                  <a:pt x="64" y="152"/>
                </a:lnTo>
                <a:lnTo>
                  <a:pt x="60" y="160"/>
                </a:lnTo>
                <a:lnTo>
                  <a:pt x="53" y="156"/>
                </a:lnTo>
                <a:lnTo>
                  <a:pt x="52" y="156"/>
                </a:lnTo>
                <a:lnTo>
                  <a:pt x="56" y="148"/>
                </a:lnTo>
                <a:close/>
                <a:moveTo>
                  <a:pt x="72" y="155"/>
                </a:moveTo>
                <a:lnTo>
                  <a:pt x="76" y="156"/>
                </a:lnTo>
                <a:lnTo>
                  <a:pt x="80" y="157"/>
                </a:lnTo>
                <a:lnTo>
                  <a:pt x="78" y="166"/>
                </a:lnTo>
                <a:lnTo>
                  <a:pt x="73" y="164"/>
                </a:lnTo>
                <a:lnTo>
                  <a:pt x="69" y="163"/>
                </a:lnTo>
                <a:lnTo>
                  <a:pt x="72" y="155"/>
                </a:lnTo>
                <a:close/>
                <a:moveTo>
                  <a:pt x="88" y="159"/>
                </a:moveTo>
                <a:lnTo>
                  <a:pt x="91" y="159"/>
                </a:lnTo>
                <a:lnTo>
                  <a:pt x="96" y="160"/>
                </a:lnTo>
                <a:lnTo>
                  <a:pt x="97" y="160"/>
                </a:lnTo>
                <a:lnTo>
                  <a:pt x="96" y="169"/>
                </a:lnTo>
                <a:lnTo>
                  <a:pt x="95" y="169"/>
                </a:lnTo>
                <a:lnTo>
                  <a:pt x="89" y="168"/>
                </a:lnTo>
                <a:lnTo>
                  <a:pt x="87" y="168"/>
                </a:lnTo>
                <a:lnTo>
                  <a:pt x="88" y="159"/>
                </a:lnTo>
                <a:close/>
                <a:moveTo>
                  <a:pt x="105" y="161"/>
                </a:moveTo>
                <a:lnTo>
                  <a:pt x="107" y="162"/>
                </a:lnTo>
                <a:lnTo>
                  <a:pt x="113" y="162"/>
                </a:lnTo>
                <a:lnTo>
                  <a:pt x="114" y="162"/>
                </a:lnTo>
                <a:lnTo>
                  <a:pt x="114" y="171"/>
                </a:lnTo>
                <a:lnTo>
                  <a:pt x="112" y="171"/>
                </a:lnTo>
                <a:lnTo>
                  <a:pt x="106" y="170"/>
                </a:lnTo>
                <a:lnTo>
                  <a:pt x="105" y="170"/>
                </a:lnTo>
                <a:lnTo>
                  <a:pt x="105" y="161"/>
                </a:lnTo>
                <a:close/>
                <a:moveTo>
                  <a:pt x="123" y="162"/>
                </a:moveTo>
                <a:lnTo>
                  <a:pt x="124" y="162"/>
                </a:lnTo>
                <a:lnTo>
                  <a:pt x="130" y="162"/>
                </a:lnTo>
                <a:lnTo>
                  <a:pt x="131" y="161"/>
                </a:lnTo>
                <a:lnTo>
                  <a:pt x="132" y="170"/>
                </a:lnTo>
                <a:lnTo>
                  <a:pt x="130" y="170"/>
                </a:lnTo>
                <a:lnTo>
                  <a:pt x="124" y="171"/>
                </a:lnTo>
                <a:lnTo>
                  <a:pt x="123" y="171"/>
                </a:lnTo>
                <a:lnTo>
                  <a:pt x="123" y="162"/>
                </a:lnTo>
                <a:close/>
                <a:moveTo>
                  <a:pt x="140" y="160"/>
                </a:moveTo>
                <a:lnTo>
                  <a:pt x="141" y="160"/>
                </a:lnTo>
                <a:lnTo>
                  <a:pt x="146" y="159"/>
                </a:lnTo>
                <a:lnTo>
                  <a:pt x="148" y="159"/>
                </a:lnTo>
                <a:lnTo>
                  <a:pt x="150" y="168"/>
                </a:lnTo>
                <a:lnTo>
                  <a:pt x="148" y="168"/>
                </a:lnTo>
                <a:lnTo>
                  <a:pt x="142" y="169"/>
                </a:lnTo>
                <a:lnTo>
                  <a:pt x="141" y="169"/>
                </a:lnTo>
                <a:lnTo>
                  <a:pt x="140" y="160"/>
                </a:lnTo>
                <a:close/>
                <a:moveTo>
                  <a:pt x="157" y="157"/>
                </a:moveTo>
                <a:lnTo>
                  <a:pt x="161" y="156"/>
                </a:lnTo>
                <a:lnTo>
                  <a:pt x="165" y="155"/>
                </a:lnTo>
                <a:lnTo>
                  <a:pt x="168" y="163"/>
                </a:lnTo>
                <a:lnTo>
                  <a:pt x="164" y="164"/>
                </a:lnTo>
                <a:lnTo>
                  <a:pt x="159" y="166"/>
                </a:lnTo>
                <a:lnTo>
                  <a:pt x="157" y="157"/>
                </a:lnTo>
                <a:close/>
                <a:moveTo>
                  <a:pt x="173" y="152"/>
                </a:moveTo>
                <a:lnTo>
                  <a:pt x="180" y="148"/>
                </a:lnTo>
                <a:lnTo>
                  <a:pt x="181" y="148"/>
                </a:lnTo>
                <a:lnTo>
                  <a:pt x="185" y="156"/>
                </a:lnTo>
                <a:lnTo>
                  <a:pt x="184" y="157"/>
                </a:lnTo>
                <a:lnTo>
                  <a:pt x="176" y="160"/>
                </a:lnTo>
                <a:lnTo>
                  <a:pt x="173" y="152"/>
                </a:lnTo>
                <a:close/>
                <a:moveTo>
                  <a:pt x="188" y="144"/>
                </a:moveTo>
                <a:lnTo>
                  <a:pt x="189" y="144"/>
                </a:lnTo>
                <a:lnTo>
                  <a:pt x="193" y="142"/>
                </a:lnTo>
                <a:lnTo>
                  <a:pt x="195" y="140"/>
                </a:lnTo>
                <a:lnTo>
                  <a:pt x="200" y="147"/>
                </a:lnTo>
                <a:lnTo>
                  <a:pt x="197" y="149"/>
                </a:lnTo>
                <a:lnTo>
                  <a:pt x="193" y="152"/>
                </a:lnTo>
                <a:lnTo>
                  <a:pt x="192" y="152"/>
                </a:lnTo>
                <a:lnTo>
                  <a:pt x="188" y="144"/>
                </a:lnTo>
                <a:close/>
                <a:moveTo>
                  <a:pt x="202" y="135"/>
                </a:moveTo>
                <a:lnTo>
                  <a:pt x="203" y="133"/>
                </a:lnTo>
                <a:lnTo>
                  <a:pt x="207" y="130"/>
                </a:lnTo>
                <a:lnTo>
                  <a:pt x="208" y="129"/>
                </a:lnTo>
                <a:lnTo>
                  <a:pt x="215" y="135"/>
                </a:lnTo>
                <a:lnTo>
                  <a:pt x="213" y="137"/>
                </a:lnTo>
                <a:lnTo>
                  <a:pt x="209" y="140"/>
                </a:lnTo>
                <a:lnTo>
                  <a:pt x="208" y="141"/>
                </a:lnTo>
                <a:lnTo>
                  <a:pt x="202" y="135"/>
                </a:lnTo>
                <a:close/>
                <a:moveTo>
                  <a:pt x="214" y="123"/>
                </a:moveTo>
                <a:lnTo>
                  <a:pt x="215" y="121"/>
                </a:lnTo>
                <a:lnTo>
                  <a:pt x="217" y="118"/>
                </a:lnTo>
                <a:lnTo>
                  <a:pt x="219" y="116"/>
                </a:lnTo>
                <a:lnTo>
                  <a:pt x="226" y="121"/>
                </a:lnTo>
                <a:lnTo>
                  <a:pt x="224" y="123"/>
                </a:lnTo>
                <a:lnTo>
                  <a:pt x="222" y="127"/>
                </a:lnTo>
                <a:lnTo>
                  <a:pt x="221" y="128"/>
                </a:lnTo>
                <a:lnTo>
                  <a:pt x="214" y="123"/>
                </a:lnTo>
                <a:close/>
                <a:moveTo>
                  <a:pt x="223" y="108"/>
                </a:moveTo>
                <a:lnTo>
                  <a:pt x="223" y="107"/>
                </a:lnTo>
                <a:lnTo>
                  <a:pt x="224" y="104"/>
                </a:lnTo>
                <a:lnTo>
                  <a:pt x="225" y="101"/>
                </a:lnTo>
                <a:lnTo>
                  <a:pt x="234" y="103"/>
                </a:lnTo>
                <a:lnTo>
                  <a:pt x="233" y="107"/>
                </a:lnTo>
                <a:lnTo>
                  <a:pt x="231" y="111"/>
                </a:lnTo>
                <a:lnTo>
                  <a:pt x="231" y="112"/>
                </a:lnTo>
                <a:lnTo>
                  <a:pt x="223" y="108"/>
                </a:lnTo>
                <a:close/>
                <a:moveTo>
                  <a:pt x="227" y="93"/>
                </a:moveTo>
                <a:lnTo>
                  <a:pt x="228" y="89"/>
                </a:lnTo>
                <a:lnTo>
                  <a:pt x="228" y="85"/>
                </a:lnTo>
                <a:lnTo>
                  <a:pt x="237" y="85"/>
                </a:lnTo>
                <a:lnTo>
                  <a:pt x="236" y="90"/>
                </a:lnTo>
                <a:lnTo>
                  <a:pt x="236" y="94"/>
                </a:lnTo>
                <a:lnTo>
                  <a:pt x="227" y="93"/>
                </a:lnTo>
                <a:close/>
                <a:moveTo>
                  <a:pt x="227" y="77"/>
                </a:moveTo>
                <a:lnTo>
                  <a:pt x="227" y="74"/>
                </a:lnTo>
                <a:lnTo>
                  <a:pt x="226" y="70"/>
                </a:lnTo>
                <a:lnTo>
                  <a:pt x="225" y="69"/>
                </a:lnTo>
                <a:lnTo>
                  <a:pt x="233" y="66"/>
                </a:lnTo>
                <a:lnTo>
                  <a:pt x="234" y="68"/>
                </a:lnTo>
                <a:lnTo>
                  <a:pt x="235" y="72"/>
                </a:lnTo>
                <a:lnTo>
                  <a:pt x="236" y="75"/>
                </a:lnTo>
                <a:lnTo>
                  <a:pt x="227" y="77"/>
                </a:lnTo>
                <a:close/>
                <a:moveTo>
                  <a:pt x="222" y="61"/>
                </a:moveTo>
                <a:lnTo>
                  <a:pt x="221" y="59"/>
                </a:lnTo>
                <a:lnTo>
                  <a:pt x="219" y="56"/>
                </a:lnTo>
                <a:lnTo>
                  <a:pt x="218" y="54"/>
                </a:lnTo>
                <a:lnTo>
                  <a:pt x="225" y="49"/>
                </a:lnTo>
                <a:lnTo>
                  <a:pt x="227" y="52"/>
                </a:lnTo>
                <a:lnTo>
                  <a:pt x="229" y="55"/>
                </a:lnTo>
                <a:lnTo>
                  <a:pt x="230" y="57"/>
                </a:lnTo>
                <a:lnTo>
                  <a:pt x="222" y="61"/>
                </a:lnTo>
                <a:close/>
                <a:moveTo>
                  <a:pt x="213" y="47"/>
                </a:moveTo>
                <a:lnTo>
                  <a:pt x="212" y="46"/>
                </a:lnTo>
                <a:lnTo>
                  <a:pt x="209" y="43"/>
                </a:lnTo>
                <a:lnTo>
                  <a:pt x="207" y="41"/>
                </a:lnTo>
                <a:lnTo>
                  <a:pt x="214" y="35"/>
                </a:lnTo>
                <a:lnTo>
                  <a:pt x="216" y="37"/>
                </a:lnTo>
                <a:lnTo>
                  <a:pt x="219" y="41"/>
                </a:lnTo>
                <a:lnTo>
                  <a:pt x="220" y="41"/>
                </a:lnTo>
                <a:lnTo>
                  <a:pt x="213" y="47"/>
                </a:lnTo>
                <a:close/>
                <a:moveTo>
                  <a:pt x="201" y="35"/>
                </a:moveTo>
                <a:lnTo>
                  <a:pt x="200" y="34"/>
                </a:lnTo>
                <a:lnTo>
                  <a:pt x="196" y="31"/>
                </a:lnTo>
                <a:lnTo>
                  <a:pt x="194" y="30"/>
                </a:lnTo>
                <a:lnTo>
                  <a:pt x="199" y="23"/>
                </a:lnTo>
                <a:lnTo>
                  <a:pt x="201" y="24"/>
                </a:lnTo>
                <a:lnTo>
                  <a:pt x="205" y="27"/>
                </a:lnTo>
                <a:lnTo>
                  <a:pt x="207" y="28"/>
                </a:lnTo>
                <a:lnTo>
                  <a:pt x="201" y="35"/>
                </a:lnTo>
                <a:close/>
                <a:moveTo>
                  <a:pt x="187" y="26"/>
                </a:moveTo>
                <a:lnTo>
                  <a:pt x="180" y="22"/>
                </a:lnTo>
                <a:lnTo>
                  <a:pt x="183" y="14"/>
                </a:lnTo>
                <a:lnTo>
                  <a:pt x="184" y="14"/>
                </a:lnTo>
                <a:lnTo>
                  <a:pt x="191" y="18"/>
                </a:lnTo>
                <a:lnTo>
                  <a:pt x="187" y="26"/>
                </a:lnTo>
                <a:close/>
                <a:moveTo>
                  <a:pt x="172" y="18"/>
                </a:moveTo>
                <a:lnTo>
                  <a:pt x="171" y="18"/>
                </a:lnTo>
                <a:lnTo>
                  <a:pt x="164" y="16"/>
                </a:lnTo>
                <a:lnTo>
                  <a:pt x="166" y="7"/>
                </a:lnTo>
                <a:lnTo>
                  <a:pt x="174" y="10"/>
                </a:lnTo>
                <a:lnTo>
                  <a:pt x="175" y="10"/>
                </a:lnTo>
                <a:lnTo>
                  <a:pt x="172" y="18"/>
                </a:lnTo>
                <a:close/>
                <a:moveTo>
                  <a:pt x="155" y="13"/>
                </a:moveTo>
                <a:lnTo>
                  <a:pt x="151" y="12"/>
                </a:lnTo>
                <a:lnTo>
                  <a:pt x="147" y="11"/>
                </a:lnTo>
                <a:lnTo>
                  <a:pt x="149" y="3"/>
                </a:lnTo>
                <a:lnTo>
                  <a:pt x="153" y="4"/>
                </a:lnTo>
                <a:lnTo>
                  <a:pt x="158" y="5"/>
                </a:lnTo>
                <a:lnTo>
                  <a:pt x="155" y="13"/>
                </a:lnTo>
                <a:close/>
                <a:moveTo>
                  <a:pt x="139" y="10"/>
                </a:moveTo>
                <a:lnTo>
                  <a:pt x="135" y="9"/>
                </a:lnTo>
                <a:lnTo>
                  <a:pt x="130" y="9"/>
                </a:lnTo>
                <a:lnTo>
                  <a:pt x="131" y="0"/>
                </a:lnTo>
                <a:lnTo>
                  <a:pt x="136" y="1"/>
                </a:lnTo>
                <a:lnTo>
                  <a:pt x="140" y="1"/>
                </a:lnTo>
                <a:lnTo>
                  <a:pt x="139" y="10"/>
                </a:lnTo>
                <a:close/>
              </a:path>
            </a:pathLst>
          </a:custGeom>
          <a:solidFill>
            <a:srgbClr val="FF1C0B"/>
          </a:solidFill>
          <a:ln w="1588">
            <a:solidFill>
              <a:srgbClr val="FF1C0B"/>
            </a:solidFill>
            <a:bevel/>
            <a:headEnd/>
            <a:tailEnd/>
          </a:ln>
        </p:spPr>
        <p:txBody>
          <a:bodyPr/>
          <a:lstStyle/>
          <a:p>
            <a:endParaRPr lang="en-US">
              <a:latin typeface="+mn-lt"/>
            </a:endParaRPr>
          </a:p>
        </p:txBody>
      </p:sp>
      <p:grpSp>
        <p:nvGrpSpPr>
          <p:cNvPr id="12" name="Group 298"/>
          <p:cNvGrpSpPr>
            <a:grpSpLocks/>
          </p:cNvGrpSpPr>
          <p:nvPr/>
        </p:nvGrpSpPr>
        <p:grpSpPr bwMode="auto">
          <a:xfrm>
            <a:off x="3891157" y="3942841"/>
            <a:ext cx="162681" cy="167694"/>
            <a:chOff x="3650" y="3662"/>
            <a:chExt cx="118" cy="58"/>
          </a:xfrm>
        </p:grpSpPr>
        <p:sp>
          <p:nvSpPr>
            <p:cNvPr id="563" name="Rectangle 299"/>
            <p:cNvSpPr>
              <a:spLocks noChangeArrowheads="1"/>
            </p:cNvSpPr>
            <p:nvPr/>
          </p:nvSpPr>
          <p:spPr bwMode="auto">
            <a:xfrm>
              <a:off x="3650" y="3662"/>
              <a:ext cx="118" cy="58"/>
            </a:xfrm>
            <a:prstGeom prst="rect">
              <a:avLst/>
            </a:prstGeom>
            <a:solidFill>
              <a:srgbClr val="00A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564" name="Rectangle 300"/>
            <p:cNvSpPr>
              <a:spLocks noChangeArrowheads="1"/>
            </p:cNvSpPr>
            <p:nvPr/>
          </p:nvSpPr>
          <p:spPr bwMode="auto">
            <a:xfrm>
              <a:off x="3650" y="3662"/>
              <a:ext cx="118" cy="58"/>
            </a:xfrm>
            <a:prstGeom prst="rect">
              <a:avLst/>
            </a:prstGeom>
            <a:noFill/>
            <a:ln w="4763" cap="rnd">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grpSp>
      <p:sp>
        <p:nvSpPr>
          <p:cNvPr id="565" name="Rectangle 301"/>
          <p:cNvSpPr>
            <a:spLocks noChangeArrowheads="1"/>
          </p:cNvSpPr>
          <p:nvPr/>
        </p:nvSpPr>
        <p:spPr bwMode="auto">
          <a:xfrm>
            <a:off x="3883336" y="3951296"/>
            <a:ext cx="176330"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500" b="1">
                <a:solidFill>
                  <a:srgbClr val="FFFF99"/>
                </a:solidFill>
                <a:latin typeface="+mn-lt"/>
              </a:rPr>
              <a:t>SENS</a:t>
            </a:r>
            <a:endParaRPr lang="en-US" sz="1600">
              <a:latin typeface="+mn-lt"/>
            </a:endParaRPr>
          </a:p>
        </p:txBody>
      </p:sp>
      <p:grpSp>
        <p:nvGrpSpPr>
          <p:cNvPr id="13" name="Group 302"/>
          <p:cNvGrpSpPr>
            <a:grpSpLocks/>
          </p:cNvGrpSpPr>
          <p:nvPr/>
        </p:nvGrpSpPr>
        <p:grpSpPr bwMode="auto">
          <a:xfrm>
            <a:off x="3623671" y="3945660"/>
            <a:ext cx="162681" cy="164875"/>
            <a:chOff x="3457" y="3663"/>
            <a:chExt cx="118" cy="57"/>
          </a:xfrm>
        </p:grpSpPr>
        <p:sp>
          <p:nvSpPr>
            <p:cNvPr id="567" name="Rectangle 303"/>
            <p:cNvSpPr>
              <a:spLocks noChangeArrowheads="1"/>
            </p:cNvSpPr>
            <p:nvPr/>
          </p:nvSpPr>
          <p:spPr bwMode="auto">
            <a:xfrm>
              <a:off x="3457" y="3663"/>
              <a:ext cx="118" cy="57"/>
            </a:xfrm>
            <a:prstGeom prst="rect">
              <a:avLst/>
            </a:prstGeom>
            <a:solidFill>
              <a:srgbClr val="00A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568" name="Rectangle 304"/>
            <p:cNvSpPr>
              <a:spLocks noChangeArrowheads="1"/>
            </p:cNvSpPr>
            <p:nvPr/>
          </p:nvSpPr>
          <p:spPr bwMode="auto">
            <a:xfrm>
              <a:off x="3457" y="3663"/>
              <a:ext cx="118" cy="57"/>
            </a:xfrm>
            <a:prstGeom prst="rect">
              <a:avLst/>
            </a:prstGeom>
            <a:noFill/>
            <a:ln w="4763" cap="rnd">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grpSp>
      <p:sp>
        <p:nvSpPr>
          <p:cNvPr id="569" name="Rectangle 305"/>
          <p:cNvSpPr>
            <a:spLocks noChangeArrowheads="1"/>
          </p:cNvSpPr>
          <p:nvPr/>
        </p:nvSpPr>
        <p:spPr bwMode="auto">
          <a:xfrm>
            <a:off x="3650263" y="3954114"/>
            <a:ext cx="110608"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500" b="1">
                <a:solidFill>
                  <a:srgbClr val="FFFF99"/>
                </a:solidFill>
                <a:latin typeface="+mn-lt"/>
              </a:rPr>
              <a:t>Ctrl</a:t>
            </a:r>
            <a:endParaRPr lang="en-US" sz="1600">
              <a:latin typeface="+mn-lt"/>
            </a:endParaRPr>
          </a:p>
        </p:txBody>
      </p:sp>
      <p:sp>
        <p:nvSpPr>
          <p:cNvPr id="570" name="Freeform 306"/>
          <p:cNvSpPr>
            <a:spLocks noEditPoints="1"/>
          </p:cNvSpPr>
          <p:nvPr/>
        </p:nvSpPr>
        <p:spPr bwMode="auto">
          <a:xfrm>
            <a:off x="3942776" y="3620138"/>
            <a:ext cx="46928" cy="322703"/>
          </a:xfrm>
          <a:custGeom>
            <a:avLst/>
            <a:gdLst>
              <a:gd name="T0" fmla="*/ 2147483647 w 35"/>
              <a:gd name="T1" fmla="*/ 2147483647 h 111"/>
              <a:gd name="T2" fmla="*/ 2147483647 w 35"/>
              <a:gd name="T3" fmla="*/ 2147483647 h 111"/>
              <a:gd name="T4" fmla="*/ 2147483647 w 35"/>
              <a:gd name="T5" fmla="*/ 2147483647 h 111"/>
              <a:gd name="T6" fmla="*/ 2147483647 w 35"/>
              <a:gd name="T7" fmla="*/ 2147483647 h 111"/>
              <a:gd name="T8" fmla="*/ 2147483647 w 35"/>
              <a:gd name="T9" fmla="*/ 2147483647 h 111"/>
              <a:gd name="T10" fmla="*/ 2147483647 w 35"/>
              <a:gd name="T11" fmla="*/ 2147483647 h 111"/>
              <a:gd name="T12" fmla="*/ 2147483647 w 35"/>
              <a:gd name="T13" fmla="*/ 2147483647 h 111"/>
              <a:gd name="T14" fmla="*/ 0 w 35"/>
              <a:gd name="T15" fmla="*/ 2147483647 h 111"/>
              <a:gd name="T16" fmla="*/ 2147483647 w 35"/>
              <a:gd name="T17" fmla="*/ 2147483647 h 111"/>
              <a:gd name="T18" fmla="*/ 0 w 35"/>
              <a:gd name="T19" fmla="*/ 2147483647 h 111"/>
              <a:gd name="T20" fmla="*/ 2147483647 w 35"/>
              <a:gd name="T21" fmla="*/ 0 h 111"/>
              <a:gd name="T22" fmla="*/ 2147483647 w 35"/>
              <a:gd name="T23" fmla="*/ 2147483647 h 111"/>
              <a:gd name="T24" fmla="*/ 0 w 35"/>
              <a:gd name="T25" fmla="*/ 2147483647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1"/>
              <a:gd name="T41" fmla="*/ 35 w 35"/>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1">
                <a:moveTo>
                  <a:pt x="12" y="82"/>
                </a:moveTo>
                <a:lnTo>
                  <a:pt x="12" y="29"/>
                </a:lnTo>
                <a:lnTo>
                  <a:pt x="23" y="29"/>
                </a:lnTo>
                <a:lnTo>
                  <a:pt x="23" y="82"/>
                </a:lnTo>
                <a:lnTo>
                  <a:pt x="12" y="82"/>
                </a:lnTo>
                <a:close/>
                <a:moveTo>
                  <a:pt x="35" y="76"/>
                </a:moveTo>
                <a:lnTo>
                  <a:pt x="18" y="111"/>
                </a:lnTo>
                <a:lnTo>
                  <a:pt x="0" y="76"/>
                </a:lnTo>
                <a:lnTo>
                  <a:pt x="35" y="76"/>
                </a:lnTo>
                <a:close/>
                <a:moveTo>
                  <a:pt x="0" y="35"/>
                </a:moveTo>
                <a:lnTo>
                  <a:pt x="18" y="0"/>
                </a:lnTo>
                <a:lnTo>
                  <a:pt x="35" y="35"/>
                </a:lnTo>
                <a:lnTo>
                  <a:pt x="0" y="35"/>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71" name="Freeform 307"/>
          <p:cNvSpPr>
            <a:spLocks noEditPoints="1"/>
          </p:cNvSpPr>
          <p:nvPr/>
        </p:nvSpPr>
        <p:spPr bwMode="auto">
          <a:xfrm>
            <a:off x="3684677" y="3620138"/>
            <a:ext cx="50055" cy="326931"/>
          </a:xfrm>
          <a:custGeom>
            <a:avLst/>
            <a:gdLst>
              <a:gd name="T0" fmla="*/ 2147483647 w 36"/>
              <a:gd name="T1" fmla="*/ 2147483647 h 112"/>
              <a:gd name="T2" fmla="*/ 2147483647 w 36"/>
              <a:gd name="T3" fmla="*/ 2147483647 h 112"/>
              <a:gd name="T4" fmla="*/ 2147483647 w 36"/>
              <a:gd name="T5" fmla="*/ 2147483647 h 112"/>
              <a:gd name="T6" fmla="*/ 2147483647 w 36"/>
              <a:gd name="T7" fmla="*/ 2147483647 h 112"/>
              <a:gd name="T8" fmla="*/ 2147483647 w 36"/>
              <a:gd name="T9" fmla="*/ 2147483647 h 112"/>
              <a:gd name="T10" fmla="*/ 2147483647 w 36"/>
              <a:gd name="T11" fmla="*/ 2147483647 h 112"/>
              <a:gd name="T12" fmla="*/ 2147483647 w 36"/>
              <a:gd name="T13" fmla="*/ 2147483647 h 112"/>
              <a:gd name="T14" fmla="*/ 0 w 36"/>
              <a:gd name="T15" fmla="*/ 2147483647 h 112"/>
              <a:gd name="T16" fmla="*/ 2147483647 w 36"/>
              <a:gd name="T17" fmla="*/ 2147483647 h 112"/>
              <a:gd name="T18" fmla="*/ 0 w 36"/>
              <a:gd name="T19" fmla="*/ 2147483647 h 112"/>
              <a:gd name="T20" fmla="*/ 2147483647 w 36"/>
              <a:gd name="T21" fmla="*/ 0 h 112"/>
              <a:gd name="T22" fmla="*/ 2147483647 w 36"/>
              <a:gd name="T23" fmla="*/ 2147483647 h 112"/>
              <a:gd name="T24" fmla="*/ 0 w 36"/>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12"/>
              <a:gd name="T41" fmla="*/ 36 w 36"/>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12">
                <a:moveTo>
                  <a:pt x="12" y="82"/>
                </a:moveTo>
                <a:lnTo>
                  <a:pt x="12" y="30"/>
                </a:lnTo>
                <a:lnTo>
                  <a:pt x="24" y="30"/>
                </a:lnTo>
                <a:lnTo>
                  <a:pt x="24" y="82"/>
                </a:lnTo>
                <a:lnTo>
                  <a:pt x="12" y="82"/>
                </a:lnTo>
                <a:close/>
                <a:moveTo>
                  <a:pt x="36" y="76"/>
                </a:moveTo>
                <a:lnTo>
                  <a:pt x="18" y="112"/>
                </a:lnTo>
                <a:lnTo>
                  <a:pt x="0" y="76"/>
                </a:lnTo>
                <a:lnTo>
                  <a:pt x="36" y="76"/>
                </a:lnTo>
                <a:close/>
                <a:moveTo>
                  <a:pt x="0" y="36"/>
                </a:moveTo>
                <a:lnTo>
                  <a:pt x="18" y="0"/>
                </a:lnTo>
                <a:lnTo>
                  <a:pt x="36"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72" name="Freeform 308"/>
          <p:cNvSpPr>
            <a:spLocks noEditPoints="1"/>
          </p:cNvSpPr>
          <p:nvPr/>
        </p:nvSpPr>
        <p:spPr bwMode="auto">
          <a:xfrm>
            <a:off x="3263897" y="3591954"/>
            <a:ext cx="1021448" cy="81733"/>
          </a:xfrm>
          <a:custGeom>
            <a:avLst/>
            <a:gdLst>
              <a:gd name="T0" fmla="*/ 2147483647 w 740"/>
              <a:gd name="T1" fmla="*/ 2147483647 h 29"/>
              <a:gd name="T2" fmla="*/ 2147483647 w 740"/>
              <a:gd name="T3" fmla="*/ 2147483647 h 29"/>
              <a:gd name="T4" fmla="*/ 2147483647 w 740"/>
              <a:gd name="T5" fmla="*/ 2147483647 h 29"/>
              <a:gd name="T6" fmla="*/ 2147483647 w 740"/>
              <a:gd name="T7" fmla="*/ 2147483647 h 29"/>
              <a:gd name="T8" fmla="*/ 2147483647 w 740"/>
              <a:gd name="T9" fmla="*/ 2147483647 h 29"/>
              <a:gd name="T10" fmla="*/ 2147483647 w 740"/>
              <a:gd name="T11" fmla="*/ 2147483647 h 29"/>
              <a:gd name="T12" fmla="*/ 0 w 740"/>
              <a:gd name="T13" fmla="*/ 2147483647 h 29"/>
              <a:gd name="T14" fmla="*/ 2147483647 w 740"/>
              <a:gd name="T15" fmla="*/ 0 h 29"/>
              <a:gd name="T16" fmla="*/ 2147483647 w 740"/>
              <a:gd name="T17" fmla="*/ 2147483647 h 29"/>
              <a:gd name="T18" fmla="*/ 2147483647 w 740"/>
              <a:gd name="T19" fmla="*/ 0 h 29"/>
              <a:gd name="T20" fmla="*/ 2147483647 w 740"/>
              <a:gd name="T21" fmla="*/ 2147483647 h 29"/>
              <a:gd name="T22" fmla="*/ 2147483647 w 740"/>
              <a:gd name="T23" fmla="*/ 2147483647 h 29"/>
              <a:gd name="T24" fmla="*/ 2147483647 w 740"/>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0"/>
              <a:gd name="T40" fmla="*/ 0 h 29"/>
              <a:gd name="T41" fmla="*/ 740 w 740"/>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0" h="29">
                <a:moveTo>
                  <a:pt x="24" y="10"/>
                </a:moveTo>
                <a:lnTo>
                  <a:pt x="715" y="10"/>
                </a:lnTo>
                <a:lnTo>
                  <a:pt x="715" y="19"/>
                </a:lnTo>
                <a:lnTo>
                  <a:pt x="24" y="19"/>
                </a:lnTo>
                <a:lnTo>
                  <a:pt x="24" y="10"/>
                </a:lnTo>
                <a:close/>
                <a:moveTo>
                  <a:pt x="29" y="29"/>
                </a:moveTo>
                <a:lnTo>
                  <a:pt x="0" y="15"/>
                </a:lnTo>
                <a:lnTo>
                  <a:pt x="29" y="0"/>
                </a:lnTo>
                <a:lnTo>
                  <a:pt x="29" y="29"/>
                </a:lnTo>
                <a:close/>
                <a:moveTo>
                  <a:pt x="711" y="0"/>
                </a:moveTo>
                <a:lnTo>
                  <a:pt x="740" y="15"/>
                </a:lnTo>
                <a:lnTo>
                  <a:pt x="711" y="29"/>
                </a:lnTo>
                <a:lnTo>
                  <a:pt x="711" y="0"/>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73" name="Freeform 325"/>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solidFill>
            <a:srgbClr val="10AA0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mn-lt"/>
            </a:endParaRPr>
          </a:p>
        </p:txBody>
      </p:sp>
      <p:sp>
        <p:nvSpPr>
          <p:cNvPr id="574" name="Freeform 326"/>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sp>
        <p:nvSpPr>
          <p:cNvPr id="575" name="Freeform 328"/>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solidFill>
            <a:srgbClr val="10AA0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mn-lt"/>
            </a:endParaRPr>
          </a:p>
        </p:txBody>
      </p:sp>
      <p:sp>
        <p:nvSpPr>
          <p:cNvPr id="576" name="Freeform 329"/>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sp>
        <p:nvSpPr>
          <p:cNvPr id="577" name="Freeform 331"/>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solidFill>
            <a:srgbClr val="CFCF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mn-lt"/>
            </a:endParaRPr>
          </a:p>
        </p:txBody>
      </p:sp>
      <p:sp>
        <p:nvSpPr>
          <p:cNvPr id="578" name="Freeform 332"/>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sp>
        <p:nvSpPr>
          <p:cNvPr id="579" name="Line 333"/>
          <p:cNvSpPr>
            <a:spLocks noChangeShapeType="1"/>
          </p:cNvSpPr>
          <p:nvPr/>
        </p:nvSpPr>
        <p:spPr bwMode="auto">
          <a:xfrm flipV="1">
            <a:off x="3088702" y="3390441"/>
            <a:ext cx="456758" cy="505897"/>
          </a:xfrm>
          <a:prstGeom prst="line">
            <a:avLst/>
          </a:prstGeom>
          <a:noFill/>
          <a:ln w="19050">
            <a:solidFill>
              <a:srgbClr val="FFD3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80" name="Line 334"/>
          <p:cNvSpPr>
            <a:spLocks noChangeShapeType="1"/>
          </p:cNvSpPr>
          <p:nvPr/>
        </p:nvSpPr>
        <p:spPr bwMode="auto">
          <a:xfrm flipH="1" flipV="1">
            <a:off x="3832880" y="3365734"/>
            <a:ext cx="473964" cy="505897"/>
          </a:xfrm>
          <a:prstGeom prst="line">
            <a:avLst/>
          </a:prstGeom>
          <a:noFill/>
          <a:ln w="19050">
            <a:solidFill>
              <a:srgbClr val="FFD3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81" name="Freeform 335"/>
          <p:cNvSpPr>
            <a:spLocks noEditPoints="1"/>
          </p:cNvSpPr>
          <p:nvPr/>
        </p:nvSpPr>
        <p:spPr bwMode="auto">
          <a:xfrm>
            <a:off x="3292054" y="3381986"/>
            <a:ext cx="326926" cy="830011"/>
          </a:xfrm>
          <a:custGeom>
            <a:avLst/>
            <a:gdLst>
              <a:gd name="T0" fmla="*/ 0 w 146"/>
              <a:gd name="T1" fmla="*/ 2147483647 h 331"/>
              <a:gd name="T2" fmla="*/ 2147483647 w 146"/>
              <a:gd name="T3" fmla="*/ 2147483647 h 331"/>
              <a:gd name="T4" fmla="*/ 2147483647 w 146"/>
              <a:gd name="T5" fmla="*/ 2147483647 h 331"/>
              <a:gd name="T6" fmla="*/ 2147483647 w 146"/>
              <a:gd name="T7" fmla="*/ 2147483647 h 331"/>
              <a:gd name="T8" fmla="*/ 0 w 146"/>
              <a:gd name="T9" fmla="*/ 2147483647 h 331"/>
              <a:gd name="T10" fmla="*/ 2147483647 w 146"/>
              <a:gd name="T11" fmla="*/ 2147483647 h 331"/>
              <a:gd name="T12" fmla="*/ 2147483647 w 146"/>
              <a:gd name="T13" fmla="*/ 2147483647 h 331"/>
              <a:gd name="T14" fmla="*/ 2147483647 w 146"/>
              <a:gd name="T15" fmla="*/ 2147483647 h 331"/>
              <a:gd name="T16" fmla="*/ 2147483647 w 146"/>
              <a:gd name="T17" fmla="*/ 2147483647 h 331"/>
              <a:gd name="T18" fmla="*/ 2147483647 w 146"/>
              <a:gd name="T19" fmla="*/ 2147483647 h 331"/>
              <a:gd name="T20" fmla="*/ 2147483647 w 146"/>
              <a:gd name="T21" fmla="*/ 2147483647 h 331"/>
              <a:gd name="T22" fmla="*/ 2147483647 w 146"/>
              <a:gd name="T23" fmla="*/ 2147483647 h 331"/>
              <a:gd name="T24" fmla="*/ 2147483647 w 146"/>
              <a:gd name="T25" fmla="*/ 2147483647 h 331"/>
              <a:gd name="T26" fmla="*/ 2147483647 w 146"/>
              <a:gd name="T27" fmla="*/ 2147483647 h 331"/>
              <a:gd name="T28" fmla="*/ 2147483647 w 146"/>
              <a:gd name="T29" fmla="*/ 2147483647 h 331"/>
              <a:gd name="T30" fmla="*/ 2147483647 w 146"/>
              <a:gd name="T31" fmla="*/ 2147483647 h 331"/>
              <a:gd name="T32" fmla="*/ 2147483647 w 146"/>
              <a:gd name="T33" fmla="*/ 2147483647 h 331"/>
              <a:gd name="T34" fmla="*/ 2147483647 w 146"/>
              <a:gd name="T35" fmla="*/ 2147483647 h 331"/>
              <a:gd name="T36" fmla="*/ 2147483647 w 146"/>
              <a:gd name="T37" fmla="*/ 2147483647 h 331"/>
              <a:gd name="T38" fmla="*/ 2147483647 w 146"/>
              <a:gd name="T39" fmla="*/ 2147483647 h 331"/>
              <a:gd name="T40" fmla="*/ 2147483647 w 146"/>
              <a:gd name="T41" fmla="*/ 2147483647 h 331"/>
              <a:gd name="T42" fmla="*/ 2147483647 w 146"/>
              <a:gd name="T43" fmla="*/ 0 h 331"/>
              <a:gd name="T44" fmla="*/ 2147483647 w 146"/>
              <a:gd name="T45" fmla="*/ 2147483647 h 331"/>
              <a:gd name="T46" fmla="*/ 2147483647 w 146"/>
              <a:gd name="T47" fmla="*/ 2147483647 h 331"/>
              <a:gd name="T48" fmla="*/ 2147483647 w 146"/>
              <a:gd name="T49" fmla="*/ 2147483647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331"/>
              <a:gd name="T77" fmla="*/ 146 w 146"/>
              <a:gd name="T78" fmla="*/ 331 h 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331">
                <a:moveTo>
                  <a:pt x="0" y="326"/>
                </a:moveTo>
                <a:lnTo>
                  <a:pt x="18" y="283"/>
                </a:lnTo>
                <a:lnTo>
                  <a:pt x="29" y="287"/>
                </a:lnTo>
                <a:lnTo>
                  <a:pt x="11" y="331"/>
                </a:lnTo>
                <a:lnTo>
                  <a:pt x="0" y="326"/>
                </a:lnTo>
                <a:close/>
                <a:moveTo>
                  <a:pt x="32" y="250"/>
                </a:moveTo>
                <a:lnTo>
                  <a:pt x="50" y="206"/>
                </a:lnTo>
                <a:lnTo>
                  <a:pt x="60" y="211"/>
                </a:lnTo>
                <a:lnTo>
                  <a:pt x="42" y="254"/>
                </a:lnTo>
                <a:lnTo>
                  <a:pt x="32" y="250"/>
                </a:lnTo>
                <a:close/>
                <a:moveTo>
                  <a:pt x="63" y="174"/>
                </a:moveTo>
                <a:lnTo>
                  <a:pt x="81" y="130"/>
                </a:lnTo>
                <a:lnTo>
                  <a:pt x="92" y="134"/>
                </a:lnTo>
                <a:lnTo>
                  <a:pt x="74" y="178"/>
                </a:lnTo>
                <a:lnTo>
                  <a:pt x="63" y="174"/>
                </a:lnTo>
                <a:close/>
                <a:moveTo>
                  <a:pt x="95" y="97"/>
                </a:moveTo>
                <a:lnTo>
                  <a:pt x="113" y="54"/>
                </a:lnTo>
                <a:lnTo>
                  <a:pt x="124" y="58"/>
                </a:lnTo>
                <a:lnTo>
                  <a:pt x="106" y="102"/>
                </a:lnTo>
                <a:lnTo>
                  <a:pt x="95" y="97"/>
                </a:lnTo>
                <a:close/>
                <a:moveTo>
                  <a:pt x="126" y="21"/>
                </a:moveTo>
                <a:lnTo>
                  <a:pt x="135" y="0"/>
                </a:lnTo>
                <a:lnTo>
                  <a:pt x="146" y="4"/>
                </a:lnTo>
                <a:lnTo>
                  <a:pt x="137" y="26"/>
                </a:lnTo>
                <a:lnTo>
                  <a:pt x="12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82" name="Freeform 336"/>
          <p:cNvSpPr>
            <a:spLocks noEditPoints="1"/>
          </p:cNvSpPr>
          <p:nvPr/>
        </p:nvSpPr>
        <p:spPr bwMode="auto">
          <a:xfrm>
            <a:off x="3672163" y="3381986"/>
            <a:ext cx="328490" cy="894832"/>
          </a:xfrm>
          <a:custGeom>
            <a:avLst/>
            <a:gdLst>
              <a:gd name="T0" fmla="*/ 2147483647 w 133"/>
              <a:gd name="T1" fmla="*/ 2147483647 h 330"/>
              <a:gd name="T2" fmla="*/ 2147483647 w 133"/>
              <a:gd name="T3" fmla="*/ 2147483647 h 330"/>
              <a:gd name="T4" fmla="*/ 2147483647 w 133"/>
              <a:gd name="T5" fmla="*/ 2147483647 h 330"/>
              <a:gd name="T6" fmla="*/ 2147483647 w 133"/>
              <a:gd name="T7" fmla="*/ 2147483647 h 330"/>
              <a:gd name="T8" fmla="*/ 2147483647 w 133"/>
              <a:gd name="T9" fmla="*/ 2147483647 h 330"/>
              <a:gd name="T10" fmla="*/ 2147483647 w 133"/>
              <a:gd name="T11" fmla="*/ 2147483647 h 330"/>
              <a:gd name="T12" fmla="*/ 2147483647 w 133"/>
              <a:gd name="T13" fmla="*/ 2147483647 h 330"/>
              <a:gd name="T14" fmla="*/ 2147483647 w 133"/>
              <a:gd name="T15" fmla="*/ 2147483647 h 330"/>
              <a:gd name="T16" fmla="*/ 2147483647 w 133"/>
              <a:gd name="T17" fmla="*/ 2147483647 h 330"/>
              <a:gd name="T18" fmla="*/ 2147483647 w 133"/>
              <a:gd name="T19" fmla="*/ 2147483647 h 330"/>
              <a:gd name="T20" fmla="*/ 2147483647 w 133"/>
              <a:gd name="T21" fmla="*/ 2147483647 h 330"/>
              <a:gd name="T22" fmla="*/ 2147483647 w 133"/>
              <a:gd name="T23" fmla="*/ 2147483647 h 330"/>
              <a:gd name="T24" fmla="*/ 2147483647 w 133"/>
              <a:gd name="T25" fmla="*/ 2147483647 h 330"/>
              <a:gd name="T26" fmla="*/ 2147483647 w 133"/>
              <a:gd name="T27" fmla="*/ 2147483647 h 330"/>
              <a:gd name="T28" fmla="*/ 2147483647 w 133"/>
              <a:gd name="T29" fmla="*/ 2147483647 h 330"/>
              <a:gd name="T30" fmla="*/ 2147483647 w 133"/>
              <a:gd name="T31" fmla="*/ 2147483647 h 330"/>
              <a:gd name="T32" fmla="*/ 2147483647 w 133"/>
              <a:gd name="T33" fmla="*/ 2147483647 h 330"/>
              <a:gd name="T34" fmla="*/ 2147483647 w 133"/>
              <a:gd name="T35" fmla="*/ 2147483647 h 330"/>
              <a:gd name="T36" fmla="*/ 2147483647 w 133"/>
              <a:gd name="T37" fmla="*/ 2147483647 h 330"/>
              <a:gd name="T38" fmla="*/ 2147483647 w 133"/>
              <a:gd name="T39" fmla="*/ 2147483647 h 330"/>
              <a:gd name="T40" fmla="*/ 2147483647 w 133"/>
              <a:gd name="T41" fmla="*/ 2147483647 h 330"/>
              <a:gd name="T42" fmla="*/ 0 w 133"/>
              <a:gd name="T43" fmla="*/ 2147483647 h 330"/>
              <a:gd name="T44" fmla="*/ 2147483647 w 133"/>
              <a:gd name="T45" fmla="*/ 0 h 330"/>
              <a:gd name="T46" fmla="*/ 2147483647 w 133"/>
              <a:gd name="T47" fmla="*/ 2147483647 h 330"/>
              <a:gd name="T48" fmla="*/ 2147483647 w 133"/>
              <a:gd name="T49" fmla="*/ 2147483647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330"/>
              <a:gd name="T77" fmla="*/ 133 w 133"/>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330">
                <a:moveTo>
                  <a:pt x="122" y="330"/>
                </a:moveTo>
                <a:lnTo>
                  <a:pt x="105" y="286"/>
                </a:lnTo>
                <a:lnTo>
                  <a:pt x="117" y="282"/>
                </a:lnTo>
                <a:lnTo>
                  <a:pt x="133" y="326"/>
                </a:lnTo>
                <a:lnTo>
                  <a:pt x="122" y="330"/>
                </a:lnTo>
                <a:close/>
                <a:moveTo>
                  <a:pt x="93" y="253"/>
                </a:moveTo>
                <a:lnTo>
                  <a:pt x="76" y="209"/>
                </a:lnTo>
                <a:lnTo>
                  <a:pt x="88" y="205"/>
                </a:lnTo>
                <a:lnTo>
                  <a:pt x="104" y="249"/>
                </a:lnTo>
                <a:lnTo>
                  <a:pt x="93" y="253"/>
                </a:lnTo>
                <a:close/>
                <a:moveTo>
                  <a:pt x="64" y="176"/>
                </a:moveTo>
                <a:lnTo>
                  <a:pt x="47" y="132"/>
                </a:lnTo>
                <a:lnTo>
                  <a:pt x="59" y="128"/>
                </a:lnTo>
                <a:lnTo>
                  <a:pt x="75" y="172"/>
                </a:lnTo>
                <a:lnTo>
                  <a:pt x="64" y="176"/>
                </a:lnTo>
                <a:close/>
                <a:moveTo>
                  <a:pt x="35" y="99"/>
                </a:moveTo>
                <a:lnTo>
                  <a:pt x="19" y="54"/>
                </a:lnTo>
                <a:lnTo>
                  <a:pt x="30" y="50"/>
                </a:lnTo>
                <a:lnTo>
                  <a:pt x="46" y="94"/>
                </a:lnTo>
                <a:lnTo>
                  <a:pt x="35" y="99"/>
                </a:lnTo>
                <a:close/>
                <a:moveTo>
                  <a:pt x="6" y="21"/>
                </a:moveTo>
                <a:lnTo>
                  <a:pt x="0" y="4"/>
                </a:lnTo>
                <a:lnTo>
                  <a:pt x="11" y="0"/>
                </a:lnTo>
                <a:lnTo>
                  <a:pt x="17" y="17"/>
                </a:lnTo>
                <a:lnTo>
                  <a:pt x="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83" name="Freeform 372"/>
          <p:cNvSpPr>
            <a:spLocks noEditPoints="1"/>
          </p:cNvSpPr>
          <p:nvPr/>
        </p:nvSpPr>
        <p:spPr bwMode="auto">
          <a:xfrm>
            <a:off x="3149707" y="3956933"/>
            <a:ext cx="1418764" cy="64823"/>
          </a:xfrm>
          <a:custGeom>
            <a:avLst/>
            <a:gdLst>
              <a:gd name="T0" fmla="*/ 2147483647 w 740"/>
              <a:gd name="T1" fmla="*/ 2147483647 h 29"/>
              <a:gd name="T2" fmla="*/ 2147483647 w 740"/>
              <a:gd name="T3" fmla="*/ 2147483647 h 29"/>
              <a:gd name="T4" fmla="*/ 2147483647 w 740"/>
              <a:gd name="T5" fmla="*/ 2147483647 h 29"/>
              <a:gd name="T6" fmla="*/ 2147483647 w 740"/>
              <a:gd name="T7" fmla="*/ 2147483647 h 29"/>
              <a:gd name="T8" fmla="*/ 2147483647 w 740"/>
              <a:gd name="T9" fmla="*/ 2147483647 h 29"/>
              <a:gd name="T10" fmla="*/ 2147483647 w 740"/>
              <a:gd name="T11" fmla="*/ 2147483647 h 29"/>
              <a:gd name="T12" fmla="*/ 0 w 740"/>
              <a:gd name="T13" fmla="*/ 2147483647 h 29"/>
              <a:gd name="T14" fmla="*/ 2147483647 w 740"/>
              <a:gd name="T15" fmla="*/ 0 h 29"/>
              <a:gd name="T16" fmla="*/ 2147483647 w 740"/>
              <a:gd name="T17" fmla="*/ 2147483647 h 29"/>
              <a:gd name="T18" fmla="*/ 2147483647 w 740"/>
              <a:gd name="T19" fmla="*/ 0 h 29"/>
              <a:gd name="T20" fmla="*/ 2147483647 w 740"/>
              <a:gd name="T21" fmla="*/ 2147483647 h 29"/>
              <a:gd name="T22" fmla="*/ 2147483647 w 740"/>
              <a:gd name="T23" fmla="*/ 2147483647 h 29"/>
              <a:gd name="T24" fmla="*/ 2147483647 w 740"/>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0"/>
              <a:gd name="T40" fmla="*/ 0 h 29"/>
              <a:gd name="T41" fmla="*/ 740 w 740"/>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0" h="29">
                <a:moveTo>
                  <a:pt x="24" y="10"/>
                </a:moveTo>
                <a:lnTo>
                  <a:pt x="715" y="10"/>
                </a:lnTo>
                <a:lnTo>
                  <a:pt x="715" y="19"/>
                </a:lnTo>
                <a:lnTo>
                  <a:pt x="24" y="19"/>
                </a:lnTo>
                <a:lnTo>
                  <a:pt x="24" y="10"/>
                </a:lnTo>
                <a:close/>
                <a:moveTo>
                  <a:pt x="29" y="29"/>
                </a:moveTo>
                <a:lnTo>
                  <a:pt x="0" y="15"/>
                </a:lnTo>
                <a:lnTo>
                  <a:pt x="29" y="0"/>
                </a:lnTo>
                <a:lnTo>
                  <a:pt x="29" y="29"/>
                </a:lnTo>
                <a:close/>
                <a:moveTo>
                  <a:pt x="711" y="0"/>
                </a:moveTo>
                <a:lnTo>
                  <a:pt x="740" y="15"/>
                </a:lnTo>
                <a:lnTo>
                  <a:pt x="711" y="29"/>
                </a:lnTo>
                <a:lnTo>
                  <a:pt x="711" y="0"/>
                </a:lnTo>
                <a:close/>
              </a:path>
            </a:pathLst>
          </a:custGeom>
          <a:solidFill>
            <a:srgbClr val="000000"/>
          </a:solidFill>
          <a:ln w="1588">
            <a:solidFill>
              <a:srgbClr val="000000"/>
            </a:solidFill>
            <a:bevel/>
            <a:headEnd/>
            <a:tailEnd/>
          </a:ln>
        </p:spPr>
        <p:txBody>
          <a:bodyPr/>
          <a:lstStyle/>
          <a:p>
            <a:endParaRPr lang="en-US">
              <a:latin typeface="+mn-lt"/>
            </a:endParaRPr>
          </a:p>
        </p:txBody>
      </p:sp>
      <p:grpSp>
        <p:nvGrpSpPr>
          <p:cNvPr id="848" name="Group 847"/>
          <p:cNvGrpSpPr/>
          <p:nvPr/>
        </p:nvGrpSpPr>
        <p:grpSpPr>
          <a:xfrm>
            <a:off x="4932001" y="2308939"/>
            <a:ext cx="405000" cy="357933"/>
            <a:chOff x="5326753" y="1652205"/>
            <a:chExt cx="483350" cy="357933"/>
          </a:xfrm>
        </p:grpSpPr>
        <p:sp>
          <p:nvSpPr>
            <p:cNvPr id="584" name="Rectangle 413"/>
            <p:cNvSpPr>
              <a:spLocks noChangeArrowheads="1"/>
            </p:cNvSpPr>
            <p:nvPr/>
          </p:nvSpPr>
          <p:spPr bwMode="auto">
            <a:xfrm>
              <a:off x="5326753" y="1652205"/>
              <a:ext cx="483350" cy="35793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585" name="Rectangle 414"/>
            <p:cNvSpPr>
              <a:spLocks noChangeArrowheads="1"/>
            </p:cNvSpPr>
            <p:nvPr/>
          </p:nvSpPr>
          <p:spPr bwMode="auto">
            <a:xfrm>
              <a:off x="5326753" y="1652205"/>
              <a:ext cx="483350" cy="357933"/>
            </a:xfrm>
            <a:prstGeom prst="rect">
              <a:avLst/>
            </a:prstGeom>
            <a:noFill/>
            <a:ln w="3175"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586" name="Rectangle 415"/>
            <p:cNvSpPr>
              <a:spLocks noChangeArrowheads="1"/>
            </p:cNvSpPr>
            <p:nvPr/>
          </p:nvSpPr>
          <p:spPr bwMode="auto">
            <a:xfrm>
              <a:off x="5451892" y="1928405"/>
              <a:ext cx="239329" cy="60594"/>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587" name="Rectangle 416"/>
            <p:cNvSpPr>
              <a:spLocks noChangeArrowheads="1"/>
            </p:cNvSpPr>
            <p:nvPr/>
          </p:nvSpPr>
          <p:spPr bwMode="auto">
            <a:xfrm>
              <a:off x="5451892" y="1928405"/>
              <a:ext cx="239329" cy="60594"/>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588" name="Rectangle 417"/>
            <p:cNvSpPr>
              <a:spLocks noChangeArrowheads="1"/>
            </p:cNvSpPr>
            <p:nvPr/>
          </p:nvSpPr>
          <p:spPr bwMode="auto">
            <a:xfrm>
              <a:off x="5451892" y="1841036"/>
              <a:ext cx="239329" cy="56367"/>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589" name="Rectangle 418"/>
            <p:cNvSpPr>
              <a:spLocks noChangeArrowheads="1"/>
            </p:cNvSpPr>
            <p:nvPr/>
          </p:nvSpPr>
          <p:spPr bwMode="auto">
            <a:xfrm>
              <a:off x="5451892" y="1841036"/>
              <a:ext cx="239329" cy="56367"/>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590" name="Rectangle 419"/>
            <p:cNvSpPr>
              <a:spLocks noChangeArrowheads="1"/>
            </p:cNvSpPr>
            <p:nvPr/>
          </p:nvSpPr>
          <p:spPr bwMode="auto">
            <a:xfrm>
              <a:off x="5350217" y="1788896"/>
              <a:ext cx="65698" cy="200104"/>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591" name="Rectangle 420"/>
            <p:cNvSpPr>
              <a:spLocks noChangeArrowheads="1"/>
            </p:cNvSpPr>
            <p:nvPr/>
          </p:nvSpPr>
          <p:spPr bwMode="auto">
            <a:xfrm>
              <a:off x="5350217" y="1788896"/>
              <a:ext cx="65698" cy="200104"/>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592" name="Line 421"/>
            <p:cNvSpPr>
              <a:spLocks noChangeShapeType="1"/>
            </p:cNvSpPr>
            <p:nvPr/>
          </p:nvSpPr>
          <p:spPr bwMode="auto">
            <a:xfrm>
              <a:off x="5428429" y="1962224"/>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93" name="Freeform 422"/>
            <p:cNvSpPr>
              <a:spLocks/>
            </p:cNvSpPr>
            <p:nvPr/>
          </p:nvSpPr>
          <p:spPr bwMode="auto">
            <a:xfrm>
              <a:off x="5422173" y="1959406"/>
              <a:ext cx="7821"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4" name="Freeform 423"/>
            <p:cNvSpPr>
              <a:spLocks/>
            </p:cNvSpPr>
            <p:nvPr/>
          </p:nvSpPr>
          <p:spPr bwMode="auto">
            <a:xfrm>
              <a:off x="5439378" y="1959406"/>
              <a:ext cx="7821" cy="5637"/>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5" name="Line 424"/>
            <p:cNvSpPr>
              <a:spLocks noChangeShapeType="1"/>
            </p:cNvSpPr>
            <p:nvPr/>
          </p:nvSpPr>
          <p:spPr bwMode="auto">
            <a:xfrm>
              <a:off x="5428429" y="1866401"/>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96" name="Freeform 425"/>
            <p:cNvSpPr>
              <a:spLocks/>
            </p:cNvSpPr>
            <p:nvPr/>
          </p:nvSpPr>
          <p:spPr bwMode="auto">
            <a:xfrm>
              <a:off x="5422173" y="1863582"/>
              <a:ext cx="7821"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7" name="Freeform 426"/>
            <p:cNvSpPr>
              <a:spLocks/>
            </p:cNvSpPr>
            <p:nvPr/>
          </p:nvSpPr>
          <p:spPr bwMode="auto">
            <a:xfrm>
              <a:off x="5439378" y="1863582"/>
              <a:ext cx="7821" cy="5637"/>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8" name="Rectangle 427"/>
            <p:cNvSpPr>
              <a:spLocks noChangeArrowheads="1"/>
            </p:cNvSpPr>
            <p:nvPr/>
          </p:nvSpPr>
          <p:spPr bwMode="auto">
            <a:xfrm>
              <a:off x="5498820" y="1841036"/>
              <a:ext cx="96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599" name="Rectangle 428"/>
            <p:cNvSpPr>
              <a:spLocks noChangeArrowheads="1"/>
            </p:cNvSpPr>
            <p:nvPr/>
          </p:nvSpPr>
          <p:spPr bwMode="auto">
            <a:xfrm>
              <a:off x="5519155" y="1841036"/>
              <a:ext cx="625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600" name="Rectangle 429"/>
            <p:cNvSpPr>
              <a:spLocks noChangeArrowheads="1"/>
            </p:cNvSpPr>
            <p:nvPr/>
          </p:nvSpPr>
          <p:spPr bwMode="auto">
            <a:xfrm>
              <a:off x="5497255" y="1864992"/>
              <a:ext cx="12824"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601" name="Rectangle 430"/>
            <p:cNvSpPr>
              <a:spLocks noChangeArrowheads="1"/>
            </p:cNvSpPr>
            <p:nvPr/>
          </p:nvSpPr>
          <p:spPr bwMode="auto">
            <a:xfrm>
              <a:off x="5525412" y="1864992"/>
              <a:ext cx="593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602" name="Rectangle 431"/>
            <p:cNvSpPr>
              <a:spLocks noChangeArrowheads="1"/>
            </p:cNvSpPr>
            <p:nvPr/>
          </p:nvSpPr>
          <p:spPr bwMode="auto">
            <a:xfrm>
              <a:off x="5525412" y="1924177"/>
              <a:ext cx="44884"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603" name="Rectangle 432"/>
            <p:cNvSpPr>
              <a:spLocks noChangeArrowheads="1"/>
            </p:cNvSpPr>
            <p:nvPr/>
          </p:nvSpPr>
          <p:spPr bwMode="auto">
            <a:xfrm>
              <a:off x="5486306" y="1948134"/>
              <a:ext cx="8015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604" name="Rectangle 433"/>
            <p:cNvSpPr>
              <a:spLocks noChangeArrowheads="1"/>
            </p:cNvSpPr>
            <p:nvPr/>
          </p:nvSpPr>
          <p:spPr bwMode="auto">
            <a:xfrm>
              <a:off x="5642730" y="1860764"/>
              <a:ext cx="96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605" name="Rectangle 434"/>
            <p:cNvSpPr>
              <a:spLocks noChangeArrowheads="1"/>
            </p:cNvSpPr>
            <p:nvPr/>
          </p:nvSpPr>
          <p:spPr bwMode="auto">
            <a:xfrm rot="16200000">
              <a:off x="5379021" y="1929870"/>
              <a:ext cx="1122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06" name="Rectangle 435"/>
            <p:cNvSpPr>
              <a:spLocks noChangeArrowheads="1"/>
            </p:cNvSpPr>
            <p:nvPr/>
          </p:nvSpPr>
          <p:spPr bwMode="auto">
            <a:xfrm rot="16200000">
              <a:off x="5380641" y="1915779"/>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07" name="Rectangle 436"/>
            <p:cNvSpPr>
              <a:spLocks noChangeArrowheads="1"/>
            </p:cNvSpPr>
            <p:nvPr/>
          </p:nvSpPr>
          <p:spPr bwMode="auto">
            <a:xfrm rot="16200000">
              <a:off x="5379840" y="1903096"/>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08" name="Rectangle 437"/>
            <p:cNvSpPr>
              <a:spLocks noChangeArrowheads="1"/>
            </p:cNvSpPr>
            <p:nvPr/>
          </p:nvSpPr>
          <p:spPr bwMode="auto">
            <a:xfrm rot="16200000">
              <a:off x="5381424" y="1893232"/>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09" name="Rectangle 438"/>
            <p:cNvSpPr>
              <a:spLocks noChangeArrowheads="1"/>
            </p:cNvSpPr>
            <p:nvPr/>
          </p:nvSpPr>
          <p:spPr bwMode="auto">
            <a:xfrm rot="16200000">
              <a:off x="5380622" y="1880548"/>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g</a:t>
              </a:r>
              <a:endParaRPr lang="en-US" sz="1600">
                <a:latin typeface="+mn-lt"/>
              </a:endParaRPr>
            </a:p>
          </p:txBody>
        </p:sp>
        <p:sp>
          <p:nvSpPr>
            <p:cNvPr id="610" name="Rectangle 439"/>
            <p:cNvSpPr>
              <a:spLocks noChangeArrowheads="1"/>
            </p:cNvSpPr>
            <p:nvPr/>
          </p:nvSpPr>
          <p:spPr bwMode="auto">
            <a:xfrm rot="16200000">
              <a:off x="5381424" y="1869275"/>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11" name="Rectangle 440"/>
            <p:cNvSpPr>
              <a:spLocks noChangeArrowheads="1"/>
            </p:cNvSpPr>
            <p:nvPr/>
          </p:nvSpPr>
          <p:spPr bwMode="auto">
            <a:xfrm rot="16200000">
              <a:off x="5379020" y="1855183"/>
              <a:ext cx="1122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12" name="Rectangle 441"/>
            <p:cNvSpPr>
              <a:spLocks noChangeArrowheads="1"/>
            </p:cNvSpPr>
            <p:nvPr/>
          </p:nvSpPr>
          <p:spPr bwMode="auto">
            <a:xfrm rot="16200000">
              <a:off x="5381424" y="1839683"/>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13" name="Rectangle 442"/>
            <p:cNvSpPr>
              <a:spLocks noChangeArrowheads="1"/>
            </p:cNvSpPr>
            <p:nvPr/>
          </p:nvSpPr>
          <p:spPr bwMode="auto">
            <a:xfrm rot="16200000">
              <a:off x="5379840" y="1831227"/>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14" name="Rectangle 443"/>
            <p:cNvSpPr>
              <a:spLocks noChangeArrowheads="1"/>
            </p:cNvSpPr>
            <p:nvPr/>
          </p:nvSpPr>
          <p:spPr bwMode="auto">
            <a:xfrm rot="16200000">
              <a:off x="5382225" y="1818544"/>
              <a:ext cx="481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15" name="Rectangle 444"/>
            <p:cNvSpPr>
              <a:spLocks noChangeArrowheads="1"/>
            </p:cNvSpPr>
            <p:nvPr/>
          </p:nvSpPr>
          <p:spPr bwMode="auto">
            <a:xfrm>
              <a:off x="5453457" y="1960815"/>
              <a:ext cx="5129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sp>
          <p:nvSpPr>
            <p:cNvPr id="616" name="Rectangle 445"/>
            <p:cNvSpPr>
              <a:spLocks noChangeArrowheads="1"/>
            </p:cNvSpPr>
            <p:nvPr/>
          </p:nvSpPr>
          <p:spPr bwMode="auto">
            <a:xfrm>
              <a:off x="5727199" y="1797351"/>
              <a:ext cx="65698" cy="191649"/>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617" name="Rectangle 446"/>
            <p:cNvSpPr>
              <a:spLocks noChangeArrowheads="1"/>
            </p:cNvSpPr>
            <p:nvPr/>
          </p:nvSpPr>
          <p:spPr bwMode="auto">
            <a:xfrm>
              <a:off x="5727199" y="1797351"/>
              <a:ext cx="65698" cy="191649"/>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618" name="Rectangle 447"/>
            <p:cNvSpPr>
              <a:spLocks noChangeArrowheads="1"/>
            </p:cNvSpPr>
            <p:nvPr/>
          </p:nvSpPr>
          <p:spPr bwMode="auto">
            <a:xfrm rot="16200000">
              <a:off x="5751347" y="1912255"/>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S</a:t>
              </a:r>
              <a:endParaRPr lang="en-US" sz="1600">
                <a:latin typeface="+mn-lt"/>
              </a:endParaRPr>
            </a:p>
          </p:txBody>
        </p:sp>
        <p:sp>
          <p:nvSpPr>
            <p:cNvPr id="619" name="Rectangle 448"/>
            <p:cNvSpPr>
              <a:spLocks noChangeArrowheads="1"/>
            </p:cNvSpPr>
            <p:nvPr/>
          </p:nvSpPr>
          <p:spPr bwMode="auto">
            <a:xfrm rot="16200000">
              <a:off x="5752149" y="1899572"/>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20" name="Rectangle 449"/>
            <p:cNvSpPr>
              <a:spLocks noChangeArrowheads="1"/>
            </p:cNvSpPr>
            <p:nvPr/>
          </p:nvSpPr>
          <p:spPr bwMode="auto">
            <a:xfrm rot="16200000">
              <a:off x="5752149" y="1889708"/>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c</a:t>
              </a:r>
              <a:endParaRPr lang="en-US" sz="1600">
                <a:latin typeface="+mn-lt"/>
              </a:endParaRPr>
            </a:p>
          </p:txBody>
        </p:sp>
        <p:sp>
          <p:nvSpPr>
            <p:cNvPr id="621" name="Rectangle 450"/>
            <p:cNvSpPr>
              <a:spLocks noChangeArrowheads="1"/>
            </p:cNvSpPr>
            <p:nvPr/>
          </p:nvSpPr>
          <p:spPr bwMode="auto">
            <a:xfrm rot="16200000">
              <a:off x="5751347" y="1878435"/>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u</a:t>
              </a:r>
              <a:endParaRPr lang="en-US" sz="1600">
                <a:latin typeface="+mn-lt"/>
              </a:endParaRPr>
            </a:p>
          </p:txBody>
        </p:sp>
        <p:sp>
          <p:nvSpPr>
            <p:cNvPr id="622" name="Rectangle 451"/>
            <p:cNvSpPr>
              <a:spLocks noChangeArrowheads="1"/>
            </p:cNvSpPr>
            <p:nvPr/>
          </p:nvSpPr>
          <p:spPr bwMode="auto">
            <a:xfrm rot="16200000">
              <a:off x="5752168" y="1869979"/>
              <a:ext cx="481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r</a:t>
              </a:r>
              <a:endParaRPr lang="en-US" sz="1600">
                <a:latin typeface="+mn-lt"/>
              </a:endParaRPr>
            </a:p>
          </p:txBody>
        </p:sp>
        <p:sp>
          <p:nvSpPr>
            <p:cNvPr id="623" name="Rectangle 452"/>
            <p:cNvSpPr>
              <a:spLocks noChangeArrowheads="1"/>
            </p:cNvSpPr>
            <p:nvPr/>
          </p:nvSpPr>
          <p:spPr bwMode="auto">
            <a:xfrm rot="16200000">
              <a:off x="5753751" y="1862933"/>
              <a:ext cx="320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i</a:t>
              </a:r>
              <a:endParaRPr lang="en-US" sz="1600">
                <a:latin typeface="+mn-lt"/>
              </a:endParaRPr>
            </a:p>
          </p:txBody>
        </p:sp>
        <p:sp>
          <p:nvSpPr>
            <p:cNvPr id="624" name="Rectangle 453"/>
            <p:cNvSpPr>
              <a:spLocks noChangeArrowheads="1"/>
            </p:cNvSpPr>
            <p:nvPr/>
          </p:nvSpPr>
          <p:spPr bwMode="auto">
            <a:xfrm rot="16200000">
              <a:off x="5752168" y="1855887"/>
              <a:ext cx="481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25" name="Rectangle 454"/>
            <p:cNvSpPr>
              <a:spLocks noChangeArrowheads="1"/>
            </p:cNvSpPr>
            <p:nvPr/>
          </p:nvSpPr>
          <p:spPr bwMode="auto">
            <a:xfrm rot="16200000">
              <a:off x="5752149" y="1846023"/>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y</a:t>
              </a:r>
              <a:endParaRPr lang="en-US" sz="1600">
                <a:latin typeface="+mn-lt"/>
              </a:endParaRPr>
            </a:p>
          </p:txBody>
        </p:sp>
        <p:sp>
          <p:nvSpPr>
            <p:cNvPr id="626" name="Line 455"/>
            <p:cNvSpPr>
              <a:spLocks noChangeShapeType="1"/>
            </p:cNvSpPr>
            <p:nvPr/>
          </p:nvSpPr>
          <p:spPr bwMode="auto">
            <a:xfrm>
              <a:off x="5703736" y="1962224"/>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27" name="Freeform 456"/>
            <p:cNvSpPr>
              <a:spLocks/>
            </p:cNvSpPr>
            <p:nvPr/>
          </p:nvSpPr>
          <p:spPr bwMode="auto">
            <a:xfrm>
              <a:off x="5697479" y="1959406"/>
              <a:ext cx="9385"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28" name="Freeform 457"/>
            <p:cNvSpPr>
              <a:spLocks/>
            </p:cNvSpPr>
            <p:nvPr/>
          </p:nvSpPr>
          <p:spPr bwMode="auto">
            <a:xfrm>
              <a:off x="5711557" y="1959406"/>
              <a:ext cx="9385"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29" name="Line 458"/>
            <p:cNvSpPr>
              <a:spLocks noChangeShapeType="1"/>
            </p:cNvSpPr>
            <p:nvPr/>
          </p:nvSpPr>
          <p:spPr bwMode="auto">
            <a:xfrm>
              <a:off x="5703736" y="1866401"/>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30" name="Freeform 459"/>
            <p:cNvSpPr>
              <a:spLocks/>
            </p:cNvSpPr>
            <p:nvPr/>
          </p:nvSpPr>
          <p:spPr bwMode="auto">
            <a:xfrm>
              <a:off x="5697479" y="1863582"/>
              <a:ext cx="9385" cy="5637"/>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1" name="Freeform 460"/>
            <p:cNvSpPr>
              <a:spLocks/>
            </p:cNvSpPr>
            <p:nvPr/>
          </p:nvSpPr>
          <p:spPr bwMode="auto">
            <a:xfrm>
              <a:off x="5711557" y="1863582"/>
              <a:ext cx="9385" cy="5637"/>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2" name="Line 461"/>
            <p:cNvSpPr>
              <a:spLocks noChangeShapeType="1"/>
            </p:cNvSpPr>
            <p:nvPr/>
          </p:nvSpPr>
          <p:spPr bwMode="auto">
            <a:xfrm>
              <a:off x="5572339" y="1903039"/>
              <a:ext cx="0" cy="21137"/>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33" name="Freeform 462"/>
            <p:cNvSpPr>
              <a:spLocks/>
            </p:cNvSpPr>
            <p:nvPr/>
          </p:nvSpPr>
          <p:spPr bwMode="auto">
            <a:xfrm>
              <a:off x="5569211" y="1897403"/>
              <a:ext cx="7821" cy="7046"/>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4" name="Freeform 463"/>
            <p:cNvSpPr>
              <a:spLocks/>
            </p:cNvSpPr>
            <p:nvPr/>
          </p:nvSpPr>
          <p:spPr bwMode="auto">
            <a:xfrm>
              <a:off x="5569211" y="1922767"/>
              <a:ext cx="7821" cy="5637"/>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5" name="Rectangle 464"/>
            <p:cNvSpPr>
              <a:spLocks noChangeArrowheads="1"/>
            </p:cNvSpPr>
            <p:nvPr/>
          </p:nvSpPr>
          <p:spPr bwMode="auto">
            <a:xfrm>
              <a:off x="5603625" y="1965044"/>
              <a:ext cx="17634"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IPv</a:t>
              </a:r>
              <a:endParaRPr lang="en-US" sz="1600">
                <a:latin typeface="+mn-lt"/>
              </a:endParaRPr>
            </a:p>
          </p:txBody>
        </p:sp>
        <p:sp>
          <p:nvSpPr>
            <p:cNvPr id="636" name="Rectangle 465"/>
            <p:cNvSpPr>
              <a:spLocks noChangeArrowheads="1"/>
            </p:cNvSpPr>
            <p:nvPr/>
          </p:nvSpPr>
          <p:spPr bwMode="auto">
            <a:xfrm>
              <a:off x="5642730" y="1965044"/>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6</a:t>
              </a:r>
              <a:endParaRPr lang="en-US" sz="1600">
                <a:latin typeface="+mn-lt"/>
              </a:endParaRPr>
            </a:p>
          </p:txBody>
        </p:sp>
      </p:grpSp>
      <p:grpSp>
        <p:nvGrpSpPr>
          <p:cNvPr id="855" name="Group 854"/>
          <p:cNvGrpSpPr/>
          <p:nvPr/>
        </p:nvGrpSpPr>
        <p:grpSpPr>
          <a:xfrm>
            <a:off x="3332600" y="2308939"/>
            <a:ext cx="429400" cy="355114"/>
            <a:chOff x="3557600" y="1652205"/>
            <a:chExt cx="477092" cy="355114"/>
          </a:xfrm>
        </p:grpSpPr>
        <p:sp>
          <p:nvSpPr>
            <p:cNvPr id="637" name="Rectangle 468"/>
            <p:cNvSpPr>
              <a:spLocks noChangeArrowheads="1"/>
            </p:cNvSpPr>
            <p:nvPr/>
          </p:nvSpPr>
          <p:spPr bwMode="auto">
            <a:xfrm>
              <a:off x="3557600" y="1652205"/>
              <a:ext cx="477092" cy="3551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638" name="Rectangle 469"/>
            <p:cNvSpPr>
              <a:spLocks noChangeArrowheads="1"/>
            </p:cNvSpPr>
            <p:nvPr/>
          </p:nvSpPr>
          <p:spPr bwMode="auto">
            <a:xfrm>
              <a:off x="3557600" y="1652205"/>
              <a:ext cx="477092" cy="355114"/>
            </a:xfrm>
            <a:prstGeom prst="rect">
              <a:avLst/>
            </a:prstGeom>
            <a:noFill/>
            <a:ln w="3175"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639" name="Rectangle 470"/>
            <p:cNvSpPr>
              <a:spLocks noChangeArrowheads="1"/>
            </p:cNvSpPr>
            <p:nvPr/>
          </p:nvSpPr>
          <p:spPr bwMode="auto">
            <a:xfrm>
              <a:off x="3682740" y="1925586"/>
              <a:ext cx="234636" cy="60594"/>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640" name="Rectangle 471"/>
            <p:cNvSpPr>
              <a:spLocks noChangeArrowheads="1"/>
            </p:cNvSpPr>
            <p:nvPr/>
          </p:nvSpPr>
          <p:spPr bwMode="auto">
            <a:xfrm>
              <a:off x="3682740" y="1925586"/>
              <a:ext cx="234636" cy="60594"/>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641" name="Rectangle 472"/>
            <p:cNvSpPr>
              <a:spLocks noChangeArrowheads="1"/>
            </p:cNvSpPr>
            <p:nvPr/>
          </p:nvSpPr>
          <p:spPr bwMode="auto">
            <a:xfrm>
              <a:off x="3682740" y="1839626"/>
              <a:ext cx="234636" cy="56367"/>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642" name="Rectangle 473"/>
            <p:cNvSpPr>
              <a:spLocks noChangeArrowheads="1"/>
            </p:cNvSpPr>
            <p:nvPr/>
          </p:nvSpPr>
          <p:spPr bwMode="auto">
            <a:xfrm>
              <a:off x="3682740" y="1839626"/>
              <a:ext cx="234636" cy="56367"/>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643" name="Rectangle 474"/>
            <p:cNvSpPr>
              <a:spLocks noChangeArrowheads="1"/>
            </p:cNvSpPr>
            <p:nvPr/>
          </p:nvSpPr>
          <p:spPr bwMode="auto">
            <a:xfrm>
              <a:off x="3579499" y="1681797"/>
              <a:ext cx="65698" cy="304384"/>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644" name="Rectangle 475"/>
            <p:cNvSpPr>
              <a:spLocks noChangeArrowheads="1"/>
            </p:cNvSpPr>
            <p:nvPr/>
          </p:nvSpPr>
          <p:spPr bwMode="auto">
            <a:xfrm>
              <a:off x="3579499" y="1681797"/>
              <a:ext cx="65698" cy="304384"/>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645" name="Rectangle 476"/>
            <p:cNvSpPr>
              <a:spLocks noChangeArrowheads="1"/>
            </p:cNvSpPr>
            <p:nvPr/>
          </p:nvSpPr>
          <p:spPr bwMode="auto">
            <a:xfrm>
              <a:off x="3682740" y="1763530"/>
              <a:ext cx="234636" cy="43685"/>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646" name="Rectangle 477"/>
            <p:cNvSpPr>
              <a:spLocks noChangeArrowheads="1"/>
            </p:cNvSpPr>
            <p:nvPr/>
          </p:nvSpPr>
          <p:spPr bwMode="auto">
            <a:xfrm>
              <a:off x="3682740" y="1763530"/>
              <a:ext cx="234636" cy="43685"/>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647" name="Rectangle 478"/>
            <p:cNvSpPr>
              <a:spLocks noChangeArrowheads="1"/>
            </p:cNvSpPr>
            <p:nvPr/>
          </p:nvSpPr>
          <p:spPr bwMode="auto">
            <a:xfrm>
              <a:off x="3742180" y="1771986"/>
              <a:ext cx="5129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Facilities</a:t>
              </a:r>
              <a:endParaRPr lang="en-US" sz="1600">
                <a:latin typeface="+mn-lt"/>
              </a:endParaRPr>
            </a:p>
          </p:txBody>
        </p:sp>
        <p:sp>
          <p:nvSpPr>
            <p:cNvPr id="648" name="Line 479"/>
            <p:cNvSpPr>
              <a:spLocks noChangeShapeType="1"/>
            </p:cNvSpPr>
            <p:nvPr/>
          </p:nvSpPr>
          <p:spPr bwMode="auto">
            <a:xfrm>
              <a:off x="3657712" y="1959406"/>
              <a:ext cx="1251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49" name="Freeform 480"/>
            <p:cNvSpPr>
              <a:spLocks/>
            </p:cNvSpPr>
            <p:nvPr/>
          </p:nvSpPr>
          <p:spPr bwMode="auto">
            <a:xfrm>
              <a:off x="3651455" y="1956589"/>
              <a:ext cx="7821"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0" name="Freeform 481"/>
            <p:cNvSpPr>
              <a:spLocks/>
            </p:cNvSpPr>
            <p:nvPr/>
          </p:nvSpPr>
          <p:spPr bwMode="auto">
            <a:xfrm>
              <a:off x="3668662" y="1956589"/>
              <a:ext cx="6257" cy="5637"/>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1" name="Line 482"/>
            <p:cNvSpPr>
              <a:spLocks noChangeShapeType="1"/>
            </p:cNvSpPr>
            <p:nvPr/>
          </p:nvSpPr>
          <p:spPr bwMode="auto">
            <a:xfrm>
              <a:off x="3657712" y="1863582"/>
              <a:ext cx="1251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52" name="Freeform 483"/>
            <p:cNvSpPr>
              <a:spLocks/>
            </p:cNvSpPr>
            <p:nvPr/>
          </p:nvSpPr>
          <p:spPr bwMode="auto">
            <a:xfrm>
              <a:off x="3651455" y="1860764"/>
              <a:ext cx="7821" cy="7046"/>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3" name="Freeform 484"/>
            <p:cNvSpPr>
              <a:spLocks/>
            </p:cNvSpPr>
            <p:nvPr/>
          </p:nvSpPr>
          <p:spPr bwMode="auto">
            <a:xfrm>
              <a:off x="3668662" y="1860764"/>
              <a:ext cx="6257" cy="7046"/>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4" name="Rectangle 485"/>
            <p:cNvSpPr>
              <a:spLocks noChangeArrowheads="1"/>
            </p:cNvSpPr>
            <p:nvPr/>
          </p:nvSpPr>
          <p:spPr bwMode="auto">
            <a:xfrm>
              <a:off x="3728102" y="1838217"/>
              <a:ext cx="96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55" name="Rectangle 486"/>
            <p:cNvSpPr>
              <a:spLocks noChangeArrowheads="1"/>
            </p:cNvSpPr>
            <p:nvPr/>
          </p:nvSpPr>
          <p:spPr bwMode="auto">
            <a:xfrm>
              <a:off x="3746872" y="1838217"/>
              <a:ext cx="625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656" name="Rectangle 487"/>
            <p:cNvSpPr>
              <a:spLocks noChangeArrowheads="1"/>
            </p:cNvSpPr>
            <p:nvPr/>
          </p:nvSpPr>
          <p:spPr bwMode="auto">
            <a:xfrm>
              <a:off x="3726537" y="1860764"/>
              <a:ext cx="12824"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657" name="Rectangle 488"/>
            <p:cNvSpPr>
              <a:spLocks noChangeArrowheads="1"/>
            </p:cNvSpPr>
            <p:nvPr/>
          </p:nvSpPr>
          <p:spPr bwMode="auto">
            <a:xfrm>
              <a:off x="3751565" y="1860764"/>
              <a:ext cx="593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658" name="Rectangle 489"/>
            <p:cNvSpPr>
              <a:spLocks noChangeArrowheads="1"/>
            </p:cNvSpPr>
            <p:nvPr/>
          </p:nvSpPr>
          <p:spPr bwMode="auto">
            <a:xfrm>
              <a:off x="3754694" y="1921359"/>
              <a:ext cx="44884"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659" name="Rectangle 490"/>
            <p:cNvSpPr>
              <a:spLocks noChangeArrowheads="1"/>
            </p:cNvSpPr>
            <p:nvPr/>
          </p:nvSpPr>
          <p:spPr bwMode="auto">
            <a:xfrm>
              <a:off x="3717152" y="1943906"/>
              <a:ext cx="8015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660" name="Rectangle 491"/>
            <p:cNvSpPr>
              <a:spLocks noChangeArrowheads="1"/>
            </p:cNvSpPr>
            <p:nvPr/>
          </p:nvSpPr>
          <p:spPr bwMode="auto">
            <a:xfrm>
              <a:off x="3870448" y="1859355"/>
              <a:ext cx="96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661" name="Line 492"/>
            <p:cNvSpPr>
              <a:spLocks noChangeShapeType="1"/>
            </p:cNvSpPr>
            <p:nvPr/>
          </p:nvSpPr>
          <p:spPr bwMode="auto">
            <a:xfrm>
              <a:off x="3798493" y="1811443"/>
              <a:ext cx="1564" cy="23955"/>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62" name="Freeform 493"/>
            <p:cNvSpPr>
              <a:spLocks/>
            </p:cNvSpPr>
            <p:nvPr/>
          </p:nvSpPr>
          <p:spPr bwMode="auto">
            <a:xfrm>
              <a:off x="3793800" y="1807216"/>
              <a:ext cx="7821" cy="7046"/>
            </a:xfrm>
            <a:custGeom>
              <a:avLst/>
              <a:gdLst>
                <a:gd name="T0" fmla="*/ 2147483647 w 250"/>
                <a:gd name="T1" fmla="*/ 0 h 253"/>
                <a:gd name="T2" fmla="*/ 2147483647 w 250"/>
                <a:gd name="T3" fmla="*/ 2147483647 h 253"/>
                <a:gd name="T4" fmla="*/ 0 w 250"/>
                <a:gd name="T5" fmla="*/ 2147483647 h 253"/>
                <a:gd name="T6" fmla="*/ 0 w 250"/>
                <a:gd name="T7" fmla="*/ 2147483647 h 253"/>
                <a:gd name="T8" fmla="*/ 2147483647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3" name="Freeform 494"/>
            <p:cNvSpPr>
              <a:spLocks/>
            </p:cNvSpPr>
            <p:nvPr/>
          </p:nvSpPr>
          <p:spPr bwMode="auto">
            <a:xfrm>
              <a:off x="3795364" y="1833989"/>
              <a:ext cx="7821" cy="5637"/>
            </a:xfrm>
            <a:custGeom>
              <a:avLst/>
              <a:gdLst>
                <a:gd name="T0" fmla="*/ 2147483647 w 249"/>
                <a:gd name="T1" fmla="*/ 2147483647 h 253"/>
                <a:gd name="T2" fmla="*/ 0 w 249"/>
                <a:gd name="T3" fmla="*/ 436580781 h 253"/>
                <a:gd name="T4" fmla="*/ 2147483647 w 249"/>
                <a:gd name="T5" fmla="*/ 0 h 253"/>
                <a:gd name="T6" fmla="*/ 2147483647 w 249"/>
                <a:gd name="T7" fmla="*/ 2147483647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4" name="Line 495"/>
            <p:cNvSpPr>
              <a:spLocks noChangeShapeType="1"/>
            </p:cNvSpPr>
            <p:nvPr/>
          </p:nvSpPr>
          <p:spPr bwMode="auto">
            <a:xfrm>
              <a:off x="3657712" y="1781849"/>
              <a:ext cx="1251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65" name="Freeform 496"/>
            <p:cNvSpPr>
              <a:spLocks/>
            </p:cNvSpPr>
            <p:nvPr/>
          </p:nvSpPr>
          <p:spPr bwMode="auto">
            <a:xfrm>
              <a:off x="3651455" y="1779031"/>
              <a:ext cx="7821"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6" name="Freeform 497"/>
            <p:cNvSpPr>
              <a:spLocks/>
            </p:cNvSpPr>
            <p:nvPr/>
          </p:nvSpPr>
          <p:spPr bwMode="auto">
            <a:xfrm>
              <a:off x="3670226" y="1779031"/>
              <a:ext cx="6257" cy="5637"/>
            </a:xfrm>
            <a:custGeom>
              <a:avLst/>
              <a:gdLst>
                <a:gd name="T0" fmla="*/ 2147483647 w 250"/>
                <a:gd name="T1" fmla="*/ 2147483647 h 250"/>
                <a:gd name="T2" fmla="*/ 0 w 250"/>
                <a:gd name="T3" fmla="*/ 2147483647 h 250"/>
                <a:gd name="T4" fmla="*/ 0 w 250"/>
                <a:gd name="T5" fmla="*/ 0 h 250"/>
                <a:gd name="T6" fmla="*/ 0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7" name="Rectangle 498"/>
            <p:cNvSpPr>
              <a:spLocks noChangeArrowheads="1"/>
            </p:cNvSpPr>
            <p:nvPr/>
          </p:nvSpPr>
          <p:spPr bwMode="auto">
            <a:xfrm rot="16200000">
              <a:off x="3606739" y="1875616"/>
              <a:ext cx="1122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68" name="Rectangle 499"/>
            <p:cNvSpPr>
              <a:spLocks noChangeArrowheads="1"/>
            </p:cNvSpPr>
            <p:nvPr/>
          </p:nvSpPr>
          <p:spPr bwMode="auto">
            <a:xfrm rot="16200000">
              <a:off x="3608360" y="1862933"/>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69" name="Rectangle 500"/>
            <p:cNvSpPr>
              <a:spLocks noChangeArrowheads="1"/>
            </p:cNvSpPr>
            <p:nvPr/>
          </p:nvSpPr>
          <p:spPr bwMode="auto">
            <a:xfrm rot="16200000">
              <a:off x="3607558" y="1850251"/>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70" name="Rectangle 501"/>
            <p:cNvSpPr>
              <a:spLocks noChangeArrowheads="1"/>
            </p:cNvSpPr>
            <p:nvPr/>
          </p:nvSpPr>
          <p:spPr bwMode="auto">
            <a:xfrm rot="16200000">
              <a:off x="3608360" y="1838977"/>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71" name="Rectangle 502"/>
            <p:cNvSpPr>
              <a:spLocks noChangeArrowheads="1"/>
            </p:cNvSpPr>
            <p:nvPr/>
          </p:nvSpPr>
          <p:spPr bwMode="auto">
            <a:xfrm rot="16200000">
              <a:off x="3607558" y="1827704"/>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g</a:t>
              </a:r>
              <a:endParaRPr lang="en-US" sz="1600">
                <a:latin typeface="+mn-lt"/>
              </a:endParaRPr>
            </a:p>
          </p:txBody>
        </p:sp>
        <p:sp>
          <p:nvSpPr>
            <p:cNvPr id="672" name="Rectangle 503"/>
            <p:cNvSpPr>
              <a:spLocks noChangeArrowheads="1"/>
            </p:cNvSpPr>
            <p:nvPr/>
          </p:nvSpPr>
          <p:spPr bwMode="auto">
            <a:xfrm rot="16200000">
              <a:off x="3609142" y="1816430"/>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73" name="Rectangle 504"/>
            <p:cNvSpPr>
              <a:spLocks noChangeArrowheads="1"/>
            </p:cNvSpPr>
            <p:nvPr/>
          </p:nvSpPr>
          <p:spPr bwMode="auto">
            <a:xfrm rot="16200000">
              <a:off x="3606739" y="1802338"/>
              <a:ext cx="1122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74" name="Rectangle 505"/>
            <p:cNvSpPr>
              <a:spLocks noChangeArrowheads="1"/>
            </p:cNvSpPr>
            <p:nvPr/>
          </p:nvSpPr>
          <p:spPr bwMode="auto">
            <a:xfrm rot="16200000">
              <a:off x="3609142" y="1788248"/>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75" name="Rectangle 506"/>
            <p:cNvSpPr>
              <a:spLocks noChangeArrowheads="1"/>
            </p:cNvSpPr>
            <p:nvPr/>
          </p:nvSpPr>
          <p:spPr bwMode="auto">
            <a:xfrm rot="16200000">
              <a:off x="3608340" y="1775564"/>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76" name="Rectangle 507"/>
            <p:cNvSpPr>
              <a:spLocks noChangeArrowheads="1"/>
            </p:cNvSpPr>
            <p:nvPr/>
          </p:nvSpPr>
          <p:spPr bwMode="auto">
            <a:xfrm rot="16200000">
              <a:off x="3610725" y="1766405"/>
              <a:ext cx="481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77" name="Rectangle 508"/>
            <p:cNvSpPr>
              <a:spLocks noChangeArrowheads="1"/>
            </p:cNvSpPr>
            <p:nvPr/>
          </p:nvSpPr>
          <p:spPr bwMode="auto">
            <a:xfrm>
              <a:off x="3682740" y="1960815"/>
              <a:ext cx="5129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sp>
          <p:nvSpPr>
            <p:cNvPr id="678" name="Rectangle 509"/>
            <p:cNvSpPr>
              <a:spLocks noChangeArrowheads="1"/>
            </p:cNvSpPr>
            <p:nvPr/>
          </p:nvSpPr>
          <p:spPr bwMode="auto">
            <a:xfrm>
              <a:off x="3953353" y="1684616"/>
              <a:ext cx="64133" cy="301565"/>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679" name="Rectangle 510"/>
            <p:cNvSpPr>
              <a:spLocks noChangeArrowheads="1"/>
            </p:cNvSpPr>
            <p:nvPr/>
          </p:nvSpPr>
          <p:spPr bwMode="auto">
            <a:xfrm>
              <a:off x="3953353" y="1684616"/>
              <a:ext cx="64133" cy="301565"/>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680" name="Rectangle 511"/>
            <p:cNvSpPr>
              <a:spLocks noChangeArrowheads="1"/>
            </p:cNvSpPr>
            <p:nvPr/>
          </p:nvSpPr>
          <p:spPr bwMode="auto">
            <a:xfrm rot="16200000">
              <a:off x="3975936" y="1857298"/>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S</a:t>
              </a:r>
              <a:endParaRPr lang="en-US" sz="1600">
                <a:latin typeface="+mn-lt"/>
              </a:endParaRPr>
            </a:p>
          </p:txBody>
        </p:sp>
        <p:sp>
          <p:nvSpPr>
            <p:cNvPr id="681" name="Rectangle 512"/>
            <p:cNvSpPr>
              <a:spLocks noChangeArrowheads="1"/>
            </p:cNvSpPr>
            <p:nvPr/>
          </p:nvSpPr>
          <p:spPr bwMode="auto">
            <a:xfrm rot="16200000">
              <a:off x="3975956" y="1846023"/>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82" name="Rectangle 513"/>
            <p:cNvSpPr>
              <a:spLocks noChangeArrowheads="1"/>
            </p:cNvSpPr>
            <p:nvPr/>
          </p:nvSpPr>
          <p:spPr bwMode="auto">
            <a:xfrm rot="16200000">
              <a:off x="3975956" y="1834749"/>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c</a:t>
              </a:r>
              <a:endParaRPr lang="en-US" sz="1600">
                <a:latin typeface="+mn-lt"/>
              </a:endParaRPr>
            </a:p>
          </p:txBody>
        </p:sp>
        <p:sp>
          <p:nvSpPr>
            <p:cNvPr id="683" name="Rectangle 514"/>
            <p:cNvSpPr>
              <a:spLocks noChangeArrowheads="1"/>
            </p:cNvSpPr>
            <p:nvPr/>
          </p:nvSpPr>
          <p:spPr bwMode="auto">
            <a:xfrm rot="16200000">
              <a:off x="3975936" y="1823477"/>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u</a:t>
              </a:r>
              <a:endParaRPr lang="en-US" sz="1600">
                <a:latin typeface="+mn-lt"/>
              </a:endParaRPr>
            </a:p>
          </p:txBody>
        </p:sp>
        <p:sp>
          <p:nvSpPr>
            <p:cNvPr id="684" name="Rectangle 515"/>
            <p:cNvSpPr>
              <a:spLocks noChangeArrowheads="1"/>
            </p:cNvSpPr>
            <p:nvPr/>
          </p:nvSpPr>
          <p:spPr bwMode="auto">
            <a:xfrm rot="16200000">
              <a:off x="3976757" y="1815021"/>
              <a:ext cx="481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r</a:t>
              </a:r>
              <a:endParaRPr lang="en-US" sz="1600">
                <a:latin typeface="+mn-lt"/>
              </a:endParaRPr>
            </a:p>
          </p:txBody>
        </p:sp>
        <p:sp>
          <p:nvSpPr>
            <p:cNvPr id="685" name="Rectangle 516"/>
            <p:cNvSpPr>
              <a:spLocks noChangeArrowheads="1"/>
            </p:cNvSpPr>
            <p:nvPr/>
          </p:nvSpPr>
          <p:spPr bwMode="auto">
            <a:xfrm rot="16200000">
              <a:off x="3978341" y="1807976"/>
              <a:ext cx="320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i</a:t>
              </a:r>
              <a:endParaRPr lang="en-US" sz="1600">
                <a:latin typeface="+mn-lt"/>
              </a:endParaRPr>
            </a:p>
          </p:txBody>
        </p:sp>
        <p:sp>
          <p:nvSpPr>
            <p:cNvPr id="686" name="Rectangle 517"/>
            <p:cNvSpPr>
              <a:spLocks noChangeArrowheads="1"/>
            </p:cNvSpPr>
            <p:nvPr/>
          </p:nvSpPr>
          <p:spPr bwMode="auto">
            <a:xfrm rot="16200000">
              <a:off x="3976757" y="1800929"/>
              <a:ext cx="481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87" name="Rectangle 518"/>
            <p:cNvSpPr>
              <a:spLocks noChangeArrowheads="1"/>
            </p:cNvSpPr>
            <p:nvPr/>
          </p:nvSpPr>
          <p:spPr bwMode="auto">
            <a:xfrm rot="16200000">
              <a:off x="3976738" y="1792474"/>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y</a:t>
              </a:r>
              <a:endParaRPr lang="en-US" sz="1600">
                <a:latin typeface="+mn-lt"/>
              </a:endParaRPr>
            </a:p>
          </p:txBody>
        </p:sp>
        <p:sp>
          <p:nvSpPr>
            <p:cNvPr id="688" name="Line 519"/>
            <p:cNvSpPr>
              <a:spLocks noChangeShapeType="1"/>
            </p:cNvSpPr>
            <p:nvPr/>
          </p:nvSpPr>
          <p:spPr bwMode="auto">
            <a:xfrm>
              <a:off x="3929888" y="1959406"/>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89" name="Freeform 520"/>
            <p:cNvSpPr>
              <a:spLocks/>
            </p:cNvSpPr>
            <p:nvPr/>
          </p:nvSpPr>
          <p:spPr bwMode="auto">
            <a:xfrm>
              <a:off x="3923632" y="1956589"/>
              <a:ext cx="9385"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0" name="Freeform 521"/>
            <p:cNvSpPr>
              <a:spLocks/>
            </p:cNvSpPr>
            <p:nvPr/>
          </p:nvSpPr>
          <p:spPr bwMode="auto">
            <a:xfrm>
              <a:off x="3939274" y="1956589"/>
              <a:ext cx="6257"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1" name="Line 522"/>
            <p:cNvSpPr>
              <a:spLocks noChangeShapeType="1"/>
            </p:cNvSpPr>
            <p:nvPr/>
          </p:nvSpPr>
          <p:spPr bwMode="auto">
            <a:xfrm>
              <a:off x="3929888" y="1863582"/>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92" name="Freeform 523"/>
            <p:cNvSpPr>
              <a:spLocks/>
            </p:cNvSpPr>
            <p:nvPr/>
          </p:nvSpPr>
          <p:spPr bwMode="auto">
            <a:xfrm>
              <a:off x="3923632" y="1860764"/>
              <a:ext cx="9385" cy="7046"/>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3" name="Freeform 524"/>
            <p:cNvSpPr>
              <a:spLocks/>
            </p:cNvSpPr>
            <p:nvPr/>
          </p:nvSpPr>
          <p:spPr bwMode="auto">
            <a:xfrm>
              <a:off x="3939274" y="1860764"/>
              <a:ext cx="6257" cy="7046"/>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4" name="Line 525"/>
            <p:cNvSpPr>
              <a:spLocks noChangeShapeType="1"/>
            </p:cNvSpPr>
            <p:nvPr/>
          </p:nvSpPr>
          <p:spPr bwMode="auto">
            <a:xfrm>
              <a:off x="3929888" y="1781849"/>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95" name="Freeform 526"/>
            <p:cNvSpPr>
              <a:spLocks/>
            </p:cNvSpPr>
            <p:nvPr/>
          </p:nvSpPr>
          <p:spPr bwMode="auto">
            <a:xfrm>
              <a:off x="3923632" y="1779031"/>
              <a:ext cx="9385"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6" name="Freeform 527"/>
            <p:cNvSpPr>
              <a:spLocks/>
            </p:cNvSpPr>
            <p:nvPr/>
          </p:nvSpPr>
          <p:spPr bwMode="auto">
            <a:xfrm>
              <a:off x="3939274" y="1779031"/>
              <a:ext cx="6257"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7" name="Line 528"/>
            <p:cNvSpPr>
              <a:spLocks noChangeShapeType="1"/>
            </p:cNvSpPr>
            <p:nvPr/>
          </p:nvSpPr>
          <p:spPr bwMode="auto">
            <a:xfrm>
              <a:off x="3800057" y="1900221"/>
              <a:ext cx="0" cy="21137"/>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98" name="Freeform 529"/>
            <p:cNvSpPr>
              <a:spLocks/>
            </p:cNvSpPr>
            <p:nvPr/>
          </p:nvSpPr>
          <p:spPr bwMode="auto">
            <a:xfrm>
              <a:off x="3795364" y="1895994"/>
              <a:ext cx="7821" cy="5637"/>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9" name="Freeform 530"/>
            <p:cNvSpPr>
              <a:spLocks/>
            </p:cNvSpPr>
            <p:nvPr/>
          </p:nvSpPr>
          <p:spPr bwMode="auto">
            <a:xfrm>
              <a:off x="3795364" y="1919950"/>
              <a:ext cx="7821" cy="5637"/>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00" name="Rectangle 531"/>
            <p:cNvSpPr>
              <a:spLocks noChangeArrowheads="1"/>
            </p:cNvSpPr>
            <p:nvPr/>
          </p:nvSpPr>
          <p:spPr bwMode="auto">
            <a:xfrm>
              <a:off x="3826649" y="1962224"/>
              <a:ext cx="5450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CAN bus</a:t>
              </a:r>
              <a:endParaRPr lang="en-US" sz="1600">
                <a:latin typeface="+mn-lt"/>
              </a:endParaRPr>
            </a:p>
          </p:txBody>
        </p:sp>
      </p:grpSp>
      <p:grpSp>
        <p:nvGrpSpPr>
          <p:cNvPr id="849" name="Group 848"/>
          <p:cNvGrpSpPr/>
          <p:nvPr/>
        </p:nvGrpSpPr>
        <p:grpSpPr>
          <a:xfrm>
            <a:off x="4357064" y="2308939"/>
            <a:ext cx="484936" cy="355114"/>
            <a:chOff x="4762064" y="1652205"/>
            <a:chExt cx="475528" cy="355114"/>
          </a:xfrm>
        </p:grpSpPr>
        <p:sp>
          <p:nvSpPr>
            <p:cNvPr id="701" name="Rectangle 533"/>
            <p:cNvSpPr>
              <a:spLocks noChangeArrowheads="1"/>
            </p:cNvSpPr>
            <p:nvPr/>
          </p:nvSpPr>
          <p:spPr bwMode="auto">
            <a:xfrm>
              <a:off x="4762064" y="1652205"/>
              <a:ext cx="475528" cy="3551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02" name="Rectangle 534"/>
            <p:cNvSpPr>
              <a:spLocks noChangeArrowheads="1"/>
            </p:cNvSpPr>
            <p:nvPr/>
          </p:nvSpPr>
          <p:spPr bwMode="auto">
            <a:xfrm>
              <a:off x="4762064" y="1652205"/>
              <a:ext cx="475528" cy="355114"/>
            </a:xfrm>
            <a:prstGeom prst="rect">
              <a:avLst/>
            </a:prstGeom>
            <a:noFill/>
            <a:ln w="3175"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03" name="Rectangle 535"/>
            <p:cNvSpPr>
              <a:spLocks noChangeArrowheads="1"/>
            </p:cNvSpPr>
            <p:nvPr/>
          </p:nvSpPr>
          <p:spPr bwMode="auto">
            <a:xfrm>
              <a:off x="4977928" y="1925586"/>
              <a:ext cx="142346" cy="60594"/>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04" name="Rectangle 536"/>
            <p:cNvSpPr>
              <a:spLocks noChangeArrowheads="1"/>
            </p:cNvSpPr>
            <p:nvPr/>
          </p:nvSpPr>
          <p:spPr bwMode="auto">
            <a:xfrm>
              <a:off x="4977928" y="1925586"/>
              <a:ext cx="142346" cy="60594"/>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05" name="Rectangle 537"/>
            <p:cNvSpPr>
              <a:spLocks noChangeArrowheads="1"/>
            </p:cNvSpPr>
            <p:nvPr/>
          </p:nvSpPr>
          <p:spPr bwMode="auto">
            <a:xfrm>
              <a:off x="4977928" y="1839626"/>
              <a:ext cx="142346" cy="56367"/>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06" name="Rectangle 538"/>
            <p:cNvSpPr>
              <a:spLocks noChangeArrowheads="1"/>
            </p:cNvSpPr>
            <p:nvPr/>
          </p:nvSpPr>
          <p:spPr bwMode="auto">
            <a:xfrm>
              <a:off x="4977928" y="1839626"/>
              <a:ext cx="142346" cy="56367"/>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07" name="Rectangle 539"/>
            <p:cNvSpPr>
              <a:spLocks noChangeArrowheads="1"/>
            </p:cNvSpPr>
            <p:nvPr/>
          </p:nvSpPr>
          <p:spPr bwMode="auto">
            <a:xfrm>
              <a:off x="4785527" y="1681797"/>
              <a:ext cx="64133" cy="304384"/>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08" name="Rectangle 540"/>
            <p:cNvSpPr>
              <a:spLocks noChangeArrowheads="1"/>
            </p:cNvSpPr>
            <p:nvPr/>
          </p:nvSpPr>
          <p:spPr bwMode="auto">
            <a:xfrm>
              <a:off x="4785527" y="1681797"/>
              <a:ext cx="64133" cy="304384"/>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09" name="Rectangle 541"/>
            <p:cNvSpPr>
              <a:spLocks noChangeArrowheads="1"/>
            </p:cNvSpPr>
            <p:nvPr/>
          </p:nvSpPr>
          <p:spPr bwMode="auto">
            <a:xfrm>
              <a:off x="4885639" y="1763530"/>
              <a:ext cx="234636" cy="43685"/>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10" name="Rectangle 542"/>
            <p:cNvSpPr>
              <a:spLocks noChangeArrowheads="1"/>
            </p:cNvSpPr>
            <p:nvPr/>
          </p:nvSpPr>
          <p:spPr bwMode="auto">
            <a:xfrm>
              <a:off x="4885639" y="1763530"/>
              <a:ext cx="234636" cy="43685"/>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11" name="Rectangle 543"/>
            <p:cNvSpPr>
              <a:spLocks noChangeArrowheads="1"/>
            </p:cNvSpPr>
            <p:nvPr/>
          </p:nvSpPr>
          <p:spPr bwMode="auto">
            <a:xfrm>
              <a:off x="4948208" y="1771986"/>
              <a:ext cx="5129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Facilities</a:t>
              </a:r>
              <a:endParaRPr lang="en-US" sz="1600">
                <a:latin typeface="+mn-lt"/>
              </a:endParaRPr>
            </a:p>
          </p:txBody>
        </p:sp>
        <p:sp>
          <p:nvSpPr>
            <p:cNvPr id="712" name="Line 544"/>
            <p:cNvSpPr>
              <a:spLocks noChangeShapeType="1"/>
            </p:cNvSpPr>
            <p:nvPr/>
          </p:nvSpPr>
          <p:spPr bwMode="auto">
            <a:xfrm>
              <a:off x="4855918" y="1956589"/>
              <a:ext cx="11575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13" name="Freeform 545"/>
            <p:cNvSpPr>
              <a:spLocks/>
            </p:cNvSpPr>
            <p:nvPr/>
          </p:nvSpPr>
          <p:spPr bwMode="auto">
            <a:xfrm>
              <a:off x="4849661" y="1952361"/>
              <a:ext cx="7821" cy="7046"/>
            </a:xfrm>
            <a:custGeom>
              <a:avLst/>
              <a:gdLst>
                <a:gd name="T0" fmla="*/ 0 w 250"/>
                <a:gd name="T1" fmla="*/ 2147483647 h 249"/>
                <a:gd name="T2" fmla="*/ 2147483647 w 250"/>
                <a:gd name="T3" fmla="*/ 0 h 249"/>
                <a:gd name="T4" fmla="*/ 2147483647 w 250"/>
                <a:gd name="T5" fmla="*/ 2147483647 h 249"/>
                <a:gd name="T6" fmla="*/ 2147483647 w 250"/>
                <a:gd name="T7" fmla="*/ 2147483647 h 249"/>
                <a:gd name="T8" fmla="*/ 0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4" name="Freeform 546"/>
            <p:cNvSpPr>
              <a:spLocks/>
            </p:cNvSpPr>
            <p:nvPr/>
          </p:nvSpPr>
          <p:spPr bwMode="auto">
            <a:xfrm>
              <a:off x="4970108" y="1952361"/>
              <a:ext cx="7821" cy="7046"/>
            </a:xfrm>
            <a:custGeom>
              <a:avLst/>
              <a:gdLst>
                <a:gd name="T0" fmla="*/ 2147483647 w 250"/>
                <a:gd name="T1" fmla="*/ 2147483647 h 249"/>
                <a:gd name="T2" fmla="*/ 0 w 250"/>
                <a:gd name="T3" fmla="*/ 2147483647 h 249"/>
                <a:gd name="T4" fmla="*/ 0 w 250"/>
                <a:gd name="T5" fmla="*/ 0 h 249"/>
                <a:gd name="T6" fmla="*/ 0 w 250"/>
                <a:gd name="T7" fmla="*/ 0 h 249"/>
                <a:gd name="T8" fmla="*/ 2147483647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5" name="Line 547"/>
            <p:cNvSpPr>
              <a:spLocks noChangeShapeType="1"/>
            </p:cNvSpPr>
            <p:nvPr/>
          </p:nvSpPr>
          <p:spPr bwMode="auto">
            <a:xfrm>
              <a:off x="5002956" y="1718437"/>
              <a:ext cx="0" cy="4227"/>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16" name="Freeform 548"/>
            <p:cNvSpPr>
              <a:spLocks/>
            </p:cNvSpPr>
            <p:nvPr/>
          </p:nvSpPr>
          <p:spPr bwMode="auto">
            <a:xfrm>
              <a:off x="4999828" y="1714208"/>
              <a:ext cx="7821" cy="7046"/>
            </a:xfrm>
            <a:custGeom>
              <a:avLst/>
              <a:gdLst>
                <a:gd name="T0" fmla="*/ 2147483647 w 250"/>
                <a:gd name="T1" fmla="*/ 0 h 250"/>
                <a:gd name="T2" fmla="*/ 2147483647 w 250"/>
                <a:gd name="T3" fmla="*/ 2147483647 h 250"/>
                <a:gd name="T4" fmla="*/ 0 w 250"/>
                <a:gd name="T5" fmla="*/ 2147483647 h 250"/>
                <a:gd name="T6" fmla="*/ 2147483647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7" name="Freeform 549"/>
            <p:cNvSpPr>
              <a:spLocks/>
            </p:cNvSpPr>
            <p:nvPr/>
          </p:nvSpPr>
          <p:spPr bwMode="auto">
            <a:xfrm>
              <a:off x="4999828" y="1719846"/>
              <a:ext cx="7821" cy="7046"/>
            </a:xfrm>
            <a:custGeom>
              <a:avLst/>
              <a:gdLst>
                <a:gd name="T0" fmla="*/ 2147483647 w 250"/>
                <a:gd name="T1" fmla="*/ 2147483647 h 250"/>
                <a:gd name="T2" fmla="*/ 0 w 250"/>
                <a:gd name="T3" fmla="*/ 0 h 250"/>
                <a:gd name="T4" fmla="*/ 2147483647 w 250"/>
                <a:gd name="T5" fmla="*/ 0 h 250"/>
                <a:gd name="T6" fmla="*/ 2147483647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8" name="Line 550"/>
            <p:cNvSpPr>
              <a:spLocks noChangeShapeType="1"/>
            </p:cNvSpPr>
            <p:nvPr/>
          </p:nvSpPr>
          <p:spPr bwMode="auto">
            <a:xfrm>
              <a:off x="4855918" y="1867810"/>
              <a:ext cx="11575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19" name="Freeform 551"/>
            <p:cNvSpPr>
              <a:spLocks/>
            </p:cNvSpPr>
            <p:nvPr/>
          </p:nvSpPr>
          <p:spPr bwMode="auto">
            <a:xfrm>
              <a:off x="4849661" y="1864992"/>
              <a:ext cx="7821" cy="5637"/>
            </a:xfrm>
            <a:custGeom>
              <a:avLst/>
              <a:gdLst>
                <a:gd name="T0" fmla="*/ 0 w 250"/>
                <a:gd name="T1" fmla="*/ 2147483647 h 249"/>
                <a:gd name="T2" fmla="*/ 2147483647 w 250"/>
                <a:gd name="T3" fmla="*/ 0 h 249"/>
                <a:gd name="T4" fmla="*/ 2147483647 w 250"/>
                <a:gd name="T5" fmla="*/ 2147483647 h 249"/>
                <a:gd name="T6" fmla="*/ 2147483647 w 250"/>
                <a:gd name="T7" fmla="*/ 2147483647 h 249"/>
                <a:gd name="T8" fmla="*/ 0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20" name="Freeform 552"/>
            <p:cNvSpPr>
              <a:spLocks/>
            </p:cNvSpPr>
            <p:nvPr/>
          </p:nvSpPr>
          <p:spPr bwMode="auto">
            <a:xfrm>
              <a:off x="4970108" y="1864992"/>
              <a:ext cx="7821" cy="5637"/>
            </a:xfrm>
            <a:custGeom>
              <a:avLst/>
              <a:gdLst>
                <a:gd name="T0" fmla="*/ 2147483647 w 250"/>
                <a:gd name="T1" fmla="*/ 2147483647 h 249"/>
                <a:gd name="T2" fmla="*/ 0 w 250"/>
                <a:gd name="T3" fmla="*/ 2147483647 h 249"/>
                <a:gd name="T4" fmla="*/ 0 w 250"/>
                <a:gd name="T5" fmla="*/ 0 h 249"/>
                <a:gd name="T6" fmla="*/ 0 w 250"/>
                <a:gd name="T7" fmla="*/ 0 h 249"/>
                <a:gd name="T8" fmla="*/ 2147483647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21" name="Rectangle 553"/>
            <p:cNvSpPr>
              <a:spLocks noChangeArrowheads="1"/>
            </p:cNvSpPr>
            <p:nvPr/>
          </p:nvSpPr>
          <p:spPr bwMode="auto">
            <a:xfrm>
              <a:off x="4982622" y="1843854"/>
              <a:ext cx="96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722" name="Rectangle 554"/>
            <p:cNvSpPr>
              <a:spLocks noChangeArrowheads="1"/>
            </p:cNvSpPr>
            <p:nvPr/>
          </p:nvSpPr>
          <p:spPr bwMode="auto">
            <a:xfrm>
              <a:off x="4998264" y="1843854"/>
              <a:ext cx="625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723" name="Rectangle 555"/>
            <p:cNvSpPr>
              <a:spLocks noChangeArrowheads="1"/>
            </p:cNvSpPr>
            <p:nvPr/>
          </p:nvSpPr>
          <p:spPr bwMode="auto">
            <a:xfrm>
              <a:off x="5099939" y="1843854"/>
              <a:ext cx="12824"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724" name="Rectangle 556"/>
            <p:cNvSpPr>
              <a:spLocks noChangeArrowheads="1"/>
            </p:cNvSpPr>
            <p:nvPr/>
          </p:nvSpPr>
          <p:spPr bwMode="auto">
            <a:xfrm>
              <a:off x="5020163" y="1860764"/>
              <a:ext cx="593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725" name="Rectangle 557"/>
            <p:cNvSpPr>
              <a:spLocks noChangeArrowheads="1"/>
            </p:cNvSpPr>
            <p:nvPr/>
          </p:nvSpPr>
          <p:spPr bwMode="auto">
            <a:xfrm>
              <a:off x="5045191" y="1926995"/>
              <a:ext cx="44884"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726" name="Rectangle 558"/>
            <p:cNvSpPr>
              <a:spLocks noChangeArrowheads="1"/>
            </p:cNvSpPr>
            <p:nvPr/>
          </p:nvSpPr>
          <p:spPr bwMode="auto">
            <a:xfrm>
              <a:off x="4984186" y="1945316"/>
              <a:ext cx="8015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727" name="Rectangle 559"/>
            <p:cNvSpPr>
              <a:spLocks noChangeArrowheads="1"/>
            </p:cNvSpPr>
            <p:nvPr/>
          </p:nvSpPr>
          <p:spPr bwMode="auto">
            <a:xfrm>
              <a:off x="5073347" y="1859355"/>
              <a:ext cx="96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728" name="Line 560"/>
            <p:cNvSpPr>
              <a:spLocks noChangeShapeType="1"/>
            </p:cNvSpPr>
            <p:nvPr/>
          </p:nvSpPr>
          <p:spPr bwMode="auto">
            <a:xfrm>
              <a:off x="5049884" y="1811443"/>
              <a:ext cx="0" cy="23955"/>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29" name="Freeform 561"/>
            <p:cNvSpPr>
              <a:spLocks/>
            </p:cNvSpPr>
            <p:nvPr/>
          </p:nvSpPr>
          <p:spPr bwMode="auto">
            <a:xfrm>
              <a:off x="5046755" y="1807216"/>
              <a:ext cx="6257" cy="7046"/>
            </a:xfrm>
            <a:custGeom>
              <a:avLst/>
              <a:gdLst>
                <a:gd name="T0" fmla="*/ 2147483647 w 250"/>
                <a:gd name="T1" fmla="*/ 0 h 250"/>
                <a:gd name="T2" fmla="*/ 2147483647 w 250"/>
                <a:gd name="T3" fmla="*/ 2147483647 h 250"/>
                <a:gd name="T4" fmla="*/ 0 w 250"/>
                <a:gd name="T5" fmla="*/ 2147483647 h 250"/>
                <a:gd name="T6" fmla="*/ 0 w 250"/>
                <a:gd name="T7" fmla="*/ 2147483647 h 250"/>
                <a:gd name="T8" fmla="*/ 2147483647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0" name="Freeform 562"/>
            <p:cNvSpPr>
              <a:spLocks/>
            </p:cNvSpPr>
            <p:nvPr/>
          </p:nvSpPr>
          <p:spPr bwMode="auto">
            <a:xfrm>
              <a:off x="5046755" y="1833989"/>
              <a:ext cx="6257" cy="5637"/>
            </a:xfrm>
            <a:custGeom>
              <a:avLst/>
              <a:gdLst>
                <a:gd name="T0" fmla="*/ 2147483647 w 250"/>
                <a:gd name="T1" fmla="*/ 2147483647 h 250"/>
                <a:gd name="T2" fmla="*/ 0 w 250"/>
                <a:gd name="T3" fmla="*/ 0 h 250"/>
                <a:gd name="T4" fmla="*/ 2147483647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1" name="Line 563"/>
            <p:cNvSpPr>
              <a:spLocks noChangeShapeType="1"/>
            </p:cNvSpPr>
            <p:nvPr/>
          </p:nvSpPr>
          <p:spPr bwMode="auto">
            <a:xfrm>
              <a:off x="4862174" y="1781849"/>
              <a:ext cx="1251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32" name="Freeform 564"/>
            <p:cNvSpPr>
              <a:spLocks/>
            </p:cNvSpPr>
            <p:nvPr/>
          </p:nvSpPr>
          <p:spPr bwMode="auto">
            <a:xfrm>
              <a:off x="4855918" y="1779031"/>
              <a:ext cx="7821"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3" name="Freeform 565"/>
            <p:cNvSpPr>
              <a:spLocks/>
            </p:cNvSpPr>
            <p:nvPr/>
          </p:nvSpPr>
          <p:spPr bwMode="auto">
            <a:xfrm>
              <a:off x="4873125" y="1779031"/>
              <a:ext cx="9385" cy="5637"/>
            </a:xfrm>
            <a:custGeom>
              <a:avLst/>
              <a:gdLst>
                <a:gd name="T0" fmla="*/ 2147483647 w 250"/>
                <a:gd name="T1" fmla="*/ 2147483647 h 250"/>
                <a:gd name="T2" fmla="*/ 0 w 250"/>
                <a:gd name="T3" fmla="*/ 2147483647 h 250"/>
                <a:gd name="T4" fmla="*/ 0 w 250"/>
                <a:gd name="T5" fmla="*/ 0 h 250"/>
                <a:gd name="T6" fmla="*/ 0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4" name="Rectangle 566"/>
            <p:cNvSpPr>
              <a:spLocks noChangeArrowheads="1"/>
            </p:cNvSpPr>
            <p:nvPr/>
          </p:nvSpPr>
          <p:spPr bwMode="auto">
            <a:xfrm rot="16200000">
              <a:off x="4812766" y="1873503"/>
              <a:ext cx="1122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735" name="Rectangle 567"/>
            <p:cNvSpPr>
              <a:spLocks noChangeArrowheads="1"/>
            </p:cNvSpPr>
            <p:nvPr/>
          </p:nvSpPr>
          <p:spPr bwMode="auto">
            <a:xfrm rot="16200000">
              <a:off x="4814387" y="1859411"/>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736" name="Rectangle 568"/>
            <p:cNvSpPr>
              <a:spLocks noChangeArrowheads="1"/>
            </p:cNvSpPr>
            <p:nvPr/>
          </p:nvSpPr>
          <p:spPr bwMode="auto">
            <a:xfrm rot="16200000">
              <a:off x="4814368" y="1848137"/>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737" name="Rectangle 569"/>
            <p:cNvSpPr>
              <a:spLocks noChangeArrowheads="1"/>
            </p:cNvSpPr>
            <p:nvPr/>
          </p:nvSpPr>
          <p:spPr bwMode="auto">
            <a:xfrm rot="16200000">
              <a:off x="4815169" y="1836864"/>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738" name="Rectangle 570"/>
            <p:cNvSpPr>
              <a:spLocks noChangeArrowheads="1"/>
            </p:cNvSpPr>
            <p:nvPr/>
          </p:nvSpPr>
          <p:spPr bwMode="auto">
            <a:xfrm rot="16200000">
              <a:off x="4813585" y="1825591"/>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g</a:t>
              </a:r>
              <a:endParaRPr lang="en-US" sz="1600">
                <a:latin typeface="+mn-lt"/>
              </a:endParaRPr>
            </a:p>
          </p:txBody>
        </p:sp>
        <p:sp>
          <p:nvSpPr>
            <p:cNvPr id="739" name="Rectangle 571"/>
            <p:cNvSpPr>
              <a:spLocks noChangeArrowheads="1"/>
            </p:cNvSpPr>
            <p:nvPr/>
          </p:nvSpPr>
          <p:spPr bwMode="auto">
            <a:xfrm rot="16200000">
              <a:off x="4815169" y="1812908"/>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740" name="Rectangle 572"/>
            <p:cNvSpPr>
              <a:spLocks noChangeArrowheads="1"/>
            </p:cNvSpPr>
            <p:nvPr/>
          </p:nvSpPr>
          <p:spPr bwMode="auto">
            <a:xfrm rot="16200000">
              <a:off x="4811984" y="1801634"/>
              <a:ext cx="1122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741" name="Rectangle 573"/>
            <p:cNvSpPr>
              <a:spLocks noChangeArrowheads="1"/>
            </p:cNvSpPr>
            <p:nvPr/>
          </p:nvSpPr>
          <p:spPr bwMode="auto">
            <a:xfrm rot="16200000">
              <a:off x="4814387" y="1786133"/>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742" name="Rectangle 574"/>
            <p:cNvSpPr>
              <a:spLocks noChangeArrowheads="1"/>
            </p:cNvSpPr>
            <p:nvPr/>
          </p:nvSpPr>
          <p:spPr bwMode="auto">
            <a:xfrm rot="16200000">
              <a:off x="4814368" y="1773451"/>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743" name="Rectangle 575"/>
            <p:cNvSpPr>
              <a:spLocks noChangeArrowheads="1"/>
            </p:cNvSpPr>
            <p:nvPr/>
          </p:nvSpPr>
          <p:spPr bwMode="auto">
            <a:xfrm rot="16200000">
              <a:off x="4815970" y="1764996"/>
              <a:ext cx="481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744" name="Rectangle 576"/>
            <p:cNvSpPr>
              <a:spLocks noChangeArrowheads="1"/>
            </p:cNvSpPr>
            <p:nvPr/>
          </p:nvSpPr>
          <p:spPr bwMode="auto">
            <a:xfrm>
              <a:off x="5156252" y="1684616"/>
              <a:ext cx="64133" cy="301565"/>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45" name="Rectangle 577"/>
            <p:cNvSpPr>
              <a:spLocks noChangeArrowheads="1"/>
            </p:cNvSpPr>
            <p:nvPr/>
          </p:nvSpPr>
          <p:spPr bwMode="auto">
            <a:xfrm>
              <a:off x="5156252" y="1684616"/>
              <a:ext cx="64133" cy="301565"/>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46" name="Rectangle 578"/>
            <p:cNvSpPr>
              <a:spLocks noChangeArrowheads="1"/>
            </p:cNvSpPr>
            <p:nvPr/>
          </p:nvSpPr>
          <p:spPr bwMode="auto">
            <a:xfrm rot="16200000">
              <a:off x="5178835" y="1854478"/>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S</a:t>
              </a:r>
              <a:endParaRPr lang="en-US" sz="1600">
                <a:latin typeface="+mn-lt"/>
              </a:endParaRPr>
            </a:p>
          </p:txBody>
        </p:sp>
        <p:sp>
          <p:nvSpPr>
            <p:cNvPr id="747" name="Rectangle 579"/>
            <p:cNvSpPr>
              <a:spLocks noChangeArrowheads="1"/>
            </p:cNvSpPr>
            <p:nvPr/>
          </p:nvSpPr>
          <p:spPr bwMode="auto">
            <a:xfrm rot="16200000">
              <a:off x="5179637" y="1841796"/>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748" name="Rectangle 580"/>
            <p:cNvSpPr>
              <a:spLocks noChangeArrowheads="1"/>
            </p:cNvSpPr>
            <p:nvPr/>
          </p:nvSpPr>
          <p:spPr bwMode="auto">
            <a:xfrm rot="16200000">
              <a:off x="5179637" y="1830522"/>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c</a:t>
              </a:r>
              <a:endParaRPr lang="en-US" sz="1600">
                <a:latin typeface="+mn-lt"/>
              </a:endParaRPr>
            </a:p>
          </p:txBody>
        </p:sp>
        <p:sp>
          <p:nvSpPr>
            <p:cNvPr id="749" name="Rectangle 581"/>
            <p:cNvSpPr>
              <a:spLocks noChangeArrowheads="1"/>
            </p:cNvSpPr>
            <p:nvPr/>
          </p:nvSpPr>
          <p:spPr bwMode="auto">
            <a:xfrm rot="16200000">
              <a:off x="5178835" y="1819249"/>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u</a:t>
              </a:r>
              <a:endParaRPr lang="en-US" sz="1600">
                <a:latin typeface="+mn-lt"/>
              </a:endParaRPr>
            </a:p>
          </p:txBody>
        </p:sp>
        <p:sp>
          <p:nvSpPr>
            <p:cNvPr id="750" name="Rectangle 582"/>
            <p:cNvSpPr>
              <a:spLocks noChangeArrowheads="1"/>
            </p:cNvSpPr>
            <p:nvPr/>
          </p:nvSpPr>
          <p:spPr bwMode="auto">
            <a:xfrm rot="16200000">
              <a:off x="5179656" y="1810794"/>
              <a:ext cx="481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r</a:t>
              </a:r>
              <a:endParaRPr lang="en-US" sz="1600">
                <a:latin typeface="+mn-lt"/>
              </a:endParaRPr>
            </a:p>
          </p:txBody>
        </p:sp>
        <p:sp>
          <p:nvSpPr>
            <p:cNvPr id="751" name="Rectangle 583"/>
            <p:cNvSpPr>
              <a:spLocks noChangeArrowheads="1"/>
            </p:cNvSpPr>
            <p:nvPr/>
          </p:nvSpPr>
          <p:spPr bwMode="auto">
            <a:xfrm rot="16200000">
              <a:off x="5181239" y="1803747"/>
              <a:ext cx="320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i</a:t>
              </a:r>
              <a:endParaRPr lang="en-US" sz="1600">
                <a:latin typeface="+mn-lt"/>
              </a:endParaRPr>
            </a:p>
          </p:txBody>
        </p:sp>
        <p:sp>
          <p:nvSpPr>
            <p:cNvPr id="752" name="Rectangle 584"/>
            <p:cNvSpPr>
              <a:spLocks noChangeArrowheads="1"/>
            </p:cNvSpPr>
            <p:nvPr/>
          </p:nvSpPr>
          <p:spPr bwMode="auto">
            <a:xfrm rot="16200000">
              <a:off x="5179656" y="1796701"/>
              <a:ext cx="481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753" name="Rectangle 585"/>
            <p:cNvSpPr>
              <a:spLocks noChangeArrowheads="1"/>
            </p:cNvSpPr>
            <p:nvPr/>
          </p:nvSpPr>
          <p:spPr bwMode="auto">
            <a:xfrm rot="16200000">
              <a:off x="5179637" y="1788248"/>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y</a:t>
              </a:r>
              <a:endParaRPr lang="en-US" sz="1600">
                <a:latin typeface="+mn-lt"/>
              </a:endParaRPr>
            </a:p>
          </p:txBody>
        </p:sp>
        <p:sp>
          <p:nvSpPr>
            <p:cNvPr id="754" name="Line 586"/>
            <p:cNvSpPr>
              <a:spLocks noChangeShapeType="1"/>
            </p:cNvSpPr>
            <p:nvPr/>
          </p:nvSpPr>
          <p:spPr bwMode="auto">
            <a:xfrm>
              <a:off x="5132788" y="1959406"/>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55" name="Freeform 587"/>
            <p:cNvSpPr>
              <a:spLocks/>
            </p:cNvSpPr>
            <p:nvPr/>
          </p:nvSpPr>
          <p:spPr bwMode="auto">
            <a:xfrm>
              <a:off x="5128095" y="1956589"/>
              <a:ext cx="7821"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56" name="Freeform 588"/>
            <p:cNvSpPr>
              <a:spLocks/>
            </p:cNvSpPr>
            <p:nvPr/>
          </p:nvSpPr>
          <p:spPr bwMode="auto">
            <a:xfrm>
              <a:off x="5142173" y="1956589"/>
              <a:ext cx="7821"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57" name="Line 589"/>
            <p:cNvSpPr>
              <a:spLocks noChangeShapeType="1"/>
            </p:cNvSpPr>
            <p:nvPr/>
          </p:nvSpPr>
          <p:spPr bwMode="auto">
            <a:xfrm>
              <a:off x="5132788" y="1863582"/>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58" name="Freeform 590"/>
            <p:cNvSpPr>
              <a:spLocks/>
            </p:cNvSpPr>
            <p:nvPr/>
          </p:nvSpPr>
          <p:spPr bwMode="auto">
            <a:xfrm>
              <a:off x="5128095" y="1860764"/>
              <a:ext cx="7821" cy="7046"/>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59" name="Freeform 591"/>
            <p:cNvSpPr>
              <a:spLocks/>
            </p:cNvSpPr>
            <p:nvPr/>
          </p:nvSpPr>
          <p:spPr bwMode="auto">
            <a:xfrm>
              <a:off x="5142173" y="1860764"/>
              <a:ext cx="7821" cy="7046"/>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0" name="Line 592"/>
            <p:cNvSpPr>
              <a:spLocks noChangeShapeType="1"/>
            </p:cNvSpPr>
            <p:nvPr/>
          </p:nvSpPr>
          <p:spPr bwMode="auto">
            <a:xfrm>
              <a:off x="5132788" y="1781849"/>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61" name="Freeform 593"/>
            <p:cNvSpPr>
              <a:spLocks/>
            </p:cNvSpPr>
            <p:nvPr/>
          </p:nvSpPr>
          <p:spPr bwMode="auto">
            <a:xfrm>
              <a:off x="5128095" y="1779031"/>
              <a:ext cx="7821"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2" name="Freeform 594"/>
            <p:cNvSpPr>
              <a:spLocks/>
            </p:cNvSpPr>
            <p:nvPr/>
          </p:nvSpPr>
          <p:spPr bwMode="auto">
            <a:xfrm>
              <a:off x="5142173" y="1779031"/>
              <a:ext cx="7821"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3" name="Rectangle 595"/>
            <p:cNvSpPr>
              <a:spLocks noChangeArrowheads="1"/>
            </p:cNvSpPr>
            <p:nvPr/>
          </p:nvSpPr>
          <p:spPr bwMode="auto">
            <a:xfrm>
              <a:off x="4885639" y="1688844"/>
              <a:ext cx="234636" cy="40866"/>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64" name="Rectangle 596"/>
            <p:cNvSpPr>
              <a:spLocks noChangeArrowheads="1"/>
            </p:cNvSpPr>
            <p:nvPr/>
          </p:nvSpPr>
          <p:spPr bwMode="auto">
            <a:xfrm>
              <a:off x="4885639" y="1688844"/>
              <a:ext cx="234636" cy="40866"/>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65" name="Rectangle 597"/>
            <p:cNvSpPr>
              <a:spLocks noChangeArrowheads="1"/>
            </p:cNvSpPr>
            <p:nvPr/>
          </p:nvSpPr>
          <p:spPr bwMode="auto">
            <a:xfrm>
              <a:off x="4926309" y="1695889"/>
              <a:ext cx="7534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Applications</a:t>
              </a:r>
              <a:endParaRPr lang="en-US" sz="1600">
                <a:latin typeface="+mn-lt"/>
              </a:endParaRPr>
            </a:p>
          </p:txBody>
        </p:sp>
        <p:sp>
          <p:nvSpPr>
            <p:cNvPr id="766" name="Line 598"/>
            <p:cNvSpPr>
              <a:spLocks noChangeShapeType="1"/>
            </p:cNvSpPr>
            <p:nvPr/>
          </p:nvSpPr>
          <p:spPr bwMode="auto">
            <a:xfrm>
              <a:off x="5134353" y="1711390"/>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67" name="Freeform 599"/>
            <p:cNvSpPr>
              <a:spLocks/>
            </p:cNvSpPr>
            <p:nvPr/>
          </p:nvSpPr>
          <p:spPr bwMode="auto">
            <a:xfrm>
              <a:off x="5128095" y="1709981"/>
              <a:ext cx="9385" cy="4227"/>
            </a:xfrm>
            <a:custGeom>
              <a:avLst/>
              <a:gdLst>
                <a:gd name="T0" fmla="*/ 0 w 250"/>
                <a:gd name="T1" fmla="*/ 1530234466 h 249"/>
                <a:gd name="T2" fmla="*/ 2147483647 w 250"/>
                <a:gd name="T3" fmla="*/ 0 h 249"/>
                <a:gd name="T4" fmla="*/ 2147483647 w 250"/>
                <a:gd name="T5" fmla="*/ 2147483647 h 249"/>
                <a:gd name="T6" fmla="*/ 0 w 250"/>
                <a:gd name="T7" fmla="*/ 1530234466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8" name="Freeform 600"/>
            <p:cNvSpPr>
              <a:spLocks/>
            </p:cNvSpPr>
            <p:nvPr/>
          </p:nvSpPr>
          <p:spPr bwMode="auto">
            <a:xfrm>
              <a:off x="5143738" y="1709981"/>
              <a:ext cx="6257" cy="4227"/>
            </a:xfrm>
            <a:custGeom>
              <a:avLst/>
              <a:gdLst>
                <a:gd name="T0" fmla="*/ 2147483647 w 250"/>
                <a:gd name="T1" fmla="*/ 1530234466 h 249"/>
                <a:gd name="T2" fmla="*/ 0 w 250"/>
                <a:gd name="T3" fmla="*/ 2147483647 h 249"/>
                <a:gd name="T4" fmla="*/ 0 w 250"/>
                <a:gd name="T5" fmla="*/ 0 h 249"/>
                <a:gd name="T6" fmla="*/ 2147483647 w 250"/>
                <a:gd name="T7" fmla="*/ 1530234466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9" name="Line 601"/>
            <p:cNvSpPr>
              <a:spLocks noChangeShapeType="1"/>
            </p:cNvSpPr>
            <p:nvPr/>
          </p:nvSpPr>
          <p:spPr bwMode="auto">
            <a:xfrm>
              <a:off x="4860610" y="1711390"/>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70" name="Freeform 602"/>
            <p:cNvSpPr>
              <a:spLocks/>
            </p:cNvSpPr>
            <p:nvPr/>
          </p:nvSpPr>
          <p:spPr bwMode="auto">
            <a:xfrm>
              <a:off x="4854354" y="1709981"/>
              <a:ext cx="7821" cy="4227"/>
            </a:xfrm>
            <a:custGeom>
              <a:avLst/>
              <a:gdLst>
                <a:gd name="T0" fmla="*/ 0 w 250"/>
                <a:gd name="T1" fmla="*/ 1530234466 h 249"/>
                <a:gd name="T2" fmla="*/ 2147483647 w 250"/>
                <a:gd name="T3" fmla="*/ 0 h 249"/>
                <a:gd name="T4" fmla="*/ 2147483647 w 250"/>
                <a:gd name="T5" fmla="*/ 2147483647 h 249"/>
                <a:gd name="T6" fmla="*/ 0 w 250"/>
                <a:gd name="T7" fmla="*/ 1530234466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1" name="Freeform 603"/>
            <p:cNvSpPr>
              <a:spLocks/>
            </p:cNvSpPr>
            <p:nvPr/>
          </p:nvSpPr>
          <p:spPr bwMode="auto">
            <a:xfrm>
              <a:off x="4871561" y="1709981"/>
              <a:ext cx="7821" cy="4227"/>
            </a:xfrm>
            <a:custGeom>
              <a:avLst/>
              <a:gdLst>
                <a:gd name="T0" fmla="*/ 2147483647 w 249"/>
                <a:gd name="T1" fmla="*/ 1530234466 h 249"/>
                <a:gd name="T2" fmla="*/ 0 w 249"/>
                <a:gd name="T3" fmla="*/ 2147483647 h 249"/>
                <a:gd name="T4" fmla="*/ 0 w 249"/>
                <a:gd name="T5" fmla="*/ 0 h 249"/>
                <a:gd name="T6" fmla="*/ 0 w 249"/>
                <a:gd name="T7" fmla="*/ 0 h 249"/>
                <a:gd name="T8" fmla="*/ 2147483647 w 249"/>
                <a:gd name="T9" fmla="*/ 1530234466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2" name="Line 604"/>
            <p:cNvSpPr>
              <a:spLocks noChangeShapeType="1"/>
            </p:cNvSpPr>
            <p:nvPr/>
          </p:nvSpPr>
          <p:spPr bwMode="auto">
            <a:xfrm>
              <a:off x="5001392" y="1735347"/>
              <a:ext cx="0" cy="23955"/>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73" name="Freeform 605"/>
            <p:cNvSpPr>
              <a:spLocks/>
            </p:cNvSpPr>
            <p:nvPr/>
          </p:nvSpPr>
          <p:spPr bwMode="auto">
            <a:xfrm>
              <a:off x="4998264" y="1729710"/>
              <a:ext cx="7821" cy="5637"/>
            </a:xfrm>
            <a:custGeom>
              <a:avLst/>
              <a:gdLst>
                <a:gd name="T0" fmla="*/ 2147483647 w 250"/>
                <a:gd name="T1" fmla="*/ 0 h 249"/>
                <a:gd name="T2" fmla="*/ 2147483647 w 250"/>
                <a:gd name="T3" fmla="*/ 2147483647 h 249"/>
                <a:gd name="T4" fmla="*/ 0 w 250"/>
                <a:gd name="T5" fmla="*/ 2147483647 h 249"/>
                <a:gd name="T6" fmla="*/ 0 w 250"/>
                <a:gd name="T7" fmla="*/ 2147483647 h 249"/>
                <a:gd name="T8" fmla="*/ 2147483647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4" name="Freeform 606"/>
            <p:cNvSpPr>
              <a:spLocks/>
            </p:cNvSpPr>
            <p:nvPr/>
          </p:nvSpPr>
          <p:spPr bwMode="auto">
            <a:xfrm>
              <a:off x="4998264" y="1757894"/>
              <a:ext cx="7821" cy="5637"/>
            </a:xfrm>
            <a:custGeom>
              <a:avLst/>
              <a:gdLst>
                <a:gd name="T0" fmla="*/ 2147483647 w 250"/>
                <a:gd name="T1" fmla="*/ 2147483647 h 249"/>
                <a:gd name="T2" fmla="*/ 0 w 250"/>
                <a:gd name="T3" fmla="*/ 0 h 249"/>
                <a:gd name="T4" fmla="*/ 2147483647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5" name="Line 607"/>
            <p:cNvSpPr>
              <a:spLocks noChangeShapeType="1"/>
            </p:cNvSpPr>
            <p:nvPr/>
          </p:nvSpPr>
          <p:spPr bwMode="auto">
            <a:xfrm>
              <a:off x="5049884" y="1900221"/>
              <a:ext cx="0" cy="21137"/>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76" name="Freeform 608"/>
            <p:cNvSpPr>
              <a:spLocks/>
            </p:cNvSpPr>
            <p:nvPr/>
          </p:nvSpPr>
          <p:spPr bwMode="auto">
            <a:xfrm>
              <a:off x="5046755" y="1895994"/>
              <a:ext cx="6257" cy="5637"/>
            </a:xfrm>
            <a:custGeom>
              <a:avLst/>
              <a:gdLst>
                <a:gd name="T0" fmla="*/ 2147483647 w 250"/>
                <a:gd name="T1" fmla="*/ 0 h 250"/>
                <a:gd name="T2" fmla="*/ 2147483647 w 250"/>
                <a:gd name="T3" fmla="*/ 2147483647 h 250"/>
                <a:gd name="T4" fmla="*/ 0 w 250"/>
                <a:gd name="T5" fmla="*/ 2147483647 h 250"/>
                <a:gd name="T6" fmla="*/ 2147483647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7" name="Freeform 609"/>
            <p:cNvSpPr>
              <a:spLocks/>
            </p:cNvSpPr>
            <p:nvPr/>
          </p:nvSpPr>
          <p:spPr bwMode="auto">
            <a:xfrm>
              <a:off x="5046755" y="1919950"/>
              <a:ext cx="6257" cy="5637"/>
            </a:xfrm>
            <a:custGeom>
              <a:avLst/>
              <a:gdLst>
                <a:gd name="T0" fmla="*/ 2147483647 w 250"/>
                <a:gd name="T1" fmla="*/ 2147483647 h 250"/>
                <a:gd name="T2" fmla="*/ 0 w 250"/>
                <a:gd name="T3" fmla="*/ 0 h 250"/>
                <a:gd name="T4" fmla="*/ 2147483647 w 250"/>
                <a:gd name="T5" fmla="*/ 0 h 250"/>
                <a:gd name="T6" fmla="*/ 2147483647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8" name="Rectangle 610"/>
            <p:cNvSpPr>
              <a:spLocks noChangeArrowheads="1"/>
            </p:cNvSpPr>
            <p:nvPr/>
          </p:nvSpPr>
          <p:spPr bwMode="auto">
            <a:xfrm>
              <a:off x="4999828" y="1960815"/>
              <a:ext cx="5129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grpSp>
      <p:sp>
        <p:nvSpPr>
          <p:cNvPr id="779" name="Rectangle 611"/>
          <p:cNvSpPr>
            <a:spLocks noChangeArrowheads="1"/>
          </p:cNvSpPr>
          <p:nvPr/>
        </p:nvSpPr>
        <p:spPr bwMode="auto">
          <a:xfrm>
            <a:off x="4347000" y="2041824"/>
            <a:ext cx="46326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dirty="0">
                <a:solidFill>
                  <a:srgbClr val="C80000"/>
                </a:solidFill>
                <a:latin typeface="+mn-lt"/>
              </a:rPr>
              <a:t>Roadside</a:t>
            </a:r>
          </a:p>
          <a:p>
            <a:pPr algn="ctr"/>
            <a:r>
              <a:rPr lang="en-US" sz="800" b="1" dirty="0">
                <a:solidFill>
                  <a:srgbClr val="C80000"/>
                </a:solidFill>
                <a:latin typeface="+mn-lt"/>
              </a:rPr>
              <a:t>Host</a:t>
            </a:r>
            <a:endParaRPr lang="en-US" sz="1600" dirty="0">
              <a:solidFill>
                <a:srgbClr val="C80000"/>
              </a:solidFill>
              <a:latin typeface="+mn-lt"/>
            </a:endParaRPr>
          </a:p>
        </p:txBody>
      </p:sp>
      <p:grpSp>
        <p:nvGrpSpPr>
          <p:cNvPr id="854" name="Group 853"/>
          <p:cNvGrpSpPr/>
          <p:nvPr/>
        </p:nvGrpSpPr>
        <p:grpSpPr>
          <a:xfrm>
            <a:off x="3852000" y="2313167"/>
            <a:ext cx="415659" cy="348069"/>
            <a:chOff x="4111341" y="1656433"/>
            <a:chExt cx="564690" cy="348069"/>
          </a:xfrm>
        </p:grpSpPr>
        <p:sp>
          <p:nvSpPr>
            <p:cNvPr id="780" name="Rectangle 613"/>
            <p:cNvSpPr>
              <a:spLocks noChangeArrowheads="1"/>
            </p:cNvSpPr>
            <p:nvPr/>
          </p:nvSpPr>
          <p:spPr bwMode="auto">
            <a:xfrm>
              <a:off x="4111341" y="1656433"/>
              <a:ext cx="564690" cy="34806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81" name="Rectangle 614"/>
            <p:cNvSpPr>
              <a:spLocks noChangeArrowheads="1"/>
            </p:cNvSpPr>
            <p:nvPr/>
          </p:nvSpPr>
          <p:spPr bwMode="auto">
            <a:xfrm>
              <a:off x="4111341" y="1656433"/>
              <a:ext cx="564690" cy="348069"/>
            </a:xfrm>
            <a:prstGeom prst="rect">
              <a:avLst/>
            </a:pr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82" name="Rectangle 615"/>
            <p:cNvSpPr>
              <a:spLocks noChangeArrowheads="1"/>
            </p:cNvSpPr>
            <p:nvPr/>
          </p:nvSpPr>
          <p:spPr bwMode="auto">
            <a:xfrm>
              <a:off x="4258378" y="1925586"/>
              <a:ext cx="279998" cy="59185"/>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83" name="Rectangle 616"/>
            <p:cNvSpPr>
              <a:spLocks noChangeArrowheads="1"/>
            </p:cNvSpPr>
            <p:nvPr/>
          </p:nvSpPr>
          <p:spPr bwMode="auto">
            <a:xfrm>
              <a:off x="4258378" y="1925586"/>
              <a:ext cx="279998" cy="59185"/>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84" name="Rectangle 617"/>
            <p:cNvSpPr>
              <a:spLocks noChangeArrowheads="1"/>
            </p:cNvSpPr>
            <p:nvPr/>
          </p:nvSpPr>
          <p:spPr bwMode="auto">
            <a:xfrm>
              <a:off x="4258378" y="1841036"/>
              <a:ext cx="279998" cy="53549"/>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85" name="Rectangle 618"/>
            <p:cNvSpPr>
              <a:spLocks noChangeArrowheads="1"/>
            </p:cNvSpPr>
            <p:nvPr/>
          </p:nvSpPr>
          <p:spPr bwMode="auto">
            <a:xfrm>
              <a:off x="4258378" y="1841036"/>
              <a:ext cx="279998" cy="53549"/>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86" name="Rectangle 619"/>
            <p:cNvSpPr>
              <a:spLocks noChangeArrowheads="1"/>
            </p:cNvSpPr>
            <p:nvPr/>
          </p:nvSpPr>
          <p:spPr bwMode="auto">
            <a:xfrm>
              <a:off x="4139498" y="1788896"/>
              <a:ext cx="75084" cy="195877"/>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87" name="Rectangle 620"/>
            <p:cNvSpPr>
              <a:spLocks noChangeArrowheads="1"/>
            </p:cNvSpPr>
            <p:nvPr/>
          </p:nvSpPr>
          <p:spPr bwMode="auto">
            <a:xfrm>
              <a:off x="4139498" y="1788896"/>
              <a:ext cx="75084" cy="195877"/>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88" name="Line 621"/>
            <p:cNvSpPr>
              <a:spLocks noChangeShapeType="1"/>
            </p:cNvSpPr>
            <p:nvPr/>
          </p:nvSpPr>
          <p:spPr bwMode="auto">
            <a:xfrm>
              <a:off x="4230223" y="1957998"/>
              <a:ext cx="14078"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89" name="Freeform 622"/>
            <p:cNvSpPr>
              <a:spLocks/>
            </p:cNvSpPr>
            <p:nvPr/>
          </p:nvSpPr>
          <p:spPr bwMode="auto">
            <a:xfrm>
              <a:off x="4222402" y="1955180"/>
              <a:ext cx="9385"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0" name="Freeform 623"/>
            <p:cNvSpPr>
              <a:spLocks/>
            </p:cNvSpPr>
            <p:nvPr/>
          </p:nvSpPr>
          <p:spPr bwMode="auto">
            <a:xfrm>
              <a:off x="4242737" y="1955180"/>
              <a:ext cx="9385" cy="5637"/>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1" name="Line 624"/>
            <p:cNvSpPr>
              <a:spLocks noChangeShapeType="1"/>
            </p:cNvSpPr>
            <p:nvPr/>
          </p:nvSpPr>
          <p:spPr bwMode="auto">
            <a:xfrm>
              <a:off x="4230223" y="1863582"/>
              <a:ext cx="14078"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92" name="Freeform 625"/>
            <p:cNvSpPr>
              <a:spLocks/>
            </p:cNvSpPr>
            <p:nvPr/>
          </p:nvSpPr>
          <p:spPr bwMode="auto">
            <a:xfrm>
              <a:off x="4222402" y="1862173"/>
              <a:ext cx="9385"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3" name="Freeform 626"/>
            <p:cNvSpPr>
              <a:spLocks/>
            </p:cNvSpPr>
            <p:nvPr/>
          </p:nvSpPr>
          <p:spPr bwMode="auto">
            <a:xfrm>
              <a:off x="4242737" y="1862173"/>
              <a:ext cx="9385" cy="5637"/>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4" name="Rectangle 627"/>
            <p:cNvSpPr>
              <a:spLocks noChangeArrowheads="1"/>
            </p:cNvSpPr>
            <p:nvPr/>
          </p:nvSpPr>
          <p:spPr bwMode="auto">
            <a:xfrm>
              <a:off x="4313127" y="1839626"/>
              <a:ext cx="19236"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795" name="Rectangle 628"/>
            <p:cNvSpPr>
              <a:spLocks noChangeArrowheads="1"/>
            </p:cNvSpPr>
            <p:nvPr/>
          </p:nvSpPr>
          <p:spPr bwMode="auto">
            <a:xfrm>
              <a:off x="4335027" y="1839626"/>
              <a:ext cx="12663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etworking </a:t>
              </a:r>
              <a:endParaRPr lang="en-US" sz="1600">
                <a:latin typeface="+mn-lt"/>
              </a:endParaRPr>
            </a:p>
          </p:txBody>
        </p:sp>
        <p:sp>
          <p:nvSpPr>
            <p:cNvPr id="796" name="Rectangle 629"/>
            <p:cNvSpPr>
              <a:spLocks noChangeArrowheads="1"/>
            </p:cNvSpPr>
            <p:nvPr/>
          </p:nvSpPr>
          <p:spPr bwMode="auto">
            <a:xfrm>
              <a:off x="4311562" y="1863582"/>
              <a:ext cx="2564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&amp; </a:t>
              </a:r>
              <a:endParaRPr lang="en-US" sz="1600">
                <a:latin typeface="+mn-lt"/>
              </a:endParaRPr>
            </a:p>
          </p:txBody>
        </p:sp>
        <p:sp>
          <p:nvSpPr>
            <p:cNvPr id="797" name="Rectangle 630"/>
            <p:cNvSpPr>
              <a:spLocks noChangeArrowheads="1"/>
            </p:cNvSpPr>
            <p:nvPr/>
          </p:nvSpPr>
          <p:spPr bwMode="auto">
            <a:xfrm>
              <a:off x="4341283" y="1863582"/>
              <a:ext cx="120226"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Transport</a:t>
              </a:r>
              <a:endParaRPr lang="en-US" sz="1600">
                <a:latin typeface="+mn-lt"/>
              </a:endParaRPr>
            </a:p>
          </p:txBody>
        </p:sp>
        <p:sp>
          <p:nvSpPr>
            <p:cNvPr id="798" name="Rectangle 631"/>
            <p:cNvSpPr>
              <a:spLocks noChangeArrowheads="1"/>
            </p:cNvSpPr>
            <p:nvPr/>
          </p:nvSpPr>
          <p:spPr bwMode="auto">
            <a:xfrm>
              <a:off x="4344412" y="1919950"/>
              <a:ext cx="97784"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Access </a:t>
              </a:r>
              <a:endParaRPr lang="en-US" sz="1600">
                <a:latin typeface="+mn-lt"/>
              </a:endParaRPr>
            </a:p>
          </p:txBody>
        </p:sp>
        <p:sp>
          <p:nvSpPr>
            <p:cNvPr id="799" name="Rectangle 632"/>
            <p:cNvSpPr>
              <a:spLocks noChangeArrowheads="1"/>
            </p:cNvSpPr>
            <p:nvPr/>
          </p:nvSpPr>
          <p:spPr bwMode="auto">
            <a:xfrm>
              <a:off x="4299048" y="1943906"/>
              <a:ext cx="166712"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Technologies</a:t>
              </a:r>
              <a:endParaRPr lang="en-US" sz="1600">
                <a:latin typeface="+mn-lt"/>
              </a:endParaRPr>
            </a:p>
          </p:txBody>
        </p:sp>
        <p:sp>
          <p:nvSpPr>
            <p:cNvPr id="800" name="Rectangle 633"/>
            <p:cNvSpPr>
              <a:spLocks noChangeArrowheads="1"/>
            </p:cNvSpPr>
            <p:nvPr/>
          </p:nvSpPr>
          <p:spPr bwMode="auto">
            <a:xfrm>
              <a:off x="4482065" y="1860764"/>
              <a:ext cx="96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801" name="Rectangle 634"/>
            <p:cNvSpPr>
              <a:spLocks noChangeArrowheads="1"/>
            </p:cNvSpPr>
            <p:nvPr/>
          </p:nvSpPr>
          <p:spPr bwMode="auto">
            <a:xfrm rot="16200000">
              <a:off x="4173657" y="1913721"/>
              <a:ext cx="20840"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802" name="Rectangle 635"/>
            <p:cNvSpPr>
              <a:spLocks noChangeArrowheads="1"/>
            </p:cNvSpPr>
            <p:nvPr/>
          </p:nvSpPr>
          <p:spPr bwMode="auto">
            <a:xfrm rot="16200000">
              <a:off x="4174517" y="1901743"/>
              <a:ext cx="1442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803" name="Rectangle 636"/>
            <p:cNvSpPr>
              <a:spLocks noChangeArrowheads="1"/>
            </p:cNvSpPr>
            <p:nvPr/>
          </p:nvSpPr>
          <p:spPr bwMode="auto">
            <a:xfrm rot="16200000">
              <a:off x="4173717" y="1891879"/>
              <a:ext cx="16030"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804" name="Rectangle 637"/>
            <p:cNvSpPr>
              <a:spLocks noChangeArrowheads="1"/>
            </p:cNvSpPr>
            <p:nvPr/>
          </p:nvSpPr>
          <p:spPr bwMode="auto">
            <a:xfrm rot="16200000">
              <a:off x="4173735" y="1882014"/>
              <a:ext cx="1442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805" name="Rectangle 638"/>
            <p:cNvSpPr>
              <a:spLocks noChangeArrowheads="1"/>
            </p:cNvSpPr>
            <p:nvPr/>
          </p:nvSpPr>
          <p:spPr bwMode="auto">
            <a:xfrm rot="16200000">
              <a:off x="4173717" y="1867922"/>
              <a:ext cx="16030"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g</a:t>
              </a:r>
              <a:endParaRPr lang="en-US" sz="1600">
                <a:latin typeface="+mn-lt"/>
              </a:endParaRPr>
            </a:p>
          </p:txBody>
        </p:sp>
        <p:sp>
          <p:nvSpPr>
            <p:cNvPr id="806" name="Rectangle 639"/>
            <p:cNvSpPr>
              <a:spLocks noChangeArrowheads="1"/>
            </p:cNvSpPr>
            <p:nvPr/>
          </p:nvSpPr>
          <p:spPr bwMode="auto">
            <a:xfrm rot="16200000">
              <a:off x="4174517" y="1859468"/>
              <a:ext cx="1442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807" name="Rectangle 640"/>
            <p:cNvSpPr>
              <a:spLocks noChangeArrowheads="1"/>
            </p:cNvSpPr>
            <p:nvPr/>
          </p:nvSpPr>
          <p:spPr bwMode="auto">
            <a:xfrm rot="16200000">
              <a:off x="4170510" y="1842557"/>
              <a:ext cx="22442"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808" name="Rectangle 641"/>
            <p:cNvSpPr>
              <a:spLocks noChangeArrowheads="1"/>
            </p:cNvSpPr>
            <p:nvPr/>
          </p:nvSpPr>
          <p:spPr bwMode="auto">
            <a:xfrm rot="16200000">
              <a:off x="4173735" y="1831284"/>
              <a:ext cx="1442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809" name="Rectangle 642"/>
            <p:cNvSpPr>
              <a:spLocks noChangeArrowheads="1"/>
            </p:cNvSpPr>
            <p:nvPr/>
          </p:nvSpPr>
          <p:spPr bwMode="auto">
            <a:xfrm rot="16200000">
              <a:off x="4172934" y="1821420"/>
              <a:ext cx="16030"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810" name="Rectangle 643"/>
            <p:cNvSpPr>
              <a:spLocks noChangeArrowheads="1"/>
            </p:cNvSpPr>
            <p:nvPr/>
          </p:nvSpPr>
          <p:spPr bwMode="auto">
            <a:xfrm rot="16200000">
              <a:off x="4176941" y="1814373"/>
              <a:ext cx="8016"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811" name="Rectangle 644"/>
            <p:cNvSpPr>
              <a:spLocks noChangeArrowheads="1"/>
            </p:cNvSpPr>
            <p:nvPr/>
          </p:nvSpPr>
          <p:spPr bwMode="auto">
            <a:xfrm>
              <a:off x="4259943" y="1957998"/>
              <a:ext cx="1442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5</a:t>
              </a:r>
              <a:endParaRPr lang="en-US" sz="1600">
                <a:latin typeface="+mn-lt"/>
              </a:endParaRPr>
            </a:p>
          </p:txBody>
        </p:sp>
        <p:sp>
          <p:nvSpPr>
            <p:cNvPr id="812" name="Rectangle 645"/>
            <p:cNvSpPr>
              <a:spLocks noChangeArrowheads="1"/>
            </p:cNvSpPr>
            <p:nvPr/>
          </p:nvSpPr>
          <p:spPr bwMode="auto">
            <a:xfrm>
              <a:off x="4277150" y="1957998"/>
              <a:ext cx="6412"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a:t>
              </a:r>
              <a:endParaRPr lang="en-US" sz="1600">
                <a:latin typeface="+mn-lt"/>
              </a:endParaRPr>
            </a:p>
          </p:txBody>
        </p:sp>
        <p:sp>
          <p:nvSpPr>
            <p:cNvPr id="813" name="Rectangle 646"/>
            <p:cNvSpPr>
              <a:spLocks noChangeArrowheads="1"/>
            </p:cNvSpPr>
            <p:nvPr/>
          </p:nvSpPr>
          <p:spPr bwMode="auto">
            <a:xfrm>
              <a:off x="4286535" y="1957998"/>
              <a:ext cx="1442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9</a:t>
              </a:r>
              <a:endParaRPr lang="en-US" sz="1600">
                <a:latin typeface="+mn-lt"/>
              </a:endParaRPr>
            </a:p>
          </p:txBody>
        </p:sp>
        <p:sp>
          <p:nvSpPr>
            <p:cNvPr id="814" name="Rectangle 647"/>
            <p:cNvSpPr>
              <a:spLocks noChangeArrowheads="1"/>
            </p:cNvSpPr>
            <p:nvPr/>
          </p:nvSpPr>
          <p:spPr bwMode="auto">
            <a:xfrm>
              <a:off x="4302177" y="1957998"/>
              <a:ext cx="51296"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GHz</a:t>
              </a:r>
              <a:endParaRPr lang="en-US" sz="1600">
                <a:latin typeface="+mn-lt"/>
              </a:endParaRPr>
            </a:p>
          </p:txBody>
        </p:sp>
        <p:sp>
          <p:nvSpPr>
            <p:cNvPr id="815" name="Rectangle 648"/>
            <p:cNvSpPr>
              <a:spLocks noChangeArrowheads="1"/>
            </p:cNvSpPr>
            <p:nvPr/>
          </p:nvSpPr>
          <p:spPr bwMode="auto">
            <a:xfrm>
              <a:off x="4579048" y="1797351"/>
              <a:ext cx="76648" cy="187422"/>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816" name="Rectangle 649"/>
            <p:cNvSpPr>
              <a:spLocks noChangeArrowheads="1"/>
            </p:cNvSpPr>
            <p:nvPr/>
          </p:nvSpPr>
          <p:spPr bwMode="auto">
            <a:xfrm>
              <a:off x="4579048" y="1797351"/>
              <a:ext cx="76648" cy="187422"/>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817" name="Rectangle 650"/>
            <p:cNvSpPr>
              <a:spLocks noChangeArrowheads="1"/>
            </p:cNvSpPr>
            <p:nvPr/>
          </p:nvSpPr>
          <p:spPr bwMode="auto">
            <a:xfrm rot="16200000">
              <a:off x="4605426" y="1897515"/>
              <a:ext cx="17634"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S</a:t>
              </a:r>
              <a:endParaRPr lang="en-US" sz="1600">
                <a:latin typeface="+mn-lt"/>
              </a:endParaRPr>
            </a:p>
          </p:txBody>
        </p:sp>
        <p:sp>
          <p:nvSpPr>
            <p:cNvPr id="818" name="Rectangle 651"/>
            <p:cNvSpPr>
              <a:spLocks noChangeArrowheads="1"/>
            </p:cNvSpPr>
            <p:nvPr/>
          </p:nvSpPr>
          <p:spPr bwMode="auto">
            <a:xfrm rot="16200000">
              <a:off x="4607811" y="1886241"/>
              <a:ext cx="1442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819" name="Rectangle 652"/>
            <p:cNvSpPr>
              <a:spLocks noChangeArrowheads="1"/>
            </p:cNvSpPr>
            <p:nvPr/>
          </p:nvSpPr>
          <p:spPr bwMode="auto">
            <a:xfrm rot="16200000">
              <a:off x="4607811" y="1874969"/>
              <a:ext cx="1442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c</a:t>
              </a:r>
              <a:endParaRPr lang="en-US" sz="1600">
                <a:latin typeface="+mn-lt"/>
              </a:endParaRPr>
            </a:p>
          </p:txBody>
        </p:sp>
        <p:sp>
          <p:nvSpPr>
            <p:cNvPr id="820" name="Rectangle 653"/>
            <p:cNvSpPr>
              <a:spLocks noChangeArrowheads="1"/>
            </p:cNvSpPr>
            <p:nvPr/>
          </p:nvSpPr>
          <p:spPr bwMode="auto">
            <a:xfrm rot="16200000">
              <a:off x="4607010" y="1862286"/>
              <a:ext cx="16030"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u</a:t>
              </a:r>
              <a:endParaRPr lang="en-US" sz="1600">
                <a:latin typeface="+mn-lt"/>
              </a:endParaRPr>
            </a:p>
          </p:txBody>
        </p:sp>
        <p:sp>
          <p:nvSpPr>
            <p:cNvPr id="821" name="Rectangle 654"/>
            <p:cNvSpPr>
              <a:spLocks noChangeArrowheads="1"/>
            </p:cNvSpPr>
            <p:nvPr/>
          </p:nvSpPr>
          <p:spPr bwMode="auto">
            <a:xfrm rot="16200000">
              <a:off x="4610216" y="1856649"/>
              <a:ext cx="961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r</a:t>
              </a:r>
              <a:endParaRPr lang="en-US" sz="1600">
                <a:latin typeface="+mn-lt"/>
              </a:endParaRPr>
            </a:p>
          </p:txBody>
        </p:sp>
        <p:sp>
          <p:nvSpPr>
            <p:cNvPr id="822" name="Rectangle 655"/>
            <p:cNvSpPr>
              <a:spLocks noChangeArrowheads="1"/>
            </p:cNvSpPr>
            <p:nvPr/>
          </p:nvSpPr>
          <p:spPr bwMode="auto">
            <a:xfrm rot="16200000">
              <a:off x="4611819" y="1851012"/>
              <a:ext cx="6412"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i</a:t>
              </a:r>
              <a:endParaRPr lang="en-US" sz="1600">
                <a:latin typeface="+mn-lt"/>
              </a:endParaRPr>
            </a:p>
          </p:txBody>
        </p:sp>
        <p:sp>
          <p:nvSpPr>
            <p:cNvPr id="823" name="Rectangle 656"/>
            <p:cNvSpPr>
              <a:spLocks noChangeArrowheads="1"/>
            </p:cNvSpPr>
            <p:nvPr/>
          </p:nvSpPr>
          <p:spPr bwMode="auto">
            <a:xfrm rot="16200000">
              <a:off x="4611017" y="1845375"/>
              <a:ext cx="8016"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824" name="Rectangle 657"/>
            <p:cNvSpPr>
              <a:spLocks noChangeArrowheads="1"/>
            </p:cNvSpPr>
            <p:nvPr/>
          </p:nvSpPr>
          <p:spPr bwMode="auto">
            <a:xfrm rot="16200000">
              <a:off x="4607028" y="1835511"/>
              <a:ext cx="1442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y</a:t>
              </a:r>
              <a:endParaRPr lang="en-US" sz="1600">
                <a:latin typeface="+mn-lt"/>
              </a:endParaRPr>
            </a:p>
          </p:txBody>
        </p:sp>
        <p:sp>
          <p:nvSpPr>
            <p:cNvPr id="825" name="Line 658"/>
            <p:cNvSpPr>
              <a:spLocks noChangeShapeType="1"/>
            </p:cNvSpPr>
            <p:nvPr/>
          </p:nvSpPr>
          <p:spPr bwMode="auto">
            <a:xfrm>
              <a:off x="4552456" y="1957998"/>
              <a:ext cx="12514"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826" name="Freeform 659"/>
            <p:cNvSpPr>
              <a:spLocks/>
            </p:cNvSpPr>
            <p:nvPr/>
          </p:nvSpPr>
          <p:spPr bwMode="auto">
            <a:xfrm>
              <a:off x="4544635" y="1955180"/>
              <a:ext cx="10949"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27" name="Freeform 660"/>
            <p:cNvSpPr>
              <a:spLocks/>
            </p:cNvSpPr>
            <p:nvPr/>
          </p:nvSpPr>
          <p:spPr bwMode="auto">
            <a:xfrm>
              <a:off x="4563406" y="1955180"/>
              <a:ext cx="9385"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28" name="Line 661"/>
            <p:cNvSpPr>
              <a:spLocks noChangeShapeType="1"/>
            </p:cNvSpPr>
            <p:nvPr/>
          </p:nvSpPr>
          <p:spPr bwMode="auto">
            <a:xfrm>
              <a:off x="4552456" y="1863582"/>
              <a:ext cx="12514"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829" name="Freeform 662"/>
            <p:cNvSpPr>
              <a:spLocks/>
            </p:cNvSpPr>
            <p:nvPr/>
          </p:nvSpPr>
          <p:spPr bwMode="auto">
            <a:xfrm>
              <a:off x="4544635" y="1862173"/>
              <a:ext cx="10949" cy="5637"/>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0" name="Freeform 663"/>
            <p:cNvSpPr>
              <a:spLocks/>
            </p:cNvSpPr>
            <p:nvPr/>
          </p:nvSpPr>
          <p:spPr bwMode="auto">
            <a:xfrm>
              <a:off x="4563406" y="1862173"/>
              <a:ext cx="9385" cy="5637"/>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1" name="Line 664"/>
            <p:cNvSpPr>
              <a:spLocks noChangeShapeType="1"/>
            </p:cNvSpPr>
            <p:nvPr/>
          </p:nvSpPr>
          <p:spPr bwMode="auto">
            <a:xfrm>
              <a:off x="4397596" y="1900221"/>
              <a:ext cx="0" cy="21137"/>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832" name="Freeform 665"/>
            <p:cNvSpPr>
              <a:spLocks/>
            </p:cNvSpPr>
            <p:nvPr/>
          </p:nvSpPr>
          <p:spPr bwMode="auto">
            <a:xfrm>
              <a:off x="4394468" y="1894585"/>
              <a:ext cx="9385" cy="7046"/>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3" name="Freeform 666"/>
            <p:cNvSpPr>
              <a:spLocks/>
            </p:cNvSpPr>
            <p:nvPr/>
          </p:nvSpPr>
          <p:spPr bwMode="auto">
            <a:xfrm>
              <a:off x="4394468" y="1918541"/>
              <a:ext cx="9385" cy="7046"/>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4" name="Rectangle 667"/>
            <p:cNvSpPr>
              <a:spLocks noChangeArrowheads="1"/>
            </p:cNvSpPr>
            <p:nvPr/>
          </p:nvSpPr>
          <p:spPr bwMode="auto">
            <a:xfrm>
              <a:off x="4433574" y="1957998"/>
              <a:ext cx="104196"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Ethernet</a:t>
              </a:r>
              <a:endParaRPr lang="en-US" sz="1600">
                <a:latin typeface="+mn-lt"/>
              </a:endParaRPr>
            </a:p>
          </p:txBody>
        </p:sp>
      </p:grpSp>
      <p:sp>
        <p:nvSpPr>
          <p:cNvPr id="835" name="Rectangle 668"/>
          <p:cNvSpPr>
            <a:spLocks noChangeArrowheads="1"/>
          </p:cNvSpPr>
          <p:nvPr/>
        </p:nvSpPr>
        <p:spPr bwMode="auto">
          <a:xfrm>
            <a:off x="3894721" y="2041824"/>
            <a:ext cx="36227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dirty="0">
                <a:solidFill>
                  <a:srgbClr val="C80000"/>
                </a:solidFill>
                <a:latin typeface="+mn-lt"/>
              </a:rPr>
              <a:t>Access</a:t>
            </a:r>
          </a:p>
          <a:p>
            <a:pPr algn="ctr"/>
            <a:r>
              <a:rPr lang="en-US" sz="800" b="1" dirty="0">
                <a:solidFill>
                  <a:srgbClr val="C80000"/>
                </a:solidFill>
                <a:latin typeface="+mn-lt"/>
              </a:rPr>
              <a:t>Router</a:t>
            </a:r>
            <a:endParaRPr lang="en-US" sz="1600" dirty="0">
              <a:solidFill>
                <a:srgbClr val="C80000"/>
              </a:solidFill>
              <a:latin typeface="+mn-lt"/>
            </a:endParaRPr>
          </a:p>
        </p:txBody>
      </p:sp>
      <p:sp>
        <p:nvSpPr>
          <p:cNvPr id="836" name="Freeform 669"/>
          <p:cNvSpPr>
            <a:spLocks/>
          </p:cNvSpPr>
          <p:nvPr/>
        </p:nvSpPr>
        <p:spPr bwMode="auto">
          <a:xfrm>
            <a:off x="3698703" y="2645737"/>
            <a:ext cx="378297" cy="405013"/>
          </a:xfrm>
          <a:custGeom>
            <a:avLst/>
            <a:gdLst>
              <a:gd name="T0" fmla="*/ 2147483647 w 857"/>
              <a:gd name="T1" fmla="*/ 2147483647 h 794"/>
              <a:gd name="T2" fmla="*/ 2147483647 w 857"/>
              <a:gd name="T3" fmla="*/ 2147483647 h 794"/>
              <a:gd name="T4" fmla="*/ 2147483647 w 857"/>
              <a:gd name="T5" fmla="*/ 2147483647 h 794"/>
              <a:gd name="T6" fmla="*/ 2147483647 w 857"/>
              <a:gd name="T7" fmla="*/ 2147483647 h 794"/>
              <a:gd name="T8" fmla="*/ 2147483647 w 857"/>
              <a:gd name="T9" fmla="*/ 2147483647 h 794"/>
              <a:gd name="T10" fmla="*/ 2147483647 w 857"/>
              <a:gd name="T11" fmla="*/ 2147483647 h 794"/>
              <a:gd name="T12" fmla="*/ 2147483647 w 857"/>
              <a:gd name="T13" fmla="*/ 2147483647 h 794"/>
              <a:gd name="T14" fmla="*/ 2147483647 w 857"/>
              <a:gd name="T15" fmla="*/ 2147483647 h 794"/>
              <a:gd name="T16" fmla="*/ 0 60000 65536"/>
              <a:gd name="T17" fmla="*/ 0 60000 65536"/>
              <a:gd name="T18" fmla="*/ 0 60000 65536"/>
              <a:gd name="T19" fmla="*/ 0 60000 65536"/>
              <a:gd name="T20" fmla="*/ 0 60000 65536"/>
              <a:gd name="T21" fmla="*/ 0 60000 65536"/>
              <a:gd name="T22" fmla="*/ 0 60000 65536"/>
              <a:gd name="T23" fmla="*/ 0 60000 65536"/>
              <a:gd name="T24" fmla="*/ 0 w 857"/>
              <a:gd name="T25" fmla="*/ 0 h 794"/>
              <a:gd name="T26" fmla="*/ 857 w 857"/>
              <a:gd name="T27" fmla="*/ 794 h 794"/>
              <a:gd name="connsiteX0" fmla="*/ 9673 w 9673"/>
              <a:gd name="connsiteY0" fmla="*/ 9773 h 10000"/>
              <a:gd name="connsiteX1" fmla="*/ 8460 w 9673"/>
              <a:gd name="connsiteY1" fmla="*/ 9861 h 10000"/>
              <a:gd name="connsiteX2" fmla="*/ 7888 w 9673"/>
              <a:gd name="connsiteY2" fmla="*/ 8665 h 10000"/>
              <a:gd name="connsiteX3" fmla="*/ 7410 w 9673"/>
              <a:gd name="connsiteY3" fmla="*/ 1851 h 10000"/>
              <a:gd name="connsiteX4" fmla="*/ 4236 w 9673"/>
              <a:gd name="connsiteY4" fmla="*/ 277 h 10000"/>
              <a:gd name="connsiteX5" fmla="*/ 688 w 9673"/>
              <a:gd name="connsiteY5" fmla="*/ 227 h 10000"/>
              <a:gd name="connsiteX6" fmla="*/ 82 w 9673"/>
              <a:gd name="connsiteY6" fmla="*/ 982 h 10000"/>
              <a:gd name="connsiteX0" fmla="*/ 10000 w 10000"/>
              <a:gd name="connsiteY0" fmla="*/ 9773 h 9985"/>
              <a:gd name="connsiteX1" fmla="*/ 8155 w 10000"/>
              <a:gd name="connsiteY1" fmla="*/ 8665 h 9985"/>
              <a:gd name="connsiteX2" fmla="*/ 7660 w 10000"/>
              <a:gd name="connsiteY2" fmla="*/ 1851 h 9985"/>
              <a:gd name="connsiteX3" fmla="*/ 4379 w 10000"/>
              <a:gd name="connsiteY3" fmla="*/ 277 h 9985"/>
              <a:gd name="connsiteX4" fmla="*/ 711 w 10000"/>
              <a:gd name="connsiteY4" fmla="*/ 227 h 9985"/>
              <a:gd name="connsiteX5" fmla="*/ 85 w 10000"/>
              <a:gd name="connsiteY5" fmla="*/ 982 h 9985"/>
              <a:gd name="connsiteX0" fmla="*/ 10000 w 10000"/>
              <a:gd name="connsiteY0" fmla="*/ 9788 h 9788"/>
              <a:gd name="connsiteX1" fmla="*/ 7660 w 10000"/>
              <a:gd name="connsiteY1" fmla="*/ 1854 h 9788"/>
              <a:gd name="connsiteX2" fmla="*/ 4379 w 10000"/>
              <a:gd name="connsiteY2" fmla="*/ 277 h 9788"/>
              <a:gd name="connsiteX3" fmla="*/ 711 w 10000"/>
              <a:gd name="connsiteY3" fmla="*/ 227 h 9788"/>
              <a:gd name="connsiteX4" fmla="*/ 85 w 10000"/>
              <a:gd name="connsiteY4" fmla="*/ 983 h 9788"/>
              <a:gd name="connsiteX0" fmla="*/ 7660 w 7660"/>
              <a:gd name="connsiteY0" fmla="*/ 1894 h 1894"/>
              <a:gd name="connsiteX1" fmla="*/ 4379 w 7660"/>
              <a:gd name="connsiteY1" fmla="*/ 283 h 1894"/>
              <a:gd name="connsiteX2" fmla="*/ 711 w 7660"/>
              <a:gd name="connsiteY2" fmla="*/ 232 h 1894"/>
              <a:gd name="connsiteX3" fmla="*/ 85 w 7660"/>
              <a:gd name="connsiteY3" fmla="*/ 1004 h 1894"/>
              <a:gd name="connsiteX0" fmla="*/ 5657 w 7228"/>
              <a:gd name="connsiteY0" fmla="*/ 8548 h 18057"/>
              <a:gd name="connsiteX1" fmla="*/ 5717 w 7228"/>
              <a:gd name="connsiteY1" fmla="*/ 14250 h 18057"/>
              <a:gd name="connsiteX2" fmla="*/ 928 w 7228"/>
              <a:gd name="connsiteY2" fmla="*/ 13981 h 18057"/>
              <a:gd name="connsiteX3" fmla="*/ 111 w 7228"/>
              <a:gd name="connsiteY3" fmla="*/ 18057 h 18057"/>
              <a:gd name="connsiteX0" fmla="*/ 7827 w 7827"/>
              <a:gd name="connsiteY0" fmla="*/ 4734 h 10000"/>
              <a:gd name="connsiteX1" fmla="*/ 3557 w 7827"/>
              <a:gd name="connsiteY1" fmla="*/ 7064 h 10000"/>
              <a:gd name="connsiteX2" fmla="*/ 1284 w 7827"/>
              <a:gd name="connsiteY2" fmla="*/ 7743 h 10000"/>
              <a:gd name="connsiteX3" fmla="*/ 154 w 7827"/>
              <a:gd name="connsiteY3" fmla="*/ 10000 h 10000"/>
              <a:gd name="connsiteX0" fmla="*/ 9999 w 9999"/>
              <a:gd name="connsiteY0" fmla="*/ 4734 h 10000"/>
              <a:gd name="connsiteX1" fmla="*/ 4545 w 9999"/>
              <a:gd name="connsiteY1" fmla="*/ 7064 h 10000"/>
              <a:gd name="connsiteX2" fmla="*/ 1640 w 9999"/>
              <a:gd name="connsiteY2" fmla="*/ 7743 h 10000"/>
              <a:gd name="connsiteX3" fmla="*/ 197 w 9999"/>
              <a:gd name="connsiteY3" fmla="*/ 10000 h 10000"/>
              <a:gd name="connsiteX0" fmla="*/ 10000 w 10000"/>
              <a:gd name="connsiteY0" fmla="*/ 0 h 5266"/>
              <a:gd name="connsiteX1" fmla="*/ 4545 w 10000"/>
              <a:gd name="connsiteY1" fmla="*/ 2330 h 5266"/>
              <a:gd name="connsiteX2" fmla="*/ 1640 w 10000"/>
              <a:gd name="connsiteY2" fmla="*/ 3009 h 5266"/>
              <a:gd name="connsiteX3" fmla="*/ 197 w 10000"/>
              <a:gd name="connsiteY3" fmla="*/ 5266 h 5266"/>
              <a:gd name="connsiteX0" fmla="*/ 9091 w 9091"/>
              <a:gd name="connsiteY0" fmla="*/ 0 h 21062"/>
              <a:gd name="connsiteX1" fmla="*/ 4545 w 9091"/>
              <a:gd name="connsiteY1" fmla="*/ 15487 h 21062"/>
              <a:gd name="connsiteX2" fmla="*/ 1640 w 9091"/>
              <a:gd name="connsiteY2" fmla="*/ 16776 h 21062"/>
              <a:gd name="connsiteX3" fmla="*/ 197 w 9091"/>
              <a:gd name="connsiteY3" fmla="*/ 21062 h 21062"/>
              <a:gd name="connsiteX0" fmla="*/ 10000 w 10000"/>
              <a:gd name="connsiteY0" fmla="*/ 0 h 10000"/>
              <a:gd name="connsiteX1" fmla="*/ 1804 w 10000"/>
              <a:gd name="connsiteY1" fmla="*/ 7965 h 10000"/>
              <a:gd name="connsiteX2" fmla="*/ 217 w 10000"/>
              <a:gd name="connsiteY2" fmla="*/ 10000 h 10000"/>
              <a:gd name="connsiteX0" fmla="*/ 9783 w 9783"/>
              <a:gd name="connsiteY0" fmla="*/ 0 h 10000"/>
              <a:gd name="connsiteX1" fmla="*/ 5783 w 9783"/>
              <a:gd name="connsiteY1" fmla="*/ 6303 h 10000"/>
              <a:gd name="connsiteX2" fmla="*/ 0 w 9783"/>
              <a:gd name="connsiteY2" fmla="*/ 10000 h 10000"/>
              <a:gd name="connsiteX0" fmla="*/ 10222 w 10222"/>
              <a:gd name="connsiteY0" fmla="*/ 0 h 8404"/>
              <a:gd name="connsiteX1" fmla="*/ 6133 w 10222"/>
              <a:gd name="connsiteY1" fmla="*/ 6303 h 8404"/>
              <a:gd name="connsiteX2" fmla="*/ 0 w 10222"/>
              <a:gd name="connsiteY2" fmla="*/ 8404 h 8404"/>
              <a:gd name="connsiteX0" fmla="*/ 10000 w 10000"/>
              <a:gd name="connsiteY0" fmla="*/ 0 h 10000"/>
              <a:gd name="connsiteX1" fmla="*/ 6000 w 10000"/>
              <a:gd name="connsiteY1" fmla="*/ 7500 h 10000"/>
              <a:gd name="connsiteX2" fmla="*/ 0 w 10000"/>
              <a:gd name="connsiteY2" fmla="*/ 10000 h 10000"/>
              <a:gd name="connsiteX0" fmla="*/ 10000 w 10000"/>
              <a:gd name="connsiteY0" fmla="*/ 0 h 11250"/>
              <a:gd name="connsiteX1" fmla="*/ 6000 w 10000"/>
              <a:gd name="connsiteY1" fmla="*/ 7500 h 11250"/>
              <a:gd name="connsiteX2" fmla="*/ 0 w 10000"/>
              <a:gd name="connsiteY2" fmla="*/ 11250 h 11250"/>
              <a:gd name="connsiteX0" fmla="*/ 10000 w 10000"/>
              <a:gd name="connsiteY0" fmla="*/ 0 h 11250"/>
              <a:gd name="connsiteX1" fmla="*/ 6000 w 10000"/>
              <a:gd name="connsiteY1" fmla="*/ 7500 h 11250"/>
              <a:gd name="connsiteX2" fmla="*/ 0 w 10000"/>
              <a:gd name="connsiteY2" fmla="*/ 11250 h 11250"/>
              <a:gd name="connsiteX0" fmla="*/ 10000 w 10617"/>
              <a:gd name="connsiteY0" fmla="*/ 0 h 11250"/>
              <a:gd name="connsiteX1" fmla="*/ 6000 w 10617"/>
              <a:gd name="connsiteY1" fmla="*/ 7500 h 11250"/>
              <a:gd name="connsiteX2" fmla="*/ 0 w 10617"/>
              <a:gd name="connsiteY2" fmla="*/ 11250 h 11250"/>
              <a:gd name="connsiteX0" fmla="*/ 11280 w 11280"/>
              <a:gd name="connsiteY0" fmla="*/ 0 h 11250"/>
              <a:gd name="connsiteX1" fmla="*/ 5280 w 11280"/>
              <a:gd name="connsiteY1" fmla="*/ 7500 h 11250"/>
              <a:gd name="connsiteX2" fmla="*/ 1280 w 11280"/>
              <a:gd name="connsiteY2" fmla="*/ 11250 h 11250"/>
              <a:gd name="connsiteX0" fmla="*/ 10000 w 10617"/>
              <a:gd name="connsiteY0" fmla="*/ 0 h 11250"/>
              <a:gd name="connsiteX1" fmla="*/ 6000 w 10617"/>
              <a:gd name="connsiteY1" fmla="*/ 5000 h 11250"/>
              <a:gd name="connsiteX2" fmla="*/ 0 w 10617"/>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1834"/>
              <a:gd name="connsiteY0" fmla="*/ 0 h 11250"/>
              <a:gd name="connsiteX1" fmla="*/ 6000 w 11834"/>
              <a:gd name="connsiteY1" fmla="*/ 5000 h 11250"/>
              <a:gd name="connsiteX2" fmla="*/ 0 w 11834"/>
              <a:gd name="connsiteY2" fmla="*/ 11250 h 11250"/>
              <a:gd name="connsiteX0" fmla="*/ 10000 w 10063"/>
              <a:gd name="connsiteY0" fmla="*/ 0 h 11250"/>
              <a:gd name="connsiteX1" fmla="*/ 6000 w 10063"/>
              <a:gd name="connsiteY1" fmla="*/ 5000 h 11250"/>
              <a:gd name="connsiteX2" fmla="*/ 0 w 10063"/>
              <a:gd name="connsiteY2" fmla="*/ 11250 h 11250"/>
              <a:gd name="connsiteX0" fmla="*/ 10514 w 10577"/>
              <a:gd name="connsiteY0" fmla="*/ 0 h 11250"/>
              <a:gd name="connsiteX1" fmla="*/ 6514 w 10577"/>
              <a:gd name="connsiteY1" fmla="*/ 5000 h 11250"/>
              <a:gd name="connsiteX2" fmla="*/ 514 w 10577"/>
              <a:gd name="connsiteY2" fmla="*/ 11250 h 11250"/>
              <a:gd name="connsiteX0" fmla="*/ 10514 w 11261"/>
              <a:gd name="connsiteY0" fmla="*/ 0 h 11250"/>
              <a:gd name="connsiteX1" fmla="*/ 6514 w 11261"/>
              <a:gd name="connsiteY1" fmla="*/ 5000 h 11250"/>
              <a:gd name="connsiteX2" fmla="*/ 514 w 11261"/>
              <a:gd name="connsiteY2" fmla="*/ 11250 h 11250"/>
              <a:gd name="connsiteX0" fmla="*/ 10514 w 10945"/>
              <a:gd name="connsiteY0" fmla="*/ 0 h 11250"/>
              <a:gd name="connsiteX1" fmla="*/ 6514 w 10945"/>
              <a:gd name="connsiteY1" fmla="*/ 5000 h 11250"/>
              <a:gd name="connsiteX2" fmla="*/ 514 w 10945"/>
              <a:gd name="connsiteY2" fmla="*/ 11250 h 11250"/>
            </a:gdLst>
            <a:ahLst/>
            <a:cxnLst>
              <a:cxn ang="0">
                <a:pos x="connsiteX0" y="connsiteY0"/>
              </a:cxn>
              <a:cxn ang="0">
                <a:pos x="connsiteX1" y="connsiteY1"/>
              </a:cxn>
              <a:cxn ang="0">
                <a:pos x="connsiteX2" y="connsiteY2"/>
              </a:cxn>
            </a:cxnLst>
            <a:rect l="l" t="t" r="r" b="b"/>
            <a:pathLst>
              <a:path w="10945" h="11250">
                <a:moveTo>
                  <a:pt x="10514" y="0"/>
                </a:moveTo>
                <a:cubicBezTo>
                  <a:pt x="10356" y="2635"/>
                  <a:pt x="10945" y="4699"/>
                  <a:pt x="6514" y="5000"/>
                </a:cubicBezTo>
                <a:cubicBezTo>
                  <a:pt x="0" y="4891"/>
                  <a:pt x="625" y="6847"/>
                  <a:pt x="514" y="11250"/>
                </a:cubicBezTo>
              </a:path>
            </a:pathLst>
          </a:custGeom>
          <a:noFill/>
          <a:ln w="1905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sp>
        <p:nvSpPr>
          <p:cNvPr id="837" name="Freeform 671"/>
          <p:cNvSpPr>
            <a:spLocks/>
          </p:cNvSpPr>
          <p:nvPr/>
        </p:nvSpPr>
        <p:spPr bwMode="auto">
          <a:xfrm>
            <a:off x="3271844" y="1970734"/>
            <a:ext cx="2110156" cy="910333"/>
          </a:xfrm>
          <a:custGeom>
            <a:avLst/>
            <a:gdLst>
              <a:gd name="T0" fmla="*/ 2147483647 w 7562"/>
              <a:gd name="T1" fmla="*/ 0 h 5104"/>
              <a:gd name="T2" fmla="*/ 0 w 7562"/>
              <a:gd name="T3" fmla="*/ 2147483647 h 5104"/>
              <a:gd name="T4" fmla="*/ 0 w 7562"/>
              <a:gd name="T5" fmla="*/ 2147483647 h 5104"/>
              <a:gd name="T6" fmla="*/ 2147483647 w 7562"/>
              <a:gd name="T7" fmla="*/ 2147483647 h 5104"/>
              <a:gd name="T8" fmla="*/ 2147483647 w 7562"/>
              <a:gd name="T9" fmla="*/ 2147483647 h 5104"/>
              <a:gd name="T10" fmla="*/ 2147483647 w 7562"/>
              <a:gd name="T11" fmla="*/ 2147483647 h 5104"/>
              <a:gd name="T12" fmla="*/ 2147483647 w 7562"/>
              <a:gd name="T13" fmla="*/ 2147483647 h 5104"/>
              <a:gd name="T14" fmla="*/ 2147483647 w 7562"/>
              <a:gd name="T15" fmla="*/ 0 h 5104"/>
              <a:gd name="T16" fmla="*/ 2147483647 w 7562"/>
              <a:gd name="T17" fmla="*/ 0 h 5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62"/>
              <a:gd name="T28" fmla="*/ 0 h 5104"/>
              <a:gd name="T29" fmla="*/ 7562 w 7562"/>
              <a:gd name="T30" fmla="*/ 5104 h 5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62" h="5104">
                <a:moveTo>
                  <a:pt x="850" y="0"/>
                </a:moveTo>
                <a:cubicBezTo>
                  <a:pt x="381" y="0"/>
                  <a:pt x="0" y="381"/>
                  <a:pt x="0" y="851"/>
                </a:cubicBezTo>
                <a:lnTo>
                  <a:pt x="0" y="4253"/>
                </a:lnTo>
                <a:cubicBezTo>
                  <a:pt x="0" y="4723"/>
                  <a:pt x="381" y="5104"/>
                  <a:pt x="850" y="5104"/>
                </a:cubicBezTo>
                <a:lnTo>
                  <a:pt x="6711" y="5104"/>
                </a:lnTo>
                <a:cubicBezTo>
                  <a:pt x="7181" y="5104"/>
                  <a:pt x="7562" y="4723"/>
                  <a:pt x="7562" y="4253"/>
                </a:cubicBezTo>
                <a:lnTo>
                  <a:pt x="7562" y="851"/>
                </a:lnTo>
                <a:cubicBezTo>
                  <a:pt x="7562" y="381"/>
                  <a:pt x="7181" y="0"/>
                  <a:pt x="6711" y="0"/>
                </a:cubicBezTo>
                <a:lnTo>
                  <a:pt x="850" y="0"/>
                </a:lnTo>
                <a:close/>
              </a:path>
            </a:pathLst>
          </a:custGeom>
          <a:noFill/>
          <a:ln w="28575" cap="rnd">
            <a:solidFill>
              <a:srgbClr val="C8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grpSp>
        <p:nvGrpSpPr>
          <p:cNvPr id="14" name="Group 1459"/>
          <p:cNvGrpSpPr>
            <a:grpSpLocks/>
          </p:cNvGrpSpPr>
          <p:nvPr/>
        </p:nvGrpSpPr>
        <p:grpSpPr bwMode="auto">
          <a:xfrm>
            <a:off x="2682000" y="2553385"/>
            <a:ext cx="1035526" cy="1341544"/>
            <a:chOff x="3080" y="2709"/>
            <a:chExt cx="616" cy="765"/>
          </a:xfrm>
        </p:grpSpPr>
        <p:pic>
          <p:nvPicPr>
            <p:cNvPr id="839" name="Picture 1118" descr="Bild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16" y="3298"/>
              <a:ext cx="480"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40" name="Picture 1119" descr="Bild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080" y="2709"/>
              <a:ext cx="357" cy="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41" name="Line 1123"/>
          <p:cNvSpPr>
            <a:spLocks noChangeShapeType="1"/>
          </p:cNvSpPr>
          <p:nvPr/>
        </p:nvSpPr>
        <p:spPr bwMode="auto">
          <a:xfrm>
            <a:off x="3575180" y="4021755"/>
            <a:ext cx="0" cy="12682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lIns="180000" tIns="180000" rIns="180000" bIns="180000" anchor="ctr">
            <a:spAutoFit/>
          </a:bodyPr>
          <a:lstStyle/>
          <a:p>
            <a:endParaRPr lang="en-US">
              <a:latin typeface="+mn-lt"/>
            </a:endParaRPr>
          </a:p>
        </p:txBody>
      </p:sp>
      <p:sp>
        <p:nvSpPr>
          <p:cNvPr id="842" name="Line 1124"/>
          <p:cNvSpPr>
            <a:spLocks noChangeShapeType="1"/>
          </p:cNvSpPr>
          <p:nvPr/>
        </p:nvSpPr>
        <p:spPr bwMode="auto">
          <a:xfrm>
            <a:off x="4142998" y="4021755"/>
            <a:ext cx="0" cy="12682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lIns="180000" tIns="180000" rIns="180000" bIns="180000" anchor="ctr">
            <a:spAutoFit/>
          </a:bodyPr>
          <a:lstStyle/>
          <a:p>
            <a:endParaRPr lang="en-US">
              <a:latin typeface="+mn-lt"/>
            </a:endParaRPr>
          </a:p>
        </p:txBody>
      </p:sp>
      <p:sp>
        <p:nvSpPr>
          <p:cNvPr id="843" name="Text Box 1125"/>
          <p:cNvSpPr txBox="1">
            <a:spLocks noChangeArrowheads="1"/>
          </p:cNvSpPr>
          <p:nvPr/>
        </p:nvSpPr>
        <p:spPr bwMode="auto">
          <a:xfrm>
            <a:off x="3360457" y="4140558"/>
            <a:ext cx="854969" cy="211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36000" tIns="36000" rIns="36000" bIns="360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de-DE" sz="900" b="1" dirty="0">
                <a:latin typeface="+mn-lt"/>
              </a:rPr>
              <a:t>Loop </a:t>
            </a:r>
            <a:r>
              <a:rPr lang="de-DE" sz="900" b="1" dirty="0" err="1">
                <a:latin typeface="+mn-lt"/>
              </a:rPr>
              <a:t>Detector</a:t>
            </a:r>
            <a:endParaRPr lang="en-US" sz="900" b="1" dirty="0">
              <a:latin typeface="+mn-lt"/>
            </a:endParaRPr>
          </a:p>
        </p:txBody>
      </p:sp>
      <p:sp>
        <p:nvSpPr>
          <p:cNvPr id="844" name="Line 1126"/>
          <p:cNvSpPr>
            <a:spLocks noChangeShapeType="1"/>
          </p:cNvSpPr>
          <p:nvPr/>
        </p:nvSpPr>
        <p:spPr bwMode="auto">
          <a:xfrm flipV="1">
            <a:off x="4396844" y="2755649"/>
            <a:ext cx="0" cy="1240084"/>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square" lIns="180000" tIns="180000" rIns="180000" bIns="180000" anchor="ctr">
            <a:spAutoFit/>
          </a:bodyPr>
          <a:lstStyle/>
          <a:p>
            <a:endParaRPr lang="en-US">
              <a:latin typeface="+mn-lt"/>
            </a:endParaRPr>
          </a:p>
        </p:txBody>
      </p:sp>
      <p:sp>
        <p:nvSpPr>
          <p:cNvPr id="846" name="Rectangle 670"/>
          <p:cNvSpPr>
            <a:spLocks noChangeArrowheads="1"/>
          </p:cNvSpPr>
          <p:nvPr/>
        </p:nvSpPr>
        <p:spPr bwMode="auto">
          <a:xfrm>
            <a:off x="3312000" y="2039513"/>
            <a:ext cx="46326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dirty="0">
                <a:latin typeface="+mn-lt"/>
              </a:rPr>
              <a:t>Roadside</a:t>
            </a:r>
          </a:p>
          <a:p>
            <a:pPr algn="ctr"/>
            <a:r>
              <a:rPr lang="en-US" sz="800" b="1" dirty="0">
                <a:latin typeface="+mn-lt"/>
              </a:rPr>
              <a:t>Gateway</a:t>
            </a:r>
            <a:endParaRPr lang="en-US" sz="1600" dirty="0">
              <a:latin typeface="+mn-lt"/>
            </a:endParaRPr>
          </a:p>
        </p:txBody>
      </p:sp>
      <p:sp>
        <p:nvSpPr>
          <p:cNvPr id="847" name="Rectangle 466"/>
          <p:cNvSpPr>
            <a:spLocks noChangeArrowheads="1"/>
          </p:cNvSpPr>
          <p:nvPr/>
        </p:nvSpPr>
        <p:spPr bwMode="auto">
          <a:xfrm>
            <a:off x="4932000" y="2041824"/>
            <a:ext cx="33663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dirty="0">
                <a:latin typeface="+mn-lt"/>
              </a:rPr>
              <a:t>Border</a:t>
            </a:r>
          </a:p>
          <a:p>
            <a:pPr algn="ctr"/>
            <a:r>
              <a:rPr lang="en-US" sz="800" b="1" dirty="0">
                <a:latin typeface="+mn-lt"/>
              </a:rPr>
              <a:t>Router</a:t>
            </a:r>
            <a:endParaRPr lang="en-US" sz="1600" dirty="0">
              <a:latin typeface="+mn-lt"/>
            </a:endParaRPr>
          </a:p>
        </p:txBody>
      </p:sp>
      <p:pic>
        <p:nvPicPr>
          <p:cNvPr id="860"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722000" y="2170678"/>
            <a:ext cx="940374" cy="7000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861" name="Group 860"/>
          <p:cNvGrpSpPr/>
          <p:nvPr/>
        </p:nvGrpSpPr>
        <p:grpSpPr>
          <a:xfrm>
            <a:off x="7753996" y="3050733"/>
            <a:ext cx="977070" cy="776149"/>
            <a:chOff x="2488996" y="1933789"/>
            <a:chExt cx="1608510" cy="1277741"/>
          </a:xfrm>
        </p:grpSpPr>
        <p:sp>
          <p:nvSpPr>
            <p:cNvPr id="862" name="Rectangle 1031"/>
            <p:cNvSpPr>
              <a:spLocks noChangeArrowheads="1"/>
            </p:cNvSpPr>
            <p:nvPr/>
          </p:nvSpPr>
          <p:spPr bwMode="auto">
            <a:xfrm>
              <a:off x="2488996" y="1933789"/>
              <a:ext cx="1608510" cy="127774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863" name="Rectangle 1032"/>
            <p:cNvSpPr>
              <a:spLocks noChangeArrowheads="1"/>
            </p:cNvSpPr>
            <p:nvPr/>
          </p:nvSpPr>
          <p:spPr bwMode="auto">
            <a:xfrm>
              <a:off x="2488996" y="1933789"/>
              <a:ext cx="1608510" cy="1277741"/>
            </a:xfrm>
            <a:prstGeom prst="rect">
              <a:avLst/>
            </a:prstGeom>
            <a:noFill/>
            <a:ln w="9525"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864" name="Rectangle 1033"/>
            <p:cNvSpPr>
              <a:spLocks noChangeArrowheads="1"/>
            </p:cNvSpPr>
            <p:nvPr/>
          </p:nvSpPr>
          <p:spPr bwMode="auto">
            <a:xfrm>
              <a:off x="2910600" y="2920478"/>
              <a:ext cx="790509" cy="216741"/>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865" name="Rectangle 1034"/>
            <p:cNvSpPr>
              <a:spLocks noChangeArrowheads="1"/>
            </p:cNvSpPr>
            <p:nvPr/>
          </p:nvSpPr>
          <p:spPr bwMode="auto">
            <a:xfrm>
              <a:off x="2910600" y="2920478"/>
              <a:ext cx="790509" cy="216741"/>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866" name="Rectangle 1035"/>
            <p:cNvSpPr>
              <a:spLocks noChangeArrowheads="1"/>
            </p:cNvSpPr>
            <p:nvPr/>
          </p:nvSpPr>
          <p:spPr bwMode="auto">
            <a:xfrm>
              <a:off x="2910600" y="2610848"/>
              <a:ext cx="790509" cy="200226"/>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867" name="Rectangle 1036"/>
            <p:cNvSpPr>
              <a:spLocks noChangeArrowheads="1"/>
            </p:cNvSpPr>
            <p:nvPr/>
          </p:nvSpPr>
          <p:spPr bwMode="auto">
            <a:xfrm>
              <a:off x="2910600" y="2610848"/>
              <a:ext cx="790509" cy="200226"/>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868" name="Rectangle 1037"/>
            <p:cNvSpPr>
              <a:spLocks noChangeArrowheads="1"/>
            </p:cNvSpPr>
            <p:nvPr/>
          </p:nvSpPr>
          <p:spPr bwMode="auto">
            <a:xfrm>
              <a:off x="2566903" y="2043192"/>
              <a:ext cx="217674" cy="1094027"/>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869" name="Rectangle 1038"/>
            <p:cNvSpPr>
              <a:spLocks noChangeArrowheads="1"/>
            </p:cNvSpPr>
            <p:nvPr/>
          </p:nvSpPr>
          <p:spPr bwMode="auto">
            <a:xfrm>
              <a:off x="2566903" y="2043192"/>
              <a:ext cx="217674" cy="1094027"/>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870" name="Rectangle 1039"/>
            <p:cNvSpPr>
              <a:spLocks noChangeArrowheads="1"/>
            </p:cNvSpPr>
            <p:nvPr/>
          </p:nvSpPr>
          <p:spPr bwMode="auto">
            <a:xfrm>
              <a:off x="2910600" y="2332180"/>
              <a:ext cx="790509" cy="161007"/>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871" name="Rectangle 1040"/>
            <p:cNvSpPr>
              <a:spLocks noChangeArrowheads="1"/>
            </p:cNvSpPr>
            <p:nvPr/>
          </p:nvSpPr>
          <p:spPr bwMode="auto">
            <a:xfrm>
              <a:off x="2910600" y="2332180"/>
              <a:ext cx="790509" cy="161007"/>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872" name="Rectangle 1041"/>
            <p:cNvSpPr>
              <a:spLocks noChangeArrowheads="1"/>
            </p:cNvSpPr>
            <p:nvPr/>
          </p:nvSpPr>
          <p:spPr bwMode="auto">
            <a:xfrm>
              <a:off x="3121404" y="2367270"/>
              <a:ext cx="415798"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Facilities</a:t>
              </a:r>
              <a:endParaRPr lang="en-GB" sz="1600" dirty="0">
                <a:latin typeface="+mn-lt"/>
              </a:endParaRPr>
            </a:p>
          </p:txBody>
        </p:sp>
        <p:sp>
          <p:nvSpPr>
            <p:cNvPr id="873" name="Line 1042"/>
            <p:cNvSpPr>
              <a:spLocks noChangeShapeType="1"/>
            </p:cNvSpPr>
            <p:nvPr/>
          </p:nvSpPr>
          <p:spPr bwMode="auto">
            <a:xfrm>
              <a:off x="2825821" y="3040202"/>
              <a:ext cx="43536" cy="0"/>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874" name="Freeform 1043"/>
            <p:cNvSpPr>
              <a:spLocks/>
            </p:cNvSpPr>
            <p:nvPr/>
          </p:nvSpPr>
          <p:spPr bwMode="auto">
            <a:xfrm>
              <a:off x="2807490" y="3027816"/>
              <a:ext cx="25205" cy="22706"/>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5" name="Freeform 1044"/>
            <p:cNvSpPr>
              <a:spLocks/>
            </p:cNvSpPr>
            <p:nvPr/>
          </p:nvSpPr>
          <p:spPr bwMode="auto">
            <a:xfrm>
              <a:off x="2862481" y="3027816"/>
              <a:ext cx="27496" cy="22706"/>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6" name="Line 1045"/>
            <p:cNvSpPr>
              <a:spLocks noChangeShapeType="1"/>
            </p:cNvSpPr>
            <p:nvPr/>
          </p:nvSpPr>
          <p:spPr bwMode="auto">
            <a:xfrm>
              <a:off x="3304710" y="2173237"/>
              <a:ext cx="0" cy="10320"/>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877" name="Freeform 1046"/>
            <p:cNvSpPr>
              <a:spLocks/>
            </p:cNvSpPr>
            <p:nvPr/>
          </p:nvSpPr>
          <p:spPr bwMode="auto">
            <a:xfrm>
              <a:off x="3290961" y="2156723"/>
              <a:ext cx="27496" cy="22706"/>
            </a:xfrm>
            <a:custGeom>
              <a:avLst/>
              <a:gdLst>
                <a:gd name="T0" fmla="*/ 2147483647 w 250"/>
                <a:gd name="T1" fmla="*/ 0 h 250"/>
                <a:gd name="T2" fmla="*/ 2147483647 w 250"/>
                <a:gd name="T3" fmla="*/ 2147483647 h 250"/>
                <a:gd name="T4" fmla="*/ 0 w 250"/>
                <a:gd name="T5" fmla="*/ 2147483647 h 250"/>
                <a:gd name="T6" fmla="*/ 2147483647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8" name="Freeform 1047"/>
            <p:cNvSpPr>
              <a:spLocks/>
            </p:cNvSpPr>
            <p:nvPr/>
          </p:nvSpPr>
          <p:spPr bwMode="auto">
            <a:xfrm>
              <a:off x="3290961" y="2179429"/>
              <a:ext cx="27496" cy="22708"/>
            </a:xfrm>
            <a:custGeom>
              <a:avLst/>
              <a:gdLst>
                <a:gd name="T0" fmla="*/ 2147483647 w 250"/>
                <a:gd name="T1" fmla="*/ 2147483647 h 250"/>
                <a:gd name="T2" fmla="*/ 0 w 250"/>
                <a:gd name="T3" fmla="*/ 0 h 250"/>
                <a:gd name="T4" fmla="*/ 2147483647 w 250"/>
                <a:gd name="T5" fmla="*/ 0 h 250"/>
                <a:gd name="T6" fmla="*/ 2147483647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9" name="Line 1048"/>
            <p:cNvSpPr>
              <a:spLocks noChangeShapeType="1"/>
            </p:cNvSpPr>
            <p:nvPr/>
          </p:nvSpPr>
          <p:spPr bwMode="auto">
            <a:xfrm>
              <a:off x="2825821" y="2695479"/>
              <a:ext cx="43536" cy="0"/>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880" name="Freeform 1049"/>
            <p:cNvSpPr>
              <a:spLocks/>
            </p:cNvSpPr>
            <p:nvPr/>
          </p:nvSpPr>
          <p:spPr bwMode="auto">
            <a:xfrm>
              <a:off x="2807490" y="2685158"/>
              <a:ext cx="25205" cy="22706"/>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81" name="Freeform 1050"/>
            <p:cNvSpPr>
              <a:spLocks/>
            </p:cNvSpPr>
            <p:nvPr/>
          </p:nvSpPr>
          <p:spPr bwMode="auto">
            <a:xfrm>
              <a:off x="2862481" y="2685158"/>
              <a:ext cx="27496" cy="22706"/>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82" name="Rectangle 1051"/>
            <p:cNvSpPr>
              <a:spLocks noChangeArrowheads="1"/>
            </p:cNvSpPr>
            <p:nvPr/>
          </p:nvSpPr>
          <p:spPr bwMode="auto">
            <a:xfrm>
              <a:off x="3066411" y="2604653"/>
              <a:ext cx="71351"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N</a:t>
              </a:r>
              <a:endParaRPr lang="en-GB" sz="1600">
                <a:latin typeface="+mn-lt"/>
              </a:endParaRPr>
            </a:p>
          </p:txBody>
        </p:sp>
        <p:sp>
          <p:nvSpPr>
            <p:cNvPr id="883" name="Rectangle 1052"/>
            <p:cNvSpPr>
              <a:spLocks noChangeArrowheads="1"/>
            </p:cNvSpPr>
            <p:nvPr/>
          </p:nvSpPr>
          <p:spPr bwMode="auto">
            <a:xfrm>
              <a:off x="3127813" y="2605493"/>
              <a:ext cx="487148"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etworking </a:t>
              </a:r>
              <a:endParaRPr lang="en-GB" sz="1600">
                <a:latin typeface="+mn-lt"/>
              </a:endParaRPr>
            </a:p>
          </p:txBody>
        </p:sp>
        <p:sp>
          <p:nvSpPr>
            <p:cNvPr id="884" name="Rectangle 1053"/>
            <p:cNvSpPr>
              <a:spLocks noChangeArrowheads="1"/>
            </p:cNvSpPr>
            <p:nvPr/>
          </p:nvSpPr>
          <p:spPr bwMode="auto">
            <a:xfrm>
              <a:off x="3059538" y="2689287"/>
              <a:ext cx="98413"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&amp; </a:t>
              </a:r>
              <a:endParaRPr lang="en-GB" sz="1600">
                <a:latin typeface="+mn-lt"/>
              </a:endParaRPr>
            </a:p>
          </p:txBody>
        </p:sp>
        <p:sp>
          <p:nvSpPr>
            <p:cNvPr id="885" name="Rectangle 1054"/>
            <p:cNvSpPr>
              <a:spLocks noChangeArrowheads="1"/>
            </p:cNvSpPr>
            <p:nvPr/>
          </p:nvSpPr>
          <p:spPr bwMode="auto">
            <a:xfrm>
              <a:off x="3146015" y="2688700"/>
              <a:ext cx="455164"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Transport</a:t>
              </a:r>
              <a:endParaRPr lang="en-GB" sz="1600">
                <a:latin typeface="+mn-lt"/>
              </a:endParaRPr>
            </a:p>
          </p:txBody>
        </p:sp>
        <p:sp>
          <p:nvSpPr>
            <p:cNvPr id="886" name="Rectangle 1055"/>
            <p:cNvSpPr>
              <a:spLocks noChangeArrowheads="1"/>
            </p:cNvSpPr>
            <p:nvPr/>
          </p:nvSpPr>
          <p:spPr bwMode="auto">
            <a:xfrm>
              <a:off x="3153482" y="2901898"/>
              <a:ext cx="369050"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Access </a:t>
              </a:r>
              <a:endParaRPr lang="en-GB" sz="1600">
                <a:latin typeface="+mn-lt"/>
              </a:endParaRPr>
            </a:p>
          </p:txBody>
        </p:sp>
        <p:sp>
          <p:nvSpPr>
            <p:cNvPr id="887" name="Rectangle 1056"/>
            <p:cNvSpPr>
              <a:spLocks noChangeArrowheads="1"/>
            </p:cNvSpPr>
            <p:nvPr/>
          </p:nvSpPr>
          <p:spPr bwMode="auto">
            <a:xfrm>
              <a:off x="3023804" y="2985132"/>
              <a:ext cx="624927"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Technologies</a:t>
              </a:r>
              <a:endParaRPr lang="en-GB" sz="1600">
                <a:latin typeface="+mn-lt"/>
              </a:endParaRPr>
            </a:p>
          </p:txBody>
        </p:sp>
        <p:sp>
          <p:nvSpPr>
            <p:cNvPr id="888" name="Rectangle 1057"/>
            <p:cNvSpPr>
              <a:spLocks noChangeArrowheads="1"/>
            </p:cNvSpPr>
            <p:nvPr/>
          </p:nvSpPr>
          <p:spPr bwMode="auto">
            <a:xfrm>
              <a:off x="3538424" y="2678965"/>
              <a:ext cx="29524" cy="47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200">
                  <a:solidFill>
                    <a:srgbClr val="000000"/>
                  </a:solidFill>
                  <a:latin typeface="+mn-lt"/>
                </a:rPr>
                <a:t>...</a:t>
              </a:r>
              <a:endParaRPr lang="en-GB" sz="1600">
                <a:latin typeface="+mn-lt"/>
              </a:endParaRPr>
            </a:p>
          </p:txBody>
        </p:sp>
        <p:sp>
          <p:nvSpPr>
            <p:cNvPr id="889" name="Line 1058"/>
            <p:cNvSpPr>
              <a:spLocks noChangeShapeType="1"/>
            </p:cNvSpPr>
            <p:nvPr/>
          </p:nvSpPr>
          <p:spPr bwMode="auto">
            <a:xfrm>
              <a:off x="3302416" y="2509702"/>
              <a:ext cx="4583" cy="84631"/>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890" name="Freeform 1059"/>
            <p:cNvSpPr>
              <a:spLocks/>
            </p:cNvSpPr>
            <p:nvPr/>
          </p:nvSpPr>
          <p:spPr bwMode="auto">
            <a:xfrm>
              <a:off x="3290961" y="2493188"/>
              <a:ext cx="25205" cy="20642"/>
            </a:xfrm>
            <a:custGeom>
              <a:avLst/>
              <a:gdLst>
                <a:gd name="T0" fmla="*/ 2147483647 w 250"/>
                <a:gd name="T1" fmla="*/ 0 h 253"/>
                <a:gd name="T2" fmla="*/ 2147483647 w 250"/>
                <a:gd name="T3" fmla="*/ 2147483647 h 253"/>
                <a:gd name="T4" fmla="*/ 0 w 250"/>
                <a:gd name="T5" fmla="*/ 2147483647 h 253"/>
                <a:gd name="T6" fmla="*/ 0 w 250"/>
                <a:gd name="T7" fmla="*/ 2147483647 h 253"/>
                <a:gd name="T8" fmla="*/ 2147483647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1" name="Freeform 1060"/>
            <p:cNvSpPr>
              <a:spLocks/>
            </p:cNvSpPr>
            <p:nvPr/>
          </p:nvSpPr>
          <p:spPr bwMode="auto">
            <a:xfrm>
              <a:off x="3293251" y="2588140"/>
              <a:ext cx="25205" cy="22708"/>
            </a:xfrm>
            <a:custGeom>
              <a:avLst/>
              <a:gdLst>
                <a:gd name="T0" fmla="*/ 2147483647 w 249"/>
                <a:gd name="T1" fmla="*/ 2147483647 h 253"/>
                <a:gd name="T2" fmla="*/ 0 w 249"/>
                <a:gd name="T3" fmla="*/ 2147483647 h 253"/>
                <a:gd name="T4" fmla="*/ 2147483647 w 249"/>
                <a:gd name="T5" fmla="*/ 0 h 253"/>
                <a:gd name="T6" fmla="*/ 2147483647 w 249"/>
                <a:gd name="T7" fmla="*/ 2147483647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2" name="Line 1061"/>
            <p:cNvSpPr>
              <a:spLocks noChangeShapeType="1"/>
            </p:cNvSpPr>
            <p:nvPr/>
          </p:nvSpPr>
          <p:spPr bwMode="auto">
            <a:xfrm>
              <a:off x="2825821" y="2398234"/>
              <a:ext cx="45827" cy="0"/>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893" name="Freeform 1062"/>
            <p:cNvSpPr>
              <a:spLocks/>
            </p:cNvSpPr>
            <p:nvPr/>
          </p:nvSpPr>
          <p:spPr bwMode="auto">
            <a:xfrm>
              <a:off x="2807490" y="2387914"/>
              <a:ext cx="25205" cy="20642"/>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4" name="Freeform 1063"/>
            <p:cNvSpPr>
              <a:spLocks/>
            </p:cNvSpPr>
            <p:nvPr/>
          </p:nvSpPr>
          <p:spPr bwMode="auto">
            <a:xfrm>
              <a:off x="2867065" y="2387914"/>
              <a:ext cx="25205" cy="20642"/>
            </a:xfrm>
            <a:custGeom>
              <a:avLst/>
              <a:gdLst>
                <a:gd name="T0" fmla="*/ 2147483647 w 250"/>
                <a:gd name="T1" fmla="*/ 2147483647 h 250"/>
                <a:gd name="T2" fmla="*/ 0 w 250"/>
                <a:gd name="T3" fmla="*/ 2147483647 h 250"/>
                <a:gd name="T4" fmla="*/ 0 w 250"/>
                <a:gd name="T5" fmla="*/ 0 h 250"/>
                <a:gd name="T6" fmla="*/ 0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5" name="Rectangle 1064"/>
            <p:cNvSpPr>
              <a:spLocks noChangeArrowheads="1"/>
            </p:cNvSpPr>
            <p:nvPr/>
          </p:nvSpPr>
          <p:spPr bwMode="auto">
            <a:xfrm rot="16200000">
              <a:off x="2645454" y="2696290"/>
              <a:ext cx="81193"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M</a:t>
              </a:r>
              <a:endParaRPr lang="en-GB" sz="1600" dirty="0">
                <a:latin typeface="+mn-lt"/>
              </a:endParaRPr>
            </a:p>
          </p:txBody>
        </p:sp>
        <p:sp>
          <p:nvSpPr>
            <p:cNvPr id="896" name="Rectangle 1065"/>
            <p:cNvSpPr>
              <a:spLocks noChangeArrowheads="1"/>
            </p:cNvSpPr>
            <p:nvPr/>
          </p:nvSpPr>
          <p:spPr bwMode="auto">
            <a:xfrm rot="16200000">
              <a:off x="2658989" y="2651912"/>
              <a:ext cx="54127"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a:t>
              </a:r>
              <a:endParaRPr lang="en-GB" sz="1600">
                <a:latin typeface="+mn-lt"/>
              </a:endParaRPr>
            </a:p>
          </p:txBody>
        </p:sp>
        <p:sp>
          <p:nvSpPr>
            <p:cNvPr id="897" name="Rectangle 1066"/>
            <p:cNvSpPr>
              <a:spLocks noChangeArrowheads="1"/>
            </p:cNvSpPr>
            <p:nvPr/>
          </p:nvSpPr>
          <p:spPr bwMode="auto">
            <a:xfrm rot="16200000">
              <a:off x="2656529" y="2608564"/>
              <a:ext cx="59048"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n</a:t>
              </a:r>
              <a:endParaRPr lang="en-GB" sz="1600" dirty="0">
                <a:latin typeface="+mn-lt"/>
              </a:endParaRPr>
            </a:p>
          </p:txBody>
        </p:sp>
        <p:sp>
          <p:nvSpPr>
            <p:cNvPr id="898" name="Rectangle 1067"/>
            <p:cNvSpPr>
              <a:spLocks noChangeArrowheads="1"/>
            </p:cNvSpPr>
            <p:nvPr/>
          </p:nvSpPr>
          <p:spPr bwMode="auto">
            <a:xfrm rot="16200000">
              <a:off x="2658989" y="2569343"/>
              <a:ext cx="54127"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a</a:t>
              </a:r>
              <a:endParaRPr lang="en-GB" sz="1600" dirty="0">
                <a:latin typeface="+mn-lt"/>
              </a:endParaRPr>
            </a:p>
          </p:txBody>
        </p:sp>
        <p:sp>
          <p:nvSpPr>
            <p:cNvPr id="899" name="Rectangle 1068"/>
            <p:cNvSpPr>
              <a:spLocks noChangeArrowheads="1"/>
            </p:cNvSpPr>
            <p:nvPr/>
          </p:nvSpPr>
          <p:spPr bwMode="auto">
            <a:xfrm rot="16200000">
              <a:off x="2656524" y="2528062"/>
              <a:ext cx="59048"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g</a:t>
              </a:r>
              <a:endParaRPr lang="en-GB" sz="1600">
                <a:latin typeface="+mn-lt"/>
              </a:endParaRPr>
            </a:p>
          </p:txBody>
        </p:sp>
        <p:sp>
          <p:nvSpPr>
            <p:cNvPr id="900" name="Rectangle 1069"/>
            <p:cNvSpPr>
              <a:spLocks noChangeArrowheads="1"/>
            </p:cNvSpPr>
            <p:nvPr/>
          </p:nvSpPr>
          <p:spPr bwMode="auto">
            <a:xfrm rot="16200000">
              <a:off x="2658989" y="2488838"/>
              <a:ext cx="54127"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a:t>
              </a:r>
              <a:endParaRPr lang="en-GB" sz="1600">
                <a:latin typeface="+mn-lt"/>
              </a:endParaRPr>
            </a:p>
          </p:txBody>
        </p:sp>
        <p:sp>
          <p:nvSpPr>
            <p:cNvPr id="901" name="Rectangle 1070"/>
            <p:cNvSpPr>
              <a:spLocks noChangeArrowheads="1"/>
            </p:cNvSpPr>
            <p:nvPr/>
          </p:nvSpPr>
          <p:spPr bwMode="auto">
            <a:xfrm rot="16200000">
              <a:off x="2641766" y="2433105"/>
              <a:ext cx="88572"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m</a:t>
              </a:r>
              <a:endParaRPr lang="en-GB" sz="1600">
                <a:latin typeface="+mn-lt"/>
              </a:endParaRPr>
            </a:p>
          </p:txBody>
        </p:sp>
        <p:sp>
          <p:nvSpPr>
            <p:cNvPr id="902" name="Rectangle 1071"/>
            <p:cNvSpPr>
              <a:spLocks noChangeArrowheads="1"/>
            </p:cNvSpPr>
            <p:nvPr/>
          </p:nvSpPr>
          <p:spPr bwMode="auto">
            <a:xfrm rot="16200000">
              <a:off x="2658989" y="2383567"/>
              <a:ext cx="54127"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a:t>
              </a:r>
              <a:endParaRPr lang="en-GB" sz="1600">
                <a:latin typeface="+mn-lt"/>
              </a:endParaRPr>
            </a:p>
          </p:txBody>
        </p:sp>
        <p:sp>
          <p:nvSpPr>
            <p:cNvPr id="903" name="Rectangle 1072"/>
            <p:cNvSpPr>
              <a:spLocks noChangeArrowheads="1"/>
            </p:cNvSpPr>
            <p:nvPr/>
          </p:nvSpPr>
          <p:spPr bwMode="auto">
            <a:xfrm rot="16200000">
              <a:off x="2656524" y="2342284"/>
              <a:ext cx="59048"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n</a:t>
              </a:r>
              <a:endParaRPr lang="en-GB" sz="1600" dirty="0">
                <a:latin typeface="+mn-lt"/>
              </a:endParaRPr>
            </a:p>
          </p:txBody>
        </p:sp>
        <p:sp>
          <p:nvSpPr>
            <p:cNvPr id="904" name="Rectangle 1073"/>
            <p:cNvSpPr>
              <a:spLocks noChangeArrowheads="1"/>
            </p:cNvSpPr>
            <p:nvPr/>
          </p:nvSpPr>
          <p:spPr bwMode="auto">
            <a:xfrm rot="16200000">
              <a:off x="2670054" y="2314413"/>
              <a:ext cx="31986"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t</a:t>
              </a:r>
              <a:endParaRPr lang="en-GB" sz="1600">
                <a:latin typeface="+mn-lt"/>
              </a:endParaRPr>
            </a:p>
          </p:txBody>
        </p:sp>
        <p:sp>
          <p:nvSpPr>
            <p:cNvPr id="905" name="Rectangle 1075"/>
            <p:cNvSpPr>
              <a:spLocks noChangeArrowheads="1"/>
            </p:cNvSpPr>
            <p:nvPr/>
          </p:nvSpPr>
          <p:spPr bwMode="auto">
            <a:xfrm>
              <a:off x="3822548" y="2049385"/>
              <a:ext cx="213093" cy="1087835"/>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906" name="Rectangle 1076"/>
            <p:cNvSpPr>
              <a:spLocks noChangeArrowheads="1"/>
            </p:cNvSpPr>
            <p:nvPr/>
          </p:nvSpPr>
          <p:spPr bwMode="auto">
            <a:xfrm>
              <a:off x="3822548" y="2049385"/>
              <a:ext cx="213093" cy="1087835"/>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907" name="Rectangle 1077"/>
            <p:cNvSpPr>
              <a:spLocks noChangeArrowheads="1"/>
            </p:cNvSpPr>
            <p:nvPr/>
          </p:nvSpPr>
          <p:spPr bwMode="auto">
            <a:xfrm rot="16200000">
              <a:off x="3890155" y="2628170"/>
              <a:ext cx="66431"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S</a:t>
              </a:r>
              <a:endParaRPr lang="en-GB" sz="1600">
                <a:latin typeface="+mn-lt"/>
              </a:endParaRPr>
            </a:p>
          </p:txBody>
        </p:sp>
        <p:sp>
          <p:nvSpPr>
            <p:cNvPr id="908" name="Rectangle 1078"/>
            <p:cNvSpPr>
              <a:spLocks noChangeArrowheads="1"/>
            </p:cNvSpPr>
            <p:nvPr/>
          </p:nvSpPr>
          <p:spPr bwMode="auto">
            <a:xfrm rot="16200000">
              <a:off x="3896303" y="2583792"/>
              <a:ext cx="54127"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a:t>
              </a:r>
              <a:endParaRPr lang="en-GB" sz="1600">
                <a:latin typeface="+mn-lt"/>
              </a:endParaRPr>
            </a:p>
          </p:txBody>
        </p:sp>
        <p:sp>
          <p:nvSpPr>
            <p:cNvPr id="909" name="Rectangle 1079"/>
            <p:cNvSpPr>
              <a:spLocks noChangeArrowheads="1"/>
            </p:cNvSpPr>
            <p:nvPr/>
          </p:nvSpPr>
          <p:spPr bwMode="auto">
            <a:xfrm rot="16200000">
              <a:off x="3896303" y="2546638"/>
              <a:ext cx="54127"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c</a:t>
              </a:r>
              <a:endParaRPr lang="en-GB" sz="1600">
                <a:latin typeface="+mn-lt"/>
              </a:endParaRPr>
            </a:p>
          </p:txBody>
        </p:sp>
        <p:sp>
          <p:nvSpPr>
            <p:cNvPr id="910" name="Rectangle 1080"/>
            <p:cNvSpPr>
              <a:spLocks noChangeArrowheads="1"/>
            </p:cNvSpPr>
            <p:nvPr/>
          </p:nvSpPr>
          <p:spPr bwMode="auto">
            <a:xfrm rot="16200000">
              <a:off x="3890407" y="2506382"/>
              <a:ext cx="59048"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u</a:t>
              </a:r>
              <a:endParaRPr lang="en-GB" sz="1600">
                <a:latin typeface="+mn-lt"/>
              </a:endParaRPr>
            </a:p>
          </p:txBody>
        </p:sp>
        <p:sp>
          <p:nvSpPr>
            <p:cNvPr id="911" name="Rectangle 1081"/>
            <p:cNvSpPr>
              <a:spLocks noChangeArrowheads="1"/>
            </p:cNvSpPr>
            <p:nvPr/>
          </p:nvSpPr>
          <p:spPr bwMode="auto">
            <a:xfrm rot="16200000">
              <a:off x="3900249" y="2473359"/>
              <a:ext cx="39365"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r</a:t>
              </a:r>
              <a:endParaRPr lang="en-GB" sz="1600">
                <a:latin typeface="+mn-lt"/>
              </a:endParaRPr>
            </a:p>
          </p:txBody>
        </p:sp>
        <p:sp>
          <p:nvSpPr>
            <p:cNvPr id="912" name="Rectangle 1082"/>
            <p:cNvSpPr>
              <a:spLocks noChangeArrowheads="1"/>
            </p:cNvSpPr>
            <p:nvPr/>
          </p:nvSpPr>
          <p:spPr bwMode="auto">
            <a:xfrm rot="16200000">
              <a:off x="3906401" y="2454780"/>
              <a:ext cx="27065"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i</a:t>
              </a:r>
              <a:endParaRPr lang="en-GB" sz="1600">
                <a:latin typeface="+mn-lt"/>
              </a:endParaRPr>
            </a:p>
          </p:txBody>
        </p:sp>
        <p:sp>
          <p:nvSpPr>
            <p:cNvPr id="913" name="Rectangle 1083"/>
            <p:cNvSpPr>
              <a:spLocks noChangeArrowheads="1"/>
            </p:cNvSpPr>
            <p:nvPr/>
          </p:nvSpPr>
          <p:spPr bwMode="auto">
            <a:xfrm rot="16200000">
              <a:off x="3903938" y="2428978"/>
              <a:ext cx="31986"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t</a:t>
              </a:r>
              <a:endParaRPr lang="en-GB" sz="1600" dirty="0">
                <a:latin typeface="+mn-lt"/>
              </a:endParaRPr>
            </a:p>
          </p:txBody>
        </p:sp>
        <p:sp>
          <p:nvSpPr>
            <p:cNvPr id="914" name="Rectangle 1084"/>
            <p:cNvSpPr>
              <a:spLocks noChangeArrowheads="1"/>
            </p:cNvSpPr>
            <p:nvPr/>
          </p:nvSpPr>
          <p:spPr bwMode="auto">
            <a:xfrm rot="16200000">
              <a:off x="3896303" y="2393887"/>
              <a:ext cx="54127"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y</a:t>
              </a:r>
              <a:endParaRPr lang="en-GB" sz="1600" dirty="0">
                <a:latin typeface="+mn-lt"/>
              </a:endParaRPr>
            </a:p>
          </p:txBody>
        </p:sp>
        <p:sp>
          <p:nvSpPr>
            <p:cNvPr id="915" name="Line 1085"/>
            <p:cNvSpPr>
              <a:spLocks noChangeShapeType="1"/>
            </p:cNvSpPr>
            <p:nvPr/>
          </p:nvSpPr>
          <p:spPr bwMode="auto">
            <a:xfrm>
              <a:off x="3744643" y="3040202"/>
              <a:ext cx="34369" cy="0"/>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916" name="Freeform 1086"/>
            <p:cNvSpPr>
              <a:spLocks/>
            </p:cNvSpPr>
            <p:nvPr/>
          </p:nvSpPr>
          <p:spPr bwMode="auto">
            <a:xfrm>
              <a:off x="3724022" y="3027816"/>
              <a:ext cx="29789" cy="22706"/>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17" name="Freeform 1087"/>
            <p:cNvSpPr>
              <a:spLocks/>
            </p:cNvSpPr>
            <p:nvPr/>
          </p:nvSpPr>
          <p:spPr bwMode="auto">
            <a:xfrm>
              <a:off x="3774431" y="3027816"/>
              <a:ext cx="27496" cy="22706"/>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18" name="Line 1088"/>
            <p:cNvSpPr>
              <a:spLocks noChangeShapeType="1"/>
            </p:cNvSpPr>
            <p:nvPr/>
          </p:nvSpPr>
          <p:spPr bwMode="auto">
            <a:xfrm>
              <a:off x="3744643" y="2695479"/>
              <a:ext cx="34369" cy="0"/>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919" name="Freeform 1089"/>
            <p:cNvSpPr>
              <a:spLocks/>
            </p:cNvSpPr>
            <p:nvPr/>
          </p:nvSpPr>
          <p:spPr bwMode="auto">
            <a:xfrm>
              <a:off x="3724022" y="2685158"/>
              <a:ext cx="29789" cy="22706"/>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0" name="Freeform 1090"/>
            <p:cNvSpPr>
              <a:spLocks/>
            </p:cNvSpPr>
            <p:nvPr/>
          </p:nvSpPr>
          <p:spPr bwMode="auto">
            <a:xfrm>
              <a:off x="3774431" y="2685158"/>
              <a:ext cx="27496" cy="22706"/>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1" name="Line 1091"/>
            <p:cNvSpPr>
              <a:spLocks noChangeShapeType="1"/>
            </p:cNvSpPr>
            <p:nvPr/>
          </p:nvSpPr>
          <p:spPr bwMode="auto">
            <a:xfrm>
              <a:off x="3744643" y="2402363"/>
              <a:ext cx="34369" cy="0"/>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922" name="Freeform 1092"/>
            <p:cNvSpPr>
              <a:spLocks/>
            </p:cNvSpPr>
            <p:nvPr/>
          </p:nvSpPr>
          <p:spPr bwMode="auto">
            <a:xfrm>
              <a:off x="3724022" y="2389978"/>
              <a:ext cx="29789" cy="20642"/>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3" name="Freeform 1093"/>
            <p:cNvSpPr>
              <a:spLocks/>
            </p:cNvSpPr>
            <p:nvPr/>
          </p:nvSpPr>
          <p:spPr bwMode="auto">
            <a:xfrm>
              <a:off x="3774431" y="2389978"/>
              <a:ext cx="27496" cy="20642"/>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4" name="Rectangle 1094"/>
            <p:cNvSpPr>
              <a:spLocks noChangeArrowheads="1"/>
            </p:cNvSpPr>
            <p:nvPr/>
          </p:nvSpPr>
          <p:spPr bwMode="auto">
            <a:xfrm>
              <a:off x="2910600" y="2063833"/>
              <a:ext cx="790509" cy="148622"/>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925" name="Rectangle 1095"/>
            <p:cNvSpPr>
              <a:spLocks noChangeArrowheads="1"/>
            </p:cNvSpPr>
            <p:nvPr/>
          </p:nvSpPr>
          <p:spPr bwMode="auto">
            <a:xfrm>
              <a:off x="2910600" y="2063833"/>
              <a:ext cx="790509" cy="148622"/>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926" name="Rectangle 1096"/>
            <p:cNvSpPr>
              <a:spLocks noChangeArrowheads="1"/>
            </p:cNvSpPr>
            <p:nvPr/>
          </p:nvSpPr>
          <p:spPr bwMode="auto">
            <a:xfrm>
              <a:off x="3044605" y="2090638"/>
              <a:ext cx="583101"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Applications</a:t>
              </a:r>
              <a:endParaRPr lang="en-GB" sz="1600">
                <a:latin typeface="+mn-lt"/>
              </a:endParaRPr>
            </a:p>
          </p:txBody>
        </p:sp>
        <p:sp>
          <p:nvSpPr>
            <p:cNvPr id="927" name="Line 1097"/>
            <p:cNvSpPr>
              <a:spLocks noChangeShapeType="1"/>
            </p:cNvSpPr>
            <p:nvPr/>
          </p:nvSpPr>
          <p:spPr bwMode="auto">
            <a:xfrm>
              <a:off x="3749225" y="2148466"/>
              <a:ext cx="34369" cy="0"/>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928" name="Freeform 1098"/>
            <p:cNvSpPr>
              <a:spLocks/>
            </p:cNvSpPr>
            <p:nvPr/>
          </p:nvSpPr>
          <p:spPr bwMode="auto">
            <a:xfrm>
              <a:off x="3728604" y="2138143"/>
              <a:ext cx="27496" cy="20642"/>
            </a:xfrm>
            <a:custGeom>
              <a:avLst/>
              <a:gdLst>
                <a:gd name="T0" fmla="*/ 0 w 250"/>
                <a:gd name="T1" fmla="*/ 2147483647 h 249"/>
                <a:gd name="T2" fmla="*/ 2147483647 w 250"/>
                <a:gd name="T3" fmla="*/ 0 h 249"/>
                <a:gd name="T4" fmla="*/ 2147483647 w 250"/>
                <a:gd name="T5" fmla="*/ 2147483647 h 249"/>
                <a:gd name="T6" fmla="*/ 0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9" name="Freeform 1099"/>
            <p:cNvSpPr>
              <a:spLocks/>
            </p:cNvSpPr>
            <p:nvPr/>
          </p:nvSpPr>
          <p:spPr bwMode="auto">
            <a:xfrm>
              <a:off x="3779013" y="2138143"/>
              <a:ext cx="25205" cy="20642"/>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0" name="Line 1100"/>
            <p:cNvSpPr>
              <a:spLocks noChangeShapeType="1"/>
            </p:cNvSpPr>
            <p:nvPr/>
          </p:nvSpPr>
          <p:spPr bwMode="auto">
            <a:xfrm>
              <a:off x="2823529" y="2148466"/>
              <a:ext cx="41243" cy="0"/>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931" name="Freeform 1101"/>
            <p:cNvSpPr>
              <a:spLocks/>
            </p:cNvSpPr>
            <p:nvPr/>
          </p:nvSpPr>
          <p:spPr bwMode="auto">
            <a:xfrm>
              <a:off x="2805199" y="2138143"/>
              <a:ext cx="22914" cy="20642"/>
            </a:xfrm>
            <a:custGeom>
              <a:avLst/>
              <a:gdLst>
                <a:gd name="T0" fmla="*/ 0 w 250"/>
                <a:gd name="T1" fmla="*/ 2147483647 h 249"/>
                <a:gd name="T2" fmla="*/ 2147483647 w 250"/>
                <a:gd name="T3" fmla="*/ 0 h 249"/>
                <a:gd name="T4" fmla="*/ 2147483647 w 250"/>
                <a:gd name="T5" fmla="*/ 2147483647 h 249"/>
                <a:gd name="T6" fmla="*/ 0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2" name="Freeform 1102"/>
            <p:cNvSpPr>
              <a:spLocks/>
            </p:cNvSpPr>
            <p:nvPr/>
          </p:nvSpPr>
          <p:spPr bwMode="auto">
            <a:xfrm>
              <a:off x="2857901" y="2138143"/>
              <a:ext cx="27496" cy="20642"/>
            </a:xfrm>
            <a:custGeom>
              <a:avLst/>
              <a:gdLst>
                <a:gd name="T0" fmla="*/ 2147483647 w 249"/>
                <a:gd name="T1" fmla="*/ 2147483647 h 249"/>
                <a:gd name="T2" fmla="*/ 0 w 249"/>
                <a:gd name="T3" fmla="*/ 2147483647 h 249"/>
                <a:gd name="T4" fmla="*/ 0 w 249"/>
                <a:gd name="T5" fmla="*/ 0 h 249"/>
                <a:gd name="T6" fmla="*/ 0 w 249"/>
                <a:gd name="T7" fmla="*/ 0 h 249"/>
                <a:gd name="T8" fmla="*/ 2147483647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3" name="Line 1103"/>
            <p:cNvSpPr>
              <a:spLocks noChangeShapeType="1"/>
            </p:cNvSpPr>
            <p:nvPr/>
          </p:nvSpPr>
          <p:spPr bwMode="auto">
            <a:xfrm>
              <a:off x="3302416" y="2228971"/>
              <a:ext cx="0" cy="88761"/>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934" name="Freeform 1104"/>
            <p:cNvSpPr>
              <a:spLocks/>
            </p:cNvSpPr>
            <p:nvPr/>
          </p:nvSpPr>
          <p:spPr bwMode="auto">
            <a:xfrm>
              <a:off x="3288669" y="2212455"/>
              <a:ext cx="27496" cy="20642"/>
            </a:xfrm>
            <a:custGeom>
              <a:avLst/>
              <a:gdLst>
                <a:gd name="T0" fmla="*/ 2147483647 w 250"/>
                <a:gd name="T1" fmla="*/ 0 h 249"/>
                <a:gd name="T2" fmla="*/ 2147483647 w 250"/>
                <a:gd name="T3" fmla="*/ 2147483647 h 249"/>
                <a:gd name="T4" fmla="*/ 0 w 250"/>
                <a:gd name="T5" fmla="*/ 2147483647 h 249"/>
                <a:gd name="T6" fmla="*/ 0 w 250"/>
                <a:gd name="T7" fmla="*/ 2147483647 h 249"/>
                <a:gd name="T8" fmla="*/ 2147483647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5" name="Freeform 1105"/>
            <p:cNvSpPr>
              <a:spLocks/>
            </p:cNvSpPr>
            <p:nvPr/>
          </p:nvSpPr>
          <p:spPr bwMode="auto">
            <a:xfrm>
              <a:off x="3288669" y="2309473"/>
              <a:ext cx="27496" cy="22706"/>
            </a:xfrm>
            <a:custGeom>
              <a:avLst/>
              <a:gdLst>
                <a:gd name="T0" fmla="*/ 2147483647 w 250"/>
                <a:gd name="T1" fmla="*/ 2147483647 h 249"/>
                <a:gd name="T2" fmla="*/ 0 w 250"/>
                <a:gd name="T3" fmla="*/ 0 h 249"/>
                <a:gd name="T4" fmla="*/ 2147483647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6" name="Line 1106"/>
            <p:cNvSpPr>
              <a:spLocks noChangeShapeType="1"/>
            </p:cNvSpPr>
            <p:nvPr/>
          </p:nvSpPr>
          <p:spPr bwMode="auto">
            <a:xfrm>
              <a:off x="3306999" y="2827588"/>
              <a:ext cx="0" cy="76377"/>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937" name="Freeform 1107"/>
            <p:cNvSpPr>
              <a:spLocks/>
            </p:cNvSpPr>
            <p:nvPr/>
          </p:nvSpPr>
          <p:spPr bwMode="auto">
            <a:xfrm>
              <a:off x="3293251" y="2811075"/>
              <a:ext cx="27496" cy="20642"/>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8" name="Freeform 1108"/>
            <p:cNvSpPr>
              <a:spLocks/>
            </p:cNvSpPr>
            <p:nvPr/>
          </p:nvSpPr>
          <p:spPr bwMode="auto">
            <a:xfrm>
              <a:off x="3293251" y="2897771"/>
              <a:ext cx="27496" cy="22708"/>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sz="1800">
                <a:latin typeface="+mn-lt"/>
              </a:endParaRPr>
            </a:p>
          </p:txBody>
        </p:sp>
      </p:grpSp>
      <p:sp>
        <p:nvSpPr>
          <p:cNvPr id="939" name="Freeform 1109"/>
          <p:cNvSpPr>
            <a:spLocks/>
          </p:cNvSpPr>
          <p:nvPr/>
        </p:nvSpPr>
        <p:spPr bwMode="auto">
          <a:xfrm>
            <a:off x="7677000" y="2915734"/>
            <a:ext cx="1125000" cy="1035000"/>
          </a:xfrm>
          <a:custGeom>
            <a:avLst/>
            <a:gdLst>
              <a:gd name="T0" fmla="*/ 2147483647 w 10583"/>
              <a:gd name="T1" fmla="*/ 0 h 11717"/>
              <a:gd name="T2" fmla="*/ 0 w 10583"/>
              <a:gd name="T3" fmla="*/ 2147483647 h 11717"/>
              <a:gd name="T4" fmla="*/ 0 w 10583"/>
              <a:gd name="T5" fmla="*/ 2147483647 h 11717"/>
              <a:gd name="T6" fmla="*/ 2147483647 w 10583"/>
              <a:gd name="T7" fmla="*/ 2147483647 h 11717"/>
              <a:gd name="T8" fmla="*/ 2147483647 w 10583"/>
              <a:gd name="T9" fmla="*/ 2147483647 h 11717"/>
              <a:gd name="T10" fmla="*/ 2147483647 w 10583"/>
              <a:gd name="T11" fmla="*/ 2147483647 h 11717"/>
              <a:gd name="T12" fmla="*/ 2147483647 w 10583"/>
              <a:gd name="T13" fmla="*/ 2147483647 h 11717"/>
              <a:gd name="T14" fmla="*/ 2147483647 w 10583"/>
              <a:gd name="T15" fmla="*/ 0 h 11717"/>
              <a:gd name="T16" fmla="*/ 2147483647 w 10583"/>
              <a:gd name="T17" fmla="*/ 0 h 11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83"/>
              <a:gd name="T28" fmla="*/ 0 h 11717"/>
              <a:gd name="T29" fmla="*/ 10583 w 10583"/>
              <a:gd name="T30" fmla="*/ 11717 h 11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83" h="11717">
                <a:moveTo>
                  <a:pt x="1764" y="0"/>
                </a:moveTo>
                <a:cubicBezTo>
                  <a:pt x="790" y="0"/>
                  <a:pt x="0" y="790"/>
                  <a:pt x="0" y="1764"/>
                </a:cubicBezTo>
                <a:lnTo>
                  <a:pt x="0" y="9953"/>
                </a:lnTo>
                <a:cubicBezTo>
                  <a:pt x="0" y="10927"/>
                  <a:pt x="790" y="11717"/>
                  <a:pt x="1764" y="11717"/>
                </a:cubicBezTo>
                <a:lnTo>
                  <a:pt x="8819" y="11717"/>
                </a:lnTo>
                <a:cubicBezTo>
                  <a:pt x="9793" y="11717"/>
                  <a:pt x="10583" y="10927"/>
                  <a:pt x="10583" y="9953"/>
                </a:cubicBezTo>
                <a:lnTo>
                  <a:pt x="10583" y="1764"/>
                </a:lnTo>
                <a:cubicBezTo>
                  <a:pt x="10583" y="790"/>
                  <a:pt x="9793" y="0"/>
                  <a:pt x="8819" y="0"/>
                </a:cubicBezTo>
                <a:lnTo>
                  <a:pt x="1764" y="0"/>
                </a:lnTo>
                <a:close/>
              </a:path>
            </a:pathLst>
          </a:custGeom>
          <a:noFill/>
          <a:ln w="28575" cap="rnd">
            <a:solidFill>
              <a:srgbClr val="C8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2400">
              <a:latin typeface="+mn-lt"/>
            </a:endParaRPr>
          </a:p>
        </p:txBody>
      </p:sp>
      <p:sp>
        <p:nvSpPr>
          <p:cNvPr id="940" name="Line 1455"/>
          <p:cNvSpPr>
            <a:spLocks noChangeShapeType="1"/>
          </p:cNvSpPr>
          <p:nvPr/>
        </p:nvSpPr>
        <p:spPr bwMode="auto">
          <a:xfrm flipH="1" flipV="1">
            <a:off x="8262000" y="3770733"/>
            <a:ext cx="0" cy="540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square" lIns="180000" tIns="180000" rIns="180000" bIns="180000" anchor="ctr">
            <a:spAutoFit/>
          </a:bodyPr>
          <a:lstStyle/>
          <a:p>
            <a:endParaRPr lang="en-US">
              <a:latin typeface="+mn-lt"/>
            </a:endParaRPr>
          </a:p>
        </p:txBody>
      </p:sp>
      <p:graphicFrame>
        <p:nvGraphicFramePr>
          <p:cNvPr id="838" name="Table 837"/>
          <p:cNvGraphicFramePr>
            <a:graphicFrameLocks noGrp="1"/>
          </p:cNvGraphicFramePr>
          <p:nvPr/>
        </p:nvGraphicFramePr>
        <p:xfrm>
          <a:off x="252000" y="1385735"/>
          <a:ext cx="8550000" cy="5103265"/>
        </p:xfrm>
        <a:graphic>
          <a:graphicData uri="http://schemas.openxmlformats.org/drawingml/2006/table">
            <a:tbl>
              <a:tblPr firstRow="1" bandRow="1">
                <a:tableStyleId>{5940675A-B579-460E-94D1-54222C63F5DA}</a:tableStyleId>
              </a:tblPr>
              <a:tblGrid>
                <a:gridCol w="1215000"/>
                <a:gridCol w="1215000"/>
                <a:gridCol w="1327500"/>
                <a:gridCol w="1327500"/>
                <a:gridCol w="135000"/>
                <a:gridCol w="877500"/>
                <a:gridCol w="1012500"/>
                <a:gridCol w="1440000"/>
              </a:tblGrid>
              <a:tr h="224999">
                <a:tc gridSpan="8">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ITS: Intelligent Transportation System								</a:t>
                      </a:r>
                      <a:r>
                        <a:rPr lang="en-US" sz="1200" b="1" i="1" dirty="0" smtClean="0"/>
                        <a:t>Reference: ISO 21217(2013)</a:t>
                      </a:r>
                    </a:p>
                  </a:txBody>
                  <a:tcPr marL="36000" marR="36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en-US"/>
                    </a:p>
                  </a:txBody>
                  <a:tcPr/>
                </a:tc>
                <a:tc hMerge="1">
                  <a:txBody>
                    <a:bodyPr/>
                    <a:lstStyle/>
                    <a:p>
                      <a:endParaRPr lang="en-US" sz="1600" dirty="0"/>
                    </a:p>
                  </a:txBody>
                  <a:tcPr anchor="ctr"/>
                </a:tc>
                <a:tc hMerge="1">
                  <a:txBody>
                    <a:bodyPr/>
                    <a:lstStyle/>
                    <a:p>
                      <a:endParaRPr lang="en-US"/>
                    </a:p>
                  </a:txBody>
                  <a:tcPr/>
                </a:tc>
                <a:tc hMerge="1">
                  <a:txBody>
                    <a:bodyPr/>
                    <a:lstStyle/>
                    <a:p>
                      <a:endParaRPr lang="en-US" sz="1600" dirty="0"/>
                    </a:p>
                  </a:txBody>
                  <a:tcPr anchor="ctr"/>
                </a:tc>
                <a:tc hMerge="1">
                  <a:txBody>
                    <a:bodyPr/>
                    <a:lstStyle/>
                    <a:p>
                      <a:endParaRPr lang="en-US"/>
                    </a:p>
                  </a:txBody>
                  <a:tcPr/>
                </a:tc>
                <a:tc hMerge="1">
                  <a:txBody>
                    <a:bodyPr/>
                    <a:lstStyle/>
                    <a:p>
                      <a:endParaRPr lang="en-US"/>
                    </a:p>
                  </a:txBody>
                  <a:tcPr/>
                </a:tc>
                <a:tc hMerge="1">
                  <a:txBody>
                    <a:bodyPr/>
                    <a:lstStyle/>
                    <a:p>
                      <a:endParaRPr lang="en-US" sz="1600" dirty="0"/>
                    </a:p>
                  </a:txBody>
                  <a:tcPr anchor="ctr"/>
                </a:tc>
              </a:tr>
              <a:tr h="532716">
                <a:tc gridSpan="2">
                  <a:txBody>
                    <a:bodyPr/>
                    <a:lstStyle/>
                    <a:p>
                      <a:pPr algn="ctr"/>
                      <a:r>
                        <a:rPr lang="en-US" sz="1400" b="1" dirty="0" smtClean="0"/>
                        <a:t>Vehicle</a:t>
                      </a:r>
                      <a:r>
                        <a:rPr lang="en-US" sz="1400" b="1" baseline="0" dirty="0" smtClean="0"/>
                        <a:t> ITS Station</a:t>
                      </a:r>
                      <a:endParaRPr lang="en-US" sz="1400" b="1" dirty="0"/>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3">
                  <a:txBody>
                    <a:bodyPr/>
                    <a:lstStyle/>
                    <a:p>
                      <a:pPr algn="ctr"/>
                      <a:r>
                        <a:rPr lang="en-US" sz="1400" b="1" dirty="0" smtClean="0"/>
                        <a:t>Roadside ITS Station</a:t>
                      </a:r>
                      <a:endParaRPr lang="en-US" sz="1400" b="1"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400" b="1"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400" b="1" dirty="0" smtClean="0"/>
                        <a:t>Central ITS Station</a:t>
                      </a:r>
                      <a:endParaRPr lang="en-US" sz="1400" b="1"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1400" b="1" dirty="0" smtClean="0"/>
                        <a:t>Personal ITS Station</a:t>
                      </a:r>
                      <a:endParaRPr lang="en-US" sz="1400" b="1"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15550">
                <a:tc gridSpan="8">
                  <a:txBody>
                    <a:bodyPr/>
                    <a:lstStyle/>
                    <a:p>
                      <a:r>
                        <a:rPr lang="en-US" b="1" dirty="0" smtClean="0">
                          <a:solidFill>
                            <a:schemeClr val="accent6">
                              <a:lumMod val="75000"/>
                            </a:schemeClr>
                          </a:solidFill>
                        </a:rPr>
                        <a:t>ITS Network Technology &amp; Protocols Standards</a:t>
                      </a:r>
                      <a:r>
                        <a:rPr lang="en-US" b="1" baseline="0" dirty="0" smtClean="0">
                          <a:solidFill>
                            <a:schemeClr val="accent6">
                              <a:lumMod val="75000"/>
                            </a:schemeClr>
                          </a:solidFill>
                        </a:rPr>
                        <a:t> Mapping</a:t>
                      </a:r>
                      <a:endParaRPr lang="en-US" b="1" dirty="0">
                        <a:solidFill>
                          <a:schemeClr val="accent6">
                            <a:lumMod val="75000"/>
                          </a:schemeClr>
                        </a:solidFill>
                      </a:endParaRPr>
                    </a:p>
                  </a:txBody>
                  <a:tcPr marL="36000" marR="36000" marT="36000" marB="3600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marL="36000" marR="36000" marT="36000" marB="36000"/>
                </a:tc>
                <a:tc hMerge="1">
                  <a:txBody>
                    <a:bodyPr/>
                    <a:lstStyle/>
                    <a:p>
                      <a:endParaRPr lang="en-US"/>
                    </a:p>
                  </a:txBody>
                  <a:tcPr/>
                </a:tc>
                <a:tc hMerge="1">
                  <a:txBody>
                    <a:bodyPr/>
                    <a:lstStyle/>
                    <a:p>
                      <a:endParaRPr lang="en-US" dirty="0"/>
                    </a:p>
                  </a:txBody>
                  <a:tcPr marL="36000" marR="36000" marT="36000" marB="36000"/>
                </a:tc>
                <a:tc hMerge="1">
                  <a:txBody>
                    <a:bodyPr/>
                    <a:lstStyle/>
                    <a:p>
                      <a:endParaRPr lang="en-US"/>
                    </a:p>
                  </a:txBody>
                  <a:tcPr/>
                </a:tc>
                <a:tc hMerge="1">
                  <a:txBody>
                    <a:bodyPr/>
                    <a:lstStyle/>
                    <a:p>
                      <a:endParaRPr lang="en-US"/>
                    </a:p>
                  </a:txBody>
                  <a:tcPr/>
                </a:tc>
                <a:tc hMerge="1">
                  <a:txBody>
                    <a:bodyPr/>
                    <a:lstStyle/>
                    <a:p>
                      <a:endParaRPr lang="en-US" dirty="0"/>
                    </a:p>
                  </a:txBody>
                  <a:tcPr marL="36000" marR="36000" marT="36000" marB="36000"/>
                </a:tc>
              </a:tr>
              <a:tr h="177196">
                <a:tc>
                  <a:txBody>
                    <a:bodyPr/>
                    <a:lstStyle/>
                    <a:p>
                      <a:r>
                        <a:rPr lang="en-US" sz="1200" dirty="0" err="1" smtClean="0"/>
                        <a:t>wireline</a:t>
                      </a:r>
                      <a:endParaRPr lang="en-US" sz="1200" dirty="0"/>
                    </a:p>
                  </a:txBody>
                  <a:tcPr marL="36000" marR="36000" marT="36000" marB="36000">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US" sz="1200" dirty="0" smtClean="0"/>
                        <a:t>wireless</a:t>
                      </a:r>
                      <a:endParaRPr lang="en-US" sz="1200" dirty="0"/>
                    </a:p>
                  </a:txBody>
                  <a:tcPr marL="36000" marR="36000" marT="36000" marB="36000">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US" sz="1200" dirty="0" err="1" smtClean="0"/>
                        <a:t>wireline</a:t>
                      </a:r>
                      <a:endParaRPr lang="en-US" sz="1200" dirty="0"/>
                    </a:p>
                  </a:txBody>
                  <a:tcPr marL="36000" marR="36000" marT="36000" marB="36000">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US" sz="1200" dirty="0" smtClean="0"/>
                        <a:t>wireless</a:t>
                      </a:r>
                      <a:endParaRPr lang="en-US" sz="1200" dirty="0"/>
                    </a:p>
                  </a:txBody>
                  <a:tcPr marL="36000" marR="36000" marT="36000" marB="36000">
                    <a:lnT w="12700" cap="flat" cmpd="sng" algn="ctr">
                      <a:solidFill>
                        <a:schemeClr val="tx1"/>
                      </a:solidFill>
                      <a:prstDash val="solid"/>
                      <a:round/>
                      <a:headEnd type="none" w="med" len="med"/>
                      <a:tailEnd type="none" w="med" len="med"/>
                    </a:lnT>
                    <a:solidFill>
                      <a:schemeClr val="bg1">
                        <a:lumMod val="85000"/>
                      </a:schemeClr>
                    </a:solidFill>
                  </a:tcPr>
                </a:tc>
                <a:tc gridSpan="2">
                  <a:txBody>
                    <a:bodyPr/>
                    <a:lstStyle/>
                    <a:p>
                      <a:r>
                        <a:rPr lang="en-US" sz="1200" dirty="0" err="1" smtClean="0"/>
                        <a:t>wireline</a:t>
                      </a:r>
                      <a:endParaRPr lang="en-US" sz="1200" dirty="0"/>
                    </a:p>
                  </a:txBody>
                  <a:tcPr marL="36000" marR="36000" marT="36000" marB="36000">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n-US"/>
                    </a:p>
                  </a:txBody>
                  <a:tcPr/>
                </a:tc>
                <a:tc>
                  <a:txBody>
                    <a:bodyPr/>
                    <a:lstStyle/>
                    <a:p>
                      <a:r>
                        <a:rPr lang="en-US" sz="1200" dirty="0" smtClean="0"/>
                        <a:t>wireless</a:t>
                      </a:r>
                      <a:endParaRPr lang="en-US" sz="1200" dirty="0"/>
                    </a:p>
                  </a:txBody>
                  <a:tcPr marL="36000" marR="36000" marT="36000" marB="36000">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US" sz="1200" dirty="0" smtClean="0"/>
                        <a:t>wireless</a:t>
                      </a:r>
                      <a:endParaRPr lang="en-US" sz="1200" dirty="0"/>
                    </a:p>
                  </a:txBody>
                  <a:tcPr marL="36000" marR="36000" marT="36000" marB="36000">
                    <a:lnT w="12700" cap="flat" cmpd="sng" algn="ctr">
                      <a:solidFill>
                        <a:schemeClr val="tx1"/>
                      </a:solidFill>
                      <a:prstDash val="solid"/>
                      <a:round/>
                      <a:headEnd type="none" w="med" len="med"/>
                      <a:tailEnd type="none" w="med" len="med"/>
                    </a:lnT>
                    <a:solidFill>
                      <a:schemeClr val="bg1">
                        <a:lumMod val="85000"/>
                      </a:schemeClr>
                    </a:solidFill>
                  </a:tcPr>
                </a:tc>
              </a:tr>
              <a:tr h="1275120">
                <a:tc>
                  <a:txBody>
                    <a:bodyPr/>
                    <a:lstStyle/>
                    <a:p>
                      <a:r>
                        <a:rPr lang="en-US" sz="1400" dirty="0" err="1" smtClean="0"/>
                        <a:t>t.b.d</a:t>
                      </a:r>
                      <a:r>
                        <a:rPr lang="en-US" sz="1400" dirty="0" smtClean="0"/>
                        <a:t>., e.g.:</a:t>
                      </a:r>
                    </a:p>
                    <a:p>
                      <a:r>
                        <a:rPr lang="en-US" sz="1400" dirty="0" smtClean="0"/>
                        <a:t>IEEE802.1</a:t>
                      </a:r>
                    </a:p>
                    <a:p>
                      <a:r>
                        <a:rPr lang="en-US" sz="1400" dirty="0" smtClean="0"/>
                        <a:t>IEEE802.3</a:t>
                      </a:r>
                      <a:endParaRPr lang="en-US" sz="1400" dirty="0"/>
                    </a:p>
                  </a:txBody>
                  <a:tcPr marL="36000" marR="36000" marT="72000" marB="108000" vert="vert270" anchor="ctr"/>
                </a:tc>
                <a:tc>
                  <a:txBody>
                    <a:bodyPr/>
                    <a:lstStyle/>
                    <a:p>
                      <a:r>
                        <a:rPr lang="en-US" sz="1400" dirty="0" err="1" smtClean="0"/>
                        <a:t>t.b.d</a:t>
                      </a:r>
                      <a:r>
                        <a:rPr lang="en-US" sz="1400" dirty="0" smtClean="0"/>
                        <a:t>., e.g.:</a:t>
                      </a:r>
                    </a:p>
                    <a:p>
                      <a:r>
                        <a:rPr lang="en-US" sz="1400" dirty="0" smtClean="0"/>
                        <a:t>IEEE 802.11</a:t>
                      </a:r>
                    </a:p>
                    <a:p>
                      <a:r>
                        <a:rPr lang="en-US" sz="1400" dirty="0" smtClean="0"/>
                        <a:t>IEEE 802.15</a:t>
                      </a:r>
                    </a:p>
                    <a:p>
                      <a:r>
                        <a:rPr lang="en-US" sz="1400" dirty="0" smtClean="0"/>
                        <a:t>IEEE 802.16</a:t>
                      </a:r>
                      <a:endParaRPr lang="en-US" sz="1400" dirty="0"/>
                    </a:p>
                  </a:txBody>
                  <a:tcPr marL="36000" marR="36000" marT="72000" marB="108000" vert="vert27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t.b.d</a:t>
                      </a:r>
                      <a:r>
                        <a:rPr lang="en-US" sz="1400" dirty="0" smtClean="0"/>
                        <a:t>., e.g.:</a:t>
                      </a:r>
                    </a:p>
                    <a:p>
                      <a:r>
                        <a:rPr lang="en-US" sz="1400" dirty="0" smtClean="0"/>
                        <a:t>IEEE 802.1</a:t>
                      </a:r>
                    </a:p>
                    <a:p>
                      <a:r>
                        <a:rPr lang="en-US" sz="1400" dirty="0" smtClean="0"/>
                        <a:t>IEEE 802.3</a:t>
                      </a:r>
                      <a:endParaRPr lang="en-US" sz="1400" dirty="0"/>
                    </a:p>
                  </a:txBody>
                  <a:tcPr marL="36000" marR="36000" marT="72000" marB="108000" vert="vert27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t.b.d</a:t>
                      </a:r>
                      <a:r>
                        <a:rPr lang="en-US" sz="1400" dirty="0" smtClean="0"/>
                        <a:t>., e.g.:</a:t>
                      </a:r>
                    </a:p>
                    <a:p>
                      <a:r>
                        <a:rPr lang="en-US" sz="1400" dirty="0" smtClean="0"/>
                        <a:t>IEEE 802.11</a:t>
                      </a:r>
                    </a:p>
                    <a:p>
                      <a:r>
                        <a:rPr lang="en-US" sz="1400" dirty="0" smtClean="0"/>
                        <a:t>IEEE 802.16</a:t>
                      </a:r>
                    </a:p>
                    <a:p>
                      <a:r>
                        <a:rPr lang="en-US" sz="1400" dirty="0" smtClean="0"/>
                        <a:t>IEEE 802.22</a:t>
                      </a:r>
                      <a:endParaRPr lang="en-US" sz="1400" dirty="0"/>
                    </a:p>
                  </a:txBody>
                  <a:tcPr marL="36000" marR="36000" marT="72000" marB="108000" vert="vert270" anchor="ct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t.b.d</a:t>
                      </a:r>
                      <a:r>
                        <a:rPr lang="en-US" sz="1400" dirty="0" smtClean="0"/>
                        <a:t>., e.g.:</a:t>
                      </a:r>
                    </a:p>
                    <a:p>
                      <a:r>
                        <a:rPr lang="en-US" sz="1400" dirty="0" smtClean="0"/>
                        <a:t>IEEE 802.1</a:t>
                      </a:r>
                    </a:p>
                    <a:p>
                      <a:r>
                        <a:rPr lang="en-US" sz="1400" dirty="0" smtClean="0"/>
                        <a:t>IEEE 802.3</a:t>
                      </a:r>
                      <a:endParaRPr lang="en-US" sz="1400" dirty="0"/>
                    </a:p>
                  </a:txBody>
                  <a:tcPr marL="36000" marR="36000" marT="72000" marB="108000" vert="vert270" anchor="ctr"/>
                </a:tc>
                <a:tc h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t.b.d</a:t>
                      </a:r>
                      <a:r>
                        <a:rPr lang="en-US" sz="1400" dirty="0" smtClean="0"/>
                        <a:t>., e.g.:</a:t>
                      </a:r>
                    </a:p>
                    <a:p>
                      <a:r>
                        <a:rPr lang="en-US" sz="1400" dirty="0" smtClean="0"/>
                        <a:t>IEEE 802.11</a:t>
                      </a:r>
                    </a:p>
                    <a:p>
                      <a:r>
                        <a:rPr lang="en-US" sz="1400" dirty="0" smtClean="0"/>
                        <a:t>IEEE 802.15</a:t>
                      </a:r>
                      <a:endParaRPr lang="en-US" sz="1400" dirty="0"/>
                    </a:p>
                  </a:txBody>
                  <a:tcPr marL="36000" marR="36000" marT="72000" marB="108000" vert="vert27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t.b.d</a:t>
                      </a:r>
                      <a:r>
                        <a:rPr lang="en-US" sz="1400" dirty="0" smtClean="0"/>
                        <a:t>., e.g.:</a:t>
                      </a:r>
                    </a:p>
                    <a:p>
                      <a:r>
                        <a:rPr lang="en-US" sz="1400" dirty="0" smtClean="0"/>
                        <a:t>IEEE 802.11</a:t>
                      </a:r>
                    </a:p>
                    <a:p>
                      <a:r>
                        <a:rPr lang="en-US" sz="1400" dirty="0" smtClean="0"/>
                        <a:t>IEEE 802.15</a:t>
                      </a:r>
                    </a:p>
                    <a:p>
                      <a:r>
                        <a:rPr lang="en-US" sz="1400" dirty="0" smtClean="0"/>
                        <a:t>IEEE 802.16</a:t>
                      </a:r>
                    </a:p>
                    <a:p>
                      <a:r>
                        <a:rPr lang="en-US" sz="1400" dirty="0" smtClean="0"/>
                        <a:t>IEEE 802.22</a:t>
                      </a:r>
                      <a:endParaRPr lang="en-US" sz="1400" dirty="0"/>
                    </a:p>
                  </a:txBody>
                  <a:tcPr marL="36000" marR="36000" marT="72000" marB="108000" vert="vert270" anchor="ctr"/>
                </a:tc>
              </a:tr>
            </a:tbl>
          </a:graphicData>
        </a:graphic>
      </p:graphicFrame>
    </p:spTree>
    <p:extLst>
      <p:ext uri="{BB962C8B-B14F-4D97-AF65-F5344CB8AC3E}">
        <p14:creationId xmlns:p14="http://schemas.microsoft.com/office/powerpoint/2010/main" xmlns="" val="2983936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gaps to existing IEEE 802 standards and Procedures</a:t>
            </a:r>
            <a:endParaRPr lang="en-US" dirty="0"/>
          </a:p>
        </p:txBody>
      </p:sp>
      <p:sp>
        <p:nvSpPr>
          <p:cNvPr id="3" name="Text Placeholder 2"/>
          <p:cNvSpPr>
            <a:spLocks noGrp="1"/>
          </p:cNvSpPr>
          <p:nvPr>
            <p:ph type="body" idx="1"/>
          </p:nvPr>
        </p:nvSpPr>
        <p:spPr/>
        <p:txBody>
          <a:bodyPr/>
          <a:lstStyle/>
          <a:p>
            <a:r>
              <a:rPr lang="en-US" dirty="0" smtClean="0"/>
              <a:t>IEEE 802 OmniRAN Results and Outlook</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Preface:</a:t>
            </a:r>
            <a:br>
              <a:rPr lang="en-US" dirty="0" smtClean="0"/>
            </a:br>
            <a:r>
              <a:rPr lang="en-US" i="1" dirty="0" smtClean="0"/>
              <a:t>OmniRAN EC SG Objectives</a:t>
            </a:r>
            <a:endParaRPr lang="en-US" i="1" dirty="0"/>
          </a:p>
        </p:txBody>
      </p:sp>
      <p:sp>
        <p:nvSpPr>
          <p:cNvPr id="3" name="Content Placeholder 2"/>
          <p:cNvSpPr>
            <a:spLocks noGrp="1"/>
          </p:cNvSpPr>
          <p:nvPr>
            <p:ph idx="1"/>
          </p:nvPr>
        </p:nvSpPr>
        <p:spPr>
          <a:xfrm>
            <a:off x="457200" y="1600200"/>
            <a:ext cx="8229600" cy="4798800"/>
          </a:xfrm>
        </p:spPr>
        <p:txBody>
          <a:bodyPr>
            <a:normAutofit fontScale="70000" lnSpcReduction="20000"/>
          </a:bodyPr>
          <a:lstStyle/>
          <a:p>
            <a:r>
              <a:rPr lang="en-US" dirty="0" smtClean="0"/>
              <a:t>When renewing the OmniRAN EC SG on March 22</a:t>
            </a:r>
            <a:r>
              <a:rPr lang="en-US" baseline="30000" dirty="0" smtClean="0"/>
              <a:t>nd</a:t>
            </a:r>
            <a:r>
              <a:rPr lang="en-US" dirty="0" smtClean="0"/>
              <a:t> the IEEE 802 EC refined the objectives for the OmniRAN EC SG:</a:t>
            </a:r>
          </a:p>
          <a:p>
            <a:pPr lvl="1"/>
            <a:r>
              <a:rPr lang="en-US" dirty="0" smtClean="0"/>
              <a:t>To perform a gap analysis that shows what pieces of work that are relevant to 802 (standards and standards under development) are not covered by existing external SDOs  (IETF, 3GPP,...) and internal, and socialize that analysis with those SDOs;</a:t>
            </a:r>
          </a:p>
          <a:p>
            <a:pPr lvl="1"/>
            <a:r>
              <a:rPr lang="en-US" dirty="0" smtClean="0"/>
              <a:t>Having performed that gap analysis, define a crisp scope of the ECSG (target 15 words or less);</a:t>
            </a:r>
          </a:p>
          <a:p>
            <a:pPr lvl="1"/>
            <a:r>
              <a:rPr lang="en-US" dirty="0" smtClean="0"/>
              <a:t>Define what piece(s) of work within that scope (a) fall legitimately within 802's remit and (b) are achievable within an 802 activity.</a:t>
            </a:r>
            <a:br>
              <a:rPr lang="en-US" dirty="0" smtClean="0"/>
            </a:br>
            <a:endParaRPr lang="en-US" dirty="0" smtClean="0"/>
          </a:p>
          <a:p>
            <a:r>
              <a:rPr lang="en-US" dirty="0" smtClean="0"/>
              <a:t>The slides present the results of the study group of addressing the objectives and add some thoughts on the potential ways forward (no crisp words yet)</a:t>
            </a:r>
          </a:p>
          <a:p>
            <a:pPr lvl="1"/>
            <a:r>
              <a:rPr lang="en-US" dirty="0" smtClean="0"/>
              <a:t>In particular the thoughts on the potential ways forward are for further discussion!</a:t>
            </a:r>
          </a:p>
          <a:p>
            <a:pPr lvl="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Example use cases </a:t>
            </a:r>
            <a:br>
              <a:rPr lang="en-US" smtClean="0"/>
            </a:br>
            <a:r>
              <a:rPr lang="en-US" smtClean="0"/>
              <a:t>investigated for gap analysis</a:t>
            </a:r>
            <a:endParaRPr lang="en-US" dirty="0"/>
          </a:p>
        </p:txBody>
      </p:sp>
      <p:sp>
        <p:nvSpPr>
          <p:cNvPr id="5" name="Content Placeholder 4"/>
          <p:cNvSpPr>
            <a:spLocks noGrp="1"/>
          </p:cNvSpPr>
          <p:nvPr>
            <p:ph idx="1"/>
          </p:nvPr>
        </p:nvSpPr>
        <p:spPr/>
        <p:txBody>
          <a:bodyPr>
            <a:normAutofit fontScale="92500"/>
          </a:bodyPr>
          <a:lstStyle/>
          <a:p>
            <a:r>
              <a:rPr lang="en-US" dirty="0" smtClean="0"/>
              <a:t>3GPP Trusted WLAN Access to EPC </a:t>
            </a:r>
          </a:p>
          <a:p>
            <a:pPr lvl="1"/>
            <a:r>
              <a:rPr lang="en-US" dirty="0" smtClean="0"/>
              <a:t>GAP#1: Support for point-to-point links and link status indication in bridged access networks</a:t>
            </a:r>
          </a:p>
          <a:p>
            <a:r>
              <a:rPr lang="en-US" dirty="0" err="1" smtClean="0"/>
              <a:t>ZigBee</a:t>
            </a:r>
            <a:r>
              <a:rPr lang="en-US" dirty="0" smtClean="0"/>
              <a:t> SEP2 Smart Grid Use Case </a:t>
            </a:r>
          </a:p>
          <a:p>
            <a:pPr lvl="1"/>
            <a:r>
              <a:rPr lang="en-US" dirty="0" smtClean="0"/>
              <a:t>GAP#2: Network-ID and service indication in wired Ethernet</a:t>
            </a:r>
          </a:p>
          <a:p>
            <a:r>
              <a:rPr lang="en-US" dirty="0" smtClean="0"/>
              <a:t>SDN-based OmniRAN Use Cases Summary</a:t>
            </a:r>
          </a:p>
          <a:p>
            <a:pPr lvl="1"/>
            <a:r>
              <a:rPr lang="en-US" dirty="0" smtClean="0"/>
              <a:t>Gap#3: Control interfaces for SDN</a:t>
            </a:r>
          </a:p>
          <a:p>
            <a:pPr lvl="1"/>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3GPP Trusted WLAN Access to EPC </a:t>
            </a:r>
            <a:br>
              <a:rPr lang="en-US" dirty="0" smtClean="0"/>
            </a:br>
            <a:r>
              <a:rPr lang="en-US" dirty="0" smtClean="0"/>
              <a:t>TS 23.402 V11.6.0 (2013-03)</a:t>
            </a:r>
            <a:endParaRPr lang="en-US" dirty="0"/>
          </a:p>
        </p:txBody>
      </p:sp>
      <p:sp>
        <p:nvSpPr>
          <p:cNvPr id="3" name="Content Placeholder 2"/>
          <p:cNvSpPr>
            <a:spLocks noGrp="1"/>
          </p:cNvSpPr>
          <p:nvPr>
            <p:ph idx="1"/>
          </p:nvPr>
        </p:nvSpPr>
        <p:spPr>
          <a:xfrm>
            <a:off x="457200" y="1600200"/>
            <a:ext cx="8229600" cy="2503875"/>
          </a:xfrm>
        </p:spPr>
        <p:txBody>
          <a:bodyPr>
            <a:normAutofit fontScale="62500" lnSpcReduction="20000"/>
          </a:bodyPr>
          <a:lstStyle/>
          <a:p>
            <a:r>
              <a:rPr lang="en-US" dirty="0"/>
              <a:t>Support for non-seamless WLAN offload (NSWO) or single PDN connection selected by the network without IP address preservation</a:t>
            </a:r>
          </a:p>
          <a:p>
            <a:r>
              <a:rPr lang="en-US" dirty="0"/>
              <a:t>S2a bearer creation and deletion based on EAP and AAA signaling</a:t>
            </a:r>
          </a:p>
          <a:p>
            <a:r>
              <a:rPr lang="en-US" dirty="0"/>
              <a:t>Definition of a WLAN Access Network, a Trusted WLAN AAA Proxy (TWAP) and a Trusted WLAN Access Gateway (TWAG) providing the reference points SWw, Sta and S2a for the  Trusted Non-3GPP WLAN Access </a:t>
            </a:r>
          </a:p>
          <a:p>
            <a:r>
              <a:rPr lang="en-US" dirty="0"/>
              <a:t>Reference Model:</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3113854358"/>
              </p:ext>
            </p:extLst>
          </p:nvPr>
        </p:nvGraphicFramePr>
        <p:xfrm>
          <a:off x="2141730" y="3293985"/>
          <a:ext cx="4777216" cy="3240360"/>
        </p:xfrm>
        <a:graphic>
          <a:graphicData uri="http://schemas.openxmlformats.org/presentationml/2006/ole">
            <p:oleObj spid="_x0000_s39940" name="Picture" r:id="rId3" imgW="3263760" imgH="2212560" progId="Word.Picture.8">
              <p:embed/>
            </p:oleObj>
          </a:graphicData>
        </a:graphic>
      </p:graphicFrame>
    </p:spTree>
    <p:extLst>
      <p:ext uri="{BB962C8B-B14F-4D97-AF65-F5344CB8AC3E}">
        <p14:creationId xmlns:p14="http://schemas.microsoft.com/office/powerpoint/2010/main" xmlns="" val="376030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10"/>
          <p:cNvGrpSpPr/>
          <p:nvPr/>
        </p:nvGrpSpPr>
        <p:grpSpPr>
          <a:xfrm>
            <a:off x="1994015" y="4779340"/>
            <a:ext cx="1000125" cy="990600"/>
            <a:chOff x="2124075" y="4419600"/>
            <a:chExt cx="1000125" cy="990600"/>
          </a:xfrm>
        </p:grpSpPr>
        <p:sp>
          <p:nvSpPr>
            <p:cNvPr id="74"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75"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76" name="Picture 75" descr="Wireless Gateway.png"/>
            <p:cNvPicPr>
              <a:picLocks noChangeAspect="1"/>
            </p:cNvPicPr>
            <p:nvPr/>
          </p:nvPicPr>
          <p:blipFill>
            <a:blip r:embed="rId3" cstate="print"/>
            <a:stretch>
              <a:fillRect/>
            </a:stretch>
          </p:blipFill>
          <p:spPr>
            <a:xfrm>
              <a:off x="2411760" y="4710893"/>
              <a:ext cx="180020" cy="158267"/>
            </a:xfrm>
            <a:prstGeom prst="rect">
              <a:avLst/>
            </a:prstGeom>
          </p:spPr>
        </p:pic>
        <p:pic>
          <p:nvPicPr>
            <p:cNvPr id="77" name="Picture 76" descr="Wireless Gateway.png"/>
            <p:cNvPicPr>
              <a:picLocks noChangeAspect="1"/>
            </p:cNvPicPr>
            <p:nvPr/>
          </p:nvPicPr>
          <p:blipFill>
            <a:blip r:embed="rId3" cstate="print"/>
            <a:stretch>
              <a:fillRect/>
            </a:stretch>
          </p:blipFill>
          <p:spPr>
            <a:xfrm>
              <a:off x="2726795" y="4824155"/>
              <a:ext cx="270030" cy="237401"/>
            </a:xfrm>
            <a:prstGeom prst="rect">
              <a:avLst/>
            </a:prstGeom>
          </p:spPr>
        </p:pic>
        <p:pic>
          <p:nvPicPr>
            <p:cNvPr id="78" name="Picture 77" descr="Wireless Gateway.png"/>
            <p:cNvPicPr>
              <a:picLocks noChangeAspect="1"/>
            </p:cNvPicPr>
            <p:nvPr/>
          </p:nvPicPr>
          <p:blipFill>
            <a:blip r:embed="rId3" cstate="print"/>
            <a:stretch>
              <a:fillRect/>
            </a:stretch>
          </p:blipFill>
          <p:spPr>
            <a:xfrm>
              <a:off x="2186735" y="4869160"/>
              <a:ext cx="512022" cy="450153"/>
            </a:xfrm>
            <a:prstGeom prst="rect">
              <a:avLst/>
            </a:prstGeom>
          </p:spPr>
        </p:pic>
      </p:grpSp>
      <p:sp>
        <p:nvSpPr>
          <p:cNvPr id="2" name="Title 1"/>
          <p:cNvSpPr>
            <a:spLocks noGrp="1"/>
          </p:cNvSpPr>
          <p:nvPr>
            <p:ph type="title"/>
          </p:nvPr>
        </p:nvSpPr>
        <p:spPr/>
        <p:txBody>
          <a:bodyPr/>
          <a:lstStyle/>
          <a:p>
            <a:r>
              <a:rPr lang="en-US" dirty="0" smtClean="0"/>
              <a:t>3GPP Trusted WLAN Access to EPC </a:t>
            </a:r>
            <a:br>
              <a:rPr lang="en-US" dirty="0" smtClean="0"/>
            </a:br>
            <a:r>
              <a:rPr lang="en-US" dirty="0" smtClean="0"/>
              <a:t>OmniRAN Reference Point mapping</a:t>
            </a:r>
            <a:endParaRPr lang="en-US" dirty="0"/>
          </a:p>
        </p:txBody>
      </p:sp>
      <p:cxnSp>
        <p:nvCxnSpPr>
          <p:cNvPr id="230" name="Straight Connector 229"/>
          <p:cNvCxnSpPr>
            <a:stCxn id="244" idx="3"/>
          </p:cNvCxnSpPr>
          <p:nvPr/>
        </p:nvCxnSpPr>
        <p:spPr bwMode="auto">
          <a:xfrm>
            <a:off x="1241630" y="538767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4" name="Group 230"/>
          <p:cNvGrpSpPr/>
          <p:nvPr/>
        </p:nvGrpSpPr>
        <p:grpSpPr>
          <a:xfrm>
            <a:off x="1394030" y="5312740"/>
            <a:ext cx="479618" cy="457200"/>
            <a:chOff x="1524000" y="2209800"/>
            <a:chExt cx="479618" cy="457200"/>
          </a:xfrm>
        </p:grpSpPr>
        <p:sp>
          <p:nvSpPr>
            <p:cNvPr id="232" name="Oval 231"/>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33" name="TextBox 2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34" name="Straight Connector 233"/>
          <p:cNvCxnSpPr/>
          <p:nvPr/>
        </p:nvCxnSpPr>
        <p:spPr bwMode="auto">
          <a:xfrm>
            <a:off x="2994230" y="5409410"/>
            <a:ext cx="166729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5" name="Group 234"/>
          <p:cNvGrpSpPr/>
          <p:nvPr/>
        </p:nvGrpSpPr>
        <p:grpSpPr>
          <a:xfrm>
            <a:off x="3148708" y="5340330"/>
            <a:ext cx="479618" cy="461425"/>
            <a:chOff x="3276600" y="2156671"/>
            <a:chExt cx="479618" cy="461425"/>
          </a:xfrm>
        </p:grpSpPr>
        <p:sp>
          <p:nvSpPr>
            <p:cNvPr id="236" name="Oval 235"/>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37" name="TextBox 236"/>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grpSp>
        <p:nvGrpSpPr>
          <p:cNvPr id="6" name="Group 242"/>
          <p:cNvGrpSpPr/>
          <p:nvPr/>
        </p:nvGrpSpPr>
        <p:grpSpPr>
          <a:xfrm>
            <a:off x="251030" y="4836490"/>
            <a:ext cx="990600" cy="990600"/>
            <a:chOff x="381000" y="1962150"/>
            <a:chExt cx="990600" cy="990600"/>
          </a:xfrm>
        </p:grpSpPr>
        <p:sp>
          <p:nvSpPr>
            <p:cNvPr id="244"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45" name="Picture 244" descr="MC900439836.PNG"/>
            <p:cNvPicPr>
              <a:picLocks noChangeAspect="1"/>
            </p:cNvPicPr>
            <p:nvPr/>
          </p:nvPicPr>
          <p:blipFill>
            <a:blip r:embed="rId4"/>
            <a:stretch>
              <a:fillRect/>
            </a:stretch>
          </p:blipFill>
          <p:spPr>
            <a:xfrm>
              <a:off x="609600" y="2286000"/>
              <a:ext cx="533400" cy="533400"/>
            </a:xfrm>
            <a:prstGeom prst="rect">
              <a:avLst/>
            </a:prstGeom>
          </p:spPr>
        </p:pic>
      </p:grpSp>
      <p:sp>
        <p:nvSpPr>
          <p:cNvPr id="247" name="Oval 246"/>
          <p:cNvSpPr/>
          <p:nvPr/>
        </p:nvSpPr>
        <p:spPr bwMode="auto">
          <a:xfrm>
            <a:off x="3284240" y="508414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48" name="TextBox 247"/>
          <p:cNvSpPr txBox="1"/>
          <p:nvPr/>
        </p:nvSpPr>
        <p:spPr>
          <a:xfrm>
            <a:off x="3131840" y="477934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249" name="Straight Connector 248"/>
          <p:cNvCxnSpPr/>
          <p:nvPr/>
        </p:nvCxnSpPr>
        <p:spPr bwMode="auto">
          <a:xfrm>
            <a:off x="1241630" y="5146634"/>
            <a:ext cx="341989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aphicFrame>
        <p:nvGraphicFramePr>
          <p:cNvPr id="69" name="Object 68"/>
          <p:cNvGraphicFramePr>
            <a:graphicFrameLocks noChangeAspect="1"/>
          </p:cNvGraphicFramePr>
          <p:nvPr>
            <p:extLst>
              <p:ext uri="{D42A27DB-BD31-4B8C-83A1-F6EECF244321}">
                <p14:modId xmlns:p14="http://schemas.microsoft.com/office/powerpoint/2010/main" xmlns="" val="4141335378"/>
              </p:ext>
            </p:extLst>
          </p:nvPr>
        </p:nvGraphicFramePr>
        <p:xfrm>
          <a:off x="1331640" y="1493975"/>
          <a:ext cx="4659175" cy="3160294"/>
        </p:xfrm>
        <a:graphic>
          <a:graphicData uri="http://schemas.openxmlformats.org/presentationml/2006/ole">
            <p:oleObj spid="_x0000_s40965" name="Picture" r:id="rId5" imgW="3263760" imgH="2212560" progId="Word.Picture.8">
              <p:embed/>
            </p:oleObj>
          </a:graphicData>
        </a:graphic>
      </p:graphicFrame>
      <p:sp>
        <p:nvSpPr>
          <p:cNvPr id="159" name="AutoShape 154"/>
          <p:cNvSpPr>
            <a:spLocks noChangeArrowheads="1"/>
          </p:cNvSpPr>
          <p:nvPr/>
        </p:nvSpPr>
        <p:spPr bwMode="auto">
          <a:xfrm>
            <a:off x="3761910" y="4836490"/>
            <a:ext cx="162018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60" name="Picture 157"/>
          <p:cNvPicPr>
            <a:picLocks noChangeArrowheads="1"/>
          </p:cNvPicPr>
          <p:nvPr/>
        </p:nvPicPr>
        <p:blipFill>
          <a:blip r:embed="rId6"/>
          <a:srcRect/>
          <a:stretch>
            <a:fillRect/>
          </a:stretch>
        </p:blipFill>
        <p:spPr bwMode="auto">
          <a:xfrm>
            <a:off x="4396020" y="5527052"/>
            <a:ext cx="352425" cy="223838"/>
          </a:xfrm>
          <a:prstGeom prst="rect">
            <a:avLst/>
          </a:prstGeom>
          <a:noFill/>
          <a:ln w="12700">
            <a:noFill/>
            <a:miter lim="800000"/>
            <a:headEnd/>
            <a:tailEnd/>
          </a:ln>
          <a:effectLst/>
        </p:spPr>
      </p:pic>
      <p:sp>
        <p:nvSpPr>
          <p:cNvPr id="161" name="Rectangle 188"/>
          <p:cNvSpPr>
            <a:spLocks noChangeArrowheads="1"/>
          </p:cNvSpPr>
          <p:nvPr/>
        </p:nvSpPr>
        <p:spPr bwMode="auto">
          <a:xfrm>
            <a:off x="4121382" y="488411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7" name="Group 161"/>
          <p:cNvGrpSpPr/>
          <p:nvPr/>
        </p:nvGrpSpPr>
        <p:grpSpPr>
          <a:xfrm>
            <a:off x="4268355" y="5112796"/>
            <a:ext cx="532437" cy="381000"/>
            <a:chOff x="7481888" y="3079208"/>
            <a:chExt cx="595312" cy="425992"/>
          </a:xfrm>
        </p:grpSpPr>
        <p:sp>
          <p:nvSpPr>
            <p:cNvPr id="163"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64"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8" name="Group 122"/>
            <p:cNvGrpSpPr>
              <a:grpSpLocks/>
            </p:cNvGrpSpPr>
            <p:nvPr/>
          </p:nvGrpSpPr>
          <p:grpSpPr bwMode="auto">
            <a:xfrm>
              <a:off x="7848751" y="3079208"/>
              <a:ext cx="228449" cy="389708"/>
              <a:chOff x="4120" y="2308"/>
              <a:chExt cx="305" cy="415"/>
            </a:xfrm>
          </p:grpSpPr>
          <p:sp>
            <p:nvSpPr>
              <p:cNvPr id="16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6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 name="Group 126"/>
              <p:cNvGrpSpPr>
                <a:grpSpLocks/>
              </p:cNvGrpSpPr>
              <p:nvPr/>
            </p:nvGrpSpPr>
            <p:grpSpPr bwMode="auto">
              <a:xfrm flipH="1">
                <a:off x="4164" y="2500"/>
                <a:ext cx="152" cy="109"/>
                <a:chOff x="3216" y="2784"/>
                <a:chExt cx="192" cy="144"/>
              </a:xfrm>
            </p:grpSpPr>
            <p:sp>
              <p:nvSpPr>
                <p:cNvPr id="17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7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7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7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7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7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7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sp>
        <p:nvSpPr>
          <p:cNvPr id="19" name="Content Placeholder 18"/>
          <p:cNvSpPr>
            <a:spLocks noGrp="1"/>
          </p:cNvSpPr>
          <p:nvPr>
            <p:ph sz="half" idx="2"/>
          </p:nvPr>
        </p:nvSpPr>
        <p:spPr>
          <a:xfrm>
            <a:off x="5697125" y="1988840"/>
            <a:ext cx="2989674" cy="4545505"/>
          </a:xfrm>
          <a:solidFill>
            <a:schemeClr val="bg1"/>
          </a:solidFill>
        </p:spPr>
        <p:txBody>
          <a:bodyPr>
            <a:normAutofit fontScale="70000" lnSpcReduction="20000"/>
          </a:bodyPr>
          <a:lstStyle/>
          <a:p>
            <a:r>
              <a:rPr lang="en-US" dirty="0"/>
              <a:t>R1 maps directly to the SWw reference point of 3GPP</a:t>
            </a:r>
          </a:p>
          <a:p>
            <a:r>
              <a:rPr lang="en-US" dirty="0"/>
              <a:t>R2 and R3 would provide specified interfaces for Trusted WLAN AAA Proxy and Trusted WLAN Access Gateway, which are not addressed by 3GPP by definition</a:t>
            </a:r>
          </a:p>
          <a:p>
            <a:r>
              <a:rPr lang="en-US" dirty="0"/>
              <a:t>3GPP does not provide details for direct Internet access.</a:t>
            </a:r>
            <a:endParaRPr lang="en-US"/>
          </a:p>
        </p:txBody>
      </p:sp>
      <p:sp>
        <p:nvSpPr>
          <p:cNvPr id="80" name="Rounded Rectangle 79"/>
          <p:cNvSpPr/>
          <p:nvPr/>
        </p:nvSpPr>
        <p:spPr bwMode="auto">
          <a:xfrm>
            <a:off x="4076945" y="5949240"/>
            <a:ext cx="990600" cy="71976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aphicFrame>
        <p:nvGraphicFramePr>
          <p:cNvPr id="82" name="Object 15">
            <a:hlinkClick r:id="" action="ppaction://ole?verb=0"/>
          </p:cNvPr>
          <p:cNvGraphicFramePr>
            <a:graphicFrameLocks/>
          </p:cNvGraphicFramePr>
          <p:nvPr>
            <p:extLst>
              <p:ext uri="{D42A27DB-BD31-4B8C-83A1-F6EECF244321}">
                <p14:modId xmlns:p14="http://schemas.microsoft.com/office/powerpoint/2010/main" xmlns="" val="3018622822"/>
              </p:ext>
            </p:extLst>
          </p:nvPr>
        </p:nvGraphicFramePr>
        <p:xfrm>
          <a:off x="4121950" y="6039000"/>
          <a:ext cx="945105" cy="540060"/>
        </p:xfrm>
        <a:graphic>
          <a:graphicData uri="http://schemas.openxmlformats.org/presentationml/2006/ole">
            <p:oleObj spid="_x0000_s40966" name="Clip" r:id="rId7" imgW="5757415" imgH="3221332" progId="">
              <p:embed/>
            </p:oleObj>
          </a:graphicData>
        </a:graphic>
      </p:graphicFrame>
      <p:sp>
        <p:nvSpPr>
          <p:cNvPr id="83" name="Text Box 16"/>
          <p:cNvSpPr txBox="1">
            <a:spLocks noChangeArrowheads="1"/>
          </p:cNvSpPr>
          <p:nvPr/>
        </p:nvSpPr>
        <p:spPr bwMode="auto">
          <a:xfrm>
            <a:off x="4266580" y="6129010"/>
            <a:ext cx="800475"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cxnSp>
        <p:nvCxnSpPr>
          <p:cNvPr id="158" name="Straight Connector 157"/>
          <p:cNvCxnSpPr>
            <a:stCxn id="159" idx="2"/>
            <a:endCxn id="80" idx="0"/>
          </p:cNvCxnSpPr>
          <p:nvPr/>
        </p:nvCxnSpPr>
        <p:spPr bwMode="auto">
          <a:xfrm>
            <a:off x="4572000" y="5827090"/>
            <a:ext cx="245" cy="122150"/>
          </a:xfrm>
          <a:prstGeom prst="line">
            <a:avLst/>
          </a:prstGeom>
          <a:solidFill>
            <a:schemeClr val="accent1"/>
          </a:solidFill>
          <a:ln w="19050" cap="flat" cmpd="sng" algn="ctr">
            <a:solidFill>
              <a:schemeClr val="tx1"/>
            </a:solidFill>
            <a:prstDash val="solid"/>
            <a:round/>
            <a:headEnd type="none" w="sm" len="sm"/>
            <a:tailEnd type="none" w="sm" len="sm"/>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ZigBee</a:t>
            </a:r>
            <a:r>
              <a:rPr lang="en-US" dirty="0" smtClean="0"/>
              <a:t> SEP2 Smart Grid Application</a:t>
            </a:r>
            <a:br>
              <a:rPr lang="en-US" dirty="0" smtClean="0"/>
            </a:br>
            <a:r>
              <a:rPr lang="en-US" dirty="0" smtClean="0"/>
              <a:t>SEP2 </a:t>
            </a:r>
            <a:r>
              <a:rPr lang="en-US" dirty="0"/>
              <a:t>Communication Infrastructure</a:t>
            </a:r>
          </a:p>
        </p:txBody>
      </p:sp>
      <p:sp>
        <p:nvSpPr>
          <p:cNvPr id="3" name="Content Placeholder 2"/>
          <p:cNvSpPr>
            <a:spLocks noGrp="1"/>
          </p:cNvSpPr>
          <p:nvPr>
            <p:ph idx="1"/>
          </p:nvPr>
        </p:nvSpPr>
        <p:spPr/>
        <p:txBody>
          <a:bodyPr>
            <a:normAutofit fontScale="70000" lnSpcReduction="20000"/>
          </a:bodyPr>
          <a:lstStyle/>
          <a:p>
            <a:r>
              <a:rPr lang="en-US"/>
              <a:t>SEP2 defines a Smart Energy Profile Network by which a variety of devices can communicate with the Energy Services Interface</a:t>
            </a:r>
          </a:p>
          <a:p>
            <a:r>
              <a:rPr lang="en-US"/>
              <a:t>The network consists of</a:t>
            </a:r>
          </a:p>
          <a:p>
            <a:pPr lvl="1"/>
            <a:r>
              <a:rPr lang="en-US"/>
              <a:t>Local access infrastructure (HAN) with</a:t>
            </a:r>
          </a:p>
          <a:p>
            <a:pPr lvl="2"/>
            <a:r>
              <a:rPr lang="en-US"/>
              <a:t>Network Access Server</a:t>
            </a:r>
          </a:p>
          <a:p>
            <a:pPr lvl="2"/>
            <a:r>
              <a:rPr lang="en-US"/>
              <a:t>Network Authentication Server</a:t>
            </a:r>
          </a:p>
          <a:p>
            <a:pPr lvl="1"/>
            <a:r>
              <a:rPr lang="en-US"/>
              <a:t>Application Trust Center</a:t>
            </a:r>
          </a:p>
          <a:p>
            <a:pPr lvl="1"/>
            <a:r>
              <a:rPr lang="en-US"/>
              <a:t>Energy Services Interface </a:t>
            </a:r>
            <a:br>
              <a:rPr lang="en-US"/>
            </a:br>
            <a:r>
              <a:rPr lang="en-US"/>
              <a:t>to energy provider</a:t>
            </a:r>
          </a:p>
          <a:p>
            <a:r>
              <a:rPr lang="en-US"/>
              <a:t>Local access infrastructure can </a:t>
            </a:r>
            <a:br>
              <a:rPr lang="en-US"/>
            </a:br>
            <a:r>
              <a:rPr lang="en-US"/>
              <a:t>be based on any technology </a:t>
            </a:r>
            <a:br>
              <a:rPr lang="en-US"/>
            </a:br>
            <a:r>
              <a:rPr lang="en-US"/>
              <a:t>enabling IP connectivity to the </a:t>
            </a:r>
            <a:br>
              <a:rPr lang="en-US"/>
            </a:br>
            <a:r>
              <a:rPr lang="en-US"/>
              <a:t>Application Trust Center and ESI.</a:t>
            </a:r>
          </a:p>
        </p:txBody>
      </p:sp>
      <p:sp>
        <p:nvSpPr>
          <p:cNvPr id="4" name="Cloud 3"/>
          <p:cNvSpPr/>
          <p:nvPr/>
        </p:nvSpPr>
        <p:spPr bwMode="auto">
          <a:xfrm>
            <a:off x="5832139" y="3474005"/>
            <a:ext cx="2115235" cy="2115235"/>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anchor="ctr" anchorCtr="0"/>
          <a:lstStyle/>
          <a:p>
            <a:pPr algn="ctr"/>
            <a:r>
              <a:rPr lang="en-US" sz="3200">
                <a:latin typeface="+mn-lt"/>
              </a:rPr>
              <a:t>HAN</a:t>
            </a:r>
          </a:p>
        </p:txBody>
      </p:sp>
      <p:pic>
        <p:nvPicPr>
          <p:cNvPr id="6" name="Picture 5" descr="MC900310906.WM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67055" y="4599130"/>
            <a:ext cx="467176" cy="522545"/>
          </a:xfrm>
          <a:prstGeom prst="rect">
            <a:avLst/>
          </a:prstGeom>
        </p:spPr>
      </p:pic>
      <p:pic>
        <p:nvPicPr>
          <p:cNvPr id="7" name="Picture 6" descr="MC900431633.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247075" y="5184195"/>
            <a:ext cx="773705" cy="773705"/>
          </a:xfrm>
          <a:prstGeom prst="rect">
            <a:avLst/>
          </a:prstGeom>
        </p:spPr>
      </p:pic>
      <p:pic>
        <p:nvPicPr>
          <p:cNvPr id="8" name="Picture 7" descr="MC900389842.WM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382090" y="3113965"/>
            <a:ext cx="496107" cy="471651"/>
          </a:xfrm>
          <a:prstGeom prst="rect">
            <a:avLst/>
          </a:prstGeom>
        </p:spPr>
      </p:pic>
      <p:pic>
        <p:nvPicPr>
          <p:cNvPr id="10" name="Picture 9" descr="MC900441450.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797025" y="3744035"/>
            <a:ext cx="818710" cy="818710"/>
          </a:xfrm>
          <a:prstGeom prst="rect">
            <a:avLst/>
          </a:prstGeom>
        </p:spPr>
      </p:pic>
      <p:graphicFrame>
        <p:nvGraphicFramePr>
          <p:cNvPr id="11" name="Object 100"/>
          <p:cNvGraphicFramePr>
            <a:graphicFrameLocks noChangeAspect="1"/>
          </p:cNvGraphicFramePr>
          <p:nvPr>
            <p:extLst>
              <p:ext uri="{D42A27DB-BD31-4B8C-83A1-F6EECF244321}">
                <p14:modId xmlns:p14="http://schemas.microsoft.com/office/powerpoint/2010/main" xmlns="" val="2189855826"/>
              </p:ext>
            </p:extLst>
          </p:nvPr>
        </p:nvGraphicFramePr>
        <p:xfrm>
          <a:off x="8064678" y="2798929"/>
          <a:ext cx="780087" cy="585065"/>
        </p:xfrm>
        <a:graphic>
          <a:graphicData uri="http://schemas.openxmlformats.org/presentationml/2006/ole">
            <p:oleObj spid="_x0000_s41988" name="Clip" r:id="rId7" imgW="5896800" imgH="1864800" progId="">
              <p:embed/>
            </p:oleObj>
          </a:graphicData>
        </a:graphic>
      </p:graphicFrame>
      <p:grpSp>
        <p:nvGrpSpPr>
          <p:cNvPr id="5" name="Group 122"/>
          <p:cNvGrpSpPr>
            <a:grpSpLocks/>
          </p:cNvGrpSpPr>
          <p:nvPr/>
        </p:nvGrpSpPr>
        <p:grpSpPr bwMode="auto">
          <a:xfrm>
            <a:off x="7317304" y="3654025"/>
            <a:ext cx="269875" cy="390062"/>
            <a:chOff x="4120" y="2308"/>
            <a:chExt cx="305" cy="415"/>
          </a:xfrm>
        </p:grpSpPr>
        <p:sp>
          <p:nvSpPr>
            <p:cNvPr id="1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 name="Group 126"/>
            <p:cNvGrpSpPr>
              <a:grpSpLocks/>
            </p:cNvGrpSpPr>
            <p:nvPr/>
          </p:nvGrpSpPr>
          <p:grpSpPr bwMode="auto">
            <a:xfrm flipH="1">
              <a:off x="4164" y="2500"/>
              <a:ext cx="152" cy="109"/>
              <a:chOff x="3216" y="2784"/>
              <a:chExt cx="192" cy="144"/>
            </a:xfrm>
          </p:grpSpPr>
          <p:sp>
            <p:nvSpPr>
              <p:cNvPr id="2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4" name="AutoShape 22"/>
          <p:cNvSpPr>
            <a:spLocks noChangeArrowheads="1"/>
          </p:cNvSpPr>
          <p:nvPr/>
        </p:nvSpPr>
        <p:spPr bwMode="auto">
          <a:xfrm>
            <a:off x="7497325" y="387249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5" name="TextBox 24"/>
          <p:cNvSpPr txBox="1"/>
          <p:nvPr/>
        </p:nvSpPr>
        <p:spPr>
          <a:xfrm>
            <a:off x="6327195" y="3699030"/>
            <a:ext cx="1172817"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Authentication </a:t>
            </a:r>
            <a:br>
              <a:rPr lang="en-US" dirty="0">
                <a:latin typeface="+mn-lt"/>
              </a:rPr>
            </a:br>
            <a:r>
              <a:rPr lang="en-US" dirty="0">
                <a:latin typeface="+mn-lt"/>
              </a:rPr>
              <a:t>Server</a:t>
            </a:r>
          </a:p>
        </p:txBody>
      </p:sp>
      <p:grpSp>
        <p:nvGrpSpPr>
          <p:cNvPr id="12" name="Group 122"/>
          <p:cNvGrpSpPr>
            <a:grpSpLocks/>
          </p:cNvGrpSpPr>
          <p:nvPr/>
        </p:nvGrpSpPr>
        <p:grpSpPr bwMode="auto">
          <a:xfrm>
            <a:off x="7227295" y="2393885"/>
            <a:ext cx="269875" cy="390062"/>
            <a:chOff x="4120" y="2308"/>
            <a:chExt cx="305" cy="415"/>
          </a:xfrm>
        </p:grpSpPr>
        <p:sp>
          <p:nvSpPr>
            <p:cNvPr id="2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 name="Group 126"/>
            <p:cNvGrpSpPr>
              <a:grpSpLocks/>
            </p:cNvGrpSpPr>
            <p:nvPr/>
          </p:nvGrpSpPr>
          <p:grpSpPr bwMode="auto">
            <a:xfrm flipH="1">
              <a:off x="4164" y="2500"/>
              <a:ext cx="152" cy="109"/>
              <a:chOff x="3216" y="2784"/>
              <a:chExt cx="192" cy="144"/>
            </a:xfrm>
          </p:grpSpPr>
          <p:sp>
            <p:nvSpPr>
              <p:cNvPr id="3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8" name="AutoShape 22"/>
          <p:cNvSpPr>
            <a:spLocks noChangeArrowheads="1"/>
          </p:cNvSpPr>
          <p:nvPr/>
        </p:nvSpPr>
        <p:spPr bwMode="auto">
          <a:xfrm>
            <a:off x="7407316" y="261235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9" name="TextBox 38"/>
          <p:cNvSpPr txBox="1"/>
          <p:nvPr/>
        </p:nvSpPr>
        <p:spPr>
          <a:xfrm>
            <a:off x="6777245" y="2742310"/>
            <a:ext cx="1043876" cy="461665"/>
          </a:xfrm>
          <a:prstGeom prst="rect">
            <a:avLst/>
          </a:prstGeom>
          <a:noFill/>
        </p:spPr>
        <p:txBody>
          <a:bodyPr wrap="none" rtlCol="0">
            <a:spAutoFit/>
          </a:bodyPr>
          <a:lstStyle/>
          <a:p>
            <a:r>
              <a:rPr lang="en-US" dirty="0">
                <a:latin typeface="+mn-lt"/>
              </a:rPr>
              <a:t>Application</a:t>
            </a:r>
            <a:br>
              <a:rPr lang="en-US" dirty="0">
                <a:latin typeface="+mn-lt"/>
              </a:rPr>
            </a:br>
            <a:r>
              <a:rPr lang="en-US" dirty="0">
                <a:latin typeface="+mn-lt"/>
              </a:rPr>
              <a:t>Trust Server</a:t>
            </a:r>
          </a:p>
        </p:txBody>
      </p:sp>
      <p:grpSp>
        <p:nvGrpSpPr>
          <p:cNvPr id="26" name="Group 122"/>
          <p:cNvGrpSpPr>
            <a:grpSpLocks/>
          </p:cNvGrpSpPr>
          <p:nvPr/>
        </p:nvGrpSpPr>
        <p:grpSpPr bwMode="auto">
          <a:xfrm>
            <a:off x="7452320" y="4329100"/>
            <a:ext cx="269875" cy="390062"/>
            <a:chOff x="4120" y="2308"/>
            <a:chExt cx="305" cy="415"/>
          </a:xfrm>
        </p:grpSpPr>
        <p:sp>
          <p:nvSpPr>
            <p:cNvPr id="4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4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4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0" name="Group 126"/>
            <p:cNvGrpSpPr>
              <a:grpSpLocks/>
            </p:cNvGrpSpPr>
            <p:nvPr/>
          </p:nvGrpSpPr>
          <p:grpSpPr bwMode="auto">
            <a:xfrm flipH="1">
              <a:off x="4164" y="2500"/>
              <a:ext cx="152" cy="109"/>
              <a:chOff x="3216" y="2784"/>
              <a:chExt cx="192" cy="144"/>
            </a:xfrm>
          </p:grpSpPr>
          <p:sp>
            <p:nvSpPr>
              <p:cNvPr id="4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5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5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5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4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4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4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40" name="Picture 157"/>
          <p:cNvPicPr>
            <a:picLocks noChangeArrowheads="1"/>
          </p:cNvPicPr>
          <p:nvPr/>
        </p:nvPicPr>
        <p:blipFill>
          <a:blip r:embed="rId8"/>
          <a:srcRect/>
          <a:stretch>
            <a:fillRect/>
          </a:stretch>
        </p:blipFill>
        <p:spPr bwMode="auto">
          <a:xfrm>
            <a:off x="7549945" y="4554125"/>
            <a:ext cx="352425" cy="223838"/>
          </a:xfrm>
          <a:prstGeom prst="rect">
            <a:avLst/>
          </a:prstGeom>
          <a:noFill/>
          <a:ln w="12700">
            <a:noFill/>
            <a:miter lim="800000"/>
            <a:headEnd/>
            <a:tailEnd/>
          </a:ln>
          <a:effectLst/>
        </p:spPr>
      </p:pic>
      <p:sp>
        <p:nvSpPr>
          <p:cNvPr id="53" name="TextBox 52"/>
          <p:cNvSpPr txBox="1"/>
          <p:nvPr/>
        </p:nvSpPr>
        <p:spPr>
          <a:xfrm>
            <a:off x="6883292" y="4627874"/>
            <a:ext cx="749048"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Access </a:t>
            </a:r>
            <a:br>
              <a:rPr lang="en-US" dirty="0">
                <a:latin typeface="+mn-lt"/>
              </a:rPr>
            </a:br>
            <a:r>
              <a:rPr lang="en-US" dirty="0">
                <a:latin typeface="+mn-lt"/>
              </a:rPr>
              <a:t>Server</a:t>
            </a:r>
          </a:p>
        </p:txBody>
      </p:sp>
      <p:sp>
        <p:nvSpPr>
          <p:cNvPr id="54" name="TextBox 53"/>
          <p:cNvSpPr txBox="1"/>
          <p:nvPr/>
        </p:nvSpPr>
        <p:spPr>
          <a:xfrm>
            <a:off x="8242080" y="2573905"/>
            <a:ext cx="515385" cy="338554"/>
          </a:xfrm>
          <a:prstGeom prst="rect">
            <a:avLst/>
          </a:prstGeom>
          <a:noFill/>
        </p:spPr>
        <p:txBody>
          <a:bodyPr wrap="none" rtlCol="0">
            <a:spAutoFit/>
          </a:bodyPr>
          <a:lstStyle/>
          <a:p>
            <a:r>
              <a:rPr lang="en-US" sz="1600" dirty="0">
                <a:latin typeface="+mn-lt"/>
              </a:rPr>
              <a:t>ESI</a:t>
            </a:r>
          </a:p>
        </p:txBody>
      </p:sp>
      <p:cxnSp>
        <p:nvCxnSpPr>
          <p:cNvPr id="56" name="Straight Connector 55"/>
          <p:cNvCxnSpPr/>
          <p:nvPr/>
        </p:nvCxnSpPr>
        <p:spPr bwMode="auto">
          <a:xfrm>
            <a:off x="5787135" y="3519010"/>
            <a:ext cx="360040" cy="22502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57" name="Straight Connector 56"/>
          <p:cNvCxnSpPr/>
          <p:nvPr/>
        </p:nvCxnSpPr>
        <p:spPr bwMode="auto">
          <a:xfrm>
            <a:off x="5337085" y="4149080"/>
            <a:ext cx="540060" cy="18002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0" name="Straight Connector 59"/>
          <p:cNvCxnSpPr/>
          <p:nvPr/>
        </p:nvCxnSpPr>
        <p:spPr bwMode="auto">
          <a:xfrm flipV="1">
            <a:off x="5517105" y="4734145"/>
            <a:ext cx="360040" cy="450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2" name="Straight Connector 61"/>
          <p:cNvCxnSpPr/>
          <p:nvPr/>
        </p:nvCxnSpPr>
        <p:spPr bwMode="auto">
          <a:xfrm flipV="1">
            <a:off x="5787135" y="5364216"/>
            <a:ext cx="450050" cy="225024"/>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5" name="Straight Connector 64"/>
          <p:cNvCxnSpPr/>
          <p:nvPr/>
        </p:nvCxnSpPr>
        <p:spPr bwMode="auto">
          <a:xfrm flipH="1">
            <a:off x="7767355" y="3203975"/>
            <a:ext cx="720080" cy="126014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72" name="Freeform 71"/>
          <p:cNvSpPr/>
          <p:nvPr/>
        </p:nvSpPr>
        <p:spPr>
          <a:xfrm>
            <a:off x="7542329" y="2798930"/>
            <a:ext cx="590847" cy="1491250"/>
          </a:xfrm>
          <a:custGeom>
            <a:avLst/>
            <a:gdLst>
              <a:gd name="connsiteX0" fmla="*/ 0 w 408253"/>
              <a:gd name="connsiteY0" fmla="*/ 0 h 1434506"/>
              <a:gd name="connsiteX1" fmla="*/ 399802 w 408253"/>
              <a:gd name="connsiteY1" fmla="*/ 517363 h 1434506"/>
              <a:gd name="connsiteX2" fmla="*/ 282213 w 408253"/>
              <a:gd name="connsiteY2" fmla="*/ 1434506 h 1434506"/>
              <a:gd name="connsiteX0" fmla="*/ 0 w 402434"/>
              <a:gd name="connsiteY0" fmla="*/ 0 h 1721843"/>
              <a:gd name="connsiteX1" fmla="*/ 399802 w 402434"/>
              <a:gd name="connsiteY1" fmla="*/ 517363 h 1721843"/>
              <a:gd name="connsiteX2" fmla="*/ 183750 w 402434"/>
              <a:gd name="connsiteY2" fmla="*/ 1721843 h 1721843"/>
              <a:gd name="connsiteX0" fmla="*/ 0 w 459404"/>
              <a:gd name="connsiteY0" fmla="*/ 0 h 1721843"/>
              <a:gd name="connsiteX1" fmla="*/ 457238 w 459404"/>
              <a:gd name="connsiteY1" fmla="*/ 642292 h 1721843"/>
              <a:gd name="connsiteX2" fmla="*/ 183750 w 459404"/>
              <a:gd name="connsiteY2" fmla="*/ 1721843 h 1721843"/>
              <a:gd name="connsiteX0" fmla="*/ 0 w 410561"/>
              <a:gd name="connsiteY0" fmla="*/ 0 h 1721843"/>
              <a:gd name="connsiteX1" fmla="*/ 408007 w 410561"/>
              <a:gd name="connsiteY1" fmla="*/ 642292 h 1721843"/>
              <a:gd name="connsiteX2" fmla="*/ 183750 w 410561"/>
              <a:gd name="connsiteY2" fmla="*/ 1721843 h 1721843"/>
              <a:gd name="connsiteX0" fmla="*/ 0 w 411918"/>
              <a:gd name="connsiteY0" fmla="*/ 0 h 1721843"/>
              <a:gd name="connsiteX1" fmla="*/ 408007 w 411918"/>
              <a:gd name="connsiteY1" fmla="*/ 642292 h 1721843"/>
              <a:gd name="connsiteX2" fmla="*/ 183750 w 411918"/>
              <a:gd name="connsiteY2" fmla="*/ 1721843 h 1721843"/>
              <a:gd name="connsiteX0" fmla="*/ 0 w 413687"/>
              <a:gd name="connsiteY0" fmla="*/ 0 h 1584422"/>
              <a:gd name="connsiteX1" fmla="*/ 408007 w 413687"/>
              <a:gd name="connsiteY1" fmla="*/ 642292 h 1584422"/>
              <a:gd name="connsiteX2" fmla="*/ 249392 w 413687"/>
              <a:gd name="connsiteY2" fmla="*/ 1584422 h 1584422"/>
              <a:gd name="connsiteX0" fmla="*/ 0 w 412288"/>
              <a:gd name="connsiteY0" fmla="*/ 0 h 1584422"/>
              <a:gd name="connsiteX1" fmla="*/ 408007 w 412288"/>
              <a:gd name="connsiteY1" fmla="*/ 642292 h 1584422"/>
              <a:gd name="connsiteX2" fmla="*/ 224776 w 412288"/>
              <a:gd name="connsiteY2" fmla="*/ 1584422 h 1584422"/>
            </a:gdLst>
            <a:ahLst/>
            <a:cxnLst>
              <a:cxn ang="0">
                <a:pos x="connsiteX0" y="connsiteY0"/>
              </a:cxn>
              <a:cxn ang="0">
                <a:pos x="connsiteX1" y="connsiteY1"/>
              </a:cxn>
              <a:cxn ang="0">
                <a:pos x="connsiteX2" y="connsiteY2"/>
              </a:cxn>
            </a:cxnLst>
            <a:rect l="l" t="t" r="r" b="b"/>
            <a:pathLst>
              <a:path w="412288" h="1584422">
                <a:moveTo>
                  <a:pt x="0" y="0"/>
                </a:moveTo>
                <a:cubicBezTo>
                  <a:pt x="176383" y="139139"/>
                  <a:pt x="370544" y="378222"/>
                  <a:pt x="408007" y="642292"/>
                </a:cubicBezTo>
                <a:cubicBezTo>
                  <a:pt x="445470" y="906362"/>
                  <a:pt x="224776" y="1584422"/>
                  <a:pt x="224776" y="1584422"/>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xmlns="" val="2949860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ZigBee</a:t>
            </a:r>
            <a:r>
              <a:rPr lang="en-US" dirty="0" smtClean="0"/>
              <a:t> SEP2 Smart Grid Application </a:t>
            </a:r>
            <a:br>
              <a:rPr lang="en-US" dirty="0" smtClean="0"/>
            </a:br>
            <a:r>
              <a:rPr lang="en-US" dirty="0" smtClean="0"/>
              <a:t>OmniRAN Reference </a:t>
            </a:r>
            <a:r>
              <a:rPr lang="en-US" dirty="0"/>
              <a:t>Point Mapping</a:t>
            </a:r>
          </a:p>
        </p:txBody>
      </p:sp>
      <p:sp>
        <p:nvSpPr>
          <p:cNvPr id="3" name="Content Placeholder 2"/>
          <p:cNvSpPr>
            <a:spLocks noGrp="1"/>
          </p:cNvSpPr>
          <p:nvPr>
            <p:ph idx="1"/>
          </p:nvPr>
        </p:nvSpPr>
        <p:spPr>
          <a:xfrm>
            <a:off x="457199" y="1600200"/>
            <a:ext cx="3664751" cy="4709119"/>
          </a:xfrm>
        </p:spPr>
        <p:txBody>
          <a:bodyPr>
            <a:normAutofit fontScale="55000" lnSpcReduction="20000"/>
          </a:bodyPr>
          <a:lstStyle/>
          <a:p>
            <a:r>
              <a:rPr lang="en-US"/>
              <a:t>OmniRAN is applicable to the local access infrastructure providing IP connectivity to ESI and Application Trust Server</a:t>
            </a:r>
          </a:p>
          <a:p>
            <a:r>
              <a:rPr lang="en-US"/>
              <a:t>HAN represents the functions contained in Access and Core function blocks of OmniRAN</a:t>
            </a:r>
          </a:p>
          <a:p>
            <a:r>
              <a:rPr lang="en-US"/>
              <a:t>R3 allows for easy integration of different link layer technologies with common Network Authentication Server and Network Access Server</a:t>
            </a:r>
          </a:p>
          <a:p>
            <a:r>
              <a:rPr lang="en-US"/>
              <a:t>R2 provides access authentication for any link technology represented by R1</a:t>
            </a:r>
          </a:p>
        </p:txBody>
      </p:sp>
      <p:grpSp>
        <p:nvGrpSpPr>
          <p:cNvPr id="4" name="Group 122"/>
          <p:cNvGrpSpPr/>
          <p:nvPr/>
        </p:nvGrpSpPr>
        <p:grpSpPr>
          <a:xfrm>
            <a:off x="6575285" y="5453735"/>
            <a:ext cx="990600" cy="990600"/>
            <a:chOff x="7315200" y="2819400"/>
            <a:chExt cx="990600" cy="990600"/>
          </a:xfrm>
        </p:grpSpPr>
        <p:sp>
          <p:nvSpPr>
            <p:cNvPr id="170"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71"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172"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5" name="Group 107"/>
            <p:cNvGrpSpPr/>
            <p:nvPr/>
          </p:nvGrpSpPr>
          <p:grpSpPr>
            <a:xfrm>
              <a:off x="7520910" y="3095706"/>
              <a:ext cx="532437" cy="381000"/>
              <a:chOff x="7481888" y="3079208"/>
              <a:chExt cx="595312" cy="425992"/>
            </a:xfrm>
          </p:grpSpPr>
          <p:sp>
            <p:nvSpPr>
              <p:cNvPr id="174"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75"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6" name="Group 122"/>
              <p:cNvGrpSpPr>
                <a:grpSpLocks/>
              </p:cNvGrpSpPr>
              <p:nvPr/>
            </p:nvGrpSpPr>
            <p:grpSpPr bwMode="auto">
              <a:xfrm>
                <a:off x="7848751" y="3079208"/>
                <a:ext cx="228449" cy="389708"/>
                <a:chOff x="4120" y="2308"/>
                <a:chExt cx="305" cy="415"/>
              </a:xfrm>
            </p:grpSpPr>
            <p:sp>
              <p:nvSpPr>
                <p:cNvPr id="17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7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7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7" name="Group 126"/>
                <p:cNvGrpSpPr>
                  <a:grpSpLocks/>
                </p:cNvGrpSpPr>
                <p:nvPr/>
              </p:nvGrpSpPr>
              <p:grpSpPr bwMode="auto">
                <a:xfrm flipH="1">
                  <a:off x="4164" y="2500"/>
                  <a:ext cx="152" cy="109"/>
                  <a:chOff x="3216" y="2784"/>
                  <a:chExt cx="192" cy="144"/>
                </a:xfrm>
              </p:grpSpPr>
              <p:sp>
                <p:nvSpPr>
                  <p:cNvPr id="18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8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8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8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8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8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8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8" name="Group 582"/>
          <p:cNvGrpSpPr/>
          <p:nvPr/>
        </p:nvGrpSpPr>
        <p:grpSpPr>
          <a:xfrm>
            <a:off x="7946885" y="5453735"/>
            <a:ext cx="990600" cy="990600"/>
            <a:chOff x="5257800" y="1733550"/>
            <a:chExt cx="990600" cy="990600"/>
          </a:xfrm>
        </p:grpSpPr>
        <p:sp>
          <p:nvSpPr>
            <p:cNvPr id="189" name="Rounded Rectangle 188"/>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9" name="Group 61"/>
            <p:cNvGrpSpPr/>
            <p:nvPr/>
          </p:nvGrpSpPr>
          <p:grpSpPr>
            <a:xfrm>
              <a:off x="5410201" y="1816606"/>
              <a:ext cx="609600" cy="450344"/>
              <a:chOff x="6324600" y="1828800"/>
              <a:chExt cx="917575" cy="677862"/>
            </a:xfrm>
          </p:grpSpPr>
          <p:grpSp>
            <p:nvGrpSpPr>
              <p:cNvPr id="10" name="Group 10"/>
              <p:cNvGrpSpPr>
                <a:grpSpLocks/>
              </p:cNvGrpSpPr>
              <p:nvPr/>
            </p:nvGrpSpPr>
            <p:grpSpPr bwMode="auto">
              <a:xfrm>
                <a:off x="6972300" y="1828800"/>
                <a:ext cx="269875" cy="460375"/>
                <a:chOff x="4120" y="2308"/>
                <a:chExt cx="305" cy="415"/>
              </a:xfrm>
            </p:grpSpPr>
            <p:sp>
              <p:nvSpPr>
                <p:cNvPr id="228"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29"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30"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1" name="Group 14"/>
                <p:cNvGrpSpPr>
                  <a:grpSpLocks/>
                </p:cNvGrpSpPr>
                <p:nvPr/>
              </p:nvGrpSpPr>
              <p:grpSpPr bwMode="auto">
                <a:xfrm flipH="1">
                  <a:off x="4164" y="2500"/>
                  <a:ext cx="152" cy="109"/>
                  <a:chOff x="3216" y="2784"/>
                  <a:chExt cx="192" cy="144"/>
                </a:xfrm>
              </p:grpSpPr>
              <p:sp>
                <p:nvSpPr>
                  <p:cNvPr id="235"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36"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37"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38"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32"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33"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34"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 name="Group 22"/>
              <p:cNvGrpSpPr>
                <a:grpSpLocks/>
              </p:cNvGrpSpPr>
              <p:nvPr/>
            </p:nvGrpSpPr>
            <p:grpSpPr bwMode="auto">
              <a:xfrm>
                <a:off x="6756400" y="1901825"/>
                <a:ext cx="269875" cy="460375"/>
                <a:chOff x="4120" y="2308"/>
                <a:chExt cx="305" cy="415"/>
              </a:xfrm>
            </p:grpSpPr>
            <p:sp>
              <p:nvSpPr>
                <p:cNvPr id="217"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18"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19"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3" name="Group 26"/>
                <p:cNvGrpSpPr>
                  <a:grpSpLocks/>
                </p:cNvGrpSpPr>
                <p:nvPr/>
              </p:nvGrpSpPr>
              <p:grpSpPr bwMode="auto">
                <a:xfrm flipH="1">
                  <a:off x="4164" y="2500"/>
                  <a:ext cx="152" cy="109"/>
                  <a:chOff x="3216" y="2784"/>
                  <a:chExt cx="192" cy="144"/>
                </a:xfrm>
              </p:grpSpPr>
              <p:sp>
                <p:nvSpPr>
                  <p:cNvPr id="224"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25"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26"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27"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21"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22"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23"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4" name="Group 34"/>
              <p:cNvGrpSpPr>
                <a:grpSpLocks/>
              </p:cNvGrpSpPr>
              <p:nvPr/>
            </p:nvGrpSpPr>
            <p:grpSpPr bwMode="auto">
              <a:xfrm>
                <a:off x="6540500" y="1973262"/>
                <a:ext cx="269875" cy="460375"/>
                <a:chOff x="4120" y="2308"/>
                <a:chExt cx="305" cy="415"/>
              </a:xfrm>
            </p:grpSpPr>
            <p:sp>
              <p:nvSpPr>
                <p:cNvPr id="206"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07"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08"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5" name="Group 38"/>
                <p:cNvGrpSpPr>
                  <a:grpSpLocks/>
                </p:cNvGrpSpPr>
                <p:nvPr/>
              </p:nvGrpSpPr>
              <p:grpSpPr bwMode="auto">
                <a:xfrm flipH="1">
                  <a:off x="4164" y="2500"/>
                  <a:ext cx="152" cy="109"/>
                  <a:chOff x="3216" y="2784"/>
                  <a:chExt cx="192" cy="144"/>
                </a:xfrm>
              </p:grpSpPr>
              <p:sp>
                <p:nvSpPr>
                  <p:cNvPr id="213"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14"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15"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16"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10"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11"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12"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6" name="Group 618"/>
              <p:cNvGrpSpPr>
                <a:grpSpLocks/>
              </p:cNvGrpSpPr>
              <p:nvPr/>
            </p:nvGrpSpPr>
            <p:grpSpPr bwMode="auto">
              <a:xfrm>
                <a:off x="6324600" y="2046287"/>
                <a:ext cx="269875" cy="460375"/>
                <a:chOff x="4120" y="2308"/>
                <a:chExt cx="305" cy="415"/>
              </a:xfrm>
            </p:grpSpPr>
            <p:sp>
              <p:nvSpPr>
                <p:cNvPr id="195"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196"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197"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7" name="Group 622"/>
                <p:cNvGrpSpPr>
                  <a:grpSpLocks/>
                </p:cNvGrpSpPr>
                <p:nvPr/>
              </p:nvGrpSpPr>
              <p:grpSpPr bwMode="auto">
                <a:xfrm flipH="1">
                  <a:off x="4164" y="2500"/>
                  <a:ext cx="152" cy="109"/>
                  <a:chOff x="3216" y="2784"/>
                  <a:chExt cx="192" cy="144"/>
                </a:xfrm>
              </p:grpSpPr>
              <p:sp>
                <p:nvSpPr>
                  <p:cNvPr id="202"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03"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04"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05"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99"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00"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01"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pSp>
      <p:cxnSp>
        <p:nvCxnSpPr>
          <p:cNvPr id="239" name="Straight Connector 238"/>
          <p:cNvCxnSpPr>
            <a:stCxn id="249" idx="3"/>
          </p:cNvCxnSpPr>
          <p:nvPr/>
        </p:nvCxnSpPr>
        <p:spPr bwMode="auto">
          <a:xfrm>
            <a:off x="4060685" y="6004916"/>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8" name="Group 95"/>
          <p:cNvGrpSpPr/>
          <p:nvPr/>
        </p:nvGrpSpPr>
        <p:grpSpPr>
          <a:xfrm>
            <a:off x="4213085" y="5929985"/>
            <a:ext cx="479618" cy="457200"/>
            <a:chOff x="1524000" y="2209800"/>
            <a:chExt cx="479618" cy="457200"/>
          </a:xfrm>
        </p:grpSpPr>
        <p:sp>
          <p:nvSpPr>
            <p:cNvPr id="241" name="Oval 24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42" name="TextBox 241"/>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43" name="Straight Connector 242"/>
          <p:cNvCxnSpPr>
            <a:endCxn id="170" idx="1"/>
          </p:cNvCxnSpPr>
          <p:nvPr/>
        </p:nvCxnSpPr>
        <p:spPr bwMode="auto">
          <a:xfrm>
            <a:off x="5813285" y="5949035"/>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9" name="Group 40"/>
          <p:cNvGrpSpPr/>
          <p:nvPr/>
        </p:nvGrpSpPr>
        <p:grpSpPr>
          <a:xfrm>
            <a:off x="5965685" y="5876856"/>
            <a:ext cx="479618" cy="461425"/>
            <a:chOff x="3276600" y="2156671"/>
            <a:chExt cx="479618" cy="461425"/>
          </a:xfrm>
        </p:grpSpPr>
        <p:sp>
          <p:nvSpPr>
            <p:cNvPr id="245" name="Oval 244"/>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46" name="TextBox 245"/>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247" name="Straight Connector 246"/>
          <p:cNvCxnSpPr>
            <a:stCxn id="170" idx="3"/>
            <a:endCxn id="189" idx="1"/>
          </p:cNvCxnSpPr>
          <p:nvPr/>
        </p:nvCxnSpPr>
        <p:spPr bwMode="auto">
          <a:xfrm>
            <a:off x="7565885" y="5949035"/>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0" name="Group 294"/>
          <p:cNvGrpSpPr/>
          <p:nvPr/>
        </p:nvGrpSpPr>
        <p:grpSpPr>
          <a:xfrm>
            <a:off x="3070085" y="5453735"/>
            <a:ext cx="990600" cy="990600"/>
            <a:chOff x="381000" y="1962150"/>
            <a:chExt cx="990600" cy="990600"/>
          </a:xfrm>
        </p:grpSpPr>
        <p:sp>
          <p:nvSpPr>
            <p:cNvPr id="249"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50" name="Picture 249" descr="MC900439836.PNG"/>
            <p:cNvPicPr>
              <a:picLocks noChangeAspect="1"/>
            </p:cNvPicPr>
            <p:nvPr/>
          </p:nvPicPr>
          <p:blipFill>
            <a:blip r:embed="rId4"/>
            <a:stretch>
              <a:fillRect/>
            </a:stretch>
          </p:blipFill>
          <p:spPr>
            <a:xfrm>
              <a:off x="609600" y="2286000"/>
              <a:ext cx="533400" cy="533400"/>
            </a:xfrm>
            <a:prstGeom prst="rect">
              <a:avLst/>
            </a:prstGeom>
          </p:spPr>
        </p:pic>
      </p:grpSp>
      <p:grpSp>
        <p:nvGrpSpPr>
          <p:cNvPr id="21" name="Group 4"/>
          <p:cNvGrpSpPr/>
          <p:nvPr/>
        </p:nvGrpSpPr>
        <p:grpSpPr>
          <a:xfrm>
            <a:off x="4060685" y="5396585"/>
            <a:ext cx="2514600" cy="457200"/>
            <a:chOff x="1371600" y="1676400"/>
            <a:chExt cx="2514600" cy="457200"/>
          </a:xfrm>
        </p:grpSpPr>
        <p:sp>
          <p:nvSpPr>
            <p:cNvPr id="252" name="Oval 251"/>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53" name="TextBox 252"/>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254" name="Straight Connector 25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sp>
        <p:nvSpPr>
          <p:cNvPr id="255" name="Oval 254"/>
          <p:cNvSpPr/>
          <p:nvPr/>
        </p:nvSpPr>
        <p:spPr bwMode="auto">
          <a:xfrm>
            <a:off x="6169078" y="5415403"/>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nvGrpSpPr>
          <p:cNvPr id="22" name="Group 174"/>
          <p:cNvGrpSpPr/>
          <p:nvPr/>
        </p:nvGrpSpPr>
        <p:grpSpPr>
          <a:xfrm>
            <a:off x="4797025" y="4414605"/>
            <a:ext cx="1000125" cy="990600"/>
            <a:chOff x="2286000" y="3352800"/>
            <a:chExt cx="1000125" cy="990600"/>
          </a:xfrm>
        </p:grpSpPr>
        <p:sp>
          <p:nvSpPr>
            <p:cNvPr id="257"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23" name="Group 158"/>
            <p:cNvGrpSpPr>
              <a:grpSpLocks noChangeAspect="1"/>
            </p:cNvGrpSpPr>
            <p:nvPr/>
          </p:nvGrpSpPr>
          <p:grpSpPr bwMode="auto">
            <a:xfrm flipH="1">
              <a:off x="2666999" y="3726073"/>
              <a:ext cx="411161" cy="494972"/>
              <a:chOff x="5" y="2480"/>
              <a:chExt cx="237" cy="430"/>
            </a:xfrm>
          </p:grpSpPr>
          <p:grpSp>
            <p:nvGrpSpPr>
              <p:cNvPr id="24" name="Group 159"/>
              <p:cNvGrpSpPr>
                <a:grpSpLocks noChangeAspect="1"/>
              </p:cNvGrpSpPr>
              <p:nvPr/>
            </p:nvGrpSpPr>
            <p:grpSpPr bwMode="auto">
              <a:xfrm>
                <a:off x="5" y="2521"/>
                <a:ext cx="145" cy="389"/>
                <a:chOff x="5" y="2521"/>
                <a:chExt cx="145" cy="389"/>
              </a:xfrm>
            </p:grpSpPr>
            <p:grpSp>
              <p:nvGrpSpPr>
                <p:cNvPr id="25" name="Group 160"/>
                <p:cNvGrpSpPr>
                  <a:grpSpLocks noChangeAspect="1"/>
                </p:cNvGrpSpPr>
                <p:nvPr/>
              </p:nvGrpSpPr>
              <p:grpSpPr bwMode="auto">
                <a:xfrm>
                  <a:off x="7" y="2654"/>
                  <a:ext cx="143" cy="256"/>
                  <a:chOff x="7" y="2654"/>
                  <a:chExt cx="143" cy="256"/>
                </a:xfrm>
              </p:grpSpPr>
              <p:grpSp>
                <p:nvGrpSpPr>
                  <p:cNvPr id="26" name="Group 161"/>
                  <p:cNvGrpSpPr>
                    <a:grpSpLocks noChangeAspect="1"/>
                  </p:cNvGrpSpPr>
                  <p:nvPr/>
                </p:nvGrpSpPr>
                <p:grpSpPr bwMode="auto">
                  <a:xfrm>
                    <a:off x="7" y="2661"/>
                    <a:ext cx="93" cy="247"/>
                    <a:chOff x="7" y="2661"/>
                    <a:chExt cx="93" cy="247"/>
                  </a:xfrm>
                </p:grpSpPr>
                <p:sp>
                  <p:nvSpPr>
                    <p:cNvPr id="280"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1"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2"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3"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4"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5"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6"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73"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4"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5"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6"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7"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8"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9"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27" name="Group 176"/>
                <p:cNvGrpSpPr>
                  <a:grpSpLocks noChangeAspect="1"/>
                </p:cNvGrpSpPr>
                <p:nvPr/>
              </p:nvGrpSpPr>
              <p:grpSpPr bwMode="auto">
                <a:xfrm>
                  <a:off x="5" y="2533"/>
                  <a:ext cx="141" cy="374"/>
                  <a:chOff x="5" y="2533"/>
                  <a:chExt cx="141" cy="374"/>
                </a:xfrm>
              </p:grpSpPr>
              <p:sp>
                <p:nvSpPr>
                  <p:cNvPr id="267"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68"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69"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0"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1"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66"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261"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2"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3"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59"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287" name="Straight Connector 286"/>
          <p:cNvCxnSpPr>
            <a:stCxn id="257" idx="3"/>
            <a:endCxn id="170" idx="1"/>
          </p:cNvCxnSpPr>
          <p:nvPr/>
        </p:nvCxnSpPr>
        <p:spPr bwMode="auto">
          <a:xfrm>
            <a:off x="5797150" y="4909905"/>
            <a:ext cx="778135" cy="103913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8" name="TextBox 287"/>
          <p:cNvSpPr txBox="1"/>
          <p:nvPr/>
        </p:nvSpPr>
        <p:spPr>
          <a:xfrm>
            <a:off x="5767118" y="531470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nvGrpSpPr>
          <p:cNvPr id="28" name="Group 310"/>
          <p:cNvGrpSpPr/>
          <p:nvPr/>
        </p:nvGrpSpPr>
        <p:grpSpPr>
          <a:xfrm>
            <a:off x="4808497" y="5449720"/>
            <a:ext cx="1000125" cy="990600"/>
            <a:chOff x="2124075" y="4419600"/>
            <a:chExt cx="1000125" cy="990600"/>
          </a:xfrm>
        </p:grpSpPr>
        <p:sp>
          <p:nvSpPr>
            <p:cNvPr id="290"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291"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292" name="Picture 291" descr="Wireless Gateway.png"/>
            <p:cNvPicPr>
              <a:picLocks noChangeAspect="1"/>
            </p:cNvPicPr>
            <p:nvPr/>
          </p:nvPicPr>
          <p:blipFill>
            <a:blip r:embed="rId5" cstate="print"/>
            <a:stretch>
              <a:fillRect/>
            </a:stretch>
          </p:blipFill>
          <p:spPr>
            <a:xfrm>
              <a:off x="2411760" y="4710893"/>
              <a:ext cx="180020" cy="158267"/>
            </a:xfrm>
            <a:prstGeom prst="rect">
              <a:avLst/>
            </a:prstGeom>
          </p:spPr>
        </p:pic>
        <p:pic>
          <p:nvPicPr>
            <p:cNvPr id="293" name="Picture 292" descr="Wireless Gateway.png"/>
            <p:cNvPicPr>
              <a:picLocks noChangeAspect="1"/>
            </p:cNvPicPr>
            <p:nvPr/>
          </p:nvPicPr>
          <p:blipFill>
            <a:blip r:embed="rId5" cstate="print"/>
            <a:stretch>
              <a:fillRect/>
            </a:stretch>
          </p:blipFill>
          <p:spPr>
            <a:xfrm>
              <a:off x="2726795" y="4824155"/>
              <a:ext cx="270030" cy="237401"/>
            </a:xfrm>
            <a:prstGeom prst="rect">
              <a:avLst/>
            </a:prstGeom>
          </p:spPr>
        </p:pic>
        <p:pic>
          <p:nvPicPr>
            <p:cNvPr id="294" name="Picture 293" descr="Wireless Gateway.png"/>
            <p:cNvPicPr>
              <a:picLocks noChangeAspect="1"/>
            </p:cNvPicPr>
            <p:nvPr/>
          </p:nvPicPr>
          <p:blipFill>
            <a:blip r:embed="rId5" cstate="print"/>
            <a:stretch>
              <a:fillRect/>
            </a:stretch>
          </p:blipFill>
          <p:spPr>
            <a:xfrm>
              <a:off x="2186735" y="4869160"/>
              <a:ext cx="512022" cy="450153"/>
            </a:xfrm>
            <a:prstGeom prst="rect">
              <a:avLst/>
            </a:prstGeom>
          </p:spPr>
        </p:pic>
      </p:grpSp>
      <p:sp>
        <p:nvSpPr>
          <p:cNvPr id="295" name="Cloud 294"/>
          <p:cNvSpPr/>
          <p:nvPr/>
        </p:nvSpPr>
        <p:spPr bwMode="auto">
          <a:xfrm>
            <a:off x="4782022" y="1988840"/>
            <a:ext cx="2565286" cy="2115235"/>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anchor="ctr" anchorCtr="0"/>
          <a:lstStyle/>
          <a:p>
            <a:pPr algn="ctr"/>
            <a:r>
              <a:rPr lang="en-US" sz="3200">
                <a:latin typeface="+mn-lt"/>
              </a:rPr>
              <a:t>HAN</a:t>
            </a:r>
          </a:p>
        </p:txBody>
      </p:sp>
      <p:pic>
        <p:nvPicPr>
          <p:cNvPr id="296" name="Picture 295" descr="MC900310906.WMF"/>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16938" y="3113965"/>
            <a:ext cx="467176" cy="522545"/>
          </a:xfrm>
          <a:prstGeom prst="rect">
            <a:avLst/>
          </a:prstGeom>
        </p:spPr>
      </p:pic>
      <p:pic>
        <p:nvPicPr>
          <p:cNvPr id="298" name="Picture 297" descr="MC900389842.WMF"/>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331973" y="1628800"/>
            <a:ext cx="496107" cy="471651"/>
          </a:xfrm>
          <a:prstGeom prst="rect">
            <a:avLst/>
          </a:prstGeom>
        </p:spPr>
      </p:pic>
      <p:pic>
        <p:nvPicPr>
          <p:cNvPr id="299" name="Picture 298" descr="MC900441450.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746908" y="2258870"/>
            <a:ext cx="818710" cy="818710"/>
          </a:xfrm>
          <a:prstGeom prst="rect">
            <a:avLst/>
          </a:prstGeom>
        </p:spPr>
      </p:pic>
      <p:graphicFrame>
        <p:nvGraphicFramePr>
          <p:cNvPr id="300" name="Object 100"/>
          <p:cNvGraphicFramePr>
            <a:graphicFrameLocks noChangeAspect="1"/>
          </p:cNvGraphicFramePr>
          <p:nvPr>
            <p:extLst>
              <p:ext uri="{D42A27DB-BD31-4B8C-83A1-F6EECF244321}">
                <p14:modId xmlns:p14="http://schemas.microsoft.com/office/powerpoint/2010/main" xmlns="" val="2711435391"/>
              </p:ext>
            </p:extLst>
          </p:nvPr>
        </p:nvGraphicFramePr>
        <p:xfrm>
          <a:off x="8022383" y="2663915"/>
          <a:ext cx="780087" cy="585065"/>
        </p:xfrm>
        <a:graphic>
          <a:graphicData uri="http://schemas.openxmlformats.org/presentationml/2006/ole">
            <p:oleObj spid="_x0000_s43012" name="Clip" r:id="rId9" imgW="5896800" imgH="1864800" progId="">
              <p:embed/>
            </p:oleObj>
          </a:graphicData>
        </a:graphic>
      </p:graphicFrame>
      <p:grpSp>
        <p:nvGrpSpPr>
          <p:cNvPr id="29" name="Group 122"/>
          <p:cNvGrpSpPr>
            <a:grpSpLocks/>
          </p:cNvGrpSpPr>
          <p:nvPr/>
        </p:nvGrpSpPr>
        <p:grpSpPr bwMode="auto">
          <a:xfrm>
            <a:off x="6672232" y="2168860"/>
            <a:ext cx="269875" cy="390062"/>
            <a:chOff x="4120" y="2308"/>
            <a:chExt cx="305" cy="415"/>
          </a:xfrm>
        </p:grpSpPr>
        <p:sp>
          <p:nvSpPr>
            <p:cNvPr id="3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0" name="Group 126"/>
            <p:cNvGrpSpPr>
              <a:grpSpLocks/>
            </p:cNvGrpSpPr>
            <p:nvPr/>
          </p:nvGrpSpPr>
          <p:grpSpPr bwMode="auto">
            <a:xfrm flipH="1">
              <a:off x="4164" y="2500"/>
              <a:ext cx="152" cy="109"/>
              <a:chOff x="3216" y="2784"/>
              <a:chExt cx="192" cy="144"/>
            </a:xfrm>
          </p:grpSpPr>
          <p:sp>
            <p:nvSpPr>
              <p:cNvPr id="3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13" name="AutoShape 22"/>
          <p:cNvSpPr>
            <a:spLocks noChangeArrowheads="1"/>
          </p:cNvSpPr>
          <p:nvPr/>
        </p:nvSpPr>
        <p:spPr bwMode="auto">
          <a:xfrm>
            <a:off x="6852253" y="2387327"/>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14" name="TextBox 313"/>
          <p:cNvSpPr txBox="1"/>
          <p:nvPr/>
        </p:nvSpPr>
        <p:spPr>
          <a:xfrm>
            <a:off x="5682123" y="2213865"/>
            <a:ext cx="1172817"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Authentication </a:t>
            </a:r>
            <a:br>
              <a:rPr lang="en-US" dirty="0">
                <a:latin typeface="+mn-lt"/>
              </a:rPr>
            </a:br>
            <a:r>
              <a:rPr lang="en-US" dirty="0">
                <a:latin typeface="+mn-lt"/>
              </a:rPr>
              <a:t>Server</a:t>
            </a:r>
          </a:p>
        </p:txBody>
      </p:sp>
      <p:grpSp>
        <p:nvGrpSpPr>
          <p:cNvPr id="31" name="Group 122"/>
          <p:cNvGrpSpPr>
            <a:grpSpLocks/>
          </p:cNvGrpSpPr>
          <p:nvPr/>
        </p:nvGrpSpPr>
        <p:grpSpPr bwMode="auto">
          <a:xfrm>
            <a:off x="8157398" y="1853825"/>
            <a:ext cx="269875" cy="390062"/>
            <a:chOff x="4120" y="2308"/>
            <a:chExt cx="305" cy="415"/>
          </a:xfrm>
        </p:grpSpPr>
        <p:sp>
          <p:nvSpPr>
            <p:cNvPr id="31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1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1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31" name="Group 126"/>
            <p:cNvGrpSpPr>
              <a:grpSpLocks/>
            </p:cNvGrpSpPr>
            <p:nvPr/>
          </p:nvGrpSpPr>
          <p:grpSpPr bwMode="auto">
            <a:xfrm flipH="1">
              <a:off x="4164" y="2500"/>
              <a:ext cx="152" cy="109"/>
              <a:chOff x="3216" y="2784"/>
              <a:chExt cx="192" cy="144"/>
            </a:xfrm>
          </p:grpSpPr>
          <p:sp>
            <p:nvSpPr>
              <p:cNvPr id="32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2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2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2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2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2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2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27" name="AutoShape 22"/>
          <p:cNvSpPr>
            <a:spLocks noChangeArrowheads="1"/>
          </p:cNvSpPr>
          <p:nvPr/>
        </p:nvSpPr>
        <p:spPr bwMode="auto">
          <a:xfrm>
            <a:off x="8337419" y="207229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28" name="TextBox 327"/>
          <p:cNvSpPr txBox="1"/>
          <p:nvPr/>
        </p:nvSpPr>
        <p:spPr>
          <a:xfrm>
            <a:off x="7707348" y="2202250"/>
            <a:ext cx="1043876" cy="461665"/>
          </a:xfrm>
          <a:prstGeom prst="rect">
            <a:avLst/>
          </a:prstGeom>
          <a:noFill/>
        </p:spPr>
        <p:txBody>
          <a:bodyPr wrap="none" rtlCol="0">
            <a:spAutoFit/>
          </a:bodyPr>
          <a:lstStyle/>
          <a:p>
            <a:r>
              <a:rPr lang="en-US" dirty="0">
                <a:latin typeface="+mn-lt"/>
              </a:rPr>
              <a:t>Application</a:t>
            </a:r>
            <a:br>
              <a:rPr lang="en-US" dirty="0">
                <a:latin typeface="+mn-lt"/>
              </a:rPr>
            </a:br>
            <a:r>
              <a:rPr lang="en-US" dirty="0">
                <a:latin typeface="+mn-lt"/>
              </a:rPr>
              <a:t>Trust Server</a:t>
            </a:r>
          </a:p>
        </p:txBody>
      </p:sp>
      <p:grpSp>
        <p:nvGrpSpPr>
          <p:cNvPr id="240" name="Group 122"/>
          <p:cNvGrpSpPr>
            <a:grpSpLocks/>
          </p:cNvGrpSpPr>
          <p:nvPr/>
        </p:nvGrpSpPr>
        <p:grpSpPr bwMode="auto">
          <a:xfrm>
            <a:off x="6807248" y="2843935"/>
            <a:ext cx="269875" cy="390062"/>
            <a:chOff x="4120" y="2308"/>
            <a:chExt cx="305" cy="415"/>
          </a:xfrm>
        </p:grpSpPr>
        <p:sp>
          <p:nvSpPr>
            <p:cNvPr id="33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3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3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44" name="Group 126"/>
            <p:cNvGrpSpPr>
              <a:grpSpLocks/>
            </p:cNvGrpSpPr>
            <p:nvPr/>
          </p:nvGrpSpPr>
          <p:grpSpPr bwMode="auto">
            <a:xfrm flipH="1">
              <a:off x="4164" y="2500"/>
              <a:ext cx="152" cy="109"/>
              <a:chOff x="3216" y="2784"/>
              <a:chExt cx="192" cy="144"/>
            </a:xfrm>
          </p:grpSpPr>
          <p:sp>
            <p:nvSpPr>
              <p:cNvPr id="33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3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3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4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3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3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3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341" name="Picture 157"/>
          <p:cNvPicPr>
            <a:picLocks noChangeArrowheads="1"/>
          </p:cNvPicPr>
          <p:nvPr/>
        </p:nvPicPr>
        <p:blipFill>
          <a:blip r:embed="rId3"/>
          <a:srcRect/>
          <a:stretch>
            <a:fillRect/>
          </a:stretch>
        </p:blipFill>
        <p:spPr bwMode="auto">
          <a:xfrm>
            <a:off x="6904873" y="3068960"/>
            <a:ext cx="352425" cy="223838"/>
          </a:xfrm>
          <a:prstGeom prst="rect">
            <a:avLst/>
          </a:prstGeom>
          <a:noFill/>
          <a:ln w="12700">
            <a:noFill/>
            <a:miter lim="800000"/>
            <a:headEnd/>
            <a:tailEnd/>
          </a:ln>
          <a:effectLst/>
        </p:spPr>
      </p:pic>
      <p:sp>
        <p:nvSpPr>
          <p:cNvPr id="342" name="TextBox 341"/>
          <p:cNvSpPr txBox="1"/>
          <p:nvPr/>
        </p:nvSpPr>
        <p:spPr>
          <a:xfrm>
            <a:off x="6238220" y="3142709"/>
            <a:ext cx="749048"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Access </a:t>
            </a:r>
            <a:br>
              <a:rPr lang="en-US" dirty="0">
                <a:latin typeface="+mn-lt"/>
              </a:rPr>
            </a:br>
            <a:r>
              <a:rPr lang="en-US" dirty="0">
                <a:latin typeface="+mn-lt"/>
              </a:rPr>
              <a:t>Server</a:t>
            </a:r>
          </a:p>
        </p:txBody>
      </p:sp>
      <p:sp>
        <p:nvSpPr>
          <p:cNvPr id="343" name="TextBox 342"/>
          <p:cNvSpPr txBox="1"/>
          <p:nvPr/>
        </p:nvSpPr>
        <p:spPr>
          <a:xfrm>
            <a:off x="7752353" y="2978950"/>
            <a:ext cx="515385" cy="338554"/>
          </a:xfrm>
          <a:prstGeom prst="rect">
            <a:avLst/>
          </a:prstGeom>
          <a:noFill/>
        </p:spPr>
        <p:txBody>
          <a:bodyPr wrap="none" rtlCol="0">
            <a:spAutoFit/>
          </a:bodyPr>
          <a:lstStyle/>
          <a:p>
            <a:r>
              <a:rPr lang="en-US" sz="1600" dirty="0">
                <a:latin typeface="+mn-lt"/>
              </a:rPr>
              <a:t>ESI</a:t>
            </a:r>
          </a:p>
        </p:txBody>
      </p:sp>
      <p:cxnSp>
        <p:nvCxnSpPr>
          <p:cNvPr id="344" name="Straight Connector 343"/>
          <p:cNvCxnSpPr/>
          <p:nvPr/>
        </p:nvCxnSpPr>
        <p:spPr bwMode="auto">
          <a:xfrm>
            <a:off x="4737018" y="2033845"/>
            <a:ext cx="360040" cy="22502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5" name="Straight Connector 344"/>
          <p:cNvCxnSpPr/>
          <p:nvPr/>
        </p:nvCxnSpPr>
        <p:spPr bwMode="auto">
          <a:xfrm>
            <a:off x="4286968" y="2663915"/>
            <a:ext cx="540060" cy="18002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6" name="Straight Connector 345"/>
          <p:cNvCxnSpPr/>
          <p:nvPr/>
        </p:nvCxnSpPr>
        <p:spPr bwMode="auto">
          <a:xfrm flipV="1">
            <a:off x="4466988" y="3248980"/>
            <a:ext cx="360040" cy="450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8" name="Straight Connector 347"/>
          <p:cNvCxnSpPr/>
          <p:nvPr/>
        </p:nvCxnSpPr>
        <p:spPr bwMode="auto">
          <a:xfrm flipH="1">
            <a:off x="7302303" y="2978950"/>
            <a:ext cx="810091" cy="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349" name="Freeform 348"/>
          <p:cNvSpPr/>
          <p:nvPr/>
        </p:nvSpPr>
        <p:spPr>
          <a:xfrm>
            <a:off x="7212293" y="2234556"/>
            <a:ext cx="1036056" cy="750480"/>
          </a:xfrm>
          <a:custGeom>
            <a:avLst/>
            <a:gdLst>
              <a:gd name="connsiteX0" fmla="*/ 0 w 408253"/>
              <a:gd name="connsiteY0" fmla="*/ 0 h 1434506"/>
              <a:gd name="connsiteX1" fmla="*/ 399802 w 408253"/>
              <a:gd name="connsiteY1" fmla="*/ 517363 h 1434506"/>
              <a:gd name="connsiteX2" fmla="*/ 282213 w 408253"/>
              <a:gd name="connsiteY2" fmla="*/ 1434506 h 1434506"/>
              <a:gd name="connsiteX0" fmla="*/ 0 w 402434"/>
              <a:gd name="connsiteY0" fmla="*/ 0 h 1721843"/>
              <a:gd name="connsiteX1" fmla="*/ 399802 w 402434"/>
              <a:gd name="connsiteY1" fmla="*/ 517363 h 1721843"/>
              <a:gd name="connsiteX2" fmla="*/ 183750 w 402434"/>
              <a:gd name="connsiteY2" fmla="*/ 1721843 h 1721843"/>
              <a:gd name="connsiteX0" fmla="*/ 0 w 459404"/>
              <a:gd name="connsiteY0" fmla="*/ 0 h 1721843"/>
              <a:gd name="connsiteX1" fmla="*/ 457238 w 459404"/>
              <a:gd name="connsiteY1" fmla="*/ 642292 h 1721843"/>
              <a:gd name="connsiteX2" fmla="*/ 183750 w 459404"/>
              <a:gd name="connsiteY2" fmla="*/ 1721843 h 1721843"/>
              <a:gd name="connsiteX0" fmla="*/ 0 w 410561"/>
              <a:gd name="connsiteY0" fmla="*/ 0 h 1721843"/>
              <a:gd name="connsiteX1" fmla="*/ 408007 w 410561"/>
              <a:gd name="connsiteY1" fmla="*/ 642292 h 1721843"/>
              <a:gd name="connsiteX2" fmla="*/ 183750 w 410561"/>
              <a:gd name="connsiteY2" fmla="*/ 1721843 h 1721843"/>
              <a:gd name="connsiteX0" fmla="*/ 0 w 411918"/>
              <a:gd name="connsiteY0" fmla="*/ 0 h 1721843"/>
              <a:gd name="connsiteX1" fmla="*/ 408007 w 411918"/>
              <a:gd name="connsiteY1" fmla="*/ 642292 h 1721843"/>
              <a:gd name="connsiteX2" fmla="*/ 183750 w 411918"/>
              <a:gd name="connsiteY2" fmla="*/ 1721843 h 1721843"/>
              <a:gd name="connsiteX0" fmla="*/ 0 w 413687"/>
              <a:gd name="connsiteY0" fmla="*/ 0 h 1584422"/>
              <a:gd name="connsiteX1" fmla="*/ 408007 w 413687"/>
              <a:gd name="connsiteY1" fmla="*/ 642292 h 1584422"/>
              <a:gd name="connsiteX2" fmla="*/ 249392 w 413687"/>
              <a:gd name="connsiteY2" fmla="*/ 1584422 h 1584422"/>
              <a:gd name="connsiteX0" fmla="*/ 0 w 412288"/>
              <a:gd name="connsiteY0" fmla="*/ 0 h 1584422"/>
              <a:gd name="connsiteX1" fmla="*/ 408007 w 412288"/>
              <a:gd name="connsiteY1" fmla="*/ 642292 h 1584422"/>
              <a:gd name="connsiteX2" fmla="*/ 224776 w 412288"/>
              <a:gd name="connsiteY2" fmla="*/ 1584422 h 1584422"/>
              <a:gd name="connsiteX0" fmla="*/ 1063448 w 1086698"/>
              <a:gd name="connsiteY0" fmla="*/ 171290 h 968659"/>
              <a:gd name="connsiteX1" fmla="*/ 183231 w 1086698"/>
              <a:gd name="connsiteY1" fmla="*/ 26529 h 968659"/>
              <a:gd name="connsiteX2" fmla="*/ 0 w 1086698"/>
              <a:gd name="connsiteY2" fmla="*/ 968659 h 968659"/>
              <a:gd name="connsiteX0" fmla="*/ 1063448 w 1104641"/>
              <a:gd name="connsiteY0" fmla="*/ 0 h 797369"/>
              <a:gd name="connsiteX1" fmla="*/ 626315 w 1104641"/>
              <a:gd name="connsiteY1" fmla="*/ 642292 h 797369"/>
              <a:gd name="connsiteX2" fmla="*/ 0 w 1104641"/>
              <a:gd name="connsiteY2" fmla="*/ 797369 h 797369"/>
              <a:gd name="connsiteX0" fmla="*/ 1063448 w 1063448"/>
              <a:gd name="connsiteY0" fmla="*/ 0 h 797369"/>
              <a:gd name="connsiteX1" fmla="*/ 626315 w 1063448"/>
              <a:gd name="connsiteY1" fmla="*/ 642292 h 797369"/>
              <a:gd name="connsiteX2" fmla="*/ 0 w 1063448"/>
              <a:gd name="connsiteY2" fmla="*/ 797369 h 797369"/>
            </a:gdLst>
            <a:ahLst/>
            <a:cxnLst>
              <a:cxn ang="0">
                <a:pos x="connsiteX0" y="connsiteY0"/>
              </a:cxn>
              <a:cxn ang="0">
                <a:pos x="connsiteX1" y="connsiteY1"/>
              </a:cxn>
              <a:cxn ang="0">
                <a:pos x="connsiteX2" y="connsiteY2"/>
              </a:cxn>
            </a:cxnLst>
            <a:rect l="l" t="t" r="r" b="b"/>
            <a:pathLst>
              <a:path w="1063448" h="797369">
                <a:moveTo>
                  <a:pt x="1063448" y="0"/>
                </a:moveTo>
                <a:cubicBezTo>
                  <a:pt x="870595" y="364012"/>
                  <a:pt x="803556" y="509397"/>
                  <a:pt x="626315" y="642292"/>
                </a:cubicBezTo>
                <a:cubicBezTo>
                  <a:pt x="449074" y="775187"/>
                  <a:pt x="0" y="797369"/>
                  <a:pt x="0" y="797369"/>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xmlns="" val="31263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circle(in)">
                                      <p:cBhvr>
                                        <p:cTn id="12" dur="500"/>
                                        <p:tgtEl>
                                          <p:spTgt spid="239"/>
                                        </p:tgtEl>
                                      </p:cBhvr>
                                    </p:animEffec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haul_multiple_RA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0" y="865736"/>
            <a:ext cx="6211013" cy="6019800"/>
          </a:xfrm>
          <a:prstGeom prst="rect">
            <a:avLst/>
          </a:prstGeom>
        </p:spPr>
      </p:pic>
      <p:sp>
        <p:nvSpPr>
          <p:cNvPr id="2" name="Title 1"/>
          <p:cNvSpPr>
            <a:spLocks noGrp="1"/>
          </p:cNvSpPr>
          <p:nvPr>
            <p:ph type="title"/>
          </p:nvPr>
        </p:nvSpPr>
        <p:spPr/>
        <p:txBody>
          <a:bodyPr/>
          <a:lstStyle/>
          <a:p>
            <a:r>
              <a:rPr lang="en-US" dirty="0" smtClean="0"/>
              <a:t>SDN-based OmniRAN Use Cases </a:t>
            </a:r>
            <a:br>
              <a:rPr lang="en-US" dirty="0" smtClean="0"/>
            </a:br>
            <a:r>
              <a:rPr lang="en-US" dirty="0" smtClean="0"/>
              <a:t>Scenario</a:t>
            </a:r>
            <a:endParaRPr lang="en-US" dirty="0"/>
          </a:p>
        </p:txBody>
      </p:sp>
      <p:cxnSp>
        <p:nvCxnSpPr>
          <p:cNvPr id="5" name="Straight Arrow Connector 4"/>
          <p:cNvCxnSpPr/>
          <p:nvPr/>
        </p:nvCxnSpPr>
        <p:spPr>
          <a:xfrm flipH="1">
            <a:off x="2819400" y="2895600"/>
            <a:ext cx="1518780" cy="4572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rot="10800000" flipV="1">
            <a:off x="2743200" y="3048000"/>
            <a:ext cx="1609344" cy="134112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rot="16200000" flipH="1">
            <a:off x="4111752" y="3508249"/>
            <a:ext cx="768099" cy="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5899124" y="1970055"/>
            <a:ext cx="3088300" cy="2308324"/>
          </a:xfrm>
          <a:prstGeom prst="rect">
            <a:avLst/>
          </a:prstGeom>
          <a:noFill/>
        </p:spPr>
        <p:txBody>
          <a:bodyPr wrap="square" rtlCol="0">
            <a:spAutoFit/>
          </a:bodyPr>
          <a:lstStyle/>
          <a:p>
            <a:pPr>
              <a:buFont typeface="Arial" pitchFamily="34" charset="0"/>
              <a:buChar char="•"/>
            </a:pPr>
            <a:r>
              <a:rPr lang="en-US" dirty="0" smtClean="0">
                <a:solidFill>
                  <a:schemeClr val="tx2"/>
                </a:solidFill>
                <a:latin typeface="Arial Black" pitchFamily="34" charset="0"/>
              </a:rPr>
              <a:t> Centrally controlled configuration, from Core to Terminal, of heterogeneous IEEE 802 links</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Dynamic creation of data paths with dynamic reconfiguration and mapping to the terminal at  flow granularity</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Clean separation of data and control planes</a:t>
            </a:r>
            <a:endParaRPr lang="en-US" dirty="0">
              <a:solidFill>
                <a:schemeClr val="tx2"/>
              </a:solidFill>
              <a:latin typeface="Arial Black" pitchFamily="34" charset="0"/>
            </a:endParaRPr>
          </a:p>
        </p:txBody>
      </p:sp>
      <p:sp>
        <p:nvSpPr>
          <p:cNvPr id="24" name="Left Brace 23"/>
          <p:cNvSpPr/>
          <p:nvPr/>
        </p:nvSpPr>
        <p:spPr>
          <a:xfrm>
            <a:off x="5598500" y="1564990"/>
            <a:ext cx="300624" cy="31949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362009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 name="Straight Connector 408"/>
          <p:cNvCxnSpPr/>
          <p:nvPr/>
        </p:nvCxnSpPr>
        <p:spPr>
          <a:xfrm>
            <a:off x="914400" y="3934750"/>
            <a:ext cx="1380500" cy="0"/>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sp>
        <p:nvSpPr>
          <p:cNvPr id="241" name="Rounded Rectangle 240"/>
          <p:cNvSpPr/>
          <p:nvPr/>
        </p:nvSpPr>
        <p:spPr>
          <a:xfrm>
            <a:off x="5408422" y="1496350"/>
            <a:ext cx="1641928" cy="4678284"/>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3"/>
          <p:cNvGrpSpPr/>
          <p:nvPr/>
        </p:nvGrpSpPr>
        <p:grpSpPr>
          <a:xfrm>
            <a:off x="228600" y="3332546"/>
            <a:ext cx="990600" cy="990600"/>
            <a:chOff x="381000" y="1962150"/>
            <a:chExt cx="990600" cy="990600"/>
          </a:xfrm>
        </p:grpSpPr>
        <p:sp>
          <p:nvSpPr>
            <p:cNvPr id="5"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6" name="Picture 5" descr="MC900439836.PNG"/>
            <p:cNvPicPr>
              <a:picLocks noChangeAspect="1"/>
            </p:cNvPicPr>
            <p:nvPr/>
          </p:nvPicPr>
          <p:blipFill>
            <a:blip r:embed="rId4"/>
            <a:stretch>
              <a:fillRect/>
            </a:stretch>
          </p:blipFill>
          <p:spPr>
            <a:xfrm>
              <a:off x="609600" y="2286000"/>
              <a:ext cx="533400" cy="533400"/>
            </a:xfrm>
            <a:prstGeom prst="rect">
              <a:avLst/>
            </a:prstGeom>
          </p:spPr>
        </p:pic>
      </p:grpSp>
      <p:grpSp>
        <p:nvGrpSpPr>
          <p:cNvPr id="3" name="Group 40"/>
          <p:cNvGrpSpPr/>
          <p:nvPr/>
        </p:nvGrpSpPr>
        <p:grpSpPr>
          <a:xfrm>
            <a:off x="7543800" y="3015208"/>
            <a:ext cx="990600" cy="990600"/>
            <a:chOff x="5257800" y="4419600"/>
            <a:chExt cx="990600" cy="990600"/>
          </a:xfrm>
        </p:grpSpPr>
        <p:sp>
          <p:nvSpPr>
            <p:cNvPr id="49" name="Rounded Rectangle 48"/>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4" name="Group 61"/>
            <p:cNvGrpSpPr/>
            <p:nvPr/>
          </p:nvGrpSpPr>
          <p:grpSpPr>
            <a:xfrm>
              <a:off x="5410201" y="4502656"/>
              <a:ext cx="609600" cy="450344"/>
              <a:chOff x="6324600" y="1828800"/>
              <a:chExt cx="917575" cy="677862"/>
            </a:xfrm>
          </p:grpSpPr>
          <p:grpSp>
            <p:nvGrpSpPr>
              <p:cNvPr id="7" name="Group 10"/>
              <p:cNvGrpSpPr>
                <a:grpSpLocks/>
              </p:cNvGrpSpPr>
              <p:nvPr/>
            </p:nvGrpSpPr>
            <p:grpSpPr bwMode="auto">
              <a:xfrm>
                <a:off x="6972300" y="1828800"/>
                <a:ext cx="269875" cy="460375"/>
                <a:chOff x="4120" y="2308"/>
                <a:chExt cx="305" cy="415"/>
              </a:xfrm>
            </p:grpSpPr>
            <p:sp>
              <p:nvSpPr>
                <p:cNvPr id="90"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91"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92"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8" name="Group 14"/>
                <p:cNvGrpSpPr>
                  <a:grpSpLocks/>
                </p:cNvGrpSpPr>
                <p:nvPr/>
              </p:nvGrpSpPr>
              <p:grpSpPr bwMode="auto">
                <a:xfrm flipH="1">
                  <a:off x="4164" y="2500"/>
                  <a:ext cx="152" cy="109"/>
                  <a:chOff x="3216" y="2784"/>
                  <a:chExt cx="192" cy="144"/>
                </a:xfrm>
              </p:grpSpPr>
              <p:sp>
                <p:nvSpPr>
                  <p:cNvPr id="97"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8"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9"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100"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94"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95"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96"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9" name="Group 22"/>
              <p:cNvGrpSpPr>
                <a:grpSpLocks/>
              </p:cNvGrpSpPr>
              <p:nvPr/>
            </p:nvGrpSpPr>
            <p:grpSpPr bwMode="auto">
              <a:xfrm>
                <a:off x="6756400" y="1901825"/>
                <a:ext cx="269875" cy="460375"/>
                <a:chOff x="4120" y="2308"/>
                <a:chExt cx="305" cy="415"/>
              </a:xfrm>
            </p:grpSpPr>
            <p:sp>
              <p:nvSpPr>
                <p:cNvPr id="79"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0"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1"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0" name="Group 26"/>
                <p:cNvGrpSpPr>
                  <a:grpSpLocks/>
                </p:cNvGrpSpPr>
                <p:nvPr/>
              </p:nvGrpSpPr>
              <p:grpSpPr bwMode="auto">
                <a:xfrm flipH="1">
                  <a:off x="4164" y="2500"/>
                  <a:ext cx="152" cy="109"/>
                  <a:chOff x="3216" y="2784"/>
                  <a:chExt cx="192" cy="144"/>
                </a:xfrm>
              </p:grpSpPr>
              <p:sp>
                <p:nvSpPr>
                  <p:cNvPr id="86"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87"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8"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9"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3"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84"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5"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1" name="Group 34"/>
              <p:cNvGrpSpPr>
                <a:grpSpLocks/>
              </p:cNvGrpSpPr>
              <p:nvPr/>
            </p:nvGrpSpPr>
            <p:grpSpPr bwMode="auto">
              <a:xfrm>
                <a:off x="6540500" y="1973262"/>
                <a:ext cx="269875" cy="460375"/>
                <a:chOff x="4120" y="2308"/>
                <a:chExt cx="305" cy="415"/>
              </a:xfrm>
            </p:grpSpPr>
            <p:sp>
              <p:nvSpPr>
                <p:cNvPr id="68"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9"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0"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 name="Group 38"/>
                <p:cNvGrpSpPr>
                  <a:grpSpLocks/>
                </p:cNvGrpSpPr>
                <p:nvPr/>
              </p:nvGrpSpPr>
              <p:grpSpPr bwMode="auto">
                <a:xfrm flipH="1">
                  <a:off x="4164" y="2500"/>
                  <a:ext cx="152" cy="109"/>
                  <a:chOff x="3216" y="2784"/>
                  <a:chExt cx="192" cy="144"/>
                </a:xfrm>
              </p:grpSpPr>
              <p:sp>
                <p:nvSpPr>
                  <p:cNvPr id="75"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76"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77"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8"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72"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3"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74"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3" name="Group 618"/>
              <p:cNvGrpSpPr>
                <a:grpSpLocks/>
              </p:cNvGrpSpPr>
              <p:nvPr/>
            </p:nvGrpSpPr>
            <p:grpSpPr bwMode="auto">
              <a:xfrm>
                <a:off x="6324600" y="2046287"/>
                <a:ext cx="269875" cy="460375"/>
                <a:chOff x="4120" y="2308"/>
                <a:chExt cx="305" cy="415"/>
              </a:xfrm>
            </p:grpSpPr>
            <p:sp>
              <p:nvSpPr>
                <p:cNvPr id="57"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58"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59"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4" name="Group 622"/>
                <p:cNvGrpSpPr>
                  <a:grpSpLocks/>
                </p:cNvGrpSpPr>
                <p:nvPr/>
              </p:nvGrpSpPr>
              <p:grpSpPr bwMode="auto">
                <a:xfrm flipH="1">
                  <a:off x="4164" y="2500"/>
                  <a:ext cx="152" cy="109"/>
                  <a:chOff x="3216" y="2784"/>
                  <a:chExt cx="192" cy="144"/>
                </a:xfrm>
              </p:grpSpPr>
              <p:sp>
                <p:nvSpPr>
                  <p:cNvPr id="64"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65"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66"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67"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1"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62"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63"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51" name="Object 15">
              <a:hlinkClick r:id="" action="ppaction://ole?verb=0"/>
            </p:cNvPr>
            <p:cNvGraphicFramePr>
              <a:graphicFrameLocks/>
            </p:cNvGraphicFramePr>
            <p:nvPr/>
          </p:nvGraphicFramePr>
          <p:xfrm>
            <a:off x="5341951" y="4939236"/>
            <a:ext cx="798445" cy="429931"/>
          </p:xfrm>
          <a:graphic>
            <a:graphicData uri="http://schemas.openxmlformats.org/presentationml/2006/ole">
              <p:oleObj spid="_x0000_s44036" name="Clip" r:id="rId5" imgW="5757415" imgH="3221332" progId="">
                <p:embed/>
              </p:oleObj>
            </a:graphicData>
          </a:graphic>
        </p:graphicFrame>
        <p:sp>
          <p:nvSpPr>
            <p:cNvPr id="52"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grpSp>
        <p:nvGrpSpPr>
          <p:cNvPr id="15" name="Group 44"/>
          <p:cNvGrpSpPr/>
          <p:nvPr/>
        </p:nvGrpSpPr>
        <p:grpSpPr>
          <a:xfrm>
            <a:off x="5750847" y="1953550"/>
            <a:ext cx="990600" cy="997003"/>
            <a:chOff x="5245100" y="2133600"/>
            <a:chExt cx="990600" cy="997003"/>
          </a:xfrm>
        </p:grpSpPr>
        <p:sp>
          <p:nvSpPr>
            <p:cNvPr id="189" name="AutoShape 154"/>
            <p:cNvSpPr>
              <a:spLocks noChangeArrowheads="1"/>
            </p:cNvSpPr>
            <p:nvPr/>
          </p:nvSpPr>
          <p:spPr bwMode="auto">
            <a:xfrm>
              <a:off x="5245100" y="2140003"/>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90" name="Picture 157"/>
            <p:cNvPicPr>
              <a:picLocks noChangeArrowheads="1"/>
            </p:cNvPicPr>
            <p:nvPr/>
          </p:nvPicPr>
          <p:blipFill>
            <a:blip r:embed="rId6"/>
            <a:srcRect/>
            <a:stretch>
              <a:fillRect/>
            </a:stretch>
          </p:blipFill>
          <p:spPr bwMode="auto">
            <a:xfrm>
              <a:off x="5578475" y="2830565"/>
              <a:ext cx="352425" cy="223838"/>
            </a:xfrm>
            <a:prstGeom prst="rect">
              <a:avLst/>
            </a:prstGeom>
            <a:noFill/>
            <a:ln w="12700">
              <a:noFill/>
              <a:miter lim="800000"/>
              <a:headEnd/>
              <a:tailEnd/>
            </a:ln>
            <a:effectLst/>
          </p:spPr>
        </p:pic>
        <p:sp>
          <p:nvSpPr>
            <p:cNvPr id="191" name="Rectangle 188"/>
            <p:cNvSpPr>
              <a:spLocks noChangeArrowheads="1"/>
            </p:cNvSpPr>
            <p:nvPr/>
          </p:nvSpPr>
          <p:spPr bwMode="auto">
            <a:xfrm>
              <a:off x="5316537" y="2133600"/>
              <a:ext cx="855663" cy="304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100" b="1" dirty="0" smtClean="0">
                  <a:latin typeface="Arial" pitchFamily="34" charset="0"/>
                  <a:cs typeface="Arial" pitchFamily="34" charset="0"/>
                </a:rPr>
                <a:t>Core</a:t>
              </a:r>
            </a:p>
            <a:p>
              <a:pPr algn="ctr" eaLnBrk="0" hangingPunct="0">
                <a:lnSpc>
                  <a:spcPct val="90000"/>
                </a:lnSpc>
                <a:spcBef>
                  <a:spcPct val="0"/>
                </a:spcBef>
              </a:pPr>
              <a:r>
                <a:rPr lang="de-DE" sz="1100" b="1" dirty="0" smtClean="0">
                  <a:latin typeface="Arial" pitchFamily="34" charset="0"/>
                  <a:cs typeface="Arial" pitchFamily="34" charset="0"/>
                </a:rPr>
                <a:t>Operator A</a:t>
              </a:r>
              <a:endParaRPr lang="en-US" sz="1100" b="1" dirty="0">
                <a:latin typeface="Arial" pitchFamily="34" charset="0"/>
                <a:cs typeface="Arial" pitchFamily="34" charset="0"/>
              </a:endParaRPr>
            </a:p>
          </p:txBody>
        </p:sp>
        <p:grpSp>
          <p:nvGrpSpPr>
            <p:cNvPr id="16" name="Group 191"/>
            <p:cNvGrpSpPr/>
            <p:nvPr/>
          </p:nvGrpSpPr>
          <p:grpSpPr>
            <a:xfrm>
              <a:off x="5450810" y="2438399"/>
              <a:ext cx="568990" cy="358909"/>
              <a:chOff x="7481888" y="3079208"/>
              <a:chExt cx="595312" cy="425992"/>
            </a:xfrm>
          </p:grpSpPr>
          <p:sp>
            <p:nvSpPr>
              <p:cNvPr id="193"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94"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7" name="Group 122"/>
              <p:cNvGrpSpPr>
                <a:grpSpLocks/>
              </p:cNvGrpSpPr>
              <p:nvPr/>
            </p:nvGrpSpPr>
            <p:grpSpPr bwMode="auto">
              <a:xfrm>
                <a:off x="7848751" y="3079208"/>
                <a:ext cx="228449" cy="389708"/>
                <a:chOff x="4120" y="2308"/>
                <a:chExt cx="305" cy="415"/>
              </a:xfrm>
            </p:grpSpPr>
            <p:sp>
              <p:nvSpPr>
                <p:cNvPr id="19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9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9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8" name="Group 126"/>
                <p:cNvGrpSpPr>
                  <a:grpSpLocks/>
                </p:cNvGrpSpPr>
                <p:nvPr/>
              </p:nvGrpSpPr>
              <p:grpSpPr bwMode="auto">
                <a:xfrm flipH="1">
                  <a:off x="4164" y="2500"/>
                  <a:ext cx="152" cy="109"/>
                  <a:chOff x="3216" y="2784"/>
                  <a:chExt cx="192" cy="144"/>
                </a:xfrm>
              </p:grpSpPr>
              <p:sp>
                <p:nvSpPr>
                  <p:cNvPr id="20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0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0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0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0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0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0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cxnSp>
        <p:nvCxnSpPr>
          <p:cNvPr id="231" name="Straight Connector 230"/>
          <p:cNvCxnSpPr/>
          <p:nvPr/>
        </p:nvCxnSpPr>
        <p:spPr>
          <a:xfrm>
            <a:off x="7050350" y="3504163"/>
            <a:ext cx="493450" cy="63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a:off x="1219200" y="3827846"/>
            <a:ext cx="506186" cy="199"/>
          </a:xfrm>
          <a:prstGeom prst="line">
            <a:avLst/>
          </a:prstGeom>
        </p:spPr>
        <p:style>
          <a:lnRef idx="2">
            <a:schemeClr val="accent1"/>
          </a:lnRef>
          <a:fillRef idx="0">
            <a:schemeClr val="accent1"/>
          </a:fillRef>
          <a:effectRef idx="1">
            <a:schemeClr val="accent1"/>
          </a:effectRef>
          <a:fontRef idx="minor">
            <a:schemeClr val="tx1"/>
          </a:fontRef>
        </p:style>
      </p:cxnSp>
      <p:sp>
        <p:nvSpPr>
          <p:cNvPr id="244" name="TextBox 243"/>
          <p:cNvSpPr txBox="1"/>
          <p:nvPr/>
        </p:nvSpPr>
        <p:spPr>
          <a:xfrm>
            <a:off x="5430193" y="5820201"/>
            <a:ext cx="1598385" cy="276999"/>
          </a:xfrm>
          <a:prstGeom prst="rect">
            <a:avLst/>
          </a:prstGeom>
          <a:noFill/>
        </p:spPr>
        <p:txBody>
          <a:bodyPr wrap="square" rtlCol="0">
            <a:spAutoFit/>
          </a:bodyPr>
          <a:lstStyle/>
          <a:p>
            <a:pPr algn="ctr"/>
            <a:r>
              <a:rPr lang="en-US" sz="1200" b="1" dirty="0" smtClean="0"/>
              <a:t>Core Operators</a:t>
            </a:r>
            <a:endParaRPr lang="en-US" sz="1200" b="1" dirty="0"/>
          </a:p>
        </p:txBody>
      </p:sp>
      <p:sp>
        <p:nvSpPr>
          <p:cNvPr id="247" name="Title 246"/>
          <p:cNvSpPr>
            <a:spLocks noGrp="1"/>
          </p:cNvSpPr>
          <p:nvPr>
            <p:ph type="title"/>
          </p:nvPr>
        </p:nvSpPr>
        <p:spPr>
          <a:xfrm>
            <a:off x="154546" y="457200"/>
            <a:ext cx="8731877" cy="616976"/>
          </a:xfrm>
        </p:spPr>
        <p:txBody>
          <a:bodyPr>
            <a:noAutofit/>
          </a:bodyPr>
          <a:lstStyle/>
          <a:p>
            <a:r>
              <a:rPr lang="en-US" sz="2800" dirty="0" smtClean="0"/>
              <a:t>SDN-based OmniRAN Use Cases</a:t>
            </a:r>
            <a:br>
              <a:rPr lang="en-US" sz="2800" dirty="0" smtClean="0"/>
            </a:br>
            <a:r>
              <a:rPr lang="en-US" sz="2800" dirty="0" smtClean="0"/>
              <a:t>Reference Point Mappings</a:t>
            </a:r>
            <a:endParaRPr lang="en-US" sz="2800" dirty="0"/>
          </a:p>
        </p:txBody>
      </p:sp>
      <p:grpSp>
        <p:nvGrpSpPr>
          <p:cNvPr id="19" name="Group 255"/>
          <p:cNvGrpSpPr/>
          <p:nvPr/>
        </p:nvGrpSpPr>
        <p:grpSpPr>
          <a:xfrm>
            <a:off x="5763547" y="3325150"/>
            <a:ext cx="990600" cy="997003"/>
            <a:chOff x="5245100" y="2133600"/>
            <a:chExt cx="990600" cy="997003"/>
          </a:xfrm>
        </p:grpSpPr>
        <p:sp>
          <p:nvSpPr>
            <p:cNvPr id="257" name="AutoShape 154"/>
            <p:cNvSpPr>
              <a:spLocks noChangeArrowheads="1"/>
            </p:cNvSpPr>
            <p:nvPr/>
          </p:nvSpPr>
          <p:spPr bwMode="auto">
            <a:xfrm>
              <a:off x="5245100" y="2140003"/>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258" name="Picture 157"/>
            <p:cNvPicPr>
              <a:picLocks noChangeArrowheads="1"/>
            </p:cNvPicPr>
            <p:nvPr/>
          </p:nvPicPr>
          <p:blipFill>
            <a:blip r:embed="rId6"/>
            <a:srcRect/>
            <a:stretch>
              <a:fillRect/>
            </a:stretch>
          </p:blipFill>
          <p:spPr bwMode="auto">
            <a:xfrm>
              <a:off x="5578475" y="2830565"/>
              <a:ext cx="352425" cy="223838"/>
            </a:xfrm>
            <a:prstGeom prst="rect">
              <a:avLst/>
            </a:prstGeom>
            <a:noFill/>
            <a:ln w="12700">
              <a:noFill/>
              <a:miter lim="800000"/>
              <a:headEnd/>
              <a:tailEnd/>
            </a:ln>
            <a:effectLst/>
          </p:spPr>
        </p:pic>
        <p:sp>
          <p:nvSpPr>
            <p:cNvPr id="259" name="Rectangle 188"/>
            <p:cNvSpPr>
              <a:spLocks noChangeArrowheads="1"/>
            </p:cNvSpPr>
            <p:nvPr/>
          </p:nvSpPr>
          <p:spPr bwMode="auto">
            <a:xfrm>
              <a:off x="5316537" y="2133600"/>
              <a:ext cx="855663" cy="304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100" b="1" dirty="0" smtClean="0">
                  <a:latin typeface="Arial" pitchFamily="34" charset="0"/>
                  <a:cs typeface="Arial" pitchFamily="34" charset="0"/>
                </a:rPr>
                <a:t>Core</a:t>
              </a:r>
            </a:p>
            <a:p>
              <a:pPr algn="ctr" eaLnBrk="0" hangingPunct="0">
                <a:lnSpc>
                  <a:spcPct val="90000"/>
                </a:lnSpc>
                <a:spcBef>
                  <a:spcPct val="0"/>
                </a:spcBef>
              </a:pPr>
              <a:r>
                <a:rPr lang="de-DE" sz="1100" b="1" dirty="0" smtClean="0">
                  <a:latin typeface="Arial" pitchFamily="34" charset="0"/>
                  <a:cs typeface="Arial" pitchFamily="34" charset="0"/>
                </a:rPr>
                <a:t>Operator B</a:t>
              </a:r>
              <a:endParaRPr lang="en-US" sz="1100" b="1" dirty="0">
                <a:latin typeface="Arial" pitchFamily="34" charset="0"/>
                <a:cs typeface="Arial" pitchFamily="34" charset="0"/>
              </a:endParaRPr>
            </a:p>
          </p:txBody>
        </p:sp>
        <p:grpSp>
          <p:nvGrpSpPr>
            <p:cNvPr id="20" name="Group 191"/>
            <p:cNvGrpSpPr/>
            <p:nvPr/>
          </p:nvGrpSpPr>
          <p:grpSpPr>
            <a:xfrm>
              <a:off x="5450810" y="2438399"/>
              <a:ext cx="568990" cy="358909"/>
              <a:chOff x="7481888" y="3079208"/>
              <a:chExt cx="595312" cy="425992"/>
            </a:xfrm>
          </p:grpSpPr>
          <p:sp>
            <p:nvSpPr>
              <p:cNvPr id="261"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62"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21" name="Group 122"/>
              <p:cNvGrpSpPr>
                <a:grpSpLocks/>
              </p:cNvGrpSpPr>
              <p:nvPr/>
            </p:nvGrpSpPr>
            <p:grpSpPr bwMode="auto">
              <a:xfrm>
                <a:off x="7848751" y="3079208"/>
                <a:ext cx="228449" cy="389708"/>
                <a:chOff x="4120" y="2308"/>
                <a:chExt cx="305" cy="415"/>
              </a:xfrm>
            </p:grpSpPr>
            <p:sp>
              <p:nvSpPr>
                <p:cNvPr id="264"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65"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66"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22" name="Group 126"/>
                <p:cNvGrpSpPr>
                  <a:grpSpLocks/>
                </p:cNvGrpSpPr>
                <p:nvPr/>
              </p:nvGrpSpPr>
              <p:grpSpPr bwMode="auto">
                <a:xfrm flipH="1">
                  <a:off x="4164" y="2500"/>
                  <a:ext cx="152" cy="109"/>
                  <a:chOff x="3216" y="2784"/>
                  <a:chExt cx="192" cy="144"/>
                </a:xfrm>
              </p:grpSpPr>
              <p:sp>
                <p:nvSpPr>
                  <p:cNvPr id="271"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72"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73"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74"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68"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69"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70"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23" name="Group 274"/>
          <p:cNvGrpSpPr/>
          <p:nvPr/>
        </p:nvGrpSpPr>
        <p:grpSpPr>
          <a:xfrm>
            <a:off x="5763547" y="4696750"/>
            <a:ext cx="990600" cy="997003"/>
            <a:chOff x="5245100" y="2133600"/>
            <a:chExt cx="990600" cy="997003"/>
          </a:xfrm>
        </p:grpSpPr>
        <p:sp>
          <p:nvSpPr>
            <p:cNvPr id="276" name="AutoShape 154"/>
            <p:cNvSpPr>
              <a:spLocks noChangeArrowheads="1"/>
            </p:cNvSpPr>
            <p:nvPr/>
          </p:nvSpPr>
          <p:spPr bwMode="auto">
            <a:xfrm>
              <a:off x="5245100" y="2140003"/>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277" name="Picture 157"/>
            <p:cNvPicPr>
              <a:picLocks noChangeArrowheads="1"/>
            </p:cNvPicPr>
            <p:nvPr/>
          </p:nvPicPr>
          <p:blipFill>
            <a:blip r:embed="rId6"/>
            <a:srcRect/>
            <a:stretch>
              <a:fillRect/>
            </a:stretch>
          </p:blipFill>
          <p:spPr bwMode="auto">
            <a:xfrm>
              <a:off x="5578475" y="2830565"/>
              <a:ext cx="352425" cy="223838"/>
            </a:xfrm>
            <a:prstGeom prst="rect">
              <a:avLst/>
            </a:prstGeom>
            <a:noFill/>
            <a:ln w="12700">
              <a:noFill/>
              <a:miter lim="800000"/>
              <a:headEnd/>
              <a:tailEnd/>
            </a:ln>
            <a:effectLst/>
          </p:spPr>
        </p:pic>
        <p:sp>
          <p:nvSpPr>
            <p:cNvPr id="278" name="Rectangle 188"/>
            <p:cNvSpPr>
              <a:spLocks noChangeArrowheads="1"/>
            </p:cNvSpPr>
            <p:nvPr/>
          </p:nvSpPr>
          <p:spPr bwMode="auto">
            <a:xfrm>
              <a:off x="5316537" y="2133600"/>
              <a:ext cx="855663" cy="304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100" b="1" dirty="0" smtClean="0">
                  <a:latin typeface="Arial" pitchFamily="34" charset="0"/>
                  <a:cs typeface="Arial" pitchFamily="34" charset="0"/>
                </a:rPr>
                <a:t>Core</a:t>
              </a:r>
            </a:p>
            <a:p>
              <a:pPr algn="ctr" eaLnBrk="0" hangingPunct="0">
                <a:lnSpc>
                  <a:spcPct val="90000"/>
                </a:lnSpc>
                <a:spcBef>
                  <a:spcPct val="0"/>
                </a:spcBef>
              </a:pPr>
              <a:r>
                <a:rPr lang="de-DE" sz="1100" b="1" dirty="0" smtClean="0">
                  <a:latin typeface="Arial" pitchFamily="34" charset="0"/>
                  <a:cs typeface="Arial" pitchFamily="34" charset="0"/>
                </a:rPr>
                <a:t>Operator C</a:t>
              </a:r>
              <a:endParaRPr lang="en-US" sz="1100" b="1" dirty="0">
                <a:latin typeface="Arial" pitchFamily="34" charset="0"/>
                <a:cs typeface="Arial" pitchFamily="34" charset="0"/>
              </a:endParaRPr>
            </a:p>
          </p:txBody>
        </p:sp>
        <p:grpSp>
          <p:nvGrpSpPr>
            <p:cNvPr id="24" name="Group 191"/>
            <p:cNvGrpSpPr/>
            <p:nvPr/>
          </p:nvGrpSpPr>
          <p:grpSpPr>
            <a:xfrm>
              <a:off x="5450810" y="2438399"/>
              <a:ext cx="568990" cy="358909"/>
              <a:chOff x="7481888" y="3079208"/>
              <a:chExt cx="595312" cy="425992"/>
            </a:xfrm>
          </p:grpSpPr>
          <p:sp>
            <p:nvSpPr>
              <p:cNvPr id="280"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81"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25" name="Group 122"/>
              <p:cNvGrpSpPr>
                <a:grpSpLocks/>
              </p:cNvGrpSpPr>
              <p:nvPr/>
            </p:nvGrpSpPr>
            <p:grpSpPr bwMode="auto">
              <a:xfrm>
                <a:off x="7848751" y="3079208"/>
                <a:ext cx="228449" cy="389708"/>
                <a:chOff x="4120" y="2308"/>
                <a:chExt cx="305" cy="415"/>
              </a:xfrm>
            </p:grpSpPr>
            <p:sp>
              <p:nvSpPr>
                <p:cNvPr id="28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8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8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26" name="Group 126"/>
                <p:cNvGrpSpPr>
                  <a:grpSpLocks/>
                </p:cNvGrpSpPr>
                <p:nvPr/>
              </p:nvGrpSpPr>
              <p:grpSpPr bwMode="auto">
                <a:xfrm flipH="1">
                  <a:off x="4164" y="2500"/>
                  <a:ext cx="152" cy="109"/>
                  <a:chOff x="3216" y="2784"/>
                  <a:chExt cx="192" cy="144"/>
                </a:xfrm>
              </p:grpSpPr>
              <p:sp>
                <p:nvSpPr>
                  <p:cNvPr id="29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9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9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9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8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8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8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sp>
        <p:nvSpPr>
          <p:cNvPr id="216" name="Rounded Rectangle 215"/>
          <p:cNvSpPr/>
          <p:nvPr/>
        </p:nvSpPr>
        <p:spPr>
          <a:xfrm>
            <a:off x="1586648" y="1449000"/>
            <a:ext cx="3524413" cy="4802765"/>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7" name="TextBox 216"/>
          <p:cNvSpPr txBox="1"/>
          <p:nvPr/>
        </p:nvSpPr>
        <p:spPr>
          <a:xfrm>
            <a:off x="2590800" y="5787935"/>
            <a:ext cx="1660302" cy="461665"/>
          </a:xfrm>
          <a:prstGeom prst="rect">
            <a:avLst/>
          </a:prstGeom>
          <a:noFill/>
        </p:spPr>
        <p:txBody>
          <a:bodyPr wrap="square" rtlCol="0">
            <a:spAutoFit/>
          </a:bodyPr>
          <a:lstStyle/>
          <a:p>
            <a:pPr algn="ctr"/>
            <a:r>
              <a:rPr lang="en-US" sz="1200" b="1" dirty="0" smtClean="0"/>
              <a:t>Access Network Operator</a:t>
            </a:r>
            <a:endParaRPr lang="en-US" sz="1200" b="1" dirty="0"/>
          </a:p>
        </p:txBody>
      </p:sp>
      <p:grpSp>
        <p:nvGrpSpPr>
          <p:cNvPr id="27" name="Group 325"/>
          <p:cNvGrpSpPr/>
          <p:nvPr/>
        </p:nvGrpSpPr>
        <p:grpSpPr>
          <a:xfrm>
            <a:off x="3811316" y="2664059"/>
            <a:ext cx="1000125" cy="990600"/>
            <a:chOff x="7315200" y="3886200"/>
            <a:chExt cx="1000125" cy="990600"/>
          </a:xfrm>
          <a:solidFill>
            <a:schemeClr val="bg1">
              <a:lumMod val="85000"/>
            </a:schemeClr>
          </a:solidFill>
        </p:grpSpPr>
        <p:sp>
          <p:nvSpPr>
            <p:cNvPr id="219" name="AutoShape 154"/>
            <p:cNvSpPr>
              <a:spLocks noChangeArrowheads="1"/>
            </p:cNvSpPr>
            <p:nvPr/>
          </p:nvSpPr>
          <p:spPr bwMode="auto">
            <a:xfrm>
              <a:off x="7315200" y="3886200"/>
              <a:ext cx="1000125" cy="990600"/>
            </a:xfrm>
            <a:prstGeom prst="flowChartAlternateProcess">
              <a:avLst/>
            </a:prstGeom>
            <a:grp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20" name="Rectangle 187"/>
            <p:cNvSpPr>
              <a:spLocks noChangeArrowheads="1"/>
            </p:cNvSpPr>
            <p:nvPr/>
          </p:nvSpPr>
          <p:spPr bwMode="auto">
            <a:xfrm>
              <a:off x="7373937" y="3962400"/>
              <a:ext cx="863600" cy="838200"/>
            </a:xfrm>
            <a:prstGeom prst="rect">
              <a:avLst/>
            </a:prstGeom>
            <a:grp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err="1" smtClean="0">
                  <a:latin typeface="Arial" pitchFamily="34" charset="0"/>
                  <a:cs typeface="Arial" pitchFamily="34" charset="0"/>
                </a:rPr>
                <a:t>Backhaul</a:t>
              </a:r>
              <a:endParaRPr lang="en-US" sz="1600" b="1" dirty="0">
                <a:latin typeface="Arial" pitchFamily="34" charset="0"/>
                <a:cs typeface="Arial" pitchFamily="34" charset="0"/>
              </a:endParaRPr>
            </a:p>
          </p:txBody>
        </p:sp>
      </p:grpSp>
      <p:grpSp>
        <p:nvGrpSpPr>
          <p:cNvPr id="28" name="Group 328"/>
          <p:cNvGrpSpPr/>
          <p:nvPr/>
        </p:nvGrpSpPr>
        <p:grpSpPr>
          <a:xfrm>
            <a:off x="3826905" y="3114318"/>
            <a:ext cx="938479" cy="343703"/>
            <a:chOff x="173867" y="4114800"/>
            <a:chExt cx="938479" cy="343703"/>
          </a:xfrm>
        </p:grpSpPr>
        <p:sp>
          <p:nvSpPr>
            <p:cNvPr id="222" name="Oval 221"/>
            <p:cNvSpPr/>
            <p:nvPr/>
          </p:nvSpPr>
          <p:spPr>
            <a:xfrm>
              <a:off x="310392" y="4114800"/>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3" name="Oval 222"/>
            <p:cNvSpPr/>
            <p:nvPr/>
          </p:nvSpPr>
          <p:spPr>
            <a:xfrm>
              <a:off x="554820" y="4114801"/>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4" name="Oval 223"/>
            <p:cNvSpPr/>
            <p:nvPr/>
          </p:nvSpPr>
          <p:spPr>
            <a:xfrm>
              <a:off x="813311" y="4114801"/>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5" name="Oval 224"/>
            <p:cNvSpPr/>
            <p:nvPr/>
          </p:nvSpPr>
          <p:spPr>
            <a:xfrm>
              <a:off x="173867" y="4288512"/>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6" name="Oval 225"/>
            <p:cNvSpPr/>
            <p:nvPr/>
          </p:nvSpPr>
          <p:spPr>
            <a:xfrm>
              <a:off x="434217" y="4403945"/>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7" name="Oval 226"/>
            <p:cNvSpPr/>
            <p:nvPr/>
          </p:nvSpPr>
          <p:spPr>
            <a:xfrm>
              <a:off x="729492" y="4412773"/>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8" name="Oval 227"/>
            <p:cNvSpPr/>
            <p:nvPr/>
          </p:nvSpPr>
          <p:spPr>
            <a:xfrm>
              <a:off x="999367" y="4412784"/>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9" name="Oval 228"/>
            <p:cNvSpPr/>
            <p:nvPr/>
          </p:nvSpPr>
          <p:spPr>
            <a:xfrm>
              <a:off x="1066627" y="4265652"/>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0" name="Straight Connector 229"/>
            <p:cNvCxnSpPr>
              <a:stCxn id="225" idx="7"/>
              <a:endCxn id="222" idx="3"/>
            </p:cNvCxnSpPr>
            <p:nvPr/>
          </p:nvCxnSpPr>
          <p:spPr>
            <a:xfrm flipV="1">
              <a:off x="212891" y="4153824"/>
              <a:ext cx="104196" cy="14138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p:cNvCxnSpPr>
              <a:stCxn id="222" idx="6"/>
              <a:endCxn id="223" idx="2"/>
            </p:cNvCxnSpPr>
            <p:nvPr/>
          </p:nvCxnSpPr>
          <p:spPr>
            <a:xfrm>
              <a:off x="356111" y="4137660"/>
              <a:ext cx="198709" cy="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607865" y="4137661"/>
              <a:ext cx="198709" cy="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a:endCxn id="229" idx="1"/>
            </p:cNvCxnSpPr>
            <p:nvPr/>
          </p:nvCxnSpPr>
          <p:spPr>
            <a:xfrm>
              <a:off x="859619" y="4140452"/>
              <a:ext cx="213703" cy="131895"/>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a:stCxn id="229" idx="3"/>
              <a:endCxn id="228" idx="0"/>
            </p:cNvCxnSpPr>
            <p:nvPr/>
          </p:nvCxnSpPr>
          <p:spPr>
            <a:xfrm flipH="1">
              <a:off x="1022227" y="4304676"/>
              <a:ext cx="51095" cy="108108"/>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28" idx="2"/>
            </p:cNvCxnSpPr>
            <p:nvPr/>
          </p:nvCxnSpPr>
          <p:spPr>
            <a:xfrm flipH="1" flipV="1">
              <a:off x="781027" y="4434481"/>
              <a:ext cx="218340" cy="116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a:stCxn id="227" idx="2"/>
              <a:endCxn id="226" idx="6"/>
            </p:cNvCxnSpPr>
            <p:nvPr/>
          </p:nvCxnSpPr>
          <p:spPr>
            <a:xfrm flipH="1" flipV="1">
              <a:off x="479936" y="4426805"/>
              <a:ext cx="249556" cy="8828"/>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a:stCxn id="226" idx="2"/>
            </p:cNvCxnSpPr>
            <p:nvPr/>
          </p:nvCxnSpPr>
          <p:spPr>
            <a:xfrm flipH="1" flipV="1">
              <a:off x="231334" y="4325404"/>
              <a:ext cx="202883" cy="10140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a:stCxn id="223" idx="3"/>
              <a:endCxn id="225" idx="7"/>
            </p:cNvCxnSpPr>
            <p:nvPr/>
          </p:nvCxnSpPr>
          <p:spPr>
            <a:xfrm flipH="1">
              <a:off x="212891" y="4153825"/>
              <a:ext cx="348624" cy="141382"/>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a:stCxn id="228" idx="1"/>
            </p:cNvCxnSpPr>
            <p:nvPr/>
          </p:nvCxnSpPr>
          <p:spPr>
            <a:xfrm flipH="1" flipV="1">
              <a:off x="223294" y="4295206"/>
              <a:ext cx="782768" cy="12427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a:stCxn id="228" idx="1"/>
            </p:cNvCxnSpPr>
            <p:nvPr/>
          </p:nvCxnSpPr>
          <p:spPr>
            <a:xfrm flipH="1" flipV="1">
              <a:off x="356111" y="4153825"/>
              <a:ext cx="649951" cy="265654"/>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26" idx="1"/>
              <a:endCxn id="222" idx="5"/>
            </p:cNvCxnSpPr>
            <p:nvPr/>
          </p:nvCxnSpPr>
          <p:spPr>
            <a:xfrm flipH="1" flipV="1">
              <a:off x="349416" y="4153824"/>
              <a:ext cx="91496" cy="256816"/>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a:stCxn id="228" idx="1"/>
            </p:cNvCxnSpPr>
            <p:nvPr/>
          </p:nvCxnSpPr>
          <p:spPr>
            <a:xfrm flipH="1" flipV="1">
              <a:off x="593312" y="4160104"/>
              <a:ext cx="412750" cy="259375"/>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a:stCxn id="227" idx="1"/>
              <a:endCxn id="223" idx="5"/>
            </p:cNvCxnSpPr>
            <p:nvPr/>
          </p:nvCxnSpPr>
          <p:spPr>
            <a:xfrm flipH="1" flipV="1">
              <a:off x="593844" y="4153825"/>
              <a:ext cx="142343" cy="26564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a:stCxn id="226" idx="7"/>
              <a:endCxn id="223" idx="4"/>
            </p:cNvCxnSpPr>
            <p:nvPr/>
          </p:nvCxnSpPr>
          <p:spPr>
            <a:xfrm flipV="1">
              <a:off x="473241" y="4160520"/>
              <a:ext cx="104439" cy="250120"/>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a:stCxn id="226" idx="0"/>
            </p:cNvCxnSpPr>
            <p:nvPr/>
          </p:nvCxnSpPr>
          <p:spPr>
            <a:xfrm flipV="1">
              <a:off x="457077" y="4153824"/>
              <a:ext cx="356234" cy="25012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a:stCxn id="227" idx="0"/>
              <a:endCxn id="224" idx="3"/>
            </p:cNvCxnSpPr>
            <p:nvPr/>
          </p:nvCxnSpPr>
          <p:spPr>
            <a:xfrm flipV="1">
              <a:off x="752352" y="4153825"/>
              <a:ext cx="67654" cy="258948"/>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a:stCxn id="228" idx="1"/>
              <a:endCxn id="224" idx="4"/>
            </p:cNvCxnSpPr>
            <p:nvPr/>
          </p:nvCxnSpPr>
          <p:spPr>
            <a:xfrm flipH="1" flipV="1">
              <a:off x="836171" y="4160520"/>
              <a:ext cx="169891" cy="258959"/>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29" idx="2"/>
              <a:endCxn id="223" idx="6"/>
            </p:cNvCxnSpPr>
            <p:nvPr/>
          </p:nvCxnSpPr>
          <p:spPr>
            <a:xfrm flipH="1" flipV="1">
              <a:off x="600539" y="4137661"/>
              <a:ext cx="466088" cy="15085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a:stCxn id="229" idx="3"/>
              <a:endCxn id="226" idx="7"/>
            </p:cNvCxnSpPr>
            <p:nvPr/>
          </p:nvCxnSpPr>
          <p:spPr>
            <a:xfrm flipH="1">
              <a:off x="473241" y="4304676"/>
              <a:ext cx="600081" cy="105964"/>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endCxn id="227" idx="7"/>
            </p:cNvCxnSpPr>
            <p:nvPr/>
          </p:nvCxnSpPr>
          <p:spPr>
            <a:xfrm flipH="1">
              <a:off x="768516" y="4304676"/>
              <a:ext cx="298112" cy="114792"/>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a:endCxn id="225" idx="6"/>
            </p:cNvCxnSpPr>
            <p:nvPr/>
          </p:nvCxnSpPr>
          <p:spPr>
            <a:xfrm flipH="1">
              <a:off x="219586" y="4288512"/>
              <a:ext cx="846703" cy="22860"/>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263" name="Straight Connector 262"/>
          <p:cNvCxnSpPr/>
          <p:nvPr/>
        </p:nvCxnSpPr>
        <p:spPr>
          <a:xfrm>
            <a:off x="2983200" y="2390820"/>
            <a:ext cx="828116" cy="7685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flipV="1">
            <a:off x="2992725" y="3174805"/>
            <a:ext cx="818591" cy="606665"/>
          </a:xfrm>
          <a:prstGeom prst="line">
            <a:avLst/>
          </a:prstGeom>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flipV="1">
            <a:off x="2983200" y="3159359"/>
            <a:ext cx="828116" cy="1917511"/>
          </a:xfrm>
          <a:prstGeom prst="line">
            <a:avLst/>
          </a:prstGeom>
        </p:spPr>
        <p:style>
          <a:lnRef idx="2">
            <a:schemeClr val="accent1"/>
          </a:lnRef>
          <a:fillRef idx="0">
            <a:schemeClr val="accent1"/>
          </a:fillRef>
          <a:effectRef idx="1">
            <a:schemeClr val="accent1"/>
          </a:effectRef>
          <a:fontRef idx="minor">
            <a:schemeClr val="tx1"/>
          </a:fontRef>
        </p:style>
      </p:cxnSp>
      <p:grpSp>
        <p:nvGrpSpPr>
          <p:cNvPr id="29" name="Group 363"/>
          <p:cNvGrpSpPr/>
          <p:nvPr/>
        </p:nvGrpSpPr>
        <p:grpSpPr>
          <a:xfrm>
            <a:off x="3811316" y="4581926"/>
            <a:ext cx="1000125" cy="990600"/>
            <a:chOff x="7315200" y="3886200"/>
            <a:chExt cx="1000125" cy="990600"/>
          </a:xfrm>
          <a:gradFill>
            <a:gsLst>
              <a:gs pos="0">
                <a:srgbClr val="03D4A8"/>
              </a:gs>
              <a:gs pos="25000">
                <a:srgbClr val="21D6E0"/>
              </a:gs>
              <a:gs pos="75000">
                <a:srgbClr val="0087E6"/>
              </a:gs>
              <a:gs pos="100000">
                <a:srgbClr val="005CBF"/>
              </a:gs>
            </a:gsLst>
            <a:lin ang="5400000" scaled="0"/>
          </a:gradFill>
        </p:grpSpPr>
        <p:sp>
          <p:nvSpPr>
            <p:cNvPr id="282" name="AutoShape 154"/>
            <p:cNvSpPr>
              <a:spLocks noChangeArrowheads="1"/>
            </p:cNvSpPr>
            <p:nvPr/>
          </p:nvSpPr>
          <p:spPr bwMode="auto">
            <a:xfrm>
              <a:off x="7315200" y="3886200"/>
              <a:ext cx="1000125" cy="990600"/>
            </a:xfrm>
            <a:prstGeom prst="flowChartAlternateProcess">
              <a:avLst/>
            </a:prstGeom>
            <a:grp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86" name="Rectangle 187"/>
            <p:cNvSpPr>
              <a:spLocks noChangeArrowheads="1"/>
            </p:cNvSpPr>
            <p:nvPr/>
          </p:nvSpPr>
          <p:spPr bwMode="auto">
            <a:xfrm>
              <a:off x="7373937" y="3962400"/>
              <a:ext cx="863600" cy="838200"/>
            </a:xfrm>
            <a:prstGeom prst="rect">
              <a:avLst/>
            </a:prstGeom>
            <a:grp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SDN</a:t>
              </a:r>
            </a:p>
            <a:p>
              <a:pPr algn="ctr" eaLnBrk="0" hangingPunct="0">
                <a:lnSpc>
                  <a:spcPct val="90000"/>
                </a:lnSpc>
                <a:spcBef>
                  <a:spcPct val="0"/>
                </a:spcBef>
              </a:pPr>
              <a:r>
                <a:rPr lang="de-DE" sz="1600" b="1" dirty="0" smtClean="0">
                  <a:latin typeface="Arial" pitchFamily="34" charset="0"/>
                  <a:cs typeface="Arial" pitchFamily="34" charset="0"/>
                </a:rPr>
                <a:t>Controller</a:t>
              </a:r>
              <a:endParaRPr lang="en-US" sz="1600" b="1" dirty="0">
                <a:latin typeface="Arial" pitchFamily="34" charset="0"/>
                <a:cs typeface="Arial" pitchFamily="34" charset="0"/>
              </a:endParaRPr>
            </a:p>
          </p:txBody>
        </p:sp>
      </p:grpSp>
      <p:cxnSp>
        <p:nvCxnSpPr>
          <p:cNvPr id="297" name="Straight Connector 296"/>
          <p:cNvCxnSpPr/>
          <p:nvPr/>
        </p:nvCxnSpPr>
        <p:spPr>
          <a:xfrm flipV="1">
            <a:off x="4249107" y="3654659"/>
            <a:ext cx="0" cy="918105"/>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pic>
        <p:nvPicPr>
          <p:cNvPr id="298" name="Picture 297" descr="MC900431601.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070536" y="5047515"/>
            <a:ext cx="558346" cy="558346"/>
          </a:xfrm>
          <a:prstGeom prst="rect">
            <a:avLst/>
          </a:prstGeom>
        </p:spPr>
      </p:pic>
      <p:cxnSp>
        <p:nvCxnSpPr>
          <p:cNvPr id="299" name="Straight Connector 298"/>
          <p:cNvCxnSpPr/>
          <p:nvPr/>
        </p:nvCxnSpPr>
        <p:spPr>
          <a:xfrm rot="16200000" flipV="1">
            <a:off x="2116065" y="3381974"/>
            <a:ext cx="2561425" cy="829079"/>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rot="16200000" flipV="1">
            <a:off x="2839965" y="4105874"/>
            <a:ext cx="1113625" cy="829079"/>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cxnSp>
        <p:nvCxnSpPr>
          <p:cNvPr id="301" name="Straight Connector 300"/>
          <p:cNvCxnSpPr>
            <a:endCxn id="415" idx="2"/>
          </p:cNvCxnSpPr>
          <p:nvPr/>
        </p:nvCxnSpPr>
        <p:spPr>
          <a:xfrm rot="10800000" flipV="1">
            <a:off x="2966122" y="5084593"/>
            <a:ext cx="821494" cy="141069"/>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a:off x="6727274" y="6324600"/>
            <a:ext cx="824516" cy="15446"/>
          </a:xfrm>
          <a:prstGeom prst="line">
            <a:avLst/>
          </a:prstGeom>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a:off x="6733239" y="6537754"/>
            <a:ext cx="824516" cy="15446"/>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sp>
        <p:nvSpPr>
          <p:cNvPr id="304" name="TextBox 303"/>
          <p:cNvSpPr txBox="1"/>
          <p:nvPr/>
        </p:nvSpPr>
        <p:spPr>
          <a:xfrm>
            <a:off x="7590769" y="6200001"/>
            <a:ext cx="849913" cy="276999"/>
          </a:xfrm>
          <a:prstGeom prst="rect">
            <a:avLst/>
          </a:prstGeom>
          <a:noFill/>
        </p:spPr>
        <p:txBody>
          <a:bodyPr wrap="none" rtlCol="0">
            <a:spAutoFit/>
          </a:bodyPr>
          <a:lstStyle/>
          <a:p>
            <a:r>
              <a:rPr lang="en-US" dirty="0" smtClean="0">
                <a:latin typeface="+mn-lt"/>
              </a:rPr>
              <a:t>Data path</a:t>
            </a:r>
            <a:endParaRPr lang="en-US" dirty="0">
              <a:latin typeface="+mn-lt"/>
            </a:endParaRPr>
          </a:p>
        </p:txBody>
      </p:sp>
      <p:sp>
        <p:nvSpPr>
          <p:cNvPr id="305" name="TextBox 304"/>
          <p:cNvSpPr txBox="1"/>
          <p:nvPr/>
        </p:nvSpPr>
        <p:spPr>
          <a:xfrm>
            <a:off x="7590769" y="6400800"/>
            <a:ext cx="1019831" cy="276999"/>
          </a:xfrm>
          <a:prstGeom prst="rect">
            <a:avLst/>
          </a:prstGeom>
          <a:noFill/>
        </p:spPr>
        <p:txBody>
          <a:bodyPr wrap="none" rtlCol="0">
            <a:spAutoFit/>
          </a:bodyPr>
          <a:lstStyle/>
          <a:p>
            <a:r>
              <a:rPr lang="en-US" dirty="0" smtClean="0">
                <a:latin typeface="+mn-lt"/>
              </a:rPr>
              <a:t>Control path</a:t>
            </a:r>
            <a:endParaRPr lang="en-US" dirty="0">
              <a:latin typeface="+mn-lt"/>
            </a:endParaRPr>
          </a:p>
        </p:txBody>
      </p:sp>
      <p:grpSp>
        <p:nvGrpSpPr>
          <p:cNvPr id="30" name="Group 226"/>
          <p:cNvGrpSpPr/>
          <p:nvPr/>
        </p:nvGrpSpPr>
        <p:grpSpPr>
          <a:xfrm>
            <a:off x="1676400" y="2058600"/>
            <a:ext cx="1000125" cy="990600"/>
            <a:chOff x="7315200" y="3886200"/>
            <a:chExt cx="1000125" cy="990600"/>
          </a:xfrm>
        </p:grpSpPr>
        <p:sp>
          <p:nvSpPr>
            <p:cNvPr id="309"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31" name="Group 158"/>
            <p:cNvGrpSpPr>
              <a:grpSpLocks noChangeAspect="1"/>
            </p:cNvGrpSpPr>
            <p:nvPr/>
          </p:nvGrpSpPr>
          <p:grpSpPr bwMode="auto">
            <a:xfrm flipH="1">
              <a:off x="7696199" y="4259473"/>
              <a:ext cx="411161" cy="494972"/>
              <a:chOff x="5" y="2480"/>
              <a:chExt cx="237" cy="430"/>
            </a:xfrm>
          </p:grpSpPr>
          <p:grpSp>
            <p:nvGrpSpPr>
              <p:cNvPr id="32" name="Group 159"/>
              <p:cNvGrpSpPr>
                <a:grpSpLocks noChangeAspect="1"/>
              </p:cNvGrpSpPr>
              <p:nvPr/>
            </p:nvGrpSpPr>
            <p:grpSpPr bwMode="auto">
              <a:xfrm>
                <a:off x="5" y="2521"/>
                <a:ext cx="145" cy="389"/>
                <a:chOff x="5" y="2521"/>
                <a:chExt cx="145" cy="389"/>
              </a:xfrm>
            </p:grpSpPr>
            <p:grpSp>
              <p:nvGrpSpPr>
                <p:cNvPr id="33" name="Group 160"/>
                <p:cNvGrpSpPr>
                  <a:grpSpLocks noChangeAspect="1"/>
                </p:cNvGrpSpPr>
                <p:nvPr/>
              </p:nvGrpSpPr>
              <p:grpSpPr bwMode="auto">
                <a:xfrm>
                  <a:off x="7" y="2654"/>
                  <a:ext cx="143" cy="256"/>
                  <a:chOff x="7" y="2654"/>
                  <a:chExt cx="143" cy="256"/>
                </a:xfrm>
              </p:grpSpPr>
              <p:grpSp>
                <p:nvGrpSpPr>
                  <p:cNvPr id="34" name="Group 161"/>
                  <p:cNvGrpSpPr>
                    <a:grpSpLocks noChangeAspect="1"/>
                  </p:cNvGrpSpPr>
                  <p:nvPr/>
                </p:nvGrpSpPr>
                <p:grpSpPr bwMode="auto">
                  <a:xfrm>
                    <a:off x="7" y="2661"/>
                    <a:ext cx="93" cy="247"/>
                    <a:chOff x="7" y="2661"/>
                    <a:chExt cx="93" cy="247"/>
                  </a:xfrm>
                </p:grpSpPr>
                <p:sp>
                  <p:nvSpPr>
                    <p:cNvPr id="33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2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35" name="Group 176"/>
                <p:cNvGrpSpPr>
                  <a:grpSpLocks noChangeAspect="1"/>
                </p:cNvGrpSpPr>
                <p:nvPr/>
              </p:nvGrpSpPr>
              <p:grpSpPr bwMode="auto">
                <a:xfrm>
                  <a:off x="5" y="2533"/>
                  <a:ext cx="141" cy="374"/>
                  <a:chOff x="5" y="2533"/>
                  <a:chExt cx="141" cy="374"/>
                </a:xfrm>
              </p:grpSpPr>
              <p:sp>
                <p:nvSpPr>
                  <p:cNvPr id="31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1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31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11"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 1</a:t>
              </a:r>
              <a:endParaRPr lang="en-US" sz="1600" b="1" dirty="0">
                <a:latin typeface="Arial" pitchFamily="34" charset="0"/>
                <a:cs typeface="Arial" pitchFamily="34" charset="0"/>
              </a:endParaRPr>
            </a:p>
          </p:txBody>
        </p:sp>
      </p:grpSp>
      <p:sp>
        <p:nvSpPr>
          <p:cNvPr id="340" name="AutoShape 154"/>
          <p:cNvSpPr>
            <a:spLocks noChangeArrowheads="1"/>
          </p:cNvSpPr>
          <p:nvPr/>
        </p:nvSpPr>
        <p:spPr bwMode="auto">
          <a:xfrm>
            <a:off x="1676400" y="474465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36" name="Group 158"/>
          <p:cNvGrpSpPr>
            <a:grpSpLocks noChangeAspect="1"/>
          </p:cNvGrpSpPr>
          <p:nvPr/>
        </p:nvGrpSpPr>
        <p:grpSpPr bwMode="auto">
          <a:xfrm flipH="1">
            <a:off x="2057399" y="5117923"/>
            <a:ext cx="411161" cy="494972"/>
            <a:chOff x="5" y="2480"/>
            <a:chExt cx="237" cy="430"/>
          </a:xfrm>
        </p:grpSpPr>
        <p:grpSp>
          <p:nvGrpSpPr>
            <p:cNvPr id="37" name="Group 159"/>
            <p:cNvGrpSpPr>
              <a:grpSpLocks noChangeAspect="1"/>
            </p:cNvGrpSpPr>
            <p:nvPr/>
          </p:nvGrpSpPr>
          <p:grpSpPr bwMode="auto">
            <a:xfrm>
              <a:off x="5" y="2521"/>
              <a:ext cx="145" cy="389"/>
              <a:chOff x="5" y="2521"/>
              <a:chExt cx="145" cy="389"/>
            </a:xfrm>
          </p:grpSpPr>
          <p:grpSp>
            <p:nvGrpSpPr>
              <p:cNvPr id="38" name="Group 160"/>
              <p:cNvGrpSpPr>
                <a:grpSpLocks noChangeAspect="1"/>
              </p:cNvGrpSpPr>
              <p:nvPr/>
            </p:nvGrpSpPr>
            <p:grpSpPr bwMode="auto">
              <a:xfrm>
                <a:off x="7" y="2654"/>
                <a:ext cx="143" cy="256"/>
                <a:chOff x="7" y="2654"/>
                <a:chExt cx="143" cy="256"/>
              </a:xfrm>
            </p:grpSpPr>
            <p:grpSp>
              <p:nvGrpSpPr>
                <p:cNvPr id="39" name="Group 161"/>
                <p:cNvGrpSpPr>
                  <a:grpSpLocks noChangeAspect="1"/>
                </p:cNvGrpSpPr>
                <p:nvPr/>
              </p:nvGrpSpPr>
              <p:grpSpPr bwMode="auto">
                <a:xfrm>
                  <a:off x="7" y="2661"/>
                  <a:ext cx="93" cy="247"/>
                  <a:chOff x="7" y="2661"/>
                  <a:chExt cx="93" cy="247"/>
                </a:xfrm>
              </p:grpSpPr>
              <p:sp>
                <p:nvSpPr>
                  <p:cNvPr id="363"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4"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5"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6"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7"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8"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9"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56"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7"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8"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9"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0"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1"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2"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40" name="Group 176"/>
              <p:cNvGrpSpPr>
                <a:grpSpLocks noChangeAspect="1"/>
              </p:cNvGrpSpPr>
              <p:nvPr/>
            </p:nvGrpSpPr>
            <p:grpSpPr bwMode="auto">
              <a:xfrm>
                <a:off x="5" y="2533"/>
                <a:ext cx="141" cy="374"/>
                <a:chOff x="5" y="2533"/>
                <a:chExt cx="141" cy="374"/>
              </a:xfrm>
            </p:grpSpPr>
            <p:sp>
              <p:nvSpPr>
                <p:cNvPr id="350"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1"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2"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3"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4"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49"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344"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5"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6"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42" name="Rectangle 187"/>
          <p:cNvSpPr>
            <a:spLocks noChangeArrowheads="1"/>
          </p:cNvSpPr>
          <p:nvPr/>
        </p:nvSpPr>
        <p:spPr bwMode="auto">
          <a:xfrm>
            <a:off x="1735137" y="482085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 3</a:t>
            </a:r>
            <a:endParaRPr lang="en-US" sz="1600" b="1" dirty="0">
              <a:latin typeface="Arial" pitchFamily="34" charset="0"/>
              <a:cs typeface="Arial" pitchFamily="34" charset="0"/>
            </a:endParaRPr>
          </a:p>
        </p:txBody>
      </p:sp>
      <p:sp>
        <p:nvSpPr>
          <p:cNvPr id="410" name="AutoShape 154"/>
          <p:cNvSpPr>
            <a:spLocks noChangeArrowheads="1"/>
          </p:cNvSpPr>
          <p:nvPr/>
        </p:nvSpPr>
        <p:spPr bwMode="auto">
          <a:xfrm>
            <a:off x="1684962" y="3440881"/>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371" name="Rectangle 187"/>
          <p:cNvSpPr>
            <a:spLocks noChangeArrowheads="1"/>
          </p:cNvSpPr>
          <p:nvPr/>
        </p:nvSpPr>
        <p:spPr bwMode="auto">
          <a:xfrm>
            <a:off x="1744662" y="352545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 2</a:t>
            </a:r>
            <a:endParaRPr lang="en-US" sz="1600" b="1" dirty="0">
              <a:latin typeface="Arial" pitchFamily="34" charset="0"/>
              <a:cs typeface="Arial" pitchFamily="34" charset="0"/>
            </a:endParaRPr>
          </a:p>
        </p:txBody>
      </p:sp>
      <p:grpSp>
        <p:nvGrpSpPr>
          <p:cNvPr id="41" name="Group 158"/>
          <p:cNvGrpSpPr>
            <a:grpSpLocks noChangeAspect="1"/>
          </p:cNvGrpSpPr>
          <p:nvPr/>
        </p:nvGrpSpPr>
        <p:grpSpPr bwMode="auto">
          <a:xfrm flipH="1">
            <a:off x="2066924" y="3822523"/>
            <a:ext cx="411161" cy="494972"/>
            <a:chOff x="5" y="2480"/>
            <a:chExt cx="237" cy="430"/>
          </a:xfrm>
        </p:grpSpPr>
        <p:grpSp>
          <p:nvGrpSpPr>
            <p:cNvPr id="42" name="Group 159"/>
            <p:cNvGrpSpPr>
              <a:grpSpLocks noChangeAspect="1"/>
            </p:cNvGrpSpPr>
            <p:nvPr/>
          </p:nvGrpSpPr>
          <p:grpSpPr bwMode="auto">
            <a:xfrm>
              <a:off x="5" y="2521"/>
              <a:ext cx="145" cy="389"/>
              <a:chOff x="5" y="2521"/>
              <a:chExt cx="145" cy="389"/>
            </a:xfrm>
          </p:grpSpPr>
          <p:grpSp>
            <p:nvGrpSpPr>
              <p:cNvPr id="43" name="Group 300"/>
              <p:cNvGrpSpPr>
                <a:grpSpLocks noChangeAspect="1"/>
              </p:cNvGrpSpPr>
              <p:nvPr/>
            </p:nvGrpSpPr>
            <p:grpSpPr bwMode="auto">
              <a:xfrm>
                <a:off x="7" y="2654"/>
                <a:ext cx="143" cy="256"/>
                <a:chOff x="7" y="2654"/>
                <a:chExt cx="143" cy="256"/>
              </a:xfrm>
            </p:grpSpPr>
            <p:grpSp>
              <p:nvGrpSpPr>
                <p:cNvPr id="44" name="Group 161"/>
                <p:cNvGrpSpPr>
                  <a:grpSpLocks noChangeAspect="1"/>
                </p:cNvGrpSpPr>
                <p:nvPr/>
              </p:nvGrpSpPr>
              <p:grpSpPr bwMode="auto">
                <a:xfrm>
                  <a:off x="7" y="2661"/>
                  <a:ext cx="93" cy="247"/>
                  <a:chOff x="7" y="2661"/>
                  <a:chExt cx="93" cy="247"/>
                </a:xfrm>
              </p:grpSpPr>
              <p:sp>
                <p:nvSpPr>
                  <p:cNvPr id="393"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4"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5"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6"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7"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8"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9"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86"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7"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8"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9"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0"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1"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2"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45" name="Group 176"/>
              <p:cNvGrpSpPr>
                <a:grpSpLocks noChangeAspect="1"/>
              </p:cNvGrpSpPr>
              <p:nvPr/>
            </p:nvGrpSpPr>
            <p:grpSpPr bwMode="auto">
              <a:xfrm>
                <a:off x="5" y="2533"/>
                <a:ext cx="141" cy="374"/>
                <a:chOff x="5" y="2533"/>
                <a:chExt cx="141" cy="374"/>
              </a:xfrm>
            </p:grpSpPr>
            <p:sp>
              <p:nvSpPr>
                <p:cNvPr id="380"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1"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2"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3"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4"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79"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374"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5"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6"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46" name="Group 405"/>
          <p:cNvGrpSpPr/>
          <p:nvPr/>
        </p:nvGrpSpPr>
        <p:grpSpPr>
          <a:xfrm>
            <a:off x="4800600" y="3152516"/>
            <a:ext cx="609600" cy="1925234"/>
            <a:chOff x="6911628" y="2921544"/>
            <a:chExt cx="1089372" cy="1925234"/>
          </a:xfrm>
        </p:grpSpPr>
        <p:cxnSp>
          <p:nvCxnSpPr>
            <p:cNvPr id="407" name="Straight Connector 406"/>
            <p:cNvCxnSpPr/>
            <p:nvPr/>
          </p:nvCxnSpPr>
          <p:spPr>
            <a:xfrm>
              <a:off x="6911628" y="2921544"/>
              <a:ext cx="1089372" cy="15446"/>
            </a:xfrm>
            <a:prstGeom prst="line">
              <a:avLst/>
            </a:prstGeom>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p:nvCxnSpPr>
          <p:spPr>
            <a:xfrm>
              <a:off x="6911628" y="4839411"/>
              <a:ext cx="1089372" cy="7367"/>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grpSp>
      <p:sp>
        <p:nvSpPr>
          <p:cNvPr id="411" name="Rounded Rectangle 410"/>
          <p:cNvSpPr/>
          <p:nvPr/>
        </p:nvSpPr>
        <p:spPr>
          <a:xfrm rot="16200000">
            <a:off x="2321717" y="2414321"/>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sp>
        <p:nvSpPr>
          <p:cNvPr id="413" name="Rounded Rectangle 412"/>
          <p:cNvSpPr/>
          <p:nvPr/>
        </p:nvSpPr>
        <p:spPr>
          <a:xfrm rot="16200000">
            <a:off x="2321717" y="3785921"/>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sp>
        <p:nvSpPr>
          <p:cNvPr id="415" name="Rounded Rectangle 414"/>
          <p:cNvSpPr/>
          <p:nvPr/>
        </p:nvSpPr>
        <p:spPr>
          <a:xfrm rot="16200000">
            <a:off x="2321717" y="5081321"/>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sp>
        <p:nvSpPr>
          <p:cNvPr id="417" name="TextBox 416"/>
          <p:cNvSpPr txBox="1"/>
          <p:nvPr/>
        </p:nvSpPr>
        <p:spPr>
          <a:xfrm>
            <a:off x="7162800" y="4158208"/>
            <a:ext cx="2077550" cy="1938992"/>
          </a:xfrm>
          <a:prstGeom prst="rect">
            <a:avLst/>
          </a:prstGeom>
          <a:noFill/>
        </p:spPr>
        <p:txBody>
          <a:bodyPr wrap="square" rtlCol="0">
            <a:spAutoFit/>
          </a:bodyPr>
          <a:lstStyle/>
          <a:p>
            <a:pPr>
              <a:buFont typeface="Arial" pitchFamily="34" charset="0"/>
              <a:buChar char="•"/>
            </a:pPr>
            <a:r>
              <a:rPr lang="en-US" dirty="0" smtClean="0">
                <a:solidFill>
                  <a:schemeClr val="tx2"/>
                </a:solidFill>
                <a:latin typeface="Arial Black" pitchFamily="34" charset="0"/>
              </a:rPr>
              <a:t> Multiple Cores sharing Access Network</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Access Abstraction</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Data and Control plane separation</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Central control </a:t>
            </a:r>
          </a:p>
        </p:txBody>
      </p:sp>
      <p:sp>
        <p:nvSpPr>
          <p:cNvPr id="418" name="Rounded Rectangle 417"/>
          <p:cNvSpPr/>
          <p:nvPr/>
        </p:nvSpPr>
        <p:spPr>
          <a:xfrm rot="16200000">
            <a:off x="787280" y="3709720"/>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spTree>
    <p:extLst>
      <p:ext uri="{BB962C8B-B14F-4D97-AF65-F5344CB8AC3E}">
        <p14:creationId xmlns:p14="http://schemas.microsoft.com/office/powerpoint/2010/main" xmlns="" val="2311075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000" y="274638"/>
            <a:ext cx="8595000" cy="1143000"/>
          </a:xfrm>
        </p:spPr>
        <p:txBody>
          <a:bodyPr/>
          <a:lstStyle/>
          <a:p>
            <a:pPr lvl="1"/>
            <a:r>
              <a:rPr lang="en-US" dirty="0" smtClean="0">
                <a:latin typeface="+mj-lt"/>
              </a:rPr>
              <a:t>GAP#1: Support for point-to-point links and link status indication in bridged networks</a:t>
            </a:r>
          </a:p>
        </p:txBody>
      </p:sp>
      <p:sp>
        <p:nvSpPr>
          <p:cNvPr id="5" name="Content Placeholder 4"/>
          <p:cNvSpPr>
            <a:spLocks noGrp="1"/>
          </p:cNvSpPr>
          <p:nvPr>
            <p:ph idx="1"/>
          </p:nvPr>
        </p:nvSpPr>
        <p:spPr/>
        <p:txBody>
          <a:bodyPr>
            <a:normAutofit fontScale="77500" lnSpcReduction="20000"/>
          </a:bodyPr>
          <a:lstStyle/>
          <a:p>
            <a:r>
              <a:rPr lang="en-US" dirty="0" smtClean="0"/>
              <a:t>Setting up and maintaining a point-to-point access link across a bridged infrastructure</a:t>
            </a:r>
          </a:p>
          <a:p>
            <a:pPr lvl="1"/>
            <a:r>
              <a:rPr lang="en-US" dirty="0" smtClean="0"/>
              <a:t>Initializing the point-to-point link under AAA based access control</a:t>
            </a:r>
          </a:p>
          <a:p>
            <a:pPr lvl="1"/>
            <a:r>
              <a:rPr lang="en-US" dirty="0" smtClean="0"/>
              <a:t>Maintaining the point-to-point link when STA roams to another AP</a:t>
            </a:r>
          </a:p>
          <a:p>
            <a:r>
              <a:rPr lang="en-US" dirty="0" smtClean="0"/>
              <a:t>Provider Backbone Bridging may not be the right tool</a:t>
            </a:r>
          </a:p>
          <a:p>
            <a:pPr lvl="1"/>
            <a:r>
              <a:rPr lang="en-US" dirty="0" smtClean="0"/>
              <a:t>missing solution for dynamic VLAN assignment</a:t>
            </a:r>
          </a:p>
          <a:p>
            <a:r>
              <a:rPr lang="en-US" dirty="0" smtClean="0"/>
              <a:t>Link state signaling at the edge of the bridged infrastructure</a:t>
            </a:r>
          </a:p>
          <a:p>
            <a:pPr lvl="1"/>
            <a:r>
              <a:rPr lang="en-US" dirty="0" smtClean="0"/>
              <a:t>3GPP expects an trigger for setting up S2a context when link in IEEE 802 is established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GAP#2: Network-ID and service indication in wired Ethernet</a:t>
            </a:r>
          </a:p>
        </p:txBody>
      </p:sp>
      <p:sp>
        <p:nvSpPr>
          <p:cNvPr id="5" name="Content Placeholder 4"/>
          <p:cNvSpPr>
            <a:spLocks noGrp="1"/>
          </p:cNvSpPr>
          <p:nvPr>
            <p:ph idx="1"/>
          </p:nvPr>
        </p:nvSpPr>
        <p:spPr/>
        <p:txBody>
          <a:bodyPr/>
          <a:lstStyle/>
          <a:p>
            <a:r>
              <a:rPr lang="en-US" dirty="0" err="1" smtClean="0"/>
              <a:t>ZigBee</a:t>
            </a:r>
            <a:r>
              <a:rPr lang="en-US" dirty="0" smtClean="0"/>
              <a:t> SEP2 requires support for network discovery and selection functions.</a:t>
            </a:r>
          </a:p>
          <a:p>
            <a:r>
              <a:rPr lang="en-US" dirty="0" smtClean="0"/>
              <a:t>IEEE 802.3 explicitly mentioned in the SEP2 specification as technology candidate does not provide network advertisement, network discovery and network selection functions like the IEEE 802 wireless interfaces.</a:t>
            </a:r>
          </a:p>
          <a:p>
            <a:endParaRPr lang="en-US" dirty="0"/>
          </a:p>
        </p:txBody>
      </p:sp>
    </p:spTree>
    <p:extLst>
      <p:ext uri="{BB962C8B-B14F-4D97-AF65-F5344CB8AC3E}">
        <p14:creationId xmlns:p14="http://schemas.microsoft.com/office/powerpoint/2010/main" xmlns="" val="2597821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Gap#3: Control interfaces for SDN</a:t>
            </a:r>
          </a:p>
        </p:txBody>
      </p:sp>
      <p:sp>
        <p:nvSpPr>
          <p:cNvPr id="5" name="Content Placeholder 4"/>
          <p:cNvSpPr>
            <a:spLocks noGrp="1"/>
          </p:cNvSpPr>
          <p:nvPr>
            <p:ph idx="1"/>
          </p:nvPr>
        </p:nvSpPr>
        <p:spPr/>
        <p:txBody>
          <a:bodyPr>
            <a:normAutofit fontScale="70000" lnSpcReduction="20000"/>
          </a:bodyPr>
          <a:lstStyle/>
          <a:p>
            <a:r>
              <a:rPr lang="en-US" dirty="0" smtClean="0"/>
              <a:t>Control of data forwarding plane, common to 802 technologies</a:t>
            </a:r>
          </a:p>
          <a:p>
            <a:pPr lvl="1"/>
            <a:r>
              <a:rPr lang="en-US" dirty="0" smtClean="0"/>
              <a:t>Southbound interface enabling the communication between the 802 technologies and the central controller (e.g. access abstraction)</a:t>
            </a:r>
          </a:p>
          <a:p>
            <a:pPr lvl="1"/>
            <a:r>
              <a:rPr lang="en-US" dirty="0" smtClean="0"/>
              <a:t>Clearly defined interfaces, SAPs and behaviors</a:t>
            </a:r>
          </a:p>
          <a:p>
            <a:pPr lvl="1"/>
            <a:r>
              <a:rPr lang="en-US" dirty="0" smtClean="0"/>
              <a:t>Ability to modify data path based on arbitrary but bounded selection parameters</a:t>
            </a:r>
          </a:p>
          <a:p>
            <a:pPr lvl="2"/>
            <a:r>
              <a:rPr lang="en-US" dirty="0" smtClean="0"/>
              <a:t>Packet classification mechanisms based on templates (á la </a:t>
            </a:r>
            <a:r>
              <a:rPr lang="en-US" dirty="0" err="1" smtClean="0"/>
              <a:t>OpenFlow</a:t>
            </a:r>
            <a:r>
              <a:rPr lang="en-US" dirty="0" smtClean="0"/>
              <a:t>)</a:t>
            </a:r>
          </a:p>
          <a:p>
            <a:pPr lvl="2"/>
            <a:r>
              <a:rPr lang="en-US" dirty="0" smtClean="0"/>
              <a:t>End-to-end packet flow and </a:t>
            </a:r>
            <a:r>
              <a:rPr lang="en-US" dirty="0" err="1" smtClean="0"/>
              <a:t>QoS</a:t>
            </a:r>
            <a:endParaRPr lang="en-US" dirty="0" smtClean="0"/>
          </a:p>
          <a:p>
            <a:r>
              <a:rPr lang="en-US" dirty="0" smtClean="0"/>
              <a:t>Radio configuration mechanism for access and backhaul links</a:t>
            </a:r>
          </a:p>
          <a:p>
            <a:pPr lvl="1"/>
            <a:r>
              <a:rPr lang="en-US" dirty="0" smtClean="0"/>
              <a:t>With defined metrics and reporting</a:t>
            </a:r>
          </a:p>
          <a:p>
            <a:r>
              <a:rPr lang="en-US" dirty="0" smtClean="0"/>
              <a:t>Data plane management of the multiple-interface Terminal</a:t>
            </a:r>
          </a:p>
          <a:p>
            <a:pPr lvl="1"/>
            <a:r>
              <a:rPr lang="en-US" dirty="0" smtClean="0"/>
              <a:t>Notion of 802 logical interface facing L3</a:t>
            </a:r>
          </a:p>
          <a:p>
            <a:r>
              <a:rPr lang="en-US" dirty="0" smtClean="0"/>
              <a:t>Generic 802 access authorization and attachment</a:t>
            </a:r>
          </a:p>
          <a:p>
            <a:endParaRPr lang="en-US" dirty="0" smtClean="0"/>
          </a:p>
          <a:p>
            <a:endParaRPr lang="en-US" dirty="0"/>
          </a:p>
        </p:txBody>
      </p:sp>
    </p:spTree>
    <p:extLst>
      <p:ext uri="{BB962C8B-B14F-4D97-AF65-F5344CB8AC3E}">
        <p14:creationId xmlns:p14="http://schemas.microsoft.com/office/powerpoint/2010/main" xmlns="" val="125402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IEEE 802 OmniRAN EC SG</a:t>
            </a:r>
            <a:br>
              <a:rPr lang="en-US" dirty="0" smtClean="0"/>
            </a:br>
            <a:r>
              <a:rPr lang="en-US" dirty="0" smtClean="0"/>
              <a:t>Results and Outlook</a:t>
            </a:r>
            <a:endParaRPr lang="en-US" dirty="0"/>
          </a:p>
        </p:txBody>
      </p:sp>
      <p:sp>
        <p:nvSpPr>
          <p:cNvPr id="3" name="Subtitle 2"/>
          <p:cNvSpPr>
            <a:spLocks noGrp="1"/>
          </p:cNvSpPr>
          <p:nvPr>
            <p:ph type="subTitle" idx="1"/>
          </p:nvPr>
        </p:nvSpPr>
        <p:spPr/>
        <p:txBody>
          <a:bodyPr/>
          <a:lstStyle/>
          <a:p>
            <a:r>
              <a:rPr lang="en-US" dirty="0" smtClean="0"/>
              <a:t>OmniRAN within the scope of IEEE 802, gaps and potential ways forward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Necessary standardization work within IEEE 802</a:t>
            </a:r>
            <a:endParaRPr lang="en-US" dirty="0"/>
          </a:p>
        </p:txBody>
      </p:sp>
      <p:sp>
        <p:nvSpPr>
          <p:cNvPr id="3" name="Text Placeholder 2"/>
          <p:cNvSpPr>
            <a:spLocks noGrp="1"/>
          </p:cNvSpPr>
          <p:nvPr>
            <p:ph type="body" idx="1"/>
          </p:nvPr>
        </p:nvSpPr>
        <p:spPr/>
        <p:txBody>
          <a:bodyPr/>
          <a:lstStyle/>
          <a:p>
            <a:r>
              <a:rPr lang="en-US" smtClean="0"/>
              <a:t>IEEE 802 OmniRAN Results and Outlook</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 for Standardization in IEEE 802</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The discovered gaps in IEEE 802 technologies </a:t>
            </a:r>
            <a:r>
              <a:rPr lang="en-US" dirty="0" smtClean="0"/>
              <a:t>should be </a:t>
            </a:r>
            <a:r>
              <a:rPr lang="en-US" dirty="0" smtClean="0"/>
              <a:t>addressed by the </a:t>
            </a:r>
            <a:r>
              <a:rPr lang="en-US" dirty="0" smtClean="0"/>
              <a:t>related IEEE </a:t>
            </a:r>
            <a:r>
              <a:rPr lang="en-US" dirty="0" smtClean="0"/>
              <a:t>802 WGs</a:t>
            </a:r>
            <a:br>
              <a:rPr lang="en-US" dirty="0" smtClean="0"/>
            </a:br>
            <a:endParaRPr lang="en-US" dirty="0" smtClean="0"/>
          </a:p>
          <a:p>
            <a:r>
              <a:rPr lang="en-US" dirty="0" smtClean="0"/>
              <a:t>Establishing a common approach of specifying ‘external’ control into IEEE 802 technologies would require:</a:t>
            </a:r>
          </a:p>
          <a:p>
            <a:pPr lvl="1"/>
            <a:r>
              <a:rPr lang="en-US" dirty="0" smtClean="0"/>
              <a:t>a specification describing the </a:t>
            </a:r>
            <a:r>
              <a:rPr lang="en-US" dirty="0" smtClean="0"/>
              <a:t>‘OmniRAN’ </a:t>
            </a:r>
            <a:r>
              <a:rPr lang="en-US" dirty="0" smtClean="0"/>
              <a:t>Network Reference Model and listing the DL and PHY control functions demanded for access networks and SDN</a:t>
            </a:r>
          </a:p>
          <a:p>
            <a:pPr lvl="2"/>
            <a:r>
              <a:rPr lang="en-US" dirty="0" smtClean="0"/>
              <a:t>(informative)</a:t>
            </a:r>
          </a:p>
          <a:p>
            <a:pPr lvl="1"/>
            <a:r>
              <a:rPr lang="en-US" dirty="0" smtClean="0"/>
              <a:t>a specification </a:t>
            </a:r>
            <a:r>
              <a:rPr lang="en-US" dirty="0" smtClean="0"/>
              <a:t>on the </a:t>
            </a:r>
            <a:r>
              <a:rPr lang="en-US" dirty="0" smtClean="0"/>
              <a:t>usage of IP protocols for the transport of IEEE 802 attributes and the definition of IEEE 802 attributes for such IP protocols</a:t>
            </a:r>
          </a:p>
          <a:p>
            <a:pPr lvl="2"/>
            <a:r>
              <a:rPr lang="en-US" dirty="0" smtClean="0"/>
              <a:t>(informative for IEEE 802, probably in cooperation with IETF)</a:t>
            </a:r>
          </a:p>
          <a:p>
            <a:pPr lvl="1"/>
            <a:r>
              <a:rPr lang="en-US" dirty="0" smtClean="0"/>
              <a:t>specifications of the control attributes for the </a:t>
            </a:r>
            <a:r>
              <a:rPr lang="en-US" dirty="0" smtClean="0"/>
              <a:t>individual IEEE </a:t>
            </a:r>
            <a:r>
              <a:rPr lang="en-US" dirty="0" smtClean="0"/>
              <a:t>802 technologies by their working groups</a:t>
            </a:r>
          </a:p>
          <a:p>
            <a:pPr lvl="2"/>
            <a:r>
              <a:rPr lang="en-US" dirty="0" smtClean="0"/>
              <a:t>(normative, in annex of related  specifications to ensure consistency)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Potential way forward</a:t>
            </a:r>
            <a:endParaRPr lang="en-US" dirty="0"/>
          </a:p>
        </p:txBody>
      </p:sp>
      <p:sp>
        <p:nvSpPr>
          <p:cNvPr id="3" name="Text Placeholder 2"/>
          <p:cNvSpPr>
            <a:spLocks noGrp="1"/>
          </p:cNvSpPr>
          <p:nvPr>
            <p:ph type="body" idx="1"/>
          </p:nvPr>
        </p:nvSpPr>
        <p:spPr/>
        <p:txBody>
          <a:bodyPr/>
          <a:lstStyle/>
          <a:p>
            <a:r>
              <a:rPr lang="en-US" dirty="0" smtClean="0"/>
              <a:t>IEEE 802 OmniRAN Results and Outlook</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a:xfrm>
            <a:off x="457200" y="1359000"/>
            <a:ext cx="8229600" cy="4950000"/>
          </a:xfrm>
        </p:spPr>
        <p:txBody>
          <a:bodyPr>
            <a:normAutofit fontScale="70000" lnSpcReduction="20000"/>
          </a:bodyPr>
          <a:lstStyle/>
          <a:p>
            <a:r>
              <a:rPr lang="en-US" dirty="0" smtClean="0"/>
              <a:t>OmniRAN establishes a common Network Reference Model for access networks based on IEEE 802 technologies.</a:t>
            </a:r>
          </a:p>
          <a:p>
            <a:pPr lvl="1"/>
            <a:r>
              <a:rPr lang="en-US" dirty="0"/>
              <a:t>Defining a common framework for deployment of IEEE 802 technologies for network access for various purposes</a:t>
            </a:r>
          </a:p>
          <a:p>
            <a:pPr lvl="1"/>
            <a:r>
              <a:rPr lang="en-US" dirty="0"/>
              <a:t>Creating unified control interfaces to enable integration of various IEEE 802 access technologies into a common architecture and control infrastructure</a:t>
            </a:r>
          </a:p>
          <a:p>
            <a:pPr lvl="1"/>
            <a:r>
              <a:rPr lang="en-US" dirty="0"/>
              <a:t>Supporting new developments for networking like </a:t>
            </a:r>
            <a:r>
              <a:rPr lang="en-US" dirty="0" smtClean="0"/>
              <a:t>SDN</a:t>
            </a:r>
          </a:p>
          <a:p>
            <a:pPr lvl="1"/>
            <a:endParaRPr lang="en-US" dirty="0" smtClean="0"/>
          </a:p>
          <a:p>
            <a:r>
              <a:rPr lang="en-US" dirty="0" smtClean="0"/>
              <a:t>Establishment of a new IEEE 802 ‘OmniRAN’ WG does not </a:t>
            </a:r>
            <a:r>
              <a:rPr lang="en-US" dirty="0" smtClean="0"/>
              <a:t>seem to be appropriate</a:t>
            </a:r>
            <a:endParaRPr lang="en-US" dirty="0" smtClean="0"/>
          </a:p>
          <a:p>
            <a:pPr lvl="1"/>
            <a:r>
              <a:rPr lang="en-US" dirty="0" smtClean="0"/>
              <a:t>it would ‘only’ </a:t>
            </a:r>
            <a:r>
              <a:rPr lang="en-US" dirty="0" smtClean="0"/>
              <a:t>create common framework  to align activities within the individual WGs</a:t>
            </a:r>
          </a:p>
          <a:p>
            <a:pPr lvl="1"/>
            <a:r>
              <a:rPr lang="en-US" dirty="0" smtClean="0"/>
              <a:t>hardly any ‘normative’ specification </a:t>
            </a:r>
            <a:r>
              <a:rPr lang="en-US" dirty="0" smtClean="0"/>
              <a:t>content for the WG</a:t>
            </a:r>
            <a:endParaRPr lang="en-US" dirty="0"/>
          </a:p>
          <a:p>
            <a:pPr lvl="1"/>
            <a:r>
              <a:rPr lang="en-US" dirty="0" smtClean="0"/>
              <a:t>there are already a couple of ‘framework’ activities in IEEE 802</a:t>
            </a:r>
          </a:p>
          <a:p>
            <a:pPr lvl="2"/>
            <a:r>
              <a:rPr lang="en-US" dirty="0" smtClean="0"/>
              <a:t>Can OmniRAN be picky backed to one of the existing framework activities?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way forward</a:t>
            </a:r>
            <a:br>
              <a:rPr lang="en-US" dirty="0" smtClean="0"/>
            </a:br>
            <a:r>
              <a:rPr lang="en-US" dirty="0" smtClean="0"/>
              <a:t>(for discussion!)</a:t>
            </a:r>
            <a:endParaRPr lang="en-US" dirty="0"/>
          </a:p>
        </p:txBody>
      </p:sp>
      <p:sp>
        <p:nvSpPr>
          <p:cNvPr id="3" name="Content Placeholder 2"/>
          <p:cNvSpPr>
            <a:spLocks noGrp="1"/>
          </p:cNvSpPr>
          <p:nvPr>
            <p:ph idx="1"/>
          </p:nvPr>
        </p:nvSpPr>
        <p:spPr>
          <a:xfrm>
            <a:off x="457200" y="1314000"/>
            <a:ext cx="8229600" cy="5355000"/>
          </a:xfrm>
        </p:spPr>
        <p:txBody>
          <a:bodyPr>
            <a:normAutofit fontScale="70000" lnSpcReduction="20000"/>
          </a:bodyPr>
          <a:lstStyle/>
          <a:p>
            <a:r>
              <a:rPr lang="en-US" dirty="0" smtClean="0"/>
              <a:t>Organization of extended</a:t>
            </a:r>
            <a:r>
              <a:rPr lang="en-US" dirty="0" smtClean="0"/>
              <a:t> </a:t>
            </a:r>
            <a:r>
              <a:rPr lang="en-US" dirty="0" smtClean="0"/>
              <a:t>architectural work </a:t>
            </a:r>
            <a:r>
              <a:rPr lang="en-US" dirty="0" smtClean="0"/>
              <a:t>in IEEE 802</a:t>
            </a:r>
            <a:r>
              <a:rPr lang="en-US" dirty="0" smtClean="0"/>
              <a:t> </a:t>
            </a:r>
            <a:endParaRPr lang="en-US" dirty="0" smtClean="0"/>
          </a:p>
          <a:p>
            <a:pPr lvl="1"/>
            <a:r>
              <a:rPr lang="en-US" dirty="0" smtClean="0"/>
              <a:t>currently IEEE 802.1 hosts the revision of the IEEE 802 architecture and overview specification</a:t>
            </a:r>
          </a:p>
          <a:p>
            <a:pPr lvl="1"/>
            <a:r>
              <a:rPr lang="en-US" dirty="0" smtClean="0"/>
              <a:t>OmniRAN would require </a:t>
            </a:r>
            <a:r>
              <a:rPr lang="en-US" dirty="0" smtClean="0"/>
              <a:t>bigger</a:t>
            </a:r>
            <a:r>
              <a:rPr lang="en-US" dirty="0" smtClean="0"/>
              <a:t> efforts </a:t>
            </a:r>
            <a:r>
              <a:rPr lang="en-US" dirty="0" smtClean="0"/>
              <a:t>and permanent involvement out of the WGs</a:t>
            </a:r>
          </a:p>
          <a:p>
            <a:pPr lvl="2"/>
            <a:r>
              <a:rPr lang="en-US" dirty="0" smtClean="0"/>
              <a:t>and WGs would have to fulfill their duties </a:t>
            </a:r>
            <a:r>
              <a:rPr lang="en-US" dirty="0" smtClean="0"/>
              <a:t>to</a:t>
            </a:r>
            <a:r>
              <a:rPr lang="en-US" dirty="0" smtClean="0"/>
              <a:t> </a:t>
            </a:r>
            <a:r>
              <a:rPr lang="en-US" dirty="0" smtClean="0"/>
              <a:t>define normative attributes for IP protocols in annexes </a:t>
            </a:r>
            <a:r>
              <a:rPr lang="en-US" dirty="0" smtClean="0"/>
              <a:t>of</a:t>
            </a:r>
            <a:r>
              <a:rPr lang="en-US" dirty="0" smtClean="0"/>
              <a:t> </a:t>
            </a:r>
            <a:r>
              <a:rPr lang="en-US" dirty="0" smtClean="0"/>
              <a:t>their specifications</a:t>
            </a:r>
          </a:p>
          <a:p>
            <a:r>
              <a:rPr lang="en-US" dirty="0" smtClean="0"/>
              <a:t>Proposal:</a:t>
            </a:r>
          </a:p>
          <a:p>
            <a:pPr lvl="1"/>
            <a:r>
              <a:rPr lang="en-US" dirty="0" smtClean="0"/>
              <a:t>Each of the WGs should have an ARC SC for handling architectural aspects and issues of particular deployments</a:t>
            </a:r>
          </a:p>
          <a:p>
            <a:pPr lvl="2"/>
            <a:r>
              <a:rPr lang="en-US" dirty="0" smtClean="0"/>
              <a:t>like IEEE </a:t>
            </a:r>
            <a:r>
              <a:rPr lang="en-US" dirty="0" smtClean="0"/>
              <a:t>802.11 ARC </a:t>
            </a:r>
            <a:r>
              <a:rPr lang="en-US" dirty="0" smtClean="0"/>
              <a:t>today</a:t>
            </a:r>
          </a:p>
          <a:p>
            <a:pPr lvl="2"/>
            <a:r>
              <a:rPr lang="en-US" dirty="0" smtClean="0"/>
              <a:t>should take care of definitions of attributes for IP protocols</a:t>
            </a:r>
          </a:p>
          <a:p>
            <a:pPr lvl="1"/>
            <a:r>
              <a:rPr lang="en-US" dirty="0" smtClean="0"/>
              <a:t>IEEE 802 should have one WG with the responsibility for the common architecture specifications and deployment questions</a:t>
            </a:r>
          </a:p>
          <a:p>
            <a:pPr lvl="2"/>
            <a:r>
              <a:rPr lang="en-US" dirty="0" smtClean="0"/>
              <a:t>including the specification framework necessary for ‘OmniRAN’</a:t>
            </a:r>
          </a:p>
          <a:p>
            <a:pPr lvl="2"/>
            <a:r>
              <a:rPr lang="en-US" dirty="0" smtClean="0"/>
              <a:t>ensuring cooperation and exchange among the ARC SCs of the WGs</a:t>
            </a:r>
          </a:p>
          <a:p>
            <a:pPr lvl="2"/>
            <a:r>
              <a:rPr lang="en-US" dirty="0" smtClean="0"/>
              <a:t>handling external communication and deployment questions </a:t>
            </a:r>
          </a:p>
          <a:p>
            <a:pPr lvl="3"/>
            <a:r>
              <a:rPr lang="en-US" dirty="0" smtClean="0"/>
              <a:t>like IEEE 802.24 today for Smart Grid</a:t>
            </a:r>
          </a:p>
          <a:p>
            <a:pPr lvl="2"/>
            <a:r>
              <a:rPr lang="en-US" dirty="0" smtClean="0"/>
              <a:t>avoiding the need to establish new TACs when new deployments of IEEE 802 technologies are coming up</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ToC</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OmniRAN within the scope of IEEE 802</a:t>
            </a:r>
          </a:p>
          <a:p>
            <a:pPr lvl="1"/>
            <a:r>
              <a:rPr lang="en-US" dirty="0" smtClean="0"/>
              <a:t>Definition of IEEE 802 specific attributes for IP protocols</a:t>
            </a:r>
          </a:p>
          <a:p>
            <a:r>
              <a:rPr lang="en-US" dirty="0" smtClean="0"/>
              <a:t>Benefits of OmniRAN for IEEE 802</a:t>
            </a:r>
          </a:p>
          <a:p>
            <a:r>
              <a:rPr lang="en-US" dirty="0" smtClean="0"/>
              <a:t>Gaps to existing IEEE 802 standards</a:t>
            </a:r>
          </a:p>
          <a:p>
            <a:pPr lvl="1"/>
            <a:r>
              <a:rPr lang="en-US" dirty="0" smtClean="0"/>
              <a:t>Investigated use cases</a:t>
            </a:r>
          </a:p>
          <a:p>
            <a:pPr lvl="2"/>
            <a:r>
              <a:rPr lang="en-US" dirty="0" smtClean="0"/>
              <a:t>3GPP Trusted WLAN Access to EPC (</a:t>
            </a:r>
            <a:r>
              <a:rPr lang="en-US" dirty="0" err="1" smtClean="0"/>
              <a:t>SaMOG</a:t>
            </a:r>
            <a:r>
              <a:rPr lang="en-US" dirty="0" smtClean="0"/>
              <a:t> Release 11)</a:t>
            </a:r>
          </a:p>
          <a:p>
            <a:pPr lvl="2"/>
            <a:r>
              <a:rPr lang="en-US" dirty="0" err="1" smtClean="0"/>
              <a:t>ZigBee</a:t>
            </a:r>
            <a:r>
              <a:rPr lang="en-US" dirty="0" smtClean="0"/>
              <a:t> Smart Energy Profile 2 (SEP2)</a:t>
            </a:r>
          </a:p>
          <a:p>
            <a:pPr lvl="2"/>
            <a:r>
              <a:rPr lang="en-US" dirty="0" smtClean="0"/>
              <a:t>Software Defined Networking (SDN)</a:t>
            </a:r>
          </a:p>
          <a:p>
            <a:pPr lvl="1"/>
            <a:r>
              <a:rPr lang="en-US" dirty="0" smtClean="0"/>
              <a:t>Gap#1: Support for point-to-point links and link status indication in bridged access networks</a:t>
            </a:r>
          </a:p>
          <a:p>
            <a:pPr lvl="1"/>
            <a:r>
              <a:rPr lang="en-US" dirty="0" smtClean="0"/>
              <a:t>Gap#2: Network-ID and service indication in wired Ethernet</a:t>
            </a:r>
          </a:p>
          <a:p>
            <a:pPr lvl="1"/>
            <a:r>
              <a:rPr lang="en-US" dirty="0" smtClean="0"/>
              <a:t>Gap#3: Control interfaces for SDN</a:t>
            </a:r>
          </a:p>
          <a:p>
            <a:r>
              <a:rPr lang="en-US" dirty="0" smtClean="0"/>
              <a:t>Necessary specification work within IEEE 802</a:t>
            </a:r>
          </a:p>
          <a:p>
            <a:r>
              <a:rPr lang="en-US" dirty="0" smtClean="0"/>
              <a:t>Conclusion and potential ways forward</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OmniRAN WITHIN </a:t>
            </a:r>
            <a:br>
              <a:rPr lang="en-US" dirty="0" smtClean="0"/>
            </a:br>
            <a:r>
              <a:rPr lang="en-US" dirty="0" smtClean="0"/>
              <a:t>The SCOPE of IEEE 802</a:t>
            </a:r>
            <a:endParaRPr lang="en-US" dirty="0"/>
          </a:p>
        </p:txBody>
      </p:sp>
      <p:sp>
        <p:nvSpPr>
          <p:cNvPr id="3" name="Text Placeholder 2"/>
          <p:cNvSpPr>
            <a:spLocks noGrp="1"/>
          </p:cNvSpPr>
          <p:nvPr>
            <p:ph type="body" idx="1"/>
          </p:nvPr>
        </p:nvSpPr>
        <p:spPr/>
        <p:txBody>
          <a:bodyPr/>
          <a:lstStyle/>
          <a:p>
            <a:r>
              <a:rPr lang="en-US" dirty="0" smtClean="0"/>
              <a:t>IEEE 802 OmniRAN Results and Outlook</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ctangle 309"/>
          <p:cNvSpPr/>
          <p:nvPr/>
        </p:nvSpPr>
        <p:spPr bwMode="auto">
          <a:xfrm>
            <a:off x="251520" y="4644000"/>
            <a:ext cx="8640960" cy="1800000"/>
          </a:xfrm>
          <a:prstGeom prst="rect">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0" rIns="91440" bIns="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mn-lt"/>
            </a:endParaRPr>
          </a:p>
        </p:txBody>
      </p:sp>
      <p:sp>
        <p:nvSpPr>
          <p:cNvPr id="176" name="Rectangle 175"/>
          <p:cNvSpPr/>
          <p:nvPr/>
        </p:nvSpPr>
        <p:spPr bwMode="auto">
          <a:xfrm>
            <a:off x="612000" y="5582125"/>
            <a:ext cx="7964999" cy="854999"/>
          </a:xfrm>
          <a:prstGeom prst="rect">
            <a:avLst/>
          </a:prstGeom>
          <a:solidFill>
            <a:schemeClr val="accent1">
              <a:lumMod val="60000"/>
              <a:lumOff val="40000"/>
            </a:schemeClr>
          </a:solidFill>
          <a:ln w="12700" cap="flat" cmpd="sng" algn="ctr">
            <a:solidFill>
              <a:schemeClr val="accent1">
                <a:lumMod val="60000"/>
                <a:lumOff val="40000"/>
              </a:schemeClr>
            </a:solidFill>
            <a:prstDash val="solid"/>
            <a:round/>
            <a:headEnd type="none" w="sm" len="sm"/>
            <a:tailEnd type="none" w="sm" len="sm"/>
          </a:ln>
          <a:effectLst/>
        </p:spPr>
        <p:txBody>
          <a:bodyPr vert="horz" wrap="square" lIns="91440" tIns="45720" rIns="91440" bIns="0" numCol="1" rtlCol="0" anchor="b"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mn-lt"/>
              </a:rPr>
              <a:t>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37" name="Rectangle 36"/>
          <p:cNvSpPr/>
          <p:nvPr/>
        </p:nvSpPr>
        <p:spPr bwMode="auto">
          <a:xfrm>
            <a:off x="849022" y="6165866"/>
            <a:ext cx="1922977" cy="98134"/>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2817000" y="6179974"/>
            <a:ext cx="1757622" cy="84026"/>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grpSp>
        <p:nvGrpSpPr>
          <p:cNvPr id="10" name="Group 9"/>
          <p:cNvGrpSpPr/>
          <p:nvPr/>
        </p:nvGrpSpPr>
        <p:grpSpPr>
          <a:xfrm>
            <a:off x="829866" y="4691058"/>
            <a:ext cx="708533" cy="1481185"/>
            <a:chOff x="971599" y="3514117"/>
            <a:chExt cx="1080121" cy="1355043"/>
          </a:xfrm>
        </p:grpSpPr>
        <p:sp>
          <p:nvSpPr>
            <p:cNvPr id="3" name="Rectangle 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6" name="Rectangle 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9" name="Rectangle 8"/>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Application</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sp>
        <p:nvSpPr>
          <p:cNvPr id="32" name="Rectangle 31"/>
          <p:cNvSpPr/>
          <p:nvPr/>
        </p:nvSpPr>
        <p:spPr bwMode="auto">
          <a:xfrm>
            <a:off x="2252213" y="5581908"/>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3" name="Rectangle 32"/>
          <p:cNvSpPr/>
          <p:nvPr/>
        </p:nvSpPr>
        <p:spPr bwMode="auto">
          <a:xfrm>
            <a:off x="2252213" y="587707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20" name="Rectangle 219"/>
          <p:cNvSpPr/>
          <p:nvPr/>
        </p:nvSpPr>
        <p:spPr bwMode="auto">
          <a:xfrm>
            <a:off x="2796517" y="5577793"/>
            <a:ext cx="542082" cy="29290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21" name="Rectangle 220"/>
          <p:cNvSpPr/>
          <p:nvPr/>
        </p:nvSpPr>
        <p:spPr bwMode="auto">
          <a:xfrm>
            <a:off x="2796514" y="587501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4" name="Isosceles Triangle 33"/>
          <p:cNvSpPr/>
          <p:nvPr/>
        </p:nvSpPr>
        <p:spPr bwMode="auto">
          <a:xfrm flipV="1">
            <a:off x="2252213" y="5588405"/>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nvGrpSpPr>
          <p:cNvPr id="232" name="Group 231"/>
          <p:cNvGrpSpPr/>
          <p:nvPr/>
        </p:nvGrpSpPr>
        <p:grpSpPr>
          <a:xfrm>
            <a:off x="7667161" y="4689000"/>
            <a:ext cx="708533" cy="1481185"/>
            <a:chOff x="971599" y="3514117"/>
            <a:chExt cx="1080121" cy="1355043"/>
          </a:xfrm>
        </p:grpSpPr>
        <p:sp>
          <p:nvSpPr>
            <p:cNvPr id="233" name="Rectangle 23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34" name="Rectangle 23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35" name="Rectangle 23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236" name="Rectangle 23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237" name="Rectangle 236"/>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Application</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sp>
        <p:nvSpPr>
          <p:cNvPr id="238" name="Rectangle 237"/>
          <p:cNvSpPr/>
          <p:nvPr/>
        </p:nvSpPr>
        <p:spPr bwMode="auto">
          <a:xfrm>
            <a:off x="6388104" y="5284684"/>
            <a:ext cx="553982" cy="31199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Network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39" name="Rectangle 238"/>
          <p:cNvSpPr/>
          <p:nvPr/>
        </p:nvSpPr>
        <p:spPr bwMode="auto">
          <a:xfrm>
            <a:off x="5850948" y="5284684"/>
            <a:ext cx="544304" cy="30887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Network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31" name="Isosceles Triangle 230"/>
          <p:cNvSpPr/>
          <p:nvPr/>
        </p:nvSpPr>
        <p:spPr bwMode="auto">
          <a:xfrm flipV="1">
            <a:off x="5850948" y="5280364"/>
            <a:ext cx="1091137" cy="111178"/>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0" name="Rectangle 239"/>
          <p:cNvSpPr/>
          <p:nvPr/>
        </p:nvSpPr>
        <p:spPr bwMode="auto">
          <a:xfrm>
            <a:off x="4608823" y="6172243"/>
            <a:ext cx="1772263" cy="90874"/>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41" name="Rectangle 240"/>
          <p:cNvSpPr/>
          <p:nvPr/>
        </p:nvSpPr>
        <p:spPr bwMode="auto">
          <a:xfrm>
            <a:off x="6437594" y="6174301"/>
            <a:ext cx="1930051" cy="88816"/>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44" name="Rectangle 243"/>
          <p:cNvSpPr/>
          <p:nvPr/>
        </p:nvSpPr>
        <p:spPr bwMode="auto">
          <a:xfrm>
            <a:off x="4058679" y="5592453"/>
            <a:ext cx="544303" cy="2887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5" name="Rectangle 244"/>
          <p:cNvSpPr/>
          <p:nvPr/>
        </p:nvSpPr>
        <p:spPr bwMode="auto">
          <a:xfrm>
            <a:off x="4058679" y="5881191"/>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6" name="Rectangle 245"/>
          <p:cNvSpPr/>
          <p:nvPr/>
        </p:nvSpPr>
        <p:spPr bwMode="auto">
          <a:xfrm>
            <a:off x="4602983" y="5592454"/>
            <a:ext cx="542082" cy="282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7" name="Rectangle 246"/>
          <p:cNvSpPr/>
          <p:nvPr/>
        </p:nvSpPr>
        <p:spPr bwMode="auto">
          <a:xfrm>
            <a:off x="4602980" y="5879134"/>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8" name="Isosceles Triangle 247"/>
          <p:cNvSpPr/>
          <p:nvPr/>
        </p:nvSpPr>
        <p:spPr bwMode="auto">
          <a:xfrm flipV="1">
            <a:off x="4058679" y="5592454"/>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9" name="Rectangle 248"/>
          <p:cNvSpPr/>
          <p:nvPr/>
        </p:nvSpPr>
        <p:spPr bwMode="auto">
          <a:xfrm>
            <a:off x="5855699" y="5593563"/>
            <a:ext cx="544303" cy="2887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0" name="Rectangle 249"/>
          <p:cNvSpPr/>
          <p:nvPr/>
        </p:nvSpPr>
        <p:spPr bwMode="auto">
          <a:xfrm>
            <a:off x="5855699" y="5882301"/>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1" name="Rectangle 250"/>
          <p:cNvSpPr/>
          <p:nvPr/>
        </p:nvSpPr>
        <p:spPr bwMode="auto">
          <a:xfrm>
            <a:off x="6400003" y="5593564"/>
            <a:ext cx="542082" cy="282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2" name="Rectangle 251"/>
          <p:cNvSpPr/>
          <p:nvPr/>
        </p:nvSpPr>
        <p:spPr bwMode="auto">
          <a:xfrm>
            <a:off x="6400000" y="5880243"/>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14" name="Rectangle 313"/>
          <p:cNvSpPr/>
          <p:nvPr/>
        </p:nvSpPr>
        <p:spPr bwMode="auto">
          <a:xfrm>
            <a:off x="251520" y="2770059"/>
            <a:ext cx="8640960" cy="1019756"/>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 name="Title 1"/>
          <p:cNvSpPr>
            <a:spLocks noGrp="1"/>
          </p:cNvSpPr>
          <p:nvPr>
            <p:ph type="title"/>
          </p:nvPr>
        </p:nvSpPr>
        <p:spPr/>
        <p:txBody>
          <a:bodyPr/>
          <a:lstStyle/>
          <a:p>
            <a:r>
              <a:rPr lang="en-US" dirty="0"/>
              <a:t>Access Network Abstraction by OmniRAN</a:t>
            </a:r>
          </a:p>
        </p:txBody>
      </p:sp>
      <p:sp>
        <p:nvSpPr>
          <p:cNvPr id="11" name="Content Placeholder 10"/>
          <p:cNvSpPr>
            <a:spLocks noGrp="1"/>
          </p:cNvSpPr>
          <p:nvPr>
            <p:ph idx="1"/>
          </p:nvPr>
        </p:nvSpPr>
        <p:spPr>
          <a:xfrm>
            <a:off x="252000" y="3879000"/>
            <a:ext cx="8640000" cy="720000"/>
          </a:xfrm>
        </p:spPr>
        <p:txBody>
          <a:bodyPr>
            <a:normAutofit fontScale="77500" lnSpcReduction="20000"/>
          </a:bodyPr>
          <a:lstStyle/>
          <a:p>
            <a:pPr marL="0" indent="0">
              <a:buNone/>
            </a:pPr>
            <a:r>
              <a:rPr lang="en-US"/>
              <a:t>OmniRAN provides a generic model of an access network based on IEEE 802 technologies</a:t>
            </a:r>
          </a:p>
        </p:txBody>
      </p:sp>
      <p:sp>
        <p:nvSpPr>
          <p:cNvPr id="91" name="Rounded Rectangle 90"/>
          <p:cNvSpPr/>
          <p:nvPr/>
        </p:nvSpPr>
        <p:spPr bwMode="auto">
          <a:xfrm>
            <a:off x="7569069" y="1585005"/>
            <a:ext cx="827582" cy="78573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2" name="Rounded Rectangle 91"/>
          <p:cNvSpPr/>
          <p:nvPr/>
        </p:nvSpPr>
        <p:spPr bwMode="auto">
          <a:xfrm>
            <a:off x="2249411" y="1585005"/>
            <a:ext cx="2895653" cy="788515"/>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3" name="AutoShape 11"/>
          <p:cNvSpPr>
            <a:spLocks noChangeArrowheads="1"/>
          </p:cNvSpPr>
          <p:nvPr/>
        </p:nvSpPr>
        <p:spPr bwMode="auto">
          <a:xfrm>
            <a:off x="746575" y="1585006"/>
            <a:ext cx="881834" cy="785730"/>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94" name="AutoShape 13"/>
          <p:cNvSpPr>
            <a:spLocks noChangeArrowheads="1"/>
          </p:cNvSpPr>
          <p:nvPr/>
        </p:nvSpPr>
        <p:spPr bwMode="auto">
          <a:xfrm>
            <a:off x="5858879" y="1585005"/>
            <a:ext cx="1055687" cy="785730"/>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95" name="Freeform 14"/>
          <p:cNvSpPr>
            <a:spLocks/>
          </p:cNvSpPr>
          <p:nvPr/>
        </p:nvSpPr>
        <p:spPr bwMode="auto">
          <a:xfrm>
            <a:off x="6120727" y="1988865"/>
            <a:ext cx="560632" cy="147961"/>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99" name="Line 18"/>
          <p:cNvSpPr>
            <a:spLocks noChangeShapeType="1"/>
          </p:cNvSpPr>
          <p:nvPr/>
        </p:nvSpPr>
        <p:spPr bwMode="auto">
          <a:xfrm>
            <a:off x="2590550" y="1846864"/>
            <a:ext cx="1751469" cy="295072"/>
          </a:xfrm>
          <a:prstGeom prst="line">
            <a:avLst/>
          </a:prstGeom>
          <a:noFill/>
          <a:ln w="12700">
            <a:solidFill>
              <a:schemeClr val="tx1"/>
            </a:solidFill>
            <a:round/>
            <a:headEnd/>
            <a:tailEnd/>
          </a:ln>
          <a:effectLst/>
        </p:spPr>
        <p:txBody>
          <a:bodyPr lIns="0" tIns="0"/>
          <a:lstStyle/>
          <a:p>
            <a:endParaRPr lang="en-US" dirty="0"/>
          </a:p>
        </p:txBody>
      </p:sp>
      <p:sp>
        <p:nvSpPr>
          <p:cNvPr id="101" name="Line 19"/>
          <p:cNvSpPr>
            <a:spLocks noChangeShapeType="1"/>
          </p:cNvSpPr>
          <p:nvPr/>
        </p:nvSpPr>
        <p:spPr bwMode="auto">
          <a:xfrm flipH="1">
            <a:off x="2995701" y="2259517"/>
            <a:ext cx="1345648" cy="78097"/>
          </a:xfrm>
          <a:prstGeom prst="line">
            <a:avLst/>
          </a:prstGeom>
          <a:noFill/>
          <a:ln w="12700">
            <a:solidFill>
              <a:schemeClr val="tx1"/>
            </a:solidFill>
            <a:round/>
            <a:headEnd/>
            <a:tailEnd/>
          </a:ln>
          <a:effectLst/>
        </p:spPr>
        <p:txBody>
          <a:bodyPr lIns="0" tIns="0"/>
          <a:lstStyle/>
          <a:p>
            <a:endParaRPr lang="en-US" dirty="0"/>
          </a:p>
        </p:txBody>
      </p:sp>
      <p:sp>
        <p:nvSpPr>
          <p:cNvPr id="102" name="Line 20"/>
          <p:cNvSpPr>
            <a:spLocks noChangeShapeType="1"/>
          </p:cNvSpPr>
          <p:nvPr/>
        </p:nvSpPr>
        <p:spPr bwMode="auto">
          <a:xfrm flipV="1">
            <a:off x="4778759" y="2194889"/>
            <a:ext cx="3009419" cy="0"/>
          </a:xfrm>
          <a:prstGeom prst="line">
            <a:avLst/>
          </a:prstGeom>
          <a:noFill/>
          <a:ln w="28575">
            <a:solidFill>
              <a:schemeClr val="tx1"/>
            </a:solidFill>
            <a:round/>
            <a:headEnd/>
            <a:tailEnd/>
          </a:ln>
          <a:effectLst/>
        </p:spPr>
        <p:txBody>
          <a:bodyPr wrap="none" anchor="ctr"/>
          <a:lstStyle/>
          <a:p>
            <a:endParaRPr lang="en-US" dirty="0"/>
          </a:p>
        </p:txBody>
      </p:sp>
      <p:sp>
        <p:nvSpPr>
          <p:cNvPr id="103" name="AutoShape 22"/>
          <p:cNvSpPr>
            <a:spLocks noChangeArrowheads="1"/>
          </p:cNvSpPr>
          <p:nvPr/>
        </p:nvSpPr>
        <p:spPr bwMode="auto">
          <a:xfrm>
            <a:off x="5927250" y="1776848"/>
            <a:ext cx="360362" cy="260331"/>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 name="Picture 23" descr="x_big_image2"/>
          <p:cNvPicPr>
            <a:picLocks noChangeAspect="1" noChangeArrowheads="1"/>
          </p:cNvPicPr>
          <p:nvPr/>
        </p:nvPicPr>
        <p:blipFill>
          <a:blip r:embed="rId2">
            <a:lum bright="10000" contrast="40000"/>
          </a:blip>
          <a:srcRect/>
          <a:stretch>
            <a:fillRect/>
          </a:stretch>
        </p:blipFill>
        <p:spPr bwMode="auto">
          <a:xfrm>
            <a:off x="849023" y="1806295"/>
            <a:ext cx="548641" cy="584366"/>
          </a:xfrm>
          <a:prstGeom prst="rect">
            <a:avLst/>
          </a:prstGeom>
          <a:noFill/>
          <a:ln w="9525">
            <a:noFill/>
            <a:miter lim="800000"/>
            <a:headEnd/>
            <a:tailEnd/>
          </a:ln>
        </p:spPr>
      </p:pic>
      <p:grpSp>
        <p:nvGrpSpPr>
          <p:cNvPr id="105" name="Group 25"/>
          <p:cNvGrpSpPr>
            <a:grpSpLocks noChangeAspect="1"/>
          </p:cNvGrpSpPr>
          <p:nvPr/>
        </p:nvGrpSpPr>
        <p:grpSpPr bwMode="auto">
          <a:xfrm flipH="1">
            <a:off x="2486366" y="1741145"/>
            <a:ext cx="498811" cy="600487"/>
            <a:chOff x="5" y="2480"/>
            <a:chExt cx="237" cy="430"/>
          </a:xfrm>
        </p:grpSpPr>
        <p:grpSp>
          <p:nvGrpSpPr>
            <p:cNvPr id="106" name="Group 26"/>
            <p:cNvGrpSpPr>
              <a:grpSpLocks noChangeAspect="1"/>
            </p:cNvGrpSpPr>
            <p:nvPr/>
          </p:nvGrpSpPr>
          <p:grpSpPr bwMode="auto">
            <a:xfrm>
              <a:off x="5" y="2521"/>
              <a:ext cx="145" cy="389"/>
              <a:chOff x="5" y="2521"/>
              <a:chExt cx="145" cy="389"/>
            </a:xfrm>
          </p:grpSpPr>
          <p:grpSp>
            <p:nvGrpSpPr>
              <p:cNvPr id="110" name="Group 27"/>
              <p:cNvGrpSpPr>
                <a:grpSpLocks noChangeAspect="1"/>
              </p:cNvGrpSpPr>
              <p:nvPr/>
            </p:nvGrpSpPr>
            <p:grpSpPr bwMode="auto">
              <a:xfrm>
                <a:off x="7" y="2654"/>
                <a:ext cx="143" cy="256"/>
                <a:chOff x="7" y="2654"/>
                <a:chExt cx="143" cy="256"/>
              </a:xfrm>
            </p:grpSpPr>
            <p:grpSp>
              <p:nvGrpSpPr>
                <p:cNvPr id="118" name="Group 28"/>
                <p:cNvGrpSpPr>
                  <a:grpSpLocks noChangeAspect="1"/>
                </p:cNvGrpSpPr>
                <p:nvPr/>
              </p:nvGrpSpPr>
              <p:grpSpPr bwMode="auto">
                <a:xfrm>
                  <a:off x="7" y="2661"/>
                  <a:ext cx="93" cy="247"/>
                  <a:chOff x="7" y="2661"/>
                  <a:chExt cx="93" cy="247"/>
                </a:xfrm>
              </p:grpSpPr>
              <p:sp>
                <p:nvSpPr>
                  <p:cNvPr id="126"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27"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28"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29"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30"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31"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32"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19"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20"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21"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22"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23"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24"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25"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1" name="Group 43"/>
              <p:cNvGrpSpPr>
                <a:grpSpLocks noChangeAspect="1"/>
              </p:cNvGrpSpPr>
              <p:nvPr/>
            </p:nvGrpSpPr>
            <p:grpSpPr bwMode="auto">
              <a:xfrm>
                <a:off x="5" y="2533"/>
                <a:ext cx="141" cy="374"/>
                <a:chOff x="5" y="2533"/>
                <a:chExt cx="141" cy="374"/>
              </a:xfrm>
            </p:grpSpPr>
            <p:sp>
              <p:nvSpPr>
                <p:cNvPr id="113"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14"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15"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16"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17"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12"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7"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8"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9"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133" name="Group 53"/>
          <p:cNvGrpSpPr>
            <a:grpSpLocks noChangeAspect="1"/>
          </p:cNvGrpSpPr>
          <p:nvPr/>
        </p:nvGrpSpPr>
        <p:grpSpPr bwMode="auto">
          <a:xfrm flipH="1">
            <a:off x="2390724" y="1617452"/>
            <a:ext cx="206807" cy="249108"/>
            <a:chOff x="5" y="2480"/>
            <a:chExt cx="237" cy="430"/>
          </a:xfrm>
        </p:grpSpPr>
        <p:grpSp>
          <p:nvGrpSpPr>
            <p:cNvPr id="134" name="Group 54"/>
            <p:cNvGrpSpPr>
              <a:grpSpLocks noChangeAspect="1"/>
            </p:cNvGrpSpPr>
            <p:nvPr/>
          </p:nvGrpSpPr>
          <p:grpSpPr bwMode="auto">
            <a:xfrm>
              <a:off x="5" y="2521"/>
              <a:ext cx="145" cy="389"/>
              <a:chOff x="5" y="2521"/>
              <a:chExt cx="145" cy="389"/>
            </a:xfrm>
          </p:grpSpPr>
          <p:grpSp>
            <p:nvGrpSpPr>
              <p:cNvPr id="138" name="Group 55"/>
              <p:cNvGrpSpPr>
                <a:grpSpLocks noChangeAspect="1"/>
              </p:cNvGrpSpPr>
              <p:nvPr/>
            </p:nvGrpSpPr>
            <p:grpSpPr bwMode="auto">
              <a:xfrm>
                <a:off x="7" y="2654"/>
                <a:ext cx="143" cy="256"/>
                <a:chOff x="7" y="2654"/>
                <a:chExt cx="143" cy="256"/>
              </a:xfrm>
            </p:grpSpPr>
            <p:grpSp>
              <p:nvGrpSpPr>
                <p:cNvPr id="146" name="Group 56"/>
                <p:cNvGrpSpPr>
                  <a:grpSpLocks noChangeAspect="1"/>
                </p:cNvGrpSpPr>
                <p:nvPr/>
              </p:nvGrpSpPr>
              <p:grpSpPr bwMode="auto">
                <a:xfrm>
                  <a:off x="7" y="2661"/>
                  <a:ext cx="93" cy="247"/>
                  <a:chOff x="7" y="2661"/>
                  <a:chExt cx="93" cy="247"/>
                </a:xfrm>
              </p:grpSpPr>
              <p:sp>
                <p:nvSpPr>
                  <p:cNvPr id="154"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55"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56"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57"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58"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59"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60"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47"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48"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49"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50"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51"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52"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53"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39" name="Group 71"/>
              <p:cNvGrpSpPr>
                <a:grpSpLocks noChangeAspect="1"/>
              </p:cNvGrpSpPr>
              <p:nvPr/>
            </p:nvGrpSpPr>
            <p:grpSpPr bwMode="auto">
              <a:xfrm>
                <a:off x="5" y="2533"/>
                <a:ext cx="141" cy="374"/>
                <a:chOff x="5" y="2533"/>
                <a:chExt cx="141" cy="374"/>
              </a:xfrm>
            </p:grpSpPr>
            <p:sp>
              <p:nvSpPr>
                <p:cNvPr id="141"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42"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43"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44"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45"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40"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35"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36"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37"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62" name="Text Box 82"/>
          <p:cNvSpPr txBox="1">
            <a:spLocks noChangeArrowheads="1"/>
          </p:cNvSpPr>
          <p:nvPr/>
        </p:nvSpPr>
        <p:spPr bwMode="auto">
          <a:xfrm>
            <a:off x="3068569" y="1585005"/>
            <a:ext cx="1433085"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b="1" dirty="0" smtClean="0">
                <a:latin typeface="Arial" pitchFamily="34" charset="0"/>
                <a:cs typeface="Arial" pitchFamily="34" charset="0"/>
              </a:rPr>
              <a:t>Access</a:t>
            </a:r>
            <a:r>
              <a:rPr lang="en-US" sz="1400" b="1" dirty="0" smtClean="0">
                <a:latin typeface="Arial" pitchFamily="34" charset="0"/>
                <a:cs typeface="Arial" pitchFamily="34" charset="0"/>
              </a:rPr>
              <a:t> Network</a:t>
            </a:r>
            <a:r>
              <a:rPr lang="hr-HR" sz="1400" b="1" dirty="0" smtClean="0">
                <a:latin typeface="Arial" pitchFamily="34" charset="0"/>
                <a:cs typeface="Arial" pitchFamily="34" charset="0"/>
              </a:rPr>
              <a:t> </a:t>
            </a:r>
            <a:endParaRPr lang="en-US" sz="1100" b="1" dirty="0">
              <a:latin typeface="Arial" pitchFamily="34" charset="0"/>
              <a:cs typeface="Arial" pitchFamily="34" charset="0"/>
            </a:endParaRPr>
          </a:p>
        </p:txBody>
      </p:sp>
      <p:grpSp>
        <p:nvGrpSpPr>
          <p:cNvPr id="164" name="Group 85"/>
          <p:cNvGrpSpPr>
            <a:grpSpLocks/>
          </p:cNvGrpSpPr>
          <p:nvPr/>
        </p:nvGrpSpPr>
        <p:grpSpPr bwMode="auto">
          <a:xfrm>
            <a:off x="7749244" y="1784444"/>
            <a:ext cx="269875" cy="460375"/>
            <a:chOff x="4120" y="2308"/>
            <a:chExt cx="305" cy="415"/>
          </a:xfrm>
        </p:grpSpPr>
        <p:sp>
          <p:nvSpPr>
            <p:cNvPr id="165"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66"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7"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8" name="Group 89"/>
            <p:cNvGrpSpPr>
              <a:grpSpLocks/>
            </p:cNvGrpSpPr>
            <p:nvPr/>
          </p:nvGrpSpPr>
          <p:grpSpPr bwMode="auto">
            <a:xfrm flipH="1">
              <a:off x="4164" y="2500"/>
              <a:ext cx="152" cy="109"/>
              <a:chOff x="3216" y="2784"/>
              <a:chExt cx="192" cy="144"/>
            </a:xfrm>
          </p:grpSpPr>
          <p:sp>
            <p:nvSpPr>
              <p:cNvPr id="172"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73"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74"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75"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69"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70"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71"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88" name="Group 109"/>
          <p:cNvGrpSpPr>
            <a:grpSpLocks/>
          </p:cNvGrpSpPr>
          <p:nvPr/>
        </p:nvGrpSpPr>
        <p:grpSpPr bwMode="auto">
          <a:xfrm>
            <a:off x="7974114" y="1857159"/>
            <a:ext cx="269875" cy="460375"/>
            <a:chOff x="4120" y="2308"/>
            <a:chExt cx="305" cy="415"/>
          </a:xfrm>
        </p:grpSpPr>
        <p:sp>
          <p:nvSpPr>
            <p:cNvPr id="189"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90"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91"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2" name="Group 113"/>
            <p:cNvGrpSpPr>
              <a:grpSpLocks/>
            </p:cNvGrpSpPr>
            <p:nvPr/>
          </p:nvGrpSpPr>
          <p:grpSpPr bwMode="auto">
            <a:xfrm flipH="1">
              <a:off x="4164" y="2500"/>
              <a:ext cx="152" cy="109"/>
              <a:chOff x="3216" y="2784"/>
              <a:chExt cx="192" cy="144"/>
            </a:xfrm>
          </p:grpSpPr>
          <p:sp>
            <p:nvSpPr>
              <p:cNvPr id="196"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97"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98"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99"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93"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94"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5"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01" name="Group 122"/>
          <p:cNvGrpSpPr>
            <a:grpSpLocks/>
          </p:cNvGrpSpPr>
          <p:nvPr/>
        </p:nvGrpSpPr>
        <p:grpSpPr bwMode="auto">
          <a:xfrm>
            <a:off x="6561299" y="1722144"/>
            <a:ext cx="269875" cy="390062"/>
            <a:chOff x="4120" y="2308"/>
            <a:chExt cx="305" cy="415"/>
          </a:xfrm>
        </p:grpSpPr>
        <p:sp>
          <p:nvSpPr>
            <p:cNvPr id="2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5" name="Group 126"/>
            <p:cNvGrpSpPr>
              <a:grpSpLocks/>
            </p:cNvGrpSpPr>
            <p:nvPr/>
          </p:nvGrpSpPr>
          <p:grpSpPr bwMode="auto">
            <a:xfrm flipH="1">
              <a:off x="4164" y="2500"/>
              <a:ext cx="152" cy="109"/>
              <a:chOff x="3216" y="2784"/>
              <a:chExt cx="192" cy="144"/>
            </a:xfrm>
          </p:grpSpPr>
          <p:sp>
            <p:nvSpPr>
              <p:cNvPr id="2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14" name="Group 136"/>
          <p:cNvGrpSpPr>
            <a:grpSpLocks/>
          </p:cNvGrpSpPr>
          <p:nvPr/>
        </p:nvGrpSpPr>
        <p:grpSpPr bwMode="auto">
          <a:xfrm rot="7624109" flipV="1">
            <a:off x="1327389" y="1574899"/>
            <a:ext cx="1284693" cy="1040403"/>
            <a:chOff x="2870" y="2211"/>
            <a:chExt cx="690" cy="728"/>
          </a:xfrm>
        </p:grpSpPr>
        <p:sp>
          <p:nvSpPr>
            <p:cNvPr id="21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21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pic>
        <p:nvPicPr>
          <p:cNvPr id="218" name="Picture 29"/>
          <p:cNvPicPr>
            <a:picLocks noChangeArrowheads="1"/>
          </p:cNvPicPr>
          <p:nvPr/>
        </p:nvPicPr>
        <p:blipFill>
          <a:blip r:embed="rId3"/>
          <a:srcRect/>
          <a:stretch>
            <a:fillRect/>
          </a:stretch>
        </p:blipFill>
        <p:spPr bwMode="auto">
          <a:xfrm>
            <a:off x="6165695" y="2076750"/>
            <a:ext cx="478302" cy="232108"/>
          </a:xfrm>
          <a:prstGeom prst="rect">
            <a:avLst/>
          </a:prstGeom>
          <a:noFill/>
          <a:ln w="12700">
            <a:noFill/>
            <a:miter lim="800000"/>
            <a:headEnd/>
            <a:tailEnd/>
          </a:ln>
          <a:effectLst/>
        </p:spPr>
      </p:pic>
      <p:sp>
        <p:nvSpPr>
          <p:cNvPr id="219" name="Text Box 82"/>
          <p:cNvSpPr txBox="1">
            <a:spLocks noChangeArrowheads="1"/>
          </p:cNvSpPr>
          <p:nvPr/>
        </p:nvSpPr>
        <p:spPr bwMode="auto">
          <a:xfrm>
            <a:off x="823002" y="1584930"/>
            <a:ext cx="733662"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Terminal</a:t>
            </a:r>
            <a:endParaRPr lang="en-US" sz="1100" b="1" dirty="0">
              <a:latin typeface="Arial" pitchFamily="34" charset="0"/>
              <a:cs typeface="Arial" pitchFamily="34" charset="0"/>
            </a:endParaRPr>
          </a:p>
        </p:txBody>
      </p:sp>
      <p:pic>
        <p:nvPicPr>
          <p:cNvPr id="84" name="Picture 372" descr="switch"/>
          <p:cNvPicPr>
            <a:picLocks noChangeAspect="1" noChangeArrowheads="1"/>
          </p:cNvPicPr>
          <p:nvPr/>
        </p:nvPicPr>
        <p:blipFill>
          <a:blip r:embed="rId4"/>
          <a:srcRect/>
          <a:stretch>
            <a:fillRect/>
          </a:stretch>
        </p:blipFill>
        <p:spPr bwMode="auto">
          <a:xfrm>
            <a:off x="4345558" y="2054506"/>
            <a:ext cx="503237" cy="252412"/>
          </a:xfrm>
          <a:prstGeom prst="rect">
            <a:avLst/>
          </a:prstGeom>
          <a:noFill/>
        </p:spPr>
      </p:pic>
      <p:sp>
        <p:nvSpPr>
          <p:cNvPr id="242" name="Text Box 82"/>
          <p:cNvSpPr txBox="1">
            <a:spLocks noChangeArrowheads="1"/>
          </p:cNvSpPr>
          <p:nvPr/>
        </p:nvSpPr>
        <p:spPr bwMode="auto">
          <a:xfrm>
            <a:off x="6152533" y="1584125"/>
            <a:ext cx="40876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Core</a:t>
            </a:r>
            <a:endParaRPr lang="en-US" sz="1100" b="1" dirty="0">
              <a:latin typeface="Arial" pitchFamily="34" charset="0"/>
              <a:cs typeface="Arial" pitchFamily="34" charset="0"/>
            </a:endParaRPr>
          </a:p>
        </p:txBody>
      </p:sp>
      <p:sp>
        <p:nvSpPr>
          <p:cNvPr id="243" name="Text Box 82"/>
          <p:cNvSpPr txBox="1">
            <a:spLocks noChangeArrowheads="1"/>
          </p:cNvSpPr>
          <p:nvPr/>
        </p:nvSpPr>
        <p:spPr bwMode="auto">
          <a:xfrm>
            <a:off x="7663733" y="1584000"/>
            <a:ext cx="63799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Service</a:t>
            </a:r>
            <a:endParaRPr lang="en-US" sz="1100" b="1" dirty="0">
              <a:latin typeface="Arial" pitchFamily="34" charset="0"/>
              <a:cs typeface="Arial" pitchFamily="34" charset="0"/>
            </a:endParaRPr>
          </a:p>
        </p:txBody>
      </p:sp>
      <p:sp>
        <p:nvSpPr>
          <p:cNvPr id="256" name="Rectangle 255"/>
          <p:cNvSpPr/>
          <p:nvPr/>
        </p:nvSpPr>
        <p:spPr bwMode="auto">
          <a:xfrm>
            <a:off x="6102719" y="3061931"/>
            <a:ext cx="585065"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Core</a:t>
            </a:r>
          </a:p>
        </p:txBody>
      </p:sp>
      <p:sp>
        <p:nvSpPr>
          <p:cNvPr id="257" name="Rectangle 256"/>
          <p:cNvSpPr/>
          <p:nvPr/>
        </p:nvSpPr>
        <p:spPr bwMode="auto">
          <a:xfrm>
            <a:off x="7728894" y="3069134"/>
            <a:ext cx="585065"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0" name="Oval 259"/>
          <p:cNvSpPr/>
          <p:nvPr/>
        </p:nvSpPr>
        <p:spPr bwMode="auto">
          <a:xfrm>
            <a:off x="5540257" y="31416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1" name="TextBox 260"/>
          <p:cNvSpPr txBox="1"/>
          <p:nvPr/>
        </p:nvSpPr>
        <p:spPr>
          <a:xfrm>
            <a:off x="5397382" y="28368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1" name="Straight Connector 40"/>
          <p:cNvCxnSpPr/>
          <p:nvPr/>
        </p:nvCxnSpPr>
        <p:spPr bwMode="auto">
          <a:xfrm>
            <a:off x="1476664" y="3217800"/>
            <a:ext cx="4644063"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63" name="Straight Connector 262"/>
          <p:cNvCxnSpPr/>
          <p:nvPr/>
        </p:nvCxnSpPr>
        <p:spPr bwMode="auto">
          <a:xfrm>
            <a:off x="1476664" y="3451731"/>
            <a:ext cx="967144"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64" name="Group 95"/>
          <p:cNvGrpSpPr/>
          <p:nvPr/>
        </p:nvGrpSpPr>
        <p:grpSpPr>
          <a:xfrm>
            <a:off x="1693884" y="3376800"/>
            <a:ext cx="479618" cy="457200"/>
            <a:chOff x="1524000" y="2209800"/>
            <a:chExt cx="479618" cy="457200"/>
          </a:xfrm>
        </p:grpSpPr>
        <p:sp>
          <p:nvSpPr>
            <p:cNvPr id="265" name="Oval 264"/>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6" name="TextBox 265"/>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68" name="Straight Connector 267"/>
          <p:cNvCxnSpPr/>
          <p:nvPr/>
        </p:nvCxnSpPr>
        <p:spPr bwMode="auto">
          <a:xfrm>
            <a:off x="4895956" y="3451731"/>
            <a:ext cx="1224771"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70" name="Straight Connector 269"/>
          <p:cNvCxnSpPr>
            <a:stCxn id="256" idx="3"/>
            <a:endCxn id="257" idx="1"/>
          </p:cNvCxnSpPr>
          <p:nvPr/>
        </p:nvCxnSpPr>
        <p:spPr bwMode="auto">
          <a:xfrm>
            <a:off x="6687784" y="3354464"/>
            <a:ext cx="1041110" cy="7203"/>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73" name="Group 95"/>
          <p:cNvGrpSpPr/>
          <p:nvPr/>
        </p:nvGrpSpPr>
        <p:grpSpPr>
          <a:xfrm>
            <a:off x="5382000" y="3361447"/>
            <a:ext cx="479618" cy="457200"/>
            <a:chOff x="1524000" y="2209800"/>
            <a:chExt cx="479618" cy="457200"/>
          </a:xfrm>
        </p:grpSpPr>
        <p:sp>
          <p:nvSpPr>
            <p:cNvPr id="274" name="Oval 273"/>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75" name="TextBox 274"/>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
        <p:nvSpPr>
          <p:cNvPr id="315" name="TextBox 314"/>
          <p:cNvSpPr txBox="1"/>
          <p:nvPr/>
        </p:nvSpPr>
        <p:spPr>
          <a:xfrm>
            <a:off x="216991" y="2724751"/>
            <a:ext cx="4160113" cy="369332"/>
          </a:xfrm>
          <a:prstGeom prst="rect">
            <a:avLst/>
          </a:prstGeom>
          <a:noFill/>
        </p:spPr>
        <p:txBody>
          <a:bodyPr wrap="none" rtlCol="0">
            <a:spAutoFit/>
          </a:bodyPr>
          <a:lstStyle/>
          <a:p>
            <a:r>
              <a:rPr lang="en-US" sz="1800" b="1" dirty="0">
                <a:latin typeface="+mn-lt"/>
              </a:rPr>
              <a:t>OmniRAN </a:t>
            </a:r>
            <a:r>
              <a:rPr lang="en-US" sz="1800" b="1" dirty="0" smtClean="0">
                <a:latin typeface="+mn-lt"/>
              </a:rPr>
              <a:t>Network Reference Model</a:t>
            </a:r>
            <a:endParaRPr lang="en-US" sz="1800" b="1" dirty="0">
              <a:latin typeface="+mn-lt"/>
            </a:endParaRPr>
          </a:p>
        </p:txBody>
      </p:sp>
      <p:sp>
        <p:nvSpPr>
          <p:cNvPr id="255" name="Rectangle 254"/>
          <p:cNvSpPr/>
          <p:nvPr/>
        </p:nvSpPr>
        <p:spPr bwMode="auto">
          <a:xfrm>
            <a:off x="2232000" y="3072103"/>
            <a:ext cx="2880000" cy="574301"/>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Access Network</a:t>
            </a:r>
          </a:p>
        </p:txBody>
      </p:sp>
      <p:cxnSp>
        <p:nvCxnSpPr>
          <p:cNvPr id="200" name="Straight Connector 199"/>
          <p:cNvCxnSpPr/>
          <p:nvPr/>
        </p:nvCxnSpPr>
        <p:spPr bwMode="auto">
          <a:xfrm>
            <a:off x="2232000" y="3215585"/>
            <a:ext cx="2880000"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54" name="Rectangle 253"/>
          <p:cNvSpPr/>
          <p:nvPr/>
        </p:nvSpPr>
        <p:spPr bwMode="auto">
          <a:xfrm>
            <a:off x="837000" y="3068915"/>
            <a:ext cx="765000"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rPr>
              <a:t>Terminal</a:t>
            </a:r>
          </a:p>
        </p:txBody>
      </p:sp>
    </p:spTree>
    <p:extLst>
      <p:ext uri="{BB962C8B-B14F-4D97-AF65-F5344CB8AC3E}">
        <p14:creationId xmlns:p14="http://schemas.microsoft.com/office/powerpoint/2010/main" xmlns="" val="3168010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ounded Rectangle 136"/>
          <p:cNvSpPr/>
          <p:nvPr/>
        </p:nvSpPr>
        <p:spPr bwMode="auto">
          <a:xfrm>
            <a:off x="6400800" y="1536666"/>
            <a:ext cx="1219200" cy="160020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6" name="Rounded Rectangle 135"/>
          <p:cNvSpPr/>
          <p:nvPr/>
        </p:nvSpPr>
        <p:spPr bwMode="auto">
          <a:xfrm>
            <a:off x="2667000" y="1536666"/>
            <a:ext cx="2057400" cy="1600200"/>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04450" name="Rectangle 2"/>
          <p:cNvSpPr>
            <a:spLocks noGrp="1" noChangeArrowheads="1"/>
          </p:cNvSpPr>
          <p:nvPr>
            <p:ph type="title"/>
          </p:nvPr>
        </p:nvSpPr>
        <p:spPr>
          <a:xfrm>
            <a:off x="381000" y="274638"/>
            <a:ext cx="8382000" cy="1143000"/>
          </a:xfrm>
        </p:spPr>
        <p:txBody>
          <a:bodyPr/>
          <a:lstStyle/>
          <a:p>
            <a:r>
              <a:rPr lang="en-US" dirty="0"/>
              <a:t>Access </a:t>
            </a:r>
            <a:r>
              <a:rPr lang="en-US" dirty="0" smtClean="0"/>
              <a:t>networks are for dynamic </a:t>
            </a:r>
            <a:r>
              <a:rPr lang="en-US" dirty="0"/>
              <a:t>a</a:t>
            </a:r>
            <a:r>
              <a:rPr lang="en-US" dirty="0" smtClean="0"/>
              <a:t>ttachment of </a:t>
            </a:r>
            <a:r>
              <a:rPr lang="en-US" dirty="0"/>
              <a:t>t</a:t>
            </a:r>
            <a:r>
              <a:rPr lang="en-US" dirty="0" smtClean="0"/>
              <a:t>erminals to </a:t>
            </a:r>
            <a:r>
              <a:rPr lang="en-US" dirty="0"/>
              <a:t>n</a:t>
            </a:r>
            <a:r>
              <a:rPr lang="en-US" dirty="0" smtClean="0"/>
              <a:t>etworks</a:t>
            </a:r>
            <a:endParaRPr lang="en-US" dirty="0"/>
          </a:p>
        </p:txBody>
      </p:sp>
      <p:sp>
        <p:nvSpPr>
          <p:cNvPr id="104589" name="Rectangle 141"/>
          <p:cNvSpPr>
            <a:spLocks noGrp="1" noChangeArrowheads="1"/>
          </p:cNvSpPr>
          <p:nvPr>
            <p:ph idx="1"/>
          </p:nvPr>
        </p:nvSpPr>
        <p:spPr>
          <a:xfrm>
            <a:off x="457200" y="3505200"/>
            <a:ext cx="8229600" cy="2819400"/>
          </a:xfrm>
        </p:spPr>
        <p:txBody>
          <a:bodyPr>
            <a:normAutofit fontScale="70000" lnSpcReduction="20000"/>
          </a:bodyPr>
          <a:lstStyle/>
          <a:p>
            <a:r>
              <a:rPr lang="en-US" dirty="0" smtClean="0"/>
              <a:t>Communication networks supporting dynamic attachment of terminals are usually structured into</a:t>
            </a:r>
          </a:p>
          <a:p>
            <a:pPr lvl="1"/>
            <a:r>
              <a:rPr lang="en-US" dirty="0" smtClean="0"/>
              <a:t>Access Network</a:t>
            </a:r>
          </a:p>
          <a:p>
            <a:pPr lvl="2"/>
            <a:r>
              <a:rPr lang="en-US" dirty="0" smtClean="0"/>
              <a:t>Distributed infrastructure for aggregation of multiple network access interfaces into a common interface</a:t>
            </a:r>
          </a:p>
          <a:p>
            <a:pPr lvl="1"/>
            <a:r>
              <a:rPr lang="en-US" dirty="0" smtClean="0"/>
              <a:t>Core</a:t>
            </a:r>
          </a:p>
          <a:p>
            <a:pPr lvl="2"/>
            <a:r>
              <a:rPr lang="en-US" dirty="0" smtClean="0"/>
              <a:t>Infrastructure for control and management of network access and end-to-end IP connectivity</a:t>
            </a:r>
          </a:p>
          <a:p>
            <a:pPr lvl="1"/>
            <a:r>
              <a:rPr lang="en-US" dirty="0" smtClean="0"/>
              <a:t>Services</a:t>
            </a:r>
          </a:p>
          <a:p>
            <a:pPr lvl="2"/>
            <a:r>
              <a:rPr lang="en-US" dirty="0" smtClean="0"/>
              <a:t>Infrastructure for providing services over IP connectivity</a:t>
            </a:r>
            <a:endParaRPr lang="en-US" dirty="0"/>
          </a:p>
        </p:txBody>
      </p:sp>
      <p:sp>
        <p:nvSpPr>
          <p:cNvPr id="104459" name="AutoShape 11"/>
          <p:cNvSpPr>
            <a:spLocks noChangeArrowheads="1"/>
          </p:cNvSpPr>
          <p:nvPr/>
        </p:nvSpPr>
        <p:spPr bwMode="auto">
          <a:xfrm>
            <a:off x="914400" y="1536666"/>
            <a:ext cx="990600" cy="1611313"/>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104461" name="AutoShape 13"/>
          <p:cNvSpPr>
            <a:spLocks noChangeArrowheads="1"/>
          </p:cNvSpPr>
          <p:nvPr/>
        </p:nvSpPr>
        <p:spPr bwMode="auto">
          <a:xfrm>
            <a:off x="5040313" y="1536666"/>
            <a:ext cx="1055687" cy="1611313"/>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104462" name="Freeform 14"/>
          <p:cNvSpPr>
            <a:spLocks/>
          </p:cNvSpPr>
          <p:nvPr/>
        </p:nvSpPr>
        <p:spPr bwMode="auto">
          <a:xfrm>
            <a:off x="5384800" y="2438366"/>
            <a:ext cx="387350" cy="88900"/>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graphicFrame>
        <p:nvGraphicFramePr>
          <p:cNvPr id="104463" name="Object 15">
            <a:hlinkClick r:id="" action="ppaction://ole?verb=0"/>
          </p:cNvPr>
          <p:cNvGraphicFramePr>
            <a:graphicFrameLocks/>
          </p:cNvGraphicFramePr>
          <p:nvPr/>
        </p:nvGraphicFramePr>
        <p:xfrm>
          <a:off x="6553200" y="2527267"/>
          <a:ext cx="990600" cy="533399"/>
        </p:xfrm>
        <a:graphic>
          <a:graphicData uri="http://schemas.openxmlformats.org/presentationml/2006/ole">
            <p:oleObj spid="_x0000_s10288" name="Clip" r:id="rId4" imgW="5757415" imgH="3221332" progId="">
              <p:embed/>
            </p:oleObj>
          </a:graphicData>
        </a:graphic>
      </p:graphicFrame>
      <p:sp>
        <p:nvSpPr>
          <p:cNvPr id="104464" name="Text Box 16"/>
          <p:cNvSpPr txBox="1">
            <a:spLocks noChangeArrowheads="1"/>
          </p:cNvSpPr>
          <p:nvPr/>
        </p:nvSpPr>
        <p:spPr bwMode="auto">
          <a:xfrm>
            <a:off x="6663351" y="2610290"/>
            <a:ext cx="79060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dirty="0" smtClean="0">
                <a:latin typeface="Arial" pitchFamily="34" charset="0"/>
                <a:ea typeface="ＭＳ Ｐゴシック" pitchFamily="34" charset="-128"/>
                <a:cs typeface="Arial" pitchFamily="34" charset="0"/>
              </a:rPr>
              <a:t>Internet</a:t>
            </a:r>
            <a:endParaRPr lang="en-US" sz="1400" dirty="0">
              <a:latin typeface="Arial" pitchFamily="34" charset="0"/>
              <a:ea typeface="ＭＳ Ｐゴシック" pitchFamily="34" charset="-128"/>
              <a:cs typeface="Arial" pitchFamily="34" charset="0"/>
            </a:endParaRPr>
          </a:p>
        </p:txBody>
      </p:sp>
      <p:sp>
        <p:nvSpPr>
          <p:cNvPr id="104466" name="Line 18"/>
          <p:cNvSpPr>
            <a:spLocks noChangeShapeType="1"/>
          </p:cNvSpPr>
          <p:nvPr/>
        </p:nvSpPr>
        <p:spPr bwMode="auto">
          <a:xfrm>
            <a:off x="3429000" y="2298666"/>
            <a:ext cx="685800" cy="457200"/>
          </a:xfrm>
          <a:prstGeom prst="line">
            <a:avLst/>
          </a:prstGeom>
          <a:noFill/>
          <a:ln w="12700">
            <a:solidFill>
              <a:schemeClr val="tx1"/>
            </a:solidFill>
            <a:round/>
            <a:headEnd/>
            <a:tailEnd/>
          </a:ln>
          <a:effectLst/>
        </p:spPr>
        <p:txBody>
          <a:bodyPr lIns="0" tIns="0"/>
          <a:lstStyle/>
          <a:p>
            <a:endParaRPr lang="en-US" dirty="0"/>
          </a:p>
        </p:txBody>
      </p:sp>
      <p:sp>
        <p:nvSpPr>
          <p:cNvPr id="104467" name="Line 19"/>
          <p:cNvSpPr>
            <a:spLocks noChangeShapeType="1"/>
          </p:cNvSpPr>
          <p:nvPr/>
        </p:nvSpPr>
        <p:spPr bwMode="auto">
          <a:xfrm flipH="1">
            <a:off x="3335336" y="2755865"/>
            <a:ext cx="703263" cy="276225"/>
          </a:xfrm>
          <a:prstGeom prst="line">
            <a:avLst/>
          </a:prstGeom>
          <a:noFill/>
          <a:ln w="12700">
            <a:solidFill>
              <a:schemeClr val="tx1"/>
            </a:solidFill>
            <a:round/>
            <a:headEnd/>
            <a:tailEnd/>
          </a:ln>
          <a:effectLst/>
        </p:spPr>
        <p:txBody>
          <a:bodyPr lIns="0" tIns="0"/>
          <a:lstStyle/>
          <a:p>
            <a:endParaRPr lang="en-US" dirty="0"/>
          </a:p>
        </p:txBody>
      </p:sp>
      <p:sp>
        <p:nvSpPr>
          <p:cNvPr id="104468" name="Line 20"/>
          <p:cNvSpPr>
            <a:spLocks noChangeShapeType="1"/>
          </p:cNvSpPr>
          <p:nvPr/>
        </p:nvSpPr>
        <p:spPr bwMode="auto">
          <a:xfrm flipV="1">
            <a:off x="4343400" y="2755866"/>
            <a:ext cx="2286000" cy="0"/>
          </a:xfrm>
          <a:prstGeom prst="line">
            <a:avLst/>
          </a:prstGeom>
          <a:noFill/>
          <a:ln w="28575">
            <a:solidFill>
              <a:schemeClr val="tx1"/>
            </a:solidFill>
            <a:round/>
            <a:headEnd/>
            <a:tailEnd/>
          </a:ln>
          <a:effectLst/>
        </p:spPr>
        <p:txBody>
          <a:bodyPr wrap="none" anchor="ctr"/>
          <a:lstStyle/>
          <a:p>
            <a:endParaRPr lang="en-US" dirty="0"/>
          </a:p>
        </p:txBody>
      </p:sp>
      <p:sp>
        <p:nvSpPr>
          <p:cNvPr id="104470" name="AutoShape 22"/>
          <p:cNvSpPr>
            <a:spLocks noChangeArrowheads="1"/>
          </p:cNvSpPr>
          <p:nvPr/>
        </p:nvSpPr>
        <p:spPr bwMode="auto">
          <a:xfrm>
            <a:off x="5195888" y="2128803"/>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471" name="Picture 23" descr="x_big_image2"/>
          <p:cNvPicPr>
            <a:picLocks noChangeAspect="1" noChangeArrowheads="1"/>
          </p:cNvPicPr>
          <p:nvPr/>
        </p:nvPicPr>
        <p:blipFill>
          <a:blip r:embed="rId5">
            <a:lum bright="10000" contrast="40000"/>
          </a:blip>
          <a:srcRect/>
          <a:stretch>
            <a:fillRect/>
          </a:stretch>
        </p:blipFill>
        <p:spPr bwMode="auto">
          <a:xfrm>
            <a:off x="1031544" y="2204530"/>
            <a:ext cx="682625" cy="727075"/>
          </a:xfrm>
          <a:prstGeom prst="rect">
            <a:avLst/>
          </a:prstGeom>
          <a:noFill/>
          <a:ln w="9525">
            <a:noFill/>
            <a:miter lim="800000"/>
            <a:headEnd/>
            <a:tailEnd/>
          </a:ln>
        </p:spPr>
      </p:pic>
      <p:grpSp>
        <p:nvGrpSpPr>
          <p:cNvPr id="2" name="Group 25"/>
          <p:cNvGrpSpPr>
            <a:grpSpLocks noChangeAspect="1"/>
          </p:cNvGrpSpPr>
          <p:nvPr/>
        </p:nvGrpSpPr>
        <p:grpSpPr bwMode="auto">
          <a:xfrm flipH="1">
            <a:off x="2687637" y="2239929"/>
            <a:ext cx="661988" cy="796925"/>
            <a:chOff x="5" y="2480"/>
            <a:chExt cx="237" cy="430"/>
          </a:xfrm>
        </p:grpSpPr>
        <p:grpSp>
          <p:nvGrpSpPr>
            <p:cNvPr id="3" name="Group 26"/>
            <p:cNvGrpSpPr>
              <a:grpSpLocks noChangeAspect="1"/>
            </p:cNvGrpSpPr>
            <p:nvPr/>
          </p:nvGrpSpPr>
          <p:grpSpPr bwMode="auto">
            <a:xfrm>
              <a:off x="5" y="2521"/>
              <a:ext cx="145" cy="389"/>
              <a:chOff x="5" y="2521"/>
              <a:chExt cx="145" cy="389"/>
            </a:xfrm>
          </p:grpSpPr>
          <p:grpSp>
            <p:nvGrpSpPr>
              <p:cNvPr id="4" name="Group 27"/>
              <p:cNvGrpSpPr>
                <a:grpSpLocks noChangeAspect="1"/>
              </p:cNvGrpSpPr>
              <p:nvPr/>
            </p:nvGrpSpPr>
            <p:grpSpPr bwMode="auto">
              <a:xfrm>
                <a:off x="7" y="2654"/>
                <a:ext cx="143" cy="256"/>
                <a:chOff x="7" y="2654"/>
                <a:chExt cx="143" cy="256"/>
              </a:xfrm>
            </p:grpSpPr>
            <p:grpSp>
              <p:nvGrpSpPr>
                <p:cNvPr id="5" name="Group 28"/>
                <p:cNvGrpSpPr>
                  <a:grpSpLocks noChangeAspect="1"/>
                </p:cNvGrpSpPr>
                <p:nvPr/>
              </p:nvGrpSpPr>
              <p:grpSpPr bwMode="auto">
                <a:xfrm>
                  <a:off x="7" y="2661"/>
                  <a:ext cx="93" cy="247"/>
                  <a:chOff x="7" y="2661"/>
                  <a:chExt cx="93" cy="247"/>
                </a:xfrm>
              </p:grpSpPr>
              <p:sp>
                <p:nvSpPr>
                  <p:cNvPr id="104477"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478"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479"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480"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481"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482"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483"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484"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485"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486"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487"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488"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489"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490"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6" name="Group 43"/>
              <p:cNvGrpSpPr>
                <a:grpSpLocks noChangeAspect="1"/>
              </p:cNvGrpSpPr>
              <p:nvPr/>
            </p:nvGrpSpPr>
            <p:grpSpPr bwMode="auto">
              <a:xfrm>
                <a:off x="5" y="2533"/>
                <a:ext cx="141" cy="374"/>
                <a:chOff x="5" y="2533"/>
                <a:chExt cx="141" cy="374"/>
              </a:xfrm>
            </p:grpSpPr>
            <p:sp>
              <p:nvSpPr>
                <p:cNvPr id="104492"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493"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494"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495"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496"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497"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498"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499"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00"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7" name="Group 53"/>
          <p:cNvGrpSpPr>
            <a:grpSpLocks noChangeAspect="1"/>
          </p:cNvGrpSpPr>
          <p:nvPr/>
        </p:nvGrpSpPr>
        <p:grpSpPr bwMode="auto">
          <a:xfrm flipH="1">
            <a:off x="3009900" y="1793841"/>
            <a:ext cx="419100" cy="504825"/>
            <a:chOff x="5" y="2480"/>
            <a:chExt cx="237" cy="430"/>
          </a:xfrm>
        </p:grpSpPr>
        <p:grpSp>
          <p:nvGrpSpPr>
            <p:cNvPr id="8" name="Group 54"/>
            <p:cNvGrpSpPr>
              <a:grpSpLocks noChangeAspect="1"/>
            </p:cNvGrpSpPr>
            <p:nvPr/>
          </p:nvGrpSpPr>
          <p:grpSpPr bwMode="auto">
            <a:xfrm>
              <a:off x="5" y="2521"/>
              <a:ext cx="145" cy="389"/>
              <a:chOff x="5" y="2521"/>
              <a:chExt cx="145" cy="389"/>
            </a:xfrm>
          </p:grpSpPr>
          <p:grpSp>
            <p:nvGrpSpPr>
              <p:cNvPr id="9" name="Group 55"/>
              <p:cNvGrpSpPr>
                <a:grpSpLocks noChangeAspect="1"/>
              </p:cNvGrpSpPr>
              <p:nvPr/>
            </p:nvGrpSpPr>
            <p:grpSpPr bwMode="auto">
              <a:xfrm>
                <a:off x="7" y="2654"/>
                <a:ext cx="143" cy="256"/>
                <a:chOff x="7" y="2654"/>
                <a:chExt cx="143" cy="256"/>
              </a:xfrm>
            </p:grpSpPr>
            <p:grpSp>
              <p:nvGrpSpPr>
                <p:cNvPr id="10" name="Group 56"/>
                <p:cNvGrpSpPr>
                  <a:grpSpLocks noChangeAspect="1"/>
                </p:cNvGrpSpPr>
                <p:nvPr/>
              </p:nvGrpSpPr>
              <p:grpSpPr bwMode="auto">
                <a:xfrm>
                  <a:off x="7" y="2661"/>
                  <a:ext cx="93" cy="247"/>
                  <a:chOff x="7" y="2661"/>
                  <a:chExt cx="93" cy="247"/>
                </a:xfrm>
              </p:grpSpPr>
              <p:sp>
                <p:nvSpPr>
                  <p:cNvPr id="104505"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506"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507"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508"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509"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510"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511"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512"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513"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514"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515"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516"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517"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518"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 name="Group 71"/>
              <p:cNvGrpSpPr>
                <a:grpSpLocks noChangeAspect="1"/>
              </p:cNvGrpSpPr>
              <p:nvPr/>
            </p:nvGrpSpPr>
            <p:grpSpPr bwMode="auto">
              <a:xfrm>
                <a:off x="5" y="2533"/>
                <a:ext cx="141" cy="374"/>
                <a:chOff x="5" y="2533"/>
                <a:chExt cx="141" cy="374"/>
              </a:xfrm>
            </p:grpSpPr>
            <p:sp>
              <p:nvSpPr>
                <p:cNvPr id="104520"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521"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522"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523"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524"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525"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526"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527"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28"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04529" name="Text Box 81"/>
          <p:cNvSpPr txBox="1">
            <a:spLocks noChangeArrowheads="1"/>
          </p:cNvSpPr>
          <p:nvPr/>
        </p:nvSpPr>
        <p:spPr bwMode="auto">
          <a:xfrm>
            <a:off x="981067" y="1487762"/>
            <a:ext cx="840743" cy="277512"/>
          </a:xfrm>
          <a:prstGeom prst="rect">
            <a:avLst/>
          </a:prstGeom>
          <a:noFill/>
          <a:ln w="9525">
            <a:noFill/>
            <a:miter lim="800000"/>
            <a:headEnd/>
            <a:tailEnd/>
          </a:ln>
          <a:effectLst/>
        </p:spPr>
        <p:txBody>
          <a:bodyPr wrap="none" lIns="0" tIns="0" rIns="0" bIns="0">
            <a:spAutoFit/>
          </a:bodyPr>
          <a:lstStyle/>
          <a:p>
            <a:pPr eaLnBrk="0" hangingPunct="0">
              <a:lnSpc>
                <a:spcPts val="2400"/>
              </a:lnSpc>
              <a:spcBef>
                <a:spcPct val="0"/>
              </a:spcBef>
              <a:buFontTx/>
              <a:buNone/>
            </a:pPr>
            <a:r>
              <a:rPr lang="de-DE" sz="1600" b="1" dirty="0" smtClean="0">
                <a:latin typeface="Arial" pitchFamily="34" charset="0"/>
                <a:ea typeface="ＭＳ Ｐゴシック" pitchFamily="34" charset="-128"/>
                <a:cs typeface="Arial" pitchFamily="34" charset="0"/>
              </a:rPr>
              <a:t>Terminal</a:t>
            </a:r>
            <a:endParaRPr lang="en-US" sz="1600" b="1" dirty="0">
              <a:latin typeface="Arial" pitchFamily="34" charset="0"/>
              <a:ea typeface="ＭＳ Ｐゴシック" pitchFamily="34" charset="-128"/>
              <a:cs typeface="Arial" pitchFamily="34" charset="0"/>
            </a:endParaRPr>
          </a:p>
        </p:txBody>
      </p:sp>
      <p:sp>
        <p:nvSpPr>
          <p:cNvPr id="104530" name="Text Box 82"/>
          <p:cNvSpPr txBox="1">
            <a:spLocks noChangeArrowheads="1"/>
          </p:cNvSpPr>
          <p:nvPr/>
        </p:nvSpPr>
        <p:spPr bwMode="auto">
          <a:xfrm>
            <a:off x="2895600" y="1536666"/>
            <a:ext cx="1641476" cy="233910"/>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600" b="1" dirty="0" smtClean="0">
                <a:latin typeface="Arial" pitchFamily="34" charset="0"/>
                <a:cs typeface="Arial" pitchFamily="34" charset="0"/>
              </a:rPr>
              <a:t>Access</a:t>
            </a:r>
            <a:r>
              <a:rPr lang="en-US" sz="1600" b="1" dirty="0" smtClean="0">
                <a:latin typeface="Arial" pitchFamily="34" charset="0"/>
                <a:cs typeface="Arial" pitchFamily="34" charset="0"/>
              </a:rPr>
              <a:t> 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104532" name="Text Box 84"/>
          <p:cNvSpPr txBox="1">
            <a:spLocks noChangeArrowheads="1"/>
          </p:cNvSpPr>
          <p:nvPr/>
        </p:nvSpPr>
        <p:spPr bwMode="auto">
          <a:xfrm>
            <a:off x="6548220" y="1563962"/>
            <a:ext cx="843180" cy="196977"/>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600" b="1" dirty="0" smtClean="0">
                <a:latin typeface="Arial" pitchFamily="34" charset="0"/>
                <a:cs typeface="Arial" pitchFamily="34" charset="0"/>
              </a:rPr>
              <a:t>Services</a:t>
            </a:r>
            <a:endParaRPr lang="en-US" sz="1600" b="1" dirty="0">
              <a:latin typeface="Arial" pitchFamily="34" charset="0"/>
              <a:cs typeface="Arial" pitchFamily="34" charset="0"/>
            </a:endParaRPr>
          </a:p>
        </p:txBody>
      </p:sp>
      <p:grpSp>
        <p:nvGrpSpPr>
          <p:cNvPr id="12" name="Group 85"/>
          <p:cNvGrpSpPr>
            <a:grpSpLocks/>
          </p:cNvGrpSpPr>
          <p:nvPr/>
        </p:nvGrpSpPr>
        <p:grpSpPr bwMode="auto">
          <a:xfrm>
            <a:off x="6664325" y="1876391"/>
            <a:ext cx="269875" cy="460375"/>
            <a:chOff x="4120" y="2308"/>
            <a:chExt cx="305" cy="415"/>
          </a:xfrm>
        </p:grpSpPr>
        <p:sp>
          <p:nvSpPr>
            <p:cNvPr id="104534"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35"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36"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3" name="Group 89"/>
            <p:cNvGrpSpPr>
              <a:grpSpLocks/>
            </p:cNvGrpSpPr>
            <p:nvPr/>
          </p:nvGrpSpPr>
          <p:grpSpPr bwMode="auto">
            <a:xfrm flipH="1">
              <a:off x="4164" y="2500"/>
              <a:ext cx="152" cy="109"/>
              <a:chOff x="3216" y="2784"/>
              <a:chExt cx="192" cy="144"/>
            </a:xfrm>
          </p:grpSpPr>
          <p:sp>
            <p:nvSpPr>
              <p:cNvPr id="104538"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39"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0"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1"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4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4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4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4" name="Group 97"/>
          <p:cNvGrpSpPr>
            <a:grpSpLocks/>
          </p:cNvGrpSpPr>
          <p:nvPr/>
        </p:nvGrpSpPr>
        <p:grpSpPr bwMode="auto">
          <a:xfrm>
            <a:off x="6892925" y="1952591"/>
            <a:ext cx="269875" cy="460375"/>
            <a:chOff x="4120" y="2308"/>
            <a:chExt cx="305" cy="415"/>
          </a:xfrm>
        </p:grpSpPr>
        <p:sp>
          <p:nvSpPr>
            <p:cNvPr id="104546" name="Freeform 98"/>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47" name="Rectangle 99"/>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48" name="Oval 100"/>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5" name="Group 101"/>
            <p:cNvGrpSpPr>
              <a:grpSpLocks/>
            </p:cNvGrpSpPr>
            <p:nvPr/>
          </p:nvGrpSpPr>
          <p:grpSpPr bwMode="auto">
            <a:xfrm flipH="1">
              <a:off x="4164" y="2500"/>
              <a:ext cx="152" cy="109"/>
              <a:chOff x="3216" y="2784"/>
              <a:chExt cx="192" cy="144"/>
            </a:xfrm>
          </p:grpSpPr>
          <p:sp>
            <p:nvSpPr>
              <p:cNvPr id="104550" name="Line 102"/>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1" name="Line 103"/>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2" name="Line 104"/>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3" name="Line 105"/>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54" name="Freeform 106"/>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55" name="Oval 107"/>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56" name="Oval 108"/>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6" name="Group 109"/>
          <p:cNvGrpSpPr>
            <a:grpSpLocks/>
          </p:cNvGrpSpPr>
          <p:nvPr/>
        </p:nvGrpSpPr>
        <p:grpSpPr bwMode="auto">
          <a:xfrm>
            <a:off x="7121525" y="2028791"/>
            <a:ext cx="269875" cy="460375"/>
            <a:chOff x="4120" y="2308"/>
            <a:chExt cx="305" cy="415"/>
          </a:xfrm>
        </p:grpSpPr>
        <p:sp>
          <p:nvSpPr>
            <p:cNvPr id="104558"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59"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60"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7" name="Group 113"/>
            <p:cNvGrpSpPr>
              <a:grpSpLocks/>
            </p:cNvGrpSpPr>
            <p:nvPr/>
          </p:nvGrpSpPr>
          <p:grpSpPr bwMode="auto">
            <a:xfrm flipH="1">
              <a:off x="4164" y="2500"/>
              <a:ext cx="152" cy="109"/>
              <a:chOff x="3216" y="2784"/>
              <a:chExt cx="192" cy="144"/>
            </a:xfrm>
          </p:grpSpPr>
          <p:sp>
            <p:nvSpPr>
              <p:cNvPr id="104562"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3"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4"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5"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66"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67"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68"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69" name="Line 121"/>
          <p:cNvSpPr>
            <a:spLocks noChangeShapeType="1"/>
          </p:cNvSpPr>
          <p:nvPr/>
        </p:nvSpPr>
        <p:spPr bwMode="auto">
          <a:xfrm flipV="1">
            <a:off x="5562600" y="2374866"/>
            <a:ext cx="1295400" cy="381000"/>
          </a:xfrm>
          <a:prstGeom prst="line">
            <a:avLst/>
          </a:prstGeom>
          <a:noFill/>
          <a:ln w="28575">
            <a:solidFill>
              <a:schemeClr val="tx1"/>
            </a:solidFill>
            <a:round/>
            <a:headEnd/>
            <a:tailEnd/>
          </a:ln>
          <a:effectLst/>
        </p:spPr>
        <p:txBody>
          <a:bodyPr wrap="none" anchor="ctr"/>
          <a:lstStyle/>
          <a:p>
            <a:endParaRPr lang="en-US" dirty="0"/>
          </a:p>
        </p:txBody>
      </p:sp>
      <p:grpSp>
        <p:nvGrpSpPr>
          <p:cNvPr id="18" name="Group 122"/>
          <p:cNvGrpSpPr>
            <a:grpSpLocks/>
          </p:cNvGrpSpPr>
          <p:nvPr/>
        </p:nvGrpSpPr>
        <p:grpSpPr bwMode="auto">
          <a:xfrm>
            <a:off x="5629275" y="2024028"/>
            <a:ext cx="269875" cy="460375"/>
            <a:chOff x="4120" y="2308"/>
            <a:chExt cx="305" cy="415"/>
          </a:xfrm>
        </p:grpSpPr>
        <p:sp>
          <p:nvSpPr>
            <p:cNvPr id="1045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 name="Group 126"/>
            <p:cNvGrpSpPr>
              <a:grpSpLocks/>
            </p:cNvGrpSpPr>
            <p:nvPr/>
          </p:nvGrpSpPr>
          <p:grpSpPr bwMode="auto">
            <a:xfrm flipH="1">
              <a:off x="4164" y="2500"/>
              <a:ext cx="152" cy="109"/>
              <a:chOff x="3216" y="2784"/>
              <a:chExt cx="192" cy="144"/>
            </a:xfrm>
          </p:grpSpPr>
          <p:sp>
            <p:nvSpPr>
              <p:cNvPr id="104575"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6"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7"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8"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79"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80"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81"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83" name="Text Box 135"/>
          <p:cNvSpPr txBox="1">
            <a:spLocks noChangeArrowheads="1"/>
          </p:cNvSpPr>
          <p:nvPr/>
        </p:nvSpPr>
        <p:spPr bwMode="auto">
          <a:xfrm>
            <a:off x="5353053" y="1563962"/>
            <a:ext cx="467476" cy="205184"/>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hr-HR" sz="1600" b="1" dirty="0" smtClean="0">
                <a:latin typeface="Arial" pitchFamily="34" charset="0"/>
                <a:cs typeface="Arial" pitchFamily="34" charset="0"/>
              </a:rPr>
              <a:t>Core </a:t>
            </a:r>
            <a:endParaRPr lang="en-US" sz="1200" b="1" dirty="0">
              <a:latin typeface="Arial" pitchFamily="34" charset="0"/>
              <a:cs typeface="Arial" pitchFamily="34" charset="0"/>
            </a:endParaRPr>
          </a:p>
        </p:txBody>
      </p:sp>
      <p:grpSp>
        <p:nvGrpSpPr>
          <p:cNvPr id="20" name="Group 136"/>
          <p:cNvGrpSpPr>
            <a:grpSpLocks/>
          </p:cNvGrpSpPr>
          <p:nvPr/>
        </p:nvGrpSpPr>
        <p:grpSpPr bwMode="auto">
          <a:xfrm rot="7209871" flipV="1">
            <a:off x="1722438" y="2120866"/>
            <a:ext cx="982662" cy="871537"/>
            <a:chOff x="2870" y="2211"/>
            <a:chExt cx="690" cy="728"/>
          </a:xfrm>
        </p:grpSpPr>
        <p:sp>
          <p:nvSpPr>
            <p:cNvPr id="10458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10458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sp>
        <p:nvSpPr>
          <p:cNvPr id="104590" name="AutoShape 142"/>
          <p:cNvSpPr>
            <a:spLocks noChangeArrowheads="1"/>
          </p:cNvSpPr>
          <p:nvPr/>
        </p:nvSpPr>
        <p:spPr bwMode="auto">
          <a:xfrm>
            <a:off x="4038600" y="2679666"/>
            <a:ext cx="360363" cy="142875"/>
          </a:xfrm>
          <a:prstGeom prst="cube">
            <a:avLst>
              <a:gd name="adj" fmla="val 25000"/>
            </a:avLst>
          </a:prstGeom>
          <a:solidFill>
            <a:schemeClr val="bg2"/>
          </a:solidFill>
          <a:ln w="9525">
            <a:noFill/>
            <a:miter lim="800000"/>
            <a:headEnd/>
            <a:tailEnd/>
          </a:ln>
          <a:effectLst/>
        </p:spPr>
        <p:txBody>
          <a:bodyPr wrap="none" anchor="ctr"/>
          <a:lstStyle/>
          <a:p>
            <a:endParaRPr lang="en-US" dirty="0"/>
          </a:p>
        </p:txBody>
      </p:sp>
      <p:pic>
        <p:nvPicPr>
          <p:cNvPr id="135" name="Picture 29"/>
          <p:cNvPicPr>
            <a:picLocks noChangeArrowheads="1"/>
          </p:cNvPicPr>
          <p:nvPr/>
        </p:nvPicPr>
        <p:blipFill>
          <a:blip r:embed="rId6"/>
          <a:srcRect/>
          <a:stretch>
            <a:fillRect/>
          </a:stretch>
        </p:blipFill>
        <p:spPr bwMode="auto">
          <a:xfrm>
            <a:off x="5278438" y="2603466"/>
            <a:ext cx="478302" cy="3048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chor="ctr" anchorCtr="1"/>
          <a:lstStyle/>
          <a:p>
            <a:r>
              <a:rPr lang="en-US" dirty="0" smtClean="0"/>
              <a:t>Functional decomposition of dynamic network access</a:t>
            </a:r>
            <a:endParaRPr lang="en-US" dirty="0"/>
          </a:p>
        </p:txBody>
      </p:sp>
      <p:sp>
        <p:nvSpPr>
          <p:cNvPr id="149507" name="Rectangle 3"/>
          <p:cNvSpPr>
            <a:spLocks noGrp="1" noChangeArrowheads="1"/>
          </p:cNvSpPr>
          <p:nvPr>
            <p:ph type="body" idx="1"/>
          </p:nvPr>
        </p:nvSpPr>
        <p:spPr>
          <a:xfrm>
            <a:off x="381000" y="1574103"/>
            <a:ext cx="4116388" cy="639762"/>
          </a:xfrm>
        </p:spPr>
        <p:txBody>
          <a:bodyPr/>
          <a:lstStyle/>
          <a:p>
            <a:r>
              <a:rPr lang="en-US" dirty="0" smtClean="0"/>
              <a:t>Access Network</a:t>
            </a:r>
          </a:p>
        </p:txBody>
      </p:sp>
      <p:sp>
        <p:nvSpPr>
          <p:cNvPr id="8" name="Content Placeholder 7"/>
          <p:cNvSpPr>
            <a:spLocks noGrp="1"/>
          </p:cNvSpPr>
          <p:nvPr>
            <p:ph sz="half" idx="2"/>
          </p:nvPr>
        </p:nvSpPr>
        <p:spPr>
          <a:xfrm>
            <a:off x="381000" y="2333986"/>
            <a:ext cx="4116388" cy="3930329"/>
          </a:xfrm>
        </p:spPr>
        <p:txBody>
          <a:bodyPr>
            <a:normAutofit fontScale="92500" lnSpcReduction="10000"/>
          </a:bodyPr>
          <a:lstStyle/>
          <a:p>
            <a:r>
              <a:rPr lang="en-US" dirty="0" smtClean="0"/>
              <a:t>Network advertisement</a:t>
            </a:r>
          </a:p>
          <a:p>
            <a:r>
              <a:rPr lang="en-US" dirty="0" smtClean="0"/>
              <a:t>Pre-association signaling</a:t>
            </a:r>
          </a:p>
          <a:p>
            <a:r>
              <a:rPr lang="en-US" dirty="0" smtClean="0"/>
              <a:t>Authentication, authorization and accounting client</a:t>
            </a:r>
          </a:p>
          <a:p>
            <a:r>
              <a:rPr lang="en-US" dirty="0" smtClean="0"/>
              <a:t>L2 session establishment</a:t>
            </a:r>
          </a:p>
          <a:p>
            <a:pPr lvl="1"/>
            <a:r>
              <a:rPr lang="en-US" dirty="0" smtClean="0"/>
              <a:t>w/ QoS and Policy Enforcement </a:t>
            </a:r>
          </a:p>
          <a:p>
            <a:r>
              <a:rPr lang="en-US" dirty="0" smtClean="0"/>
              <a:t>L2 mobility management inside access networks</a:t>
            </a:r>
          </a:p>
          <a:p>
            <a:r>
              <a:rPr lang="en-US" dirty="0" smtClean="0"/>
              <a:t>Traffic forwarding to core based on L2 addresses</a:t>
            </a:r>
          </a:p>
        </p:txBody>
      </p:sp>
      <p:sp>
        <p:nvSpPr>
          <p:cNvPr id="9" name="Text Placeholder 8"/>
          <p:cNvSpPr>
            <a:spLocks noGrp="1"/>
          </p:cNvSpPr>
          <p:nvPr>
            <p:ph type="body" sz="quarter" idx="3"/>
          </p:nvPr>
        </p:nvSpPr>
        <p:spPr>
          <a:xfrm>
            <a:off x="4645025" y="1574103"/>
            <a:ext cx="4041775" cy="639762"/>
          </a:xfrm>
        </p:spPr>
        <p:txBody>
          <a:bodyPr/>
          <a:lstStyle/>
          <a:p>
            <a:r>
              <a:rPr lang="en-US" dirty="0" smtClean="0"/>
              <a:t>Core</a:t>
            </a:r>
            <a:endParaRPr lang="en-US" dirty="0"/>
          </a:p>
        </p:txBody>
      </p:sp>
      <p:sp>
        <p:nvSpPr>
          <p:cNvPr id="10" name="Content Placeholder 9"/>
          <p:cNvSpPr>
            <a:spLocks noGrp="1"/>
          </p:cNvSpPr>
          <p:nvPr>
            <p:ph sz="quarter" idx="4"/>
          </p:nvPr>
        </p:nvSpPr>
        <p:spPr>
          <a:xfrm>
            <a:off x="4645025" y="2333987"/>
            <a:ext cx="4194175" cy="3930328"/>
          </a:xfrm>
        </p:spPr>
        <p:txBody>
          <a:bodyPr>
            <a:normAutofit fontScale="92500" lnSpcReduction="20000"/>
          </a:bodyPr>
          <a:lstStyle/>
          <a:p>
            <a:r>
              <a:rPr lang="en-US" dirty="0" smtClean="0"/>
              <a:t>Subscription management</a:t>
            </a:r>
          </a:p>
          <a:p>
            <a:r>
              <a:rPr lang="en-US" dirty="0"/>
              <a:t>Terminal provisioning</a:t>
            </a:r>
            <a:endParaRPr lang="en-US" dirty="0" smtClean="0"/>
          </a:p>
          <a:p>
            <a:r>
              <a:rPr lang="en-US" dirty="0" smtClean="0"/>
              <a:t>Authentication, authorization and accounting server</a:t>
            </a:r>
            <a:endParaRPr lang="en-GB" dirty="0" smtClean="0"/>
          </a:p>
          <a:p>
            <a:r>
              <a:rPr lang="en-US" dirty="0" smtClean="0"/>
              <a:t>IP address management </a:t>
            </a:r>
          </a:p>
          <a:p>
            <a:r>
              <a:rPr lang="en-US" dirty="0"/>
              <a:t>IP connectivity establishment to Internet and services</a:t>
            </a:r>
          </a:p>
          <a:p>
            <a:r>
              <a:rPr lang="en-US" dirty="0" smtClean="0"/>
              <a:t>Policy &amp; QoS management server (policy decision)</a:t>
            </a:r>
          </a:p>
          <a:p>
            <a:r>
              <a:rPr lang="en-US" dirty="0" smtClean="0"/>
              <a:t>Mobility Anchor</a:t>
            </a:r>
          </a:p>
          <a:p>
            <a:r>
              <a:rPr lang="en-US" dirty="0" smtClean="0"/>
              <a:t>Roaming support to other cores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Box 202"/>
          <p:cNvSpPr txBox="1"/>
          <p:nvPr/>
        </p:nvSpPr>
        <p:spPr>
          <a:xfrm>
            <a:off x="259609" y="2124000"/>
            <a:ext cx="3727391" cy="28522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Network Selection</a:t>
            </a:r>
            <a:endParaRPr lang="en-US" dirty="0">
              <a:latin typeface="+mn-lt"/>
            </a:endParaRPr>
          </a:p>
        </p:txBody>
      </p:sp>
      <p:sp>
        <p:nvSpPr>
          <p:cNvPr id="238" name="TextBox 237"/>
          <p:cNvSpPr txBox="1"/>
          <p:nvPr/>
        </p:nvSpPr>
        <p:spPr>
          <a:xfrm>
            <a:off x="256170" y="5859000"/>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41" name="TextBox 240"/>
          <p:cNvSpPr txBox="1"/>
          <p:nvPr/>
        </p:nvSpPr>
        <p:spPr>
          <a:xfrm>
            <a:off x="258423" y="5563050"/>
            <a:ext cx="3727391" cy="26348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Disassociation</a:t>
            </a:r>
            <a:endParaRPr lang="en-US" dirty="0">
              <a:latin typeface="+mn-lt"/>
            </a:endParaRPr>
          </a:p>
        </p:txBody>
      </p:sp>
      <p:sp>
        <p:nvSpPr>
          <p:cNvPr id="242" name="TextBox 241"/>
          <p:cNvSpPr txBox="1"/>
          <p:nvPr/>
        </p:nvSpPr>
        <p:spPr>
          <a:xfrm>
            <a:off x="250679" y="3908813"/>
            <a:ext cx="6564503" cy="374482"/>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Configuration</a:t>
            </a:r>
            <a:endParaRPr lang="en-US" dirty="0">
              <a:latin typeface="+mn-lt"/>
            </a:endParaRPr>
          </a:p>
        </p:txBody>
      </p:sp>
      <p:sp>
        <p:nvSpPr>
          <p:cNvPr id="240" name="TextBox 239"/>
          <p:cNvSpPr txBox="1"/>
          <p:nvPr/>
        </p:nvSpPr>
        <p:spPr>
          <a:xfrm>
            <a:off x="261192" y="4959000"/>
            <a:ext cx="7910808" cy="28188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9" name="TextBox 238"/>
          <p:cNvSpPr txBox="1"/>
          <p:nvPr/>
        </p:nvSpPr>
        <p:spPr>
          <a:xfrm>
            <a:off x="247933" y="4686906"/>
            <a:ext cx="5630655" cy="22709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Policy Control</a:t>
            </a:r>
            <a:endParaRPr lang="en-US" dirty="0">
              <a:latin typeface="+mn-lt"/>
            </a:endParaRPr>
          </a:p>
        </p:txBody>
      </p:sp>
      <p:sp>
        <p:nvSpPr>
          <p:cNvPr id="237" name="TextBox 236"/>
          <p:cNvSpPr txBox="1"/>
          <p:nvPr/>
        </p:nvSpPr>
        <p:spPr>
          <a:xfrm>
            <a:off x="257413" y="4348467"/>
            <a:ext cx="7910808" cy="29253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6" name="TextBox 235"/>
          <p:cNvSpPr txBox="1"/>
          <p:nvPr/>
        </p:nvSpPr>
        <p:spPr>
          <a:xfrm>
            <a:off x="252000" y="5299951"/>
            <a:ext cx="6564503" cy="21522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a:t>
            </a:r>
            <a:r>
              <a:rPr lang="en-US" dirty="0" err="1">
                <a:latin typeface="+mn-lt"/>
              </a:rPr>
              <a:t>C</a:t>
            </a:r>
            <a:r>
              <a:rPr lang="en-US" dirty="0" err="1" smtClean="0">
                <a:latin typeface="+mn-lt"/>
              </a:rPr>
              <a:t>onfig</a:t>
            </a:r>
            <a:r>
              <a:rPr lang="en-US" dirty="0" smtClean="0">
                <a:latin typeface="+mn-lt"/>
              </a:rPr>
              <a:t> Release</a:t>
            </a:r>
            <a:endParaRPr lang="en-US" dirty="0">
              <a:latin typeface="+mn-lt"/>
            </a:endParaRPr>
          </a:p>
        </p:txBody>
      </p:sp>
      <p:sp>
        <p:nvSpPr>
          <p:cNvPr id="235" name="TextBox 234"/>
          <p:cNvSpPr txBox="1"/>
          <p:nvPr/>
        </p:nvSpPr>
        <p:spPr>
          <a:xfrm>
            <a:off x="247933" y="3624187"/>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32" name="TextBox 231"/>
          <p:cNvSpPr txBox="1"/>
          <p:nvPr/>
        </p:nvSpPr>
        <p:spPr>
          <a:xfrm>
            <a:off x="255830" y="2868157"/>
            <a:ext cx="3727391" cy="68559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Authentication</a:t>
            </a:r>
          </a:p>
          <a:p>
            <a:r>
              <a:rPr lang="en-US" dirty="0" smtClean="0">
                <a:latin typeface="+mn-lt"/>
              </a:rPr>
              <a:t>Authorization</a:t>
            </a:r>
            <a:endParaRPr lang="en-US" dirty="0">
              <a:latin typeface="+mn-lt"/>
            </a:endParaRPr>
          </a:p>
        </p:txBody>
      </p:sp>
      <p:sp>
        <p:nvSpPr>
          <p:cNvPr id="231" name="TextBox 230"/>
          <p:cNvSpPr txBox="1"/>
          <p:nvPr/>
        </p:nvSpPr>
        <p:spPr>
          <a:xfrm>
            <a:off x="258283" y="2463157"/>
            <a:ext cx="3727391" cy="335843"/>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Association</a:t>
            </a:r>
            <a:endParaRPr lang="en-US" dirty="0">
              <a:latin typeface="+mn-lt"/>
            </a:endParaRPr>
          </a:p>
        </p:txBody>
      </p:sp>
      <p:sp>
        <p:nvSpPr>
          <p:cNvPr id="13" name="TextBox 12"/>
          <p:cNvSpPr txBox="1"/>
          <p:nvPr/>
        </p:nvSpPr>
        <p:spPr>
          <a:xfrm>
            <a:off x="255360" y="1678675"/>
            <a:ext cx="3734294" cy="389308"/>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Scanning</a:t>
            </a:r>
            <a:endParaRPr lang="en-US" dirty="0">
              <a:latin typeface="+mn-lt"/>
            </a:endParaRPr>
          </a:p>
        </p:txBody>
      </p:sp>
      <p:sp>
        <p:nvSpPr>
          <p:cNvPr id="171" name="Rectangle 170"/>
          <p:cNvSpPr/>
          <p:nvPr/>
        </p:nvSpPr>
        <p:spPr bwMode="auto">
          <a:xfrm>
            <a:off x="2277000" y="1674000"/>
            <a:ext cx="1710000" cy="40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2" name="Rectangle 171"/>
          <p:cNvSpPr/>
          <p:nvPr/>
        </p:nvSpPr>
        <p:spPr bwMode="auto">
          <a:xfrm>
            <a:off x="2277000" y="2484000"/>
            <a:ext cx="1710000" cy="31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3" name="Rectangle 172"/>
          <p:cNvSpPr/>
          <p:nvPr/>
        </p:nvSpPr>
        <p:spPr bwMode="auto">
          <a:xfrm>
            <a:off x="2277000" y="2889000"/>
            <a:ext cx="1710000" cy="67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4" name="Rectangle 173"/>
          <p:cNvSpPr/>
          <p:nvPr/>
        </p:nvSpPr>
        <p:spPr bwMode="auto">
          <a:xfrm>
            <a:off x="2277000" y="5544000"/>
            <a:ext cx="1710000" cy="270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5" name="Rectangle 174"/>
          <p:cNvSpPr/>
          <p:nvPr/>
        </p:nvSpPr>
        <p:spPr bwMode="auto">
          <a:xfrm>
            <a:off x="3987000" y="3609001"/>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6" name="Rectangle 175"/>
          <p:cNvSpPr/>
          <p:nvPr/>
        </p:nvSpPr>
        <p:spPr bwMode="auto">
          <a:xfrm>
            <a:off x="3987000" y="4689000"/>
            <a:ext cx="2202347" cy="225000"/>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7" name="Rectangle 176"/>
          <p:cNvSpPr/>
          <p:nvPr/>
        </p:nvSpPr>
        <p:spPr bwMode="auto">
          <a:xfrm>
            <a:off x="3987000" y="5859000"/>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8" name="Rectangle 177"/>
          <p:cNvSpPr/>
          <p:nvPr/>
        </p:nvSpPr>
        <p:spPr bwMode="auto">
          <a:xfrm>
            <a:off x="2277000" y="3924000"/>
            <a:ext cx="4545000" cy="360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9" name="Rectangle 178"/>
          <p:cNvSpPr/>
          <p:nvPr/>
        </p:nvSpPr>
        <p:spPr bwMode="auto">
          <a:xfrm>
            <a:off x="2277000" y="4329000"/>
            <a:ext cx="5895000" cy="315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80" name="Rectangle 179"/>
          <p:cNvSpPr/>
          <p:nvPr/>
        </p:nvSpPr>
        <p:spPr bwMode="auto">
          <a:xfrm>
            <a:off x="2277000" y="4959000"/>
            <a:ext cx="5895000" cy="270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81" name="Rectangle 180"/>
          <p:cNvSpPr/>
          <p:nvPr/>
        </p:nvSpPr>
        <p:spPr bwMode="auto">
          <a:xfrm>
            <a:off x="2277000" y="5319000"/>
            <a:ext cx="4545000" cy="180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0" name="Rectangle 169"/>
          <p:cNvSpPr/>
          <p:nvPr/>
        </p:nvSpPr>
        <p:spPr bwMode="auto">
          <a:xfrm>
            <a:off x="2277000" y="2124000"/>
            <a:ext cx="1710000" cy="313969"/>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4" name="Rectangle 233"/>
          <p:cNvSpPr/>
          <p:nvPr/>
        </p:nvSpPr>
        <p:spPr bwMode="auto">
          <a:xfrm>
            <a:off x="3999098" y="2125031"/>
            <a:ext cx="1472902" cy="313969"/>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3" name="Rectangle 232"/>
          <p:cNvSpPr/>
          <p:nvPr/>
        </p:nvSpPr>
        <p:spPr bwMode="auto">
          <a:xfrm>
            <a:off x="3989653" y="3079048"/>
            <a:ext cx="2202347" cy="45564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4" name="Title 3"/>
          <p:cNvSpPr>
            <a:spLocks noGrp="1"/>
          </p:cNvSpPr>
          <p:nvPr>
            <p:ph type="title"/>
          </p:nvPr>
        </p:nvSpPr>
        <p:spPr/>
        <p:txBody>
          <a:bodyPr/>
          <a:lstStyle/>
          <a:p>
            <a:r>
              <a:rPr lang="en-US" dirty="0"/>
              <a:t>Access Network Control Plane Functions</a:t>
            </a:r>
          </a:p>
        </p:txBody>
      </p:sp>
      <p:cxnSp>
        <p:nvCxnSpPr>
          <p:cNvPr id="5" name="Straight Connector 4"/>
          <p:cNvCxnSpPr/>
          <p:nvPr/>
        </p:nvCxnSpPr>
        <p:spPr bwMode="auto">
          <a:xfrm>
            <a:off x="227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6" name="Straight Connector 5"/>
          <p:cNvCxnSpPr/>
          <p:nvPr/>
        </p:nvCxnSpPr>
        <p:spPr bwMode="auto">
          <a:xfrm>
            <a:off x="398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 name="Straight Connector 6"/>
          <p:cNvCxnSpPr/>
          <p:nvPr/>
        </p:nvCxnSpPr>
        <p:spPr bwMode="auto">
          <a:xfrm>
            <a:off x="618683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a:off x="682181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8172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10" name="Straight Arrow Connector 9"/>
          <p:cNvCxnSpPr/>
          <p:nvPr/>
        </p:nvCxnSpPr>
        <p:spPr bwMode="auto">
          <a:xfrm flipH="1">
            <a:off x="2277001" y="1692516"/>
            <a:ext cx="1709166" cy="4614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 name="Straight Arrow Connector 10"/>
          <p:cNvCxnSpPr/>
          <p:nvPr/>
        </p:nvCxnSpPr>
        <p:spPr bwMode="auto">
          <a:xfrm flipH="1" flipV="1">
            <a:off x="2283431" y="2920891"/>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 name="Straight Arrow Connector 11"/>
          <p:cNvCxnSpPr/>
          <p:nvPr/>
        </p:nvCxnSpPr>
        <p:spPr bwMode="auto">
          <a:xfrm flipH="1">
            <a:off x="2276584" y="3009438"/>
            <a:ext cx="1702932" cy="1763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 name="Straight Arrow Connector 14"/>
          <p:cNvCxnSpPr/>
          <p:nvPr/>
        </p:nvCxnSpPr>
        <p:spPr bwMode="auto">
          <a:xfrm flipH="1" flipV="1">
            <a:off x="2276584" y="3336172"/>
            <a:ext cx="1716848" cy="3326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 name="Straight Arrow Connector 15"/>
          <p:cNvCxnSpPr/>
          <p:nvPr/>
        </p:nvCxnSpPr>
        <p:spPr bwMode="auto">
          <a:xfrm flipH="1">
            <a:off x="2276584" y="3238753"/>
            <a:ext cx="1712742" cy="524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p:cNvCxnSpPr/>
          <p:nvPr/>
        </p:nvCxnSpPr>
        <p:spPr bwMode="auto">
          <a:xfrm flipH="1" flipV="1">
            <a:off x="3985947" y="3131774"/>
            <a:ext cx="2206053" cy="2722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0" name="Straight Arrow Connector 19"/>
          <p:cNvCxnSpPr/>
          <p:nvPr/>
        </p:nvCxnSpPr>
        <p:spPr bwMode="auto">
          <a:xfrm flipH="1">
            <a:off x="3979516" y="3204000"/>
            <a:ext cx="2212484" cy="347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p:cNvCxnSpPr/>
          <p:nvPr/>
        </p:nvCxnSpPr>
        <p:spPr bwMode="auto">
          <a:xfrm flipH="1" flipV="1">
            <a:off x="2283430" y="3955649"/>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3" name="Straight Arrow Connector 22"/>
          <p:cNvCxnSpPr/>
          <p:nvPr/>
        </p:nvCxnSpPr>
        <p:spPr bwMode="auto">
          <a:xfrm flipH="1">
            <a:off x="2270152" y="4023778"/>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4" name="Straight Arrow Connector 23"/>
          <p:cNvCxnSpPr/>
          <p:nvPr/>
        </p:nvCxnSpPr>
        <p:spPr bwMode="auto">
          <a:xfrm flipH="1" flipV="1">
            <a:off x="2277001" y="4419321"/>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5" name="Straight Arrow Connector 24"/>
          <p:cNvCxnSpPr/>
          <p:nvPr/>
        </p:nvCxnSpPr>
        <p:spPr bwMode="auto">
          <a:xfrm flipH="1">
            <a:off x="2270152" y="4509321"/>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28" name="Picture 23" descr="x_big_image2"/>
          <p:cNvPicPr>
            <a:picLocks noChangeAspect="1" noChangeArrowheads="1"/>
          </p:cNvPicPr>
          <p:nvPr/>
        </p:nvPicPr>
        <p:blipFill>
          <a:blip r:embed="rId2">
            <a:lum bright="10000" contrast="40000"/>
          </a:blip>
          <a:srcRect/>
          <a:stretch>
            <a:fillRect/>
          </a:stretch>
        </p:blipFill>
        <p:spPr bwMode="auto">
          <a:xfrm>
            <a:off x="1968928" y="974150"/>
            <a:ext cx="548641" cy="584366"/>
          </a:xfrm>
          <a:prstGeom prst="rect">
            <a:avLst/>
          </a:prstGeom>
          <a:noFill/>
          <a:ln w="9525">
            <a:noFill/>
            <a:miter lim="800000"/>
            <a:headEnd/>
            <a:tailEnd/>
          </a:ln>
        </p:spPr>
      </p:pic>
      <p:grpSp>
        <p:nvGrpSpPr>
          <p:cNvPr id="29" name="Group 25"/>
          <p:cNvGrpSpPr>
            <a:grpSpLocks noChangeAspect="1"/>
          </p:cNvGrpSpPr>
          <p:nvPr/>
        </p:nvGrpSpPr>
        <p:grpSpPr bwMode="auto">
          <a:xfrm flipH="1">
            <a:off x="3606271" y="909000"/>
            <a:ext cx="498811" cy="600487"/>
            <a:chOff x="5" y="2480"/>
            <a:chExt cx="237" cy="430"/>
          </a:xfrm>
        </p:grpSpPr>
        <p:grpSp>
          <p:nvGrpSpPr>
            <p:cNvPr id="30" name="Group 26"/>
            <p:cNvGrpSpPr>
              <a:grpSpLocks noChangeAspect="1"/>
            </p:cNvGrpSpPr>
            <p:nvPr/>
          </p:nvGrpSpPr>
          <p:grpSpPr bwMode="auto">
            <a:xfrm>
              <a:off x="5" y="2521"/>
              <a:ext cx="145" cy="389"/>
              <a:chOff x="5" y="2521"/>
              <a:chExt cx="145" cy="389"/>
            </a:xfrm>
          </p:grpSpPr>
          <p:grpSp>
            <p:nvGrpSpPr>
              <p:cNvPr id="34" name="Group 27"/>
              <p:cNvGrpSpPr>
                <a:grpSpLocks noChangeAspect="1"/>
              </p:cNvGrpSpPr>
              <p:nvPr/>
            </p:nvGrpSpPr>
            <p:grpSpPr bwMode="auto">
              <a:xfrm>
                <a:off x="7" y="2654"/>
                <a:ext cx="143" cy="256"/>
                <a:chOff x="7" y="2654"/>
                <a:chExt cx="143" cy="256"/>
              </a:xfrm>
            </p:grpSpPr>
            <p:grpSp>
              <p:nvGrpSpPr>
                <p:cNvPr id="42" name="Group 28"/>
                <p:cNvGrpSpPr>
                  <a:grpSpLocks noChangeAspect="1"/>
                </p:cNvGrpSpPr>
                <p:nvPr/>
              </p:nvGrpSpPr>
              <p:grpSpPr bwMode="auto">
                <a:xfrm>
                  <a:off x="7" y="2661"/>
                  <a:ext cx="93" cy="247"/>
                  <a:chOff x="7" y="2661"/>
                  <a:chExt cx="93" cy="247"/>
                </a:xfrm>
              </p:grpSpPr>
              <p:sp>
                <p:nvSpPr>
                  <p:cNvPr id="50"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51"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52"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53"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54"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55"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56"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43"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44"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45"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46"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47"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48"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49"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35" name="Group 43"/>
              <p:cNvGrpSpPr>
                <a:grpSpLocks noChangeAspect="1"/>
              </p:cNvGrpSpPr>
              <p:nvPr/>
            </p:nvGrpSpPr>
            <p:grpSpPr bwMode="auto">
              <a:xfrm>
                <a:off x="5" y="2533"/>
                <a:ext cx="141" cy="374"/>
                <a:chOff x="5" y="2533"/>
                <a:chExt cx="141" cy="374"/>
              </a:xfrm>
            </p:grpSpPr>
            <p:sp>
              <p:nvSpPr>
                <p:cNvPr id="37"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38"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39"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40"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41"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36"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31"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32"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33"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57" name="Group 85"/>
          <p:cNvGrpSpPr>
            <a:grpSpLocks/>
          </p:cNvGrpSpPr>
          <p:nvPr/>
        </p:nvGrpSpPr>
        <p:grpSpPr bwMode="auto">
          <a:xfrm>
            <a:off x="8077325" y="928446"/>
            <a:ext cx="269875" cy="460375"/>
            <a:chOff x="4120" y="2308"/>
            <a:chExt cx="305" cy="415"/>
          </a:xfrm>
        </p:grpSpPr>
        <p:sp>
          <p:nvSpPr>
            <p:cNvPr id="58"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59"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60"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61" name="Group 89"/>
            <p:cNvGrpSpPr>
              <a:grpSpLocks/>
            </p:cNvGrpSpPr>
            <p:nvPr/>
          </p:nvGrpSpPr>
          <p:grpSpPr bwMode="auto">
            <a:xfrm flipH="1">
              <a:off x="4164" y="2500"/>
              <a:ext cx="152" cy="109"/>
              <a:chOff x="3216" y="2784"/>
              <a:chExt cx="192" cy="144"/>
            </a:xfrm>
          </p:grpSpPr>
          <p:sp>
            <p:nvSpPr>
              <p:cNvPr id="65"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66"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67"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68"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6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6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6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69" name="Group 122"/>
          <p:cNvGrpSpPr>
            <a:grpSpLocks/>
          </p:cNvGrpSpPr>
          <p:nvPr/>
        </p:nvGrpSpPr>
        <p:grpSpPr bwMode="auto">
          <a:xfrm>
            <a:off x="6001743" y="928446"/>
            <a:ext cx="269875" cy="390062"/>
            <a:chOff x="4120" y="2308"/>
            <a:chExt cx="305" cy="415"/>
          </a:xfrm>
        </p:grpSpPr>
        <p:sp>
          <p:nvSpPr>
            <p:cNvPr id="7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3" name="Group 126"/>
            <p:cNvGrpSpPr>
              <a:grpSpLocks/>
            </p:cNvGrpSpPr>
            <p:nvPr/>
          </p:nvGrpSpPr>
          <p:grpSpPr bwMode="auto">
            <a:xfrm flipH="1">
              <a:off x="4164" y="2500"/>
              <a:ext cx="152" cy="109"/>
              <a:chOff x="3216" y="2784"/>
              <a:chExt cx="192" cy="144"/>
            </a:xfrm>
          </p:grpSpPr>
          <p:sp>
            <p:nvSpPr>
              <p:cNvPr id="7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7" name="AutoShape 22"/>
          <p:cNvSpPr>
            <a:spLocks noChangeArrowheads="1"/>
          </p:cNvSpPr>
          <p:nvPr/>
        </p:nvSpPr>
        <p:spPr bwMode="auto">
          <a:xfrm>
            <a:off x="6181764"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92" name="Group 122"/>
          <p:cNvGrpSpPr>
            <a:grpSpLocks/>
          </p:cNvGrpSpPr>
          <p:nvPr/>
        </p:nvGrpSpPr>
        <p:grpSpPr bwMode="auto">
          <a:xfrm>
            <a:off x="6682014" y="928446"/>
            <a:ext cx="269875" cy="390062"/>
            <a:chOff x="4120" y="2308"/>
            <a:chExt cx="305" cy="415"/>
          </a:xfrm>
        </p:grpSpPr>
        <p:sp>
          <p:nvSpPr>
            <p:cNvPr id="9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9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9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6" name="Group 126"/>
            <p:cNvGrpSpPr>
              <a:grpSpLocks/>
            </p:cNvGrpSpPr>
            <p:nvPr/>
          </p:nvGrpSpPr>
          <p:grpSpPr bwMode="auto">
            <a:xfrm flipH="1">
              <a:off x="4164" y="2500"/>
              <a:ext cx="152" cy="109"/>
              <a:chOff x="3216" y="2784"/>
              <a:chExt cx="192" cy="144"/>
            </a:xfrm>
          </p:grpSpPr>
          <p:sp>
            <p:nvSpPr>
              <p:cNvPr id="10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9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9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9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 name="AutoShape 22"/>
          <p:cNvSpPr>
            <a:spLocks noChangeArrowheads="1"/>
          </p:cNvSpPr>
          <p:nvPr/>
        </p:nvSpPr>
        <p:spPr bwMode="auto">
          <a:xfrm>
            <a:off x="6862035"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105" name="TextBox 104"/>
          <p:cNvSpPr txBox="1"/>
          <p:nvPr/>
        </p:nvSpPr>
        <p:spPr>
          <a:xfrm>
            <a:off x="5665712" y="1333491"/>
            <a:ext cx="1100031" cy="646331"/>
          </a:xfrm>
          <a:prstGeom prst="rect">
            <a:avLst/>
          </a:prstGeom>
          <a:solidFill>
            <a:schemeClr val="bg1"/>
          </a:solidFill>
        </p:spPr>
        <p:txBody>
          <a:bodyPr wrap="none" rtlCol="0">
            <a:spAutoFit/>
          </a:bodyPr>
          <a:lstStyle/>
          <a:p>
            <a:pPr algn="ctr"/>
            <a:r>
              <a:rPr lang="en-US">
                <a:latin typeface="+mn-lt"/>
              </a:rPr>
              <a:t>AAA</a:t>
            </a:r>
            <a:br>
              <a:rPr lang="en-US">
                <a:latin typeface="+mn-lt"/>
              </a:rPr>
            </a:br>
            <a:r>
              <a:rPr lang="en-US">
                <a:latin typeface="+mn-lt"/>
              </a:rPr>
              <a:t>Policy</a:t>
            </a:r>
          </a:p>
          <a:p>
            <a:pPr algn="ctr"/>
            <a:r>
              <a:rPr lang="en-US">
                <a:latin typeface="+mn-lt"/>
              </a:rPr>
              <a:t>Configuration</a:t>
            </a:r>
          </a:p>
        </p:txBody>
      </p:sp>
      <p:sp>
        <p:nvSpPr>
          <p:cNvPr id="106" name="TextBox 105"/>
          <p:cNvSpPr txBox="1"/>
          <p:nvPr/>
        </p:nvSpPr>
        <p:spPr>
          <a:xfrm>
            <a:off x="6547000" y="1333491"/>
            <a:ext cx="617928" cy="276999"/>
          </a:xfrm>
          <a:prstGeom prst="rect">
            <a:avLst/>
          </a:prstGeom>
          <a:noFill/>
        </p:spPr>
        <p:txBody>
          <a:bodyPr wrap="none" rtlCol="0">
            <a:spAutoFit/>
          </a:bodyPr>
          <a:lstStyle/>
          <a:p>
            <a:r>
              <a:rPr lang="en-US" dirty="0">
                <a:latin typeface="+mn-lt"/>
              </a:rPr>
              <a:t>DHCP</a:t>
            </a:r>
          </a:p>
        </p:txBody>
      </p:sp>
      <p:sp>
        <p:nvSpPr>
          <p:cNvPr id="107" name="TextBox 106"/>
          <p:cNvSpPr txBox="1"/>
          <p:nvPr/>
        </p:nvSpPr>
        <p:spPr>
          <a:xfrm>
            <a:off x="7717130" y="1333491"/>
            <a:ext cx="950325" cy="276999"/>
          </a:xfrm>
          <a:prstGeom prst="rect">
            <a:avLst/>
          </a:prstGeom>
          <a:noFill/>
        </p:spPr>
        <p:txBody>
          <a:bodyPr wrap="none" rtlCol="0">
            <a:spAutoFit/>
          </a:bodyPr>
          <a:lstStyle/>
          <a:p>
            <a:r>
              <a:rPr lang="en-US">
                <a:latin typeface="+mn-lt"/>
              </a:rPr>
              <a:t>Application</a:t>
            </a:r>
          </a:p>
        </p:txBody>
      </p:sp>
      <p:cxnSp>
        <p:nvCxnSpPr>
          <p:cNvPr id="108" name="Straight Arrow Connector 107"/>
          <p:cNvCxnSpPr/>
          <p:nvPr/>
        </p:nvCxnSpPr>
        <p:spPr bwMode="auto">
          <a:xfrm flipH="1">
            <a:off x="2279616" y="1779528"/>
            <a:ext cx="1706551" cy="3557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09" name="Straight Arrow Connector 108"/>
          <p:cNvCxnSpPr/>
          <p:nvPr/>
        </p:nvCxnSpPr>
        <p:spPr bwMode="auto">
          <a:xfrm flipH="1" flipV="1">
            <a:off x="2277000" y="187365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0" name="Straight Arrow Connector 109"/>
          <p:cNvCxnSpPr/>
          <p:nvPr/>
        </p:nvCxnSpPr>
        <p:spPr bwMode="auto">
          <a:xfrm flipH="1">
            <a:off x="2277001" y="1965295"/>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1" name="Straight Arrow Connector 110"/>
          <p:cNvCxnSpPr/>
          <p:nvPr/>
        </p:nvCxnSpPr>
        <p:spPr bwMode="auto">
          <a:xfrm flipH="1" flipV="1">
            <a:off x="2283430" y="216629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2" name="Straight Arrow Connector 111"/>
          <p:cNvCxnSpPr/>
          <p:nvPr/>
        </p:nvCxnSpPr>
        <p:spPr bwMode="auto">
          <a:xfrm flipH="1">
            <a:off x="2283431" y="2326048"/>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p:cNvCxnSpPr/>
          <p:nvPr/>
        </p:nvCxnSpPr>
        <p:spPr bwMode="auto">
          <a:xfrm flipH="1" flipV="1">
            <a:off x="2270152" y="2513610"/>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4" name="Straight Arrow Connector 113"/>
          <p:cNvCxnSpPr/>
          <p:nvPr/>
        </p:nvCxnSpPr>
        <p:spPr bwMode="auto">
          <a:xfrm flipH="1">
            <a:off x="2270153" y="260524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5" name="Straight Arrow Connector 114"/>
          <p:cNvCxnSpPr/>
          <p:nvPr/>
        </p:nvCxnSpPr>
        <p:spPr bwMode="auto">
          <a:xfrm flipH="1" flipV="1">
            <a:off x="2277000" y="2703311"/>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6" name="Straight Arrow Connector 115"/>
          <p:cNvCxnSpPr/>
          <p:nvPr/>
        </p:nvCxnSpPr>
        <p:spPr bwMode="auto">
          <a:xfrm flipH="1" flipV="1">
            <a:off x="2276584" y="3098098"/>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4" name="Straight Arrow Connector 123"/>
          <p:cNvCxnSpPr/>
          <p:nvPr/>
        </p:nvCxnSpPr>
        <p:spPr bwMode="auto">
          <a:xfrm flipH="1" flipV="1">
            <a:off x="3999850" y="3379566"/>
            <a:ext cx="2192150" cy="443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5" name="Straight Arrow Connector 124"/>
          <p:cNvCxnSpPr/>
          <p:nvPr/>
        </p:nvCxnSpPr>
        <p:spPr bwMode="auto">
          <a:xfrm flipH="1">
            <a:off x="3978855" y="3429000"/>
            <a:ext cx="2213145" cy="362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7" name="Straight Arrow Connector 126"/>
          <p:cNvCxnSpPr/>
          <p:nvPr/>
        </p:nvCxnSpPr>
        <p:spPr bwMode="auto">
          <a:xfrm flipH="1">
            <a:off x="2270152" y="3465269"/>
            <a:ext cx="1708702" cy="873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7" name="Straight Arrow Connector 136"/>
          <p:cNvCxnSpPr/>
          <p:nvPr/>
        </p:nvCxnSpPr>
        <p:spPr bwMode="auto">
          <a:xfrm flipH="1" flipV="1">
            <a:off x="2283430" y="4109278"/>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38" name="Straight Arrow Connector 137"/>
          <p:cNvCxnSpPr/>
          <p:nvPr/>
        </p:nvCxnSpPr>
        <p:spPr bwMode="auto">
          <a:xfrm flipH="1">
            <a:off x="2276584" y="4188387"/>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9" name="Straight Arrow Connector 138"/>
          <p:cNvCxnSpPr/>
          <p:nvPr/>
        </p:nvCxnSpPr>
        <p:spPr bwMode="auto">
          <a:xfrm flipH="1" flipV="1">
            <a:off x="3986152" y="3692879"/>
            <a:ext cx="2205848" cy="6121"/>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0" name="Straight Arrow Connector 139"/>
          <p:cNvCxnSpPr/>
          <p:nvPr/>
        </p:nvCxnSpPr>
        <p:spPr bwMode="auto">
          <a:xfrm flipH="1">
            <a:off x="3979721" y="3744000"/>
            <a:ext cx="2212279" cy="558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5" name="Straight Arrow Connector 144"/>
          <p:cNvCxnSpPr/>
          <p:nvPr/>
        </p:nvCxnSpPr>
        <p:spPr bwMode="auto">
          <a:xfrm flipH="1" flipV="1">
            <a:off x="3976814" y="4831615"/>
            <a:ext cx="2215186" cy="37385"/>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6" name="Straight Arrow Connector 145"/>
          <p:cNvCxnSpPr/>
          <p:nvPr/>
        </p:nvCxnSpPr>
        <p:spPr bwMode="auto">
          <a:xfrm flipH="1">
            <a:off x="3970384" y="4734000"/>
            <a:ext cx="2221616" cy="4737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7" name="Straight Arrow Connector 146"/>
          <p:cNvCxnSpPr/>
          <p:nvPr/>
        </p:nvCxnSpPr>
        <p:spPr bwMode="auto">
          <a:xfrm flipH="1" flipV="1">
            <a:off x="2283433" y="5001545"/>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8" name="Straight Arrow Connector 147"/>
          <p:cNvCxnSpPr/>
          <p:nvPr/>
        </p:nvCxnSpPr>
        <p:spPr bwMode="auto">
          <a:xfrm flipH="1">
            <a:off x="2276584" y="5091545"/>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9" name="Straight Arrow Connector 148"/>
          <p:cNvCxnSpPr/>
          <p:nvPr/>
        </p:nvCxnSpPr>
        <p:spPr bwMode="auto">
          <a:xfrm flipH="1" flipV="1">
            <a:off x="3987535" y="5919871"/>
            <a:ext cx="2204465" cy="2912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0" name="Straight Arrow Connector 149"/>
          <p:cNvCxnSpPr/>
          <p:nvPr/>
        </p:nvCxnSpPr>
        <p:spPr bwMode="auto">
          <a:xfrm flipH="1">
            <a:off x="3981104" y="5994000"/>
            <a:ext cx="2210896" cy="3285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1" name="Straight Arrow Connector 150"/>
          <p:cNvCxnSpPr/>
          <p:nvPr/>
        </p:nvCxnSpPr>
        <p:spPr bwMode="auto">
          <a:xfrm flipH="1" flipV="1">
            <a:off x="2270570" y="5614950"/>
            <a:ext cx="1719083" cy="46637"/>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2" name="Straight Arrow Connector 151"/>
          <p:cNvCxnSpPr/>
          <p:nvPr/>
        </p:nvCxnSpPr>
        <p:spPr bwMode="auto">
          <a:xfrm flipH="1">
            <a:off x="2270570" y="570658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4" name="Straight Arrow Connector 153"/>
          <p:cNvCxnSpPr/>
          <p:nvPr/>
        </p:nvCxnSpPr>
        <p:spPr bwMode="auto">
          <a:xfrm flipH="1" flipV="1">
            <a:off x="2261774" y="5364000"/>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5" name="Straight Arrow Connector 154"/>
          <p:cNvCxnSpPr/>
          <p:nvPr/>
        </p:nvCxnSpPr>
        <p:spPr bwMode="auto">
          <a:xfrm flipH="1">
            <a:off x="2254928" y="5443109"/>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4" name="Straight Connector 203"/>
          <p:cNvCxnSpPr/>
          <p:nvPr/>
        </p:nvCxnSpPr>
        <p:spPr bwMode="auto">
          <a:xfrm>
            <a:off x="5484615" y="1613086"/>
            <a:ext cx="0" cy="749266"/>
          </a:xfrm>
          <a:prstGeom prst="line">
            <a:avLst/>
          </a:prstGeom>
          <a:solidFill>
            <a:schemeClr val="accent1"/>
          </a:solidFill>
          <a:ln w="28575" cap="flat" cmpd="sng" algn="ctr">
            <a:solidFill>
              <a:schemeClr val="tx1"/>
            </a:solidFill>
            <a:prstDash val="solid"/>
            <a:round/>
            <a:headEnd type="none" w="sm" len="sm"/>
            <a:tailEnd type="none" w="sm" len="sm"/>
          </a:ln>
          <a:effectLst/>
        </p:spPr>
      </p:cxnSp>
      <p:grpSp>
        <p:nvGrpSpPr>
          <p:cNvPr id="205" name="Group 122"/>
          <p:cNvGrpSpPr>
            <a:grpSpLocks/>
          </p:cNvGrpSpPr>
          <p:nvPr/>
        </p:nvGrpSpPr>
        <p:grpSpPr bwMode="auto">
          <a:xfrm>
            <a:off x="5256327" y="938011"/>
            <a:ext cx="269875" cy="390062"/>
            <a:chOff x="4120" y="2308"/>
            <a:chExt cx="305" cy="415"/>
          </a:xfrm>
        </p:grpSpPr>
        <p:sp>
          <p:nvSpPr>
            <p:cNvPr id="20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9" name="Group 126"/>
            <p:cNvGrpSpPr>
              <a:grpSpLocks/>
            </p:cNvGrpSpPr>
            <p:nvPr/>
          </p:nvGrpSpPr>
          <p:grpSpPr bwMode="auto">
            <a:xfrm flipH="1">
              <a:off x="4164" y="2500"/>
              <a:ext cx="152" cy="109"/>
              <a:chOff x="3216" y="2784"/>
              <a:chExt cx="192" cy="144"/>
            </a:xfrm>
          </p:grpSpPr>
          <p:sp>
            <p:nvSpPr>
              <p:cNvPr id="21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1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1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1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17" name="AutoShape 22"/>
          <p:cNvSpPr>
            <a:spLocks noChangeArrowheads="1"/>
          </p:cNvSpPr>
          <p:nvPr/>
        </p:nvSpPr>
        <p:spPr bwMode="auto">
          <a:xfrm>
            <a:off x="5436348" y="1156478"/>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18" name="TextBox 217"/>
          <p:cNvSpPr txBox="1"/>
          <p:nvPr/>
        </p:nvSpPr>
        <p:spPr>
          <a:xfrm>
            <a:off x="5166317" y="1343056"/>
            <a:ext cx="620683" cy="276999"/>
          </a:xfrm>
          <a:prstGeom prst="rect">
            <a:avLst/>
          </a:prstGeom>
          <a:noFill/>
        </p:spPr>
        <p:txBody>
          <a:bodyPr wrap="none" rtlCol="0">
            <a:spAutoFit/>
          </a:bodyPr>
          <a:lstStyle/>
          <a:p>
            <a:r>
              <a:rPr lang="en-US" dirty="0" smtClean="0">
                <a:latin typeface="+mn-lt"/>
              </a:rPr>
              <a:t>ANQP</a:t>
            </a:r>
            <a:endParaRPr lang="en-US" dirty="0">
              <a:latin typeface="+mn-lt"/>
            </a:endParaRPr>
          </a:p>
        </p:txBody>
      </p:sp>
      <p:cxnSp>
        <p:nvCxnSpPr>
          <p:cNvPr id="220" name="Straight Arrow Connector 219"/>
          <p:cNvCxnSpPr/>
          <p:nvPr/>
        </p:nvCxnSpPr>
        <p:spPr bwMode="auto">
          <a:xfrm flipH="1" flipV="1">
            <a:off x="3985118" y="2211298"/>
            <a:ext cx="1486882" cy="47702"/>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27" name="Straight Arrow Connector 226"/>
          <p:cNvCxnSpPr/>
          <p:nvPr/>
        </p:nvCxnSpPr>
        <p:spPr bwMode="auto">
          <a:xfrm flipH="1">
            <a:off x="3992489" y="2304000"/>
            <a:ext cx="1479511" cy="2595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243" name="TextBox 242"/>
          <p:cNvSpPr txBox="1"/>
          <p:nvPr/>
        </p:nvSpPr>
        <p:spPr>
          <a:xfrm>
            <a:off x="1027287" y="6219365"/>
            <a:ext cx="941641" cy="338987"/>
          </a:xfrm>
          <a:prstGeom prst="rect">
            <a:avLst/>
          </a:prstGeom>
          <a:solidFill>
            <a:schemeClr val="accent1">
              <a:lumMod val="60000"/>
              <a:lumOff val="40000"/>
            </a:schemeClr>
          </a:solidFill>
        </p:spPr>
        <p:txBody>
          <a:bodyPr wrap="square" lIns="72000" tIns="0" rIns="0" bIns="0" rtlCol="0" anchor="ctr" anchorCtr="0">
            <a:noAutofit/>
          </a:bodyPr>
          <a:lstStyle/>
          <a:p>
            <a:r>
              <a:rPr lang="en-US" sz="1050" b="1" dirty="0" smtClean="0">
                <a:latin typeface="+mn-lt"/>
              </a:rPr>
              <a:t>L2 Protocol</a:t>
            </a:r>
          </a:p>
          <a:p>
            <a:r>
              <a:rPr lang="en-US" sz="1050" b="1" dirty="0" smtClean="0">
                <a:latin typeface="+mn-lt"/>
              </a:rPr>
              <a:t>L2 Attributes</a:t>
            </a:r>
            <a:endParaRPr lang="en-US" sz="1050" b="1" dirty="0">
              <a:latin typeface="+mn-lt"/>
            </a:endParaRPr>
          </a:p>
        </p:txBody>
      </p:sp>
      <p:sp>
        <p:nvSpPr>
          <p:cNvPr id="244" name="TextBox 243"/>
          <p:cNvSpPr txBox="1"/>
          <p:nvPr/>
        </p:nvSpPr>
        <p:spPr>
          <a:xfrm>
            <a:off x="3173398" y="6219000"/>
            <a:ext cx="942197" cy="333754"/>
          </a:xfrm>
          <a:prstGeom prst="rect">
            <a:avLst/>
          </a:prstGeom>
          <a:solidFill>
            <a:schemeClr val="accent4">
              <a:lumMod val="60000"/>
              <a:lumOff val="40000"/>
            </a:schemeClr>
          </a:solidFill>
        </p:spPr>
        <p:txBody>
          <a:bodyPr wrap="square" lIns="72000" tIns="0" rIns="0" bIns="0" rtlCol="0" anchor="ctr" anchorCtr="0">
            <a:noAutofit/>
          </a:bodyPr>
          <a:lstStyle/>
          <a:p>
            <a:r>
              <a:rPr lang="en-US" sz="1050" dirty="0" smtClean="0">
                <a:latin typeface="+mn-lt"/>
              </a:rPr>
              <a:t>L3+ Protocol</a:t>
            </a:r>
          </a:p>
          <a:p>
            <a:r>
              <a:rPr lang="en-US" sz="1050" b="1" dirty="0" smtClean="0">
                <a:latin typeface="+mn-lt"/>
              </a:rPr>
              <a:t>L2 Attributes</a:t>
            </a:r>
            <a:endParaRPr lang="en-US" sz="1050" b="1" dirty="0">
              <a:latin typeface="+mn-lt"/>
            </a:endParaRPr>
          </a:p>
        </p:txBody>
      </p:sp>
      <p:sp>
        <p:nvSpPr>
          <p:cNvPr id="245" name="TextBox 244"/>
          <p:cNvSpPr txBox="1"/>
          <p:nvPr/>
        </p:nvSpPr>
        <p:spPr>
          <a:xfrm>
            <a:off x="4209784" y="6204892"/>
            <a:ext cx="1037216" cy="347862"/>
          </a:xfrm>
          <a:prstGeom prst="rect">
            <a:avLst/>
          </a:prstGeom>
          <a:solidFill>
            <a:schemeClr val="accent2">
              <a:lumMod val="40000"/>
              <a:lumOff val="60000"/>
            </a:schemeClr>
          </a:solidFill>
        </p:spPr>
        <p:txBody>
          <a:bodyPr wrap="square" lIns="72000" tIns="0" rIns="0" bIns="0" rtlCol="0" anchor="ctr" anchorCtr="0">
            <a:noAutofit/>
          </a:bodyPr>
          <a:lstStyle/>
          <a:p>
            <a:r>
              <a:rPr lang="en-US" sz="1050" dirty="0" smtClean="0">
                <a:latin typeface="+mn-lt"/>
              </a:rPr>
              <a:t>L3+ Protocol</a:t>
            </a:r>
          </a:p>
          <a:p>
            <a:r>
              <a:rPr lang="en-US" sz="1050" dirty="0" smtClean="0">
                <a:latin typeface="+mn-lt"/>
              </a:rPr>
              <a:t>L3+ Attributes</a:t>
            </a:r>
            <a:endParaRPr lang="en-US" sz="1050" dirty="0">
              <a:latin typeface="+mn-lt"/>
            </a:endParaRPr>
          </a:p>
        </p:txBody>
      </p:sp>
      <p:sp>
        <p:nvSpPr>
          <p:cNvPr id="246" name="TextBox 245"/>
          <p:cNvSpPr txBox="1"/>
          <p:nvPr/>
        </p:nvSpPr>
        <p:spPr>
          <a:xfrm>
            <a:off x="201039" y="6219365"/>
            <a:ext cx="737702" cy="276999"/>
          </a:xfrm>
          <a:prstGeom prst="rect">
            <a:avLst/>
          </a:prstGeom>
          <a:noFill/>
        </p:spPr>
        <p:txBody>
          <a:bodyPr wrap="none" rtlCol="0">
            <a:spAutoFit/>
          </a:bodyPr>
          <a:lstStyle/>
          <a:p>
            <a:r>
              <a:rPr lang="en-US" dirty="0" smtClean="0">
                <a:latin typeface="+mn-lt"/>
              </a:rPr>
              <a:t>Legend:</a:t>
            </a:r>
            <a:endParaRPr lang="en-US" dirty="0">
              <a:latin typeface="+mn-lt"/>
            </a:endParaRPr>
          </a:p>
        </p:txBody>
      </p:sp>
      <p:sp>
        <p:nvSpPr>
          <p:cNvPr id="247" name="TextBox 246"/>
          <p:cNvSpPr txBox="1"/>
          <p:nvPr/>
        </p:nvSpPr>
        <p:spPr>
          <a:xfrm>
            <a:off x="2052000" y="6213146"/>
            <a:ext cx="1037216" cy="347862"/>
          </a:xfrm>
          <a:prstGeom prst="rect">
            <a:avLst/>
          </a:prstGeom>
          <a:solidFill>
            <a:schemeClr val="tx2">
              <a:lumMod val="20000"/>
              <a:lumOff val="80000"/>
            </a:schemeClr>
          </a:solidFill>
        </p:spPr>
        <p:txBody>
          <a:bodyPr wrap="square" lIns="72000" tIns="0" rIns="0" bIns="0" rtlCol="0" anchor="ctr" anchorCtr="0">
            <a:noAutofit/>
          </a:bodyPr>
          <a:lstStyle/>
          <a:p>
            <a:r>
              <a:rPr lang="en-US" sz="1050" b="1" dirty="0" smtClean="0">
                <a:latin typeface="+mn-lt"/>
              </a:rPr>
              <a:t>L2 Protocol</a:t>
            </a:r>
          </a:p>
          <a:p>
            <a:r>
              <a:rPr lang="en-US" sz="1050" dirty="0" smtClean="0">
                <a:latin typeface="+mn-lt"/>
              </a:rPr>
              <a:t>L3+ Attributes</a:t>
            </a:r>
            <a:endParaRPr lang="en-US" sz="1050" dirty="0">
              <a:latin typeface="+mn-lt"/>
            </a:endParaRPr>
          </a:p>
        </p:txBody>
      </p:sp>
      <p:pic>
        <p:nvPicPr>
          <p:cNvPr id="153" name="Picture 372" descr="switch"/>
          <p:cNvPicPr>
            <a:picLocks noChangeAspect="1" noChangeArrowheads="1"/>
          </p:cNvPicPr>
          <p:nvPr/>
        </p:nvPicPr>
        <p:blipFill>
          <a:blip r:embed="rId3"/>
          <a:srcRect/>
          <a:stretch>
            <a:fillRect/>
          </a:stretch>
        </p:blipFill>
        <p:spPr bwMode="auto">
          <a:xfrm>
            <a:off x="4122000" y="1404000"/>
            <a:ext cx="292468" cy="146695"/>
          </a:xfrm>
          <a:prstGeom prst="rect">
            <a:avLst/>
          </a:prstGeom>
          <a:noFill/>
        </p:spPr>
      </p:pic>
      <p:sp>
        <p:nvSpPr>
          <p:cNvPr id="164" name="TextBox 163"/>
          <p:cNvSpPr txBox="1"/>
          <p:nvPr/>
        </p:nvSpPr>
        <p:spPr>
          <a:xfrm>
            <a:off x="3357000" y="1449000"/>
            <a:ext cx="1300632" cy="276999"/>
          </a:xfrm>
          <a:prstGeom prst="rect">
            <a:avLst/>
          </a:prstGeom>
          <a:noFill/>
        </p:spPr>
        <p:txBody>
          <a:bodyPr wrap="none" rtlCol="0">
            <a:spAutoFit/>
          </a:bodyPr>
          <a:lstStyle/>
          <a:p>
            <a:r>
              <a:rPr lang="en-US" dirty="0" smtClean="0">
                <a:latin typeface="+mn-lt"/>
              </a:rPr>
              <a:t>Access Network</a:t>
            </a:r>
            <a:endParaRPr lang="en-US" dirty="0">
              <a:latin typeface="+mn-lt"/>
            </a:endParaRPr>
          </a:p>
        </p:txBody>
      </p:sp>
    </p:spTree>
    <p:extLst>
      <p:ext uri="{BB962C8B-B14F-4D97-AF65-F5344CB8AC3E}">
        <p14:creationId xmlns:p14="http://schemas.microsoft.com/office/powerpoint/2010/main" xmlns="" val="3144614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mniran_usecas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2780</Words>
  <Application>Microsoft Office PowerPoint</Application>
  <PresentationFormat>On-screen Show (4:3)</PresentationFormat>
  <Paragraphs>833</Paragraphs>
  <Slides>34</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omniran_usecase_template</vt:lpstr>
      <vt:lpstr>Clip</vt:lpstr>
      <vt:lpstr>Picture</vt:lpstr>
      <vt:lpstr>Slide 1</vt:lpstr>
      <vt:lpstr>Preface: OmniRAN EC SG Objectives</vt:lpstr>
      <vt:lpstr>IEEE 802 OmniRAN EC SG Results and Outlook</vt:lpstr>
      <vt:lpstr>ToC</vt:lpstr>
      <vt:lpstr>OmniRAN WITHIN  The SCOPE of IEEE 802</vt:lpstr>
      <vt:lpstr>Access Network Abstraction by OmniRAN</vt:lpstr>
      <vt:lpstr>Access networks are for dynamic attachment of terminals to networks</vt:lpstr>
      <vt:lpstr>Functional decomposition of dynamic network access</vt:lpstr>
      <vt:lpstr>Access Network Control Plane Functions</vt:lpstr>
      <vt:lpstr>Mapping of OmniRAN Reference Points to IEEE 802 Reference Model</vt:lpstr>
      <vt:lpstr>OmniRAN unifies external control of IEEE 802</vt:lpstr>
      <vt:lpstr>Handling IEEE 802 Attributes in IP Protocols</vt:lpstr>
      <vt:lpstr>Benefits of OmniRAN for IEEE 802</vt:lpstr>
      <vt:lpstr>Benefit: Ensure that IEEE 802 technologies properly support important deployments</vt:lpstr>
      <vt:lpstr>OmniRAN defines the interfaces and control functions for IEEE 802 network deployments</vt:lpstr>
      <vt:lpstr>OmniRAN allows for mapping of complex IEEE 802 network infrastructures</vt:lpstr>
      <vt:lpstr>OmniRAN explains IEEE 802 Standards for Smart Grid Communications</vt:lpstr>
      <vt:lpstr>OmniRAN for upcoming topics: IEEE 802 Deployment for ITS Communications</vt:lpstr>
      <vt:lpstr>gaps to existing IEEE 802 standards and Procedures</vt:lpstr>
      <vt:lpstr>Example use cases  investigated for gap analysis</vt:lpstr>
      <vt:lpstr>3GPP Trusted WLAN Access to EPC  TS 23.402 V11.6.0 (2013-03)</vt:lpstr>
      <vt:lpstr>3GPP Trusted WLAN Access to EPC  OmniRAN Reference Point mapping</vt:lpstr>
      <vt:lpstr>ZigBee SEP2 Smart Grid Application SEP2 Communication Infrastructure</vt:lpstr>
      <vt:lpstr>ZigBee SEP2 Smart Grid Application  OmniRAN Reference Point Mapping</vt:lpstr>
      <vt:lpstr>SDN-based OmniRAN Use Cases  Scenario</vt:lpstr>
      <vt:lpstr>SDN-based OmniRAN Use Cases Reference Point Mappings</vt:lpstr>
      <vt:lpstr>GAP#1: Support for point-to-point links and link status indication in bridged networks</vt:lpstr>
      <vt:lpstr>GAP#2: Network-ID and service indication in wired Ethernet</vt:lpstr>
      <vt:lpstr>Gap#3: Control interfaces for SDN</vt:lpstr>
      <vt:lpstr>Necessary standardization work within IEEE 802</vt:lpstr>
      <vt:lpstr>Topics for Standardization in IEEE 802</vt:lpstr>
      <vt:lpstr>Conclusion and Potential way forward</vt:lpstr>
      <vt:lpstr>Conclusion</vt:lpstr>
      <vt:lpstr>Potential way forward (for discussion!)</vt:lpstr>
    </vt:vector>
  </TitlesOfParts>
  <Company>Nokia Siemens Networks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Riegel</dc:creator>
  <cp:lastModifiedBy>Max Riegel</cp:lastModifiedBy>
  <cp:revision>114</cp:revision>
  <cp:lastPrinted>1998-02-10T13:28:06Z</cp:lastPrinted>
  <dcterms:created xsi:type="dcterms:W3CDTF">2013-03-11T14:14:17Z</dcterms:created>
  <dcterms:modified xsi:type="dcterms:W3CDTF">2013-07-09T10:01:33Z</dcterms:modified>
</cp:coreProperties>
</file>