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2.xml" ContentType="application/vnd.openxmlformats-officedocument.presentationml.notesSlide+xml"/>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264" r:id="rId2"/>
    <p:sldId id="262" r:id="rId3"/>
    <p:sldId id="329" r:id="rId4"/>
    <p:sldId id="276" r:id="rId5"/>
    <p:sldId id="298" r:id="rId6"/>
    <p:sldId id="299" r:id="rId7"/>
    <p:sldId id="322" r:id="rId8"/>
    <p:sldId id="327" r:id="rId9"/>
    <p:sldId id="324" r:id="rId10"/>
    <p:sldId id="328" r:id="rId11"/>
    <p:sldId id="318" r:id="rId12"/>
    <p:sldId id="303" r:id="rId13"/>
    <p:sldId id="320" r:id="rId14"/>
    <p:sldId id="330" r:id="rId15"/>
    <p:sldId id="332" r:id="rId16"/>
    <p:sldId id="333" r:id="rId17"/>
    <p:sldId id="334" r:id="rId18"/>
    <p:sldId id="335" r:id="rId19"/>
    <p:sldId id="336" r:id="rId20"/>
    <p:sldId id="338" r:id="rId21"/>
    <p:sldId id="341" r:id="rId22"/>
    <p:sldId id="339" r:id="rId23"/>
    <p:sldId id="340" r:id="rId24"/>
    <p:sldId id="326" r:id="rId25"/>
    <p:sldId id="309" r:id="rId26"/>
    <p:sldId id="321" r:id="rId2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2" autoAdjust="0"/>
    <p:restoredTop sz="99233" autoAdjust="0"/>
  </p:normalViewPr>
  <p:slideViewPr>
    <p:cSldViewPr>
      <p:cViewPr varScale="1">
        <p:scale>
          <a:sx n="111" d="100"/>
          <a:sy n="111" d="100"/>
        </p:scale>
        <p:origin x="-4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45000" cy="450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5</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p14="http://schemas.microsoft.com/office/powerpoint/2010/main" val="142492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53656" y="8839200"/>
            <a:ext cx="76944" cy="184666"/>
          </a:xfrm>
        </p:spPr>
        <p:txBody>
          <a:bodyPr/>
          <a:lstStyle/>
          <a:p>
            <a:fld id="{C67139CA-5923-5E4A-8BEA-EBB24723E16B}" type="slidenum">
              <a:rPr lang="en-US" smtClean="0"/>
              <a:pPr/>
              <a:t>22</a:t>
            </a:fld>
            <a:endParaRPr lang="en-US"/>
          </a:p>
        </p:txBody>
      </p:sp>
    </p:spTree>
    <p:extLst>
      <p:ext uri="{BB962C8B-B14F-4D97-AF65-F5344CB8AC3E}">
        <p14:creationId xmlns:p14="http://schemas.microsoft.com/office/powerpoint/2010/main" val="366084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6010" y="76200"/>
            <a:ext cx="2159390" cy="307777"/>
          </a:xfrm>
          <a:prstGeom prst="rect">
            <a:avLst/>
          </a:prstGeom>
        </p:spPr>
        <p:txBody>
          <a:bodyPr wrap="none">
            <a:spAutoFit/>
          </a:bodyPr>
          <a:lstStyle/>
          <a:p>
            <a:pPr algn="r"/>
            <a:r>
              <a:rPr lang="en-US" sz="1400" b="1" dirty="0" smtClean="0"/>
              <a:t>omniran-13-0048-01-0000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1" Type="http://schemas.openxmlformats.org/officeDocument/2006/relationships/slideLayout" Target="../slideLayouts/slideLayout7.xml"/><Relationship Id="rId2" Type="http://schemas.openxmlformats.org/officeDocument/2006/relationships/hyperlink" Target="http://standards.ieee.org/IPR/copyrightpolicy.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oleObject" Target="../embeddings/oleObject3.bin"/><Relationship Id="rId7"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oleObject" Target="../embeddings/oleObject5.bin"/><Relationship Id="rId6" Type="http://schemas.openxmlformats.org/officeDocument/2006/relationships/image" Target="../media/image6.emf"/><Relationship Id="rId7" Type="http://schemas.openxmlformats.org/officeDocument/2006/relationships/image" Target="../media/image3.wmf"/><Relationship Id="rId8" Type="http://schemas.openxmlformats.org/officeDocument/2006/relationships/oleObject" Target="../embeddings/oleObject6.bin"/><Relationship Id="rId9" Type="http://schemas.openxmlformats.org/officeDocument/2006/relationships/image" Target="../media/image1.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png"/><Relationship Id="rId5" Type="http://schemas.openxmlformats.org/officeDocument/2006/relationships/image" Target="../media/image11.wmf"/><Relationship Id="rId6" Type="http://schemas.openxmlformats.org/officeDocument/2006/relationships/image" Target="../media/image12.png"/><Relationship Id="rId7" Type="http://schemas.openxmlformats.org/officeDocument/2006/relationships/oleObject" Target="../embeddings/oleObject7.bin"/><Relationship Id="rId8" Type="http://schemas.openxmlformats.org/officeDocument/2006/relationships/image" Target="../media/image8.emf"/><Relationship Id="rId9" Type="http://schemas.openxmlformats.org/officeDocument/2006/relationships/image" Target="../media/image3.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wmf"/><Relationship Id="rId7" Type="http://schemas.openxmlformats.org/officeDocument/2006/relationships/image" Target="../media/image11.wmf"/><Relationship Id="rId8" Type="http://schemas.openxmlformats.org/officeDocument/2006/relationships/image" Target="../media/image12.png"/><Relationship Id="rId9" Type="http://schemas.openxmlformats.org/officeDocument/2006/relationships/oleObject" Target="../embeddings/oleObject8.bin"/><Relationship Id="rId10"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png"/><Relationship Id="rId5" Type="http://schemas.openxmlformats.org/officeDocument/2006/relationships/oleObject" Target="../embeddings/oleObject9.bin"/><Relationship Id="rId6" Type="http://schemas.openxmlformats.org/officeDocument/2006/relationships/image" Target="../media/image1.wmf"/><Relationship Id="rId7" Type="http://schemas.openxmlformats.org/officeDocument/2006/relationships/image" Target="../media/image3.wmf"/><Relationship Id="rId8" Type="http://schemas.openxmlformats.org/officeDocument/2006/relationships/image" Target="../media/image14.png"/><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wmf"/><Relationship Id="rId6" Type="http://schemas.openxmlformats.org/officeDocument/2006/relationships/image" Target="../media/image2.png"/><Relationship Id="rId7"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emf"/><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59667526"/>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IEEE 802 OmniRAN EC SG Results and Outlook</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2013-06-20</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a:bodyPr>
          <a:lstStyle/>
          <a:p>
            <a:pPr algn="ctr"/>
            <a:r>
              <a:rPr lang="en-US" sz="2000" dirty="0" smtClean="0">
                <a:latin typeface="+mn-lt"/>
              </a:rPr>
              <a:t>Abstract</a:t>
            </a:r>
            <a:endParaRPr lang="en-US" sz="1600" dirty="0" smtClean="0">
              <a:latin typeface="+mn-lt"/>
            </a:endParaRPr>
          </a:p>
          <a:p>
            <a:r>
              <a:rPr lang="en-US" sz="1600" dirty="0" smtClean="0">
                <a:latin typeface="+mn-lt"/>
              </a:rPr>
              <a:t>OmniRAN (Open Mobile Network Interface for </a:t>
            </a:r>
            <a:r>
              <a:rPr lang="en-US" sz="1600" dirty="0" err="1" smtClean="0">
                <a:latin typeface="+mn-lt"/>
              </a:rPr>
              <a:t>omni</a:t>
            </a:r>
            <a:r>
              <a:rPr lang="en-US" sz="1600" dirty="0" smtClean="0">
                <a:latin typeface="+mn-lt"/>
              </a:rPr>
              <a:t>-Range Access Networks) is an abstraction of access networks based on IEEE 802 technologies to foster interoperability and integration into common control infrastructures. Networking functions and protocol attributes of the PHY and DL layers belong to IEEE 802.</a:t>
            </a:r>
          </a:p>
          <a:p>
            <a:r>
              <a:rPr lang="en-US" sz="1600" dirty="0" smtClean="0">
                <a:latin typeface="+mn-lt"/>
              </a:rPr>
              <a:t>Based on a few sample use cases gaps were determined in the existing IEEE 802 specifications and procedures.</a:t>
            </a:r>
          </a:p>
          <a:p>
            <a:r>
              <a:rPr lang="en-US" sz="1600" dirty="0" smtClean="0">
                <a:latin typeface="+mn-lt"/>
              </a:rPr>
              <a:t>Addressing the gaps would belong to the existing IEEE 802 WGs, however a common approach would be necessary to make the pieces fitting together.</a:t>
            </a:r>
          </a:p>
          <a:p>
            <a:endParaRPr lang="en-US" sz="1600" dirty="0" smtClean="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smtClean="0"/>
              <a:t>IEEE 802 </a:t>
            </a:r>
            <a:r>
              <a:rPr lang="en-US" dirty="0"/>
              <a:t>Control Functions on R2 and R3</a:t>
            </a:r>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2322000" y="6174000"/>
            <a:ext cx="1575000" cy="338987"/>
          </a:xfrm>
          <a:prstGeom prst="rect">
            <a:avLst/>
          </a:prstGeom>
          <a:solidFill>
            <a:schemeClr val="accent1">
              <a:lumMod val="60000"/>
              <a:lumOff val="40000"/>
            </a:schemeClr>
          </a:solidFill>
        </p:spPr>
        <p:txBody>
          <a:bodyPr wrap="square" lIns="72000" tIns="0" rIns="0" bIns="0" rtlCol="0" anchor="ctr" anchorCtr="0">
            <a:noAutofit/>
          </a:bodyPr>
          <a:lstStyle/>
          <a:p>
            <a:pPr algn="ctr"/>
            <a:r>
              <a:rPr lang="en-US" b="1" dirty="0">
                <a:latin typeface="+mn-lt"/>
              </a:rPr>
              <a:t>IEEE 802 Access Technologies</a:t>
            </a:r>
          </a:p>
        </p:txBody>
      </p:sp>
      <p:sp>
        <p:nvSpPr>
          <p:cNvPr id="244" name="TextBox 243"/>
          <p:cNvSpPr txBox="1"/>
          <p:nvPr/>
        </p:nvSpPr>
        <p:spPr>
          <a:xfrm>
            <a:off x="4077000" y="6174000"/>
            <a:ext cx="2069999" cy="360000"/>
          </a:xfrm>
          <a:prstGeom prst="rect">
            <a:avLst/>
          </a:prstGeom>
          <a:solidFill>
            <a:schemeClr val="accent4">
              <a:lumMod val="60000"/>
              <a:lumOff val="40000"/>
            </a:schemeClr>
          </a:solidFill>
        </p:spPr>
        <p:txBody>
          <a:bodyPr wrap="square" lIns="72000" tIns="0" rIns="0" bIns="0" rtlCol="0" anchor="ctr" anchorCtr="0">
            <a:noAutofit/>
          </a:bodyPr>
          <a:lstStyle/>
          <a:p>
            <a:pPr algn="ctr"/>
            <a:r>
              <a:rPr lang="en-US" sz="1600" b="1" i="1" dirty="0" smtClean="0">
                <a:latin typeface="+mn-lt"/>
              </a:rPr>
              <a:t>IEEE 802 OmniRAN</a:t>
            </a:r>
            <a:endParaRPr lang="en-US" sz="1600" b="1" i="1"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56" name="TextBox 155"/>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
        <p:nvSpPr>
          <p:cNvPr id="157" name="TextBox 156"/>
          <p:cNvSpPr txBox="1"/>
          <p:nvPr/>
        </p:nvSpPr>
        <p:spPr>
          <a:xfrm>
            <a:off x="3942000" y="2034000"/>
            <a:ext cx="312906" cy="369332"/>
          </a:xfrm>
          <a:prstGeom prst="rect">
            <a:avLst/>
          </a:prstGeom>
          <a:noFill/>
        </p:spPr>
        <p:txBody>
          <a:bodyPr wrap="none" rtlCol="0">
            <a:spAutoFit/>
          </a:bodyPr>
          <a:lstStyle/>
          <a:p>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1037966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2753894"/>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3301328"/>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3301328"/>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3301328"/>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smtClean="0"/>
              <a:t>Mapping of OmniRAN Reference Points to IEEE 802 Reference Model</a:t>
            </a:r>
            <a:endParaRPr lang="en-US" dirty="0"/>
          </a:p>
        </p:txBody>
      </p:sp>
      <p:sp>
        <p:nvSpPr>
          <p:cNvPr id="140" name="Content Placeholder 139"/>
          <p:cNvSpPr>
            <a:spLocks noGrp="1"/>
          </p:cNvSpPr>
          <p:nvPr>
            <p:ph idx="1"/>
          </p:nvPr>
        </p:nvSpPr>
        <p:spPr>
          <a:xfrm>
            <a:off x="457200" y="3789000"/>
            <a:ext cx="8229600" cy="2745000"/>
          </a:xfrm>
        </p:spPr>
        <p:txBody>
          <a:bodyPr>
            <a:normAutofit fontScale="55000" lnSpcReduction="20000"/>
          </a:bodyPr>
          <a:lstStyle/>
          <a:p>
            <a:r>
              <a:rPr lang="en-US" dirty="0" smtClean="0"/>
              <a:t>Reference Points can be mapped </a:t>
            </a:r>
            <a:r>
              <a:rPr lang="en-US" dirty="0"/>
              <a:t>o</a:t>
            </a:r>
            <a:r>
              <a:rPr lang="en-US" dirty="0" smtClean="0"/>
              <a:t>nto the IEEE 802 Reference Model</a:t>
            </a:r>
          </a:p>
          <a:p>
            <a:pPr lvl="1"/>
            <a:r>
              <a:rPr lang="en-US" dirty="0" smtClean="0"/>
              <a:t>R1 represents the PHY and MAC layer functions between terminal and base station</a:t>
            </a:r>
          </a:p>
          <a:p>
            <a:pPr lvl="2"/>
            <a:r>
              <a:rPr lang="en-US" dirty="0" smtClean="0"/>
              <a:t>Completely covered by IEEE 802 specifications</a:t>
            </a:r>
          </a:p>
          <a:p>
            <a:pPr lvl="1"/>
            <a:r>
              <a:rPr lang="en-US" dirty="0" smtClean="0"/>
              <a:t>R2 represents the L2 control protocol functions between terminal and central entities for control and AAA.</a:t>
            </a:r>
          </a:p>
          <a:p>
            <a:pPr lvl="1"/>
            <a:r>
              <a:rPr lang="en-US" dirty="0" smtClean="0"/>
              <a:t>R3 represents the L1 &amp; L2 control interface from a central control entity into the network elements</a:t>
            </a:r>
          </a:p>
          <a:p>
            <a:r>
              <a:rPr lang="en-US" dirty="0" smtClean="0"/>
              <a:t>‘R2’ and ‘R3’ are build upon IEEE 802 specific</a:t>
            </a:r>
            <a:r>
              <a:rPr lang="en-US" dirty="0"/>
              <a:t> </a:t>
            </a:r>
            <a:r>
              <a:rPr lang="en-US" dirty="0" smtClean="0"/>
              <a:t>attributes</a:t>
            </a:r>
          </a:p>
          <a:p>
            <a:pPr lvl="1"/>
            <a:r>
              <a:rPr lang="en-US" dirty="0" smtClean="0"/>
              <a:t>However </a:t>
            </a:r>
            <a:r>
              <a:rPr lang="en-US" dirty="0"/>
              <a:t>IP based protocols are used to carry control information between network elements and core</a:t>
            </a:r>
          </a:p>
          <a:p>
            <a:pPr lvl="1"/>
            <a:r>
              <a:rPr lang="en-US" dirty="0"/>
              <a:t>Effectively each of IEEE 802 network elements contains an IP communication stack on top of the IEEE 802 data path for the exchange of the control information.</a:t>
            </a:r>
          </a:p>
        </p:txBody>
      </p:sp>
      <p:sp>
        <p:nvSpPr>
          <p:cNvPr id="3" name="Rectangle 2"/>
          <p:cNvSpPr/>
          <p:nvPr/>
        </p:nvSpPr>
        <p:spPr bwMode="auto">
          <a:xfrm>
            <a:off x="88159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88159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881591"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sp>
        <p:nvSpPr>
          <p:cNvPr id="12" name="Rectangle 11"/>
          <p:cNvSpPr/>
          <p:nvPr/>
        </p:nvSpPr>
        <p:spPr bwMode="auto">
          <a:xfrm>
            <a:off x="745232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745232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0" name="Rectangle 19"/>
          <p:cNvSpPr/>
          <p:nvPr/>
        </p:nvSpPr>
        <p:spPr bwMode="auto">
          <a:xfrm>
            <a:off x="583214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68" name="Picture 67" descr="MC900439836.PNG"/>
          <p:cNvPicPr>
            <a:picLocks noChangeAspect="1"/>
          </p:cNvPicPr>
          <p:nvPr/>
        </p:nvPicPr>
        <p:blipFill>
          <a:blip r:embed="rId2"/>
          <a:stretch>
            <a:fillRect/>
          </a:stretch>
        </p:blipFill>
        <p:spPr>
          <a:xfrm>
            <a:off x="1016605" y="1906173"/>
            <a:ext cx="533400" cy="533400"/>
          </a:xfrm>
          <a:prstGeom prst="rect">
            <a:avLst/>
          </a:prstGeom>
        </p:spPr>
      </p:pic>
      <p:sp>
        <p:nvSpPr>
          <p:cNvPr id="102" name="Rectangle 101"/>
          <p:cNvSpPr/>
          <p:nvPr/>
        </p:nvSpPr>
        <p:spPr bwMode="auto">
          <a:xfrm>
            <a:off x="2816805" y="2266214"/>
            <a:ext cx="855095"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4" name="Rectangle 103"/>
          <p:cNvSpPr/>
          <p:nvPr/>
        </p:nvSpPr>
        <p:spPr bwMode="auto">
          <a:xfrm>
            <a:off x="5472100" y="2266214"/>
            <a:ext cx="720080"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5" name="Rectangle 104"/>
          <p:cNvSpPr/>
          <p:nvPr/>
        </p:nvSpPr>
        <p:spPr bwMode="auto">
          <a:xfrm>
            <a:off x="7452320"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pic>
        <p:nvPicPr>
          <p:cNvPr id="82" name="Picture 29"/>
          <p:cNvPicPr>
            <a:picLocks noChangeArrowheads="1"/>
          </p:cNvPicPr>
          <p:nvPr/>
        </p:nvPicPr>
        <p:blipFill>
          <a:blip r:embed="rId3"/>
          <a:srcRect/>
          <a:stretch>
            <a:fillRect/>
          </a:stretch>
        </p:blipFill>
        <p:spPr bwMode="auto">
          <a:xfrm>
            <a:off x="7677345" y="2450883"/>
            <a:ext cx="405045" cy="258117"/>
          </a:xfrm>
          <a:prstGeom prst="rect">
            <a:avLst/>
          </a:prstGeom>
          <a:noFill/>
          <a:ln w="12700">
            <a:noFill/>
            <a:miter lim="800000"/>
            <a:headEnd/>
            <a:tailEnd/>
          </a:ln>
          <a:effectLst/>
        </p:spPr>
      </p:pic>
      <p:grpSp>
        <p:nvGrpSpPr>
          <p:cNvPr id="70" name="Group 122"/>
          <p:cNvGrpSpPr>
            <a:grpSpLocks/>
          </p:cNvGrpSpPr>
          <p:nvPr/>
        </p:nvGrpSpPr>
        <p:grpSpPr bwMode="auto">
          <a:xfrm>
            <a:off x="7767355" y="2135848"/>
            <a:ext cx="190728" cy="325360"/>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4"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69" name="AutoShape 22"/>
          <p:cNvSpPr>
            <a:spLocks noChangeArrowheads="1"/>
          </p:cNvSpPr>
          <p:nvPr/>
        </p:nvSpPr>
        <p:spPr bwMode="auto">
          <a:xfrm>
            <a:off x="7677345" y="1775808"/>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cxnSp>
        <p:nvCxnSpPr>
          <p:cNvPr id="114" name="Straight Arrow Connector 113"/>
          <p:cNvCxnSpPr/>
          <p:nvPr/>
        </p:nvCxnSpPr>
        <p:spPr bwMode="auto">
          <a:xfrm>
            <a:off x="574213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6" name="Straight Arrow Connector 115"/>
          <p:cNvCxnSpPr/>
          <p:nvPr/>
        </p:nvCxnSpPr>
        <p:spPr bwMode="auto">
          <a:xfrm>
            <a:off x="592215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7" name="Straight Arrow Connector 116"/>
          <p:cNvCxnSpPr/>
          <p:nvPr/>
        </p:nvCxnSpPr>
        <p:spPr bwMode="auto">
          <a:xfrm>
            <a:off x="3266855" y="2663884"/>
            <a:ext cx="0" cy="46800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8" name="Straight Arrow Connector 117"/>
          <p:cNvCxnSpPr/>
          <p:nvPr/>
        </p:nvCxnSpPr>
        <p:spPr bwMode="auto">
          <a:xfrm>
            <a:off x="335686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131" name="TextBox 130"/>
          <p:cNvSpPr txBox="1"/>
          <p:nvPr/>
        </p:nvSpPr>
        <p:spPr>
          <a:xfrm>
            <a:off x="5663402" y="2481712"/>
            <a:ext cx="348598" cy="246221"/>
          </a:xfrm>
          <a:prstGeom prst="rect">
            <a:avLst/>
          </a:prstGeom>
          <a:noFill/>
        </p:spPr>
        <p:txBody>
          <a:bodyPr wrap="none" rtlCol="0">
            <a:spAutoFit/>
          </a:bodyPr>
          <a:lstStyle/>
          <a:p>
            <a:r>
              <a:rPr lang="en-US" sz="1000" dirty="0" smtClean="0">
                <a:solidFill>
                  <a:srgbClr val="FF0000"/>
                </a:solidFill>
                <a:latin typeface="+mn-lt"/>
              </a:rPr>
              <a:t>R3</a:t>
            </a:r>
            <a:endParaRPr lang="en-US" sz="1000" dirty="0">
              <a:solidFill>
                <a:srgbClr val="FF0000"/>
              </a:solidFill>
              <a:latin typeface="+mn-lt"/>
            </a:endParaRPr>
          </a:p>
        </p:txBody>
      </p:sp>
      <p:sp>
        <p:nvSpPr>
          <p:cNvPr id="135" name="TextBox 134"/>
          <p:cNvSpPr txBox="1"/>
          <p:nvPr/>
        </p:nvSpPr>
        <p:spPr>
          <a:xfrm>
            <a:off x="2772000" y="2481712"/>
            <a:ext cx="736099" cy="246221"/>
          </a:xfrm>
          <a:prstGeom prst="rect">
            <a:avLst/>
          </a:prstGeom>
          <a:noFill/>
        </p:spPr>
        <p:txBody>
          <a:bodyPr wrap="none" rtlCol="0">
            <a:spAutoFit/>
          </a:bodyPr>
          <a:lstStyle/>
          <a:p>
            <a:r>
              <a:rPr lang="en-US" sz="1000" dirty="0" smtClean="0">
                <a:solidFill>
                  <a:srgbClr val="FF0000"/>
                </a:solidFill>
                <a:latin typeface="+mn-lt"/>
              </a:rPr>
              <a:t>R2      R3 </a:t>
            </a:r>
            <a:endParaRPr lang="en-US" sz="1000" dirty="0">
              <a:solidFill>
                <a:srgbClr val="FF0000"/>
              </a:solidFill>
              <a:latin typeface="+mn-lt"/>
            </a:endParaRPr>
          </a:p>
        </p:txBody>
      </p:sp>
      <p:sp>
        <p:nvSpPr>
          <p:cNvPr id="136" name="Freeform 135"/>
          <p:cNvSpPr/>
          <p:nvPr/>
        </p:nvSpPr>
        <p:spPr bwMode="auto">
          <a:xfrm>
            <a:off x="1628776" y="2663885"/>
            <a:ext cx="1278040" cy="144541"/>
          </a:xfrm>
          <a:custGeom>
            <a:avLst/>
            <a:gdLst>
              <a:gd name="connsiteX0" fmla="*/ 0 w 1395413"/>
              <a:gd name="connsiteY0" fmla="*/ 133350 h 138112"/>
              <a:gd name="connsiteX1" fmla="*/ 1395413 w 1395413"/>
              <a:gd name="connsiteY1" fmla="*/ 138112 h 138112"/>
              <a:gd name="connsiteX2" fmla="*/ 1395413 w 1395413"/>
              <a:gd name="connsiteY2" fmla="*/ 0 h 138112"/>
            </a:gdLst>
            <a:ahLst/>
            <a:cxnLst>
              <a:cxn ang="0">
                <a:pos x="connsiteX0" y="connsiteY0"/>
              </a:cxn>
              <a:cxn ang="0">
                <a:pos x="connsiteX1" y="connsiteY1"/>
              </a:cxn>
              <a:cxn ang="0">
                <a:pos x="connsiteX2" y="connsiteY2"/>
              </a:cxn>
            </a:cxnLst>
            <a:rect l="l" t="t" r="r" b="b"/>
            <a:pathLst>
              <a:path w="1395413" h="138112">
                <a:moveTo>
                  <a:pt x="0" y="133350"/>
                </a:moveTo>
                <a:lnTo>
                  <a:pt x="1395413" y="138112"/>
                </a:lnTo>
                <a:lnTo>
                  <a:pt x="1395413" y="0"/>
                </a:lnTo>
              </a:path>
            </a:pathLst>
          </a:custGeom>
          <a:noFill/>
          <a:ln w="12700" cap="flat" cmpd="sng" algn="ctr">
            <a:solidFill>
              <a:srgbClr val="FF0000"/>
            </a:solidFill>
            <a:prstDash val="dash"/>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5" name="Left-Right Arrow 54"/>
          <p:cNvSpPr/>
          <p:nvPr/>
        </p:nvSpPr>
        <p:spPr bwMode="auto">
          <a:xfrm>
            <a:off x="1736685" y="2898436"/>
            <a:ext cx="720080" cy="270030"/>
          </a:xfrm>
          <a:prstGeom prst="leftRightArrow">
            <a:avLst>
              <a:gd name="adj1" fmla="val 64830"/>
              <a:gd name="adj2" fmla="val 361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R1</a:t>
            </a:r>
            <a:endParaRPr kumimoji="0" lang="en-US" sz="1000" b="1" i="0" u="none" strike="noStrike" cap="none" normalizeH="0" baseline="0" dirty="0">
              <a:ln>
                <a:noFill/>
              </a:ln>
              <a:solidFill>
                <a:schemeClr val="bg1"/>
              </a:solidFill>
              <a:effectLst/>
              <a:latin typeface="+mn-lt"/>
            </a:endParaRPr>
          </a:p>
        </p:txBody>
      </p:sp>
      <p:cxnSp>
        <p:nvCxnSpPr>
          <p:cNvPr id="58" name="Straight Arrow Connector 57"/>
          <p:cNvCxnSpPr>
            <a:endCxn id="29" idx="0"/>
          </p:cNvCxnSpPr>
          <p:nvPr/>
        </p:nvCxnSpPr>
        <p:spPr bwMode="auto">
          <a:xfrm flipH="1">
            <a:off x="5824770" y="2663885"/>
            <a:ext cx="7370" cy="180019"/>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1" name="Straight Arrow Connector 60"/>
          <p:cNvCxnSpPr/>
          <p:nvPr/>
        </p:nvCxnSpPr>
        <p:spPr bwMode="auto">
          <a:xfrm>
            <a:off x="317684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3" name="Straight Arrow Connector 62"/>
          <p:cNvCxnSpPr/>
          <p:nvPr/>
        </p:nvCxnSpPr>
        <p:spPr bwMode="auto">
          <a:xfrm>
            <a:off x="3446875" y="2663885"/>
            <a:ext cx="0" cy="18002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7" name="Freeform 6"/>
          <p:cNvSpPr/>
          <p:nvPr/>
        </p:nvSpPr>
        <p:spPr>
          <a:xfrm>
            <a:off x="3670417" y="1952472"/>
            <a:ext cx="3798592"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9" name="Freeform 58"/>
          <p:cNvSpPr/>
          <p:nvPr/>
        </p:nvSpPr>
        <p:spPr>
          <a:xfrm>
            <a:off x="6192000" y="1944000"/>
            <a:ext cx="1260000"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Complete set of OmniRAN reference points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12373" name="Clip" r:id="rId4" imgW="5761038" imgH="3224213" progId="">
                    <p:embed/>
                  </p:oleObj>
                </mc:Choice>
                <mc:Fallback>
                  <p:oleObj name="Clip" r:id="rId4" imgW="5761038" imgH="3224213" progId="">
                    <p:embed/>
                    <p:pic>
                      <p:nvPicPr>
                        <p:cNvPr id="0" name="Picture 8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12374" name="Clip" r:id="rId6" imgW="5761038" imgH="3224213" progId="">
                      <p:embed/>
                    </p:oleObj>
                  </mc:Choice>
                  <mc:Fallback>
                    <p:oleObj name="Clip" r:id="rId6" imgW="5761038" imgH="3224213" progId="">
                      <p:embed/>
                      <p:pic>
                        <p:nvPicPr>
                          <p:cNvPr id="0" name="Picture 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7"/>
            <a:stretch>
              <a:fillRect/>
            </a:stretch>
          </p:blipFill>
          <p:spPr>
            <a:xfrm>
              <a:off x="609600" y="2286000"/>
              <a:ext cx="533400" cy="533400"/>
            </a:xfrm>
            <a:prstGeom prst="rect">
              <a:avLst/>
            </a:prstGeom>
          </p:spPr>
        </p:pic>
      </p:grpSp>
      <p:grpSp>
        <p:nvGrpSpPr>
          <p:cNvPr id="142" name="Group 578"/>
          <p:cNvGrpSpPr/>
          <p:nvPr/>
        </p:nvGrpSpPr>
        <p:grpSpPr>
          <a:xfrm>
            <a:off x="304800" y="2362200"/>
            <a:ext cx="8353424" cy="4177844"/>
            <a:chOff x="304800" y="2362200"/>
            <a:chExt cx="8353424" cy="4177844"/>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97013" cy="261610"/>
              </a:xfrm>
              <a:prstGeom prst="rect">
                <a:avLst/>
              </a:prstGeom>
              <a:noFill/>
            </p:spPr>
            <p:txBody>
              <a:bodyPr wrap="none" rtlCol="0">
                <a:spAutoFit/>
              </a:bodyPr>
              <a:lstStyle/>
              <a:p>
                <a:r>
                  <a:rPr lang="en-US" sz="1050" b="1" dirty="0" err="1"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sp>
          <p:nvSpPr>
            <p:cNvPr id="578" name="TextBox 577"/>
            <p:cNvSpPr txBox="1"/>
            <p:nvPr/>
          </p:nvSpPr>
          <p:spPr>
            <a:xfrm>
              <a:off x="304800" y="5616714"/>
              <a:ext cx="7823295" cy="923330"/>
            </a:xfrm>
            <a:prstGeom prst="rect">
              <a:avLst/>
            </a:prstGeom>
            <a:noFill/>
          </p:spPr>
          <p:txBody>
            <a:bodyPr wrap="none" rtlCol="0">
              <a:spAutoFit/>
            </a:bodyPr>
            <a:lstStyle/>
            <a:p>
              <a:pPr marL="179388" indent="-179388">
                <a:buFont typeface="Arial" pitchFamily="34" charset="0"/>
                <a:buChar char="•"/>
              </a:pPr>
              <a:r>
                <a:rPr lang="en-US" sz="1800" dirty="0" smtClean="0">
                  <a:latin typeface="Arial" pitchFamily="34" charset="0"/>
                  <a:cs typeface="Arial" pitchFamily="34" charset="0"/>
                </a:rPr>
                <a:t>Reference Points represent a bundle of functions between peer entities</a:t>
              </a:r>
            </a:p>
            <a:p>
              <a:pPr marL="630238" lvl="1" indent="-173038">
                <a:buFontTx/>
                <a:buChar char="-"/>
              </a:pPr>
              <a:r>
                <a:rPr lang="en-US" sz="1800" dirty="0" smtClean="0">
                  <a:latin typeface="Arial" pitchFamily="34" charset="0"/>
                  <a:cs typeface="Arial" pitchFamily="34" charset="0"/>
                </a:rPr>
                <a:t>Similar to real network interfaces</a:t>
              </a:r>
            </a:p>
            <a:p>
              <a:pPr marL="173038" indent="-173038">
                <a:buFont typeface="Arial" pitchFamily="34" charset="0"/>
                <a:buChar char="•"/>
              </a:pPr>
              <a:r>
                <a:rPr lang="en-US" sz="1800" dirty="0" smtClean="0">
                  <a:latin typeface="Arial" pitchFamily="34" charset="0"/>
                  <a:cs typeface="Arial" pitchFamily="34" charset="0"/>
                </a:rPr>
                <a:t>Protocols may be IP-based, however attributes belong partly to IEEE 802</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in IEEE 802</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Example use cases </a:t>
            </a:r>
            <a:br>
              <a:rPr lang="en-US" smtClean="0"/>
            </a:br>
            <a:r>
              <a:rPr lang="en-US" smtClean="0"/>
              <a:t>investigated for gap analysis</a:t>
            </a:r>
            <a:endParaRPr lang="en-US" dirty="0"/>
          </a:p>
        </p:txBody>
      </p:sp>
      <p:sp>
        <p:nvSpPr>
          <p:cNvPr id="5" name="Content Placeholder 4"/>
          <p:cNvSpPr>
            <a:spLocks noGrp="1"/>
          </p:cNvSpPr>
          <p:nvPr>
            <p:ph idx="1"/>
          </p:nvPr>
        </p:nvSpPr>
        <p:spPr/>
        <p:txBody>
          <a:bodyPr/>
          <a:lstStyle/>
          <a:p>
            <a:r>
              <a:rPr lang="en-US" dirty="0" smtClean="0"/>
              <a:t>3GPP Trusted WLAN Access to EPC Use Case</a:t>
            </a:r>
          </a:p>
          <a:p>
            <a:r>
              <a:rPr lang="en-US" dirty="0" err="1" smtClean="0"/>
              <a:t>ZigBee</a:t>
            </a:r>
            <a:r>
              <a:rPr lang="en-US" dirty="0" smtClean="0"/>
              <a:t> SEP2 Smart Grid Use Case </a:t>
            </a:r>
          </a:p>
          <a:p>
            <a:r>
              <a:rPr lang="en-US" dirty="0" smtClean="0"/>
              <a:t>SDN-based OmniRAN Use Cases Summary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TS 23.402 V11.6.0 (2013-03)</a:t>
            </a:r>
            <a:endParaRPr lang="en-US" dirty="0"/>
          </a:p>
        </p:txBody>
      </p:sp>
      <p:sp>
        <p:nvSpPr>
          <p:cNvPr id="3" name="Content Placeholder 2"/>
          <p:cNvSpPr>
            <a:spLocks noGrp="1"/>
          </p:cNvSpPr>
          <p:nvPr>
            <p:ph idx="1"/>
          </p:nvPr>
        </p:nvSpPr>
        <p:spPr>
          <a:xfrm>
            <a:off x="457200" y="1600200"/>
            <a:ext cx="8229600" cy="2503875"/>
          </a:xfrm>
        </p:spPr>
        <p:txBody>
          <a:bodyPr>
            <a:normAutofit fontScale="62500" lnSpcReduction="20000"/>
          </a:bodyPr>
          <a:lstStyle/>
          <a:p>
            <a:r>
              <a:rPr lang="en-US" dirty="0"/>
              <a:t>Support for non-seamless WLAN offload (NSWO) or single PDN connection selected by the network without IP address preservation</a:t>
            </a:r>
          </a:p>
          <a:p>
            <a:r>
              <a:rPr lang="en-US" dirty="0"/>
              <a:t>S2a bearer creation and deletion based on EAP and AAA signaling</a:t>
            </a:r>
          </a:p>
          <a:p>
            <a:r>
              <a:rPr lang="en-US" dirty="0"/>
              <a:t>Definition of a WLAN Access Network, a Trusted WLAN AAA Proxy (TWAP) and a Trusted WLAN Access Gateway (TWAG) providing the reference points SWw, Sta and S2a for the  Trusted Non-3GPP WLAN Access </a:t>
            </a:r>
          </a:p>
          <a:p>
            <a:r>
              <a:rPr lang="en-US" dirty="0"/>
              <a:t>Reference Model: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13854358"/>
              </p:ext>
            </p:extLst>
          </p:nvPr>
        </p:nvGraphicFramePr>
        <p:xfrm>
          <a:off x="2141730" y="3293985"/>
          <a:ext cx="4777216" cy="3240360"/>
        </p:xfrm>
        <a:graphic>
          <a:graphicData uri="http://schemas.openxmlformats.org/presentationml/2006/ole">
            <mc:AlternateContent xmlns:mc="http://schemas.openxmlformats.org/markup-compatibility/2006">
              <mc:Choice xmlns:v="urn:schemas-microsoft-com:vml" Requires="v">
                <p:oleObj spid="_x0000_s39940" name="Picture" r:id="rId3" imgW="3263760" imgH="2212560" progId="Word.Picture.8">
                  <p:embed/>
                </p:oleObj>
              </mc:Choice>
              <mc:Fallback>
                <p:oleObj name="Picture" r:id="rId3" imgW="3263760" imgH="2212560" progId="Word.Picture.8">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730" y="3293985"/>
                        <a:ext cx="4777216" cy="3240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603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0"/>
          <p:cNvGrpSpPr/>
          <p:nvPr/>
        </p:nvGrpSpPr>
        <p:grpSpPr>
          <a:xfrm>
            <a:off x="1994015" y="4779340"/>
            <a:ext cx="1000125" cy="990600"/>
            <a:chOff x="2124075" y="4419600"/>
            <a:chExt cx="1000125" cy="990600"/>
          </a:xfrm>
        </p:grpSpPr>
        <p:sp>
          <p:nvSpPr>
            <p:cNvPr id="7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7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76" name="Picture 75" descr="Wireless Gateway.png"/>
            <p:cNvPicPr>
              <a:picLocks noChangeAspect="1"/>
            </p:cNvPicPr>
            <p:nvPr/>
          </p:nvPicPr>
          <p:blipFill>
            <a:blip r:embed="rId3" cstate="print"/>
            <a:stretch>
              <a:fillRect/>
            </a:stretch>
          </p:blipFill>
          <p:spPr>
            <a:xfrm>
              <a:off x="2411760" y="4710893"/>
              <a:ext cx="180020" cy="158267"/>
            </a:xfrm>
            <a:prstGeom prst="rect">
              <a:avLst/>
            </a:prstGeom>
          </p:spPr>
        </p:pic>
        <p:pic>
          <p:nvPicPr>
            <p:cNvPr id="77" name="Picture 76" descr="Wireless Gateway.png"/>
            <p:cNvPicPr>
              <a:picLocks noChangeAspect="1"/>
            </p:cNvPicPr>
            <p:nvPr/>
          </p:nvPicPr>
          <p:blipFill>
            <a:blip r:embed="rId3" cstate="print"/>
            <a:stretch>
              <a:fillRect/>
            </a:stretch>
          </p:blipFill>
          <p:spPr>
            <a:xfrm>
              <a:off x="2726795" y="4824155"/>
              <a:ext cx="270030" cy="237401"/>
            </a:xfrm>
            <a:prstGeom prst="rect">
              <a:avLst/>
            </a:prstGeom>
          </p:spPr>
        </p:pic>
        <p:pic>
          <p:nvPicPr>
            <p:cNvPr id="78" name="Picture 77" descr="Wireless Gateway.png"/>
            <p:cNvPicPr>
              <a:picLocks noChangeAspect="1"/>
            </p:cNvPicPr>
            <p:nvPr/>
          </p:nvPicPr>
          <p:blipFill>
            <a:blip r:embed="rId3" cstate="print"/>
            <a:stretch>
              <a:fillRect/>
            </a:stretch>
          </p:blipFill>
          <p:spPr>
            <a:xfrm>
              <a:off x="2186735" y="4869160"/>
              <a:ext cx="512022" cy="450153"/>
            </a:xfrm>
            <a:prstGeom prst="rect">
              <a:avLst/>
            </a:prstGeom>
          </p:spPr>
        </p:pic>
      </p:grpSp>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OmniRAN Reference Point mapping</a:t>
            </a:r>
            <a:endParaRPr lang="en-US" dirty="0"/>
          </a:p>
        </p:txBody>
      </p:sp>
      <p:cxnSp>
        <p:nvCxnSpPr>
          <p:cNvPr id="230" name="Straight Connector 229"/>
          <p:cNvCxnSpPr>
            <a:stCxn id="244" idx="3"/>
          </p:cNvCxnSpPr>
          <p:nvPr/>
        </p:nvCxnSpPr>
        <p:spPr bwMode="auto">
          <a:xfrm>
            <a:off x="1241630" y="538767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 name="Group 230"/>
          <p:cNvGrpSpPr/>
          <p:nvPr/>
        </p:nvGrpSpPr>
        <p:grpSpPr>
          <a:xfrm>
            <a:off x="1394030" y="5312740"/>
            <a:ext cx="479618" cy="457200"/>
            <a:chOff x="1524000" y="2209800"/>
            <a:chExt cx="479618" cy="457200"/>
          </a:xfrm>
        </p:grpSpPr>
        <p:sp>
          <p:nvSpPr>
            <p:cNvPr id="232" name="Oval 231"/>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3" name="TextBox 2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34" name="Straight Connector 233"/>
          <p:cNvCxnSpPr/>
          <p:nvPr/>
        </p:nvCxnSpPr>
        <p:spPr bwMode="auto">
          <a:xfrm>
            <a:off x="2994230" y="5409410"/>
            <a:ext cx="166729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5" name="Group 234"/>
          <p:cNvGrpSpPr/>
          <p:nvPr/>
        </p:nvGrpSpPr>
        <p:grpSpPr>
          <a:xfrm>
            <a:off x="3148708" y="5340330"/>
            <a:ext cx="479618" cy="461425"/>
            <a:chOff x="3276600" y="2156671"/>
            <a:chExt cx="479618" cy="461425"/>
          </a:xfrm>
        </p:grpSpPr>
        <p:sp>
          <p:nvSpPr>
            <p:cNvPr id="236" name="Oval 235"/>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7" name="TextBox 236"/>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grpSp>
        <p:nvGrpSpPr>
          <p:cNvPr id="6" name="Group 242"/>
          <p:cNvGrpSpPr/>
          <p:nvPr/>
        </p:nvGrpSpPr>
        <p:grpSpPr>
          <a:xfrm>
            <a:off x="251030" y="4836490"/>
            <a:ext cx="990600" cy="990600"/>
            <a:chOff x="381000" y="1962150"/>
            <a:chExt cx="990600" cy="990600"/>
          </a:xfrm>
        </p:grpSpPr>
        <p:sp>
          <p:nvSpPr>
            <p:cNvPr id="244"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45" name="Picture 244" descr="MC900439836.PNG"/>
            <p:cNvPicPr>
              <a:picLocks noChangeAspect="1"/>
            </p:cNvPicPr>
            <p:nvPr/>
          </p:nvPicPr>
          <p:blipFill>
            <a:blip r:embed="rId4"/>
            <a:stretch>
              <a:fillRect/>
            </a:stretch>
          </p:blipFill>
          <p:spPr>
            <a:xfrm>
              <a:off x="609600" y="2286000"/>
              <a:ext cx="533400" cy="533400"/>
            </a:xfrm>
            <a:prstGeom prst="rect">
              <a:avLst/>
            </a:prstGeom>
          </p:spPr>
        </p:pic>
      </p:grpSp>
      <p:sp>
        <p:nvSpPr>
          <p:cNvPr id="247" name="Oval 246"/>
          <p:cNvSpPr/>
          <p:nvPr/>
        </p:nvSpPr>
        <p:spPr bwMode="auto">
          <a:xfrm>
            <a:off x="3284240" y="508414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48" name="TextBox 247"/>
          <p:cNvSpPr txBox="1"/>
          <p:nvPr/>
        </p:nvSpPr>
        <p:spPr>
          <a:xfrm>
            <a:off x="3131840" y="477934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49" name="Straight Connector 248"/>
          <p:cNvCxnSpPr/>
          <p:nvPr/>
        </p:nvCxnSpPr>
        <p:spPr bwMode="auto">
          <a:xfrm>
            <a:off x="1241630" y="5146634"/>
            <a:ext cx="341989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aphicFrame>
        <p:nvGraphicFramePr>
          <p:cNvPr id="69" name="Object 68"/>
          <p:cNvGraphicFramePr>
            <a:graphicFrameLocks noChangeAspect="1"/>
          </p:cNvGraphicFramePr>
          <p:nvPr>
            <p:extLst>
              <p:ext uri="{D42A27DB-BD31-4B8C-83A1-F6EECF244321}">
                <p14:modId xmlns:p14="http://schemas.microsoft.com/office/powerpoint/2010/main" val="4141335378"/>
              </p:ext>
            </p:extLst>
          </p:nvPr>
        </p:nvGraphicFramePr>
        <p:xfrm>
          <a:off x="1331640" y="1493975"/>
          <a:ext cx="4659175" cy="3160294"/>
        </p:xfrm>
        <a:graphic>
          <a:graphicData uri="http://schemas.openxmlformats.org/presentationml/2006/ole">
            <mc:AlternateContent xmlns:mc="http://schemas.openxmlformats.org/markup-compatibility/2006">
              <mc:Choice xmlns:v="urn:schemas-microsoft-com:vml" Requires="v">
                <p:oleObj spid="_x0000_s40965" name="Picture" r:id="rId5" imgW="3263760" imgH="2212560" progId="Word.Picture.8">
                  <p:embed/>
                </p:oleObj>
              </mc:Choice>
              <mc:Fallback>
                <p:oleObj name="Picture" r:id="rId5" imgW="3263760" imgH="2212560" progId="Word.Picture.8">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493975"/>
                        <a:ext cx="4659175" cy="3160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 name="AutoShape 154"/>
          <p:cNvSpPr>
            <a:spLocks noChangeArrowheads="1"/>
          </p:cNvSpPr>
          <p:nvPr/>
        </p:nvSpPr>
        <p:spPr bwMode="auto">
          <a:xfrm>
            <a:off x="3761910" y="4836490"/>
            <a:ext cx="162018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60" name="Picture 157"/>
          <p:cNvPicPr>
            <a:picLocks noChangeArrowheads="1"/>
          </p:cNvPicPr>
          <p:nvPr/>
        </p:nvPicPr>
        <p:blipFill>
          <a:blip r:embed="rId7"/>
          <a:srcRect/>
          <a:stretch>
            <a:fillRect/>
          </a:stretch>
        </p:blipFill>
        <p:spPr bwMode="auto">
          <a:xfrm>
            <a:off x="4396020" y="5527052"/>
            <a:ext cx="352425" cy="223838"/>
          </a:xfrm>
          <a:prstGeom prst="rect">
            <a:avLst/>
          </a:prstGeom>
          <a:noFill/>
          <a:ln w="12700">
            <a:noFill/>
            <a:miter lim="800000"/>
            <a:headEnd/>
            <a:tailEnd/>
          </a:ln>
          <a:effectLst/>
        </p:spPr>
      </p:pic>
      <p:sp>
        <p:nvSpPr>
          <p:cNvPr id="161" name="Rectangle 188"/>
          <p:cNvSpPr>
            <a:spLocks noChangeArrowheads="1"/>
          </p:cNvSpPr>
          <p:nvPr/>
        </p:nvSpPr>
        <p:spPr bwMode="auto">
          <a:xfrm>
            <a:off x="4121382" y="488411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7" name="Group 161"/>
          <p:cNvGrpSpPr/>
          <p:nvPr/>
        </p:nvGrpSpPr>
        <p:grpSpPr>
          <a:xfrm>
            <a:off x="4268355" y="5112796"/>
            <a:ext cx="532437" cy="381000"/>
            <a:chOff x="7481888" y="3079208"/>
            <a:chExt cx="595312" cy="425992"/>
          </a:xfrm>
        </p:grpSpPr>
        <p:sp>
          <p:nvSpPr>
            <p:cNvPr id="16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6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6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17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sp>
        <p:nvSpPr>
          <p:cNvPr id="19" name="Content Placeholder 18"/>
          <p:cNvSpPr>
            <a:spLocks noGrp="1"/>
          </p:cNvSpPr>
          <p:nvPr>
            <p:ph sz="half" idx="2"/>
          </p:nvPr>
        </p:nvSpPr>
        <p:spPr>
          <a:xfrm>
            <a:off x="5697125" y="1988840"/>
            <a:ext cx="2989674" cy="4545505"/>
          </a:xfrm>
          <a:solidFill>
            <a:schemeClr val="bg1"/>
          </a:solidFill>
        </p:spPr>
        <p:txBody>
          <a:bodyPr>
            <a:normAutofit fontScale="77500" lnSpcReduction="20000"/>
          </a:bodyPr>
          <a:lstStyle/>
          <a:p>
            <a:r>
              <a:rPr lang="en-US" dirty="0"/>
              <a:t>R1 maps directly to the SWw reference point of 3GPP</a:t>
            </a:r>
          </a:p>
          <a:p>
            <a:r>
              <a:rPr lang="en-US" dirty="0"/>
              <a:t>R2 and R3 would provide specified interfaces for Trusted WLAN AAA Proxy and Trusted WLAN Access Gateway, which are not addressed by 3GPP by definition</a:t>
            </a:r>
          </a:p>
          <a:p>
            <a:r>
              <a:rPr lang="en-US" dirty="0"/>
              <a:t>3GPP does not provide details for direct Internet access.</a:t>
            </a:r>
            <a:endParaRPr lang="en-US"/>
          </a:p>
        </p:txBody>
      </p:sp>
      <p:sp>
        <p:nvSpPr>
          <p:cNvPr id="80" name="Rounded Rectangle 79"/>
          <p:cNvSpPr/>
          <p:nvPr/>
        </p:nvSpPr>
        <p:spPr bwMode="auto">
          <a:xfrm>
            <a:off x="4076945" y="5949240"/>
            <a:ext cx="990600" cy="71976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aphicFrame>
        <p:nvGraphicFramePr>
          <p:cNvPr id="82" name="Object 15">
            <a:hlinkClick r:id="" action="ppaction://ole?verb=0"/>
          </p:cNvPr>
          <p:cNvGraphicFramePr>
            <a:graphicFrameLocks/>
          </p:cNvGraphicFramePr>
          <p:nvPr>
            <p:extLst>
              <p:ext uri="{D42A27DB-BD31-4B8C-83A1-F6EECF244321}">
                <p14:modId xmlns:p14="http://schemas.microsoft.com/office/powerpoint/2010/main" val="3018622822"/>
              </p:ext>
            </p:extLst>
          </p:nvPr>
        </p:nvGraphicFramePr>
        <p:xfrm>
          <a:off x="4121950" y="6039000"/>
          <a:ext cx="945105" cy="540060"/>
        </p:xfrm>
        <a:graphic>
          <a:graphicData uri="http://schemas.openxmlformats.org/presentationml/2006/ole">
            <mc:AlternateContent xmlns:mc="http://schemas.openxmlformats.org/markup-compatibility/2006">
              <mc:Choice xmlns:v="urn:schemas-microsoft-com:vml" Requires="v">
                <p:oleObj spid="_x0000_s40966" name="Clip" r:id="rId8" imgW="5761038" imgH="3224213" progId="">
                  <p:embed/>
                </p:oleObj>
              </mc:Choice>
              <mc:Fallback>
                <p:oleObj name="Clip" r:id="rId8" imgW="5761038" imgH="3224213" progId="">
                  <p:embed/>
                  <p:pic>
                    <p:nvPicPr>
                      <p:cNvPr id="0" name="Object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1950" y="6039000"/>
                        <a:ext cx="945105" cy="540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Text Box 16"/>
          <p:cNvSpPr txBox="1">
            <a:spLocks noChangeArrowheads="1"/>
          </p:cNvSpPr>
          <p:nvPr/>
        </p:nvSpPr>
        <p:spPr bwMode="auto">
          <a:xfrm>
            <a:off x="4266580" y="6129010"/>
            <a:ext cx="800475"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cxnSp>
        <p:nvCxnSpPr>
          <p:cNvPr id="158" name="Straight Connector 157"/>
          <p:cNvCxnSpPr>
            <a:stCxn id="159" idx="2"/>
            <a:endCxn id="80" idx="0"/>
          </p:cNvCxnSpPr>
          <p:nvPr/>
        </p:nvCxnSpPr>
        <p:spPr bwMode="auto">
          <a:xfrm>
            <a:off x="4572000" y="5827090"/>
            <a:ext cx="245" cy="122150"/>
          </a:xfrm>
          <a:prstGeom prst="line">
            <a:avLst/>
          </a:prstGeom>
          <a:solidFill>
            <a:schemeClr val="accent1"/>
          </a:solidFill>
          <a:ln w="19050" cap="flat" cmpd="sng" algn="ctr">
            <a:solidFill>
              <a:schemeClr val="tx1"/>
            </a:solidFill>
            <a:prstDash val="solid"/>
            <a:round/>
            <a:headEnd type="none" w="sm" len="sm"/>
            <a:tailEnd type="none" w="sm" len="sm"/>
          </a:ln>
          <a:effectLst/>
        </p:spPr>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3GPP Trusted WLAN Access to EPC </a:t>
            </a:r>
            <a:r>
              <a:rPr lang="en-US" dirty="0" smtClean="0"/>
              <a:t/>
            </a:r>
            <a:br>
              <a:rPr lang="en-US" dirty="0" smtClean="0"/>
            </a:br>
            <a:r>
              <a:rPr lang="en-US" sz="3600" dirty="0" smtClean="0"/>
              <a:t>Gaps in IEEE 802 Bridged Networks</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Setting up and maintaining a point-to-point link across a bridged infrastructure</a:t>
            </a:r>
          </a:p>
          <a:p>
            <a:pPr lvl="1"/>
            <a:r>
              <a:rPr lang="en-US" dirty="0"/>
              <a:t>Initializing the point-to-point link under AAA based access control</a:t>
            </a:r>
          </a:p>
          <a:p>
            <a:pPr lvl="1"/>
            <a:r>
              <a:rPr lang="en-US" dirty="0" smtClean="0"/>
              <a:t>Maintaining the point-to-point link when STA roams to another AP</a:t>
            </a:r>
          </a:p>
          <a:p>
            <a:r>
              <a:rPr lang="en-US" dirty="0" smtClean="0"/>
              <a:t>Provider Backbone Bridging may not be the right tool</a:t>
            </a:r>
          </a:p>
          <a:p>
            <a:pPr lvl="1"/>
            <a:r>
              <a:rPr lang="en-US" dirty="0" smtClean="0"/>
              <a:t>missing solution for dynamic VLAN assignment</a:t>
            </a:r>
          </a:p>
          <a:p>
            <a:r>
              <a:rPr lang="en-US" dirty="0" smtClean="0"/>
              <a:t>Link state signaling at the edge of the bridged infrastructure</a:t>
            </a:r>
          </a:p>
          <a:p>
            <a:pPr lvl="1"/>
            <a:r>
              <a:rPr lang="en-US" dirty="0"/>
              <a:t>3GPP expects an trigger for setting up S2a context when link in IEEE 802 is established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a:t>
            </a:r>
            <a:br>
              <a:rPr lang="en-US" dirty="0" smtClean="0"/>
            </a:br>
            <a:r>
              <a:rPr lang="en-US" dirty="0" smtClean="0"/>
              <a:t>SEP2 </a:t>
            </a:r>
            <a:r>
              <a:rPr lang="en-US" dirty="0"/>
              <a:t>Communication Infrastructure</a:t>
            </a:r>
          </a:p>
        </p:txBody>
      </p:sp>
      <p:sp>
        <p:nvSpPr>
          <p:cNvPr id="3" name="Content Placeholder 2"/>
          <p:cNvSpPr>
            <a:spLocks noGrp="1"/>
          </p:cNvSpPr>
          <p:nvPr>
            <p:ph idx="1"/>
          </p:nvPr>
        </p:nvSpPr>
        <p:spPr/>
        <p:txBody>
          <a:bodyPr>
            <a:normAutofit fontScale="70000" lnSpcReduction="20000"/>
          </a:bodyPr>
          <a:lstStyle/>
          <a:p>
            <a:r>
              <a:rPr lang="en-US"/>
              <a:t>SEP2 defines a Smart Energy Profile Network by which a variety of devices can communicate with the Energy Services Interface</a:t>
            </a:r>
          </a:p>
          <a:p>
            <a:r>
              <a:rPr lang="en-US"/>
              <a:t>The network consists of</a:t>
            </a:r>
          </a:p>
          <a:p>
            <a:pPr lvl="1"/>
            <a:r>
              <a:rPr lang="en-US"/>
              <a:t>Local access infrastructure (HAN) with</a:t>
            </a:r>
          </a:p>
          <a:p>
            <a:pPr lvl="2"/>
            <a:r>
              <a:rPr lang="en-US"/>
              <a:t>Network Access Server</a:t>
            </a:r>
          </a:p>
          <a:p>
            <a:pPr lvl="2"/>
            <a:r>
              <a:rPr lang="en-US"/>
              <a:t>Network Authentication Server</a:t>
            </a:r>
          </a:p>
          <a:p>
            <a:pPr lvl="1"/>
            <a:r>
              <a:rPr lang="en-US"/>
              <a:t>Application Trust Center</a:t>
            </a:r>
          </a:p>
          <a:p>
            <a:pPr lvl="1"/>
            <a:r>
              <a:rPr lang="en-US"/>
              <a:t>Energy Services Interface </a:t>
            </a:r>
            <a:br>
              <a:rPr lang="en-US"/>
            </a:br>
            <a:r>
              <a:rPr lang="en-US"/>
              <a:t>to energy provider</a:t>
            </a:r>
          </a:p>
          <a:p>
            <a:r>
              <a:rPr lang="en-US"/>
              <a:t>Local access infrastructure can </a:t>
            </a:r>
            <a:br>
              <a:rPr lang="en-US"/>
            </a:br>
            <a:r>
              <a:rPr lang="en-US"/>
              <a:t>be based on any technology </a:t>
            </a:r>
            <a:br>
              <a:rPr lang="en-US"/>
            </a:br>
            <a:r>
              <a:rPr lang="en-US"/>
              <a:t>enabling IP connectivity to the </a:t>
            </a:r>
            <a:br>
              <a:rPr lang="en-US"/>
            </a:br>
            <a:r>
              <a:rPr lang="en-US"/>
              <a:t>Application Trust Center and ESI.</a:t>
            </a:r>
          </a:p>
        </p:txBody>
      </p:sp>
      <p:sp>
        <p:nvSpPr>
          <p:cNvPr id="4" name="Cloud 3"/>
          <p:cNvSpPr/>
          <p:nvPr/>
        </p:nvSpPr>
        <p:spPr bwMode="auto">
          <a:xfrm>
            <a:off x="5832139" y="3474005"/>
            <a:ext cx="2115235"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6" name="Picture 5" descr="MC900310906.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055" y="4599130"/>
            <a:ext cx="467176" cy="522545"/>
          </a:xfrm>
          <a:prstGeom prst="rect">
            <a:avLst/>
          </a:prstGeom>
        </p:spPr>
      </p:pic>
      <p:pic>
        <p:nvPicPr>
          <p:cNvPr id="7" name="Picture 6" descr="MC9004316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075" y="5184195"/>
            <a:ext cx="773705" cy="773705"/>
          </a:xfrm>
          <a:prstGeom prst="rect">
            <a:avLst/>
          </a:prstGeom>
        </p:spPr>
      </p:pic>
      <p:pic>
        <p:nvPicPr>
          <p:cNvPr id="8" name="Picture 7" descr="MC900389842.W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90" y="3113965"/>
            <a:ext cx="496107" cy="471651"/>
          </a:xfrm>
          <a:prstGeom prst="rect">
            <a:avLst/>
          </a:prstGeom>
        </p:spPr>
      </p:pic>
      <p:pic>
        <p:nvPicPr>
          <p:cNvPr id="10" name="Picture 9" descr="MC9004414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7025" y="3744035"/>
            <a:ext cx="818710" cy="818710"/>
          </a:xfrm>
          <a:prstGeom prst="rect">
            <a:avLst/>
          </a:prstGeom>
        </p:spPr>
      </p:pic>
      <p:graphicFrame>
        <p:nvGraphicFramePr>
          <p:cNvPr id="11" name="Object 100"/>
          <p:cNvGraphicFramePr>
            <a:graphicFrameLocks noChangeAspect="1"/>
          </p:cNvGraphicFramePr>
          <p:nvPr>
            <p:extLst>
              <p:ext uri="{D42A27DB-BD31-4B8C-83A1-F6EECF244321}">
                <p14:modId xmlns:p14="http://schemas.microsoft.com/office/powerpoint/2010/main" val="2189855826"/>
              </p:ext>
            </p:extLst>
          </p:nvPr>
        </p:nvGraphicFramePr>
        <p:xfrm>
          <a:off x="8064678" y="2798929"/>
          <a:ext cx="780087" cy="585065"/>
        </p:xfrm>
        <a:graphic>
          <a:graphicData uri="http://schemas.openxmlformats.org/presentationml/2006/ole">
            <mc:AlternateContent xmlns:mc="http://schemas.openxmlformats.org/markup-compatibility/2006">
              <mc:Choice xmlns:v="urn:schemas-microsoft-com:vml" Requires="v">
                <p:oleObj spid="_x0000_s41988" name="Clip" r:id="rId7" imgW="5896800" imgH="1864800" progId="">
                  <p:embed/>
                </p:oleObj>
              </mc:Choice>
              <mc:Fallback>
                <p:oleObj name="Clip" r:id="rId7" imgW="5896800" imgH="1864800" progId="">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678" y="2798929"/>
                        <a:ext cx="780087" cy="585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22"/>
          <p:cNvGrpSpPr>
            <a:grpSpLocks/>
          </p:cNvGrpSpPr>
          <p:nvPr/>
        </p:nvGrpSpPr>
        <p:grpSpPr bwMode="auto">
          <a:xfrm>
            <a:off x="7317304" y="3654025"/>
            <a:ext cx="269875" cy="390062"/>
            <a:chOff x="4120" y="2308"/>
            <a:chExt cx="305" cy="415"/>
          </a:xfrm>
        </p:grpSpPr>
        <p:sp>
          <p:nvSpPr>
            <p:cNvPr id="1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2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4" name="AutoShape 22"/>
          <p:cNvSpPr>
            <a:spLocks noChangeArrowheads="1"/>
          </p:cNvSpPr>
          <p:nvPr/>
        </p:nvSpPr>
        <p:spPr bwMode="auto">
          <a:xfrm>
            <a:off x="7497325" y="38724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5" name="TextBox 24"/>
          <p:cNvSpPr txBox="1"/>
          <p:nvPr/>
        </p:nvSpPr>
        <p:spPr>
          <a:xfrm>
            <a:off x="6327195" y="3699030"/>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12" name="Group 122"/>
          <p:cNvGrpSpPr>
            <a:grpSpLocks/>
          </p:cNvGrpSpPr>
          <p:nvPr/>
        </p:nvGrpSpPr>
        <p:grpSpPr bwMode="auto">
          <a:xfrm>
            <a:off x="7227295" y="2393885"/>
            <a:ext cx="269875" cy="390062"/>
            <a:chOff x="4120" y="2308"/>
            <a:chExt cx="305" cy="415"/>
          </a:xfrm>
        </p:grpSpPr>
        <p:sp>
          <p:nvSpPr>
            <p:cNvPr id="2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 name="Group 126"/>
            <p:cNvGrpSpPr>
              <a:grpSpLocks/>
            </p:cNvGrpSpPr>
            <p:nvPr/>
          </p:nvGrpSpPr>
          <p:grpSpPr bwMode="auto">
            <a:xfrm flipH="1">
              <a:off x="4164" y="2500"/>
              <a:ext cx="152" cy="109"/>
              <a:chOff x="3216" y="2784"/>
              <a:chExt cx="192" cy="144"/>
            </a:xfrm>
          </p:grpSpPr>
          <p:sp>
            <p:nvSpPr>
              <p:cNvPr id="3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8" name="AutoShape 22"/>
          <p:cNvSpPr>
            <a:spLocks noChangeArrowheads="1"/>
          </p:cNvSpPr>
          <p:nvPr/>
        </p:nvSpPr>
        <p:spPr bwMode="auto">
          <a:xfrm>
            <a:off x="7407316" y="261235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9" name="TextBox 38"/>
          <p:cNvSpPr txBox="1"/>
          <p:nvPr/>
        </p:nvSpPr>
        <p:spPr>
          <a:xfrm>
            <a:off x="6777245" y="274231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6" name="Group 122"/>
          <p:cNvGrpSpPr>
            <a:grpSpLocks/>
          </p:cNvGrpSpPr>
          <p:nvPr/>
        </p:nvGrpSpPr>
        <p:grpSpPr bwMode="auto">
          <a:xfrm>
            <a:off x="7452320" y="4329100"/>
            <a:ext cx="269875" cy="390062"/>
            <a:chOff x="4120" y="2308"/>
            <a:chExt cx="305" cy="415"/>
          </a:xfrm>
        </p:grpSpPr>
        <p:sp>
          <p:nvSpPr>
            <p:cNvPr id="4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4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4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4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5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5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5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4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4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4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40" name="Picture 157"/>
          <p:cNvPicPr>
            <a:picLocks noChangeArrowheads="1"/>
          </p:cNvPicPr>
          <p:nvPr/>
        </p:nvPicPr>
        <p:blipFill>
          <a:blip r:embed="rId9"/>
          <a:srcRect/>
          <a:stretch>
            <a:fillRect/>
          </a:stretch>
        </p:blipFill>
        <p:spPr bwMode="auto">
          <a:xfrm>
            <a:off x="7549945" y="4554125"/>
            <a:ext cx="352425" cy="223838"/>
          </a:xfrm>
          <a:prstGeom prst="rect">
            <a:avLst/>
          </a:prstGeom>
          <a:noFill/>
          <a:ln w="12700">
            <a:noFill/>
            <a:miter lim="800000"/>
            <a:headEnd/>
            <a:tailEnd/>
          </a:ln>
          <a:effectLst/>
        </p:spPr>
      </p:pic>
      <p:sp>
        <p:nvSpPr>
          <p:cNvPr id="53" name="TextBox 52"/>
          <p:cNvSpPr txBox="1"/>
          <p:nvPr/>
        </p:nvSpPr>
        <p:spPr>
          <a:xfrm>
            <a:off x="6883292" y="4627874"/>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54" name="TextBox 53"/>
          <p:cNvSpPr txBox="1"/>
          <p:nvPr/>
        </p:nvSpPr>
        <p:spPr>
          <a:xfrm>
            <a:off x="8242080" y="2573905"/>
            <a:ext cx="515385" cy="338554"/>
          </a:xfrm>
          <a:prstGeom prst="rect">
            <a:avLst/>
          </a:prstGeom>
          <a:noFill/>
        </p:spPr>
        <p:txBody>
          <a:bodyPr wrap="none" rtlCol="0">
            <a:spAutoFit/>
          </a:bodyPr>
          <a:lstStyle/>
          <a:p>
            <a:r>
              <a:rPr lang="en-US" sz="1600" dirty="0">
                <a:latin typeface="+mn-lt"/>
              </a:rPr>
              <a:t>ESI</a:t>
            </a:r>
          </a:p>
        </p:txBody>
      </p:sp>
      <p:cxnSp>
        <p:nvCxnSpPr>
          <p:cNvPr id="56" name="Straight Connector 55"/>
          <p:cNvCxnSpPr/>
          <p:nvPr/>
        </p:nvCxnSpPr>
        <p:spPr bwMode="auto">
          <a:xfrm>
            <a:off x="5787135" y="3519010"/>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Connector 56"/>
          <p:cNvCxnSpPr/>
          <p:nvPr/>
        </p:nvCxnSpPr>
        <p:spPr bwMode="auto">
          <a:xfrm>
            <a:off x="5337085" y="4149080"/>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0" name="Straight Connector 59"/>
          <p:cNvCxnSpPr/>
          <p:nvPr/>
        </p:nvCxnSpPr>
        <p:spPr bwMode="auto">
          <a:xfrm flipV="1">
            <a:off x="5517105" y="4734145"/>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2" name="Straight Connector 61"/>
          <p:cNvCxnSpPr/>
          <p:nvPr/>
        </p:nvCxnSpPr>
        <p:spPr bwMode="auto">
          <a:xfrm flipV="1">
            <a:off x="5787135" y="5364216"/>
            <a:ext cx="450050" cy="22502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5" name="Straight Connector 64"/>
          <p:cNvCxnSpPr/>
          <p:nvPr/>
        </p:nvCxnSpPr>
        <p:spPr bwMode="auto">
          <a:xfrm flipH="1">
            <a:off x="7767355" y="3203975"/>
            <a:ext cx="720080" cy="126014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72" name="Freeform 71"/>
          <p:cNvSpPr/>
          <p:nvPr/>
        </p:nvSpPr>
        <p:spPr>
          <a:xfrm>
            <a:off x="7542329" y="2798930"/>
            <a:ext cx="590847" cy="149125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Lst>
            <a:ahLst/>
            <a:cxnLst>
              <a:cxn ang="0">
                <a:pos x="connsiteX0" y="connsiteY0"/>
              </a:cxn>
              <a:cxn ang="0">
                <a:pos x="connsiteX1" y="connsiteY1"/>
              </a:cxn>
              <a:cxn ang="0">
                <a:pos x="connsiteX2" y="connsiteY2"/>
              </a:cxn>
            </a:cxnLst>
            <a:rect l="l" t="t" r="r" b="b"/>
            <a:pathLst>
              <a:path w="412288" h="1584422">
                <a:moveTo>
                  <a:pt x="0" y="0"/>
                </a:moveTo>
                <a:cubicBezTo>
                  <a:pt x="176383" y="139139"/>
                  <a:pt x="370544" y="378222"/>
                  <a:pt x="408007" y="642292"/>
                </a:cubicBezTo>
                <a:cubicBezTo>
                  <a:pt x="445470" y="906362"/>
                  <a:pt x="224776" y="1584422"/>
                  <a:pt x="224776" y="1584422"/>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4986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 </a:t>
            </a:r>
            <a:br>
              <a:rPr lang="en-US" dirty="0" smtClean="0"/>
            </a:br>
            <a:r>
              <a:rPr lang="en-US" dirty="0" smtClean="0"/>
              <a:t>OmniRAN Reference </a:t>
            </a:r>
            <a:r>
              <a:rPr lang="en-US" dirty="0"/>
              <a:t>Point Mapping</a:t>
            </a:r>
          </a:p>
        </p:txBody>
      </p:sp>
      <p:sp>
        <p:nvSpPr>
          <p:cNvPr id="3" name="Content Placeholder 2"/>
          <p:cNvSpPr>
            <a:spLocks noGrp="1"/>
          </p:cNvSpPr>
          <p:nvPr>
            <p:ph idx="1"/>
          </p:nvPr>
        </p:nvSpPr>
        <p:spPr>
          <a:xfrm>
            <a:off x="457199" y="1600200"/>
            <a:ext cx="3664751" cy="4709119"/>
          </a:xfrm>
        </p:spPr>
        <p:txBody>
          <a:bodyPr>
            <a:normAutofit fontScale="55000" lnSpcReduction="20000"/>
          </a:bodyPr>
          <a:lstStyle/>
          <a:p>
            <a:r>
              <a:rPr lang="en-US"/>
              <a:t>OmniRAN is applicable to the local access infrastructure providing IP connectivity to ESI and Application Trust Server</a:t>
            </a:r>
          </a:p>
          <a:p>
            <a:r>
              <a:rPr lang="en-US"/>
              <a:t>HAN represents the functions contained in Access and Core function blocks of OmniRAN</a:t>
            </a:r>
          </a:p>
          <a:p>
            <a:r>
              <a:rPr lang="en-US"/>
              <a:t>R3 allows for easy integration of different link layer technologies with common Network Authentication Server and Network Access Server</a:t>
            </a:r>
          </a:p>
          <a:p>
            <a:r>
              <a:rPr lang="en-US"/>
              <a:t>R2 provides access authentication for any link technology represented by R1</a:t>
            </a:r>
          </a:p>
        </p:txBody>
      </p:sp>
      <p:grpSp>
        <p:nvGrpSpPr>
          <p:cNvPr id="4" name="Group 122"/>
          <p:cNvGrpSpPr/>
          <p:nvPr/>
        </p:nvGrpSpPr>
        <p:grpSpPr>
          <a:xfrm>
            <a:off x="6575285" y="5453735"/>
            <a:ext cx="990600" cy="990600"/>
            <a:chOff x="7315200" y="2819400"/>
            <a:chExt cx="990600" cy="990600"/>
          </a:xfrm>
        </p:grpSpPr>
        <p:sp>
          <p:nvSpPr>
            <p:cNvPr id="170"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71"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172"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7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7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6" name="Group 122"/>
              <p:cNvGrpSpPr>
                <a:grpSpLocks/>
              </p:cNvGrpSpPr>
              <p:nvPr/>
            </p:nvGrpSpPr>
            <p:grpSpPr bwMode="auto">
              <a:xfrm>
                <a:off x="7848751" y="3079208"/>
                <a:ext cx="228449" cy="389708"/>
                <a:chOff x="4120" y="2308"/>
                <a:chExt cx="305" cy="415"/>
              </a:xfrm>
            </p:grpSpPr>
            <p:sp>
              <p:nvSpPr>
                <p:cNvPr id="17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7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7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7" name="Group 126"/>
                <p:cNvGrpSpPr>
                  <a:grpSpLocks/>
                </p:cNvGrpSpPr>
                <p:nvPr/>
              </p:nvGrpSpPr>
              <p:grpSpPr bwMode="auto">
                <a:xfrm flipH="1">
                  <a:off x="4164" y="2500"/>
                  <a:ext cx="152" cy="109"/>
                  <a:chOff x="3216" y="2784"/>
                  <a:chExt cx="192" cy="144"/>
                </a:xfrm>
              </p:grpSpPr>
              <p:sp>
                <p:nvSpPr>
                  <p:cNvPr id="18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8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8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8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8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8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8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8" name="Group 582"/>
          <p:cNvGrpSpPr/>
          <p:nvPr/>
        </p:nvGrpSpPr>
        <p:grpSpPr>
          <a:xfrm>
            <a:off x="7946885" y="5453735"/>
            <a:ext cx="990600" cy="990600"/>
            <a:chOff x="5257800" y="1733550"/>
            <a:chExt cx="990600" cy="990600"/>
          </a:xfrm>
        </p:grpSpPr>
        <p:sp>
          <p:nvSpPr>
            <p:cNvPr id="189" name="Rounded Rectangle 188"/>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9" name="Group 61"/>
            <p:cNvGrpSpPr/>
            <p:nvPr/>
          </p:nvGrpSpPr>
          <p:grpSpPr>
            <a:xfrm>
              <a:off x="5410201" y="1816606"/>
              <a:ext cx="609600" cy="450344"/>
              <a:chOff x="6324600" y="1828800"/>
              <a:chExt cx="917575" cy="677862"/>
            </a:xfrm>
          </p:grpSpPr>
          <p:grpSp>
            <p:nvGrpSpPr>
              <p:cNvPr id="10" name="Group 10"/>
              <p:cNvGrpSpPr>
                <a:grpSpLocks/>
              </p:cNvGrpSpPr>
              <p:nvPr/>
            </p:nvGrpSpPr>
            <p:grpSpPr bwMode="auto">
              <a:xfrm>
                <a:off x="6972300" y="1828800"/>
                <a:ext cx="269875" cy="460375"/>
                <a:chOff x="4120" y="2308"/>
                <a:chExt cx="305" cy="415"/>
              </a:xfrm>
            </p:grpSpPr>
            <p:sp>
              <p:nvSpPr>
                <p:cNvPr id="22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2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3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1" name="Group 14"/>
                <p:cNvGrpSpPr>
                  <a:grpSpLocks/>
                </p:cNvGrpSpPr>
                <p:nvPr/>
              </p:nvGrpSpPr>
              <p:grpSpPr bwMode="auto">
                <a:xfrm flipH="1">
                  <a:off x="4164" y="2500"/>
                  <a:ext cx="152" cy="109"/>
                  <a:chOff x="3216" y="2784"/>
                  <a:chExt cx="192" cy="144"/>
                </a:xfrm>
              </p:grpSpPr>
              <p:sp>
                <p:nvSpPr>
                  <p:cNvPr id="23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3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3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3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3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3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3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 name="Group 22"/>
              <p:cNvGrpSpPr>
                <a:grpSpLocks/>
              </p:cNvGrpSpPr>
              <p:nvPr/>
            </p:nvGrpSpPr>
            <p:grpSpPr bwMode="auto">
              <a:xfrm>
                <a:off x="6756400" y="1901825"/>
                <a:ext cx="269875" cy="460375"/>
                <a:chOff x="4120" y="2308"/>
                <a:chExt cx="305" cy="415"/>
              </a:xfrm>
            </p:grpSpPr>
            <p:sp>
              <p:nvSpPr>
                <p:cNvPr id="21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1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1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 name="Group 26"/>
                <p:cNvGrpSpPr>
                  <a:grpSpLocks/>
                </p:cNvGrpSpPr>
                <p:nvPr/>
              </p:nvGrpSpPr>
              <p:grpSpPr bwMode="auto">
                <a:xfrm flipH="1">
                  <a:off x="4164" y="2500"/>
                  <a:ext cx="152" cy="109"/>
                  <a:chOff x="3216" y="2784"/>
                  <a:chExt cx="192" cy="144"/>
                </a:xfrm>
              </p:grpSpPr>
              <p:sp>
                <p:nvSpPr>
                  <p:cNvPr id="22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2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2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2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2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2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2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4" name="Group 34"/>
              <p:cNvGrpSpPr>
                <a:grpSpLocks/>
              </p:cNvGrpSpPr>
              <p:nvPr/>
            </p:nvGrpSpPr>
            <p:grpSpPr bwMode="auto">
              <a:xfrm>
                <a:off x="6540500" y="1973262"/>
                <a:ext cx="269875" cy="460375"/>
                <a:chOff x="4120" y="2308"/>
                <a:chExt cx="305" cy="415"/>
              </a:xfrm>
            </p:grpSpPr>
            <p:sp>
              <p:nvSpPr>
                <p:cNvPr id="20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0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0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5" name="Group 38"/>
                <p:cNvGrpSpPr>
                  <a:grpSpLocks/>
                </p:cNvGrpSpPr>
                <p:nvPr/>
              </p:nvGrpSpPr>
              <p:grpSpPr bwMode="auto">
                <a:xfrm flipH="1">
                  <a:off x="4164" y="2500"/>
                  <a:ext cx="152" cy="109"/>
                  <a:chOff x="3216" y="2784"/>
                  <a:chExt cx="192" cy="144"/>
                </a:xfrm>
              </p:grpSpPr>
              <p:sp>
                <p:nvSpPr>
                  <p:cNvPr id="21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1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1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1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1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1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1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6" name="Group 618"/>
              <p:cNvGrpSpPr>
                <a:grpSpLocks/>
              </p:cNvGrpSpPr>
              <p:nvPr/>
            </p:nvGrpSpPr>
            <p:grpSpPr bwMode="auto">
              <a:xfrm>
                <a:off x="6324600" y="2046287"/>
                <a:ext cx="269875" cy="460375"/>
                <a:chOff x="4120" y="2308"/>
                <a:chExt cx="305" cy="415"/>
              </a:xfrm>
            </p:grpSpPr>
            <p:sp>
              <p:nvSpPr>
                <p:cNvPr id="19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9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9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7" name="Group 622"/>
                <p:cNvGrpSpPr>
                  <a:grpSpLocks/>
                </p:cNvGrpSpPr>
                <p:nvPr/>
              </p:nvGrpSpPr>
              <p:grpSpPr bwMode="auto">
                <a:xfrm flipH="1">
                  <a:off x="4164" y="2500"/>
                  <a:ext cx="152" cy="109"/>
                  <a:chOff x="3216" y="2784"/>
                  <a:chExt cx="192" cy="144"/>
                </a:xfrm>
              </p:grpSpPr>
              <p:sp>
                <p:nvSpPr>
                  <p:cNvPr id="20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0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0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0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9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0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0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pSp>
      <p:cxnSp>
        <p:nvCxnSpPr>
          <p:cNvPr id="239" name="Straight Connector 238"/>
          <p:cNvCxnSpPr>
            <a:stCxn id="249" idx="3"/>
          </p:cNvCxnSpPr>
          <p:nvPr/>
        </p:nvCxnSpPr>
        <p:spPr bwMode="auto">
          <a:xfrm>
            <a:off x="4060685" y="600491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8" name="Group 95"/>
          <p:cNvGrpSpPr/>
          <p:nvPr/>
        </p:nvGrpSpPr>
        <p:grpSpPr>
          <a:xfrm>
            <a:off x="4213085" y="5929985"/>
            <a:ext cx="479618" cy="457200"/>
            <a:chOff x="1524000" y="2209800"/>
            <a:chExt cx="479618" cy="457200"/>
          </a:xfrm>
        </p:grpSpPr>
        <p:sp>
          <p:nvSpPr>
            <p:cNvPr id="241" name="Oval 24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2" name="TextBox 241"/>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43" name="Straight Connector 242"/>
          <p:cNvCxnSpPr>
            <a:endCxn id="170" idx="1"/>
          </p:cNvCxnSpPr>
          <p:nvPr/>
        </p:nvCxnSpPr>
        <p:spPr bwMode="auto">
          <a:xfrm>
            <a:off x="5813285" y="594903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9" name="Group 40"/>
          <p:cNvGrpSpPr/>
          <p:nvPr/>
        </p:nvGrpSpPr>
        <p:grpSpPr>
          <a:xfrm>
            <a:off x="5965685" y="5876856"/>
            <a:ext cx="479618" cy="461425"/>
            <a:chOff x="3276600" y="2156671"/>
            <a:chExt cx="479618" cy="461425"/>
          </a:xfrm>
        </p:grpSpPr>
        <p:sp>
          <p:nvSpPr>
            <p:cNvPr id="245" name="Oval 244"/>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6" name="TextBox 245"/>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247" name="Straight Connector 246"/>
          <p:cNvCxnSpPr>
            <a:stCxn id="170" idx="3"/>
            <a:endCxn id="189" idx="1"/>
          </p:cNvCxnSpPr>
          <p:nvPr/>
        </p:nvCxnSpPr>
        <p:spPr bwMode="auto">
          <a:xfrm>
            <a:off x="7565885" y="594903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0" name="Group 294"/>
          <p:cNvGrpSpPr/>
          <p:nvPr/>
        </p:nvGrpSpPr>
        <p:grpSpPr>
          <a:xfrm>
            <a:off x="3070085" y="5453735"/>
            <a:ext cx="990600" cy="990600"/>
            <a:chOff x="381000" y="1962150"/>
            <a:chExt cx="990600" cy="990600"/>
          </a:xfrm>
        </p:grpSpPr>
        <p:sp>
          <p:nvSpPr>
            <p:cNvPr id="249"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50" name="Picture 249"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21" name="Group 4"/>
          <p:cNvGrpSpPr/>
          <p:nvPr/>
        </p:nvGrpSpPr>
        <p:grpSpPr>
          <a:xfrm>
            <a:off x="4060685" y="5396585"/>
            <a:ext cx="2514600" cy="457200"/>
            <a:chOff x="1371600" y="1676400"/>
            <a:chExt cx="2514600" cy="457200"/>
          </a:xfrm>
        </p:grpSpPr>
        <p:sp>
          <p:nvSpPr>
            <p:cNvPr id="252" name="Oval 251"/>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3" name="TextBox 252"/>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54" name="Straight Connector 25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255" name="Oval 254"/>
          <p:cNvSpPr/>
          <p:nvPr/>
        </p:nvSpPr>
        <p:spPr bwMode="auto">
          <a:xfrm>
            <a:off x="6169078" y="5415403"/>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22" name="Group 174"/>
          <p:cNvGrpSpPr/>
          <p:nvPr/>
        </p:nvGrpSpPr>
        <p:grpSpPr>
          <a:xfrm>
            <a:off x="4797025" y="4414605"/>
            <a:ext cx="1000125" cy="990600"/>
            <a:chOff x="2286000" y="3352800"/>
            <a:chExt cx="1000125" cy="990600"/>
          </a:xfrm>
        </p:grpSpPr>
        <p:sp>
          <p:nvSpPr>
            <p:cNvPr id="257"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3" name="Group 158"/>
            <p:cNvGrpSpPr>
              <a:grpSpLocks noChangeAspect="1"/>
            </p:cNvGrpSpPr>
            <p:nvPr/>
          </p:nvGrpSpPr>
          <p:grpSpPr bwMode="auto">
            <a:xfrm flipH="1">
              <a:off x="2666999" y="3726073"/>
              <a:ext cx="411161" cy="494972"/>
              <a:chOff x="5" y="2480"/>
              <a:chExt cx="237" cy="430"/>
            </a:xfrm>
          </p:grpSpPr>
          <p:grpSp>
            <p:nvGrpSpPr>
              <p:cNvPr id="24" name="Group 159"/>
              <p:cNvGrpSpPr>
                <a:grpSpLocks noChangeAspect="1"/>
              </p:cNvGrpSpPr>
              <p:nvPr/>
            </p:nvGrpSpPr>
            <p:grpSpPr bwMode="auto">
              <a:xfrm>
                <a:off x="5" y="2521"/>
                <a:ext cx="145" cy="389"/>
                <a:chOff x="5" y="2521"/>
                <a:chExt cx="145" cy="389"/>
              </a:xfrm>
            </p:grpSpPr>
            <p:grpSp>
              <p:nvGrpSpPr>
                <p:cNvPr id="25" name="Group 160"/>
                <p:cNvGrpSpPr>
                  <a:grpSpLocks noChangeAspect="1"/>
                </p:cNvGrpSpPr>
                <p:nvPr/>
              </p:nvGrpSpPr>
              <p:grpSpPr bwMode="auto">
                <a:xfrm>
                  <a:off x="7" y="2654"/>
                  <a:ext cx="143" cy="256"/>
                  <a:chOff x="7" y="2654"/>
                  <a:chExt cx="143" cy="256"/>
                </a:xfrm>
              </p:grpSpPr>
              <p:grpSp>
                <p:nvGrpSpPr>
                  <p:cNvPr id="26" name="Group 161"/>
                  <p:cNvGrpSpPr>
                    <a:grpSpLocks noChangeAspect="1"/>
                  </p:cNvGrpSpPr>
                  <p:nvPr/>
                </p:nvGrpSpPr>
                <p:grpSpPr bwMode="auto">
                  <a:xfrm>
                    <a:off x="7" y="2661"/>
                    <a:ext cx="93" cy="247"/>
                    <a:chOff x="7" y="2661"/>
                    <a:chExt cx="93" cy="247"/>
                  </a:xfrm>
                </p:grpSpPr>
                <p:sp>
                  <p:nvSpPr>
                    <p:cNvPr id="28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7" name="Group 176"/>
                <p:cNvGrpSpPr>
                  <a:grpSpLocks noChangeAspect="1"/>
                </p:cNvGrpSpPr>
                <p:nvPr/>
              </p:nvGrpSpPr>
              <p:grpSpPr bwMode="auto">
                <a:xfrm>
                  <a:off x="5" y="2533"/>
                  <a:ext cx="141" cy="374"/>
                  <a:chOff x="5" y="2533"/>
                  <a:chExt cx="141" cy="374"/>
                </a:xfrm>
              </p:grpSpPr>
              <p:sp>
                <p:nvSpPr>
                  <p:cNvPr id="26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6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6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9"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287" name="Straight Connector 286"/>
          <p:cNvCxnSpPr>
            <a:stCxn id="257" idx="3"/>
            <a:endCxn id="170" idx="1"/>
          </p:cNvCxnSpPr>
          <p:nvPr/>
        </p:nvCxnSpPr>
        <p:spPr bwMode="auto">
          <a:xfrm>
            <a:off x="5797150" y="4909905"/>
            <a:ext cx="778135" cy="103913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8" name="TextBox 287"/>
          <p:cNvSpPr txBox="1"/>
          <p:nvPr/>
        </p:nvSpPr>
        <p:spPr>
          <a:xfrm>
            <a:off x="5767118" y="531470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nvGrpSpPr>
          <p:cNvPr id="28" name="Group 310"/>
          <p:cNvGrpSpPr/>
          <p:nvPr/>
        </p:nvGrpSpPr>
        <p:grpSpPr>
          <a:xfrm>
            <a:off x="4808497" y="5449720"/>
            <a:ext cx="1000125" cy="990600"/>
            <a:chOff x="2124075" y="4419600"/>
            <a:chExt cx="1000125" cy="990600"/>
          </a:xfrm>
        </p:grpSpPr>
        <p:sp>
          <p:nvSpPr>
            <p:cNvPr id="290"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91"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92" name="Picture 291" descr="Wireless Gateway.png"/>
            <p:cNvPicPr>
              <a:picLocks noChangeAspect="1"/>
            </p:cNvPicPr>
            <p:nvPr/>
          </p:nvPicPr>
          <p:blipFill>
            <a:blip r:embed="rId5" cstate="print"/>
            <a:stretch>
              <a:fillRect/>
            </a:stretch>
          </p:blipFill>
          <p:spPr>
            <a:xfrm>
              <a:off x="2411760" y="4710893"/>
              <a:ext cx="180020" cy="158267"/>
            </a:xfrm>
            <a:prstGeom prst="rect">
              <a:avLst/>
            </a:prstGeom>
          </p:spPr>
        </p:pic>
        <p:pic>
          <p:nvPicPr>
            <p:cNvPr id="293" name="Picture 292" descr="Wireless Gateway.png"/>
            <p:cNvPicPr>
              <a:picLocks noChangeAspect="1"/>
            </p:cNvPicPr>
            <p:nvPr/>
          </p:nvPicPr>
          <p:blipFill>
            <a:blip r:embed="rId5" cstate="print"/>
            <a:stretch>
              <a:fillRect/>
            </a:stretch>
          </p:blipFill>
          <p:spPr>
            <a:xfrm>
              <a:off x="2726795" y="4824155"/>
              <a:ext cx="270030" cy="237401"/>
            </a:xfrm>
            <a:prstGeom prst="rect">
              <a:avLst/>
            </a:prstGeom>
          </p:spPr>
        </p:pic>
        <p:pic>
          <p:nvPicPr>
            <p:cNvPr id="294" name="Picture 293" descr="Wireless Gateway.png"/>
            <p:cNvPicPr>
              <a:picLocks noChangeAspect="1"/>
            </p:cNvPicPr>
            <p:nvPr/>
          </p:nvPicPr>
          <p:blipFill>
            <a:blip r:embed="rId5" cstate="print"/>
            <a:stretch>
              <a:fillRect/>
            </a:stretch>
          </p:blipFill>
          <p:spPr>
            <a:xfrm>
              <a:off x="2186735" y="4869160"/>
              <a:ext cx="512022" cy="450153"/>
            </a:xfrm>
            <a:prstGeom prst="rect">
              <a:avLst/>
            </a:prstGeom>
          </p:spPr>
        </p:pic>
      </p:grpSp>
      <p:sp>
        <p:nvSpPr>
          <p:cNvPr id="295" name="Cloud 294"/>
          <p:cNvSpPr/>
          <p:nvPr/>
        </p:nvSpPr>
        <p:spPr bwMode="auto">
          <a:xfrm>
            <a:off x="4782022" y="1988840"/>
            <a:ext cx="2565286"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296" name="Picture 295" descr="MC900310906.W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938" y="3113965"/>
            <a:ext cx="467176" cy="522545"/>
          </a:xfrm>
          <a:prstGeom prst="rect">
            <a:avLst/>
          </a:prstGeom>
        </p:spPr>
      </p:pic>
      <p:pic>
        <p:nvPicPr>
          <p:cNvPr id="298" name="Picture 297" descr="MC900389842.W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1973" y="1628800"/>
            <a:ext cx="496107" cy="471651"/>
          </a:xfrm>
          <a:prstGeom prst="rect">
            <a:avLst/>
          </a:prstGeom>
        </p:spPr>
      </p:pic>
      <p:pic>
        <p:nvPicPr>
          <p:cNvPr id="299" name="Picture 298" descr="MC90044145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6908" y="2258870"/>
            <a:ext cx="818710" cy="818710"/>
          </a:xfrm>
          <a:prstGeom prst="rect">
            <a:avLst/>
          </a:prstGeom>
        </p:spPr>
      </p:pic>
      <p:graphicFrame>
        <p:nvGraphicFramePr>
          <p:cNvPr id="300" name="Object 100"/>
          <p:cNvGraphicFramePr>
            <a:graphicFrameLocks noChangeAspect="1"/>
          </p:cNvGraphicFramePr>
          <p:nvPr>
            <p:extLst>
              <p:ext uri="{D42A27DB-BD31-4B8C-83A1-F6EECF244321}">
                <p14:modId xmlns:p14="http://schemas.microsoft.com/office/powerpoint/2010/main" val="2711435391"/>
              </p:ext>
            </p:extLst>
          </p:nvPr>
        </p:nvGraphicFramePr>
        <p:xfrm>
          <a:off x="8022383" y="2663915"/>
          <a:ext cx="780087" cy="585065"/>
        </p:xfrm>
        <a:graphic>
          <a:graphicData uri="http://schemas.openxmlformats.org/presentationml/2006/ole">
            <mc:AlternateContent xmlns:mc="http://schemas.openxmlformats.org/markup-compatibility/2006">
              <mc:Choice xmlns:v="urn:schemas-microsoft-com:vml" Requires="v">
                <p:oleObj spid="_x0000_s43012" name="Clip" r:id="rId9" imgW="5896800" imgH="1864800" progId="">
                  <p:embed/>
                </p:oleObj>
              </mc:Choice>
              <mc:Fallback>
                <p:oleObj name="Clip" r:id="rId9" imgW="5896800" imgH="1864800" progId="">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2383" y="2663915"/>
                        <a:ext cx="780087" cy="585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Group 122"/>
          <p:cNvGrpSpPr>
            <a:grpSpLocks/>
          </p:cNvGrpSpPr>
          <p:nvPr/>
        </p:nvGrpSpPr>
        <p:grpSpPr bwMode="auto">
          <a:xfrm>
            <a:off x="6672232" y="2168860"/>
            <a:ext cx="269875" cy="390062"/>
            <a:chOff x="4120" y="2308"/>
            <a:chExt cx="305" cy="415"/>
          </a:xfrm>
        </p:grpSpPr>
        <p:sp>
          <p:nvSpPr>
            <p:cNvPr id="3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3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13" name="AutoShape 22"/>
          <p:cNvSpPr>
            <a:spLocks noChangeArrowheads="1"/>
          </p:cNvSpPr>
          <p:nvPr/>
        </p:nvSpPr>
        <p:spPr bwMode="auto">
          <a:xfrm>
            <a:off x="6852253" y="2387327"/>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14" name="TextBox 313"/>
          <p:cNvSpPr txBox="1"/>
          <p:nvPr/>
        </p:nvSpPr>
        <p:spPr>
          <a:xfrm>
            <a:off x="5682123" y="2213865"/>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31" name="Group 122"/>
          <p:cNvGrpSpPr>
            <a:grpSpLocks/>
          </p:cNvGrpSpPr>
          <p:nvPr/>
        </p:nvGrpSpPr>
        <p:grpSpPr bwMode="auto">
          <a:xfrm>
            <a:off x="8157398" y="1853825"/>
            <a:ext cx="269875" cy="390062"/>
            <a:chOff x="4120" y="2308"/>
            <a:chExt cx="305" cy="415"/>
          </a:xfrm>
        </p:grpSpPr>
        <p:sp>
          <p:nvSpPr>
            <p:cNvPr id="31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1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1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31" name="Group 126"/>
            <p:cNvGrpSpPr>
              <a:grpSpLocks/>
            </p:cNvGrpSpPr>
            <p:nvPr/>
          </p:nvGrpSpPr>
          <p:grpSpPr bwMode="auto">
            <a:xfrm flipH="1">
              <a:off x="4164" y="2500"/>
              <a:ext cx="152" cy="109"/>
              <a:chOff x="3216" y="2784"/>
              <a:chExt cx="192" cy="144"/>
            </a:xfrm>
          </p:grpSpPr>
          <p:sp>
            <p:nvSpPr>
              <p:cNvPr id="32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2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2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2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2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2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27" name="AutoShape 22"/>
          <p:cNvSpPr>
            <a:spLocks noChangeArrowheads="1"/>
          </p:cNvSpPr>
          <p:nvPr/>
        </p:nvSpPr>
        <p:spPr bwMode="auto">
          <a:xfrm>
            <a:off x="8337419" y="20722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28" name="TextBox 327"/>
          <p:cNvSpPr txBox="1"/>
          <p:nvPr/>
        </p:nvSpPr>
        <p:spPr>
          <a:xfrm>
            <a:off x="7707348" y="220225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40" name="Group 122"/>
          <p:cNvGrpSpPr>
            <a:grpSpLocks/>
          </p:cNvGrpSpPr>
          <p:nvPr/>
        </p:nvGrpSpPr>
        <p:grpSpPr bwMode="auto">
          <a:xfrm>
            <a:off x="6807248" y="2843935"/>
            <a:ext cx="269875" cy="390062"/>
            <a:chOff x="4120" y="2308"/>
            <a:chExt cx="305" cy="415"/>
          </a:xfrm>
        </p:grpSpPr>
        <p:sp>
          <p:nvSpPr>
            <p:cNvPr id="33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3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3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44" name="Group 126"/>
            <p:cNvGrpSpPr>
              <a:grpSpLocks/>
            </p:cNvGrpSpPr>
            <p:nvPr/>
          </p:nvGrpSpPr>
          <p:grpSpPr bwMode="auto">
            <a:xfrm flipH="1">
              <a:off x="4164" y="2500"/>
              <a:ext cx="152" cy="109"/>
              <a:chOff x="3216" y="2784"/>
              <a:chExt cx="192" cy="144"/>
            </a:xfrm>
          </p:grpSpPr>
          <p:sp>
            <p:nvSpPr>
              <p:cNvPr id="33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3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3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4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3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3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341" name="Picture 157"/>
          <p:cNvPicPr>
            <a:picLocks noChangeArrowheads="1"/>
          </p:cNvPicPr>
          <p:nvPr/>
        </p:nvPicPr>
        <p:blipFill>
          <a:blip r:embed="rId3"/>
          <a:srcRect/>
          <a:stretch>
            <a:fillRect/>
          </a:stretch>
        </p:blipFill>
        <p:spPr bwMode="auto">
          <a:xfrm>
            <a:off x="6904873" y="3068960"/>
            <a:ext cx="352425" cy="223838"/>
          </a:xfrm>
          <a:prstGeom prst="rect">
            <a:avLst/>
          </a:prstGeom>
          <a:noFill/>
          <a:ln w="12700">
            <a:noFill/>
            <a:miter lim="800000"/>
            <a:headEnd/>
            <a:tailEnd/>
          </a:ln>
          <a:effectLst/>
        </p:spPr>
      </p:pic>
      <p:sp>
        <p:nvSpPr>
          <p:cNvPr id="342" name="TextBox 341"/>
          <p:cNvSpPr txBox="1"/>
          <p:nvPr/>
        </p:nvSpPr>
        <p:spPr>
          <a:xfrm>
            <a:off x="6238220" y="3142709"/>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343" name="TextBox 342"/>
          <p:cNvSpPr txBox="1"/>
          <p:nvPr/>
        </p:nvSpPr>
        <p:spPr>
          <a:xfrm>
            <a:off x="7752353" y="2978950"/>
            <a:ext cx="515385" cy="338554"/>
          </a:xfrm>
          <a:prstGeom prst="rect">
            <a:avLst/>
          </a:prstGeom>
          <a:noFill/>
        </p:spPr>
        <p:txBody>
          <a:bodyPr wrap="none" rtlCol="0">
            <a:spAutoFit/>
          </a:bodyPr>
          <a:lstStyle/>
          <a:p>
            <a:r>
              <a:rPr lang="en-US" sz="1600" dirty="0">
                <a:latin typeface="+mn-lt"/>
              </a:rPr>
              <a:t>ESI</a:t>
            </a:r>
          </a:p>
        </p:txBody>
      </p:sp>
      <p:cxnSp>
        <p:nvCxnSpPr>
          <p:cNvPr id="344" name="Straight Connector 343"/>
          <p:cNvCxnSpPr/>
          <p:nvPr/>
        </p:nvCxnSpPr>
        <p:spPr bwMode="auto">
          <a:xfrm>
            <a:off x="4737018" y="2033845"/>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5" name="Straight Connector 344"/>
          <p:cNvCxnSpPr/>
          <p:nvPr/>
        </p:nvCxnSpPr>
        <p:spPr bwMode="auto">
          <a:xfrm>
            <a:off x="4286968" y="2663915"/>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6" name="Straight Connector 345"/>
          <p:cNvCxnSpPr/>
          <p:nvPr/>
        </p:nvCxnSpPr>
        <p:spPr bwMode="auto">
          <a:xfrm flipV="1">
            <a:off x="4466988" y="3248980"/>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8" name="Straight Connector 347"/>
          <p:cNvCxnSpPr/>
          <p:nvPr/>
        </p:nvCxnSpPr>
        <p:spPr bwMode="auto">
          <a:xfrm flipH="1">
            <a:off x="7302303" y="2978950"/>
            <a:ext cx="81009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349" name="Freeform 348"/>
          <p:cNvSpPr/>
          <p:nvPr/>
        </p:nvSpPr>
        <p:spPr>
          <a:xfrm>
            <a:off x="7212293" y="2234556"/>
            <a:ext cx="1036056" cy="75048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 name="connsiteX0" fmla="*/ 1063448 w 1086698"/>
              <a:gd name="connsiteY0" fmla="*/ 171290 h 968659"/>
              <a:gd name="connsiteX1" fmla="*/ 183231 w 1086698"/>
              <a:gd name="connsiteY1" fmla="*/ 26529 h 968659"/>
              <a:gd name="connsiteX2" fmla="*/ 0 w 1086698"/>
              <a:gd name="connsiteY2" fmla="*/ 968659 h 968659"/>
              <a:gd name="connsiteX0" fmla="*/ 1063448 w 1104641"/>
              <a:gd name="connsiteY0" fmla="*/ 0 h 797369"/>
              <a:gd name="connsiteX1" fmla="*/ 626315 w 1104641"/>
              <a:gd name="connsiteY1" fmla="*/ 642292 h 797369"/>
              <a:gd name="connsiteX2" fmla="*/ 0 w 1104641"/>
              <a:gd name="connsiteY2" fmla="*/ 797369 h 797369"/>
              <a:gd name="connsiteX0" fmla="*/ 1063448 w 1063448"/>
              <a:gd name="connsiteY0" fmla="*/ 0 h 797369"/>
              <a:gd name="connsiteX1" fmla="*/ 626315 w 1063448"/>
              <a:gd name="connsiteY1" fmla="*/ 642292 h 797369"/>
              <a:gd name="connsiteX2" fmla="*/ 0 w 1063448"/>
              <a:gd name="connsiteY2" fmla="*/ 797369 h 797369"/>
            </a:gdLst>
            <a:ahLst/>
            <a:cxnLst>
              <a:cxn ang="0">
                <a:pos x="connsiteX0" y="connsiteY0"/>
              </a:cxn>
              <a:cxn ang="0">
                <a:pos x="connsiteX1" y="connsiteY1"/>
              </a:cxn>
              <a:cxn ang="0">
                <a:pos x="connsiteX2" y="connsiteY2"/>
              </a:cxn>
            </a:cxnLst>
            <a:rect l="l" t="t" r="r" b="b"/>
            <a:pathLst>
              <a:path w="1063448" h="797369">
                <a:moveTo>
                  <a:pt x="1063448" y="0"/>
                </a:moveTo>
                <a:cubicBezTo>
                  <a:pt x="870595" y="364012"/>
                  <a:pt x="803556" y="509397"/>
                  <a:pt x="626315" y="642292"/>
                </a:cubicBezTo>
                <a:cubicBezTo>
                  <a:pt x="449074" y="775187"/>
                  <a:pt x="0" y="797369"/>
                  <a:pt x="0" y="797369"/>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12638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circle(in)">
                                      <p:cBhvr>
                                        <p:cTn id="12" dur="500"/>
                                        <p:tgtEl>
                                          <p:spTgt spid="239"/>
                                        </p:tgtEl>
                                      </p:cBhvr>
                                    </p:animEffec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IEEE 802 OmniRAN EC SG</a:t>
            </a:r>
            <a:br>
              <a:rPr lang="en-US" dirty="0" smtClean="0"/>
            </a:br>
            <a:r>
              <a:rPr lang="en-US" dirty="0" smtClean="0"/>
              <a:t>Results and Outlook</a:t>
            </a:r>
            <a:endParaRPr lang="en-US" dirty="0"/>
          </a:p>
        </p:txBody>
      </p:sp>
      <p:sp>
        <p:nvSpPr>
          <p:cNvPr id="3" name="Subtitle 2"/>
          <p:cNvSpPr>
            <a:spLocks noGrp="1"/>
          </p:cNvSpPr>
          <p:nvPr>
            <p:ph type="subTitle" idx="1"/>
          </p:nvPr>
        </p:nvSpPr>
        <p:spPr/>
        <p:txBody>
          <a:bodyPr/>
          <a:lstStyle/>
          <a:p>
            <a:r>
              <a:rPr lang="en-US" dirty="0" smtClean="0"/>
              <a:t>OmniRAN within the scope of IEEE 802, gaps and potential ways forward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err="1" smtClean="0"/>
              <a:t>ZigBee</a:t>
            </a:r>
            <a:r>
              <a:rPr lang="en-US" sz="2400" dirty="0" smtClean="0"/>
              <a:t> SEP2 Smart Grid Application </a:t>
            </a:r>
            <a:r>
              <a:rPr lang="en-US" dirty="0" smtClean="0"/>
              <a:t/>
            </a:r>
            <a:br>
              <a:rPr lang="en-US" dirty="0" smtClean="0"/>
            </a:br>
            <a:r>
              <a:rPr lang="en-US" sz="4000" dirty="0" smtClean="0"/>
              <a:t>Gaps to IEEE 802.3</a:t>
            </a:r>
            <a:endParaRPr lang="en-US" dirty="0"/>
          </a:p>
        </p:txBody>
      </p:sp>
      <p:sp>
        <p:nvSpPr>
          <p:cNvPr id="5" name="Content Placeholder 4"/>
          <p:cNvSpPr>
            <a:spLocks noGrp="1"/>
          </p:cNvSpPr>
          <p:nvPr>
            <p:ph idx="1"/>
          </p:nvPr>
        </p:nvSpPr>
        <p:spPr/>
        <p:txBody>
          <a:bodyPr/>
          <a:lstStyle/>
          <a:p>
            <a:r>
              <a:rPr lang="en-US" dirty="0" err="1" smtClean="0"/>
              <a:t>ZigBee</a:t>
            </a:r>
            <a:r>
              <a:rPr lang="en-US" dirty="0" smtClean="0"/>
              <a:t> SEP2 requires support for network discovery and selection functions.</a:t>
            </a:r>
          </a:p>
          <a:p>
            <a:r>
              <a:rPr lang="en-US" dirty="0" smtClean="0"/>
              <a:t>IEEE 802.3 explicitly mentioned in the SEP2 specification as technology candidate does not provide network advertisement, network discovery and network selection functions like the IEEE 802 wireless interfaces.</a:t>
            </a:r>
          </a:p>
          <a:p>
            <a:endParaRPr lang="en-US" dirty="0"/>
          </a:p>
        </p:txBody>
      </p:sp>
    </p:spTree>
    <p:extLst>
      <p:ext uri="{BB962C8B-B14F-4D97-AF65-F5344CB8AC3E}">
        <p14:creationId xmlns:p14="http://schemas.microsoft.com/office/powerpoint/2010/main" val="259782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haul_multiple_RA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65736"/>
            <a:ext cx="6211013" cy="6019800"/>
          </a:xfrm>
          <a:prstGeom prst="rect">
            <a:avLst/>
          </a:prstGeom>
        </p:spPr>
      </p:pic>
      <p:sp>
        <p:nvSpPr>
          <p:cNvPr id="2" name="Title 1"/>
          <p:cNvSpPr>
            <a:spLocks noGrp="1"/>
          </p:cNvSpPr>
          <p:nvPr>
            <p:ph type="title"/>
          </p:nvPr>
        </p:nvSpPr>
        <p:spPr/>
        <p:txBody>
          <a:bodyPr/>
          <a:lstStyle/>
          <a:p>
            <a:r>
              <a:rPr lang="en-US" dirty="0" smtClean="0"/>
              <a:t>SDN-based OmniRAN Use Cases </a:t>
            </a:r>
            <a:br>
              <a:rPr lang="en-US" dirty="0" smtClean="0"/>
            </a:br>
            <a:r>
              <a:rPr lang="en-US" dirty="0" smtClean="0"/>
              <a:t>Scenario</a:t>
            </a:r>
            <a:endParaRPr lang="en-US" dirty="0"/>
          </a:p>
        </p:txBody>
      </p:sp>
      <p:cxnSp>
        <p:nvCxnSpPr>
          <p:cNvPr id="5" name="Straight Arrow Connector 4"/>
          <p:cNvCxnSpPr/>
          <p:nvPr/>
        </p:nvCxnSpPr>
        <p:spPr>
          <a:xfrm flipH="1">
            <a:off x="2819400" y="2895600"/>
            <a:ext cx="1518780" cy="4572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rot="10800000" flipV="1">
            <a:off x="2743200" y="3048000"/>
            <a:ext cx="1609344" cy="13411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16200000" flipH="1">
            <a:off x="4111752" y="3508249"/>
            <a:ext cx="768099" cy="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899124" y="1970055"/>
            <a:ext cx="3088300" cy="2308324"/>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Centrally controlled configuration, from Core to Terminal, of heterogeneous IEEE 802 links</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Dynamic creation of data paths with dynamic reconfiguration and mapping to the terminal at  flow granularity</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Clean separation of data and control planes</a:t>
            </a:r>
            <a:endParaRPr lang="en-US" dirty="0">
              <a:solidFill>
                <a:schemeClr val="tx2"/>
              </a:solidFill>
              <a:latin typeface="Arial Black" pitchFamily="34" charset="0"/>
            </a:endParaRPr>
          </a:p>
        </p:txBody>
      </p:sp>
      <p:sp>
        <p:nvSpPr>
          <p:cNvPr id="24" name="Left Brace 23"/>
          <p:cNvSpPr/>
          <p:nvPr/>
        </p:nvSpPr>
        <p:spPr>
          <a:xfrm>
            <a:off x="5598500" y="1564990"/>
            <a:ext cx="300624" cy="31949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2009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 name="Straight Connector 408"/>
          <p:cNvCxnSpPr/>
          <p:nvPr/>
        </p:nvCxnSpPr>
        <p:spPr>
          <a:xfrm>
            <a:off x="914400" y="3934750"/>
            <a:ext cx="1380500" cy="0"/>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sp>
        <p:nvSpPr>
          <p:cNvPr id="241" name="Rounded Rectangle 240"/>
          <p:cNvSpPr/>
          <p:nvPr/>
        </p:nvSpPr>
        <p:spPr>
          <a:xfrm>
            <a:off x="5408422" y="1496350"/>
            <a:ext cx="1641928" cy="4678284"/>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3"/>
          <p:cNvGrpSpPr/>
          <p:nvPr/>
        </p:nvGrpSpPr>
        <p:grpSpPr>
          <a:xfrm>
            <a:off x="228600" y="3332546"/>
            <a:ext cx="990600" cy="990600"/>
            <a:chOff x="381000" y="1962150"/>
            <a:chExt cx="990600" cy="990600"/>
          </a:xfrm>
        </p:grpSpPr>
        <p:sp>
          <p:nvSpPr>
            <p:cNvPr id="5"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6" name="Picture 5"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3" name="Group 40"/>
          <p:cNvGrpSpPr/>
          <p:nvPr/>
        </p:nvGrpSpPr>
        <p:grpSpPr>
          <a:xfrm>
            <a:off x="7543800" y="3015208"/>
            <a:ext cx="990600" cy="990600"/>
            <a:chOff x="5257800" y="4419600"/>
            <a:chExt cx="990600" cy="990600"/>
          </a:xfrm>
        </p:grpSpPr>
        <p:sp>
          <p:nvSpPr>
            <p:cNvPr id="49" name="Rounded Rectangle 48"/>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 name="Group 61"/>
            <p:cNvGrpSpPr/>
            <p:nvPr/>
          </p:nvGrpSpPr>
          <p:grpSpPr>
            <a:xfrm>
              <a:off x="5410201" y="4502656"/>
              <a:ext cx="609600" cy="450344"/>
              <a:chOff x="6324600" y="1828800"/>
              <a:chExt cx="917575" cy="677862"/>
            </a:xfrm>
          </p:grpSpPr>
          <p:grpSp>
            <p:nvGrpSpPr>
              <p:cNvPr id="7" name="Group 10"/>
              <p:cNvGrpSpPr>
                <a:grpSpLocks/>
              </p:cNvGrpSpPr>
              <p:nvPr/>
            </p:nvGrpSpPr>
            <p:grpSpPr bwMode="auto">
              <a:xfrm>
                <a:off x="6972300" y="1828800"/>
                <a:ext cx="269875" cy="460375"/>
                <a:chOff x="4120" y="2308"/>
                <a:chExt cx="305" cy="415"/>
              </a:xfrm>
            </p:grpSpPr>
            <p:sp>
              <p:nvSpPr>
                <p:cNvPr id="90"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9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92"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8" name="Group 14"/>
                <p:cNvGrpSpPr>
                  <a:grpSpLocks/>
                </p:cNvGrpSpPr>
                <p:nvPr/>
              </p:nvGrpSpPr>
              <p:grpSpPr bwMode="auto">
                <a:xfrm flipH="1">
                  <a:off x="4164" y="2500"/>
                  <a:ext cx="152" cy="109"/>
                  <a:chOff x="3216" y="2784"/>
                  <a:chExt cx="192" cy="144"/>
                </a:xfrm>
              </p:grpSpPr>
              <p:sp>
                <p:nvSpPr>
                  <p:cNvPr id="97"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8"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9"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00"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94"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95"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96"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9" name="Group 22"/>
              <p:cNvGrpSpPr>
                <a:grpSpLocks/>
              </p:cNvGrpSpPr>
              <p:nvPr/>
            </p:nvGrpSpPr>
            <p:grpSpPr bwMode="auto">
              <a:xfrm>
                <a:off x="6756400" y="1901825"/>
                <a:ext cx="269875" cy="460375"/>
                <a:chOff x="4120" y="2308"/>
                <a:chExt cx="305" cy="415"/>
              </a:xfrm>
            </p:grpSpPr>
            <p:sp>
              <p:nvSpPr>
                <p:cNvPr id="79"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0"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1"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0" name="Group 26"/>
                <p:cNvGrpSpPr>
                  <a:grpSpLocks/>
                </p:cNvGrpSpPr>
                <p:nvPr/>
              </p:nvGrpSpPr>
              <p:grpSpPr bwMode="auto">
                <a:xfrm flipH="1">
                  <a:off x="4164" y="2500"/>
                  <a:ext cx="152" cy="109"/>
                  <a:chOff x="3216" y="2784"/>
                  <a:chExt cx="192" cy="144"/>
                </a:xfrm>
              </p:grpSpPr>
              <p:sp>
                <p:nvSpPr>
                  <p:cNvPr id="86"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87"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8"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9"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3"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4"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5"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1" name="Group 34"/>
              <p:cNvGrpSpPr>
                <a:grpSpLocks/>
              </p:cNvGrpSpPr>
              <p:nvPr/>
            </p:nvGrpSpPr>
            <p:grpSpPr bwMode="auto">
              <a:xfrm>
                <a:off x="6540500" y="1973262"/>
                <a:ext cx="269875" cy="460375"/>
                <a:chOff x="4120" y="2308"/>
                <a:chExt cx="305" cy="415"/>
              </a:xfrm>
            </p:grpSpPr>
            <p:sp>
              <p:nvSpPr>
                <p:cNvPr id="68"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9"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0"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 name="Group 38"/>
                <p:cNvGrpSpPr>
                  <a:grpSpLocks/>
                </p:cNvGrpSpPr>
                <p:nvPr/>
              </p:nvGrpSpPr>
              <p:grpSpPr bwMode="auto">
                <a:xfrm flipH="1">
                  <a:off x="4164" y="2500"/>
                  <a:ext cx="152" cy="109"/>
                  <a:chOff x="3216" y="2784"/>
                  <a:chExt cx="192" cy="144"/>
                </a:xfrm>
              </p:grpSpPr>
              <p:sp>
                <p:nvSpPr>
                  <p:cNvPr id="75"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6"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77"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8"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2"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3"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4"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 name="Group 618"/>
              <p:cNvGrpSpPr>
                <a:grpSpLocks/>
              </p:cNvGrpSpPr>
              <p:nvPr/>
            </p:nvGrpSpPr>
            <p:grpSpPr bwMode="auto">
              <a:xfrm>
                <a:off x="6324600" y="2046287"/>
                <a:ext cx="269875" cy="460375"/>
                <a:chOff x="4120" y="2308"/>
                <a:chExt cx="305" cy="415"/>
              </a:xfrm>
            </p:grpSpPr>
            <p:sp>
              <p:nvSpPr>
                <p:cNvPr id="57"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8"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9"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 name="Group 622"/>
                <p:cNvGrpSpPr>
                  <a:grpSpLocks/>
                </p:cNvGrpSpPr>
                <p:nvPr/>
              </p:nvGrpSpPr>
              <p:grpSpPr bwMode="auto">
                <a:xfrm flipH="1">
                  <a:off x="4164" y="2500"/>
                  <a:ext cx="152" cy="109"/>
                  <a:chOff x="3216" y="2784"/>
                  <a:chExt cx="192" cy="144"/>
                </a:xfrm>
              </p:grpSpPr>
              <p:sp>
                <p:nvSpPr>
                  <p:cNvPr id="64"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5"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6"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67"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1"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2"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3"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51"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44036" name="Clip" r:id="rId5" imgW="5761038" imgH="3224213" progId="">
                    <p:embed/>
                  </p:oleObj>
                </mc:Choice>
                <mc:Fallback>
                  <p:oleObj name="Clip" r:id="rId5" imgW="5761038" imgH="3224213" progId="">
                    <p:embed/>
                    <p:pic>
                      <p:nvPicPr>
                        <p:cNvPr id="0" name="Object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2"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grpSp>
        <p:nvGrpSpPr>
          <p:cNvPr id="15" name="Group 44"/>
          <p:cNvGrpSpPr/>
          <p:nvPr/>
        </p:nvGrpSpPr>
        <p:grpSpPr>
          <a:xfrm>
            <a:off x="5750847" y="1953550"/>
            <a:ext cx="990600" cy="997003"/>
            <a:chOff x="5245100" y="2133600"/>
            <a:chExt cx="990600" cy="997003"/>
          </a:xfrm>
        </p:grpSpPr>
        <p:sp>
          <p:nvSpPr>
            <p:cNvPr id="189"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90"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sp>
          <p:nvSpPr>
            <p:cNvPr id="191"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A</a:t>
              </a:r>
              <a:endParaRPr lang="en-US" sz="1100" b="1" dirty="0">
                <a:latin typeface="Arial" pitchFamily="34" charset="0"/>
                <a:cs typeface="Arial" pitchFamily="34" charset="0"/>
              </a:endParaRPr>
            </a:p>
          </p:txBody>
        </p:sp>
        <p:grpSp>
          <p:nvGrpSpPr>
            <p:cNvPr id="16" name="Group 191"/>
            <p:cNvGrpSpPr/>
            <p:nvPr/>
          </p:nvGrpSpPr>
          <p:grpSpPr>
            <a:xfrm>
              <a:off x="5450810" y="2438399"/>
              <a:ext cx="568990" cy="358909"/>
              <a:chOff x="7481888" y="3079208"/>
              <a:chExt cx="595312" cy="425992"/>
            </a:xfrm>
          </p:grpSpPr>
          <p:sp>
            <p:nvSpPr>
              <p:cNvPr id="19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9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7" name="Group 122"/>
              <p:cNvGrpSpPr>
                <a:grpSpLocks/>
              </p:cNvGrpSpPr>
              <p:nvPr/>
            </p:nvGrpSpPr>
            <p:grpSpPr bwMode="auto">
              <a:xfrm>
                <a:off x="7848751" y="3079208"/>
                <a:ext cx="228449" cy="389708"/>
                <a:chOff x="4120" y="2308"/>
                <a:chExt cx="305" cy="415"/>
              </a:xfrm>
            </p:grpSpPr>
            <p:sp>
              <p:nvSpPr>
                <p:cNvPr id="19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9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9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8" name="Group 126"/>
                <p:cNvGrpSpPr>
                  <a:grpSpLocks/>
                </p:cNvGrpSpPr>
                <p:nvPr/>
              </p:nvGrpSpPr>
              <p:grpSpPr bwMode="auto">
                <a:xfrm flipH="1">
                  <a:off x="4164" y="2500"/>
                  <a:ext cx="152" cy="109"/>
                  <a:chOff x="3216" y="2784"/>
                  <a:chExt cx="192" cy="144"/>
                </a:xfrm>
              </p:grpSpPr>
              <p:sp>
                <p:nvSpPr>
                  <p:cNvPr id="20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0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0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0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0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0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0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cxnSp>
        <p:nvCxnSpPr>
          <p:cNvPr id="231" name="Straight Connector 230"/>
          <p:cNvCxnSpPr/>
          <p:nvPr/>
        </p:nvCxnSpPr>
        <p:spPr>
          <a:xfrm>
            <a:off x="7050350" y="3504163"/>
            <a:ext cx="493450" cy="63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1219200" y="3827846"/>
            <a:ext cx="506186" cy="199"/>
          </a:xfrm>
          <a:prstGeom prst="line">
            <a:avLst/>
          </a:prstGeom>
        </p:spPr>
        <p:style>
          <a:lnRef idx="2">
            <a:schemeClr val="accent1"/>
          </a:lnRef>
          <a:fillRef idx="0">
            <a:schemeClr val="accent1"/>
          </a:fillRef>
          <a:effectRef idx="1">
            <a:schemeClr val="accent1"/>
          </a:effectRef>
          <a:fontRef idx="minor">
            <a:schemeClr val="tx1"/>
          </a:fontRef>
        </p:style>
      </p:cxnSp>
      <p:sp>
        <p:nvSpPr>
          <p:cNvPr id="244" name="TextBox 243"/>
          <p:cNvSpPr txBox="1"/>
          <p:nvPr/>
        </p:nvSpPr>
        <p:spPr>
          <a:xfrm>
            <a:off x="5430193" y="5820201"/>
            <a:ext cx="1598385" cy="276999"/>
          </a:xfrm>
          <a:prstGeom prst="rect">
            <a:avLst/>
          </a:prstGeom>
          <a:noFill/>
        </p:spPr>
        <p:txBody>
          <a:bodyPr wrap="square" rtlCol="0">
            <a:spAutoFit/>
          </a:bodyPr>
          <a:lstStyle/>
          <a:p>
            <a:pPr algn="ctr"/>
            <a:r>
              <a:rPr lang="en-US" sz="1200" b="1" dirty="0" smtClean="0"/>
              <a:t>Core Operators</a:t>
            </a:r>
            <a:endParaRPr lang="en-US" sz="1200" b="1" dirty="0"/>
          </a:p>
        </p:txBody>
      </p:sp>
      <p:sp>
        <p:nvSpPr>
          <p:cNvPr id="247" name="Title 246"/>
          <p:cNvSpPr>
            <a:spLocks noGrp="1"/>
          </p:cNvSpPr>
          <p:nvPr>
            <p:ph type="title"/>
          </p:nvPr>
        </p:nvSpPr>
        <p:spPr>
          <a:xfrm>
            <a:off x="154546" y="457200"/>
            <a:ext cx="8731877" cy="616976"/>
          </a:xfrm>
        </p:spPr>
        <p:txBody>
          <a:bodyPr>
            <a:noAutofit/>
          </a:bodyPr>
          <a:lstStyle/>
          <a:p>
            <a:r>
              <a:rPr lang="en-US" sz="2800" dirty="0" smtClean="0"/>
              <a:t>SDN-based OmniRAN Use Cases</a:t>
            </a:r>
            <a:br>
              <a:rPr lang="en-US" sz="2800" dirty="0" smtClean="0"/>
            </a:br>
            <a:r>
              <a:rPr lang="en-US" sz="2800" dirty="0" smtClean="0"/>
              <a:t>Reference Point Mappings</a:t>
            </a:r>
            <a:endParaRPr lang="en-US" sz="2800" dirty="0"/>
          </a:p>
        </p:txBody>
      </p:sp>
      <p:grpSp>
        <p:nvGrpSpPr>
          <p:cNvPr id="19" name="Group 255"/>
          <p:cNvGrpSpPr/>
          <p:nvPr/>
        </p:nvGrpSpPr>
        <p:grpSpPr>
          <a:xfrm>
            <a:off x="5763547" y="3325150"/>
            <a:ext cx="990600" cy="997003"/>
            <a:chOff x="5245100" y="2133600"/>
            <a:chExt cx="990600" cy="997003"/>
          </a:xfrm>
        </p:grpSpPr>
        <p:sp>
          <p:nvSpPr>
            <p:cNvPr id="257"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58"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sp>
          <p:nvSpPr>
            <p:cNvPr id="259"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B</a:t>
              </a:r>
              <a:endParaRPr lang="en-US" sz="1100" b="1" dirty="0">
                <a:latin typeface="Arial" pitchFamily="34" charset="0"/>
                <a:cs typeface="Arial" pitchFamily="34" charset="0"/>
              </a:endParaRPr>
            </a:p>
          </p:txBody>
        </p:sp>
        <p:grpSp>
          <p:nvGrpSpPr>
            <p:cNvPr id="20" name="Group 191"/>
            <p:cNvGrpSpPr/>
            <p:nvPr/>
          </p:nvGrpSpPr>
          <p:grpSpPr>
            <a:xfrm>
              <a:off x="5450810" y="2438399"/>
              <a:ext cx="568990" cy="358909"/>
              <a:chOff x="7481888" y="3079208"/>
              <a:chExt cx="595312" cy="425992"/>
            </a:xfrm>
          </p:grpSpPr>
          <p:sp>
            <p:nvSpPr>
              <p:cNvPr id="261"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62"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21" name="Group 122"/>
              <p:cNvGrpSpPr>
                <a:grpSpLocks/>
              </p:cNvGrpSpPr>
              <p:nvPr/>
            </p:nvGrpSpPr>
            <p:grpSpPr bwMode="auto">
              <a:xfrm>
                <a:off x="7848751" y="3079208"/>
                <a:ext cx="228449" cy="389708"/>
                <a:chOff x="4120" y="2308"/>
                <a:chExt cx="305" cy="415"/>
              </a:xfrm>
            </p:grpSpPr>
            <p:sp>
              <p:nvSpPr>
                <p:cNvPr id="264"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65"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66"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22" name="Group 126"/>
                <p:cNvGrpSpPr>
                  <a:grpSpLocks/>
                </p:cNvGrpSpPr>
                <p:nvPr/>
              </p:nvGrpSpPr>
              <p:grpSpPr bwMode="auto">
                <a:xfrm flipH="1">
                  <a:off x="4164" y="2500"/>
                  <a:ext cx="152" cy="109"/>
                  <a:chOff x="3216" y="2784"/>
                  <a:chExt cx="192" cy="144"/>
                </a:xfrm>
              </p:grpSpPr>
              <p:sp>
                <p:nvSpPr>
                  <p:cNvPr id="271"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72"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73"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74"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68"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69"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70"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23" name="Group 274"/>
          <p:cNvGrpSpPr/>
          <p:nvPr/>
        </p:nvGrpSpPr>
        <p:grpSpPr>
          <a:xfrm>
            <a:off x="5763547" y="4696750"/>
            <a:ext cx="990600" cy="997003"/>
            <a:chOff x="5245100" y="2133600"/>
            <a:chExt cx="990600" cy="997003"/>
          </a:xfrm>
        </p:grpSpPr>
        <p:sp>
          <p:nvSpPr>
            <p:cNvPr id="276"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77"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sp>
          <p:nvSpPr>
            <p:cNvPr id="278"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C</a:t>
              </a:r>
              <a:endParaRPr lang="en-US" sz="1100" b="1" dirty="0">
                <a:latin typeface="Arial" pitchFamily="34" charset="0"/>
                <a:cs typeface="Arial" pitchFamily="34" charset="0"/>
              </a:endParaRPr>
            </a:p>
          </p:txBody>
        </p:sp>
        <p:grpSp>
          <p:nvGrpSpPr>
            <p:cNvPr id="24" name="Group 191"/>
            <p:cNvGrpSpPr/>
            <p:nvPr/>
          </p:nvGrpSpPr>
          <p:grpSpPr>
            <a:xfrm>
              <a:off x="5450810" y="2438399"/>
              <a:ext cx="568990" cy="358909"/>
              <a:chOff x="7481888" y="3079208"/>
              <a:chExt cx="595312" cy="425992"/>
            </a:xfrm>
          </p:grpSpPr>
          <p:sp>
            <p:nvSpPr>
              <p:cNvPr id="280"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81"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25" name="Group 122"/>
              <p:cNvGrpSpPr>
                <a:grpSpLocks/>
              </p:cNvGrpSpPr>
              <p:nvPr/>
            </p:nvGrpSpPr>
            <p:grpSpPr bwMode="auto">
              <a:xfrm>
                <a:off x="7848751" y="3079208"/>
                <a:ext cx="228449" cy="389708"/>
                <a:chOff x="4120" y="2308"/>
                <a:chExt cx="305" cy="415"/>
              </a:xfrm>
            </p:grpSpPr>
            <p:sp>
              <p:nvSpPr>
                <p:cNvPr id="28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8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8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26" name="Group 126"/>
                <p:cNvGrpSpPr>
                  <a:grpSpLocks/>
                </p:cNvGrpSpPr>
                <p:nvPr/>
              </p:nvGrpSpPr>
              <p:grpSpPr bwMode="auto">
                <a:xfrm flipH="1">
                  <a:off x="4164" y="2500"/>
                  <a:ext cx="152" cy="109"/>
                  <a:chOff x="3216" y="2784"/>
                  <a:chExt cx="192" cy="144"/>
                </a:xfrm>
              </p:grpSpPr>
              <p:sp>
                <p:nvSpPr>
                  <p:cNvPr id="29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9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9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9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8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8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8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sp>
        <p:nvSpPr>
          <p:cNvPr id="216" name="Rounded Rectangle 215"/>
          <p:cNvSpPr/>
          <p:nvPr/>
        </p:nvSpPr>
        <p:spPr>
          <a:xfrm>
            <a:off x="1586648" y="1449000"/>
            <a:ext cx="3524413" cy="4802765"/>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TextBox 216"/>
          <p:cNvSpPr txBox="1"/>
          <p:nvPr/>
        </p:nvSpPr>
        <p:spPr>
          <a:xfrm>
            <a:off x="2590800" y="5787935"/>
            <a:ext cx="1660302" cy="461665"/>
          </a:xfrm>
          <a:prstGeom prst="rect">
            <a:avLst/>
          </a:prstGeom>
          <a:noFill/>
        </p:spPr>
        <p:txBody>
          <a:bodyPr wrap="square" rtlCol="0">
            <a:spAutoFit/>
          </a:bodyPr>
          <a:lstStyle/>
          <a:p>
            <a:pPr algn="ctr"/>
            <a:r>
              <a:rPr lang="en-US" sz="1200" b="1" dirty="0" smtClean="0"/>
              <a:t>Access Network Operator</a:t>
            </a:r>
            <a:endParaRPr lang="en-US" sz="1200" b="1" dirty="0"/>
          </a:p>
        </p:txBody>
      </p:sp>
      <p:grpSp>
        <p:nvGrpSpPr>
          <p:cNvPr id="27" name="Group 325"/>
          <p:cNvGrpSpPr/>
          <p:nvPr/>
        </p:nvGrpSpPr>
        <p:grpSpPr>
          <a:xfrm>
            <a:off x="3811316" y="2664059"/>
            <a:ext cx="1000125" cy="990600"/>
            <a:chOff x="7315200" y="3886200"/>
            <a:chExt cx="1000125" cy="990600"/>
          </a:xfrm>
          <a:solidFill>
            <a:schemeClr val="bg1">
              <a:lumMod val="85000"/>
            </a:schemeClr>
          </a:solidFill>
        </p:grpSpPr>
        <p:sp>
          <p:nvSpPr>
            <p:cNvPr id="219"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20"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err="1" smtClean="0">
                  <a:latin typeface="Arial" pitchFamily="34" charset="0"/>
                  <a:cs typeface="Arial" pitchFamily="34" charset="0"/>
                </a:rPr>
                <a:t>Backhaul</a:t>
              </a:r>
              <a:endParaRPr lang="en-US" sz="1600" b="1" dirty="0">
                <a:latin typeface="Arial" pitchFamily="34" charset="0"/>
                <a:cs typeface="Arial" pitchFamily="34" charset="0"/>
              </a:endParaRPr>
            </a:p>
          </p:txBody>
        </p:sp>
      </p:grpSp>
      <p:grpSp>
        <p:nvGrpSpPr>
          <p:cNvPr id="28" name="Group 328"/>
          <p:cNvGrpSpPr/>
          <p:nvPr/>
        </p:nvGrpSpPr>
        <p:grpSpPr>
          <a:xfrm>
            <a:off x="3826905" y="3114318"/>
            <a:ext cx="938479" cy="343703"/>
            <a:chOff x="173867" y="4114800"/>
            <a:chExt cx="938479" cy="343703"/>
          </a:xfrm>
        </p:grpSpPr>
        <p:sp>
          <p:nvSpPr>
            <p:cNvPr id="222" name="Oval 221"/>
            <p:cNvSpPr/>
            <p:nvPr/>
          </p:nvSpPr>
          <p:spPr>
            <a:xfrm>
              <a:off x="310392" y="4114800"/>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p:cNvSpPr/>
            <p:nvPr/>
          </p:nvSpPr>
          <p:spPr>
            <a:xfrm>
              <a:off x="554820"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p:cNvSpPr/>
            <p:nvPr/>
          </p:nvSpPr>
          <p:spPr>
            <a:xfrm>
              <a:off x="813311"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p:cNvSpPr/>
            <p:nvPr/>
          </p:nvSpPr>
          <p:spPr>
            <a:xfrm>
              <a:off x="173867" y="428851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p:cNvSpPr/>
            <p:nvPr/>
          </p:nvSpPr>
          <p:spPr>
            <a:xfrm>
              <a:off x="434217" y="4403945"/>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Oval 226"/>
            <p:cNvSpPr/>
            <p:nvPr/>
          </p:nvSpPr>
          <p:spPr>
            <a:xfrm>
              <a:off x="729492" y="4412773"/>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Oval 227"/>
            <p:cNvSpPr/>
            <p:nvPr/>
          </p:nvSpPr>
          <p:spPr>
            <a:xfrm>
              <a:off x="999367" y="4412784"/>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p:cNvSpPr/>
            <p:nvPr/>
          </p:nvSpPr>
          <p:spPr>
            <a:xfrm>
              <a:off x="1066627" y="426565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0" name="Straight Connector 229"/>
            <p:cNvCxnSpPr>
              <a:stCxn id="225" idx="7"/>
              <a:endCxn id="222" idx="3"/>
            </p:cNvCxnSpPr>
            <p:nvPr/>
          </p:nvCxnSpPr>
          <p:spPr>
            <a:xfrm flipV="1">
              <a:off x="212891" y="4153824"/>
              <a:ext cx="104196" cy="14138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22" idx="6"/>
              <a:endCxn id="223" idx="2"/>
            </p:cNvCxnSpPr>
            <p:nvPr/>
          </p:nvCxnSpPr>
          <p:spPr>
            <a:xfrm>
              <a:off x="356111" y="4137660"/>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607865" y="4137661"/>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a:endCxn id="229" idx="1"/>
            </p:cNvCxnSpPr>
            <p:nvPr/>
          </p:nvCxnSpPr>
          <p:spPr>
            <a:xfrm>
              <a:off x="859619" y="4140452"/>
              <a:ext cx="213703" cy="13189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29" idx="3"/>
              <a:endCxn id="228" idx="0"/>
            </p:cNvCxnSpPr>
            <p:nvPr/>
          </p:nvCxnSpPr>
          <p:spPr>
            <a:xfrm flipH="1">
              <a:off x="1022227" y="4304676"/>
              <a:ext cx="51095" cy="10810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28" idx="2"/>
            </p:cNvCxnSpPr>
            <p:nvPr/>
          </p:nvCxnSpPr>
          <p:spPr>
            <a:xfrm flipH="1" flipV="1">
              <a:off x="781027" y="4434481"/>
              <a:ext cx="218340" cy="116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27" idx="2"/>
              <a:endCxn id="226" idx="6"/>
            </p:cNvCxnSpPr>
            <p:nvPr/>
          </p:nvCxnSpPr>
          <p:spPr>
            <a:xfrm flipH="1" flipV="1">
              <a:off x="479936" y="4426805"/>
              <a:ext cx="249556" cy="882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26" idx="2"/>
            </p:cNvCxnSpPr>
            <p:nvPr/>
          </p:nvCxnSpPr>
          <p:spPr>
            <a:xfrm flipH="1" flipV="1">
              <a:off x="231334" y="4325404"/>
              <a:ext cx="202883" cy="10140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a:stCxn id="223" idx="3"/>
              <a:endCxn id="225" idx="7"/>
            </p:cNvCxnSpPr>
            <p:nvPr/>
          </p:nvCxnSpPr>
          <p:spPr>
            <a:xfrm flipH="1">
              <a:off x="212891" y="4153825"/>
              <a:ext cx="348624" cy="14138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a:stCxn id="228" idx="1"/>
            </p:cNvCxnSpPr>
            <p:nvPr/>
          </p:nvCxnSpPr>
          <p:spPr>
            <a:xfrm flipH="1" flipV="1">
              <a:off x="223294" y="4295206"/>
              <a:ext cx="782768" cy="12427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a:stCxn id="228" idx="1"/>
            </p:cNvCxnSpPr>
            <p:nvPr/>
          </p:nvCxnSpPr>
          <p:spPr>
            <a:xfrm flipH="1" flipV="1">
              <a:off x="356111" y="4153825"/>
              <a:ext cx="649951" cy="26565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26" idx="1"/>
              <a:endCxn id="222" idx="5"/>
            </p:cNvCxnSpPr>
            <p:nvPr/>
          </p:nvCxnSpPr>
          <p:spPr>
            <a:xfrm flipH="1" flipV="1">
              <a:off x="349416" y="4153824"/>
              <a:ext cx="91496" cy="256816"/>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a:stCxn id="228" idx="1"/>
            </p:cNvCxnSpPr>
            <p:nvPr/>
          </p:nvCxnSpPr>
          <p:spPr>
            <a:xfrm flipH="1" flipV="1">
              <a:off x="593312" y="4160104"/>
              <a:ext cx="412750" cy="25937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a:stCxn id="227" idx="1"/>
              <a:endCxn id="223" idx="5"/>
            </p:cNvCxnSpPr>
            <p:nvPr/>
          </p:nvCxnSpPr>
          <p:spPr>
            <a:xfrm flipH="1" flipV="1">
              <a:off x="593844" y="4153825"/>
              <a:ext cx="142343" cy="26564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a:stCxn id="226" idx="7"/>
              <a:endCxn id="223" idx="4"/>
            </p:cNvCxnSpPr>
            <p:nvPr/>
          </p:nvCxnSpPr>
          <p:spPr>
            <a:xfrm flipV="1">
              <a:off x="473241" y="4160520"/>
              <a:ext cx="104439" cy="25012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a:stCxn id="226" idx="0"/>
            </p:cNvCxnSpPr>
            <p:nvPr/>
          </p:nvCxnSpPr>
          <p:spPr>
            <a:xfrm flipV="1">
              <a:off x="457077" y="4153824"/>
              <a:ext cx="356234" cy="25012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a:stCxn id="227" idx="0"/>
              <a:endCxn id="224" idx="3"/>
            </p:cNvCxnSpPr>
            <p:nvPr/>
          </p:nvCxnSpPr>
          <p:spPr>
            <a:xfrm flipV="1">
              <a:off x="752352" y="4153825"/>
              <a:ext cx="67654" cy="25894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a:stCxn id="228" idx="1"/>
              <a:endCxn id="224" idx="4"/>
            </p:cNvCxnSpPr>
            <p:nvPr/>
          </p:nvCxnSpPr>
          <p:spPr>
            <a:xfrm flipH="1" flipV="1">
              <a:off x="836171" y="4160520"/>
              <a:ext cx="169891" cy="258959"/>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29" idx="2"/>
              <a:endCxn id="223" idx="6"/>
            </p:cNvCxnSpPr>
            <p:nvPr/>
          </p:nvCxnSpPr>
          <p:spPr>
            <a:xfrm flipH="1" flipV="1">
              <a:off x="600539" y="4137661"/>
              <a:ext cx="466088" cy="15085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a:stCxn id="229" idx="3"/>
              <a:endCxn id="226" idx="7"/>
            </p:cNvCxnSpPr>
            <p:nvPr/>
          </p:nvCxnSpPr>
          <p:spPr>
            <a:xfrm flipH="1">
              <a:off x="473241" y="4304676"/>
              <a:ext cx="600081" cy="10596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endCxn id="227" idx="7"/>
            </p:cNvCxnSpPr>
            <p:nvPr/>
          </p:nvCxnSpPr>
          <p:spPr>
            <a:xfrm flipH="1">
              <a:off x="768516" y="4304676"/>
              <a:ext cx="298112" cy="11479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a:endCxn id="225" idx="6"/>
            </p:cNvCxnSpPr>
            <p:nvPr/>
          </p:nvCxnSpPr>
          <p:spPr>
            <a:xfrm flipH="1">
              <a:off x="219586" y="4288512"/>
              <a:ext cx="846703" cy="2286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63" name="Straight Connector 262"/>
          <p:cNvCxnSpPr/>
          <p:nvPr/>
        </p:nvCxnSpPr>
        <p:spPr>
          <a:xfrm>
            <a:off x="2983200" y="2390820"/>
            <a:ext cx="828116" cy="768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flipV="1">
            <a:off x="2992725" y="3174805"/>
            <a:ext cx="818591" cy="6066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flipV="1">
            <a:off x="2983200" y="3159359"/>
            <a:ext cx="828116" cy="1917511"/>
          </a:xfrm>
          <a:prstGeom prst="line">
            <a:avLst/>
          </a:prstGeom>
        </p:spPr>
        <p:style>
          <a:lnRef idx="2">
            <a:schemeClr val="accent1"/>
          </a:lnRef>
          <a:fillRef idx="0">
            <a:schemeClr val="accent1"/>
          </a:fillRef>
          <a:effectRef idx="1">
            <a:schemeClr val="accent1"/>
          </a:effectRef>
          <a:fontRef idx="minor">
            <a:schemeClr val="tx1"/>
          </a:fontRef>
        </p:style>
      </p:cxnSp>
      <p:grpSp>
        <p:nvGrpSpPr>
          <p:cNvPr id="29" name="Group 363"/>
          <p:cNvGrpSpPr/>
          <p:nvPr/>
        </p:nvGrpSpPr>
        <p:grpSpPr>
          <a:xfrm>
            <a:off x="3811316" y="4581926"/>
            <a:ext cx="1000125" cy="990600"/>
            <a:chOff x="7315200" y="3886200"/>
            <a:chExt cx="1000125" cy="990600"/>
          </a:xfrm>
          <a:gradFill>
            <a:gsLst>
              <a:gs pos="0">
                <a:srgbClr val="03D4A8"/>
              </a:gs>
              <a:gs pos="25000">
                <a:srgbClr val="21D6E0"/>
              </a:gs>
              <a:gs pos="75000">
                <a:srgbClr val="0087E6"/>
              </a:gs>
              <a:gs pos="100000">
                <a:srgbClr val="005CBF"/>
              </a:gs>
            </a:gsLst>
            <a:lin ang="5400000" scaled="0"/>
          </a:gradFill>
        </p:grpSpPr>
        <p:sp>
          <p:nvSpPr>
            <p:cNvPr id="282"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86"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SDN</a:t>
              </a:r>
            </a:p>
            <a:p>
              <a:pPr algn="ctr" eaLnBrk="0" hangingPunct="0">
                <a:lnSpc>
                  <a:spcPct val="90000"/>
                </a:lnSpc>
                <a:spcBef>
                  <a:spcPct val="0"/>
                </a:spcBef>
              </a:pPr>
              <a:r>
                <a:rPr lang="de-DE" sz="1600" b="1" dirty="0" smtClean="0">
                  <a:latin typeface="Arial" pitchFamily="34" charset="0"/>
                  <a:cs typeface="Arial" pitchFamily="34" charset="0"/>
                </a:rPr>
                <a:t>Controller</a:t>
              </a:r>
              <a:endParaRPr lang="en-US" sz="1600" b="1" dirty="0">
                <a:latin typeface="Arial" pitchFamily="34" charset="0"/>
                <a:cs typeface="Arial" pitchFamily="34" charset="0"/>
              </a:endParaRPr>
            </a:p>
          </p:txBody>
        </p:sp>
      </p:grpSp>
      <p:cxnSp>
        <p:nvCxnSpPr>
          <p:cNvPr id="297" name="Straight Connector 296"/>
          <p:cNvCxnSpPr/>
          <p:nvPr/>
        </p:nvCxnSpPr>
        <p:spPr>
          <a:xfrm flipV="1">
            <a:off x="4249107" y="3654659"/>
            <a:ext cx="0" cy="918105"/>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pic>
        <p:nvPicPr>
          <p:cNvPr id="298" name="Picture 297" descr="MC9004316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0536" y="5047515"/>
            <a:ext cx="558346" cy="558346"/>
          </a:xfrm>
          <a:prstGeom prst="rect">
            <a:avLst/>
          </a:prstGeom>
        </p:spPr>
      </p:pic>
      <p:cxnSp>
        <p:nvCxnSpPr>
          <p:cNvPr id="299" name="Straight Connector 298"/>
          <p:cNvCxnSpPr/>
          <p:nvPr/>
        </p:nvCxnSpPr>
        <p:spPr>
          <a:xfrm rot="16200000" flipV="1">
            <a:off x="2116065" y="3381974"/>
            <a:ext cx="2561425" cy="829079"/>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16200000" flipV="1">
            <a:off x="2839965" y="4105874"/>
            <a:ext cx="1113625" cy="829079"/>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a:endCxn id="415" idx="2"/>
          </p:cNvCxnSpPr>
          <p:nvPr/>
        </p:nvCxnSpPr>
        <p:spPr>
          <a:xfrm rot="10800000" flipV="1">
            <a:off x="2966122" y="5084593"/>
            <a:ext cx="821494" cy="141069"/>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6727274" y="6324600"/>
            <a:ext cx="824516" cy="15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6733239" y="6537754"/>
            <a:ext cx="824516" cy="15446"/>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a:off x="7590769" y="6200001"/>
            <a:ext cx="849913" cy="276999"/>
          </a:xfrm>
          <a:prstGeom prst="rect">
            <a:avLst/>
          </a:prstGeom>
          <a:noFill/>
        </p:spPr>
        <p:txBody>
          <a:bodyPr wrap="none" rtlCol="0">
            <a:spAutoFit/>
          </a:bodyPr>
          <a:lstStyle/>
          <a:p>
            <a:r>
              <a:rPr lang="en-US" dirty="0" smtClean="0">
                <a:latin typeface="+mn-lt"/>
              </a:rPr>
              <a:t>Data path</a:t>
            </a:r>
            <a:endParaRPr lang="en-US" dirty="0">
              <a:latin typeface="+mn-lt"/>
            </a:endParaRPr>
          </a:p>
        </p:txBody>
      </p:sp>
      <p:sp>
        <p:nvSpPr>
          <p:cNvPr id="305" name="TextBox 304"/>
          <p:cNvSpPr txBox="1"/>
          <p:nvPr/>
        </p:nvSpPr>
        <p:spPr>
          <a:xfrm>
            <a:off x="7590769" y="6400800"/>
            <a:ext cx="1019831" cy="276999"/>
          </a:xfrm>
          <a:prstGeom prst="rect">
            <a:avLst/>
          </a:prstGeom>
          <a:noFill/>
        </p:spPr>
        <p:txBody>
          <a:bodyPr wrap="none" rtlCol="0">
            <a:spAutoFit/>
          </a:bodyPr>
          <a:lstStyle/>
          <a:p>
            <a:r>
              <a:rPr lang="en-US" dirty="0" smtClean="0">
                <a:latin typeface="+mn-lt"/>
              </a:rPr>
              <a:t>Control path</a:t>
            </a:r>
            <a:endParaRPr lang="en-US" dirty="0">
              <a:latin typeface="+mn-lt"/>
            </a:endParaRPr>
          </a:p>
        </p:txBody>
      </p:sp>
      <p:grpSp>
        <p:nvGrpSpPr>
          <p:cNvPr id="30" name="Group 226"/>
          <p:cNvGrpSpPr/>
          <p:nvPr/>
        </p:nvGrpSpPr>
        <p:grpSpPr>
          <a:xfrm>
            <a:off x="1676400" y="2058600"/>
            <a:ext cx="1000125" cy="990600"/>
            <a:chOff x="7315200" y="3886200"/>
            <a:chExt cx="1000125" cy="990600"/>
          </a:xfrm>
        </p:grpSpPr>
        <p:sp>
          <p:nvSpPr>
            <p:cNvPr id="309"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31" name="Group 158"/>
            <p:cNvGrpSpPr>
              <a:grpSpLocks noChangeAspect="1"/>
            </p:cNvGrpSpPr>
            <p:nvPr/>
          </p:nvGrpSpPr>
          <p:grpSpPr bwMode="auto">
            <a:xfrm flipH="1">
              <a:off x="7696199" y="4259473"/>
              <a:ext cx="411161" cy="494972"/>
              <a:chOff x="5" y="2480"/>
              <a:chExt cx="237" cy="430"/>
            </a:xfrm>
          </p:grpSpPr>
          <p:grpSp>
            <p:nvGrpSpPr>
              <p:cNvPr id="32" name="Group 159"/>
              <p:cNvGrpSpPr>
                <a:grpSpLocks noChangeAspect="1"/>
              </p:cNvGrpSpPr>
              <p:nvPr/>
            </p:nvGrpSpPr>
            <p:grpSpPr bwMode="auto">
              <a:xfrm>
                <a:off x="5" y="2521"/>
                <a:ext cx="145" cy="389"/>
                <a:chOff x="5" y="2521"/>
                <a:chExt cx="145" cy="389"/>
              </a:xfrm>
            </p:grpSpPr>
            <p:grpSp>
              <p:nvGrpSpPr>
                <p:cNvPr id="33" name="Group 160"/>
                <p:cNvGrpSpPr>
                  <a:grpSpLocks noChangeAspect="1"/>
                </p:cNvGrpSpPr>
                <p:nvPr/>
              </p:nvGrpSpPr>
              <p:grpSpPr bwMode="auto">
                <a:xfrm>
                  <a:off x="7" y="2654"/>
                  <a:ext cx="143" cy="256"/>
                  <a:chOff x="7" y="2654"/>
                  <a:chExt cx="143" cy="256"/>
                </a:xfrm>
              </p:grpSpPr>
              <p:grpSp>
                <p:nvGrpSpPr>
                  <p:cNvPr id="34" name="Group 161"/>
                  <p:cNvGrpSpPr>
                    <a:grpSpLocks noChangeAspect="1"/>
                  </p:cNvGrpSpPr>
                  <p:nvPr/>
                </p:nvGrpSpPr>
                <p:grpSpPr bwMode="auto">
                  <a:xfrm>
                    <a:off x="7" y="2661"/>
                    <a:ext cx="93" cy="247"/>
                    <a:chOff x="7" y="2661"/>
                    <a:chExt cx="93" cy="247"/>
                  </a:xfrm>
                </p:grpSpPr>
                <p:sp>
                  <p:nvSpPr>
                    <p:cNvPr id="3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35" name="Group 176"/>
                <p:cNvGrpSpPr>
                  <a:grpSpLocks noChangeAspect="1"/>
                </p:cNvGrpSpPr>
                <p:nvPr/>
              </p:nvGrpSpPr>
              <p:grpSpPr bwMode="auto">
                <a:xfrm>
                  <a:off x="5" y="2533"/>
                  <a:ext cx="141" cy="374"/>
                  <a:chOff x="5" y="2533"/>
                  <a:chExt cx="141" cy="374"/>
                </a:xfrm>
              </p:grpSpPr>
              <p:sp>
                <p:nvSpPr>
                  <p:cNvPr id="3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1"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1</a:t>
              </a:r>
              <a:endParaRPr lang="en-US" sz="1600" b="1" dirty="0">
                <a:latin typeface="Arial" pitchFamily="34" charset="0"/>
                <a:cs typeface="Arial" pitchFamily="34" charset="0"/>
              </a:endParaRPr>
            </a:p>
          </p:txBody>
        </p:sp>
      </p:grpSp>
      <p:sp>
        <p:nvSpPr>
          <p:cNvPr id="340" name="AutoShape 154"/>
          <p:cNvSpPr>
            <a:spLocks noChangeArrowheads="1"/>
          </p:cNvSpPr>
          <p:nvPr/>
        </p:nvSpPr>
        <p:spPr bwMode="auto">
          <a:xfrm>
            <a:off x="1676400" y="474465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36" name="Group 158"/>
          <p:cNvGrpSpPr>
            <a:grpSpLocks noChangeAspect="1"/>
          </p:cNvGrpSpPr>
          <p:nvPr/>
        </p:nvGrpSpPr>
        <p:grpSpPr bwMode="auto">
          <a:xfrm flipH="1">
            <a:off x="2057399" y="5117923"/>
            <a:ext cx="411161" cy="494972"/>
            <a:chOff x="5" y="2480"/>
            <a:chExt cx="237" cy="430"/>
          </a:xfrm>
        </p:grpSpPr>
        <p:grpSp>
          <p:nvGrpSpPr>
            <p:cNvPr id="37" name="Group 159"/>
            <p:cNvGrpSpPr>
              <a:grpSpLocks noChangeAspect="1"/>
            </p:cNvGrpSpPr>
            <p:nvPr/>
          </p:nvGrpSpPr>
          <p:grpSpPr bwMode="auto">
            <a:xfrm>
              <a:off x="5" y="2521"/>
              <a:ext cx="145" cy="389"/>
              <a:chOff x="5" y="2521"/>
              <a:chExt cx="145" cy="389"/>
            </a:xfrm>
          </p:grpSpPr>
          <p:grpSp>
            <p:nvGrpSpPr>
              <p:cNvPr id="38" name="Group 160"/>
              <p:cNvGrpSpPr>
                <a:grpSpLocks noChangeAspect="1"/>
              </p:cNvGrpSpPr>
              <p:nvPr/>
            </p:nvGrpSpPr>
            <p:grpSpPr bwMode="auto">
              <a:xfrm>
                <a:off x="7" y="2654"/>
                <a:ext cx="143" cy="256"/>
                <a:chOff x="7" y="2654"/>
                <a:chExt cx="143" cy="256"/>
              </a:xfrm>
            </p:grpSpPr>
            <p:grpSp>
              <p:nvGrpSpPr>
                <p:cNvPr id="39" name="Group 161"/>
                <p:cNvGrpSpPr>
                  <a:grpSpLocks noChangeAspect="1"/>
                </p:cNvGrpSpPr>
                <p:nvPr/>
              </p:nvGrpSpPr>
              <p:grpSpPr bwMode="auto">
                <a:xfrm>
                  <a:off x="7" y="2661"/>
                  <a:ext cx="93" cy="247"/>
                  <a:chOff x="7" y="2661"/>
                  <a:chExt cx="93" cy="247"/>
                </a:xfrm>
              </p:grpSpPr>
              <p:sp>
                <p:nvSpPr>
                  <p:cNvPr id="36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5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0" name="Group 176"/>
              <p:cNvGrpSpPr>
                <a:grpSpLocks noChangeAspect="1"/>
              </p:cNvGrpSpPr>
              <p:nvPr/>
            </p:nvGrpSpPr>
            <p:grpSpPr bwMode="auto">
              <a:xfrm>
                <a:off x="5" y="2533"/>
                <a:ext cx="141" cy="374"/>
                <a:chOff x="5" y="2533"/>
                <a:chExt cx="141" cy="374"/>
              </a:xfrm>
            </p:grpSpPr>
            <p:sp>
              <p:nvSpPr>
                <p:cNvPr id="35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4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2" name="Rectangle 187"/>
          <p:cNvSpPr>
            <a:spLocks noChangeArrowheads="1"/>
          </p:cNvSpPr>
          <p:nvPr/>
        </p:nvSpPr>
        <p:spPr bwMode="auto">
          <a:xfrm>
            <a:off x="1735137" y="482085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3</a:t>
            </a:r>
            <a:endParaRPr lang="en-US" sz="1600" b="1" dirty="0">
              <a:latin typeface="Arial" pitchFamily="34" charset="0"/>
              <a:cs typeface="Arial" pitchFamily="34" charset="0"/>
            </a:endParaRPr>
          </a:p>
        </p:txBody>
      </p:sp>
      <p:sp>
        <p:nvSpPr>
          <p:cNvPr id="410" name="AutoShape 154"/>
          <p:cNvSpPr>
            <a:spLocks noChangeArrowheads="1"/>
          </p:cNvSpPr>
          <p:nvPr/>
        </p:nvSpPr>
        <p:spPr bwMode="auto">
          <a:xfrm>
            <a:off x="1684962" y="3440881"/>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371" name="Rectangle 187"/>
          <p:cNvSpPr>
            <a:spLocks noChangeArrowheads="1"/>
          </p:cNvSpPr>
          <p:nvPr/>
        </p:nvSpPr>
        <p:spPr bwMode="auto">
          <a:xfrm>
            <a:off x="1744662" y="352545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2</a:t>
            </a:r>
            <a:endParaRPr lang="en-US" sz="1600" b="1" dirty="0">
              <a:latin typeface="Arial" pitchFamily="34" charset="0"/>
              <a:cs typeface="Arial" pitchFamily="34" charset="0"/>
            </a:endParaRPr>
          </a:p>
        </p:txBody>
      </p:sp>
      <p:grpSp>
        <p:nvGrpSpPr>
          <p:cNvPr id="41" name="Group 158"/>
          <p:cNvGrpSpPr>
            <a:grpSpLocks noChangeAspect="1"/>
          </p:cNvGrpSpPr>
          <p:nvPr/>
        </p:nvGrpSpPr>
        <p:grpSpPr bwMode="auto">
          <a:xfrm flipH="1">
            <a:off x="2066924" y="3822523"/>
            <a:ext cx="411161" cy="494972"/>
            <a:chOff x="5" y="2480"/>
            <a:chExt cx="237" cy="430"/>
          </a:xfrm>
        </p:grpSpPr>
        <p:grpSp>
          <p:nvGrpSpPr>
            <p:cNvPr id="42" name="Group 159"/>
            <p:cNvGrpSpPr>
              <a:grpSpLocks noChangeAspect="1"/>
            </p:cNvGrpSpPr>
            <p:nvPr/>
          </p:nvGrpSpPr>
          <p:grpSpPr bwMode="auto">
            <a:xfrm>
              <a:off x="5" y="2521"/>
              <a:ext cx="145" cy="389"/>
              <a:chOff x="5" y="2521"/>
              <a:chExt cx="145" cy="389"/>
            </a:xfrm>
          </p:grpSpPr>
          <p:grpSp>
            <p:nvGrpSpPr>
              <p:cNvPr id="43" name="Group 300"/>
              <p:cNvGrpSpPr>
                <a:grpSpLocks noChangeAspect="1"/>
              </p:cNvGrpSpPr>
              <p:nvPr/>
            </p:nvGrpSpPr>
            <p:grpSpPr bwMode="auto">
              <a:xfrm>
                <a:off x="7" y="2654"/>
                <a:ext cx="143" cy="256"/>
                <a:chOff x="7" y="2654"/>
                <a:chExt cx="143" cy="256"/>
              </a:xfrm>
            </p:grpSpPr>
            <p:grpSp>
              <p:nvGrpSpPr>
                <p:cNvPr id="44" name="Group 161"/>
                <p:cNvGrpSpPr>
                  <a:grpSpLocks noChangeAspect="1"/>
                </p:cNvGrpSpPr>
                <p:nvPr/>
              </p:nvGrpSpPr>
              <p:grpSpPr bwMode="auto">
                <a:xfrm>
                  <a:off x="7" y="2661"/>
                  <a:ext cx="93" cy="247"/>
                  <a:chOff x="7" y="2661"/>
                  <a:chExt cx="93" cy="247"/>
                </a:xfrm>
              </p:grpSpPr>
              <p:sp>
                <p:nvSpPr>
                  <p:cNvPr id="39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8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5" name="Group 176"/>
              <p:cNvGrpSpPr>
                <a:grpSpLocks noChangeAspect="1"/>
              </p:cNvGrpSpPr>
              <p:nvPr/>
            </p:nvGrpSpPr>
            <p:grpSpPr bwMode="auto">
              <a:xfrm>
                <a:off x="5" y="2533"/>
                <a:ext cx="141" cy="374"/>
                <a:chOff x="5" y="2533"/>
                <a:chExt cx="141" cy="374"/>
              </a:xfrm>
            </p:grpSpPr>
            <p:sp>
              <p:nvSpPr>
                <p:cNvPr id="38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7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7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6" name="Group 405"/>
          <p:cNvGrpSpPr/>
          <p:nvPr/>
        </p:nvGrpSpPr>
        <p:grpSpPr>
          <a:xfrm>
            <a:off x="4800600" y="3152516"/>
            <a:ext cx="609600" cy="1925234"/>
            <a:chOff x="6911628" y="2921544"/>
            <a:chExt cx="1089372" cy="1925234"/>
          </a:xfrm>
        </p:grpSpPr>
        <p:cxnSp>
          <p:nvCxnSpPr>
            <p:cNvPr id="407" name="Straight Connector 406"/>
            <p:cNvCxnSpPr/>
            <p:nvPr/>
          </p:nvCxnSpPr>
          <p:spPr>
            <a:xfrm>
              <a:off x="6911628" y="2921544"/>
              <a:ext cx="1089372" cy="15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a:off x="6911628" y="4839411"/>
              <a:ext cx="1089372" cy="7367"/>
            </a:xfrm>
            <a:prstGeom prst="line">
              <a:avLst/>
            </a:prstGeom>
            <a:ln>
              <a:solidFill>
                <a:srgbClr val="595959"/>
              </a:solidFill>
              <a:prstDash val="dash"/>
            </a:ln>
          </p:spPr>
          <p:style>
            <a:lnRef idx="2">
              <a:schemeClr val="accent1"/>
            </a:lnRef>
            <a:fillRef idx="0">
              <a:schemeClr val="accent1"/>
            </a:fillRef>
            <a:effectRef idx="1">
              <a:schemeClr val="accent1"/>
            </a:effectRef>
            <a:fontRef idx="minor">
              <a:schemeClr val="tx1"/>
            </a:fontRef>
          </p:style>
        </p:cxnSp>
      </p:grpSp>
      <p:sp>
        <p:nvSpPr>
          <p:cNvPr id="411" name="Rounded Rectangle 410"/>
          <p:cNvSpPr/>
          <p:nvPr/>
        </p:nvSpPr>
        <p:spPr>
          <a:xfrm rot="16200000">
            <a:off x="2321717" y="24143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3" name="Rounded Rectangle 412"/>
          <p:cNvSpPr/>
          <p:nvPr/>
        </p:nvSpPr>
        <p:spPr>
          <a:xfrm rot="16200000">
            <a:off x="2321717" y="37859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5" name="Rounded Rectangle 414"/>
          <p:cNvSpPr/>
          <p:nvPr/>
        </p:nvSpPr>
        <p:spPr>
          <a:xfrm rot="16200000">
            <a:off x="2321717" y="50813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7" name="TextBox 416"/>
          <p:cNvSpPr txBox="1"/>
          <p:nvPr/>
        </p:nvSpPr>
        <p:spPr>
          <a:xfrm>
            <a:off x="7162800" y="4158208"/>
            <a:ext cx="2077550" cy="1938992"/>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Multiple Cores sharing Access Network</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Access Abstraction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Data and Control plane separation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Central control </a:t>
            </a:r>
          </a:p>
        </p:txBody>
      </p:sp>
      <p:sp>
        <p:nvSpPr>
          <p:cNvPr id="418" name="Rounded Rectangle 417"/>
          <p:cNvSpPr/>
          <p:nvPr/>
        </p:nvSpPr>
        <p:spPr>
          <a:xfrm rot="16200000">
            <a:off x="787280" y="3709720"/>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Tree>
    <p:extLst>
      <p:ext uri="{BB962C8B-B14F-4D97-AF65-F5344CB8AC3E}">
        <p14:creationId xmlns:p14="http://schemas.microsoft.com/office/powerpoint/2010/main" val="23110752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SDN-based OmniRAN Use Cases </a:t>
            </a:r>
            <a:r>
              <a:rPr lang="en-US" dirty="0" smtClean="0"/>
              <a:t/>
            </a:r>
            <a:br>
              <a:rPr lang="en-US" dirty="0" smtClean="0"/>
            </a:br>
            <a:r>
              <a:rPr lang="en-US" sz="3600" dirty="0" smtClean="0"/>
              <a:t>Gaps to existing IEEE 802 technologies</a:t>
            </a:r>
            <a:endParaRPr lang="en-US" dirty="0"/>
          </a:p>
        </p:txBody>
      </p:sp>
      <p:sp>
        <p:nvSpPr>
          <p:cNvPr id="5" name="Content Placeholder 4"/>
          <p:cNvSpPr>
            <a:spLocks noGrp="1"/>
          </p:cNvSpPr>
          <p:nvPr>
            <p:ph idx="1"/>
          </p:nvPr>
        </p:nvSpPr>
        <p:spPr/>
        <p:txBody>
          <a:bodyPr>
            <a:noAutofit/>
          </a:bodyPr>
          <a:lstStyle/>
          <a:p>
            <a:r>
              <a:rPr lang="en-US" sz="2000" dirty="0" smtClean="0"/>
              <a:t>Control of data forwarding plane, common to 802 technologies</a:t>
            </a:r>
          </a:p>
          <a:p>
            <a:pPr lvl="1"/>
            <a:r>
              <a:rPr lang="en-US" sz="1800" dirty="0" smtClean="0"/>
              <a:t>Southbound interface enabling the communication between the 802 technologies and the central controller (e.g. access abstraction)</a:t>
            </a:r>
          </a:p>
          <a:p>
            <a:pPr lvl="1"/>
            <a:r>
              <a:rPr lang="en-US" sz="1800" dirty="0" smtClean="0"/>
              <a:t>Clearly defined interfaces, SAPs and behaviors</a:t>
            </a:r>
          </a:p>
          <a:p>
            <a:pPr lvl="1"/>
            <a:r>
              <a:rPr lang="en-US" sz="1800" dirty="0" smtClean="0"/>
              <a:t>Ability to modify data path based on arbitrary but bounded selection parameters</a:t>
            </a:r>
          </a:p>
          <a:p>
            <a:pPr lvl="2"/>
            <a:r>
              <a:rPr lang="en-US" sz="1400" dirty="0" smtClean="0"/>
              <a:t>Packet classification mechanisms based on templates (á la </a:t>
            </a:r>
            <a:r>
              <a:rPr lang="en-US" sz="1400" dirty="0" err="1" smtClean="0"/>
              <a:t>OpenFlow</a:t>
            </a:r>
            <a:r>
              <a:rPr lang="en-US" sz="1400" dirty="0" smtClean="0"/>
              <a:t>)</a:t>
            </a:r>
          </a:p>
          <a:p>
            <a:pPr lvl="2"/>
            <a:r>
              <a:rPr lang="en-US" sz="1400" dirty="0" smtClean="0"/>
              <a:t>End-to-end packet flow and </a:t>
            </a:r>
            <a:r>
              <a:rPr lang="en-US" sz="1400" dirty="0" err="1" smtClean="0"/>
              <a:t>QoS</a:t>
            </a:r>
            <a:endParaRPr lang="en-US" sz="1400" dirty="0" smtClean="0"/>
          </a:p>
          <a:p>
            <a:r>
              <a:rPr lang="en-US" sz="2000" dirty="0" smtClean="0"/>
              <a:t>Radio configuration mechanism for access and backhaul links</a:t>
            </a:r>
          </a:p>
          <a:p>
            <a:pPr lvl="1"/>
            <a:r>
              <a:rPr lang="en-US" sz="1800" dirty="0" smtClean="0"/>
              <a:t>With defined metrics and reporting</a:t>
            </a:r>
          </a:p>
          <a:p>
            <a:r>
              <a:rPr lang="en-US" sz="2000" dirty="0" smtClean="0"/>
              <a:t>Data plane management of the multiple-interface Terminal</a:t>
            </a:r>
          </a:p>
          <a:p>
            <a:pPr lvl="1"/>
            <a:r>
              <a:rPr lang="en-US" sz="1800" dirty="0" smtClean="0"/>
              <a:t>Notion of 802 logical interface facing L3</a:t>
            </a:r>
          </a:p>
          <a:p>
            <a:r>
              <a:rPr lang="en-US" sz="2000" dirty="0" smtClean="0"/>
              <a:t>Generic 802 access authorization and attachment</a:t>
            </a:r>
          </a:p>
          <a:p>
            <a:endParaRPr lang="en-US" sz="2000" dirty="0" smtClean="0"/>
          </a:p>
          <a:p>
            <a:endParaRPr lang="en-US" sz="2000" dirty="0"/>
          </a:p>
        </p:txBody>
      </p:sp>
    </p:spTree>
    <p:extLst>
      <p:ext uri="{BB962C8B-B14F-4D97-AF65-F5344CB8AC3E}">
        <p14:creationId xmlns:p14="http://schemas.microsoft.com/office/powerpoint/2010/main" val="1254029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to Handling IEEE 802 Attributes in IP Protocols</a:t>
            </a:r>
            <a:endParaRPr lang="en-US" dirty="0"/>
          </a:p>
        </p:txBody>
      </p:sp>
      <p:sp>
        <p:nvSpPr>
          <p:cNvPr id="3" name="Content Placeholder 2"/>
          <p:cNvSpPr>
            <a:spLocks noGrp="1"/>
          </p:cNvSpPr>
          <p:nvPr>
            <p:ph idx="1"/>
          </p:nvPr>
        </p:nvSpPr>
        <p:spPr/>
        <p:txBody>
          <a:bodyPr>
            <a:normAutofit fontScale="70000" lnSpcReduction="20000"/>
          </a:bodyPr>
          <a:lstStyle/>
          <a:p>
            <a:r>
              <a:rPr lang="en-US" dirty="0"/>
              <a:t>H</a:t>
            </a:r>
            <a:r>
              <a:rPr lang="en-US" dirty="0" smtClean="0"/>
              <a:t>andling of IEEE 802 specific attributes of IP protocols within the activities of IEEE P802:</a:t>
            </a:r>
          </a:p>
          <a:p>
            <a:pPr lvl="1"/>
            <a:r>
              <a:rPr lang="en-US" dirty="0" smtClean="0"/>
              <a:t>IEEE P802 has an established routine for defining the MIBs of IEEE 802 technologies</a:t>
            </a:r>
          </a:p>
          <a:p>
            <a:pPr lvl="2"/>
            <a:r>
              <a:rPr lang="en-US" dirty="0" smtClean="0"/>
              <a:t>Now completely in scope for IEEE 802</a:t>
            </a:r>
          </a:p>
          <a:p>
            <a:pPr lvl="1"/>
            <a:r>
              <a:rPr lang="en-US" dirty="0" smtClean="0"/>
              <a:t>No defined processes for defining other IEEE 802 related attributes in IP protocols</a:t>
            </a:r>
          </a:p>
          <a:p>
            <a:pPr lvl="2"/>
            <a:r>
              <a:rPr lang="en-US" dirty="0"/>
              <a:t>e</a:t>
            </a:r>
            <a:r>
              <a:rPr lang="en-US" dirty="0" smtClean="0"/>
              <a:t>.g. AAA attributes are mainly done by IETF with some informal review by IEEE 802 WGs</a:t>
            </a:r>
          </a:p>
          <a:p>
            <a:r>
              <a:rPr lang="en-US" dirty="0" smtClean="0"/>
              <a:t>Specification of IEEE 802 related attributes for IP protocols by IETF has many cumbersome issues.</a:t>
            </a:r>
          </a:p>
          <a:p>
            <a:r>
              <a:rPr lang="en-US" dirty="0" smtClean="0"/>
              <a:t>Dedicated I-D to be submitted on the potential issues.</a:t>
            </a:r>
          </a:p>
          <a:p>
            <a:pPr lvl="1"/>
            <a:r>
              <a:rPr lang="en-US" dirty="0" smtClean="0"/>
              <a:t>Cooperation between IEEE 802 and IETF is currently reviewed and refined in [draft-iab-rfc4441rev-04.txt]</a:t>
            </a:r>
          </a:p>
          <a:p>
            <a:pPr lvl="1"/>
            <a:r>
              <a:rPr lang="en-US" dirty="0" smtClean="0"/>
              <a:t>IEEE 802 has to take care of all its attributes for IP protocols</a:t>
            </a:r>
          </a:p>
          <a:p>
            <a:pPr lvl="2"/>
            <a:r>
              <a:rPr lang="en-US" dirty="0" smtClean="0"/>
              <a:t>like done today for managed objects (MIBs)</a:t>
            </a:r>
          </a:p>
        </p:txBody>
      </p:sp>
    </p:spTree>
    <p:extLst>
      <p:ext uri="{BB962C8B-B14F-4D97-AF65-F5344CB8AC3E}">
        <p14:creationId xmlns:p14="http://schemas.microsoft.com/office/powerpoint/2010/main" val="15445657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Ways forward</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p:txBody>
          <a:bodyPr>
            <a:normAutofit fontScale="55000" lnSpcReduction="20000"/>
          </a:bodyPr>
          <a:lstStyle/>
          <a:p>
            <a:r>
              <a:rPr lang="en-US" dirty="0" smtClean="0"/>
              <a:t>OmniRAN is an abstraction of access networks based on IEEE 802 technologies.</a:t>
            </a:r>
          </a:p>
          <a:p>
            <a:pPr lvl="1"/>
            <a:r>
              <a:rPr lang="en-US" dirty="0"/>
              <a:t>Defining a common framework for deployment of IEEE 802 technologies for network access for various purposes</a:t>
            </a:r>
          </a:p>
          <a:p>
            <a:pPr lvl="1"/>
            <a:r>
              <a:rPr lang="en-US" dirty="0"/>
              <a:t>Creating unified control interfaces to enable integration of various IEEE 802 access technologies into a common architecture and control infrastructure</a:t>
            </a:r>
          </a:p>
          <a:p>
            <a:pPr lvl="1"/>
            <a:r>
              <a:rPr lang="en-US" dirty="0"/>
              <a:t>Supporting new developments for networking like </a:t>
            </a:r>
            <a:r>
              <a:rPr lang="en-US" dirty="0" smtClean="0"/>
              <a:t>SDN</a:t>
            </a:r>
            <a:r>
              <a:rPr lang="en-US" dirty="0"/>
              <a:t/>
            </a:r>
            <a:br>
              <a:rPr lang="en-US" dirty="0"/>
            </a:br>
            <a:endParaRPr lang="en-US" dirty="0"/>
          </a:p>
          <a:p>
            <a:r>
              <a:rPr lang="en-US" dirty="0" smtClean="0"/>
              <a:t>OmniRAN Specification in the scope of IEEE 802 would consist of</a:t>
            </a:r>
          </a:p>
          <a:p>
            <a:pPr lvl="1"/>
            <a:r>
              <a:rPr lang="en-US" dirty="0" smtClean="0"/>
              <a:t>an part defining control attributes and referencing the DL SAP</a:t>
            </a:r>
          </a:p>
          <a:p>
            <a:pPr lvl="1"/>
            <a:r>
              <a:rPr lang="en-US" dirty="0" smtClean="0"/>
              <a:t>an part outlining the overall architecture</a:t>
            </a:r>
          </a:p>
          <a:p>
            <a:pPr lvl="1"/>
            <a:r>
              <a:rPr lang="en-US" smtClean="0"/>
              <a:t>an part </a:t>
            </a:r>
            <a:r>
              <a:rPr lang="en-US" dirty="0" smtClean="0"/>
              <a:t>proposing the usage of particular IP protocols and the mapping of the IEEE 802 attributes into the IP protocols.</a:t>
            </a:r>
          </a:p>
          <a:p>
            <a:r>
              <a:rPr lang="en-US" dirty="0" smtClean="0"/>
              <a:t>Gaps in IEEE 802 technologies would have to be addressed by the individual WGs</a:t>
            </a:r>
          </a:p>
          <a:p>
            <a:r>
              <a:rPr lang="en-US" dirty="0" smtClean="0"/>
              <a:t>Common framework necessary to align activities within the individual WGs</a:t>
            </a:r>
          </a:p>
          <a:p>
            <a:r>
              <a:rPr lang="en-US" dirty="0" smtClean="0"/>
              <a:t>There are already a couple of ‘framework’ activities in IEEE 802</a:t>
            </a:r>
          </a:p>
          <a:p>
            <a:pPr lvl="1"/>
            <a:r>
              <a:rPr lang="en-US" dirty="0" smtClean="0"/>
              <a:t>Can OmniRAN be picky backed to one of the existing framework activities?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ToC</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Access network functions within the scope of IEEE 802</a:t>
            </a:r>
          </a:p>
          <a:p>
            <a:pPr lvl="1"/>
            <a:endParaRPr lang="en-US" dirty="0" smtClean="0"/>
          </a:p>
          <a:p>
            <a:r>
              <a:rPr lang="en-US" dirty="0" smtClean="0"/>
              <a:t>Gaps to existing IEEE 802 standards (and procedures)</a:t>
            </a:r>
          </a:p>
          <a:p>
            <a:pPr lvl="1"/>
            <a:r>
              <a:rPr lang="en-US" dirty="0" smtClean="0"/>
              <a:t>Example use cases investigated for gap analysis</a:t>
            </a:r>
          </a:p>
          <a:p>
            <a:pPr lvl="1"/>
            <a:r>
              <a:rPr lang="en-US" dirty="0" smtClean="0"/>
              <a:t>Gap#1: Support for point-to-point links and link status indication in bridged access networks</a:t>
            </a:r>
          </a:p>
          <a:p>
            <a:pPr lvl="1"/>
            <a:r>
              <a:rPr lang="en-US" dirty="0" smtClean="0"/>
              <a:t>Gap#2: Network-ID and service indication in wired Ethernet</a:t>
            </a:r>
          </a:p>
          <a:p>
            <a:pPr lvl="1"/>
            <a:r>
              <a:rPr lang="en-US" dirty="0" smtClean="0"/>
              <a:t>Gap#3: Control interfaces for Software Defined Networking (SDN)</a:t>
            </a:r>
          </a:p>
          <a:p>
            <a:pPr lvl="1"/>
            <a:r>
              <a:rPr lang="en-US" dirty="0" smtClean="0"/>
              <a:t>Gap#4: Specification of IEEE 802 specific attributes for IETF protocols</a:t>
            </a:r>
          </a:p>
          <a:p>
            <a:r>
              <a:rPr lang="en-US" dirty="0" smtClean="0"/>
              <a:t>Conclusion and potential ways forward</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WITHIN </a:t>
            </a:r>
            <a:br>
              <a:rPr lang="en-US" dirty="0" smtClean="0"/>
            </a:br>
            <a:r>
              <a:rPr lang="en-US" dirty="0" smtClean="0"/>
              <a:t>The SCOPE of IEEE 802</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err="1"/>
              <a:t>Access Networks enable the</a:t>
            </a:r>
            <a:r>
              <a:rPr lang="en-US" dirty="0"/>
              <a:t> </a:t>
            </a:r>
            <a:r>
              <a:rPr lang="en-US" dirty="0" smtClean="0"/>
              <a:t>dynamic </a:t>
            </a:r>
            <a:r>
              <a:rPr lang="en-US" dirty="0"/>
              <a:t>a</a:t>
            </a:r>
            <a:r>
              <a:rPr lang="en-US" dirty="0" smtClean="0"/>
              <a:t>ttachment of </a:t>
            </a:r>
            <a:r>
              <a:rPr lang="en-US" dirty="0"/>
              <a:t>t</a:t>
            </a:r>
            <a:r>
              <a:rPr lang="en-US" dirty="0" smtClean="0"/>
              <a:t>erminals to </a:t>
            </a:r>
            <a:r>
              <a:rPr lang="en-US" dirty="0"/>
              <a:t>n</a:t>
            </a:r>
            <a:r>
              <a:rPr lang="en-US" dirty="0" smtClean="0"/>
              <a:t>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Core</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over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mc:AlternateContent xmlns:mc="http://schemas.openxmlformats.org/markup-compatibility/2006">
              <mc:Choice xmlns:v="urn:schemas-microsoft-com:vml" Requires="v">
                <p:oleObj spid="_x0000_s10288" name="Clip" r:id="rId4" imgW="5761038" imgH="3224213" progId="">
                  <p:embed/>
                </p:oleObj>
              </mc:Choice>
              <mc:Fallback>
                <p:oleObj name="Clip" r:id="rId4" imgW="5761038" imgH="3224213" progId="">
                  <p:embed/>
                  <p:pic>
                    <p:nvPicPr>
                      <p:cNvPr id="0" name="Picture 4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527267"/>
                        <a:ext cx="9906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6">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353053" y="1563962"/>
            <a:ext cx="467476" cy="20518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Core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7"/>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Functional decomposition of dynamic network access</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6"/>
            <a:ext cx="4116388" cy="3930329"/>
          </a:xfrm>
        </p:spPr>
        <p:txBody>
          <a:bodyPr>
            <a:normAutofit fontScale="92500" lnSpcReduction="10000"/>
          </a:bodyPr>
          <a:lstStyle/>
          <a:p>
            <a:r>
              <a:rPr lang="en-US" dirty="0" smtClean="0"/>
              <a:t>Network advertisement</a:t>
            </a:r>
          </a:p>
          <a:p>
            <a:r>
              <a:rPr lang="en-US" dirty="0" smtClean="0"/>
              <a:t>Pre-association </a:t>
            </a:r>
            <a:r>
              <a:rPr lang="en-US" dirty="0" err="1" smtClean="0"/>
              <a:t>signalling</a:t>
            </a:r>
            <a:endParaRPr lang="en-US" dirty="0" smtClean="0"/>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access networks</a:t>
            </a:r>
          </a:p>
          <a:p>
            <a:r>
              <a:rPr lang="en-US" dirty="0" smtClean="0"/>
              <a:t>Traffic forwarding to core based on L2 addresses</a:t>
            </a:r>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Core</a:t>
            </a:r>
            <a:endParaRPr lang="en-US" dirty="0"/>
          </a:p>
        </p:txBody>
      </p:sp>
      <p:sp>
        <p:nvSpPr>
          <p:cNvPr id="10" name="Content Placeholder 9"/>
          <p:cNvSpPr>
            <a:spLocks noGrp="1"/>
          </p:cNvSpPr>
          <p:nvPr>
            <p:ph sz="quarter" idx="4"/>
          </p:nvPr>
        </p:nvSpPr>
        <p:spPr>
          <a:xfrm>
            <a:off x="4645025" y="2333987"/>
            <a:ext cx="4194175" cy="3930328"/>
          </a:xfrm>
        </p:spPr>
        <p:txBody>
          <a:bodyPr>
            <a:normAutofit fontScale="92500" lnSpcReduction="20000"/>
          </a:bodyPr>
          <a:lstStyle/>
          <a:p>
            <a:r>
              <a:rPr lang="en-US" dirty="0" smtClean="0"/>
              <a:t>Subscription management</a:t>
            </a:r>
          </a:p>
          <a:p>
            <a:r>
              <a:rPr lang="en-US" dirty="0"/>
              <a:t>Terminal provisioning</a:t>
            </a:r>
            <a:endParaRPr lang="en-US" dirty="0" smtClean="0"/>
          </a:p>
          <a:p>
            <a:r>
              <a:rPr lang="en-US" dirty="0" smtClean="0"/>
              <a:t>Authentication, authorization and accounting server</a:t>
            </a:r>
            <a:endParaRPr lang="en-GB" dirty="0" smtClean="0"/>
          </a:p>
          <a:p>
            <a:r>
              <a:rPr lang="en-US" dirty="0" smtClean="0"/>
              <a:t>IP address management </a:t>
            </a:r>
          </a:p>
          <a:p>
            <a:r>
              <a:rPr lang="en-US" dirty="0"/>
              <a:t>IP connectivity establishment to Internet and services</a:t>
            </a:r>
          </a:p>
          <a:p>
            <a:r>
              <a:rPr lang="en-US" dirty="0" smtClean="0"/>
              <a:t>Policy &amp; QoS management server (policy decision)</a:t>
            </a:r>
          </a:p>
          <a:p>
            <a:r>
              <a:rPr lang="en-US" dirty="0" smtClean="0"/>
              <a:t>Mobility Anchor</a:t>
            </a:r>
          </a:p>
          <a:p>
            <a:r>
              <a:rPr lang="en-US" dirty="0" smtClean="0"/>
              <a:t>Roaming support to other cores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bwMode="auto">
          <a:xfrm>
            <a:off x="251520" y="4644000"/>
            <a:ext cx="8640960" cy="1800000"/>
          </a:xfrm>
          <a:prstGeom prst="rect">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0" rIns="91440" bIns="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mn-lt"/>
            </a:endParaRPr>
          </a:p>
        </p:txBody>
      </p:sp>
      <p:sp>
        <p:nvSpPr>
          <p:cNvPr id="176" name="Rectangle 175"/>
          <p:cNvSpPr/>
          <p:nvPr/>
        </p:nvSpPr>
        <p:spPr bwMode="auto">
          <a:xfrm>
            <a:off x="612000" y="5582125"/>
            <a:ext cx="7964999" cy="854999"/>
          </a:xfrm>
          <a:prstGeom prst="rect">
            <a:avLst/>
          </a:prstGeom>
          <a:solidFill>
            <a:schemeClr val="accent1">
              <a:lumMod val="60000"/>
              <a:lumOff val="40000"/>
            </a:schemeClr>
          </a:solidFill>
          <a:ln w="127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0" numCol="1" rtlCol="0" anchor="b"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mn-lt"/>
              </a:rPr>
              <a:t>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849022" y="6165866"/>
            <a:ext cx="1922977" cy="98134"/>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2817000" y="6179974"/>
            <a:ext cx="1757622" cy="8402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grpSp>
        <p:nvGrpSpPr>
          <p:cNvPr id="10" name="Group 9"/>
          <p:cNvGrpSpPr/>
          <p:nvPr/>
        </p:nvGrpSpPr>
        <p:grpSpPr>
          <a:xfrm>
            <a:off x="829866" y="4691058"/>
            <a:ext cx="708533" cy="1481185"/>
            <a:chOff x="971599" y="3514117"/>
            <a:chExt cx="1080121" cy="1355043"/>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32" name="Rectangle 31"/>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3" name="Rectangle 32"/>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0" name="Rectangle 219"/>
          <p:cNvSpPr/>
          <p:nvPr/>
        </p:nvSpPr>
        <p:spPr bwMode="auto">
          <a:xfrm>
            <a:off x="2796517" y="5577793"/>
            <a:ext cx="542082"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1" name="Rectangle 220"/>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4" name="Isosceles Triangle 33"/>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nvGrpSpPr>
          <p:cNvPr id="232" name="Group 231"/>
          <p:cNvGrpSpPr/>
          <p:nvPr/>
        </p:nvGrpSpPr>
        <p:grpSpPr>
          <a:xfrm>
            <a:off x="7667161" y="4689000"/>
            <a:ext cx="708533" cy="1481185"/>
            <a:chOff x="971599" y="3514117"/>
            <a:chExt cx="1080121" cy="1355043"/>
          </a:xfrm>
        </p:grpSpPr>
        <p:sp>
          <p:nvSpPr>
            <p:cNvPr id="233" name="Rectangle 23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34" name="Rectangle 23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35" name="Rectangle 23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236" name="Rectangle 23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237" name="Rectangle 236"/>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238" name="Rectangle 237"/>
          <p:cNvSpPr/>
          <p:nvPr/>
        </p:nvSpPr>
        <p:spPr bwMode="auto">
          <a:xfrm>
            <a:off x="6388104" y="5284684"/>
            <a:ext cx="553982" cy="3119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9" name="Rectangle 238"/>
          <p:cNvSpPr/>
          <p:nvPr/>
        </p:nvSpPr>
        <p:spPr bwMode="auto">
          <a:xfrm>
            <a:off x="5850948" y="5284684"/>
            <a:ext cx="544304" cy="30887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1" name="Isosceles Triangle 230"/>
          <p:cNvSpPr/>
          <p:nvPr/>
        </p:nvSpPr>
        <p:spPr bwMode="auto">
          <a:xfrm flipV="1">
            <a:off x="5850948" y="5280364"/>
            <a:ext cx="1091137" cy="111178"/>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0" name="Rectangle 239"/>
          <p:cNvSpPr/>
          <p:nvPr/>
        </p:nvSpPr>
        <p:spPr bwMode="auto">
          <a:xfrm>
            <a:off x="4608823" y="6172243"/>
            <a:ext cx="1772263" cy="90874"/>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1" name="Rectangle 240"/>
          <p:cNvSpPr/>
          <p:nvPr/>
        </p:nvSpPr>
        <p:spPr bwMode="auto">
          <a:xfrm>
            <a:off x="6437594" y="6174301"/>
            <a:ext cx="1930051" cy="8881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4" name="Rectangle 243"/>
          <p:cNvSpPr/>
          <p:nvPr/>
        </p:nvSpPr>
        <p:spPr bwMode="auto">
          <a:xfrm>
            <a:off x="4058679" y="559245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5" name="Rectangle 244"/>
          <p:cNvSpPr/>
          <p:nvPr/>
        </p:nvSpPr>
        <p:spPr bwMode="auto">
          <a:xfrm>
            <a:off x="4058679" y="588119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6" name="Rectangle 245"/>
          <p:cNvSpPr/>
          <p:nvPr/>
        </p:nvSpPr>
        <p:spPr bwMode="auto">
          <a:xfrm>
            <a:off x="4602983" y="559245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7" name="Rectangle 246"/>
          <p:cNvSpPr/>
          <p:nvPr/>
        </p:nvSpPr>
        <p:spPr bwMode="auto">
          <a:xfrm>
            <a:off x="4602980" y="5879134"/>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8" name="Isosceles Triangle 247"/>
          <p:cNvSpPr/>
          <p:nvPr/>
        </p:nvSpPr>
        <p:spPr bwMode="auto">
          <a:xfrm flipV="1">
            <a:off x="4058679" y="5592454"/>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9" name="Rectangle 248"/>
          <p:cNvSpPr/>
          <p:nvPr/>
        </p:nvSpPr>
        <p:spPr bwMode="auto">
          <a:xfrm>
            <a:off x="5855699" y="559356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0" name="Rectangle 249"/>
          <p:cNvSpPr/>
          <p:nvPr/>
        </p:nvSpPr>
        <p:spPr bwMode="auto">
          <a:xfrm>
            <a:off x="5855699" y="588230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1" name="Rectangle 250"/>
          <p:cNvSpPr/>
          <p:nvPr/>
        </p:nvSpPr>
        <p:spPr bwMode="auto">
          <a:xfrm>
            <a:off x="6400003" y="559356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2" name="Rectangle 251"/>
          <p:cNvSpPr/>
          <p:nvPr/>
        </p:nvSpPr>
        <p:spPr bwMode="auto">
          <a:xfrm>
            <a:off x="6400000" y="5880243"/>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14" name="Rectangle 313"/>
          <p:cNvSpPr/>
          <p:nvPr/>
        </p:nvSpPr>
        <p:spPr bwMode="auto">
          <a:xfrm>
            <a:off x="251520" y="2770059"/>
            <a:ext cx="8640960" cy="1019756"/>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a:t>Access Network Abstraction by OmniRAN</a:t>
            </a:r>
          </a:p>
        </p:txBody>
      </p:sp>
      <p:sp>
        <p:nvSpPr>
          <p:cNvPr id="11" name="Content Placeholder 10"/>
          <p:cNvSpPr>
            <a:spLocks noGrp="1"/>
          </p:cNvSpPr>
          <p:nvPr>
            <p:ph idx="1"/>
          </p:nvPr>
        </p:nvSpPr>
        <p:spPr>
          <a:xfrm>
            <a:off x="252000" y="3879000"/>
            <a:ext cx="8640000" cy="720000"/>
          </a:xfrm>
        </p:spPr>
        <p:txBody>
          <a:bodyPr>
            <a:normAutofit fontScale="77500" lnSpcReduction="20000"/>
          </a:bodyPr>
          <a:lstStyle/>
          <a:p>
            <a:pPr marL="0" indent="0">
              <a:buNone/>
            </a:pPr>
            <a:r>
              <a:rPr lang="en-US"/>
              <a:t>OmniRAN provides a generic model of an access network based on IEEE 802 technologies</a:t>
            </a:r>
          </a:p>
        </p:txBody>
      </p:sp>
      <p:sp>
        <p:nvSpPr>
          <p:cNvPr id="91" name="Rounded Rectangle 90"/>
          <p:cNvSpPr/>
          <p:nvPr/>
        </p:nvSpPr>
        <p:spPr bwMode="auto">
          <a:xfrm>
            <a:off x="7569069" y="1585005"/>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585005"/>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585006"/>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585005"/>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988865"/>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846864"/>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2259517"/>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2194889"/>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776848"/>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806295"/>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741145"/>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617452"/>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585005"/>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784444"/>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857159"/>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722144"/>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327389" y="1574899"/>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2076750"/>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584930"/>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2054506"/>
            <a:ext cx="503237" cy="252412"/>
          </a:xfrm>
          <a:prstGeom prst="rect">
            <a:avLst/>
          </a:prstGeom>
          <a:noFill/>
        </p:spPr>
      </p:pic>
      <p:sp>
        <p:nvSpPr>
          <p:cNvPr id="242" name="Text Box 82"/>
          <p:cNvSpPr txBox="1">
            <a:spLocks noChangeArrowheads="1"/>
          </p:cNvSpPr>
          <p:nvPr/>
        </p:nvSpPr>
        <p:spPr bwMode="auto">
          <a:xfrm>
            <a:off x="6152533" y="1584125"/>
            <a:ext cx="40876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Core</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584000"/>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sp>
        <p:nvSpPr>
          <p:cNvPr id="256" name="Rectangle 255"/>
          <p:cNvSpPr/>
          <p:nvPr/>
        </p:nvSpPr>
        <p:spPr bwMode="auto">
          <a:xfrm>
            <a:off x="6102719" y="3061931"/>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Core</a:t>
            </a:r>
          </a:p>
        </p:txBody>
      </p:sp>
      <p:sp>
        <p:nvSpPr>
          <p:cNvPr id="257" name="Rectangle 256"/>
          <p:cNvSpPr/>
          <p:nvPr/>
        </p:nvSpPr>
        <p:spPr bwMode="auto">
          <a:xfrm>
            <a:off x="7728894" y="3069134"/>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0" name="Oval 259"/>
          <p:cNvSpPr/>
          <p:nvPr/>
        </p:nvSpPr>
        <p:spPr bwMode="auto">
          <a:xfrm>
            <a:off x="5540257" y="31416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1" name="TextBox 260"/>
          <p:cNvSpPr txBox="1"/>
          <p:nvPr/>
        </p:nvSpPr>
        <p:spPr>
          <a:xfrm>
            <a:off x="5397382" y="2836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1" name="Straight Connector 40"/>
          <p:cNvCxnSpPr/>
          <p:nvPr/>
        </p:nvCxnSpPr>
        <p:spPr bwMode="auto">
          <a:xfrm>
            <a:off x="1476664" y="3217800"/>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3" name="Straight Connector 262"/>
          <p:cNvCxnSpPr/>
          <p:nvPr/>
        </p:nvCxnSpPr>
        <p:spPr bwMode="auto">
          <a:xfrm>
            <a:off x="1476664" y="3451731"/>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64" name="Group 95"/>
          <p:cNvGrpSpPr/>
          <p:nvPr/>
        </p:nvGrpSpPr>
        <p:grpSpPr>
          <a:xfrm>
            <a:off x="1693884" y="3376800"/>
            <a:ext cx="479618" cy="457200"/>
            <a:chOff x="1524000" y="2209800"/>
            <a:chExt cx="479618" cy="457200"/>
          </a:xfrm>
        </p:grpSpPr>
        <p:sp>
          <p:nvSpPr>
            <p:cNvPr id="265" name="Oval 264"/>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6" name="TextBox 265"/>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68" name="Straight Connector 267"/>
          <p:cNvCxnSpPr/>
          <p:nvPr/>
        </p:nvCxnSpPr>
        <p:spPr bwMode="auto">
          <a:xfrm>
            <a:off x="4895956" y="3451731"/>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70" name="Straight Connector 269"/>
          <p:cNvCxnSpPr>
            <a:stCxn id="256" idx="3"/>
            <a:endCxn id="257" idx="1"/>
          </p:cNvCxnSpPr>
          <p:nvPr/>
        </p:nvCxnSpPr>
        <p:spPr bwMode="auto">
          <a:xfrm>
            <a:off x="6687784" y="3354464"/>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73" name="Group 95"/>
          <p:cNvGrpSpPr/>
          <p:nvPr/>
        </p:nvGrpSpPr>
        <p:grpSpPr>
          <a:xfrm>
            <a:off x="5382000" y="3361447"/>
            <a:ext cx="479618" cy="457200"/>
            <a:chOff x="1524000" y="2209800"/>
            <a:chExt cx="479618" cy="457200"/>
          </a:xfrm>
        </p:grpSpPr>
        <p:sp>
          <p:nvSpPr>
            <p:cNvPr id="274" name="Oval 27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75" name="TextBox 27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
        <p:nvSpPr>
          <p:cNvPr id="315" name="TextBox 314"/>
          <p:cNvSpPr txBox="1"/>
          <p:nvPr/>
        </p:nvSpPr>
        <p:spPr>
          <a:xfrm>
            <a:off x="216991" y="2724751"/>
            <a:ext cx="2690009" cy="369332"/>
          </a:xfrm>
          <a:prstGeom prst="rect">
            <a:avLst/>
          </a:prstGeom>
          <a:noFill/>
        </p:spPr>
        <p:txBody>
          <a:bodyPr wrap="none" rtlCol="0">
            <a:spAutoFit/>
          </a:bodyPr>
          <a:lstStyle/>
          <a:p>
            <a:r>
              <a:rPr lang="en-US" sz="1800" b="1" dirty="0">
                <a:latin typeface="+mn-lt"/>
              </a:rPr>
              <a:t>OmniRAN Architecture</a:t>
            </a:r>
          </a:p>
        </p:txBody>
      </p:sp>
      <p:sp>
        <p:nvSpPr>
          <p:cNvPr id="255" name="Rectangle 254"/>
          <p:cNvSpPr/>
          <p:nvPr/>
        </p:nvSpPr>
        <p:spPr bwMode="auto">
          <a:xfrm>
            <a:off x="2232000" y="3072103"/>
            <a:ext cx="2880000" cy="574301"/>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Access Network</a:t>
            </a:r>
          </a:p>
        </p:txBody>
      </p:sp>
      <p:cxnSp>
        <p:nvCxnSpPr>
          <p:cNvPr id="200" name="Straight Connector 199"/>
          <p:cNvCxnSpPr/>
          <p:nvPr/>
        </p:nvCxnSpPr>
        <p:spPr bwMode="auto">
          <a:xfrm>
            <a:off x="2232000" y="3215585"/>
            <a:ext cx="28800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54" name="Rectangle 253"/>
          <p:cNvSpPr/>
          <p:nvPr/>
        </p:nvSpPr>
        <p:spPr bwMode="auto">
          <a:xfrm>
            <a:off x="837000" y="3068915"/>
            <a:ext cx="765000"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rPr>
              <a:t>Terminal</a:t>
            </a:r>
          </a:p>
        </p:txBody>
      </p:sp>
    </p:spTree>
    <p:extLst>
      <p:ext uri="{BB962C8B-B14F-4D97-AF65-F5344CB8AC3E}">
        <p14:creationId xmlns:p14="http://schemas.microsoft.com/office/powerpoint/2010/main" val="31680101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plane for dynamic attachments of terminals to communication infrastructures</a:t>
            </a:r>
            <a:endParaRPr lang="en-US" dirty="0"/>
          </a:p>
        </p:txBody>
      </p:sp>
      <p:sp>
        <p:nvSpPr>
          <p:cNvPr id="91" name="Rounded Rectangle 90"/>
          <p:cNvSpPr/>
          <p:nvPr/>
        </p:nvSpPr>
        <p:spPr bwMode="auto">
          <a:xfrm>
            <a:off x="7569069" y="1417804"/>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417804"/>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417805"/>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417804"/>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821664"/>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679663"/>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2077617"/>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2012989"/>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609647"/>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639094"/>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573944"/>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450251"/>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417804"/>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617243"/>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689958"/>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554943"/>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446918" y="1362698"/>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1894850"/>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417729"/>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1887305"/>
            <a:ext cx="503237" cy="252412"/>
          </a:xfrm>
          <a:prstGeom prst="rect">
            <a:avLst/>
          </a:prstGeom>
          <a:noFill/>
        </p:spPr>
      </p:pic>
      <p:sp>
        <p:nvSpPr>
          <p:cNvPr id="242" name="Text Box 82"/>
          <p:cNvSpPr txBox="1">
            <a:spLocks noChangeArrowheads="1"/>
          </p:cNvSpPr>
          <p:nvPr/>
        </p:nvSpPr>
        <p:spPr bwMode="auto">
          <a:xfrm>
            <a:off x="6152533" y="1416924"/>
            <a:ext cx="40876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Core</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416799"/>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cxnSp>
        <p:nvCxnSpPr>
          <p:cNvPr id="283" name="Straight Connector 282"/>
          <p:cNvCxnSpPr/>
          <p:nvPr/>
        </p:nvCxnSpPr>
        <p:spPr bwMode="auto">
          <a:xfrm>
            <a:off x="1178359" y="3968865"/>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4" name="Straight Connector 283"/>
          <p:cNvCxnSpPr/>
          <p:nvPr/>
        </p:nvCxnSpPr>
        <p:spPr bwMode="auto">
          <a:xfrm>
            <a:off x="2853898" y="3968865"/>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5" name="Straight Connector 284"/>
          <p:cNvCxnSpPr/>
          <p:nvPr/>
        </p:nvCxnSpPr>
        <p:spPr bwMode="auto">
          <a:xfrm>
            <a:off x="6083904" y="3968865"/>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6" name="Straight Connector 285"/>
          <p:cNvCxnSpPr/>
          <p:nvPr/>
        </p:nvCxnSpPr>
        <p:spPr bwMode="auto">
          <a:xfrm>
            <a:off x="6653322" y="3968865"/>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7" name="Straight Connector 286"/>
          <p:cNvCxnSpPr/>
          <p:nvPr/>
        </p:nvCxnSpPr>
        <p:spPr bwMode="auto">
          <a:xfrm>
            <a:off x="8013047" y="3968865"/>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4" name="Straight Arrow Connector 73"/>
          <p:cNvCxnSpPr/>
          <p:nvPr/>
        </p:nvCxnSpPr>
        <p:spPr bwMode="auto">
          <a:xfrm flipH="1">
            <a:off x="1178359" y="4096975"/>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8" name="Straight Arrow Connector 287"/>
          <p:cNvCxnSpPr/>
          <p:nvPr/>
        </p:nvCxnSpPr>
        <p:spPr bwMode="auto">
          <a:xfrm flipH="1">
            <a:off x="1178359" y="4158410"/>
            <a:ext cx="1672118"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89" name="Straight Arrow Connector 288"/>
          <p:cNvCxnSpPr/>
          <p:nvPr/>
        </p:nvCxnSpPr>
        <p:spPr bwMode="auto">
          <a:xfrm flipH="1">
            <a:off x="1171426" y="4283900"/>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3" name="TextBox 82"/>
          <p:cNvSpPr txBox="1"/>
          <p:nvPr/>
        </p:nvSpPr>
        <p:spPr>
          <a:xfrm>
            <a:off x="1592683" y="3881411"/>
            <a:ext cx="822661" cy="276999"/>
          </a:xfrm>
          <a:prstGeom prst="rect">
            <a:avLst/>
          </a:prstGeom>
          <a:noFill/>
        </p:spPr>
        <p:txBody>
          <a:bodyPr wrap="none" rtlCol="0">
            <a:spAutoFit/>
          </a:bodyPr>
          <a:lstStyle/>
          <a:p>
            <a:r>
              <a:rPr lang="en-US" dirty="0" smtClean="0">
                <a:latin typeface="+mn-lt"/>
              </a:rPr>
              <a:t>Scanning</a:t>
            </a:r>
            <a:endParaRPr lang="en-US" dirty="0">
              <a:latin typeface="+mn-lt"/>
            </a:endParaRPr>
          </a:p>
        </p:txBody>
      </p:sp>
      <p:sp>
        <p:nvSpPr>
          <p:cNvPr id="290" name="TextBox 289"/>
          <p:cNvSpPr txBox="1"/>
          <p:nvPr/>
        </p:nvSpPr>
        <p:spPr>
          <a:xfrm>
            <a:off x="1358379" y="4077511"/>
            <a:ext cx="1420582" cy="276999"/>
          </a:xfrm>
          <a:prstGeom prst="rect">
            <a:avLst/>
          </a:prstGeom>
          <a:noFill/>
        </p:spPr>
        <p:txBody>
          <a:bodyPr wrap="none" rtlCol="0">
            <a:spAutoFit/>
          </a:bodyPr>
          <a:lstStyle/>
          <a:p>
            <a:r>
              <a:rPr lang="en-US" dirty="0" smtClean="0">
                <a:latin typeface="+mn-lt"/>
              </a:rPr>
              <a:t>Network Selection</a:t>
            </a:r>
            <a:endParaRPr lang="en-US" dirty="0">
              <a:latin typeface="+mn-lt"/>
            </a:endParaRPr>
          </a:p>
        </p:txBody>
      </p:sp>
      <p:cxnSp>
        <p:nvCxnSpPr>
          <p:cNvPr id="291" name="Straight Arrow Connector 290"/>
          <p:cNvCxnSpPr/>
          <p:nvPr/>
        </p:nvCxnSpPr>
        <p:spPr bwMode="auto">
          <a:xfrm flipH="1">
            <a:off x="1187492" y="4373910"/>
            <a:ext cx="1672118"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92" name="Straight Arrow Connector 291"/>
          <p:cNvCxnSpPr/>
          <p:nvPr/>
        </p:nvCxnSpPr>
        <p:spPr bwMode="auto">
          <a:xfrm flipH="1">
            <a:off x="1178359" y="4489875"/>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93" name="TextBox 292"/>
          <p:cNvSpPr txBox="1"/>
          <p:nvPr/>
        </p:nvSpPr>
        <p:spPr>
          <a:xfrm>
            <a:off x="1514969" y="4276786"/>
            <a:ext cx="968535" cy="276999"/>
          </a:xfrm>
          <a:prstGeom prst="rect">
            <a:avLst/>
          </a:prstGeom>
          <a:noFill/>
        </p:spPr>
        <p:txBody>
          <a:bodyPr wrap="none" rtlCol="0">
            <a:spAutoFit/>
          </a:bodyPr>
          <a:lstStyle/>
          <a:p>
            <a:r>
              <a:rPr lang="en-US" dirty="0" smtClean="0">
                <a:latin typeface="+mn-lt"/>
              </a:rPr>
              <a:t>Association</a:t>
            </a:r>
            <a:endParaRPr lang="en-US" dirty="0">
              <a:latin typeface="+mn-lt"/>
            </a:endParaRPr>
          </a:p>
        </p:txBody>
      </p:sp>
      <p:cxnSp>
        <p:nvCxnSpPr>
          <p:cNvPr id="294" name="Straight Arrow Connector 293"/>
          <p:cNvCxnSpPr/>
          <p:nvPr/>
        </p:nvCxnSpPr>
        <p:spPr bwMode="auto">
          <a:xfrm flipH="1">
            <a:off x="1197301" y="4545925"/>
            <a:ext cx="4886603"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296" name="TextBox 295"/>
          <p:cNvSpPr txBox="1"/>
          <p:nvPr/>
        </p:nvSpPr>
        <p:spPr>
          <a:xfrm>
            <a:off x="2978559" y="4460836"/>
            <a:ext cx="1156086" cy="276999"/>
          </a:xfrm>
          <a:prstGeom prst="rect">
            <a:avLst/>
          </a:prstGeom>
          <a:noFill/>
        </p:spPr>
        <p:txBody>
          <a:bodyPr wrap="none" rtlCol="0">
            <a:spAutoFit/>
          </a:bodyPr>
          <a:lstStyle/>
          <a:p>
            <a:r>
              <a:rPr lang="en-US" dirty="0" smtClean="0">
                <a:latin typeface="+mn-lt"/>
              </a:rPr>
              <a:t>Authentication</a:t>
            </a:r>
            <a:endParaRPr lang="en-US" dirty="0">
              <a:latin typeface="+mn-lt"/>
            </a:endParaRPr>
          </a:p>
        </p:txBody>
      </p:sp>
      <p:cxnSp>
        <p:nvCxnSpPr>
          <p:cNvPr id="297" name="Straight Arrow Connector 296"/>
          <p:cNvCxnSpPr/>
          <p:nvPr/>
        </p:nvCxnSpPr>
        <p:spPr bwMode="auto">
          <a:xfrm flipH="1">
            <a:off x="1178359" y="4660370"/>
            <a:ext cx="490554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0" name="Straight Arrow Connector 299"/>
          <p:cNvCxnSpPr/>
          <p:nvPr/>
        </p:nvCxnSpPr>
        <p:spPr bwMode="auto">
          <a:xfrm flipH="1">
            <a:off x="1178360" y="4747240"/>
            <a:ext cx="5486735"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302" name="TextBox 301"/>
          <p:cNvSpPr txBox="1"/>
          <p:nvPr/>
        </p:nvSpPr>
        <p:spPr>
          <a:xfrm>
            <a:off x="3504535" y="4657715"/>
            <a:ext cx="1454244" cy="276999"/>
          </a:xfrm>
          <a:prstGeom prst="rect">
            <a:avLst/>
          </a:prstGeom>
          <a:noFill/>
        </p:spPr>
        <p:txBody>
          <a:bodyPr wrap="none" rtlCol="0">
            <a:spAutoFit/>
          </a:bodyPr>
          <a:lstStyle/>
          <a:p>
            <a:r>
              <a:rPr lang="en-US" dirty="0" smtClean="0">
                <a:latin typeface="+mn-lt"/>
              </a:rPr>
              <a:t>Host Configuration</a:t>
            </a:r>
            <a:endParaRPr lang="en-US" dirty="0">
              <a:latin typeface="+mn-lt"/>
            </a:endParaRPr>
          </a:p>
        </p:txBody>
      </p:sp>
      <p:cxnSp>
        <p:nvCxnSpPr>
          <p:cNvPr id="303" name="Straight Arrow Connector 302"/>
          <p:cNvCxnSpPr/>
          <p:nvPr/>
        </p:nvCxnSpPr>
        <p:spPr bwMode="auto">
          <a:xfrm flipH="1">
            <a:off x="1178359" y="4859440"/>
            <a:ext cx="548673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5" name="Straight Arrow Connector 304"/>
          <p:cNvCxnSpPr/>
          <p:nvPr/>
        </p:nvCxnSpPr>
        <p:spPr bwMode="auto">
          <a:xfrm flipH="1">
            <a:off x="1197302" y="4923495"/>
            <a:ext cx="6815745"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307" name="Straight Arrow Connector 306"/>
          <p:cNvCxnSpPr/>
          <p:nvPr/>
        </p:nvCxnSpPr>
        <p:spPr bwMode="auto">
          <a:xfrm flipH="1">
            <a:off x="1178359" y="5048985"/>
            <a:ext cx="684306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09" name="TextBox 308"/>
          <p:cNvSpPr txBox="1"/>
          <p:nvPr/>
        </p:nvSpPr>
        <p:spPr>
          <a:xfrm>
            <a:off x="4745590" y="4843010"/>
            <a:ext cx="933269" cy="276999"/>
          </a:xfrm>
          <a:prstGeom prst="rect">
            <a:avLst/>
          </a:prstGeom>
          <a:noFill/>
        </p:spPr>
        <p:txBody>
          <a:bodyPr wrap="none" rtlCol="0">
            <a:spAutoFit/>
          </a:bodyPr>
          <a:lstStyle/>
          <a:p>
            <a:r>
              <a:rPr lang="en-US" dirty="0" smtClean="0">
                <a:latin typeface="+mn-lt"/>
              </a:rPr>
              <a:t>Application</a:t>
            </a:r>
            <a:endParaRPr lang="en-US" dirty="0">
              <a:latin typeface="+mn-lt"/>
            </a:endParaRPr>
          </a:p>
        </p:txBody>
      </p:sp>
      <p:sp>
        <p:nvSpPr>
          <p:cNvPr id="313" name="TextBox 312"/>
          <p:cNvSpPr txBox="1"/>
          <p:nvPr/>
        </p:nvSpPr>
        <p:spPr>
          <a:xfrm>
            <a:off x="3762000" y="3654000"/>
            <a:ext cx="1685189" cy="491581"/>
          </a:xfrm>
          <a:prstGeom prst="rect">
            <a:avLst/>
          </a:prstGeom>
          <a:noFill/>
        </p:spPr>
        <p:txBody>
          <a:bodyPr wrap="none" rtlCol="0">
            <a:spAutoFit/>
          </a:bodyPr>
          <a:lstStyle/>
          <a:p>
            <a:r>
              <a:rPr lang="en-US" sz="1800" b="1" dirty="0">
                <a:latin typeface="+mn-lt"/>
              </a:rPr>
              <a:t>Control Plane</a:t>
            </a:r>
          </a:p>
        </p:txBody>
      </p:sp>
      <p:sp>
        <p:nvSpPr>
          <p:cNvPr id="11" name="Rounded Rectangle 10"/>
          <p:cNvSpPr/>
          <p:nvPr/>
        </p:nvSpPr>
        <p:spPr bwMode="auto">
          <a:xfrm>
            <a:off x="342000" y="3695581"/>
            <a:ext cx="8415000" cy="1668419"/>
          </a:xfrm>
          <a:prstGeom prst="roundRect">
            <a:avLst>
              <a:gd name="adj" fmla="val 13509"/>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251520" y="2484308"/>
            <a:ext cx="8640960" cy="1019756"/>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6102719" y="2776180"/>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Core</a:t>
            </a:r>
          </a:p>
        </p:txBody>
      </p:sp>
      <p:sp>
        <p:nvSpPr>
          <p:cNvPr id="178" name="Rectangle 177"/>
          <p:cNvSpPr/>
          <p:nvPr/>
        </p:nvSpPr>
        <p:spPr bwMode="auto">
          <a:xfrm>
            <a:off x="7728894" y="2783383"/>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9" name="Oval 178"/>
          <p:cNvSpPr/>
          <p:nvPr/>
        </p:nvSpPr>
        <p:spPr bwMode="auto">
          <a:xfrm>
            <a:off x="5540257" y="2855849"/>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0" name="TextBox 179"/>
          <p:cNvSpPr txBox="1"/>
          <p:nvPr/>
        </p:nvSpPr>
        <p:spPr>
          <a:xfrm>
            <a:off x="5397382" y="2551049"/>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181" name="Straight Connector 180"/>
          <p:cNvCxnSpPr/>
          <p:nvPr/>
        </p:nvCxnSpPr>
        <p:spPr bwMode="auto">
          <a:xfrm>
            <a:off x="1476664" y="2932049"/>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2" name="Straight Connector 181"/>
          <p:cNvCxnSpPr/>
          <p:nvPr/>
        </p:nvCxnSpPr>
        <p:spPr bwMode="auto">
          <a:xfrm>
            <a:off x="1476664" y="3165980"/>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83" name="Group 95"/>
          <p:cNvGrpSpPr/>
          <p:nvPr/>
        </p:nvGrpSpPr>
        <p:grpSpPr>
          <a:xfrm>
            <a:off x="1693884" y="3091049"/>
            <a:ext cx="479618" cy="457200"/>
            <a:chOff x="1524000" y="2209800"/>
            <a:chExt cx="479618" cy="457200"/>
          </a:xfrm>
        </p:grpSpPr>
        <p:sp>
          <p:nvSpPr>
            <p:cNvPr id="184" name="Oval 18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5" name="TextBox 18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86" name="Straight Connector 185"/>
          <p:cNvCxnSpPr/>
          <p:nvPr/>
        </p:nvCxnSpPr>
        <p:spPr bwMode="auto">
          <a:xfrm>
            <a:off x="4895956" y="3165980"/>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87" name="Straight Connector 186"/>
          <p:cNvCxnSpPr>
            <a:stCxn id="177" idx="3"/>
            <a:endCxn id="178" idx="1"/>
          </p:cNvCxnSpPr>
          <p:nvPr/>
        </p:nvCxnSpPr>
        <p:spPr bwMode="auto">
          <a:xfrm>
            <a:off x="6687784" y="3068713"/>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17" name="Group 95"/>
          <p:cNvGrpSpPr/>
          <p:nvPr/>
        </p:nvGrpSpPr>
        <p:grpSpPr>
          <a:xfrm>
            <a:off x="5382000" y="3075696"/>
            <a:ext cx="479618" cy="457200"/>
            <a:chOff x="1524000" y="2209800"/>
            <a:chExt cx="479618" cy="457200"/>
          </a:xfrm>
        </p:grpSpPr>
        <p:sp>
          <p:nvSpPr>
            <p:cNvPr id="222" name="Oval 221"/>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23" name="TextBox 22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
        <p:nvSpPr>
          <p:cNvPr id="224" name="TextBox 223"/>
          <p:cNvSpPr txBox="1"/>
          <p:nvPr/>
        </p:nvSpPr>
        <p:spPr>
          <a:xfrm>
            <a:off x="216991" y="2439000"/>
            <a:ext cx="2690009" cy="369332"/>
          </a:xfrm>
          <a:prstGeom prst="rect">
            <a:avLst/>
          </a:prstGeom>
          <a:noFill/>
        </p:spPr>
        <p:txBody>
          <a:bodyPr wrap="none" rtlCol="0">
            <a:spAutoFit/>
          </a:bodyPr>
          <a:lstStyle/>
          <a:p>
            <a:r>
              <a:rPr lang="en-US" sz="1800" b="1" dirty="0">
                <a:latin typeface="+mn-lt"/>
              </a:rPr>
              <a:t>OmniRAN Architecture</a:t>
            </a:r>
          </a:p>
        </p:txBody>
      </p:sp>
      <p:sp>
        <p:nvSpPr>
          <p:cNvPr id="225" name="Rectangle 224"/>
          <p:cNvSpPr/>
          <p:nvPr/>
        </p:nvSpPr>
        <p:spPr bwMode="auto">
          <a:xfrm>
            <a:off x="2232000" y="2786352"/>
            <a:ext cx="2880000" cy="574301"/>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Access Network</a:t>
            </a:r>
          </a:p>
        </p:txBody>
      </p:sp>
      <p:cxnSp>
        <p:nvCxnSpPr>
          <p:cNvPr id="226" name="Straight Connector 225"/>
          <p:cNvCxnSpPr/>
          <p:nvPr/>
        </p:nvCxnSpPr>
        <p:spPr bwMode="auto">
          <a:xfrm>
            <a:off x="2232000" y="2929834"/>
            <a:ext cx="28800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27" name="Rectangle 226"/>
          <p:cNvSpPr/>
          <p:nvPr/>
        </p:nvSpPr>
        <p:spPr bwMode="auto">
          <a:xfrm>
            <a:off x="837000" y="2783164"/>
            <a:ext cx="765000"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rPr>
              <a:t>Terminal</a:t>
            </a:r>
          </a:p>
        </p:txBody>
      </p:sp>
      <p:sp>
        <p:nvSpPr>
          <p:cNvPr id="228" name="Content Placeholder 39"/>
          <p:cNvSpPr txBox="1">
            <a:spLocks/>
          </p:cNvSpPr>
          <p:nvPr/>
        </p:nvSpPr>
        <p:spPr>
          <a:xfrm>
            <a:off x="457200" y="5499000"/>
            <a:ext cx="8229600" cy="900000"/>
          </a:xfrm>
          <a:prstGeom prst="rect">
            <a:avLst/>
          </a:prstGeom>
        </p:spPr>
        <p:txBody>
          <a:bodyPr>
            <a:normAutofit fontScale="62500" lnSpcReduction="20000"/>
          </a:bodyPr>
          <a:lstStyle/>
          <a:p>
            <a:pPr marL="342900" indent="-342900" eaLnBrk="1" hangingPunct="1">
              <a:spcBef>
                <a:spcPct val="20000"/>
              </a:spcBef>
              <a:buFontTx/>
              <a:buChar char="•"/>
            </a:pPr>
            <a:r>
              <a:rPr kumimoji="0" lang="en-US" sz="32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Access networks are dynamically controlled Layer 2 network </a:t>
            </a:r>
            <a:r>
              <a:rPr lang="en-US" sz="3200" kern="0" dirty="0" smtClean="0">
                <a:latin typeface="+mn-lt"/>
                <a:ea typeface="ＭＳ Ｐゴシック" charset="-128"/>
                <a:cs typeface="ＭＳ Ｐゴシック" charset="-128"/>
              </a:rPr>
              <a:t>infrastructures.</a:t>
            </a:r>
          </a:p>
          <a:p>
            <a:pPr marL="342900" indent="-342900" eaLnBrk="1" hangingPunct="1">
              <a:spcBef>
                <a:spcPct val="20000"/>
              </a:spcBef>
              <a:buFontTx/>
              <a:buChar char="•"/>
            </a:pPr>
            <a:r>
              <a:rPr lang="en-US" sz="3200" kern="0" dirty="0" smtClean="0">
                <a:latin typeface="+mn-lt"/>
                <a:ea typeface="ＭＳ Ｐゴシック" charset="-128"/>
                <a:cs typeface="ＭＳ Ｐゴシック" charset="-128"/>
              </a:rPr>
              <a:t>IEEE 802 deals with control functions in the PHY and DL layers.</a:t>
            </a:r>
          </a:p>
        </p:txBody>
      </p:sp>
    </p:spTree>
    <p:extLst>
      <p:ext uri="{BB962C8B-B14F-4D97-AF65-F5344CB8AC3E}">
        <p14:creationId xmlns:p14="http://schemas.microsoft.com/office/powerpoint/2010/main" val="37790500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8" name="Rectangle 177"/>
          <p:cNvSpPr/>
          <p:nvPr/>
        </p:nvSpPr>
        <p:spPr bwMode="auto">
          <a:xfrm>
            <a:off x="2277000" y="3924000"/>
            <a:ext cx="4545000" cy="36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9" name="Rectangle 178"/>
          <p:cNvSpPr/>
          <p:nvPr/>
        </p:nvSpPr>
        <p:spPr bwMode="auto">
          <a:xfrm>
            <a:off x="2277000" y="4329000"/>
            <a:ext cx="5895000" cy="315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0" name="Rectangle 179"/>
          <p:cNvSpPr/>
          <p:nvPr/>
        </p:nvSpPr>
        <p:spPr bwMode="auto">
          <a:xfrm>
            <a:off x="2277000" y="4959000"/>
            <a:ext cx="5895000" cy="27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1" name="Rectangle 180"/>
          <p:cNvSpPr/>
          <p:nvPr/>
        </p:nvSpPr>
        <p:spPr bwMode="auto">
          <a:xfrm>
            <a:off x="2277000" y="5319000"/>
            <a:ext cx="4545000" cy="18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4" name="Rectangle 233"/>
          <p:cNvSpPr/>
          <p:nvPr/>
        </p:nvSpPr>
        <p:spPr bwMode="auto">
          <a:xfrm>
            <a:off x="3999098" y="2125031"/>
            <a:ext cx="1472902" cy="313969"/>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a:t>Access Network Control Plane Functions</a:t>
            </a:r>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1027287" y="6219365"/>
            <a:ext cx="941641" cy="338987"/>
          </a:xfrm>
          <a:prstGeom prst="rect">
            <a:avLst/>
          </a:prstGeom>
          <a:solidFill>
            <a:schemeClr val="accent1">
              <a:lumMod val="60000"/>
              <a:lumOff val="40000"/>
            </a:schemeClr>
          </a:solidFill>
        </p:spPr>
        <p:txBody>
          <a:bodyPr wrap="square" lIns="72000" tIns="0" rIns="0" bIns="0" rtlCol="0" anchor="ctr" anchorCtr="0">
            <a:noAutofit/>
          </a:bodyPr>
          <a:lstStyle/>
          <a:p>
            <a:r>
              <a:rPr lang="en-US" sz="1050" b="1" dirty="0" smtClean="0">
                <a:latin typeface="+mn-lt"/>
              </a:rPr>
              <a:t>L2 Protocol</a:t>
            </a:r>
          </a:p>
          <a:p>
            <a:r>
              <a:rPr lang="en-US" sz="1050" b="1" dirty="0" smtClean="0">
                <a:latin typeface="+mn-lt"/>
              </a:rPr>
              <a:t>L2 Attributes</a:t>
            </a:r>
            <a:endParaRPr lang="en-US" sz="1050" b="1" dirty="0">
              <a:latin typeface="+mn-lt"/>
            </a:endParaRPr>
          </a:p>
        </p:txBody>
      </p:sp>
      <p:sp>
        <p:nvSpPr>
          <p:cNvPr id="244" name="TextBox 243"/>
          <p:cNvSpPr txBox="1"/>
          <p:nvPr/>
        </p:nvSpPr>
        <p:spPr>
          <a:xfrm>
            <a:off x="3173398" y="6219000"/>
            <a:ext cx="942197" cy="333754"/>
          </a:xfrm>
          <a:prstGeom prst="rect">
            <a:avLst/>
          </a:prstGeom>
          <a:solidFill>
            <a:schemeClr val="accent4">
              <a:lumMod val="60000"/>
              <a:lumOff val="40000"/>
            </a:schemeClr>
          </a:solidFill>
        </p:spPr>
        <p:txBody>
          <a:bodyPr wrap="square" lIns="72000" tIns="0" rIns="0" bIns="0" rtlCol="0" anchor="ctr" anchorCtr="0">
            <a:noAutofit/>
          </a:bodyPr>
          <a:lstStyle/>
          <a:p>
            <a:r>
              <a:rPr lang="en-US" sz="1050" dirty="0" smtClean="0">
                <a:latin typeface="+mn-lt"/>
              </a:rPr>
              <a:t>L3+ Protocol</a:t>
            </a:r>
          </a:p>
          <a:p>
            <a:r>
              <a:rPr lang="en-US" sz="1050" b="1" dirty="0" smtClean="0">
                <a:latin typeface="+mn-lt"/>
              </a:rPr>
              <a:t>L2 Attributes</a:t>
            </a:r>
            <a:endParaRPr lang="en-US" sz="1050" b="1" dirty="0">
              <a:latin typeface="+mn-lt"/>
            </a:endParaRPr>
          </a:p>
        </p:txBody>
      </p:sp>
      <p:sp>
        <p:nvSpPr>
          <p:cNvPr id="245" name="TextBox 244"/>
          <p:cNvSpPr txBox="1"/>
          <p:nvPr/>
        </p:nvSpPr>
        <p:spPr>
          <a:xfrm>
            <a:off x="4209784" y="6204892"/>
            <a:ext cx="1037216" cy="347862"/>
          </a:xfrm>
          <a:prstGeom prst="rect">
            <a:avLst/>
          </a:prstGeom>
          <a:solidFill>
            <a:schemeClr val="accent2">
              <a:lumMod val="40000"/>
              <a:lumOff val="60000"/>
            </a:schemeClr>
          </a:solidFill>
        </p:spPr>
        <p:txBody>
          <a:bodyPr wrap="square" lIns="72000" tIns="0" rIns="0" bIns="0" rtlCol="0" anchor="ctr" anchorCtr="0">
            <a:noAutofit/>
          </a:bodyPr>
          <a:lstStyle/>
          <a:p>
            <a:r>
              <a:rPr lang="en-US" sz="1050" dirty="0" smtClean="0">
                <a:latin typeface="+mn-lt"/>
              </a:rPr>
              <a:t>L3+ Protocol</a:t>
            </a:r>
          </a:p>
          <a:p>
            <a:r>
              <a:rPr lang="en-US" sz="1050" dirty="0" smtClean="0">
                <a:latin typeface="+mn-lt"/>
              </a:rPr>
              <a:t>L3+ Attributes</a:t>
            </a:r>
            <a:endParaRPr lang="en-US" sz="1050" dirty="0">
              <a:latin typeface="+mn-lt"/>
            </a:endParaRPr>
          </a:p>
        </p:txBody>
      </p:sp>
      <p:sp>
        <p:nvSpPr>
          <p:cNvPr id="246" name="TextBox 245"/>
          <p:cNvSpPr txBox="1"/>
          <p:nvPr/>
        </p:nvSpPr>
        <p:spPr>
          <a:xfrm>
            <a:off x="201039" y="6219365"/>
            <a:ext cx="737702" cy="276999"/>
          </a:xfrm>
          <a:prstGeom prst="rect">
            <a:avLst/>
          </a:prstGeom>
          <a:noFill/>
        </p:spPr>
        <p:txBody>
          <a:bodyPr wrap="none" rtlCol="0">
            <a:spAutoFit/>
          </a:bodyPr>
          <a:lstStyle/>
          <a:p>
            <a:r>
              <a:rPr lang="en-US" dirty="0" smtClean="0">
                <a:latin typeface="+mn-lt"/>
              </a:rPr>
              <a:t>Legend:</a:t>
            </a:r>
            <a:endParaRPr lang="en-US" dirty="0">
              <a:latin typeface="+mn-lt"/>
            </a:endParaRPr>
          </a:p>
        </p:txBody>
      </p:sp>
      <p:sp>
        <p:nvSpPr>
          <p:cNvPr id="247" name="TextBox 246"/>
          <p:cNvSpPr txBox="1"/>
          <p:nvPr/>
        </p:nvSpPr>
        <p:spPr>
          <a:xfrm>
            <a:off x="2052000" y="6213146"/>
            <a:ext cx="1037216" cy="347862"/>
          </a:xfrm>
          <a:prstGeom prst="rect">
            <a:avLst/>
          </a:prstGeom>
          <a:solidFill>
            <a:schemeClr val="tx2">
              <a:lumMod val="20000"/>
              <a:lumOff val="80000"/>
            </a:schemeClr>
          </a:solidFill>
        </p:spPr>
        <p:txBody>
          <a:bodyPr wrap="square" lIns="72000" tIns="0" rIns="0" bIns="0" rtlCol="0" anchor="ctr" anchorCtr="0">
            <a:noAutofit/>
          </a:bodyPr>
          <a:lstStyle/>
          <a:p>
            <a:r>
              <a:rPr lang="en-US" sz="1050" b="1" dirty="0" smtClean="0">
                <a:latin typeface="+mn-lt"/>
              </a:rPr>
              <a:t>L2 Protocol</a:t>
            </a:r>
          </a:p>
          <a:p>
            <a:r>
              <a:rPr lang="en-US" sz="1050" dirty="0" smtClean="0">
                <a:latin typeface="+mn-lt"/>
              </a:rPr>
              <a:t>L3+ Attributes</a:t>
            </a:r>
            <a:endParaRPr lang="en-US" sz="1050"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64" name="TextBox 163"/>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Tree>
    <p:extLst>
      <p:ext uri="{BB962C8B-B14F-4D97-AF65-F5344CB8AC3E}">
        <p14:creationId xmlns:p14="http://schemas.microsoft.com/office/powerpoint/2010/main" val="31446141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1874</Words>
  <Application>Microsoft Macintosh PowerPoint</Application>
  <PresentationFormat>On-screen Show (4:3)</PresentationFormat>
  <Paragraphs>400</Paragraphs>
  <Slides>26</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omniran_usecase_template</vt:lpstr>
      <vt:lpstr>Clip</vt:lpstr>
      <vt:lpstr>Picture</vt:lpstr>
      <vt:lpstr>PowerPoint Presentation</vt:lpstr>
      <vt:lpstr>IEEE 802 OmniRAN EC SG Results and Outlook</vt:lpstr>
      <vt:lpstr>ToC</vt:lpstr>
      <vt:lpstr>OmniRAN WITHIN  The SCOPE of IEEE 802</vt:lpstr>
      <vt:lpstr>Access Networks enable the dynamic attachment of terminals to networks</vt:lpstr>
      <vt:lpstr>Functional decomposition of dynamic network access</vt:lpstr>
      <vt:lpstr>Access Network Abstraction by OmniRAN</vt:lpstr>
      <vt:lpstr>Control plane for dynamic attachments of terminals to communication infrastructures</vt:lpstr>
      <vt:lpstr>Access Network Control Plane Functions</vt:lpstr>
      <vt:lpstr>IEEE 802 Control Functions on R2 and R3</vt:lpstr>
      <vt:lpstr>Mapping of OmniRAN Reference Points to IEEE 802 Reference Model</vt:lpstr>
      <vt:lpstr>Complete set of OmniRAN reference points</vt:lpstr>
      <vt:lpstr>GAPs in IEEE 802</vt:lpstr>
      <vt:lpstr>Example use cases  investigated for gap analysis</vt:lpstr>
      <vt:lpstr>3GPP Trusted WLAN Access to EPC  TS 23.402 V11.6.0 (2013-03)</vt:lpstr>
      <vt:lpstr>3GPP Trusted WLAN Access to EPC  OmniRAN Reference Point mapping</vt:lpstr>
      <vt:lpstr>3GPP Trusted WLAN Access to EPC  Gaps in IEEE 802 Bridged Networks</vt:lpstr>
      <vt:lpstr>ZigBee SEP2 Smart Grid Application SEP2 Communication Infrastructure</vt:lpstr>
      <vt:lpstr>ZigBee SEP2 Smart Grid Application  OmniRAN Reference Point Mapping</vt:lpstr>
      <vt:lpstr>ZigBee SEP2 Smart Grid Application  Gaps to IEEE 802.3</vt:lpstr>
      <vt:lpstr>SDN-based OmniRAN Use Cases  Scenario</vt:lpstr>
      <vt:lpstr>SDN-based OmniRAN Use Cases Reference Point Mappings</vt:lpstr>
      <vt:lpstr>SDN-based OmniRAN Use Cases  Gaps to existing IEEE 802 technologies</vt:lpstr>
      <vt:lpstr>Gaps to Handling IEEE 802 Attributes in IP Protocols</vt:lpstr>
      <vt:lpstr>Potential Ways forward</vt:lpstr>
      <vt:lpstr>Conclusion</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97</cp:revision>
  <cp:lastPrinted>1998-02-10T13:28:06Z</cp:lastPrinted>
  <dcterms:created xsi:type="dcterms:W3CDTF">2013-03-11T14:14:17Z</dcterms:created>
  <dcterms:modified xsi:type="dcterms:W3CDTF">2013-06-25T23:16:12Z</dcterms:modified>
</cp:coreProperties>
</file>