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3" r:id="rId4"/>
    <p:sldId id="271" r:id="rId5"/>
    <p:sldId id="272" r:id="rId6"/>
    <p:sldId id="273" r:id="rId7"/>
    <p:sldId id="266" r:id="rId8"/>
    <p:sldId id="284" r:id="rId9"/>
    <p:sldId id="285" r:id="rId10"/>
    <p:sldId id="290" r:id="rId11"/>
    <p:sldId id="286" r:id="rId12"/>
    <p:sldId id="292" r:id="rId13"/>
    <p:sldId id="291" r:id="rId14"/>
    <p:sldId id="293" r:id="rId15"/>
    <p:sldId id="294" r:id="rId16"/>
    <p:sldId id="295" r:id="rId17"/>
    <p:sldId id="29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286" autoAdjust="0"/>
    <p:restoredTop sz="99515" autoAdjust="0"/>
  </p:normalViewPr>
  <p:slideViewPr>
    <p:cSldViewPr>
      <p:cViewPr varScale="1">
        <p:scale>
          <a:sx n="97" d="100"/>
          <a:sy n="97" d="100"/>
        </p:scale>
        <p:origin x="-108"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16</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omniran-13-0046-00-ecsg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7621013&amp;PW=NMTA5MTY1Yzhj"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June</a:t>
            </a:r>
            <a:r>
              <a:rPr lang="en-US" dirty="0" smtClean="0"/>
              <a:t> 20</a:t>
            </a:r>
            <a:r>
              <a:rPr lang="en-US" baseline="30000" dirty="0" smtClean="0"/>
              <a:t>th</a:t>
            </a:r>
            <a:r>
              <a:rPr lang="en-US" dirty="0" smtClean="0"/>
              <a:t>, </a:t>
            </a:r>
            <a:r>
              <a:rPr lang="en-US" dirty="0" smtClean="0"/>
              <a:t>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2013-06-18</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Review of functional requirements and gaps to existing IEEE 802 standards </a:t>
            </a:r>
            <a:endParaRPr lang="en-US" dirty="0" smtClean="0"/>
          </a:p>
          <a:p>
            <a:pPr lvl="1"/>
            <a:r>
              <a:rPr lang="en-US" dirty="0" smtClean="0"/>
              <a:t> </a:t>
            </a:r>
          </a:p>
          <a:p>
            <a:r>
              <a:rPr lang="en-US" dirty="0" smtClean="0"/>
              <a:t>Plan for July 2013 F2F session </a:t>
            </a:r>
            <a:endParaRPr lang="en-US" dirty="0" smtClean="0"/>
          </a:p>
          <a:p>
            <a:pPr lvl="1"/>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OmniRAN </a:t>
            </a:r>
            <a:r>
              <a:rPr lang="en-US" dirty="0" smtClean="0"/>
              <a:t>Objectives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endParaRPr lang="en-US" dirty="0" smtClean="0"/>
          </a:p>
          <a:p>
            <a:r>
              <a:rPr lang="en-US" dirty="0" smtClean="0"/>
              <a:t>Having performed that gap analysis, define a crisp scope of the ECSG (target 15 words or less);</a:t>
            </a:r>
          </a:p>
          <a:p>
            <a:endParaRPr lang="en-US" dirty="0" smtClean="0"/>
          </a:p>
          <a:p>
            <a:r>
              <a:rPr lang="en-US" dirty="0" smtClean="0"/>
              <a:t>Define what piece(s) of work within that scope (a) fall legitimately within 802's remit and (b) are achievable within an 802 activity.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a:t>
            </a:r>
            <a:r>
              <a:rPr lang="en-US" dirty="0" smtClean="0"/>
              <a:t/>
            </a:r>
            <a:br>
              <a:rPr lang="en-US" dirty="0" smtClean="0"/>
            </a:br>
            <a:r>
              <a:rPr lang="en-US" dirty="0" smtClean="0"/>
              <a:t>Plan </a:t>
            </a:r>
            <a:r>
              <a:rPr lang="en-US" dirty="0"/>
              <a:t>and </a:t>
            </a:r>
            <a:r>
              <a:rPr lang="en-US" dirty="0" smtClean="0"/>
              <a:t>Timeline</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000000"/>
                </a:solidFill>
                <a:latin typeface="+mn-lt"/>
              </a:rPr>
              <a:t>Functional requirements within scope of IEEE 802 </a:t>
            </a:r>
            <a:endParaRPr lang="en-US" sz="1600" dirty="0">
              <a:solidFill>
                <a:srgbClr val="000000"/>
              </a:solidFill>
              <a:latin typeface="+mn-lt"/>
            </a:endParaRPr>
          </a:p>
        </p:txBody>
      </p:sp>
      <p:sp>
        <p:nvSpPr>
          <p:cNvPr id="49" name="TextBox 48"/>
          <p:cNvSpPr txBox="1"/>
          <p:nvPr/>
        </p:nvSpPr>
        <p:spPr>
          <a:xfrm>
            <a:off x="6096000" y="3352800"/>
            <a:ext cx="609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1371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772400" y="3962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63" name="TextBox 62"/>
          <p:cNvSpPr txBox="1"/>
          <p:nvPr/>
        </p:nvSpPr>
        <p:spPr>
          <a:xfrm>
            <a:off x="7696200" y="4267200"/>
            <a:ext cx="11430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7696200" y="5334000"/>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0" name="Straight Connector 69"/>
          <p:cNvCxnSpPr/>
          <p:nvPr/>
        </p:nvCxnSpPr>
        <p:spPr bwMode="auto">
          <a:xfrm>
            <a:off x="77343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7467600" y="1447800"/>
            <a:ext cx="600351" cy="261610"/>
          </a:xfrm>
          <a:prstGeom prst="rect">
            <a:avLst/>
          </a:prstGeom>
          <a:noFill/>
        </p:spPr>
        <p:txBody>
          <a:bodyPr wrap="none" rtlCol="0">
            <a:spAutoFit/>
          </a:bodyPr>
          <a:lstStyle/>
          <a:p>
            <a:r>
              <a:rPr lang="en-US" sz="1100">
                <a:latin typeface="+mn-lt"/>
              </a:rPr>
              <a:t>Jun’20</a:t>
            </a:r>
          </a:p>
        </p:txBody>
      </p:sp>
    </p:spTree>
    <p:extLst>
      <p:ext uri="{BB962C8B-B14F-4D97-AF65-F5344CB8AC3E}">
        <p14:creationId xmlns:p14="http://schemas.microsoft.com/office/powerpoint/2010/main" xmlns="" val="1662630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906553368"/>
              </p:ext>
            </p:extLst>
          </p:nvPr>
        </p:nvGraphicFramePr>
        <p:xfrm>
          <a:off x="457200" y="1219200"/>
          <a:ext cx="8229601" cy="4955922"/>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pPr marL="85725" indent="-85725">
                        <a:buFont typeface="Arial" pitchFamily="34" charset="0"/>
                        <a:buChar char="•"/>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Joint </a:t>
                      </a:r>
                      <a:r>
                        <a:rPr lang="en-US" sz="1400" dirty="0" err="1" smtClean="0"/>
                        <a:t>Mtg</a:t>
                      </a:r>
                      <a:r>
                        <a:rPr lang="en-US" sz="1400" dirty="0" smtClean="0"/>
                        <a:t> with 802.11 ARC</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243840">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87680">
                <a:tc vMerge="1">
                  <a:txBody>
                    <a:bodyPr/>
                    <a:lstStyle/>
                    <a:p>
                      <a:endParaRPr lang="en-US"/>
                    </a:p>
                  </a:txBody>
                  <a:tcPr/>
                </a:tc>
                <a:tc>
                  <a:txBody>
                    <a:bodyPr/>
                    <a:lstStyle/>
                    <a:p>
                      <a:pPr marL="85725" indent="-85725">
                        <a:buFont typeface="Arial" pitchFamily="34" charset="0"/>
                        <a:buChar char="•"/>
                      </a:pPr>
                      <a:r>
                        <a:rPr lang="en-US" sz="1200" dirty="0" smtClean="0"/>
                        <a:t>Opening Plenary</a:t>
                      </a:r>
                      <a:endParaRPr lang="en-US" sz="1200" dirty="0"/>
                    </a:p>
                  </a:txBody>
                  <a:tcPr marL="36000" marR="36000" marT="36000" marB="36000">
                    <a:solidFill>
                      <a:schemeClr val="bg2">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3840">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85725" indent="-85725">
                        <a:buFont typeface="Arial" pitchFamily="34" charset="0"/>
                        <a:buChar char="•"/>
                      </a:pPr>
                      <a:r>
                        <a:rPr lang="en-US" sz="1200" dirty="0" smtClean="0"/>
                        <a:t>EC Closing Session</a:t>
                      </a:r>
                      <a:endParaRPr lang="en-US" sz="1200" dirty="0"/>
                    </a:p>
                  </a:txBody>
                  <a:tcPr marL="36000" marR="36000" marT="36000" marB="36000">
                    <a:solidFill>
                      <a:schemeClr val="bg2">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tx2">
                        <a:lumMod val="20000"/>
                        <a:lumOff val="8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xmlns="" val="1688770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#4</a:t>
            </a: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pPr lvl="0"/>
            <a:r>
              <a:rPr lang="en-US" dirty="0" smtClean="0"/>
              <a:t>Dissemination of OmniRAN SG results into IEEE 802 </a:t>
            </a:r>
            <a:r>
              <a:rPr lang="en-US" dirty="0" smtClean="0"/>
              <a:t>WGs</a:t>
            </a:r>
            <a:endParaRPr lang="en-US" dirty="0" smtClean="0"/>
          </a:p>
          <a:p>
            <a:pPr lvl="1"/>
            <a:r>
              <a:rPr lang="en-US" dirty="0" smtClean="0"/>
              <a:t>802.1</a:t>
            </a:r>
          </a:p>
          <a:p>
            <a:pPr lvl="2"/>
            <a:r>
              <a:rPr lang="en-US" dirty="0" smtClean="0"/>
              <a:t> </a:t>
            </a:r>
          </a:p>
          <a:p>
            <a:pPr lvl="1"/>
            <a:r>
              <a:rPr lang="en-US" dirty="0" smtClean="0"/>
              <a:t>802.3</a:t>
            </a:r>
          </a:p>
          <a:p>
            <a:pPr lvl="2"/>
            <a:endParaRPr lang="en-US" dirty="0" smtClean="0"/>
          </a:p>
          <a:p>
            <a:pPr lvl="1"/>
            <a:r>
              <a:rPr lang="en-US" dirty="0" smtClean="0"/>
              <a:t>802.11</a:t>
            </a:r>
          </a:p>
          <a:p>
            <a:pPr lvl="2"/>
            <a:r>
              <a:rPr lang="en-US" dirty="0" smtClean="0"/>
              <a:t> </a:t>
            </a:r>
          </a:p>
          <a:p>
            <a:pPr lvl="1"/>
            <a:r>
              <a:rPr lang="en-US" dirty="0" smtClean="0"/>
              <a:t>802.15</a:t>
            </a:r>
          </a:p>
          <a:p>
            <a:pPr lvl="2"/>
            <a:r>
              <a:rPr lang="en-US" dirty="0" smtClean="0"/>
              <a:t> </a:t>
            </a:r>
            <a:endParaRPr lang="en-US" dirty="0" smtClean="0"/>
          </a:p>
          <a:p>
            <a:pPr lvl="1"/>
            <a:r>
              <a:rPr lang="en-US" dirty="0" smtClean="0"/>
              <a:t>802.16</a:t>
            </a:r>
          </a:p>
          <a:p>
            <a:pPr lvl="2"/>
            <a:r>
              <a:rPr lang="en-US" dirty="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Dissemination of OmniRAN SG results into IEEE 802 </a:t>
            </a:r>
            <a:r>
              <a:rPr lang="en-US" dirty="0" smtClean="0"/>
              <a:t>WGs</a:t>
            </a:r>
          </a:p>
          <a:p>
            <a:pPr lvl="1"/>
            <a:r>
              <a:rPr lang="en-US" dirty="0" smtClean="0"/>
              <a:t>802.21</a:t>
            </a:r>
            <a:endParaRPr lang="en-US" dirty="0" smtClean="0"/>
          </a:p>
          <a:p>
            <a:pPr lvl="2"/>
            <a:r>
              <a:rPr lang="en-US" dirty="0" smtClean="0"/>
              <a:t> </a:t>
            </a:r>
          </a:p>
          <a:p>
            <a:pPr lvl="1"/>
            <a:r>
              <a:rPr lang="en-US" dirty="0" smtClean="0"/>
              <a:t>802.22</a:t>
            </a:r>
          </a:p>
          <a:p>
            <a:pPr lvl="2"/>
            <a:r>
              <a:rPr lang="en-US" dirty="0" smtClean="0"/>
              <a:t> </a:t>
            </a:r>
          </a:p>
          <a:p>
            <a:pPr lvl="1"/>
            <a:r>
              <a:rPr lang="en-US" dirty="0" smtClean="0"/>
              <a:t>802.24</a:t>
            </a:r>
          </a:p>
          <a:p>
            <a:pPr lvl="2"/>
            <a:r>
              <a:rPr lang="en-US" dirty="0" smtClean="0"/>
              <a:t> </a:t>
            </a:r>
          </a:p>
          <a:p>
            <a:pPr lvl="1"/>
            <a:r>
              <a:rPr lang="en-US" dirty="0" smtClean="0"/>
              <a:t>Other WGs and SC</a:t>
            </a:r>
          </a:p>
          <a:p>
            <a:pPr lvl="2"/>
            <a:r>
              <a:rPr lang="en-US" dirty="0" smtClean="0"/>
              <a:t> </a:t>
            </a:r>
            <a:endParaRPr lang="en-US" dirty="0" smtClean="0"/>
          </a:p>
          <a:p>
            <a:r>
              <a:rPr lang="en-US" dirty="0" smtClean="0"/>
              <a:t>Liaisons </a:t>
            </a:r>
            <a:r>
              <a:rPr lang="en-US" dirty="0" smtClean="0"/>
              <a:t>with IETF and other external SDOs </a:t>
            </a:r>
            <a:endParaRPr lang="en-US" dirty="0" smtClean="0"/>
          </a:p>
          <a:p>
            <a:pPr lvl="1"/>
            <a:r>
              <a:rPr lang="en-US" dirty="0" smtClean="0"/>
              <a:t> </a:t>
            </a:r>
            <a:endParaRPr lang="en-US" dirty="0" smtClean="0"/>
          </a:p>
          <a:p>
            <a:r>
              <a:rPr lang="en-US" dirty="0" smtClean="0"/>
              <a:t>Agenda for July ’13 plenary session </a:t>
            </a:r>
            <a:endParaRPr lang="en-US" dirty="0" smtClean="0"/>
          </a:p>
          <a:p>
            <a:pPr lvl="1"/>
            <a:r>
              <a:rPr lang="en-US" dirty="0" smtClean="0"/>
              <a:t> </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Proposal for July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a:t>
            </a:r>
          </a:p>
          <a:p>
            <a:r>
              <a:rPr lang="en-US" dirty="0" smtClean="0"/>
              <a:t>Reports</a:t>
            </a:r>
            <a:endParaRPr lang="en-US" dirty="0" smtClean="0"/>
          </a:p>
          <a:p>
            <a:pPr lvl="0"/>
            <a:r>
              <a:rPr lang="en-US" dirty="0" smtClean="0"/>
              <a:t>Review dissemination </a:t>
            </a:r>
            <a:r>
              <a:rPr lang="en-US" dirty="0" smtClean="0"/>
              <a:t>of OmniRAN SG results into IEEE 802 </a:t>
            </a:r>
            <a:r>
              <a:rPr lang="en-US" dirty="0" smtClean="0"/>
              <a:t>WGs</a:t>
            </a:r>
            <a:endParaRPr lang="en-US" dirty="0" smtClean="0"/>
          </a:p>
          <a:p>
            <a:r>
              <a:rPr lang="en-US" dirty="0" smtClean="0"/>
              <a:t>Review of c</a:t>
            </a:r>
            <a:r>
              <a:rPr lang="en-US" dirty="0" smtClean="0"/>
              <a:t>ommunication and </a:t>
            </a:r>
            <a:r>
              <a:rPr lang="en-US" dirty="0" smtClean="0"/>
              <a:t>dissemination </a:t>
            </a:r>
            <a:r>
              <a:rPr lang="en-US" dirty="0" smtClean="0"/>
              <a:t>with external organizations</a:t>
            </a:r>
          </a:p>
          <a:p>
            <a:r>
              <a:rPr lang="en-US" dirty="0" smtClean="0"/>
              <a:t>Conclusion </a:t>
            </a:r>
            <a:r>
              <a:rPr lang="en-US" dirty="0"/>
              <a:t>on OmniRAN use cases</a:t>
            </a:r>
          </a:p>
          <a:p>
            <a:pPr lvl="1"/>
            <a:r>
              <a:rPr lang="en-US" dirty="0" smtClean="0"/>
              <a:t>Gap </a:t>
            </a:r>
            <a:r>
              <a:rPr lang="en-US" dirty="0"/>
              <a:t>analysis for the agreed use </a:t>
            </a:r>
            <a:r>
              <a:rPr lang="en-US" dirty="0" smtClean="0"/>
              <a:t>cases</a:t>
            </a:r>
          </a:p>
          <a:p>
            <a:pPr lvl="1"/>
            <a:r>
              <a:rPr lang="en-US" dirty="0" smtClean="0"/>
              <a:t>Documentation of results</a:t>
            </a:r>
            <a:endParaRPr lang="en-US" dirty="0"/>
          </a:p>
          <a:p>
            <a:r>
              <a:rPr lang="en-US" dirty="0" smtClean="0">
                <a:solidFill>
                  <a:srgbClr val="000000"/>
                </a:solidFill>
              </a:rPr>
              <a:t>Potential standardization topics for IEEE 802</a:t>
            </a:r>
          </a:p>
          <a:p>
            <a:r>
              <a:rPr lang="en-US" dirty="0" smtClean="0">
                <a:solidFill>
                  <a:srgbClr val="000000"/>
                </a:solidFill>
              </a:rPr>
              <a:t>Refine scope of </a:t>
            </a:r>
            <a:r>
              <a:rPr lang="en-US" dirty="0" smtClean="0">
                <a:solidFill>
                  <a:srgbClr val="000000"/>
                </a:solidFill>
              </a:rPr>
              <a:t>OmniRAN EC </a:t>
            </a:r>
            <a:r>
              <a:rPr lang="en-US" dirty="0" smtClean="0">
                <a:solidFill>
                  <a:srgbClr val="000000"/>
                </a:solidFill>
              </a:rPr>
              <a:t>SG (crisp words</a:t>
            </a:r>
            <a:r>
              <a:rPr lang="en-US" dirty="0" smtClean="0">
                <a:solidFill>
                  <a:srgbClr val="000000"/>
                </a:solidFill>
              </a:rPr>
              <a:t>)</a:t>
            </a:r>
          </a:p>
          <a:p>
            <a:r>
              <a:rPr lang="en-US" dirty="0" smtClean="0">
                <a:solidFill>
                  <a:srgbClr val="000000"/>
                </a:solidFill>
              </a:rPr>
              <a:t>Report slides for EC Closing Session</a:t>
            </a:r>
            <a:endParaRPr lang="en-US" dirty="0" smtClean="0">
              <a:solidFill>
                <a:srgbClr val="000000"/>
              </a:solidFill>
            </a:endParaRPr>
          </a:p>
          <a:p>
            <a:r>
              <a:rPr lang="en-US" dirty="0" smtClean="0"/>
              <a:t>Summary </a:t>
            </a:r>
            <a:r>
              <a:rPr lang="en-US" dirty="0" smtClean="0"/>
              <a:t>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endParaRPr lang="en-US" dirty="0"/>
          </a:p>
        </p:txBody>
      </p:sp>
      <p:sp>
        <p:nvSpPr>
          <p:cNvPr id="3" name="Content Placeholder 2"/>
          <p:cNvSpPr>
            <a:spLocks noGrp="1"/>
          </p:cNvSpPr>
          <p:nvPr>
            <p:ph idx="1"/>
          </p:nvPr>
        </p:nvSpPr>
        <p:spPr/>
        <p:txBody>
          <a:bodyPr>
            <a:normAutofit/>
          </a:bodyPr>
          <a:lstStyle/>
          <a:p>
            <a:r>
              <a:rPr lang="en-US" dirty="0" smtClean="0"/>
              <a:t>AOB </a:t>
            </a:r>
            <a:endParaRPr lang="en-US" dirty="0" smtClean="0"/>
          </a:p>
          <a:p>
            <a:pPr lvl="1"/>
            <a:r>
              <a:rPr lang="en-US" dirty="0" smtClean="0"/>
              <a:t> </a:t>
            </a:r>
          </a:p>
          <a:p>
            <a:r>
              <a:rPr lang="en-US" dirty="0" smtClean="0"/>
              <a:t>Adjourn</a:t>
            </a:r>
          </a:p>
          <a:p>
            <a:pPr lvl="1"/>
            <a:r>
              <a:rPr lang="en-US" dirty="0" smtClean="0"/>
              <a:t> </a:t>
            </a:r>
            <a:r>
              <a:rPr lang="en-US" dirty="0" smtClean="0"/>
              <a:t>Adjourned at </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a:t>
            </a:r>
            <a:r>
              <a:rPr lang="en-GB" dirty="0"/>
              <a:t>, </a:t>
            </a:r>
            <a:r>
              <a:rPr lang="en-GB" dirty="0" smtClean="0"/>
              <a:t>June 20</a:t>
            </a:r>
            <a:r>
              <a:rPr lang="en-GB" baseline="30000" dirty="0" smtClean="0"/>
              <a:t>th</a:t>
            </a:r>
            <a:r>
              <a:rPr lang="en-GB" dirty="0" smtClean="0"/>
              <a:t>, </a:t>
            </a:r>
            <a:r>
              <a:rPr lang="en-GB" dirty="0" smtClean="0"/>
              <a:t>2013, </a:t>
            </a:r>
            <a:r>
              <a:rPr lang="en-GB" dirty="0" smtClean="0"/>
              <a:t>09:00-11:00 </a:t>
            </a:r>
            <a:r>
              <a:rPr lang="en-GB" dirty="0" smtClean="0"/>
              <a:t>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r>
              <a:rPr lang="en-US" dirty="0" smtClean="0"/>
              <a:t/>
            </a:r>
            <a:br>
              <a:rPr lang="en-US" dirty="0" smtClean="0"/>
            </a:br>
            <a:r>
              <a:rPr lang="en-US" u="sng" dirty="0" smtClean="0">
                <a:hlinkClick r:id="rId4"/>
              </a:rPr>
              <a:t>https://nsn.webex.com/nsn/j.php?J=707621013&amp;PW=NMTA5MTY1Yzhj</a:t>
            </a:r>
            <a:endParaRPr lang="en-US" u="sng" dirty="0" smtClean="0"/>
          </a:p>
          <a:p>
            <a:r>
              <a:rPr lang="en-US" dirty="0" smtClean="0"/>
              <a:t>Meeting Number: </a:t>
            </a:r>
            <a:r>
              <a:rPr lang="en-US" b="1" dirty="0" smtClean="0"/>
              <a:t>707 621 013</a:t>
            </a:r>
            <a:endParaRPr lang="en-US" b="1" dirty="0" smtClean="0"/>
          </a:p>
          <a:p>
            <a:r>
              <a:rPr lang="en-US" dirty="0" smtClean="0"/>
              <a:t>Meeting Password: </a:t>
            </a:r>
            <a:r>
              <a:rPr lang="en-US" b="1" dirty="0" smtClean="0"/>
              <a:t>OmniRAN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Agenda</a:t>
            </a:r>
            <a:br>
              <a:rPr lang="en-US" smtClean="0"/>
            </a:br>
            <a:r>
              <a:rPr lang="en-GB" smtClean="0"/>
              <a:t>Thursday, </a:t>
            </a:r>
            <a:r>
              <a:rPr lang="en-GB" smtClean="0"/>
              <a:t>June</a:t>
            </a:r>
            <a:r>
              <a:rPr lang="en-GB" smtClean="0"/>
              <a:t> 20</a:t>
            </a:r>
            <a:r>
              <a:rPr lang="en-GB" smtClean="0"/>
              <a:t>th</a:t>
            </a:r>
            <a:r>
              <a:rPr lang="en-GB" smtClean="0"/>
              <a:t>, 09:00–11:00am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fontScale="47500" lnSpcReduction="20000"/>
          </a:bodyPr>
          <a:lstStyle/>
          <a:p>
            <a:r>
              <a:rPr lang="en-GB" dirty="0" smtClean="0"/>
              <a:t>Call Meeting to Order</a:t>
            </a:r>
          </a:p>
          <a:p>
            <a:r>
              <a:rPr lang="en-GB" dirty="0" smtClean="0"/>
              <a:t>Secretary position</a:t>
            </a:r>
          </a:p>
          <a:p>
            <a:r>
              <a:rPr lang="en-US" dirty="0" smtClean="0"/>
              <a:t>Approval of minutes of May 2013 F2F session</a:t>
            </a:r>
          </a:p>
          <a:p>
            <a:r>
              <a:rPr lang="en-US" dirty="0" smtClean="0"/>
              <a:t>Reports</a:t>
            </a:r>
          </a:p>
          <a:p>
            <a:r>
              <a:rPr lang="en-US" dirty="0" smtClean="0"/>
              <a:t>Updates to use cases documents </a:t>
            </a:r>
          </a:p>
          <a:p>
            <a:r>
              <a:rPr lang="en-US" dirty="0" smtClean="0"/>
              <a:t>Review of functional requirements and gaps to existing IEEE 802 standards </a:t>
            </a:r>
          </a:p>
          <a:p>
            <a:r>
              <a:rPr lang="en-US" dirty="0" smtClean="0"/>
              <a:t>Plan for July 2013 F2F session </a:t>
            </a:r>
          </a:p>
          <a:p>
            <a:r>
              <a:rPr lang="en-US" dirty="0" smtClean="0"/>
              <a:t>Dissemination of OmniRAN SG results into IEEE 802 working groups </a:t>
            </a:r>
          </a:p>
          <a:p>
            <a:pPr lvl="1"/>
            <a:r>
              <a:rPr lang="en-US" dirty="0" smtClean="0"/>
              <a:t>802.1 </a:t>
            </a:r>
          </a:p>
          <a:p>
            <a:pPr lvl="1"/>
            <a:r>
              <a:rPr lang="en-US" dirty="0" smtClean="0"/>
              <a:t>802.3 </a:t>
            </a:r>
          </a:p>
          <a:p>
            <a:pPr lvl="1"/>
            <a:r>
              <a:rPr lang="en-US" dirty="0" smtClean="0"/>
              <a:t>802.11 </a:t>
            </a:r>
          </a:p>
          <a:p>
            <a:pPr lvl="1"/>
            <a:r>
              <a:rPr lang="en-US" dirty="0" smtClean="0"/>
              <a:t>802.15 </a:t>
            </a:r>
          </a:p>
          <a:p>
            <a:pPr lvl="1"/>
            <a:r>
              <a:rPr lang="en-US" dirty="0" smtClean="0"/>
              <a:t>802.16 </a:t>
            </a:r>
          </a:p>
          <a:p>
            <a:pPr lvl="1"/>
            <a:r>
              <a:rPr lang="en-US" dirty="0" smtClean="0"/>
              <a:t>802.21 </a:t>
            </a:r>
          </a:p>
          <a:p>
            <a:pPr lvl="1"/>
            <a:r>
              <a:rPr lang="en-US" dirty="0" smtClean="0"/>
              <a:t>802.22 </a:t>
            </a:r>
          </a:p>
          <a:p>
            <a:pPr lvl="1"/>
            <a:r>
              <a:rPr lang="en-US" dirty="0" smtClean="0"/>
              <a:t>802.24 </a:t>
            </a:r>
          </a:p>
          <a:p>
            <a:pPr lvl="1"/>
            <a:r>
              <a:rPr lang="en-US" dirty="0" smtClean="0"/>
              <a:t>Other WGs and SC </a:t>
            </a:r>
          </a:p>
          <a:p>
            <a:r>
              <a:rPr lang="en-US" dirty="0" smtClean="0"/>
              <a:t>Liaisons with IETF and other external SDOs </a:t>
            </a:r>
          </a:p>
          <a:p>
            <a:r>
              <a:rPr lang="en-US" dirty="0" smtClean="0"/>
              <a:t>Agenda for July ’13 plenary session </a:t>
            </a:r>
          </a:p>
          <a:p>
            <a:r>
              <a:rPr lang="en-US" dirty="0" smtClean="0"/>
              <a:t>AOB </a:t>
            </a:r>
          </a:p>
          <a:p>
            <a:r>
              <a:rPr lang="en-US" dirty="0" smtClean="0"/>
              <a:t>Adjourn</a:t>
            </a:r>
          </a:p>
          <a:p>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r>
              <a:rPr lang="en-GB" sz="2400" dirty="0" smtClean="0"/>
              <a:t>Appointment of recording </a:t>
            </a:r>
            <a:r>
              <a:rPr lang="en-GB" sz="2400" dirty="0" smtClean="0"/>
              <a:t>secretary</a:t>
            </a:r>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26670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NSN</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bg1">
                              <a:lumMod val="95000"/>
                            </a:schemeClr>
                          </a:solidFill>
                        </a:rPr>
                        <a:t>Juan Carlos Zuniga</a:t>
                      </a:r>
                      <a:endParaRPr lang="en-US" sz="1400" dirty="0">
                        <a:solidFill>
                          <a:schemeClr val="bg1">
                            <a:lumMod val="95000"/>
                          </a:schemeClr>
                        </a:solidFill>
                      </a:endParaRPr>
                    </a:p>
                  </a:txBody>
                  <a:tcPr/>
                </a:tc>
                <a:tc>
                  <a:txBody>
                    <a:bodyPr/>
                    <a:lstStyle/>
                    <a:p>
                      <a:r>
                        <a:rPr lang="en-US" sz="1400" dirty="0" err="1" smtClean="0">
                          <a:solidFill>
                            <a:schemeClr val="bg1">
                              <a:lumMod val="95000"/>
                            </a:schemeClr>
                          </a:solidFill>
                        </a:rPr>
                        <a:t>Interdigital</a:t>
                      </a:r>
                      <a:endParaRPr lang="en-US" sz="1400" dirty="0">
                        <a:solidFill>
                          <a:schemeClr val="bg1">
                            <a:lumMod val="9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bg1">
                              <a:lumMod val="85000"/>
                            </a:schemeClr>
                          </a:solidFill>
                        </a:rPr>
                        <a:t>Antonio de la Oliva</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95000"/>
                            </a:schemeClr>
                          </a:solidFill>
                        </a:rPr>
                        <a:t>Hyunho Park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95000"/>
                            </a:schemeClr>
                          </a:solidFill>
                        </a:rPr>
                        <a:t>ETRI</a:t>
                      </a: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bg1">
                              <a:lumMod val="85000"/>
                            </a:schemeClr>
                          </a:solidFill>
                        </a:rPr>
                        <a:t>Roger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Consensii</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bg1">
                              <a:lumMod val="95000"/>
                            </a:schemeClr>
                          </a:solidFill>
                        </a:rPr>
                        <a:t>Walter </a:t>
                      </a:r>
                      <a:r>
                        <a:rPr lang="en-US" sz="1400" dirty="0" err="1" smtClean="0">
                          <a:solidFill>
                            <a:schemeClr val="bg1">
                              <a:lumMod val="95000"/>
                            </a:schemeClr>
                          </a:solidFill>
                        </a:rPr>
                        <a:t>Pienciak</a:t>
                      </a:r>
                      <a:endParaRPr lang="en-US" sz="1400" dirty="0">
                        <a:solidFill>
                          <a:schemeClr val="bg1">
                            <a:lumMod val="95000"/>
                          </a:schemeClr>
                        </a:solidFill>
                      </a:endParaRPr>
                    </a:p>
                  </a:txBody>
                  <a:tcPr/>
                </a:tc>
                <a:tc>
                  <a:txBody>
                    <a:bodyPr/>
                    <a:lstStyle/>
                    <a:p>
                      <a:r>
                        <a:rPr lang="en-US" sz="1400" dirty="0" smtClean="0">
                          <a:solidFill>
                            <a:schemeClr val="bg1">
                              <a:lumMod val="95000"/>
                            </a:schemeClr>
                          </a:solidFill>
                        </a:rPr>
                        <a:t>IEEE SA</a:t>
                      </a:r>
                      <a:endParaRPr lang="en-US" sz="1400" dirty="0">
                        <a:solidFill>
                          <a:schemeClr val="bg1">
                            <a:lumMod val="9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Approval of agenda</a:t>
            </a:r>
          </a:p>
          <a:p>
            <a:pPr lvl="1"/>
            <a:r>
              <a:rPr lang="en-US" dirty="0" smtClean="0"/>
              <a:t> </a:t>
            </a:r>
          </a:p>
          <a:p>
            <a:pPr lvl="0"/>
            <a:r>
              <a:rPr lang="en-US" dirty="0" smtClean="0"/>
              <a:t>Approval of </a:t>
            </a:r>
            <a:r>
              <a:rPr lang="en-US" dirty="0" smtClean="0"/>
              <a:t>minutes of May 2013 F2F session</a:t>
            </a:r>
            <a:endParaRPr lang="en-US" dirty="0" smtClean="0"/>
          </a:p>
          <a:p>
            <a:pPr lvl="1"/>
            <a:r>
              <a:rPr lang="en-US" dirty="0" smtClean="0"/>
              <a:t> </a:t>
            </a:r>
            <a:endParaRPr lang="en-US" dirty="0" smtClean="0"/>
          </a:p>
          <a:p>
            <a:pPr lvl="0"/>
            <a:r>
              <a:rPr lang="en-US" dirty="0" smtClean="0"/>
              <a:t>Reports</a:t>
            </a:r>
          </a:p>
          <a:p>
            <a:pPr lvl="1"/>
            <a:r>
              <a:rPr lang="en-US" dirty="0" smtClean="0"/>
              <a:t> </a:t>
            </a:r>
            <a:endParaRPr lang="en-US" dirty="0" smtClean="0"/>
          </a:p>
          <a:p>
            <a:r>
              <a:rPr lang="en-US" dirty="0" smtClean="0"/>
              <a:t>Updates to use cases documents </a:t>
            </a:r>
          </a:p>
          <a:p>
            <a:pPr lvl="1"/>
            <a:r>
              <a:rPr lang="en-US" dirty="0" smtClean="0"/>
              <a:t> </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1140</Words>
  <Application>Microsoft Office PowerPoint</Application>
  <PresentationFormat>On-screen Show (4:3)</PresentationFormat>
  <Paragraphs>232</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OmniRAN EC SG  June 20th, 2013 Conference Call</vt:lpstr>
      <vt:lpstr>Meeting</vt:lpstr>
      <vt:lpstr>Guidelines for IEEE-SA Meetings</vt:lpstr>
      <vt:lpstr>Resources – URLs</vt:lpstr>
      <vt:lpstr>Meeting Etiquette</vt:lpstr>
      <vt:lpstr>LMSC Operations Manual</vt:lpstr>
      <vt:lpstr>Agenda Thursday, June 20th, 09:00–11:00am ET</vt:lpstr>
      <vt:lpstr>Business#1</vt:lpstr>
      <vt:lpstr>Business #2</vt:lpstr>
      <vt:lpstr>Business #3</vt:lpstr>
      <vt:lpstr>OmniRAN Objectives</vt:lpstr>
      <vt:lpstr>OmniRAN Plan and Timeline</vt:lpstr>
      <vt:lpstr>July 2013 OmniRAN F2F Schedule</vt:lpstr>
      <vt:lpstr>Business #4</vt:lpstr>
      <vt:lpstr>Business #5</vt:lpstr>
      <vt:lpstr>Agenda Proposal for July 2013 F2F</vt:lpstr>
      <vt:lpstr>Business #6</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207</cp:revision>
  <cp:lastPrinted>1998-02-10T13:28:06Z</cp:lastPrinted>
  <dcterms:created xsi:type="dcterms:W3CDTF">2011-12-30T17:06:23Z</dcterms:created>
  <dcterms:modified xsi:type="dcterms:W3CDTF">2013-06-19T13:29:17Z</dcterms:modified>
</cp:coreProperties>
</file>