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83" r:id="rId4"/>
    <p:sldId id="271" r:id="rId5"/>
    <p:sldId id="272" r:id="rId6"/>
    <p:sldId id="273" r:id="rId7"/>
    <p:sldId id="266" r:id="rId8"/>
    <p:sldId id="284" r:id="rId9"/>
    <p:sldId id="285" r:id="rId10"/>
    <p:sldId id="290" r:id="rId11"/>
    <p:sldId id="286" r:id="rId12"/>
    <p:sldId id="292" r:id="rId13"/>
    <p:sldId id="291" r:id="rId14"/>
    <p:sldId id="293" r:id="rId15"/>
    <p:sldId id="294" r:id="rId16"/>
    <p:sldId id="295" r:id="rId17"/>
    <p:sldId id="29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286" autoAdjust="0"/>
    <p:restoredTop sz="99515" autoAdjust="0"/>
  </p:normalViewPr>
  <p:slideViewPr>
    <p:cSldViewPr>
      <p:cViewPr varScale="1">
        <p:scale>
          <a:sx n="97" d="100"/>
          <a:sy n="97" d="100"/>
        </p:scale>
        <p:origin x="-108"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16</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omniran-13-0046-00-ecsg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7621013&amp;PW=NMTA5MTY1Yzhj"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June</a:t>
            </a:r>
            <a:r>
              <a:rPr lang="en-US" dirty="0" smtClean="0"/>
              <a:t> 20</a:t>
            </a:r>
            <a:r>
              <a:rPr lang="en-US" baseline="30000" dirty="0" smtClean="0"/>
              <a:t>th</a:t>
            </a:r>
            <a:r>
              <a:rPr lang="en-US" dirty="0" smtClean="0"/>
              <a:t>, </a:t>
            </a:r>
            <a:r>
              <a:rPr lang="en-US" dirty="0" smtClean="0"/>
              <a:t>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2013-06-18</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t>Review of functional requirements and gaps to existing IEEE 802 standards </a:t>
            </a:r>
            <a:endParaRPr lang="en-US" dirty="0" smtClean="0"/>
          </a:p>
          <a:p>
            <a:pPr lvl="1"/>
            <a:r>
              <a:rPr lang="en-US" dirty="0" smtClean="0"/>
              <a:t> </a:t>
            </a:r>
          </a:p>
          <a:p>
            <a:r>
              <a:rPr lang="en-US" dirty="0" smtClean="0"/>
              <a:t>Plan for July 2013 F2F session </a:t>
            </a:r>
            <a:endParaRPr lang="en-US" dirty="0" smtClean="0"/>
          </a:p>
          <a:p>
            <a:pPr lvl="1"/>
            <a:r>
              <a:rPr lang="en-US" dirty="0" smtClean="0"/>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OmniRAN </a:t>
            </a:r>
            <a:r>
              <a:rPr lang="en-US" dirty="0" smtClean="0"/>
              <a:t>Objectives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To perform a gap analysis that shows what pieces of work that are relevant to 802 (standards and standards under development) are not covered by existing external SDOs  (IETF, 3GPP,...) and internal, and socialize that analysis with those SDOs;</a:t>
            </a:r>
          </a:p>
          <a:p>
            <a:endParaRPr lang="en-US" dirty="0" smtClean="0"/>
          </a:p>
          <a:p>
            <a:r>
              <a:rPr lang="en-US" dirty="0" smtClean="0"/>
              <a:t>Having performed that gap analysis, define a crisp scope of the ECSG (target 15 words or less);</a:t>
            </a:r>
          </a:p>
          <a:p>
            <a:endParaRPr lang="en-US" dirty="0" smtClean="0"/>
          </a:p>
          <a:p>
            <a:r>
              <a:rPr lang="en-US" dirty="0" smtClean="0"/>
              <a:t>Define what piece(s) of work within that scope (a) fall legitimately within 802's remit and (b) are achievable within an 802 activity.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a:t>
            </a:r>
            <a:r>
              <a:rPr lang="en-US" dirty="0" smtClean="0"/>
              <a:t/>
            </a:r>
            <a:br>
              <a:rPr lang="en-US" dirty="0" smtClean="0"/>
            </a:br>
            <a:r>
              <a:rPr lang="en-US" dirty="0" smtClean="0"/>
              <a:t>Plan </a:t>
            </a:r>
            <a:r>
              <a:rPr lang="en-US" dirty="0"/>
              <a:t>and </a:t>
            </a:r>
            <a:r>
              <a:rPr lang="en-US" dirty="0" smtClean="0"/>
              <a:t>Timeline</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57200" y="4554379"/>
            <a:ext cx="3353482" cy="246221"/>
          </a:xfrm>
          <a:prstGeom prst="rect">
            <a:avLst/>
          </a:prstGeom>
          <a:no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000000"/>
                </a:solidFill>
                <a:latin typeface="+mn-lt"/>
              </a:rPr>
              <a:t>Functional requirements within scope of IEEE 802 </a:t>
            </a:r>
            <a:endParaRPr lang="en-US" sz="1600" dirty="0">
              <a:solidFill>
                <a:srgbClr val="000000"/>
              </a:solidFill>
              <a:latin typeface="+mn-lt"/>
            </a:endParaRPr>
          </a:p>
        </p:txBody>
      </p:sp>
      <p:sp>
        <p:nvSpPr>
          <p:cNvPr id="49" name="TextBox 48"/>
          <p:cNvSpPr txBox="1"/>
          <p:nvPr/>
        </p:nvSpPr>
        <p:spPr>
          <a:xfrm>
            <a:off x="6096000" y="3352800"/>
            <a:ext cx="609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1371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772400" y="3962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63" name="TextBox 62"/>
          <p:cNvSpPr txBox="1"/>
          <p:nvPr/>
        </p:nvSpPr>
        <p:spPr>
          <a:xfrm>
            <a:off x="7696200" y="4267200"/>
            <a:ext cx="11430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7696200" y="5334000"/>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0" name="Straight Connector 69"/>
          <p:cNvCxnSpPr/>
          <p:nvPr/>
        </p:nvCxnSpPr>
        <p:spPr bwMode="auto">
          <a:xfrm>
            <a:off x="77343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7467600" y="1447800"/>
            <a:ext cx="600351" cy="261610"/>
          </a:xfrm>
          <a:prstGeom prst="rect">
            <a:avLst/>
          </a:prstGeom>
          <a:noFill/>
        </p:spPr>
        <p:txBody>
          <a:bodyPr wrap="none" rtlCol="0">
            <a:spAutoFit/>
          </a:bodyPr>
          <a:lstStyle/>
          <a:p>
            <a:r>
              <a:rPr lang="en-US" sz="1100">
                <a:latin typeface="+mn-lt"/>
              </a:rPr>
              <a:t>Jun’20</a:t>
            </a:r>
          </a:p>
        </p:txBody>
      </p:sp>
    </p:spTree>
    <p:extLst>
      <p:ext uri="{BB962C8B-B14F-4D97-AF65-F5344CB8AC3E}">
        <p14:creationId xmlns:p14="http://schemas.microsoft.com/office/powerpoint/2010/main" xmlns="" val="1662630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2013 OmniRAN F2F Schedule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1906553368"/>
              </p:ext>
            </p:extLst>
          </p:nvPr>
        </p:nvGraphicFramePr>
        <p:xfrm>
          <a:off x="457200" y="1219200"/>
          <a:ext cx="8229601" cy="4955922"/>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2">
                  <a:txBody>
                    <a:bodyPr/>
                    <a:lstStyle/>
                    <a:p>
                      <a:pPr marL="85725" indent="-85725">
                        <a:buFont typeface="Arial" pitchFamily="34" charset="0"/>
                        <a:buChar char="•"/>
                      </a:pPr>
                      <a:r>
                        <a:rPr lang="en-US" sz="1200" dirty="0" smtClean="0"/>
                        <a:t>EC Opening Session</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r>
                        <a:rPr lang="en-US" sz="1400" dirty="0" smtClean="0"/>
                        <a:t>Joint </a:t>
                      </a:r>
                      <a:r>
                        <a:rPr lang="en-US" sz="1400" dirty="0" err="1" smtClean="0"/>
                        <a:t>Mtg</a:t>
                      </a:r>
                      <a:r>
                        <a:rPr lang="en-US" sz="1400" dirty="0" smtClean="0"/>
                        <a:t> with 802.11 ARC</a:t>
                      </a:r>
                      <a:endParaRPr lang="en-US" sz="14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243840">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487680">
                <a:tc vMerge="1">
                  <a:txBody>
                    <a:bodyPr/>
                    <a:lstStyle/>
                    <a:p>
                      <a:endParaRPr lang="en-US"/>
                    </a:p>
                  </a:txBody>
                  <a:tcPr/>
                </a:tc>
                <a:tc>
                  <a:txBody>
                    <a:bodyPr/>
                    <a:lstStyle/>
                    <a:p>
                      <a:pPr marL="85725" indent="-85725">
                        <a:buFont typeface="Arial" pitchFamily="34" charset="0"/>
                        <a:buChar char="•"/>
                      </a:pPr>
                      <a:r>
                        <a:rPr lang="en-US" sz="1200" dirty="0" smtClean="0"/>
                        <a:t>Opening Plenary</a:t>
                      </a:r>
                      <a:endParaRPr lang="en-US" sz="1200" dirty="0"/>
                    </a:p>
                  </a:txBody>
                  <a:tcPr marL="36000" marR="36000" marT="36000" marB="36000">
                    <a:solidFill>
                      <a:schemeClr val="bg2">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3840">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rowSpan="2">
                  <a:txBody>
                    <a:bodyPr/>
                    <a:lstStyle/>
                    <a:p>
                      <a:pPr algn="ctr"/>
                      <a:endParaRPr lang="en-US" sz="1200" dirty="0"/>
                    </a:p>
                  </a:txBody>
                  <a:tcPr marL="0" marR="0" marT="0" marB="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pPr marL="85725" indent="-85725">
                        <a:buFont typeface="Arial" pitchFamily="34" charset="0"/>
                        <a:buChar char="•"/>
                      </a:pPr>
                      <a:r>
                        <a:rPr lang="en-US" sz="1200" dirty="0" smtClean="0"/>
                        <a:t>EC Closing Session</a:t>
                      </a:r>
                      <a:endParaRPr lang="en-US" sz="1200" dirty="0"/>
                    </a:p>
                  </a:txBody>
                  <a:tcPr marL="36000" marR="36000" marT="36000" marB="36000">
                    <a:solidFill>
                      <a:schemeClr val="bg2">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dirty="0"/>
                    </a:p>
                  </a:txBody>
                  <a:tcPr marL="36000" marR="36000" marT="36000" marB="36000">
                    <a:solidFill>
                      <a:schemeClr val="tx2">
                        <a:lumMod val="20000"/>
                        <a:lumOff val="80000"/>
                      </a:schemeClr>
                    </a:solidFill>
                  </a:tcPr>
                </a:tc>
                <a:tc>
                  <a:txBody>
                    <a:bodyPr/>
                    <a:lstStyle/>
                    <a:p>
                      <a:endParaRPr lang="en-US"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tx2">
                        <a:lumMod val="20000"/>
                        <a:lumOff val="8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p14="http://schemas.microsoft.com/office/powerpoint/2010/main" xmlns="" val="1688770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#4</a:t>
            </a:r>
            <a:endParaRPr lang="en-US" dirty="0"/>
          </a:p>
        </p:txBody>
      </p:sp>
      <p:sp>
        <p:nvSpPr>
          <p:cNvPr id="3" name="Content Placeholder 2"/>
          <p:cNvSpPr>
            <a:spLocks noGrp="1"/>
          </p:cNvSpPr>
          <p:nvPr>
            <p:ph idx="1"/>
          </p:nvPr>
        </p:nvSpPr>
        <p:spPr>
          <a:xfrm>
            <a:off x="457200" y="990600"/>
            <a:ext cx="8229600" cy="5334000"/>
          </a:xfrm>
        </p:spPr>
        <p:txBody>
          <a:bodyPr>
            <a:normAutofit fontScale="92500" lnSpcReduction="10000"/>
          </a:bodyPr>
          <a:lstStyle/>
          <a:p>
            <a:pPr lvl="0"/>
            <a:r>
              <a:rPr lang="en-US" dirty="0" smtClean="0"/>
              <a:t>Dissemination of OmniRAN SG results into IEEE 802 </a:t>
            </a:r>
            <a:r>
              <a:rPr lang="en-US" dirty="0" smtClean="0"/>
              <a:t>WGs</a:t>
            </a:r>
            <a:endParaRPr lang="en-US" dirty="0" smtClean="0"/>
          </a:p>
          <a:p>
            <a:pPr lvl="1"/>
            <a:r>
              <a:rPr lang="en-US" dirty="0" smtClean="0"/>
              <a:t>802.1</a:t>
            </a:r>
          </a:p>
          <a:p>
            <a:pPr lvl="2"/>
            <a:r>
              <a:rPr lang="en-US" dirty="0" smtClean="0"/>
              <a:t> </a:t>
            </a:r>
          </a:p>
          <a:p>
            <a:pPr lvl="1"/>
            <a:r>
              <a:rPr lang="en-US" dirty="0" smtClean="0"/>
              <a:t>802.3</a:t>
            </a:r>
          </a:p>
          <a:p>
            <a:pPr lvl="2"/>
            <a:endParaRPr lang="en-US" dirty="0" smtClean="0"/>
          </a:p>
          <a:p>
            <a:pPr lvl="1"/>
            <a:r>
              <a:rPr lang="en-US" dirty="0" smtClean="0"/>
              <a:t>802.11</a:t>
            </a:r>
          </a:p>
          <a:p>
            <a:pPr lvl="2"/>
            <a:r>
              <a:rPr lang="en-US" dirty="0" smtClean="0"/>
              <a:t> </a:t>
            </a:r>
          </a:p>
          <a:p>
            <a:pPr lvl="1"/>
            <a:r>
              <a:rPr lang="en-US" dirty="0" smtClean="0"/>
              <a:t>802.15</a:t>
            </a:r>
          </a:p>
          <a:p>
            <a:pPr lvl="2"/>
            <a:r>
              <a:rPr lang="en-US" dirty="0" smtClean="0"/>
              <a:t> </a:t>
            </a:r>
            <a:endParaRPr lang="en-US" dirty="0" smtClean="0"/>
          </a:p>
          <a:p>
            <a:pPr lvl="1"/>
            <a:r>
              <a:rPr lang="en-US" dirty="0" smtClean="0"/>
              <a:t>802.16</a:t>
            </a:r>
          </a:p>
          <a:p>
            <a:pPr lvl="2"/>
            <a:r>
              <a:rPr lang="en-US" dirty="0"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Dissemination of OmniRAN SG results into IEEE 802 </a:t>
            </a:r>
            <a:r>
              <a:rPr lang="en-US" dirty="0" smtClean="0"/>
              <a:t>WGs</a:t>
            </a:r>
          </a:p>
          <a:p>
            <a:pPr lvl="1"/>
            <a:r>
              <a:rPr lang="en-US" dirty="0" smtClean="0"/>
              <a:t>802.21</a:t>
            </a:r>
            <a:endParaRPr lang="en-US" dirty="0" smtClean="0"/>
          </a:p>
          <a:p>
            <a:pPr lvl="2"/>
            <a:r>
              <a:rPr lang="en-US" dirty="0" smtClean="0"/>
              <a:t> </a:t>
            </a:r>
          </a:p>
          <a:p>
            <a:pPr lvl="1"/>
            <a:r>
              <a:rPr lang="en-US" dirty="0" smtClean="0"/>
              <a:t>802.22</a:t>
            </a:r>
          </a:p>
          <a:p>
            <a:pPr lvl="2"/>
            <a:r>
              <a:rPr lang="en-US" dirty="0" smtClean="0"/>
              <a:t> </a:t>
            </a:r>
          </a:p>
          <a:p>
            <a:pPr lvl="1"/>
            <a:r>
              <a:rPr lang="en-US" dirty="0" smtClean="0"/>
              <a:t>802.24</a:t>
            </a:r>
          </a:p>
          <a:p>
            <a:pPr lvl="2"/>
            <a:r>
              <a:rPr lang="en-US" dirty="0" smtClean="0"/>
              <a:t> </a:t>
            </a:r>
          </a:p>
          <a:p>
            <a:pPr lvl="1"/>
            <a:r>
              <a:rPr lang="en-US" dirty="0" smtClean="0"/>
              <a:t>Other WGs and SC</a:t>
            </a:r>
          </a:p>
          <a:p>
            <a:pPr lvl="2"/>
            <a:r>
              <a:rPr lang="en-US" dirty="0" smtClean="0"/>
              <a:t> </a:t>
            </a:r>
            <a:endParaRPr lang="en-US" dirty="0" smtClean="0"/>
          </a:p>
          <a:p>
            <a:r>
              <a:rPr lang="en-US" dirty="0" smtClean="0"/>
              <a:t>Liaisons </a:t>
            </a:r>
            <a:r>
              <a:rPr lang="en-US" dirty="0" smtClean="0"/>
              <a:t>with IETF and other external SDOs </a:t>
            </a:r>
            <a:endParaRPr lang="en-US" dirty="0" smtClean="0"/>
          </a:p>
          <a:p>
            <a:pPr lvl="1"/>
            <a:r>
              <a:rPr lang="en-US" dirty="0" smtClean="0"/>
              <a:t> </a:t>
            </a:r>
            <a:endParaRPr lang="en-US" dirty="0" smtClean="0"/>
          </a:p>
          <a:p>
            <a:r>
              <a:rPr lang="en-US" dirty="0" smtClean="0"/>
              <a:t>Agenda for July ’13 plenary session </a:t>
            </a:r>
            <a:endParaRPr lang="en-US" dirty="0" smtClean="0"/>
          </a:p>
          <a:p>
            <a:pPr lvl="1"/>
            <a:r>
              <a:rPr lang="en-US" dirty="0" smtClean="0"/>
              <a:t> </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Proposal for July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62500" lnSpcReduction="20000"/>
          </a:bodyPr>
          <a:lstStyle/>
          <a:p>
            <a:r>
              <a:rPr lang="en-GB" dirty="0" smtClean="0"/>
              <a:t>Call Meeting to Order</a:t>
            </a:r>
          </a:p>
          <a:p>
            <a:r>
              <a:rPr lang="en-GB" dirty="0"/>
              <a:t>Attendance recording</a:t>
            </a:r>
            <a:endParaRPr lang="en-GB" dirty="0" smtClean="0"/>
          </a:p>
          <a:p>
            <a:r>
              <a:rPr lang="en-GB" dirty="0" smtClean="0"/>
              <a:t>Secretary position</a:t>
            </a:r>
          </a:p>
          <a:p>
            <a:r>
              <a:rPr lang="en-US" dirty="0" smtClean="0"/>
              <a:t>Approval of minutes</a:t>
            </a:r>
          </a:p>
          <a:p>
            <a:r>
              <a:rPr lang="en-US" dirty="0" smtClean="0"/>
              <a:t>Reports</a:t>
            </a:r>
            <a:endParaRPr lang="en-US" dirty="0" smtClean="0"/>
          </a:p>
          <a:p>
            <a:pPr lvl="0"/>
            <a:r>
              <a:rPr lang="en-US" dirty="0" smtClean="0"/>
              <a:t>Review dissemination </a:t>
            </a:r>
            <a:r>
              <a:rPr lang="en-US" dirty="0" smtClean="0"/>
              <a:t>of OmniRAN SG results into IEEE 802 </a:t>
            </a:r>
            <a:r>
              <a:rPr lang="en-US" dirty="0" smtClean="0"/>
              <a:t>WGs</a:t>
            </a:r>
            <a:endParaRPr lang="en-US" dirty="0" smtClean="0"/>
          </a:p>
          <a:p>
            <a:r>
              <a:rPr lang="en-US" dirty="0" smtClean="0"/>
              <a:t>Review of c</a:t>
            </a:r>
            <a:r>
              <a:rPr lang="en-US" dirty="0" smtClean="0"/>
              <a:t>ommunication and </a:t>
            </a:r>
            <a:r>
              <a:rPr lang="en-US" dirty="0" smtClean="0"/>
              <a:t>dissemination </a:t>
            </a:r>
            <a:r>
              <a:rPr lang="en-US" dirty="0" smtClean="0"/>
              <a:t>with external organizations</a:t>
            </a:r>
          </a:p>
          <a:p>
            <a:r>
              <a:rPr lang="en-US" dirty="0" smtClean="0"/>
              <a:t>Conclusion </a:t>
            </a:r>
            <a:r>
              <a:rPr lang="en-US" dirty="0"/>
              <a:t>on OmniRAN use cases</a:t>
            </a:r>
          </a:p>
          <a:p>
            <a:pPr lvl="1"/>
            <a:r>
              <a:rPr lang="en-US" dirty="0" smtClean="0"/>
              <a:t>Gap </a:t>
            </a:r>
            <a:r>
              <a:rPr lang="en-US" dirty="0"/>
              <a:t>analysis for the agreed use </a:t>
            </a:r>
            <a:r>
              <a:rPr lang="en-US" dirty="0" smtClean="0"/>
              <a:t>cases</a:t>
            </a:r>
          </a:p>
          <a:p>
            <a:pPr lvl="1"/>
            <a:r>
              <a:rPr lang="en-US" dirty="0" smtClean="0"/>
              <a:t>Documentation of results</a:t>
            </a:r>
            <a:endParaRPr lang="en-US" dirty="0"/>
          </a:p>
          <a:p>
            <a:r>
              <a:rPr lang="en-US" dirty="0" smtClean="0">
                <a:solidFill>
                  <a:srgbClr val="000000"/>
                </a:solidFill>
              </a:rPr>
              <a:t>Potential standardization topics for IEEE 802</a:t>
            </a:r>
          </a:p>
          <a:p>
            <a:r>
              <a:rPr lang="en-US" dirty="0" smtClean="0">
                <a:solidFill>
                  <a:srgbClr val="000000"/>
                </a:solidFill>
              </a:rPr>
              <a:t>Refine scope of </a:t>
            </a:r>
            <a:r>
              <a:rPr lang="en-US" dirty="0" smtClean="0">
                <a:solidFill>
                  <a:srgbClr val="000000"/>
                </a:solidFill>
              </a:rPr>
              <a:t>OmniRAN EC </a:t>
            </a:r>
            <a:r>
              <a:rPr lang="en-US" dirty="0" smtClean="0">
                <a:solidFill>
                  <a:srgbClr val="000000"/>
                </a:solidFill>
              </a:rPr>
              <a:t>SG (crisp words</a:t>
            </a:r>
            <a:r>
              <a:rPr lang="en-US" dirty="0" smtClean="0">
                <a:solidFill>
                  <a:srgbClr val="000000"/>
                </a:solidFill>
              </a:rPr>
              <a:t>)</a:t>
            </a:r>
          </a:p>
          <a:p>
            <a:r>
              <a:rPr lang="en-US" dirty="0" smtClean="0">
                <a:solidFill>
                  <a:srgbClr val="000000"/>
                </a:solidFill>
              </a:rPr>
              <a:t>Report slides for EC Closing Session</a:t>
            </a:r>
            <a:endParaRPr lang="en-US" dirty="0" smtClean="0">
              <a:solidFill>
                <a:srgbClr val="000000"/>
              </a:solidFill>
            </a:endParaRPr>
          </a:p>
          <a:p>
            <a:r>
              <a:rPr lang="en-US" dirty="0" smtClean="0"/>
              <a:t>Summary </a:t>
            </a:r>
            <a:r>
              <a:rPr lang="en-US" dirty="0" smtClean="0"/>
              <a:t>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#6</a:t>
            </a:r>
            <a:endParaRPr lang="en-US" dirty="0"/>
          </a:p>
        </p:txBody>
      </p:sp>
      <p:sp>
        <p:nvSpPr>
          <p:cNvPr id="3" name="Content Placeholder 2"/>
          <p:cNvSpPr>
            <a:spLocks noGrp="1"/>
          </p:cNvSpPr>
          <p:nvPr>
            <p:ph idx="1"/>
          </p:nvPr>
        </p:nvSpPr>
        <p:spPr/>
        <p:txBody>
          <a:bodyPr>
            <a:normAutofit/>
          </a:bodyPr>
          <a:lstStyle/>
          <a:p>
            <a:r>
              <a:rPr lang="en-US" dirty="0" smtClean="0"/>
              <a:t>AOB </a:t>
            </a:r>
            <a:endParaRPr lang="en-US" dirty="0" smtClean="0"/>
          </a:p>
          <a:p>
            <a:pPr lvl="1"/>
            <a:r>
              <a:rPr lang="en-US" dirty="0" smtClean="0"/>
              <a:t> </a:t>
            </a:r>
          </a:p>
          <a:p>
            <a:r>
              <a:rPr lang="en-US" dirty="0" smtClean="0"/>
              <a:t>Adjourn</a:t>
            </a:r>
          </a:p>
          <a:p>
            <a:pPr lvl="1"/>
            <a:r>
              <a:rPr lang="en-US" dirty="0" smtClean="0"/>
              <a:t> </a:t>
            </a:r>
            <a:r>
              <a:rPr lang="en-US" dirty="0" smtClean="0"/>
              <a:t>Adjourned at </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Thursday</a:t>
            </a:r>
            <a:r>
              <a:rPr lang="en-GB" dirty="0"/>
              <a:t>, </a:t>
            </a:r>
            <a:r>
              <a:rPr lang="en-GB" dirty="0" smtClean="0"/>
              <a:t>June 20</a:t>
            </a:r>
            <a:r>
              <a:rPr lang="en-GB" baseline="30000" dirty="0" smtClean="0"/>
              <a:t>th</a:t>
            </a:r>
            <a:r>
              <a:rPr lang="en-GB" dirty="0" smtClean="0"/>
              <a:t>, </a:t>
            </a:r>
            <a:r>
              <a:rPr lang="en-GB" dirty="0" smtClean="0"/>
              <a:t>2013, </a:t>
            </a:r>
            <a:r>
              <a:rPr lang="en-GB" dirty="0" smtClean="0"/>
              <a:t>09:00-11:00 </a:t>
            </a:r>
            <a:r>
              <a:rPr lang="en-GB" dirty="0" smtClean="0"/>
              <a:t>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r>
              <a:rPr lang="en-US" dirty="0" smtClean="0"/>
              <a:t/>
            </a:r>
            <a:br>
              <a:rPr lang="en-US" dirty="0" smtClean="0"/>
            </a:br>
            <a:r>
              <a:rPr lang="en-US" u="sng" dirty="0" smtClean="0">
                <a:hlinkClick r:id="rId4"/>
              </a:rPr>
              <a:t>https://nsn.webex.com/nsn/j.php?J=707621013&amp;PW=NMTA5MTY1Yzhj</a:t>
            </a:r>
            <a:endParaRPr lang="en-US" u="sng" dirty="0" smtClean="0"/>
          </a:p>
          <a:p>
            <a:r>
              <a:rPr lang="en-US" dirty="0" smtClean="0"/>
              <a:t>Meeting Number: </a:t>
            </a:r>
            <a:r>
              <a:rPr lang="en-US" b="1" dirty="0" smtClean="0"/>
              <a:t>707 621 013</a:t>
            </a:r>
            <a:endParaRPr lang="en-US" b="1" dirty="0" smtClean="0"/>
          </a:p>
          <a:p>
            <a:r>
              <a:rPr lang="en-US" dirty="0" smtClean="0"/>
              <a:t>Meeting Password: </a:t>
            </a:r>
            <a:r>
              <a:rPr lang="en-US" b="1" dirty="0" smtClean="0"/>
              <a:t>OmniRAN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Agenda</a:t>
            </a:r>
            <a:br>
              <a:rPr lang="en-US" smtClean="0"/>
            </a:br>
            <a:r>
              <a:rPr lang="en-GB" smtClean="0"/>
              <a:t>Thursday, </a:t>
            </a:r>
            <a:r>
              <a:rPr lang="en-GB" smtClean="0"/>
              <a:t>June</a:t>
            </a:r>
            <a:r>
              <a:rPr lang="en-GB" smtClean="0"/>
              <a:t> 20</a:t>
            </a:r>
            <a:r>
              <a:rPr lang="en-GB" smtClean="0"/>
              <a:t>th</a:t>
            </a:r>
            <a:r>
              <a:rPr lang="en-GB" smtClean="0"/>
              <a:t>, 09:00–11:00am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fontScale="47500" lnSpcReduction="20000"/>
          </a:bodyPr>
          <a:lstStyle/>
          <a:p>
            <a:r>
              <a:rPr lang="en-GB" dirty="0" smtClean="0"/>
              <a:t>Call Meeting to Order</a:t>
            </a:r>
          </a:p>
          <a:p>
            <a:r>
              <a:rPr lang="en-GB" dirty="0" smtClean="0"/>
              <a:t>Secretary position</a:t>
            </a:r>
          </a:p>
          <a:p>
            <a:r>
              <a:rPr lang="en-US" dirty="0" smtClean="0"/>
              <a:t>Approval of minutes of May 2013 F2F session</a:t>
            </a:r>
          </a:p>
          <a:p>
            <a:r>
              <a:rPr lang="en-US" dirty="0" smtClean="0"/>
              <a:t>Reports</a:t>
            </a:r>
          </a:p>
          <a:p>
            <a:r>
              <a:rPr lang="en-US" dirty="0" smtClean="0"/>
              <a:t>Updates to use cases documents </a:t>
            </a:r>
          </a:p>
          <a:p>
            <a:r>
              <a:rPr lang="en-US" dirty="0" smtClean="0"/>
              <a:t>Review of functional requirements and gaps to existing IEEE 802 standards </a:t>
            </a:r>
          </a:p>
          <a:p>
            <a:r>
              <a:rPr lang="en-US" dirty="0" smtClean="0"/>
              <a:t>Plan for July 2013 F2F session </a:t>
            </a:r>
          </a:p>
          <a:p>
            <a:r>
              <a:rPr lang="en-US" dirty="0" smtClean="0"/>
              <a:t>Dissemination of OmniRAN SG results into IEEE 802 working groups </a:t>
            </a:r>
          </a:p>
          <a:p>
            <a:pPr lvl="1"/>
            <a:r>
              <a:rPr lang="en-US" dirty="0" smtClean="0"/>
              <a:t>802.1 </a:t>
            </a:r>
          </a:p>
          <a:p>
            <a:pPr lvl="1"/>
            <a:r>
              <a:rPr lang="en-US" dirty="0" smtClean="0"/>
              <a:t>802.3 </a:t>
            </a:r>
          </a:p>
          <a:p>
            <a:pPr lvl="1"/>
            <a:r>
              <a:rPr lang="en-US" dirty="0" smtClean="0"/>
              <a:t>802.11 </a:t>
            </a:r>
          </a:p>
          <a:p>
            <a:pPr lvl="1"/>
            <a:r>
              <a:rPr lang="en-US" dirty="0" smtClean="0"/>
              <a:t>802.15 </a:t>
            </a:r>
          </a:p>
          <a:p>
            <a:pPr lvl="1"/>
            <a:r>
              <a:rPr lang="en-US" dirty="0" smtClean="0"/>
              <a:t>802.16 </a:t>
            </a:r>
          </a:p>
          <a:p>
            <a:pPr lvl="1"/>
            <a:r>
              <a:rPr lang="en-US" dirty="0" smtClean="0"/>
              <a:t>802.21 </a:t>
            </a:r>
          </a:p>
          <a:p>
            <a:pPr lvl="1"/>
            <a:r>
              <a:rPr lang="en-US" dirty="0" smtClean="0"/>
              <a:t>802.22 </a:t>
            </a:r>
          </a:p>
          <a:p>
            <a:pPr lvl="1"/>
            <a:r>
              <a:rPr lang="en-US" dirty="0" smtClean="0"/>
              <a:t>802.24 </a:t>
            </a:r>
          </a:p>
          <a:p>
            <a:pPr lvl="1"/>
            <a:r>
              <a:rPr lang="en-US" dirty="0" smtClean="0"/>
              <a:t>Other WGs and SC </a:t>
            </a:r>
          </a:p>
          <a:p>
            <a:r>
              <a:rPr lang="en-US" dirty="0" smtClean="0"/>
              <a:t>Liaisons with IETF and other external SDOs </a:t>
            </a:r>
          </a:p>
          <a:p>
            <a:r>
              <a:rPr lang="en-US" dirty="0" smtClean="0"/>
              <a:t>Agenda for July ’13 plenary session </a:t>
            </a:r>
          </a:p>
          <a:p>
            <a:r>
              <a:rPr lang="en-US" dirty="0" smtClean="0"/>
              <a:t>AOB </a:t>
            </a:r>
          </a:p>
          <a:p>
            <a:r>
              <a:rPr lang="en-US" dirty="0" smtClean="0"/>
              <a:t>Adjourn</a:t>
            </a:r>
          </a:p>
          <a:p>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0"/>
            <a:ext cx="8229600" cy="4830763"/>
          </a:xfrm>
        </p:spPr>
        <p:txBody>
          <a:bodyPr/>
          <a:lstStyle/>
          <a:p>
            <a:r>
              <a:rPr lang="en-GB" sz="2400" dirty="0" smtClean="0"/>
              <a:t>Call Meeting to Order</a:t>
            </a:r>
          </a:p>
          <a:p>
            <a:r>
              <a:rPr lang="en-GB" sz="2400" dirty="0" smtClean="0"/>
              <a:t>Appointment of recording </a:t>
            </a:r>
            <a:r>
              <a:rPr lang="en-GB" sz="2400" dirty="0" smtClean="0"/>
              <a:t>secretary</a:t>
            </a:r>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2667000"/>
          <a:ext cx="7772400" cy="33528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bg1">
                              <a:lumMod val="85000"/>
                            </a:schemeClr>
                          </a:solidFill>
                        </a:rPr>
                        <a:t>Max Riegel</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NSN</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bg1">
                              <a:lumMod val="95000"/>
                            </a:schemeClr>
                          </a:solidFill>
                        </a:rPr>
                        <a:t>Juan Carlos Zuniga</a:t>
                      </a:r>
                      <a:endParaRPr lang="en-US" sz="1400" dirty="0">
                        <a:solidFill>
                          <a:schemeClr val="bg1">
                            <a:lumMod val="95000"/>
                          </a:schemeClr>
                        </a:solidFill>
                      </a:endParaRPr>
                    </a:p>
                  </a:txBody>
                  <a:tcPr/>
                </a:tc>
                <a:tc>
                  <a:txBody>
                    <a:bodyPr/>
                    <a:lstStyle/>
                    <a:p>
                      <a:r>
                        <a:rPr lang="en-US" sz="1400" dirty="0" err="1" smtClean="0">
                          <a:solidFill>
                            <a:schemeClr val="bg1">
                              <a:lumMod val="95000"/>
                            </a:schemeClr>
                          </a:solidFill>
                        </a:rPr>
                        <a:t>Interdigital</a:t>
                      </a:r>
                      <a:endParaRPr lang="en-US" sz="1400" dirty="0">
                        <a:solidFill>
                          <a:schemeClr val="bg1">
                            <a:lumMod val="9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bg1">
                              <a:lumMod val="85000"/>
                            </a:schemeClr>
                          </a:solidFill>
                        </a:rPr>
                        <a:t>Antonio de la Oliva</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95000"/>
                            </a:schemeClr>
                          </a:solidFill>
                        </a:rPr>
                        <a:t>Hyunho Park</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95000"/>
                            </a:schemeClr>
                          </a:solidFill>
                        </a:rPr>
                        <a:t>ETRI</a:t>
                      </a: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bg1">
                              <a:lumMod val="85000"/>
                            </a:schemeClr>
                          </a:solidFill>
                        </a:rPr>
                        <a:t>Roger Marks</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Consensii</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bg1">
                              <a:lumMod val="95000"/>
                            </a:schemeClr>
                          </a:solidFill>
                        </a:rPr>
                        <a:t>Walter </a:t>
                      </a:r>
                      <a:r>
                        <a:rPr lang="en-US" sz="1400" dirty="0" err="1" smtClean="0">
                          <a:solidFill>
                            <a:schemeClr val="bg1">
                              <a:lumMod val="95000"/>
                            </a:schemeClr>
                          </a:solidFill>
                        </a:rPr>
                        <a:t>Pienciak</a:t>
                      </a:r>
                      <a:endParaRPr lang="en-US" sz="1400" dirty="0">
                        <a:solidFill>
                          <a:schemeClr val="bg1">
                            <a:lumMod val="95000"/>
                          </a:schemeClr>
                        </a:solidFill>
                      </a:endParaRPr>
                    </a:p>
                  </a:txBody>
                  <a:tcPr/>
                </a:tc>
                <a:tc>
                  <a:txBody>
                    <a:bodyPr/>
                    <a:lstStyle/>
                    <a:p>
                      <a:r>
                        <a:rPr lang="en-US" sz="1400" dirty="0" smtClean="0">
                          <a:solidFill>
                            <a:schemeClr val="bg1">
                              <a:lumMod val="95000"/>
                            </a:schemeClr>
                          </a:solidFill>
                        </a:rPr>
                        <a:t>IEEE SA</a:t>
                      </a:r>
                      <a:endParaRPr lang="en-US" sz="1400" dirty="0">
                        <a:solidFill>
                          <a:schemeClr val="bg1">
                            <a:lumMod val="9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a:p>
                  </a:txBody>
                  <a:tcPr/>
                </a:tc>
                <a:tc>
                  <a:txBody>
                    <a:bodyPr/>
                    <a:lstStyle/>
                    <a:p>
                      <a:endParaRPr lang="en-US" sz="1400"/>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Approval of agenda</a:t>
            </a:r>
          </a:p>
          <a:p>
            <a:pPr lvl="1"/>
            <a:r>
              <a:rPr lang="en-US" dirty="0" smtClean="0"/>
              <a:t> </a:t>
            </a:r>
          </a:p>
          <a:p>
            <a:pPr lvl="0"/>
            <a:r>
              <a:rPr lang="en-US" dirty="0" smtClean="0"/>
              <a:t>Approval of </a:t>
            </a:r>
            <a:r>
              <a:rPr lang="en-US" dirty="0" smtClean="0"/>
              <a:t>minutes of May 2013 F2F session</a:t>
            </a:r>
            <a:endParaRPr lang="en-US" dirty="0" smtClean="0"/>
          </a:p>
          <a:p>
            <a:pPr lvl="1"/>
            <a:r>
              <a:rPr lang="en-US" dirty="0" smtClean="0"/>
              <a:t> </a:t>
            </a:r>
            <a:endParaRPr lang="en-US" dirty="0" smtClean="0"/>
          </a:p>
          <a:p>
            <a:pPr lvl="0"/>
            <a:r>
              <a:rPr lang="en-US" dirty="0" smtClean="0"/>
              <a:t>Reports</a:t>
            </a:r>
          </a:p>
          <a:p>
            <a:pPr lvl="1"/>
            <a:r>
              <a:rPr lang="en-US" dirty="0" smtClean="0"/>
              <a:t> </a:t>
            </a:r>
            <a:endParaRPr lang="en-US" dirty="0" smtClean="0"/>
          </a:p>
          <a:p>
            <a:r>
              <a:rPr lang="en-US" dirty="0" smtClean="0"/>
              <a:t>Updates to use cases documents </a:t>
            </a:r>
          </a:p>
          <a:p>
            <a:pPr lvl="1"/>
            <a:r>
              <a:rPr lang="en-US" dirty="0" smtClean="0"/>
              <a:t> </a:t>
            </a:r>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1140</Words>
  <Application>Microsoft Office PowerPoint</Application>
  <PresentationFormat>On-screen Show (4:3)</PresentationFormat>
  <Paragraphs>232</Paragraphs>
  <Slides>17</Slides>
  <Notes>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Template</vt:lpstr>
      <vt:lpstr>OmniRAN EC SG  June 20th, 2013 Conference Call</vt:lpstr>
      <vt:lpstr>Meeting</vt:lpstr>
      <vt:lpstr>Guidelines for IEEE-SA Meetings</vt:lpstr>
      <vt:lpstr>Resources – URLs</vt:lpstr>
      <vt:lpstr>Meeting Etiquette</vt:lpstr>
      <vt:lpstr>LMSC Operations Manual</vt:lpstr>
      <vt:lpstr>Agenda Thursday, June 20th, 09:00–11:00am ET</vt:lpstr>
      <vt:lpstr>Business#1</vt:lpstr>
      <vt:lpstr>Business #2</vt:lpstr>
      <vt:lpstr>Business #3</vt:lpstr>
      <vt:lpstr>OmniRAN Objectives</vt:lpstr>
      <vt:lpstr>OmniRAN Plan and Timeline</vt:lpstr>
      <vt:lpstr>July 2013 OmniRAN F2F Schedule</vt:lpstr>
      <vt:lpstr>Business #4</vt:lpstr>
      <vt:lpstr>Business #5</vt:lpstr>
      <vt:lpstr>Agenda Proposal for July 2013 F2F</vt:lpstr>
      <vt:lpstr>Business #6</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207</cp:revision>
  <cp:lastPrinted>1998-02-10T13:28:06Z</cp:lastPrinted>
  <dcterms:created xsi:type="dcterms:W3CDTF">2011-12-30T17:06:23Z</dcterms:created>
  <dcterms:modified xsi:type="dcterms:W3CDTF">2013-06-19T13:29:17Z</dcterms:modified>
</cp:coreProperties>
</file>