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2" r:id="rId3"/>
    <p:sldId id="287" r:id="rId4"/>
    <p:sldId id="292" r:id="rId5"/>
    <p:sldId id="308" r:id="rId6"/>
    <p:sldId id="288" r:id="rId7"/>
    <p:sldId id="304" r:id="rId8"/>
    <p:sldId id="307" r:id="rId9"/>
    <p:sldId id="289" r:id="rId10"/>
    <p:sldId id="315" r:id="rId11"/>
    <p:sldId id="313" r:id="rId12"/>
    <p:sldId id="314" r:id="rId13"/>
    <p:sldId id="290" r:id="rId14"/>
    <p:sldId id="306" r:id="rId1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4" autoAdjust="0"/>
    <p:restoredTop sz="99233" autoAdjust="0"/>
  </p:normalViewPr>
  <p:slideViewPr>
    <p:cSldViewPr>
      <p:cViewPr varScale="1">
        <p:scale>
          <a:sx n="78" d="100"/>
          <a:sy n="78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264" y="-112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84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84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84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6084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9124" y="76200"/>
            <a:ext cx="2326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/>
              <a:t>OmniRAN-13-0044-02-0000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5743221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577540"/>
                <a:gridCol w="1845205"/>
                <a:gridCol w="2598441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SDN-based </a:t>
                      </a:r>
                      <a:r>
                        <a:rPr lang="en-US" sz="2000" baseline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OmniRAN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Use Cases Summary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</a:t>
                      </a:r>
                      <a:r>
                        <a:rPr lang="en-US" sz="1200" smtClean="0"/>
                        <a:t>: </a:t>
                      </a:r>
                      <a:r>
                        <a:rPr lang="en-US" sz="1200" smtClean="0"/>
                        <a:t>2013-07-17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Antonio de la Oliva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UC3M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+34 657079687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aoliva@it.uc3m.es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Juan Carlos Zúñiga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InterDigital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514 904 6300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j.c.zuniga@ieee.org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Roger Marks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EthAirNet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+1 619 393 1913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roger@EthAir.net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00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OmniRAN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pPr>
              <a:spcBef>
                <a:spcPts val="600"/>
              </a:spcBef>
            </a:pPr>
            <a:endParaRPr lang="en-US" sz="16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This presentation summarizes the description, derived requirements and gap analysis for the SDN-based Use Cases previously introduced in the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 802 EC Study Group.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ounded Rectangle 240"/>
          <p:cNvSpPr/>
          <p:nvPr/>
        </p:nvSpPr>
        <p:spPr>
          <a:xfrm>
            <a:off x="5673272" y="14963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4" name="Straight Connector 483"/>
          <p:cNvCxnSpPr/>
          <p:nvPr/>
        </p:nvCxnSpPr>
        <p:spPr>
          <a:xfrm rot="16200000" flipV="1">
            <a:off x="6515102" y="4648199"/>
            <a:ext cx="609599" cy="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endCxn id="49" idx="1"/>
          </p:cNvCxnSpPr>
          <p:nvPr/>
        </p:nvCxnSpPr>
        <p:spPr>
          <a:xfrm>
            <a:off x="7202750" y="35041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ounded Rectangle 215"/>
          <p:cNvSpPr/>
          <p:nvPr/>
        </p:nvSpPr>
        <p:spPr>
          <a:xfrm>
            <a:off x="1739048" y="14490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50800" y="3416300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cxnSp>
        <p:nvCxnSpPr>
          <p:cNvPr id="478" name="Straight Connector 477"/>
          <p:cNvCxnSpPr/>
          <p:nvPr/>
        </p:nvCxnSpPr>
        <p:spPr>
          <a:xfrm rot="16200000" flipV="1">
            <a:off x="6515102" y="3352799"/>
            <a:ext cx="609599" cy="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40"/>
          <p:cNvGrpSpPr/>
          <p:nvPr/>
        </p:nvGrpSpPr>
        <p:grpSpPr>
          <a:xfrm>
            <a:off x="7696200" y="30152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73730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cxnSp>
        <p:nvCxnSpPr>
          <p:cNvPr id="420" name="Straight Connector 419"/>
          <p:cNvCxnSpPr>
            <a:stCxn id="278" idx="1"/>
          </p:cNvCxnSpPr>
          <p:nvPr/>
        </p:nvCxnSpPr>
        <p:spPr>
          <a:xfrm rot="10800000">
            <a:off x="5029201" y="4343401"/>
            <a:ext cx="1098287" cy="67939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695043" y="58202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Network(s)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36195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OmniRAN Use Cases</a:t>
            </a:r>
            <a:br>
              <a:rPr lang="en-US" sz="2800" dirty="0" smtClean="0"/>
            </a:br>
            <a:r>
              <a:rPr lang="en-US" sz="2800" dirty="0" smtClean="0"/>
              <a:t>Reference Point Mappings</a:t>
            </a:r>
            <a:endParaRPr lang="en-US" sz="2800" dirty="0"/>
          </a:p>
        </p:txBody>
      </p:sp>
      <p:grpSp>
        <p:nvGrpSpPr>
          <p:cNvPr id="15" name="Group 274"/>
          <p:cNvGrpSpPr/>
          <p:nvPr/>
        </p:nvGrpSpPr>
        <p:grpSpPr>
          <a:xfrm>
            <a:off x="6056050" y="4870397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7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217" name="TextBox 216"/>
          <p:cNvSpPr txBox="1"/>
          <p:nvPr/>
        </p:nvSpPr>
        <p:spPr>
          <a:xfrm>
            <a:off x="3368898" y="5787935"/>
            <a:ext cx="1660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</a:t>
            </a:r>
            <a:r>
              <a:rPr lang="en-US" sz="1200" b="1" dirty="0" smtClean="0"/>
              <a:t>Network</a:t>
            </a:r>
            <a:endParaRPr lang="en-US" sz="1200" b="1" dirty="0"/>
          </a:p>
        </p:txBody>
      </p:sp>
      <p:grpSp>
        <p:nvGrpSpPr>
          <p:cNvPr id="19" name="Group 325"/>
          <p:cNvGrpSpPr/>
          <p:nvPr/>
        </p:nvGrpSpPr>
        <p:grpSpPr>
          <a:xfrm>
            <a:off x="3963716" y="2362200"/>
            <a:ext cx="1000125" cy="12192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328"/>
          <p:cNvGrpSpPr/>
          <p:nvPr/>
        </p:nvGrpSpPr>
        <p:grpSpPr>
          <a:xfrm>
            <a:off x="3979305" y="3048000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3135600" y="2390820"/>
            <a:ext cx="828116" cy="7685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 flipH="1" flipV="1">
            <a:off x="2494738" y="3788822"/>
            <a:ext cx="2098440" cy="8395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363"/>
          <p:cNvGrpSpPr/>
          <p:nvPr/>
        </p:nvGrpSpPr>
        <p:grpSpPr>
          <a:xfrm>
            <a:off x="3963716" y="45819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22936" y="50475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268465" y="3381974"/>
            <a:ext cx="2561425" cy="829079"/>
          </a:xfrm>
          <a:prstGeom prst="line">
            <a:avLst/>
          </a:prstGeom>
          <a:ln>
            <a:solidFill>
              <a:srgbClr val="99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3323569" y="6402209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57619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828800" y="495300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58"/>
          <p:cNvGrpSpPr>
            <a:grpSpLocks noChangeAspect="1"/>
          </p:cNvGrpSpPr>
          <p:nvPr/>
        </p:nvGrpSpPr>
        <p:grpSpPr bwMode="auto">
          <a:xfrm flipH="1">
            <a:off x="2209799" y="5372428"/>
            <a:ext cx="411161" cy="494972"/>
            <a:chOff x="5" y="2480"/>
            <a:chExt cx="237" cy="430"/>
          </a:xfrm>
        </p:grpSpPr>
        <p:grpSp>
          <p:nvGrpSpPr>
            <p:cNvPr id="2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4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6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887537" y="502920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" name="Rounded Rectangle 410"/>
          <p:cNvSpPr/>
          <p:nvPr/>
        </p:nvSpPr>
        <p:spPr>
          <a:xfrm rot="16200000">
            <a:off x="2474117" y="24143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474117" y="528967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315200" y="4114800"/>
            <a:ext cx="175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1295400" y="3886001"/>
            <a:ext cx="506186" cy="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16200000" flipV="1">
            <a:off x="3048659" y="4190342"/>
            <a:ext cx="990601" cy="8395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0800000">
            <a:off x="1295400" y="4343400"/>
            <a:ext cx="2667000" cy="83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1320801" y="3572933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</a:rPr>
              <a:t>R1</a:t>
            </a:r>
            <a:endParaRPr lang="en-US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312" name="Straight Connector 311"/>
          <p:cNvCxnSpPr/>
          <p:nvPr/>
        </p:nvCxnSpPr>
        <p:spPr>
          <a:xfrm rot="16200000" flipV="1">
            <a:off x="2895600" y="4038600"/>
            <a:ext cx="1295400" cy="838200"/>
          </a:xfrm>
          <a:prstGeom prst="line">
            <a:avLst/>
          </a:prstGeom>
          <a:ln>
            <a:solidFill>
              <a:srgbClr val="00C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5257416" y="26670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040"/>
                </a:solidFill>
                <a:latin typeface="Arial"/>
              </a:rPr>
              <a:t>R3</a:t>
            </a:r>
            <a:endParaRPr lang="en-US" b="1" dirty="0">
              <a:solidFill>
                <a:srgbClr val="00C040"/>
              </a:solidFill>
              <a:latin typeface="Arial"/>
            </a:endParaRPr>
          </a:p>
        </p:txBody>
      </p:sp>
      <p:cxnSp>
        <p:nvCxnSpPr>
          <p:cNvPr id="317" name="Straight Connector 316"/>
          <p:cNvCxnSpPr/>
          <p:nvPr/>
        </p:nvCxnSpPr>
        <p:spPr>
          <a:xfrm rot="5400000" flipH="1" flipV="1">
            <a:off x="4000146" y="4107572"/>
            <a:ext cx="927267" cy="1588"/>
          </a:xfrm>
          <a:prstGeom prst="line">
            <a:avLst/>
          </a:prstGeom>
          <a:ln>
            <a:solidFill>
              <a:srgbClr val="00C04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endCxn id="219" idx="1"/>
          </p:cNvCxnSpPr>
          <p:nvPr/>
        </p:nvCxnSpPr>
        <p:spPr>
          <a:xfrm flipV="1">
            <a:off x="3145125" y="2971800"/>
            <a:ext cx="818591" cy="735212"/>
          </a:xfrm>
          <a:prstGeom prst="line">
            <a:avLst/>
          </a:prstGeom>
          <a:ln>
            <a:solidFill>
              <a:srgbClr val="00C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4953000" y="5105400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6" name="TextBox 415"/>
          <p:cNvSpPr txBox="1"/>
          <p:nvPr/>
        </p:nvSpPr>
        <p:spPr>
          <a:xfrm>
            <a:off x="3848100" y="3784600"/>
            <a:ext cx="3813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</a:rPr>
              <a:t>R2</a:t>
            </a:r>
            <a:endParaRPr lang="en-US" b="1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419" name="Straight Connector 418"/>
          <p:cNvCxnSpPr/>
          <p:nvPr/>
        </p:nvCxnSpPr>
        <p:spPr>
          <a:xfrm rot="10800000">
            <a:off x="1295402" y="4114800"/>
            <a:ext cx="472439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420"/>
          <p:cNvGrpSpPr/>
          <p:nvPr/>
        </p:nvGrpSpPr>
        <p:grpSpPr>
          <a:xfrm>
            <a:off x="4695297" y="3873504"/>
            <a:ext cx="410103" cy="492007"/>
            <a:chOff x="4682892" y="3097754"/>
            <a:chExt cx="410103" cy="492007"/>
          </a:xfrm>
        </p:grpSpPr>
        <p:sp>
          <p:nvSpPr>
            <p:cNvPr id="422" name="AutoShape 22"/>
            <p:cNvSpPr>
              <a:spLocks noChangeArrowheads="1"/>
            </p:cNvSpPr>
            <p:nvPr/>
          </p:nvSpPr>
          <p:spPr bwMode="auto">
            <a:xfrm>
              <a:off x="4682892" y="3097754"/>
              <a:ext cx="410103" cy="492007"/>
            </a:xfrm>
            <a:prstGeom prst="can">
              <a:avLst>
                <a:gd name="adj" fmla="val 25000"/>
              </a:avLst>
            </a:prstGeom>
            <a:solidFill>
              <a:srgbClr val="6699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600">
                <a:solidFill>
                  <a:srgbClr val="0000FF"/>
                </a:solidFill>
                <a:ea typeface="ＭＳ Ｐゴシック" pitchFamily="34" charset="-128"/>
              </a:endParaRPr>
            </a:p>
          </p:txBody>
        </p:sp>
        <p:sp>
          <p:nvSpPr>
            <p:cNvPr id="423" name="Rectangle 187"/>
            <p:cNvSpPr>
              <a:spLocks noChangeArrowheads="1"/>
            </p:cNvSpPr>
            <p:nvPr/>
          </p:nvSpPr>
          <p:spPr bwMode="auto">
            <a:xfrm>
              <a:off x="4712008" y="3243018"/>
              <a:ext cx="351019" cy="22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AAA</a:t>
              </a:r>
              <a:endPara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4" name="Straight Connector 423"/>
          <p:cNvCxnSpPr/>
          <p:nvPr/>
        </p:nvCxnSpPr>
        <p:spPr>
          <a:xfrm rot="10800000" flipV="1">
            <a:off x="5105400" y="3200400"/>
            <a:ext cx="990600" cy="762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 rot="5400000" flipH="1" flipV="1">
            <a:off x="4747231" y="4418883"/>
            <a:ext cx="206487" cy="9974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55"/>
          <p:cNvGrpSpPr/>
          <p:nvPr/>
        </p:nvGrpSpPr>
        <p:grpSpPr>
          <a:xfrm>
            <a:off x="6028397" y="3574997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30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0" name="Oval 429"/>
          <p:cNvSpPr/>
          <p:nvPr/>
        </p:nvSpPr>
        <p:spPr>
          <a:xfrm>
            <a:off x="3962400" y="4038600"/>
            <a:ext cx="152400" cy="152400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44"/>
          <p:cNvGrpSpPr/>
          <p:nvPr/>
        </p:nvGrpSpPr>
        <p:grpSpPr>
          <a:xfrm>
            <a:off x="6015697" y="228600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34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7" name="Oval 376"/>
          <p:cNvSpPr/>
          <p:nvPr/>
        </p:nvSpPr>
        <p:spPr>
          <a:xfrm>
            <a:off x="1447800" y="3810000"/>
            <a:ext cx="152400" cy="1524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663695" y="3775195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451" name="Straight Connector 450"/>
          <p:cNvCxnSpPr/>
          <p:nvPr/>
        </p:nvCxnSpPr>
        <p:spPr>
          <a:xfrm rot="16200000" flipV="1">
            <a:off x="1981202" y="3200399"/>
            <a:ext cx="609599" cy="2"/>
          </a:xfrm>
          <a:prstGeom prst="line">
            <a:avLst/>
          </a:prstGeom>
          <a:ln>
            <a:solidFill>
              <a:srgbClr val="99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 rot="16200000" flipV="1">
            <a:off x="3124202" y="4343401"/>
            <a:ext cx="838200" cy="838197"/>
          </a:xfrm>
          <a:prstGeom prst="line">
            <a:avLst/>
          </a:prstGeom>
          <a:ln>
            <a:solidFill>
              <a:srgbClr val="99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26"/>
          <p:cNvGrpSpPr/>
          <p:nvPr/>
        </p:nvGrpSpPr>
        <p:grpSpPr>
          <a:xfrm>
            <a:off x="1828800" y="20586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837362" y="34408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897062" y="3525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158"/>
          <p:cNvGrpSpPr>
            <a:grpSpLocks noChangeAspect="1"/>
          </p:cNvGrpSpPr>
          <p:nvPr/>
        </p:nvGrpSpPr>
        <p:grpSpPr bwMode="auto">
          <a:xfrm flipH="1">
            <a:off x="2219324" y="3822523"/>
            <a:ext cx="411161" cy="494972"/>
            <a:chOff x="5" y="2480"/>
            <a:chExt cx="237" cy="430"/>
          </a:xfrm>
        </p:grpSpPr>
        <p:grpSp>
          <p:nvGrpSpPr>
            <p:cNvPr id="4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44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4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5" name="TextBox 454"/>
          <p:cNvSpPr txBox="1"/>
          <p:nvPr/>
        </p:nvSpPr>
        <p:spPr>
          <a:xfrm>
            <a:off x="2323716" y="31242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FF"/>
                </a:solidFill>
                <a:latin typeface="Arial"/>
              </a:rPr>
              <a:t>R4</a:t>
            </a:r>
            <a:endParaRPr lang="en-US" b="1" dirty="0">
              <a:solidFill>
                <a:srgbClr val="9900FF"/>
              </a:solidFill>
              <a:latin typeface="Arial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2209800" y="3187700"/>
            <a:ext cx="152400" cy="152400"/>
          </a:xfrm>
          <a:prstGeom prst="ellipse">
            <a:avLst/>
          </a:prstGeom>
          <a:gradFill>
            <a:gsLst>
              <a:gs pos="0">
                <a:srgbClr val="9900FF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2" name="Straight Connector 471"/>
          <p:cNvCxnSpPr/>
          <p:nvPr/>
        </p:nvCxnSpPr>
        <p:spPr>
          <a:xfrm flipV="1">
            <a:off x="3962400" y="2971800"/>
            <a:ext cx="2057400" cy="12700"/>
          </a:xfrm>
          <a:prstGeom prst="line">
            <a:avLst/>
          </a:prstGeom>
          <a:ln>
            <a:solidFill>
              <a:srgbClr val="00C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Oval 371"/>
          <p:cNvSpPr/>
          <p:nvPr/>
        </p:nvSpPr>
        <p:spPr>
          <a:xfrm>
            <a:off x="5359227" y="2939765"/>
            <a:ext cx="152400" cy="152400"/>
          </a:xfrm>
          <a:prstGeom prst="ellipse">
            <a:avLst/>
          </a:prstGeom>
          <a:gradFill>
            <a:gsLst>
              <a:gs pos="0">
                <a:srgbClr val="00C04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/>
          <p:cNvSpPr txBox="1"/>
          <p:nvPr/>
        </p:nvSpPr>
        <p:spPr>
          <a:xfrm>
            <a:off x="6857616" y="32766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/>
              </a:rPr>
              <a:t>R5</a:t>
            </a:r>
            <a:endParaRPr lang="en-US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6743700" y="3340100"/>
            <a:ext cx="152400" cy="15240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TextBox 484"/>
          <p:cNvSpPr txBox="1"/>
          <p:nvPr/>
        </p:nvSpPr>
        <p:spPr>
          <a:xfrm>
            <a:off x="6857616" y="4599801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/>
              </a:rPr>
              <a:t>R5</a:t>
            </a:r>
            <a:endParaRPr lang="en-US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6743700" y="4663301"/>
            <a:ext cx="152400" cy="15240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0" name="Straight Connector 499"/>
          <p:cNvCxnSpPr/>
          <p:nvPr/>
        </p:nvCxnSpPr>
        <p:spPr>
          <a:xfrm>
            <a:off x="4621804" y="6540748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2209800" y="6553200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" name="Rounded Rectangle 412"/>
          <p:cNvSpPr/>
          <p:nvPr/>
        </p:nvSpPr>
        <p:spPr>
          <a:xfrm rot="16200000">
            <a:off x="2474117" y="378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3952875" y="3505200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Backhaul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sz="1050" dirty="0" smtClean="0">
                <a:solidFill>
                  <a:srgbClr val="000000"/>
                </a:solidFill>
              </a:rPr>
              <a:t>Abstraction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4"/>
            <a:ext cx="8229600" cy="533649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R1: Access link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 smtClean="0"/>
              <a:t>SDN-based configuration/interaction between infrastructure and Terminal</a:t>
            </a:r>
          </a:p>
          <a:p>
            <a:pPr lvl="2"/>
            <a:r>
              <a:rPr lang="en-US" sz="1600" dirty="0" smtClean="0"/>
              <a:t>Remote configuration/management mechanisms for 802 radio links, including terminal and access network side. </a:t>
            </a:r>
          </a:p>
          <a:p>
            <a:pPr lvl="2"/>
            <a:r>
              <a:rPr lang="en-US" sz="1600" dirty="0" smtClean="0"/>
              <a:t>SDN-based configuration of 802 links, including </a:t>
            </a:r>
            <a:r>
              <a:rPr lang="en-US" sz="1600" dirty="0" err="1" smtClean="0"/>
              <a:t>QoS</a:t>
            </a:r>
            <a:r>
              <a:rPr lang="en-US" sz="1600" dirty="0" smtClean="0"/>
              <a:t>, setup, teardown, packet classification</a:t>
            </a:r>
          </a:p>
          <a:p>
            <a:pPr lvl="2"/>
            <a:r>
              <a:rPr lang="en-US" sz="1600" dirty="0" smtClean="0"/>
              <a:t>User plane management of the multiple-interfaced Terminal (e.g. generic 802-based logical interface to present to L3)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R2: User &amp; terminal authentication, subscription &amp; terminal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Control path from Terminal to the corresponding Core operator</a:t>
            </a:r>
          </a:p>
          <a:p>
            <a:pPr lvl="2"/>
            <a:r>
              <a:rPr lang="en-US" sz="1600" dirty="0" smtClean="0"/>
              <a:t>Setting up control path between Terminal and AAA Proxy server</a:t>
            </a:r>
          </a:p>
          <a:p>
            <a:pPr lvl="2"/>
            <a:r>
              <a:rPr lang="en-US" sz="1600" dirty="0" smtClean="0"/>
              <a:t>Setting up control path between AAA Proxy server and AAA server of corresponding operator</a:t>
            </a:r>
          </a:p>
          <a:p>
            <a:pPr lvl="2"/>
            <a:r>
              <a:rPr lang="en-US" sz="1600" dirty="0" smtClean="0"/>
              <a:t>Identification and mapping of user’s traffic data paths/flows</a:t>
            </a:r>
          </a:p>
          <a:p>
            <a:pPr lvl="2"/>
            <a:r>
              <a:rPr lang="en-US" sz="1600" dirty="0" smtClean="0"/>
              <a:t>Dynamic modification of control path (e.g. SDN-based actions based on packet content)</a:t>
            </a:r>
          </a:p>
          <a:p>
            <a:pPr lvl="2"/>
            <a:r>
              <a:rPr lang="en-US" sz="1600" dirty="0" smtClean="0"/>
              <a:t>Per-user radio statistics for terminal management</a:t>
            </a:r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4"/>
            <a:ext cx="8229600" cy="5412696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dirty="0" smtClean="0"/>
              <a:t>R3: User data connection, service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SDN controller configuring user data path (end-to-end forwarding) and mobility update, real-time flow-based counter monitoring, queue control, link connection control, heterogeneous access network control</a:t>
            </a:r>
          </a:p>
          <a:p>
            <a:pPr lvl="2"/>
            <a:r>
              <a:rPr lang="en-US" sz="1400" dirty="0" smtClean="0"/>
              <a:t>Southbound interface for configuration/management of heterogeneous 802 links in the backhaul</a:t>
            </a:r>
          </a:p>
          <a:p>
            <a:pPr lvl="2"/>
            <a:r>
              <a:rPr lang="en-US" sz="1400" dirty="0" smtClean="0"/>
              <a:t>Generalized data plane with common behavior for 802 technologies</a:t>
            </a:r>
          </a:p>
          <a:p>
            <a:pPr lvl="2"/>
            <a:r>
              <a:rPr lang="en-US" sz="1400" dirty="0" smtClean="0"/>
              <a:t>Provisioning of data paths across heterogeneous 802 links with </a:t>
            </a:r>
            <a:r>
              <a:rPr lang="en-US" sz="1400" dirty="0" err="1" smtClean="0"/>
              <a:t>QoS</a:t>
            </a:r>
            <a:r>
              <a:rPr lang="en-US" sz="1400" dirty="0" smtClean="0"/>
              <a:t> support</a:t>
            </a:r>
          </a:p>
          <a:p>
            <a:pPr lvl="2"/>
            <a:r>
              <a:rPr lang="en-US" sz="1400" dirty="0" smtClean="0"/>
              <a:t>Per-user counters for accounting</a:t>
            </a:r>
          </a:p>
          <a:p>
            <a:pPr lvl="1"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dirty="0" smtClean="0"/>
              <a:t>R4: Inter-access network coordination and cooperation, fast inter-technology handover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SDN-based forwarding state updates across different access networks</a:t>
            </a:r>
          </a:p>
          <a:p>
            <a:pPr lvl="2"/>
            <a:r>
              <a:rPr lang="en-US" sz="1400" dirty="0" smtClean="0"/>
              <a:t>SDN-based reconfiguration of data path</a:t>
            </a:r>
          </a:p>
          <a:p>
            <a:pPr lvl="1"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dirty="0" smtClean="0"/>
              <a:t>R5: Inter-operator roaming control interface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Inter-operator roaming outside access network</a:t>
            </a:r>
          </a:p>
          <a:p>
            <a:pPr lvl="2"/>
            <a:r>
              <a:rPr lang="en-US" sz="1400" dirty="0" smtClean="0"/>
              <a:t>Subscription information exchange between service operators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 To EXISTING IEEE 802 Functionality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</a:t>
            </a:r>
            <a:r>
              <a:rPr lang="en-US" dirty="0" smtClean="0"/>
              <a:t>Cases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75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to existing IEEE 802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Control of data forwarding plane, common to 802 technologies</a:t>
            </a:r>
          </a:p>
          <a:p>
            <a:pPr lvl="1"/>
            <a:r>
              <a:rPr lang="en-US" sz="1800" dirty="0" smtClean="0"/>
              <a:t>Southbound interface enabling the communication between the 802 technologies and the central controller (e.g. access abstraction)</a:t>
            </a:r>
          </a:p>
          <a:p>
            <a:pPr lvl="1"/>
            <a:r>
              <a:rPr lang="en-US" sz="1800" dirty="0" smtClean="0"/>
              <a:t>Clearly defined interfaces, SAPs and behaviors</a:t>
            </a:r>
          </a:p>
          <a:p>
            <a:pPr lvl="1"/>
            <a:r>
              <a:rPr lang="en-US" sz="1800" dirty="0" smtClean="0"/>
              <a:t>Ability to modify data path based on arbitrary but bounded selection parameters</a:t>
            </a:r>
          </a:p>
          <a:p>
            <a:pPr lvl="2"/>
            <a:r>
              <a:rPr lang="en-US" sz="1400" dirty="0" smtClean="0"/>
              <a:t>Packet classification mechanisms based on templates (á la </a:t>
            </a:r>
            <a:r>
              <a:rPr lang="en-US" sz="1400" dirty="0" err="1" smtClean="0"/>
              <a:t>OpenFlow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End-to-end packet flow and </a:t>
            </a:r>
            <a:r>
              <a:rPr lang="en-US" sz="1400" dirty="0" err="1" smtClean="0"/>
              <a:t>QoS</a:t>
            </a:r>
            <a:endParaRPr lang="en-US" sz="1400" dirty="0" smtClean="0"/>
          </a:p>
          <a:p>
            <a:r>
              <a:rPr lang="en-US" sz="2000" dirty="0" smtClean="0"/>
              <a:t>Radio configuration mechanism for access and backhaul links</a:t>
            </a:r>
          </a:p>
          <a:p>
            <a:pPr lvl="1"/>
            <a:r>
              <a:rPr lang="en-US" sz="1800" dirty="0" smtClean="0"/>
              <a:t>With defined metrics and reporting</a:t>
            </a:r>
          </a:p>
          <a:p>
            <a:r>
              <a:rPr lang="en-US" sz="2000" dirty="0" smtClean="0"/>
              <a:t>Data plane management of the multiple-interface Terminal</a:t>
            </a:r>
          </a:p>
          <a:p>
            <a:pPr lvl="1"/>
            <a:r>
              <a:rPr lang="en-US" sz="1800" dirty="0" smtClean="0"/>
              <a:t>Notion of 802 logical interface facing L3</a:t>
            </a:r>
          </a:p>
          <a:p>
            <a:r>
              <a:rPr lang="en-US" sz="2000" dirty="0" smtClean="0"/>
              <a:t>Generic 802 access authorization and attachment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540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use cases contribution</a:t>
            </a:r>
          </a:p>
          <a:p>
            <a:r>
              <a:rPr lang="en-US" dirty="0" smtClean="0"/>
              <a:t>Antonio de la Oliva, UC3M</a:t>
            </a:r>
          </a:p>
          <a:p>
            <a:r>
              <a:rPr lang="en-US" dirty="0" smtClean="0"/>
              <a:t>Juan Carlos Zuniga, </a:t>
            </a:r>
            <a:r>
              <a:rPr lang="en-US" dirty="0" err="1" smtClean="0"/>
              <a:t>InterDigital</a:t>
            </a:r>
            <a:endParaRPr lang="en-US" dirty="0" smtClean="0"/>
          </a:p>
          <a:p>
            <a:r>
              <a:rPr lang="en-US" dirty="0" smtClean="0"/>
              <a:t>Roger Marks, </a:t>
            </a:r>
            <a:r>
              <a:rPr lang="en-US" dirty="0" err="1" smtClean="0"/>
              <a:t>EthAirNet</a:t>
            </a:r>
            <a:r>
              <a:rPr lang="en-US" dirty="0" smtClean="0"/>
              <a:t> Associates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Domain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</a:t>
            </a:r>
            <a:r>
              <a:rPr lang="en-US" dirty="0" smtClean="0"/>
              <a:t>Cases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83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4826475" y="2590800"/>
            <a:ext cx="1641928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226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227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228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29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7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238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239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0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2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3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5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6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8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9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32781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250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251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52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3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54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4848246" y="4218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grpSp>
        <p:nvGrpSpPr>
          <p:cNvPr id="256" name="Group 255"/>
          <p:cNvGrpSpPr/>
          <p:nvPr/>
        </p:nvGrpSpPr>
        <p:grpSpPr>
          <a:xfrm>
            <a:off x="5181600" y="304800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60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63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5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7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19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23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33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24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Connector 290"/>
          <p:cNvCxnSpPr>
            <a:endCxn id="251" idx="3"/>
          </p:cNvCxnSpPr>
          <p:nvPr/>
        </p:nvCxnSpPr>
        <p:spPr>
          <a:xfrm rot="5400000">
            <a:off x="6059714" y="4192814"/>
            <a:ext cx="13335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205" idx="3"/>
          </p:cNvCxnSpPr>
          <p:nvPr/>
        </p:nvCxnSpPr>
        <p:spPr>
          <a:xfrm rot="16200000" flipV="1">
            <a:off x="5983514" y="2402114"/>
            <a:ext cx="14859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4191000" y="5029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191000" y="1981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61442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55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56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60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 with multiple Cores</a:t>
            </a:r>
            <a:endParaRPr lang="en-US" sz="2800" dirty="0"/>
          </a:p>
        </p:txBody>
      </p:sp>
      <p:grpSp>
        <p:nvGrpSpPr>
          <p:cNvPr id="104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106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07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08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9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" name="Rounded Rectangle 204"/>
          <p:cNvSpPr/>
          <p:nvPr/>
        </p:nvSpPr>
        <p:spPr>
          <a:xfrm>
            <a:off x="4800600" y="12192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4822371" y="23622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A</a:t>
            </a:r>
            <a:endParaRPr lang="en-US" sz="1200" b="1" dirty="0"/>
          </a:p>
        </p:txBody>
      </p:sp>
      <p:grpSp>
        <p:nvGrpSpPr>
          <p:cNvPr id="207" name="Group 255"/>
          <p:cNvGrpSpPr/>
          <p:nvPr/>
        </p:nvGrpSpPr>
        <p:grpSpPr>
          <a:xfrm>
            <a:off x="5155725" y="1371600"/>
            <a:ext cx="990600" cy="997003"/>
            <a:chOff x="5245100" y="2133600"/>
            <a:chExt cx="990600" cy="997003"/>
          </a:xfrm>
        </p:grpSpPr>
        <p:sp>
          <p:nvSpPr>
            <p:cNvPr id="20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9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1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11" name="Group 191"/>
            <p:cNvGrpSpPr/>
            <p:nvPr/>
          </p:nvGrpSpPr>
          <p:grpSpPr>
            <a:xfrm>
              <a:off x="5450788" y="2438393"/>
              <a:ext cx="569016" cy="801461"/>
              <a:chOff x="7481888" y="3079211"/>
              <a:chExt cx="595341" cy="951264"/>
            </a:xfrm>
          </p:grpSpPr>
          <p:sp>
            <p:nvSpPr>
              <p:cNvPr id="21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1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14" name="Group 122"/>
              <p:cNvGrpSpPr>
                <a:grpSpLocks/>
              </p:cNvGrpSpPr>
              <p:nvPr/>
            </p:nvGrpSpPr>
            <p:grpSpPr bwMode="auto">
              <a:xfrm>
                <a:off x="7848778" y="3079211"/>
                <a:ext cx="228451" cy="951264"/>
                <a:chOff x="4120" y="2308"/>
                <a:chExt cx="305" cy="1013"/>
              </a:xfrm>
            </p:grpSpPr>
            <p:sp>
              <p:nvSpPr>
                <p:cNvPr id="21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2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6" name="Rounded Rectangle 225"/>
          <p:cNvSpPr/>
          <p:nvPr/>
        </p:nvSpPr>
        <p:spPr>
          <a:xfrm>
            <a:off x="4800600" y="28194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4822371" y="39624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B</a:t>
            </a:r>
            <a:endParaRPr lang="en-US" sz="1200" b="1" dirty="0"/>
          </a:p>
        </p:txBody>
      </p:sp>
      <p:grpSp>
        <p:nvGrpSpPr>
          <p:cNvPr id="228" name="Group 255"/>
          <p:cNvGrpSpPr/>
          <p:nvPr/>
        </p:nvGrpSpPr>
        <p:grpSpPr>
          <a:xfrm>
            <a:off x="5155725" y="2971800"/>
            <a:ext cx="990600" cy="997003"/>
            <a:chOff x="5245100" y="2133600"/>
            <a:chExt cx="990600" cy="997003"/>
          </a:xfrm>
        </p:grpSpPr>
        <p:sp>
          <p:nvSpPr>
            <p:cNvPr id="22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3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32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234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35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36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237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0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1" name="Rounded Rectangle 250"/>
          <p:cNvSpPr/>
          <p:nvPr/>
        </p:nvSpPr>
        <p:spPr>
          <a:xfrm>
            <a:off x="4800600" y="44196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TextBox 251"/>
          <p:cNvSpPr txBox="1"/>
          <p:nvPr/>
        </p:nvSpPr>
        <p:spPr>
          <a:xfrm>
            <a:off x="4822371" y="55626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 C</a:t>
            </a:r>
            <a:endParaRPr lang="en-US" sz="1200" b="1" dirty="0"/>
          </a:p>
        </p:txBody>
      </p:sp>
      <p:grpSp>
        <p:nvGrpSpPr>
          <p:cNvPr id="253" name="Group 255"/>
          <p:cNvGrpSpPr/>
          <p:nvPr/>
        </p:nvGrpSpPr>
        <p:grpSpPr>
          <a:xfrm>
            <a:off x="5155725" y="4572000"/>
            <a:ext cx="990600" cy="997003"/>
            <a:chOff x="5245100" y="2133600"/>
            <a:chExt cx="990600" cy="997003"/>
          </a:xfrm>
        </p:grpSpPr>
        <p:sp>
          <p:nvSpPr>
            <p:cNvPr id="254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5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6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60" name="Group 191"/>
            <p:cNvGrpSpPr/>
            <p:nvPr/>
          </p:nvGrpSpPr>
          <p:grpSpPr>
            <a:xfrm>
              <a:off x="5450786" y="2438391"/>
              <a:ext cx="569016" cy="801460"/>
              <a:chOff x="7481888" y="3079213"/>
              <a:chExt cx="595341" cy="951264"/>
            </a:xfrm>
          </p:grpSpPr>
          <p:sp>
            <p:nvSpPr>
              <p:cNvPr id="26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7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75" name="Group 122"/>
              <p:cNvGrpSpPr>
                <a:grpSpLocks/>
              </p:cNvGrpSpPr>
              <p:nvPr/>
            </p:nvGrpSpPr>
            <p:grpSpPr bwMode="auto">
              <a:xfrm>
                <a:off x="7848778" y="3079213"/>
                <a:ext cx="228451" cy="951264"/>
                <a:chOff x="4120" y="2308"/>
                <a:chExt cx="305" cy="1013"/>
              </a:xfrm>
            </p:grpSpPr>
            <p:sp>
              <p:nvSpPr>
                <p:cNvPr id="27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9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8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="" xmlns:p14="http://schemas.microsoft.com/office/powerpoint/2010/main" val="17993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haul_multiple_R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65736"/>
            <a:ext cx="6211013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 Scenario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2895600"/>
            <a:ext cx="151878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743200" y="3048000"/>
            <a:ext cx="1609344" cy="1341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11752" y="3508249"/>
            <a:ext cx="76809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124" y="1970055"/>
            <a:ext cx="308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Centrally controlled configuration, from Core to Terminal, of heterogeneous IEEE 802 links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Dynamic creation of data paths with dynamic reconfiguration and mapping to the terminal at  flow granularity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Clean separation of data and control planes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5598500" y="1564990"/>
            <a:ext cx="300624" cy="3194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00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Straight Connector 408"/>
          <p:cNvCxnSpPr/>
          <p:nvPr/>
        </p:nvCxnSpPr>
        <p:spPr>
          <a:xfrm>
            <a:off x="914400" y="3704950"/>
            <a:ext cx="1380500" cy="0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5408422" y="12665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310274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42" name="Group 40"/>
          <p:cNvGrpSpPr/>
          <p:nvPr/>
        </p:nvGrpSpPr>
        <p:grpSpPr>
          <a:xfrm>
            <a:off x="7543800" y="27854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59394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93" name="Group 44"/>
          <p:cNvGrpSpPr/>
          <p:nvPr/>
        </p:nvGrpSpPr>
        <p:grpSpPr>
          <a:xfrm>
            <a:off x="5750847" y="172375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1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2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3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1" name="Straight Connector 230"/>
          <p:cNvCxnSpPr/>
          <p:nvPr/>
        </p:nvCxnSpPr>
        <p:spPr>
          <a:xfrm>
            <a:off x="7050350" y="32743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219200" y="3598046"/>
            <a:ext cx="506186" cy="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430193" y="55904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45720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</a:t>
            </a:r>
            <a:r>
              <a:rPr lang="en-US" sz="2800" dirty="0" err="1" smtClean="0"/>
              <a:t>OmniRAN</a:t>
            </a:r>
            <a:r>
              <a:rPr lang="en-US" sz="2800" dirty="0" smtClean="0"/>
              <a:t> Architecture </a:t>
            </a:r>
            <a:endParaRPr lang="en-US" sz="2800" dirty="0"/>
          </a:p>
        </p:txBody>
      </p:sp>
      <p:grpSp>
        <p:nvGrpSpPr>
          <p:cNvPr id="104" name="Group 255"/>
          <p:cNvGrpSpPr/>
          <p:nvPr/>
        </p:nvGrpSpPr>
        <p:grpSpPr>
          <a:xfrm>
            <a:off x="5763547" y="309535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6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8" name="Group 274"/>
          <p:cNvGrpSpPr/>
          <p:nvPr/>
        </p:nvGrpSpPr>
        <p:grpSpPr>
          <a:xfrm>
            <a:off x="5763547" y="4466950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9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10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1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6" name="Rounded Rectangle 215"/>
          <p:cNvSpPr/>
          <p:nvPr/>
        </p:nvSpPr>
        <p:spPr>
          <a:xfrm>
            <a:off x="1586648" y="12192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2590800" y="55581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18" name="Group 325"/>
          <p:cNvGrpSpPr/>
          <p:nvPr/>
        </p:nvGrpSpPr>
        <p:grpSpPr>
          <a:xfrm>
            <a:off x="3811316" y="24342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1" name="Group 328"/>
          <p:cNvGrpSpPr/>
          <p:nvPr/>
        </p:nvGrpSpPr>
        <p:grpSpPr>
          <a:xfrm>
            <a:off x="3826905" y="2884518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2983200" y="2161020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992725" y="29450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2983200" y="29295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9" name="Group 363"/>
          <p:cNvGrpSpPr/>
          <p:nvPr/>
        </p:nvGrpSpPr>
        <p:grpSpPr>
          <a:xfrm>
            <a:off x="3811316" y="43521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7" name="Straight Connector 296"/>
          <p:cNvCxnSpPr/>
          <p:nvPr/>
        </p:nvCxnSpPr>
        <p:spPr>
          <a:xfrm flipV="1">
            <a:off x="4249107" y="3424859"/>
            <a:ext cx="0" cy="918105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36" y="48177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116065" y="31521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V="1">
            <a:off x="2839965" y="3876074"/>
            <a:ext cx="11136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415" idx="2"/>
          </p:cNvCxnSpPr>
          <p:nvPr/>
        </p:nvCxnSpPr>
        <p:spPr>
          <a:xfrm rot="10800000" flipV="1">
            <a:off x="2966122" y="48547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727274" y="6324600"/>
            <a:ext cx="824516" cy="15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6733239" y="6537754"/>
            <a:ext cx="824516" cy="15446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7590769" y="620000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75907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grpSp>
        <p:nvGrpSpPr>
          <p:cNvPr id="308" name="Group 226"/>
          <p:cNvGrpSpPr/>
          <p:nvPr/>
        </p:nvGrpSpPr>
        <p:grpSpPr>
          <a:xfrm>
            <a:off x="1676400" y="18288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0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12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16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324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17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676400" y="45148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1" name="Group 158"/>
          <p:cNvGrpSpPr>
            <a:grpSpLocks noChangeAspect="1"/>
          </p:cNvGrpSpPr>
          <p:nvPr/>
        </p:nvGrpSpPr>
        <p:grpSpPr bwMode="auto">
          <a:xfrm flipH="1">
            <a:off x="2057399" y="4888123"/>
            <a:ext cx="411161" cy="494972"/>
            <a:chOff x="5" y="2480"/>
            <a:chExt cx="237" cy="430"/>
          </a:xfrm>
        </p:grpSpPr>
        <p:grpSp>
          <p:nvGrpSpPr>
            <p:cNvPr id="34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47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5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8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735137" y="4591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684962" y="32110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744662" y="32956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2" name="Group 158"/>
          <p:cNvGrpSpPr>
            <a:grpSpLocks noChangeAspect="1"/>
          </p:cNvGrpSpPr>
          <p:nvPr/>
        </p:nvGrpSpPr>
        <p:grpSpPr bwMode="auto">
          <a:xfrm flipH="1">
            <a:off x="2066924" y="3592723"/>
            <a:ext cx="411161" cy="494972"/>
            <a:chOff x="5" y="2480"/>
            <a:chExt cx="237" cy="430"/>
          </a:xfrm>
        </p:grpSpPr>
        <p:grpSp>
          <p:nvGrpSpPr>
            <p:cNvPr id="37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77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8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78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4800600" y="2922716"/>
            <a:ext cx="609600" cy="1925234"/>
            <a:chOff x="6911628" y="2921544"/>
            <a:chExt cx="1089372" cy="1925234"/>
          </a:xfrm>
        </p:grpSpPr>
        <p:cxnSp>
          <p:nvCxnSpPr>
            <p:cNvPr id="407" name="Straight Connector 406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Rounded Rectangle 410"/>
          <p:cNvSpPr/>
          <p:nvPr/>
        </p:nvSpPr>
        <p:spPr>
          <a:xfrm rot="16200000">
            <a:off x="2321717" y="2184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3" name="Rounded Rectangle 412"/>
          <p:cNvSpPr/>
          <p:nvPr/>
        </p:nvSpPr>
        <p:spPr>
          <a:xfrm rot="16200000">
            <a:off x="2321717" y="35561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321717" y="4851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162800" y="3928408"/>
            <a:ext cx="207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787280" y="3479920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</a:t>
            </a:r>
            <a:r>
              <a:rPr lang="en-US" cap="none" dirty="0" err="1" smtClean="0"/>
              <a:t>OmniRAN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</a:t>
            </a:r>
            <a:r>
              <a:rPr lang="en-US" dirty="0" smtClean="0"/>
              <a:t>Cases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52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807</Words>
  <Application>Microsoft Macintosh PowerPoint</Application>
  <PresentationFormat>On-screen Show (4:3)</PresentationFormat>
  <Paragraphs>188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omniran_usecase_template</vt:lpstr>
      <vt:lpstr>Clip</vt:lpstr>
      <vt:lpstr>Slide 1</vt:lpstr>
      <vt:lpstr>SDN-based OmniRAN Use Cases Summary</vt:lpstr>
      <vt:lpstr>Deployment Domain</vt:lpstr>
      <vt:lpstr>OmniRAN Architecture</vt:lpstr>
      <vt:lpstr>OmniRAN Architecture with multiple Cores</vt:lpstr>
      <vt:lpstr>USE Case description</vt:lpstr>
      <vt:lpstr>SDN-based OmniRAN Use Cases Scenario</vt:lpstr>
      <vt:lpstr>SDN-based OmniRAN Architecture </vt:lpstr>
      <vt:lpstr>Mapping to OmniRAN</vt:lpstr>
      <vt:lpstr>SDN-based OmniRAN Use Cases Reference Point Mappings</vt:lpstr>
      <vt:lpstr>Functional Requirements</vt:lpstr>
      <vt:lpstr>Functional Requirements</vt:lpstr>
      <vt:lpstr>GAPS To EXISTING IEEE 802 Functionality</vt:lpstr>
      <vt:lpstr>Gaps to existing IEEE 802 technologies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zunigajc</cp:lastModifiedBy>
  <cp:revision>115</cp:revision>
  <cp:lastPrinted>1998-02-10T13:28:06Z</cp:lastPrinted>
  <dcterms:created xsi:type="dcterms:W3CDTF">2013-03-11T14:14:17Z</dcterms:created>
  <dcterms:modified xsi:type="dcterms:W3CDTF">2013-07-17T08:36:51Z</dcterms:modified>
</cp:coreProperties>
</file>