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4" r:id="rId2"/>
    <p:sldId id="262" r:id="rId3"/>
    <p:sldId id="287" r:id="rId4"/>
    <p:sldId id="292" r:id="rId5"/>
    <p:sldId id="308" r:id="rId6"/>
    <p:sldId id="288" r:id="rId7"/>
    <p:sldId id="304" r:id="rId8"/>
    <p:sldId id="307" r:id="rId9"/>
    <p:sldId id="289" r:id="rId10"/>
    <p:sldId id="315" r:id="rId11"/>
    <p:sldId id="313" r:id="rId12"/>
    <p:sldId id="314" r:id="rId13"/>
    <p:sldId id="290" r:id="rId14"/>
    <p:sldId id="306" r:id="rId15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40"/>
    <a:srgbClr val="7600A0"/>
    <a:srgbClr val="9900CC"/>
    <a:srgbClr val="9900FF"/>
    <a:srgbClr val="6600CC"/>
    <a:srgbClr val="A50021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94" autoAdjust="0"/>
    <p:restoredTop sz="99233" autoAdjust="0"/>
  </p:normalViewPr>
  <p:slideViewPr>
    <p:cSldViewPr>
      <p:cViewPr varScale="1">
        <p:scale>
          <a:sx n="69" d="100"/>
          <a:sy n="69" d="100"/>
        </p:scale>
        <p:origin x="-7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2264" y="-112"/>
      </p:cViewPr>
      <p:guideLst>
        <p:guide orient="horz" pos="2923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276600" y="8915400"/>
            <a:ext cx="215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FB19A1F6-4CBA-3045-A103-578AB249C5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Times New Roman" charset="0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85800" y="8915400"/>
            <a:ext cx="5700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Times New Roman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09600" y="8915400"/>
            <a:ext cx="7207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Times New Roman" charset="0"/>
              </a:rPr>
              <a:t>filename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41325" y="1127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Times New Roman" charset="0"/>
              </a:rPr>
              <a:t>Release Date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937125" y="1127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Times New Roman" charset="0"/>
              </a:rPr>
              <a:t>IEEE 802.16xx-99/xxx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724400" y="89154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:p14="http://schemas.microsoft.com/office/powerpoint/2010/main" xmlns="" val="703574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352800" y="8839200"/>
            <a:ext cx="177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fld id="{AFD3B331-72B1-F946-AF7D-D265CAA405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685800" y="883920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Times New Roman" charset="0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Times New Roman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822325" y="8799513"/>
            <a:ext cx="7207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Times New Roman" charset="0"/>
              </a:rPr>
              <a:t>filename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593725" y="365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Times New Roman" charset="0"/>
              </a:rPr>
              <a:t>Release Date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4632325" y="365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Times New Roman" charset="0"/>
              </a:rPr>
              <a:t>IEEE 801.16xx-99/xxx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267200" y="88392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600344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53656" y="8839200"/>
            <a:ext cx="76944" cy="184666"/>
          </a:xfrm>
        </p:spPr>
        <p:txBody>
          <a:bodyPr/>
          <a:lstStyle/>
          <a:p>
            <a:fld id="{C67139CA-5923-5E4A-8BEA-EBB24723E16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0843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53656" y="8839200"/>
            <a:ext cx="76944" cy="184666"/>
          </a:xfrm>
        </p:spPr>
        <p:txBody>
          <a:bodyPr/>
          <a:lstStyle/>
          <a:p>
            <a:fld id="{C67139CA-5923-5E4A-8BEA-EBB24723E16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0843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53656" y="8839200"/>
            <a:ext cx="76944" cy="184666"/>
          </a:xfrm>
        </p:spPr>
        <p:txBody>
          <a:bodyPr/>
          <a:lstStyle/>
          <a:p>
            <a:fld id="{C67139CA-5923-5E4A-8BEA-EBB24723E16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0843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53656" y="8839200"/>
            <a:ext cx="76944" cy="184666"/>
          </a:xfrm>
        </p:spPr>
        <p:txBody>
          <a:bodyPr/>
          <a:lstStyle/>
          <a:p>
            <a:fld id="{C67139CA-5923-5E4A-8BEA-EBB24723E16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660843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 anchorCtr="1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89124" y="76200"/>
            <a:ext cx="23262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1" dirty="0" smtClean="0"/>
              <a:t>OmniRAN-13-0044-01-0000</a:t>
            </a:r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534400" y="6400800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3A4FC69D-D438-4AD9-846B-37793AD4330F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" TargetMode="External"/><Relationship Id="rId2" Type="http://schemas.openxmlformats.org/officeDocument/2006/relationships/hyperlink" Target="http://standards.ieee.org/IPR/copyrightpolicy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tandards.ieee.org/guides/opman/sect6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5743221"/>
              </p:ext>
            </p:extLst>
          </p:nvPr>
        </p:nvGraphicFramePr>
        <p:xfrm>
          <a:off x="533400" y="483090"/>
          <a:ext cx="8077201" cy="32415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6015"/>
                <a:gridCol w="1577540"/>
                <a:gridCol w="1845205"/>
                <a:gridCol w="2598441"/>
              </a:tblGrid>
              <a:tr h="399499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SDN-based </a:t>
                      </a:r>
                      <a:r>
                        <a:rPr lang="en-US" sz="2000" baseline="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OmniRAN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 Use Cases Summary</a:t>
                      </a:r>
                      <a:endParaRPr lang="en-US" sz="20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0234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Date: 2013-05-16</a:t>
                      </a:r>
                      <a:endParaRPr lang="en-US" sz="1200" dirty="0"/>
                    </a:p>
                  </a:txBody>
                  <a:tcPr marL="36000" marR="36000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93897">
                <a:tc gridSpan="4">
                  <a:txBody>
                    <a:bodyPr/>
                    <a:lstStyle/>
                    <a:p>
                      <a:r>
                        <a:rPr lang="en-US" sz="1200" b="1" i="1" dirty="0" smtClean="0"/>
                        <a:t>Authors:</a:t>
                      </a:r>
                      <a:endParaRPr lang="en-US" sz="1200" b="1" i="1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7280"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Name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Affiliation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Phone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Email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Antonio de la Oliva</a:t>
                      </a:r>
                      <a:endParaRPr lang="en-US" sz="14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UC3M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+34 657079687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aoliva@it.uc3m.es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Juan Carlos Zúñiga</a:t>
                      </a:r>
                      <a:endParaRPr lang="en-US" sz="14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InterDigital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+1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514 904 6300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j.c.zuniga@ieee.org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Roger Marks</a:t>
                      </a:r>
                      <a:endParaRPr lang="en-US" sz="14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EthAirNet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+1 619 393 1913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roger@EthAir.net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323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Notice:</a:t>
                      </a:r>
                    </a:p>
                    <a:p>
                      <a:r>
                        <a:rPr lang="en-US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document does not represent the agreed view</a:t>
                      </a:r>
                      <a:r>
                        <a:rPr lang="en-US" sz="10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the </a:t>
                      </a:r>
                      <a:r>
                        <a:rPr lang="en-US" sz="1000" i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OmniRAN</a:t>
                      </a:r>
                      <a:r>
                        <a:rPr lang="en-US" sz="10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EC SG</a:t>
                      </a:r>
                      <a:r>
                        <a:rPr lang="en-US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It represents only the views of the participants listed in the ‘Authors:’ field above. It is offered as a basis for discussion. It is not binding on the contributor, who reserve the right to add, amend or withdraw material contained herein.</a:t>
                      </a:r>
                      <a:endParaRPr lang="en-US" sz="1000" i="0" dirty="0"/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3754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Copyright policy: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contributor is familiar with the IEEE-SA Copyright Policy &lt;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http://standards.ieee.org/IPR/copyrightpolicy.html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&gt;.</a:t>
                      </a:r>
                      <a:endParaRPr lang="en-US" sz="10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4742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Patent policy:</a:t>
                      </a:r>
                      <a:endParaRPr lang="en-US" sz="1000" b="1" i="1" dirty="0"/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contributor is familiar with the IEEE-SA Patent Policy and Procedures: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http://standards.ieee.org/guides/bylaws/sect6-7.html#6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and &lt;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http://standards.ieee.org/guides/opman/sect6.html#6.3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&gt;.</a:t>
                      </a: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3886200"/>
            <a:ext cx="8077200" cy="23622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rmAutofit/>
          </a:bodyPr>
          <a:lstStyle/>
          <a:p>
            <a:pPr algn="ctr"/>
            <a:r>
              <a:rPr lang="en-US" sz="2000" dirty="0" smtClean="0">
                <a:latin typeface="+mn-lt"/>
              </a:rPr>
              <a:t>Abstract</a:t>
            </a:r>
          </a:p>
          <a:p>
            <a:pPr>
              <a:spcBef>
                <a:spcPts val="600"/>
              </a:spcBef>
            </a:pPr>
            <a:endParaRPr lang="en-US" sz="1600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+mn-lt"/>
              </a:rPr>
              <a:t>This presentation summarizes the description, derived requirements and gap analysis for the SDN-based Use Cases previously introduced in the </a:t>
            </a:r>
            <a:r>
              <a:rPr lang="en-US" sz="1600" dirty="0" err="1" smtClean="0">
                <a:latin typeface="+mn-lt"/>
              </a:rPr>
              <a:t>OmniRAN</a:t>
            </a:r>
            <a:r>
              <a:rPr lang="en-US" sz="1600" dirty="0" smtClean="0">
                <a:latin typeface="+mn-lt"/>
              </a:rPr>
              <a:t> 802 EC Study Group.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Rounded Rectangle 240"/>
          <p:cNvSpPr/>
          <p:nvPr/>
        </p:nvSpPr>
        <p:spPr>
          <a:xfrm>
            <a:off x="5673272" y="1496350"/>
            <a:ext cx="1641928" cy="46782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4" name="Straight Connector 483"/>
          <p:cNvCxnSpPr/>
          <p:nvPr/>
        </p:nvCxnSpPr>
        <p:spPr>
          <a:xfrm rot="16200000" flipV="1">
            <a:off x="6515102" y="4648199"/>
            <a:ext cx="609599" cy="2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>
            <a:endCxn id="49" idx="1"/>
          </p:cNvCxnSpPr>
          <p:nvPr/>
        </p:nvCxnSpPr>
        <p:spPr>
          <a:xfrm>
            <a:off x="7202750" y="3504163"/>
            <a:ext cx="493450" cy="63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6" name="Rounded Rectangle 215"/>
          <p:cNvSpPr/>
          <p:nvPr/>
        </p:nvSpPr>
        <p:spPr>
          <a:xfrm>
            <a:off x="1739048" y="1449000"/>
            <a:ext cx="3524413" cy="480276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50800" y="3416300"/>
            <a:ext cx="990600" cy="990600"/>
            <a:chOff x="381000" y="1962150"/>
            <a:chExt cx="990600" cy="990600"/>
          </a:xfrm>
        </p:grpSpPr>
        <p:sp>
          <p:nvSpPr>
            <p:cNvPr id="5" name="AutoShape 153"/>
            <p:cNvSpPr>
              <a:spLocks noChangeArrowheads="1"/>
            </p:cNvSpPr>
            <p:nvPr/>
          </p:nvSpPr>
          <p:spPr bwMode="auto">
            <a:xfrm>
              <a:off x="381000" y="1962150"/>
              <a:ext cx="990600" cy="990600"/>
            </a:xfrm>
            <a:prstGeom prst="flowChartAlternateProcess">
              <a:avLst/>
            </a:prstGeom>
            <a:solidFill>
              <a:srgbClr val="6DC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t" anchorCtr="1"/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Terminal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5" descr="MC900439836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2286000"/>
              <a:ext cx="533400" cy="533400"/>
            </a:xfrm>
            <a:prstGeom prst="rect">
              <a:avLst/>
            </a:prstGeom>
          </p:spPr>
        </p:pic>
      </p:grpSp>
      <p:cxnSp>
        <p:nvCxnSpPr>
          <p:cNvPr id="478" name="Straight Connector 477"/>
          <p:cNvCxnSpPr/>
          <p:nvPr/>
        </p:nvCxnSpPr>
        <p:spPr>
          <a:xfrm rot="16200000" flipV="1">
            <a:off x="6515102" y="3352799"/>
            <a:ext cx="609599" cy="2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40"/>
          <p:cNvGrpSpPr/>
          <p:nvPr/>
        </p:nvGrpSpPr>
        <p:grpSpPr>
          <a:xfrm>
            <a:off x="7696200" y="3015208"/>
            <a:ext cx="990600" cy="990600"/>
            <a:chOff x="5257800" y="4419600"/>
            <a:chExt cx="990600" cy="990600"/>
          </a:xfrm>
        </p:grpSpPr>
        <p:sp>
          <p:nvSpPr>
            <p:cNvPr id="49" name="Rounded Rectangle 48"/>
            <p:cNvSpPr/>
            <p:nvPr/>
          </p:nvSpPr>
          <p:spPr bwMode="auto">
            <a:xfrm>
              <a:off x="5257800" y="4419600"/>
              <a:ext cx="990600" cy="9906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grpSp>
          <p:nvGrpSpPr>
            <p:cNvPr id="4" name="Group 61"/>
            <p:cNvGrpSpPr/>
            <p:nvPr/>
          </p:nvGrpSpPr>
          <p:grpSpPr>
            <a:xfrm>
              <a:off x="5410201" y="4502656"/>
              <a:ext cx="609600" cy="450344"/>
              <a:chOff x="6324600" y="1828800"/>
              <a:chExt cx="917575" cy="677862"/>
            </a:xfrm>
          </p:grpSpPr>
          <p:grpSp>
            <p:nvGrpSpPr>
              <p:cNvPr id="7" name="Group 10"/>
              <p:cNvGrpSpPr>
                <a:grpSpLocks/>
              </p:cNvGrpSpPr>
              <p:nvPr/>
            </p:nvGrpSpPr>
            <p:grpSpPr bwMode="auto">
              <a:xfrm>
                <a:off x="6972300" y="1828800"/>
                <a:ext cx="269875" cy="460375"/>
                <a:chOff x="4120" y="2308"/>
                <a:chExt cx="305" cy="415"/>
              </a:xfrm>
            </p:grpSpPr>
            <p:sp>
              <p:nvSpPr>
                <p:cNvPr id="90" name="Freeform 11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1" name="Rectangle 12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2" name="Oval 13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8" name="Group 14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9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10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94" name="Freeform 19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5" name="Oval 20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96" name="Oval 21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6756400" y="1901825"/>
                <a:ext cx="269875" cy="460375"/>
                <a:chOff x="4120" y="2308"/>
                <a:chExt cx="305" cy="415"/>
              </a:xfrm>
            </p:grpSpPr>
            <p:sp>
              <p:nvSpPr>
                <p:cNvPr id="79" name="Freeform 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0" name="Rectangle 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1" name="Oval 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10" name="Group 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86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7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8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9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83" name="Freeform 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4" name="Oval 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85" name="Oval 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11" name="Group 34"/>
              <p:cNvGrpSpPr>
                <a:grpSpLocks/>
              </p:cNvGrpSpPr>
              <p:nvPr/>
            </p:nvGrpSpPr>
            <p:grpSpPr bwMode="auto">
              <a:xfrm>
                <a:off x="6540500" y="1973262"/>
                <a:ext cx="269875" cy="460375"/>
                <a:chOff x="4120" y="2308"/>
                <a:chExt cx="305" cy="415"/>
              </a:xfrm>
            </p:grpSpPr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9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0" name="Oval 37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12" name="Group 38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75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6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7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8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72" name="Freeform 43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3" name="Oval 44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74" name="Oval 45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13" name="Group 618"/>
              <p:cNvGrpSpPr>
                <a:grpSpLocks/>
              </p:cNvGrpSpPr>
              <p:nvPr/>
            </p:nvGrpSpPr>
            <p:grpSpPr bwMode="auto">
              <a:xfrm>
                <a:off x="6324600" y="2046287"/>
                <a:ext cx="269875" cy="460375"/>
                <a:chOff x="4120" y="2308"/>
                <a:chExt cx="305" cy="415"/>
              </a:xfrm>
            </p:grpSpPr>
            <p:sp>
              <p:nvSpPr>
                <p:cNvPr id="57" name="Freeform 619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8" name="Rectangle 620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9" name="Oval 621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14" name="Group 622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64" name="Line 623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5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6" name="Line 62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7" name="Line 62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61" name="Freeform 627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2" name="Oval 628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63" name="Oval 629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</p:grpSp>
        <p:graphicFrame>
          <p:nvGraphicFramePr>
            <p:cNvPr id="51" name="Object 1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341951" y="4939236"/>
            <a:ext cx="798445" cy="429931"/>
          </p:xfrm>
          <a:graphic>
            <a:graphicData uri="http://schemas.openxmlformats.org/presentationml/2006/ole">
              <p:oleObj spid="_x0000_s73730" name="Clip" r:id="rId5" imgW="5757415" imgH="3221332" progId="">
                <p:embed/>
              </p:oleObj>
            </a:graphicData>
          </a:graphic>
        </p:graphicFrame>
        <p:sp>
          <p:nvSpPr>
            <p:cNvPr id="52" name="Text Box 16"/>
            <p:cNvSpPr txBox="1">
              <a:spLocks noChangeArrowheads="1"/>
            </p:cNvSpPr>
            <p:nvPr/>
          </p:nvSpPr>
          <p:spPr bwMode="auto">
            <a:xfrm>
              <a:off x="5428250" y="5001446"/>
              <a:ext cx="63724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050" dirty="0" smtClean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Internet</a:t>
              </a:r>
              <a:endParaRPr lang="en-US" sz="105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cxnSp>
        <p:nvCxnSpPr>
          <p:cNvPr id="420" name="Straight Connector 419"/>
          <p:cNvCxnSpPr>
            <a:stCxn id="278" idx="1"/>
          </p:cNvCxnSpPr>
          <p:nvPr/>
        </p:nvCxnSpPr>
        <p:spPr>
          <a:xfrm rot="10800000">
            <a:off x="5029201" y="4343401"/>
            <a:ext cx="1098287" cy="67939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4" name="TextBox 243"/>
          <p:cNvSpPr txBox="1"/>
          <p:nvPr/>
        </p:nvSpPr>
        <p:spPr>
          <a:xfrm>
            <a:off x="5695043" y="5820201"/>
            <a:ext cx="1598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Core Operators</a:t>
            </a:r>
            <a:endParaRPr lang="en-US" sz="1200" b="1" dirty="0"/>
          </a:p>
        </p:txBody>
      </p:sp>
      <p:sp>
        <p:nvSpPr>
          <p:cNvPr id="247" name="Title 246"/>
          <p:cNvSpPr>
            <a:spLocks noGrp="1"/>
          </p:cNvSpPr>
          <p:nvPr>
            <p:ph type="title"/>
          </p:nvPr>
        </p:nvSpPr>
        <p:spPr>
          <a:xfrm>
            <a:off x="154546" y="361950"/>
            <a:ext cx="8731877" cy="616976"/>
          </a:xfrm>
        </p:spPr>
        <p:txBody>
          <a:bodyPr>
            <a:noAutofit/>
          </a:bodyPr>
          <a:lstStyle/>
          <a:p>
            <a:r>
              <a:rPr lang="en-US" sz="2800" dirty="0" smtClean="0"/>
              <a:t>SDN-based OmniRAN Use Cases</a:t>
            </a:r>
            <a:br>
              <a:rPr lang="en-US" sz="2800" dirty="0" smtClean="0"/>
            </a:br>
            <a:r>
              <a:rPr lang="en-US" sz="2800" dirty="0" smtClean="0"/>
              <a:t>Reference Point Mappings</a:t>
            </a:r>
            <a:endParaRPr lang="en-US" sz="2800" dirty="0"/>
          </a:p>
        </p:txBody>
      </p:sp>
      <p:grpSp>
        <p:nvGrpSpPr>
          <p:cNvPr id="15" name="Group 274"/>
          <p:cNvGrpSpPr/>
          <p:nvPr/>
        </p:nvGrpSpPr>
        <p:grpSpPr>
          <a:xfrm>
            <a:off x="6056050" y="4870397"/>
            <a:ext cx="990600" cy="997003"/>
            <a:chOff x="5245100" y="2133600"/>
            <a:chExt cx="990600" cy="997003"/>
          </a:xfrm>
        </p:grpSpPr>
        <p:sp>
          <p:nvSpPr>
            <p:cNvPr id="276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Operator C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" name="Group 191"/>
            <p:cNvGrpSpPr/>
            <p:nvPr/>
          </p:nvGrpSpPr>
          <p:grpSpPr>
            <a:xfrm>
              <a:off x="5450810" y="2438399"/>
              <a:ext cx="568990" cy="358909"/>
              <a:chOff x="7481888" y="3079208"/>
              <a:chExt cx="595312" cy="425992"/>
            </a:xfrm>
          </p:grpSpPr>
          <p:sp>
            <p:nvSpPr>
              <p:cNvPr id="280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281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17" name="Group 122"/>
              <p:cNvGrpSpPr>
                <a:grpSpLocks/>
              </p:cNvGrpSpPr>
              <p:nvPr/>
            </p:nvGrpSpPr>
            <p:grpSpPr bwMode="auto">
              <a:xfrm>
                <a:off x="7848751" y="3079208"/>
                <a:ext cx="228449" cy="389708"/>
                <a:chOff x="4120" y="2308"/>
                <a:chExt cx="305" cy="415"/>
              </a:xfrm>
            </p:grpSpPr>
            <p:sp>
              <p:nvSpPr>
                <p:cNvPr id="283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290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1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2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3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7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9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277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sp>
        <p:nvSpPr>
          <p:cNvPr id="217" name="TextBox 216"/>
          <p:cNvSpPr txBox="1"/>
          <p:nvPr/>
        </p:nvSpPr>
        <p:spPr>
          <a:xfrm>
            <a:off x="3368898" y="5787935"/>
            <a:ext cx="1660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Access Network Operator</a:t>
            </a:r>
            <a:endParaRPr lang="en-US" sz="1200" b="1" dirty="0"/>
          </a:p>
        </p:txBody>
      </p:sp>
      <p:grpSp>
        <p:nvGrpSpPr>
          <p:cNvPr id="19" name="Group 325"/>
          <p:cNvGrpSpPr/>
          <p:nvPr/>
        </p:nvGrpSpPr>
        <p:grpSpPr>
          <a:xfrm>
            <a:off x="3963716" y="2664059"/>
            <a:ext cx="1000125" cy="990600"/>
            <a:chOff x="7315200" y="3886200"/>
            <a:chExt cx="1000125" cy="990600"/>
          </a:xfrm>
          <a:solidFill>
            <a:schemeClr val="bg1">
              <a:lumMod val="85000"/>
            </a:schemeClr>
          </a:solidFill>
        </p:grpSpPr>
        <p:sp>
          <p:nvSpPr>
            <p:cNvPr id="219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err="1" smtClean="0">
                  <a:latin typeface="Arial" pitchFamily="34" charset="0"/>
                  <a:cs typeface="Arial" pitchFamily="34" charset="0"/>
                </a:rPr>
                <a:t>Backhaul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328"/>
          <p:cNvGrpSpPr/>
          <p:nvPr/>
        </p:nvGrpSpPr>
        <p:grpSpPr>
          <a:xfrm>
            <a:off x="3979305" y="3237697"/>
            <a:ext cx="938479" cy="343703"/>
            <a:chOff x="173867" y="4114800"/>
            <a:chExt cx="938479" cy="343703"/>
          </a:xfrm>
        </p:grpSpPr>
        <p:sp>
          <p:nvSpPr>
            <p:cNvPr id="222" name="Oval 221"/>
            <p:cNvSpPr/>
            <p:nvPr/>
          </p:nvSpPr>
          <p:spPr>
            <a:xfrm>
              <a:off x="310392" y="4114800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Oval 222"/>
            <p:cNvSpPr/>
            <p:nvPr/>
          </p:nvSpPr>
          <p:spPr>
            <a:xfrm>
              <a:off x="554820" y="4114801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" name="Oval 223"/>
            <p:cNvSpPr/>
            <p:nvPr/>
          </p:nvSpPr>
          <p:spPr>
            <a:xfrm>
              <a:off x="813311" y="4114801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" name="Oval 224"/>
            <p:cNvSpPr/>
            <p:nvPr/>
          </p:nvSpPr>
          <p:spPr>
            <a:xfrm>
              <a:off x="173867" y="4288512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" name="Oval 225"/>
            <p:cNvSpPr/>
            <p:nvPr/>
          </p:nvSpPr>
          <p:spPr>
            <a:xfrm>
              <a:off x="434217" y="4403945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" name="Oval 226"/>
            <p:cNvSpPr/>
            <p:nvPr/>
          </p:nvSpPr>
          <p:spPr>
            <a:xfrm>
              <a:off x="729492" y="4412773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" name="Oval 227"/>
            <p:cNvSpPr/>
            <p:nvPr/>
          </p:nvSpPr>
          <p:spPr>
            <a:xfrm>
              <a:off x="999367" y="4412784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" name="Oval 228"/>
            <p:cNvSpPr/>
            <p:nvPr/>
          </p:nvSpPr>
          <p:spPr>
            <a:xfrm>
              <a:off x="1066627" y="4265652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0" name="Straight Connector 229"/>
            <p:cNvCxnSpPr>
              <a:stCxn id="225" idx="7"/>
              <a:endCxn id="222" idx="3"/>
            </p:cNvCxnSpPr>
            <p:nvPr/>
          </p:nvCxnSpPr>
          <p:spPr>
            <a:xfrm flipV="1">
              <a:off x="212891" y="4153824"/>
              <a:ext cx="104196" cy="14138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22" idx="6"/>
              <a:endCxn id="223" idx="2"/>
            </p:cNvCxnSpPr>
            <p:nvPr/>
          </p:nvCxnSpPr>
          <p:spPr>
            <a:xfrm>
              <a:off x="356111" y="4137660"/>
              <a:ext cx="198709" cy="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607865" y="4137661"/>
              <a:ext cx="198709" cy="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>
              <a:endCxn id="229" idx="1"/>
            </p:cNvCxnSpPr>
            <p:nvPr/>
          </p:nvCxnSpPr>
          <p:spPr>
            <a:xfrm>
              <a:off x="859619" y="4140452"/>
              <a:ext cx="213703" cy="131895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>
              <a:stCxn id="229" idx="3"/>
              <a:endCxn id="228" idx="0"/>
            </p:cNvCxnSpPr>
            <p:nvPr/>
          </p:nvCxnSpPr>
          <p:spPr>
            <a:xfrm flipH="1">
              <a:off x="1022227" y="4304676"/>
              <a:ext cx="51095" cy="108108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28" idx="2"/>
            </p:cNvCxnSpPr>
            <p:nvPr/>
          </p:nvCxnSpPr>
          <p:spPr>
            <a:xfrm flipH="1" flipV="1">
              <a:off x="781027" y="4434481"/>
              <a:ext cx="218340" cy="116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>
              <a:stCxn id="227" idx="2"/>
              <a:endCxn id="226" idx="6"/>
            </p:cNvCxnSpPr>
            <p:nvPr/>
          </p:nvCxnSpPr>
          <p:spPr>
            <a:xfrm flipH="1" flipV="1">
              <a:off x="479936" y="4426805"/>
              <a:ext cx="249556" cy="8828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226" idx="2"/>
            </p:cNvCxnSpPr>
            <p:nvPr/>
          </p:nvCxnSpPr>
          <p:spPr>
            <a:xfrm flipH="1" flipV="1">
              <a:off x="231334" y="4325404"/>
              <a:ext cx="202883" cy="10140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>
              <a:stCxn id="223" idx="3"/>
              <a:endCxn id="225" idx="7"/>
            </p:cNvCxnSpPr>
            <p:nvPr/>
          </p:nvCxnSpPr>
          <p:spPr>
            <a:xfrm flipH="1">
              <a:off x="212891" y="4153825"/>
              <a:ext cx="348624" cy="141382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228" idx="1"/>
            </p:cNvCxnSpPr>
            <p:nvPr/>
          </p:nvCxnSpPr>
          <p:spPr>
            <a:xfrm flipH="1" flipV="1">
              <a:off x="223294" y="4295206"/>
              <a:ext cx="782768" cy="12427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228" idx="1"/>
            </p:cNvCxnSpPr>
            <p:nvPr/>
          </p:nvCxnSpPr>
          <p:spPr>
            <a:xfrm flipH="1" flipV="1">
              <a:off x="356111" y="4153825"/>
              <a:ext cx="649951" cy="265654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226" idx="1"/>
              <a:endCxn id="222" idx="5"/>
            </p:cNvCxnSpPr>
            <p:nvPr/>
          </p:nvCxnSpPr>
          <p:spPr>
            <a:xfrm flipH="1" flipV="1">
              <a:off x="349416" y="4153824"/>
              <a:ext cx="91496" cy="256816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28" idx="1"/>
            </p:cNvCxnSpPr>
            <p:nvPr/>
          </p:nvCxnSpPr>
          <p:spPr>
            <a:xfrm flipH="1" flipV="1">
              <a:off x="593312" y="4160104"/>
              <a:ext cx="412750" cy="259375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227" idx="1"/>
              <a:endCxn id="223" idx="5"/>
            </p:cNvCxnSpPr>
            <p:nvPr/>
          </p:nvCxnSpPr>
          <p:spPr>
            <a:xfrm flipH="1" flipV="1">
              <a:off x="593844" y="4153825"/>
              <a:ext cx="142343" cy="26564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stCxn id="226" idx="7"/>
              <a:endCxn id="223" idx="4"/>
            </p:cNvCxnSpPr>
            <p:nvPr/>
          </p:nvCxnSpPr>
          <p:spPr>
            <a:xfrm flipV="1">
              <a:off x="473241" y="4160520"/>
              <a:ext cx="104439" cy="250120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>
              <a:stCxn id="226" idx="0"/>
            </p:cNvCxnSpPr>
            <p:nvPr/>
          </p:nvCxnSpPr>
          <p:spPr>
            <a:xfrm flipV="1">
              <a:off x="457077" y="4153824"/>
              <a:ext cx="356234" cy="25012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>
              <a:stCxn id="227" idx="0"/>
              <a:endCxn id="224" idx="3"/>
            </p:cNvCxnSpPr>
            <p:nvPr/>
          </p:nvCxnSpPr>
          <p:spPr>
            <a:xfrm flipV="1">
              <a:off x="752352" y="4153825"/>
              <a:ext cx="67654" cy="258948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>
              <a:stCxn id="228" idx="1"/>
              <a:endCxn id="224" idx="4"/>
            </p:cNvCxnSpPr>
            <p:nvPr/>
          </p:nvCxnSpPr>
          <p:spPr>
            <a:xfrm flipH="1" flipV="1">
              <a:off x="836171" y="4160520"/>
              <a:ext cx="169891" cy="258959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>
              <a:stCxn id="229" idx="2"/>
              <a:endCxn id="223" idx="6"/>
            </p:cNvCxnSpPr>
            <p:nvPr/>
          </p:nvCxnSpPr>
          <p:spPr>
            <a:xfrm flipH="1" flipV="1">
              <a:off x="600539" y="4137661"/>
              <a:ext cx="466088" cy="15085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>
              <a:stCxn id="229" idx="3"/>
              <a:endCxn id="226" idx="7"/>
            </p:cNvCxnSpPr>
            <p:nvPr/>
          </p:nvCxnSpPr>
          <p:spPr>
            <a:xfrm flipH="1">
              <a:off x="473241" y="4304676"/>
              <a:ext cx="600081" cy="105964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>
              <a:endCxn id="227" idx="7"/>
            </p:cNvCxnSpPr>
            <p:nvPr/>
          </p:nvCxnSpPr>
          <p:spPr>
            <a:xfrm flipH="1">
              <a:off x="768516" y="4304676"/>
              <a:ext cx="298112" cy="114792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>
              <a:endCxn id="225" idx="6"/>
            </p:cNvCxnSpPr>
            <p:nvPr/>
          </p:nvCxnSpPr>
          <p:spPr>
            <a:xfrm flipH="1">
              <a:off x="219586" y="4288512"/>
              <a:ext cx="846703" cy="22860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3" name="Straight Connector 262"/>
          <p:cNvCxnSpPr/>
          <p:nvPr/>
        </p:nvCxnSpPr>
        <p:spPr>
          <a:xfrm>
            <a:off x="3135600" y="2390820"/>
            <a:ext cx="828116" cy="76853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rot="5400000" flipH="1" flipV="1">
            <a:off x="2494738" y="3788822"/>
            <a:ext cx="2098440" cy="83951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363"/>
          <p:cNvGrpSpPr/>
          <p:nvPr/>
        </p:nvGrpSpPr>
        <p:grpSpPr>
          <a:xfrm>
            <a:off x="3963716" y="4581926"/>
            <a:ext cx="1000125" cy="990600"/>
            <a:chOff x="7315200" y="3886200"/>
            <a:chExt cx="1000125" cy="9906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grpSpPr>
        <p:sp>
          <p:nvSpPr>
            <p:cNvPr id="282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SDN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Controller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98" name="Picture 297" descr="MC9004316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2936" y="5047515"/>
            <a:ext cx="558346" cy="558346"/>
          </a:xfrm>
          <a:prstGeom prst="rect">
            <a:avLst/>
          </a:prstGeom>
        </p:spPr>
      </p:pic>
      <p:cxnSp>
        <p:nvCxnSpPr>
          <p:cNvPr id="299" name="Straight Connector 298"/>
          <p:cNvCxnSpPr/>
          <p:nvPr/>
        </p:nvCxnSpPr>
        <p:spPr>
          <a:xfrm rot="16200000" flipV="1">
            <a:off x="2268465" y="3381974"/>
            <a:ext cx="2561425" cy="829079"/>
          </a:xfrm>
          <a:prstGeom prst="line">
            <a:avLst/>
          </a:prstGeom>
          <a:ln>
            <a:solidFill>
              <a:srgbClr val="99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4" name="TextBox 303"/>
          <p:cNvSpPr txBox="1"/>
          <p:nvPr/>
        </p:nvSpPr>
        <p:spPr>
          <a:xfrm>
            <a:off x="3323569" y="6402209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Data path</a:t>
            </a:r>
            <a:endParaRPr lang="en-US" dirty="0">
              <a:latin typeface="+mn-lt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5761969" y="6400800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Control path</a:t>
            </a:r>
            <a:endParaRPr lang="en-US" dirty="0">
              <a:latin typeface="+mn-lt"/>
            </a:endParaRPr>
          </a:p>
        </p:txBody>
      </p:sp>
      <p:sp>
        <p:nvSpPr>
          <p:cNvPr id="340" name="AutoShape 154"/>
          <p:cNvSpPr>
            <a:spLocks noChangeArrowheads="1"/>
          </p:cNvSpPr>
          <p:nvPr/>
        </p:nvSpPr>
        <p:spPr bwMode="auto">
          <a:xfrm>
            <a:off x="1828800" y="4953000"/>
            <a:ext cx="1000125" cy="990600"/>
          </a:xfrm>
          <a:prstGeom prst="flowChartAlternateProcess">
            <a:avLst/>
          </a:prstGeom>
          <a:solidFill>
            <a:srgbClr val="A7E8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158"/>
          <p:cNvGrpSpPr>
            <a:grpSpLocks noChangeAspect="1"/>
          </p:cNvGrpSpPr>
          <p:nvPr/>
        </p:nvGrpSpPr>
        <p:grpSpPr bwMode="auto">
          <a:xfrm flipH="1">
            <a:off x="2209799" y="5117923"/>
            <a:ext cx="411161" cy="494972"/>
            <a:chOff x="5" y="2480"/>
            <a:chExt cx="237" cy="430"/>
          </a:xfrm>
        </p:grpSpPr>
        <p:grpSp>
          <p:nvGrpSpPr>
            <p:cNvPr id="23" name="Group 159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24" name="Group 160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25" name="Group 161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363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4" name="Line 1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5" name="Line 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6" name="Line 16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7" name="Line 1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8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9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56" name="Line 1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7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8" name="Line 1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9" name="Line 1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0" name="Line 173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1" name="Line 1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2" name="Line 175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6" name="Group 176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350" name="Line 1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1" name="Line 178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2" name="Line 1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3" name="Line 180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4" name="Line 181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49" name="Oval 182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44" name="Arc 183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Arc 184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Arc 185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2" name="Rectangle 187"/>
          <p:cNvSpPr>
            <a:spLocks noChangeArrowheads="1"/>
          </p:cNvSpPr>
          <p:nvPr/>
        </p:nvSpPr>
        <p:spPr bwMode="auto">
          <a:xfrm>
            <a:off x="1887537" y="4820850"/>
            <a:ext cx="86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Access 3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1" name="Rounded Rectangle 410"/>
          <p:cNvSpPr/>
          <p:nvPr/>
        </p:nvSpPr>
        <p:spPr>
          <a:xfrm rot="16200000">
            <a:off x="2474117" y="2414321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413" name="Rounded Rectangle 412"/>
          <p:cNvSpPr/>
          <p:nvPr/>
        </p:nvSpPr>
        <p:spPr>
          <a:xfrm rot="16200000">
            <a:off x="2474117" y="3785921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415" name="Rounded Rectangle 414"/>
          <p:cNvSpPr/>
          <p:nvPr/>
        </p:nvSpPr>
        <p:spPr>
          <a:xfrm rot="16200000">
            <a:off x="2474117" y="5289671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7315200" y="4114800"/>
            <a:ext cx="1752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Multiple Cores sharing Access Network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Access Abstraction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Data and Control plane separation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Central control </a:t>
            </a:r>
          </a:p>
        </p:txBody>
      </p:sp>
      <p:cxnSp>
        <p:nvCxnSpPr>
          <p:cNvPr id="279" name="Straight Connector 278"/>
          <p:cNvCxnSpPr/>
          <p:nvPr/>
        </p:nvCxnSpPr>
        <p:spPr>
          <a:xfrm>
            <a:off x="1295400" y="3886001"/>
            <a:ext cx="506186" cy="1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 rot="16200000" flipV="1">
            <a:off x="3048659" y="4190342"/>
            <a:ext cx="990601" cy="83951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 rot="10800000">
            <a:off x="1295400" y="4343400"/>
            <a:ext cx="2667000" cy="8382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6" name="TextBox 295"/>
          <p:cNvSpPr txBox="1"/>
          <p:nvPr/>
        </p:nvSpPr>
        <p:spPr>
          <a:xfrm>
            <a:off x="1320801" y="3572933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</a:rPr>
              <a:t>R1</a:t>
            </a:r>
            <a:endParaRPr lang="en-US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312" name="Straight Connector 311"/>
          <p:cNvCxnSpPr/>
          <p:nvPr/>
        </p:nvCxnSpPr>
        <p:spPr>
          <a:xfrm rot="16200000" flipV="1">
            <a:off x="2895600" y="4038600"/>
            <a:ext cx="1295400" cy="838200"/>
          </a:xfrm>
          <a:prstGeom prst="line">
            <a:avLst/>
          </a:prstGeom>
          <a:ln>
            <a:solidFill>
              <a:srgbClr val="00C04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6" name="TextBox 315"/>
          <p:cNvSpPr txBox="1"/>
          <p:nvPr/>
        </p:nvSpPr>
        <p:spPr>
          <a:xfrm>
            <a:off x="5257416" y="2781300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C040"/>
                </a:solidFill>
                <a:latin typeface="Arial"/>
              </a:rPr>
              <a:t>R3</a:t>
            </a:r>
            <a:endParaRPr lang="en-US" b="1" dirty="0">
              <a:solidFill>
                <a:srgbClr val="00C040"/>
              </a:solidFill>
              <a:latin typeface="Arial"/>
            </a:endParaRPr>
          </a:p>
        </p:txBody>
      </p:sp>
      <p:cxnSp>
        <p:nvCxnSpPr>
          <p:cNvPr id="317" name="Straight Connector 316"/>
          <p:cNvCxnSpPr/>
          <p:nvPr/>
        </p:nvCxnSpPr>
        <p:spPr>
          <a:xfrm rot="5400000" flipH="1" flipV="1">
            <a:off x="4000146" y="4107572"/>
            <a:ext cx="927267" cy="1588"/>
          </a:xfrm>
          <a:prstGeom prst="line">
            <a:avLst/>
          </a:prstGeom>
          <a:ln>
            <a:solidFill>
              <a:srgbClr val="00C040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>
            <a:endCxn id="219" idx="1"/>
          </p:cNvCxnSpPr>
          <p:nvPr/>
        </p:nvCxnSpPr>
        <p:spPr>
          <a:xfrm flipV="1">
            <a:off x="3145125" y="3159359"/>
            <a:ext cx="818591" cy="620912"/>
          </a:xfrm>
          <a:prstGeom prst="line">
            <a:avLst/>
          </a:prstGeom>
          <a:ln>
            <a:solidFill>
              <a:srgbClr val="00C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/>
          <p:cNvCxnSpPr/>
          <p:nvPr/>
        </p:nvCxnSpPr>
        <p:spPr>
          <a:xfrm>
            <a:off x="4953000" y="5105400"/>
            <a:ext cx="1143000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6" name="TextBox 415"/>
          <p:cNvSpPr txBox="1"/>
          <p:nvPr/>
        </p:nvSpPr>
        <p:spPr>
          <a:xfrm>
            <a:off x="3848100" y="3784600"/>
            <a:ext cx="38138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"/>
              </a:rPr>
              <a:t>R2</a:t>
            </a:r>
            <a:endParaRPr lang="en-US" b="1" dirty="0">
              <a:solidFill>
                <a:srgbClr val="0000FF"/>
              </a:solidFill>
              <a:latin typeface="Arial"/>
            </a:endParaRPr>
          </a:p>
        </p:txBody>
      </p:sp>
      <p:cxnSp>
        <p:nvCxnSpPr>
          <p:cNvPr id="419" name="Straight Connector 418"/>
          <p:cNvCxnSpPr/>
          <p:nvPr/>
        </p:nvCxnSpPr>
        <p:spPr>
          <a:xfrm rot="10800000">
            <a:off x="1295402" y="4114800"/>
            <a:ext cx="4724398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420"/>
          <p:cNvGrpSpPr/>
          <p:nvPr/>
        </p:nvGrpSpPr>
        <p:grpSpPr>
          <a:xfrm>
            <a:off x="4695297" y="3873504"/>
            <a:ext cx="410103" cy="492007"/>
            <a:chOff x="4682892" y="3097754"/>
            <a:chExt cx="410103" cy="492007"/>
          </a:xfrm>
        </p:grpSpPr>
        <p:sp>
          <p:nvSpPr>
            <p:cNvPr id="422" name="AutoShape 22"/>
            <p:cNvSpPr>
              <a:spLocks noChangeArrowheads="1"/>
            </p:cNvSpPr>
            <p:nvPr/>
          </p:nvSpPr>
          <p:spPr bwMode="auto">
            <a:xfrm>
              <a:off x="4682892" y="3097754"/>
              <a:ext cx="410103" cy="492007"/>
            </a:xfrm>
            <a:prstGeom prst="can">
              <a:avLst>
                <a:gd name="adj" fmla="val 25000"/>
              </a:avLst>
            </a:prstGeom>
            <a:solidFill>
              <a:srgbClr val="6699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600">
                <a:solidFill>
                  <a:srgbClr val="0000FF"/>
                </a:solidFill>
                <a:ea typeface="ＭＳ Ｐゴシック" pitchFamily="34" charset="-128"/>
              </a:endParaRPr>
            </a:p>
          </p:txBody>
        </p:sp>
        <p:sp>
          <p:nvSpPr>
            <p:cNvPr id="423" name="Rectangle 187"/>
            <p:cNvSpPr>
              <a:spLocks noChangeArrowheads="1"/>
            </p:cNvSpPr>
            <p:nvPr/>
          </p:nvSpPr>
          <p:spPr bwMode="auto">
            <a:xfrm>
              <a:off x="4712008" y="3243018"/>
              <a:ext cx="351019" cy="22474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AAA</a:t>
              </a:r>
              <a:endParaRPr lang="en-US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24" name="Straight Connector 423"/>
          <p:cNvCxnSpPr/>
          <p:nvPr/>
        </p:nvCxnSpPr>
        <p:spPr>
          <a:xfrm rot="10800000" flipV="1">
            <a:off x="5105400" y="3200400"/>
            <a:ext cx="990600" cy="7620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5" name="Straight Connector 424"/>
          <p:cNvCxnSpPr/>
          <p:nvPr/>
        </p:nvCxnSpPr>
        <p:spPr>
          <a:xfrm rot="5400000" flipH="1" flipV="1">
            <a:off x="4747231" y="4418883"/>
            <a:ext cx="206487" cy="99749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55"/>
          <p:cNvGrpSpPr/>
          <p:nvPr/>
        </p:nvGrpSpPr>
        <p:grpSpPr>
          <a:xfrm>
            <a:off x="6028397" y="3574997"/>
            <a:ext cx="990600" cy="997003"/>
            <a:chOff x="5245100" y="2133600"/>
            <a:chExt cx="990600" cy="997003"/>
          </a:xfrm>
        </p:grpSpPr>
        <p:sp>
          <p:nvSpPr>
            <p:cNvPr id="257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58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59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Operator B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9" name="Group 191"/>
            <p:cNvGrpSpPr/>
            <p:nvPr/>
          </p:nvGrpSpPr>
          <p:grpSpPr>
            <a:xfrm>
              <a:off x="5450810" y="2438399"/>
              <a:ext cx="568990" cy="358909"/>
              <a:chOff x="7481888" y="3079208"/>
              <a:chExt cx="595312" cy="425992"/>
            </a:xfrm>
          </p:grpSpPr>
          <p:sp>
            <p:nvSpPr>
              <p:cNvPr id="261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262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30" name="Group 122"/>
              <p:cNvGrpSpPr>
                <a:grpSpLocks/>
              </p:cNvGrpSpPr>
              <p:nvPr/>
            </p:nvGrpSpPr>
            <p:grpSpPr bwMode="auto">
              <a:xfrm>
                <a:off x="7848751" y="3079208"/>
                <a:ext cx="228449" cy="389708"/>
                <a:chOff x="4120" y="2308"/>
                <a:chExt cx="305" cy="415"/>
              </a:xfrm>
            </p:grpSpPr>
            <p:sp>
              <p:nvSpPr>
                <p:cNvPr id="264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1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271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3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4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8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0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30" name="Oval 429"/>
          <p:cNvSpPr/>
          <p:nvPr/>
        </p:nvSpPr>
        <p:spPr>
          <a:xfrm>
            <a:off x="3962400" y="4038600"/>
            <a:ext cx="152400" cy="152400"/>
          </a:xfrm>
          <a:prstGeom prst="ellipse">
            <a:avLst/>
          </a:prstGeom>
          <a:gradFill>
            <a:gsLst>
              <a:gs pos="0">
                <a:srgbClr val="0000FF"/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44"/>
          <p:cNvGrpSpPr/>
          <p:nvPr/>
        </p:nvGrpSpPr>
        <p:grpSpPr>
          <a:xfrm>
            <a:off x="6015697" y="2286000"/>
            <a:ext cx="990600" cy="997003"/>
            <a:chOff x="5245100" y="2133600"/>
            <a:chExt cx="990600" cy="997003"/>
          </a:xfrm>
        </p:grpSpPr>
        <p:sp>
          <p:nvSpPr>
            <p:cNvPr id="189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0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191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Operator A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3" name="Group 191"/>
            <p:cNvGrpSpPr/>
            <p:nvPr/>
          </p:nvGrpSpPr>
          <p:grpSpPr>
            <a:xfrm>
              <a:off x="5450810" y="2438399"/>
              <a:ext cx="568990" cy="358909"/>
              <a:chOff x="7481888" y="3079208"/>
              <a:chExt cx="595312" cy="425992"/>
            </a:xfrm>
          </p:grpSpPr>
          <p:sp>
            <p:nvSpPr>
              <p:cNvPr id="193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194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34" name="Group 122"/>
              <p:cNvGrpSpPr>
                <a:grpSpLocks/>
              </p:cNvGrpSpPr>
              <p:nvPr/>
            </p:nvGrpSpPr>
            <p:grpSpPr bwMode="auto">
              <a:xfrm>
                <a:off x="7848751" y="3079208"/>
                <a:ext cx="228449" cy="389708"/>
                <a:chOff x="4120" y="2308"/>
                <a:chExt cx="305" cy="415"/>
              </a:xfrm>
            </p:grpSpPr>
            <p:sp>
              <p:nvSpPr>
                <p:cNvPr id="196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5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203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4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0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2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77" name="Oval 376"/>
          <p:cNvSpPr/>
          <p:nvPr/>
        </p:nvSpPr>
        <p:spPr>
          <a:xfrm>
            <a:off x="1447800" y="3810000"/>
            <a:ext cx="152400" cy="1524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ounded Rectangle 417"/>
          <p:cNvSpPr/>
          <p:nvPr/>
        </p:nvSpPr>
        <p:spPr>
          <a:xfrm rot="16200000">
            <a:off x="663695" y="3775195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cxnSp>
        <p:nvCxnSpPr>
          <p:cNvPr id="451" name="Straight Connector 450"/>
          <p:cNvCxnSpPr/>
          <p:nvPr/>
        </p:nvCxnSpPr>
        <p:spPr>
          <a:xfrm rot="16200000" flipV="1">
            <a:off x="1981202" y="3200399"/>
            <a:ext cx="609599" cy="2"/>
          </a:xfrm>
          <a:prstGeom prst="line">
            <a:avLst/>
          </a:prstGeom>
          <a:ln>
            <a:solidFill>
              <a:srgbClr val="99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1" name="Straight Connector 440"/>
          <p:cNvCxnSpPr/>
          <p:nvPr/>
        </p:nvCxnSpPr>
        <p:spPr>
          <a:xfrm rot="16200000" flipV="1">
            <a:off x="3124202" y="4343401"/>
            <a:ext cx="838200" cy="838197"/>
          </a:xfrm>
          <a:prstGeom prst="line">
            <a:avLst/>
          </a:prstGeom>
          <a:ln>
            <a:solidFill>
              <a:srgbClr val="99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226"/>
          <p:cNvGrpSpPr/>
          <p:nvPr/>
        </p:nvGrpSpPr>
        <p:grpSpPr>
          <a:xfrm>
            <a:off x="1828800" y="2058600"/>
            <a:ext cx="1000125" cy="990600"/>
            <a:chOff x="7315200" y="3886200"/>
            <a:chExt cx="1000125" cy="990600"/>
          </a:xfrm>
        </p:grpSpPr>
        <p:sp>
          <p:nvSpPr>
            <p:cNvPr id="309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7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38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39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40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332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3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4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5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6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7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8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325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6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7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8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9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0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1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41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319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0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1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2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3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18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13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4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11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 1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0" name="AutoShape 154"/>
          <p:cNvSpPr>
            <a:spLocks noChangeArrowheads="1"/>
          </p:cNvSpPr>
          <p:nvPr/>
        </p:nvSpPr>
        <p:spPr bwMode="auto">
          <a:xfrm>
            <a:off x="1837362" y="3440881"/>
            <a:ext cx="1000125" cy="990600"/>
          </a:xfrm>
          <a:prstGeom prst="flowChartAlternateProcess">
            <a:avLst/>
          </a:prstGeom>
          <a:solidFill>
            <a:srgbClr val="A7E8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71" name="Rectangle 187"/>
          <p:cNvSpPr>
            <a:spLocks noChangeArrowheads="1"/>
          </p:cNvSpPr>
          <p:nvPr/>
        </p:nvSpPr>
        <p:spPr bwMode="auto">
          <a:xfrm>
            <a:off x="1897062" y="3525450"/>
            <a:ext cx="86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Access 2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Group 158"/>
          <p:cNvGrpSpPr>
            <a:grpSpLocks noChangeAspect="1"/>
          </p:cNvGrpSpPr>
          <p:nvPr/>
        </p:nvGrpSpPr>
        <p:grpSpPr bwMode="auto">
          <a:xfrm flipH="1">
            <a:off x="2219324" y="3822523"/>
            <a:ext cx="411161" cy="494972"/>
            <a:chOff x="5" y="2480"/>
            <a:chExt cx="237" cy="430"/>
          </a:xfrm>
        </p:grpSpPr>
        <p:grpSp>
          <p:nvGrpSpPr>
            <p:cNvPr id="43" name="Group 159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44" name="Group 300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45" name="Group 161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393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4" name="Line 1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5" name="Line 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6" name="Line 16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7" name="Line 1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8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9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86" name="Line 1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7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8" name="Line 1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9" name="Line 1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0" name="Line 173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1" name="Line 1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2" name="Line 175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6" name="Group 176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380" name="Line 1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1" name="Line 178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2" name="Line 1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3" name="Line 180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4" name="Line 181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79" name="Oval 182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74" name="Arc 183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5" name="Arc 184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6" name="Arc 185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5" name="TextBox 454"/>
          <p:cNvSpPr txBox="1"/>
          <p:nvPr/>
        </p:nvSpPr>
        <p:spPr>
          <a:xfrm>
            <a:off x="2323716" y="3124200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00FF"/>
                </a:solidFill>
                <a:latin typeface="Arial"/>
              </a:rPr>
              <a:t>R4</a:t>
            </a:r>
            <a:endParaRPr lang="en-US" b="1" dirty="0">
              <a:solidFill>
                <a:srgbClr val="9900FF"/>
              </a:solidFill>
              <a:latin typeface="Arial"/>
            </a:endParaRPr>
          </a:p>
        </p:txBody>
      </p:sp>
      <p:sp>
        <p:nvSpPr>
          <p:cNvPr id="456" name="Oval 455"/>
          <p:cNvSpPr/>
          <p:nvPr/>
        </p:nvSpPr>
        <p:spPr>
          <a:xfrm>
            <a:off x="2209800" y="3187700"/>
            <a:ext cx="152400" cy="152400"/>
          </a:xfrm>
          <a:prstGeom prst="ellipse">
            <a:avLst/>
          </a:prstGeom>
          <a:gradFill>
            <a:gsLst>
              <a:gs pos="0">
                <a:srgbClr val="9900FF"/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2" name="Straight Connector 471"/>
          <p:cNvCxnSpPr/>
          <p:nvPr/>
        </p:nvCxnSpPr>
        <p:spPr>
          <a:xfrm flipV="1">
            <a:off x="3962400" y="3124200"/>
            <a:ext cx="2057400" cy="12700"/>
          </a:xfrm>
          <a:prstGeom prst="line">
            <a:avLst/>
          </a:prstGeom>
          <a:ln>
            <a:solidFill>
              <a:srgbClr val="00C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2" name="Oval 371"/>
          <p:cNvSpPr/>
          <p:nvPr/>
        </p:nvSpPr>
        <p:spPr>
          <a:xfrm>
            <a:off x="5359227" y="3054065"/>
            <a:ext cx="152400" cy="152400"/>
          </a:xfrm>
          <a:prstGeom prst="ellipse">
            <a:avLst/>
          </a:prstGeom>
          <a:gradFill>
            <a:gsLst>
              <a:gs pos="0">
                <a:srgbClr val="00C040"/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TextBox 478"/>
          <p:cNvSpPr txBox="1"/>
          <p:nvPr/>
        </p:nvSpPr>
        <p:spPr>
          <a:xfrm>
            <a:off x="6857616" y="3276600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Arial"/>
              </a:rPr>
              <a:t>R5</a:t>
            </a:r>
            <a:endParaRPr lang="en-US" b="1" dirty="0">
              <a:solidFill>
                <a:schemeClr val="accent6"/>
              </a:solidFill>
              <a:latin typeface="Arial"/>
            </a:endParaRPr>
          </a:p>
        </p:txBody>
      </p:sp>
      <p:sp>
        <p:nvSpPr>
          <p:cNvPr id="480" name="Oval 479"/>
          <p:cNvSpPr/>
          <p:nvPr/>
        </p:nvSpPr>
        <p:spPr>
          <a:xfrm>
            <a:off x="6743700" y="3340100"/>
            <a:ext cx="152400" cy="15240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TextBox 484"/>
          <p:cNvSpPr txBox="1"/>
          <p:nvPr/>
        </p:nvSpPr>
        <p:spPr>
          <a:xfrm>
            <a:off x="6857616" y="4599801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Arial"/>
              </a:rPr>
              <a:t>R5</a:t>
            </a:r>
            <a:endParaRPr lang="en-US" b="1" dirty="0">
              <a:solidFill>
                <a:schemeClr val="accent6"/>
              </a:solidFill>
              <a:latin typeface="Arial"/>
            </a:endParaRPr>
          </a:p>
        </p:txBody>
      </p:sp>
      <p:sp>
        <p:nvSpPr>
          <p:cNvPr id="486" name="Oval 485"/>
          <p:cNvSpPr/>
          <p:nvPr/>
        </p:nvSpPr>
        <p:spPr>
          <a:xfrm>
            <a:off x="6743700" y="4663301"/>
            <a:ext cx="152400" cy="15240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0" name="Straight Connector 499"/>
          <p:cNvCxnSpPr/>
          <p:nvPr/>
        </p:nvCxnSpPr>
        <p:spPr>
          <a:xfrm>
            <a:off x="4621804" y="6540748"/>
            <a:ext cx="1143000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Connector 500"/>
          <p:cNvCxnSpPr/>
          <p:nvPr/>
        </p:nvCxnSpPr>
        <p:spPr>
          <a:xfrm>
            <a:off x="2209800" y="6553200"/>
            <a:ext cx="1143000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3110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615"/>
            <a:ext cx="8229600" cy="77798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Functional Requirements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4304"/>
            <a:ext cx="8229600" cy="5336496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000" dirty="0" smtClean="0"/>
              <a:t>R1: Access link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600" dirty="0" smtClean="0"/>
              <a:t>SDN-based configuration/interaction between infrastructure and Terminal</a:t>
            </a:r>
          </a:p>
          <a:p>
            <a:pPr lvl="2"/>
            <a:r>
              <a:rPr lang="en-US" sz="1600" dirty="0" smtClean="0"/>
              <a:t>Remote configuration/management mechanisms for 802 radio links, including terminal and access network side. </a:t>
            </a:r>
          </a:p>
          <a:p>
            <a:pPr lvl="2"/>
            <a:r>
              <a:rPr lang="en-US" sz="1600" dirty="0" smtClean="0"/>
              <a:t>SDN-based configuration of 802 links, including </a:t>
            </a:r>
            <a:r>
              <a:rPr lang="en-US" sz="1600" dirty="0" err="1" smtClean="0"/>
              <a:t>QoS</a:t>
            </a:r>
            <a:r>
              <a:rPr lang="en-US" sz="1600" dirty="0" smtClean="0"/>
              <a:t>, setup, teardown, packet classification</a:t>
            </a:r>
          </a:p>
          <a:p>
            <a:pPr lvl="2"/>
            <a:r>
              <a:rPr lang="en-US" sz="1600" dirty="0" smtClean="0"/>
              <a:t>User plane management of the multiple-interfaced Terminal (e.g. generic 802-based logical interface to present to L3)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endParaRPr lang="en-US" sz="1600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000" dirty="0" smtClean="0"/>
              <a:t>R2: User &amp; terminal authentication, subscription &amp; terminal management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/>
              <a:t>Control path from Terminal to the corresponding Core operator</a:t>
            </a:r>
          </a:p>
          <a:p>
            <a:pPr lvl="2"/>
            <a:r>
              <a:rPr lang="en-US" sz="1600" dirty="0" smtClean="0"/>
              <a:t>Setting up control path between Terminal and AAA Proxy server</a:t>
            </a:r>
          </a:p>
          <a:p>
            <a:pPr lvl="2"/>
            <a:r>
              <a:rPr lang="en-US" sz="1600" dirty="0" smtClean="0"/>
              <a:t>Setting up control path between AAA Proxy server and AAA server of corresponding operator</a:t>
            </a:r>
          </a:p>
          <a:p>
            <a:pPr lvl="2"/>
            <a:r>
              <a:rPr lang="en-US" sz="1600" dirty="0" smtClean="0"/>
              <a:t>Identification and mapping of user’s traffic data paths/flows</a:t>
            </a:r>
          </a:p>
          <a:p>
            <a:pPr lvl="2"/>
            <a:r>
              <a:rPr lang="en-US" sz="1600" dirty="0" smtClean="0"/>
              <a:t>Dynamic modification of control path (e.g. SDN-based actions based on packet content)</a:t>
            </a:r>
          </a:p>
          <a:p>
            <a:pPr lvl="2"/>
            <a:r>
              <a:rPr lang="en-US" sz="1600" dirty="0" smtClean="0"/>
              <a:t>Per-user radio statistics for terminal management</a:t>
            </a:r>
          </a:p>
          <a:p>
            <a:pPr lvl="1">
              <a:buFont typeface="Wingdings" pitchFamily="2" charset="2"/>
              <a:buChar char="Ø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320861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615"/>
            <a:ext cx="8229600" cy="77798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Functional Requirements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4304"/>
            <a:ext cx="8229600" cy="5412696"/>
          </a:xfrm>
        </p:spPr>
        <p:txBody>
          <a:bodyPr>
            <a:noAutofit/>
          </a:bodyPr>
          <a:lstStyle/>
          <a:p>
            <a:pPr lvl="1">
              <a:buFont typeface="Wingdings" pitchFamily="2" charset="2"/>
              <a:buChar char="Ø"/>
            </a:pPr>
            <a:endParaRPr lang="en-US" sz="1400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1800" dirty="0" smtClean="0"/>
              <a:t>R3: User data connection, service management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/>
              <a:t>SDN controller configuring user data path (end-to-end forwarding) and mobility update, real-time flow-based counter monitoring, queue control, link connection control, heterogeneous access network control</a:t>
            </a:r>
          </a:p>
          <a:p>
            <a:pPr lvl="2"/>
            <a:r>
              <a:rPr lang="en-US" sz="1400" dirty="0" smtClean="0"/>
              <a:t>Southbound interface for configuration/management of heterogeneous 802 links in the backhaul</a:t>
            </a:r>
          </a:p>
          <a:p>
            <a:pPr lvl="2"/>
            <a:r>
              <a:rPr lang="en-US" sz="1400" dirty="0" smtClean="0"/>
              <a:t>Generalized data plane with common behavior for 802 technologies</a:t>
            </a:r>
          </a:p>
          <a:p>
            <a:pPr lvl="2"/>
            <a:r>
              <a:rPr lang="en-US" sz="1400" dirty="0" smtClean="0"/>
              <a:t>Provisioning of data paths across heterogeneous 802 links with </a:t>
            </a:r>
            <a:r>
              <a:rPr lang="en-US" sz="1400" dirty="0" err="1" smtClean="0"/>
              <a:t>QoS</a:t>
            </a:r>
            <a:r>
              <a:rPr lang="en-US" sz="1400" dirty="0" smtClean="0"/>
              <a:t> support</a:t>
            </a:r>
          </a:p>
          <a:p>
            <a:pPr lvl="2"/>
            <a:r>
              <a:rPr lang="en-US" sz="1400" dirty="0" smtClean="0"/>
              <a:t>Per-user counters for accounting</a:t>
            </a:r>
          </a:p>
          <a:p>
            <a:pPr lvl="1">
              <a:buFont typeface="Wingdings" pitchFamily="2" charset="2"/>
              <a:buChar char="Ø"/>
            </a:pPr>
            <a:endParaRPr lang="en-US" sz="1400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1800" dirty="0" smtClean="0"/>
              <a:t>R4: Inter-access network coordination and cooperation, fast inter-technology handover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/>
              <a:t>SDN-based forwarding state updates across different access networks</a:t>
            </a:r>
          </a:p>
          <a:p>
            <a:pPr lvl="2"/>
            <a:r>
              <a:rPr lang="en-US" sz="1400" dirty="0" smtClean="0"/>
              <a:t>SDN-based reconfiguration of data path</a:t>
            </a:r>
          </a:p>
          <a:p>
            <a:pPr lvl="1">
              <a:buFont typeface="Wingdings" pitchFamily="2" charset="2"/>
              <a:buChar char="Ø"/>
            </a:pPr>
            <a:endParaRPr lang="en-US" sz="1400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1800" dirty="0" smtClean="0"/>
              <a:t>R5: Inter-operator roaming control interface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/>
              <a:t>Inter-operator roaming outside access network</a:t>
            </a:r>
          </a:p>
          <a:p>
            <a:pPr lvl="2"/>
            <a:r>
              <a:rPr lang="en-US" sz="1400" dirty="0" smtClean="0"/>
              <a:t>Subscription information exchange between service operators</a:t>
            </a:r>
          </a:p>
          <a:p>
            <a:pPr lvl="1">
              <a:buNone/>
            </a:pPr>
            <a:endParaRPr lang="en-US" sz="1400" dirty="0" smtClean="0"/>
          </a:p>
          <a:p>
            <a:pPr lvl="1">
              <a:buFont typeface="Wingdings" pitchFamily="2" charset="2"/>
              <a:buChar char="Ø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320861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GAPS To EXISTING IEEE 802 Functionality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SDN-based </a:t>
            </a:r>
            <a:r>
              <a:rPr lang="en-US" dirty="0" err="1" smtClean="0"/>
              <a:t>OmniRAN</a:t>
            </a:r>
            <a:r>
              <a:rPr lang="en-US" dirty="0" smtClean="0"/>
              <a:t> </a:t>
            </a:r>
            <a:r>
              <a:rPr lang="en-US" dirty="0"/>
              <a:t>Use </a:t>
            </a:r>
            <a:r>
              <a:rPr lang="en-US" dirty="0" smtClean="0"/>
              <a:t>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756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Gaps to existing IEEE 802 technologies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Control of data forwarding plane, common to 802 technologies</a:t>
            </a:r>
          </a:p>
          <a:p>
            <a:pPr lvl="1"/>
            <a:r>
              <a:rPr lang="en-US" sz="1800" dirty="0" smtClean="0"/>
              <a:t>Southbound interface enabling the communication between the 802 technologies and the central controller (e.g. access abstraction)</a:t>
            </a:r>
          </a:p>
          <a:p>
            <a:pPr lvl="1"/>
            <a:r>
              <a:rPr lang="en-US" sz="1800" dirty="0" smtClean="0"/>
              <a:t>Clearly defined interfaces, SAPs and behaviors</a:t>
            </a:r>
          </a:p>
          <a:p>
            <a:pPr lvl="1"/>
            <a:r>
              <a:rPr lang="en-US" sz="1800" dirty="0" smtClean="0"/>
              <a:t>Ability to modify data path based on arbitrary but bounded selection parameters</a:t>
            </a:r>
          </a:p>
          <a:p>
            <a:pPr lvl="2"/>
            <a:r>
              <a:rPr lang="en-US" sz="1400" dirty="0" smtClean="0"/>
              <a:t>Packet classification mechanisms based on templates (á la </a:t>
            </a:r>
            <a:r>
              <a:rPr lang="en-US" sz="1400" dirty="0" err="1" smtClean="0"/>
              <a:t>OpenFlow</a:t>
            </a:r>
            <a:r>
              <a:rPr lang="en-US" sz="1400" dirty="0" smtClean="0"/>
              <a:t>)</a:t>
            </a:r>
          </a:p>
          <a:p>
            <a:pPr lvl="2"/>
            <a:r>
              <a:rPr lang="en-US" sz="1400" dirty="0" smtClean="0"/>
              <a:t>End-to-end packet flow and </a:t>
            </a:r>
            <a:r>
              <a:rPr lang="en-US" sz="1400" dirty="0" err="1" smtClean="0"/>
              <a:t>QoS</a:t>
            </a:r>
            <a:endParaRPr lang="en-US" sz="1400" dirty="0" smtClean="0"/>
          </a:p>
          <a:p>
            <a:r>
              <a:rPr lang="en-US" sz="2000" dirty="0" smtClean="0"/>
              <a:t>Radio configuration mechanism for access and backhaul links</a:t>
            </a:r>
          </a:p>
          <a:p>
            <a:pPr lvl="1"/>
            <a:r>
              <a:rPr lang="en-US" sz="1800" dirty="0" smtClean="0"/>
              <a:t>With defined metrics and reporting</a:t>
            </a:r>
          </a:p>
          <a:p>
            <a:r>
              <a:rPr lang="en-US" sz="2000" dirty="0" smtClean="0"/>
              <a:t>Data plane management of the multiple-interface Terminal</a:t>
            </a:r>
          </a:p>
          <a:p>
            <a:pPr lvl="1"/>
            <a:r>
              <a:rPr lang="en-US" sz="1800" dirty="0" smtClean="0"/>
              <a:t>Notion of 802 logical interface facing L3</a:t>
            </a:r>
          </a:p>
          <a:p>
            <a:r>
              <a:rPr lang="en-US" sz="2000" dirty="0" smtClean="0"/>
              <a:t>Generic 802 access authorization and attachment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254029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SDN-based </a:t>
            </a:r>
            <a:r>
              <a:rPr lang="en-US" dirty="0" err="1" smtClean="0"/>
              <a:t>OmniRAN</a:t>
            </a:r>
            <a:r>
              <a:rPr lang="en-US" dirty="0" smtClean="0"/>
              <a:t> Use Cases Summary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467600" cy="1752600"/>
          </a:xfrm>
        </p:spPr>
        <p:txBody>
          <a:bodyPr/>
          <a:lstStyle/>
          <a:p>
            <a:r>
              <a:rPr lang="en-US" dirty="0" err="1" smtClean="0"/>
              <a:t>OmniRAN</a:t>
            </a:r>
            <a:r>
              <a:rPr lang="en-US" dirty="0" smtClean="0"/>
              <a:t> use cases contribution</a:t>
            </a:r>
          </a:p>
          <a:p>
            <a:r>
              <a:rPr lang="en-US" dirty="0" smtClean="0"/>
              <a:t>Antonio de la Oliva, UC3M</a:t>
            </a:r>
          </a:p>
          <a:p>
            <a:r>
              <a:rPr lang="en-US" dirty="0" smtClean="0"/>
              <a:t>Juan Carlos Zuniga, </a:t>
            </a:r>
            <a:r>
              <a:rPr lang="en-US" dirty="0" err="1" smtClean="0"/>
              <a:t>InterDigital</a:t>
            </a:r>
            <a:endParaRPr lang="en-US" dirty="0" smtClean="0"/>
          </a:p>
          <a:p>
            <a:r>
              <a:rPr lang="en-US" dirty="0" smtClean="0"/>
              <a:t>Roger Marks, </a:t>
            </a:r>
            <a:r>
              <a:rPr lang="en-US" dirty="0" err="1" smtClean="0"/>
              <a:t>EthAirNet</a:t>
            </a:r>
            <a:r>
              <a:rPr lang="en-US" dirty="0" smtClean="0"/>
              <a:t> Associates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Deployment Domain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SDN-based </a:t>
            </a:r>
            <a:r>
              <a:rPr lang="en-US" dirty="0" err="1" smtClean="0"/>
              <a:t>OmniRAN</a:t>
            </a:r>
            <a:r>
              <a:rPr lang="en-US" dirty="0" smtClean="0"/>
              <a:t> </a:t>
            </a:r>
            <a:r>
              <a:rPr lang="en-US" dirty="0"/>
              <a:t>Use </a:t>
            </a:r>
            <a:r>
              <a:rPr lang="en-US" dirty="0" smtClean="0"/>
              <a:t>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832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" name="Straight Connector 232"/>
          <p:cNvCxnSpPr/>
          <p:nvPr/>
        </p:nvCxnSpPr>
        <p:spPr>
          <a:xfrm>
            <a:off x="1905000" y="3505200"/>
            <a:ext cx="5181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1" name="Rounded Rectangle 240"/>
          <p:cNvSpPr/>
          <p:nvPr/>
        </p:nvSpPr>
        <p:spPr>
          <a:xfrm>
            <a:off x="4826475" y="2590800"/>
            <a:ext cx="1641928" cy="1981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Rounded Rectangle 183"/>
          <p:cNvSpPr/>
          <p:nvPr/>
        </p:nvSpPr>
        <p:spPr>
          <a:xfrm>
            <a:off x="2715986" y="1219200"/>
            <a:ext cx="1641928" cy="46782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sdf</a:t>
            </a:r>
            <a:endParaRPr 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1219200" y="3055396"/>
            <a:ext cx="990600" cy="990600"/>
            <a:chOff x="381000" y="1962150"/>
            <a:chExt cx="990600" cy="990600"/>
          </a:xfrm>
        </p:grpSpPr>
        <p:sp>
          <p:nvSpPr>
            <p:cNvPr id="5" name="AutoShape 153"/>
            <p:cNvSpPr>
              <a:spLocks noChangeArrowheads="1"/>
            </p:cNvSpPr>
            <p:nvPr/>
          </p:nvSpPr>
          <p:spPr bwMode="auto">
            <a:xfrm>
              <a:off x="381000" y="1962150"/>
              <a:ext cx="990600" cy="990600"/>
            </a:xfrm>
            <a:prstGeom prst="flowChartAlternateProcess">
              <a:avLst/>
            </a:prstGeom>
            <a:solidFill>
              <a:srgbClr val="6DC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t" anchorCtr="1"/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Terminal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5" descr="MC900439836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2286000"/>
              <a:ext cx="533400" cy="533400"/>
            </a:xfrm>
            <a:prstGeom prst="rect">
              <a:avLst/>
            </a:prstGeom>
          </p:spPr>
        </p:pic>
      </p:grpSp>
      <p:grpSp>
        <p:nvGrpSpPr>
          <p:cNvPr id="3" name="Group 6"/>
          <p:cNvGrpSpPr/>
          <p:nvPr/>
        </p:nvGrpSpPr>
        <p:grpSpPr>
          <a:xfrm>
            <a:off x="3025775" y="1665718"/>
            <a:ext cx="1000125" cy="990600"/>
            <a:chOff x="7315200" y="3886200"/>
            <a:chExt cx="1000125" cy="990600"/>
          </a:xfrm>
        </p:grpSpPr>
        <p:sp>
          <p:nvSpPr>
            <p:cNvPr id="8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7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9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11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31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5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6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7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24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5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8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9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0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5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18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2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7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2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 1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38"/>
          <p:cNvGrpSpPr/>
          <p:nvPr/>
        </p:nvGrpSpPr>
        <p:grpSpPr>
          <a:xfrm>
            <a:off x="3025775" y="4351768"/>
            <a:ext cx="1000125" cy="990600"/>
            <a:chOff x="7315200" y="3886200"/>
            <a:chExt cx="1000125" cy="990600"/>
          </a:xfrm>
        </p:grpSpPr>
        <p:sp>
          <p:nvSpPr>
            <p:cNvPr id="119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3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226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227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228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142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3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4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5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6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7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8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35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6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7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8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9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0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1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29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129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0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1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2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3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8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23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1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 3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7" name="Group 40"/>
          <p:cNvGrpSpPr/>
          <p:nvPr/>
        </p:nvGrpSpPr>
        <p:grpSpPr>
          <a:xfrm>
            <a:off x="6961853" y="3069387"/>
            <a:ext cx="990600" cy="990600"/>
            <a:chOff x="5257800" y="4419600"/>
            <a:chExt cx="990600" cy="990600"/>
          </a:xfrm>
        </p:grpSpPr>
        <p:sp>
          <p:nvSpPr>
            <p:cNvPr id="49" name="Rounded Rectangle 48"/>
            <p:cNvSpPr/>
            <p:nvPr/>
          </p:nvSpPr>
          <p:spPr bwMode="auto">
            <a:xfrm>
              <a:off x="5257800" y="4419600"/>
              <a:ext cx="990600" cy="9906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grpSp>
          <p:nvGrpSpPr>
            <p:cNvPr id="238" name="Group 61"/>
            <p:cNvGrpSpPr/>
            <p:nvPr/>
          </p:nvGrpSpPr>
          <p:grpSpPr>
            <a:xfrm>
              <a:off x="5410201" y="4502656"/>
              <a:ext cx="609600" cy="450344"/>
              <a:chOff x="6324600" y="1828800"/>
              <a:chExt cx="917575" cy="677862"/>
            </a:xfrm>
          </p:grpSpPr>
          <p:grpSp>
            <p:nvGrpSpPr>
              <p:cNvPr id="239" name="Group 10"/>
              <p:cNvGrpSpPr>
                <a:grpSpLocks/>
              </p:cNvGrpSpPr>
              <p:nvPr/>
            </p:nvGrpSpPr>
            <p:grpSpPr bwMode="auto">
              <a:xfrm>
                <a:off x="6972300" y="1828800"/>
                <a:ext cx="269875" cy="460375"/>
                <a:chOff x="4120" y="2308"/>
                <a:chExt cx="305" cy="415"/>
              </a:xfrm>
            </p:grpSpPr>
            <p:sp>
              <p:nvSpPr>
                <p:cNvPr id="90" name="Freeform 11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1" name="Rectangle 12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2" name="Oval 13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240" name="Group 14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9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10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94" name="Freeform 19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5" name="Oval 20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96" name="Oval 21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242" name="Group 22"/>
              <p:cNvGrpSpPr>
                <a:grpSpLocks/>
              </p:cNvGrpSpPr>
              <p:nvPr/>
            </p:nvGrpSpPr>
            <p:grpSpPr bwMode="auto">
              <a:xfrm>
                <a:off x="6756400" y="1901825"/>
                <a:ext cx="269875" cy="460375"/>
                <a:chOff x="4120" y="2308"/>
                <a:chExt cx="305" cy="415"/>
              </a:xfrm>
            </p:grpSpPr>
            <p:sp>
              <p:nvSpPr>
                <p:cNvPr id="79" name="Freeform 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0" name="Rectangle 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1" name="Oval 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243" name="Group 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86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7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8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9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83" name="Freeform 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4" name="Oval 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85" name="Oval 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245" name="Group 34"/>
              <p:cNvGrpSpPr>
                <a:grpSpLocks/>
              </p:cNvGrpSpPr>
              <p:nvPr/>
            </p:nvGrpSpPr>
            <p:grpSpPr bwMode="auto">
              <a:xfrm>
                <a:off x="6540500" y="1973262"/>
                <a:ext cx="269875" cy="460375"/>
                <a:chOff x="4120" y="2308"/>
                <a:chExt cx="305" cy="415"/>
              </a:xfrm>
            </p:grpSpPr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9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0" name="Oval 37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246" name="Group 38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75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6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7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8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72" name="Freeform 43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3" name="Oval 44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74" name="Oval 45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248" name="Group 618"/>
              <p:cNvGrpSpPr>
                <a:grpSpLocks/>
              </p:cNvGrpSpPr>
              <p:nvPr/>
            </p:nvGrpSpPr>
            <p:grpSpPr bwMode="auto">
              <a:xfrm>
                <a:off x="6324600" y="2046287"/>
                <a:ext cx="269875" cy="460375"/>
                <a:chOff x="4120" y="2308"/>
                <a:chExt cx="305" cy="415"/>
              </a:xfrm>
            </p:grpSpPr>
            <p:sp>
              <p:nvSpPr>
                <p:cNvPr id="57" name="Freeform 619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8" name="Rectangle 620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9" name="Oval 621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249" name="Group 622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64" name="Line 623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5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6" name="Line 62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7" name="Line 62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61" name="Freeform 627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2" name="Oval 628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63" name="Oval 629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</p:grpSp>
        <p:graphicFrame>
          <p:nvGraphicFramePr>
            <p:cNvPr id="51" name="Object 1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341951" y="4939236"/>
            <a:ext cx="798445" cy="429931"/>
          </p:xfrm>
          <a:graphic>
            <a:graphicData uri="http://schemas.openxmlformats.org/presentationml/2006/ole">
              <p:oleObj spid="_x0000_s32781" name="Clip" r:id="rId5" imgW="5757415" imgH="3221332" progId="">
                <p:embed/>
              </p:oleObj>
            </a:graphicData>
          </a:graphic>
        </p:graphicFrame>
        <p:sp>
          <p:nvSpPr>
            <p:cNvPr id="52" name="Text Box 16"/>
            <p:cNvSpPr txBox="1">
              <a:spLocks noChangeArrowheads="1"/>
            </p:cNvSpPr>
            <p:nvPr/>
          </p:nvSpPr>
          <p:spPr bwMode="auto">
            <a:xfrm>
              <a:off x="5428250" y="5001446"/>
              <a:ext cx="63724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050" dirty="0" smtClean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Internet</a:t>
              </a:r>
              <a:endParaRPr lang="en-US" sz="105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grpSp>
        <p:nvGrpSpPr>
          <p:cNvPr id="250" name="Group 158"/>
          <p:cNvGrpSpPr>
            <a:grpSpLocks noChangeAspect="1"/>
          </p:cNvGrpSpPr>
          <p:nvPr/>
        </p:nvGrpSpPr>
        <p:grpSpPr bwMode="auto">
          <a:xfrm flipH="1">
            <a:off x="3416299" y="3429641"/>
            <a:ext cx="411161" cy="494972"/>
            <a:chOff x="5" y="2480"/>
            <a:chExt cx="237" cy="430"/>
          </a:xfrm>
        </p:grpSpPr>
        <p:grpSp>
          <p:nvGrpSpPr>
            <p:cNvPr id="251" name="Group 159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252" name="Group 160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253" name="Group 161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177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8" name="Line 1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9" name="Line 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0" name="Line 16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1" name="Line 1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2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3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70" name="Line 1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1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2" name="Line 1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3" name="Line 1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4" name="Line 173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5" name="Line 1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6" name="Line 175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54" name="Group 176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164" name="Line 1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5" name="Line 178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6" name="Line 1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7" name="Line 180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8" name="Line 181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63" name="Oval 182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8" name="Arc 183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Arc 184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Arc 185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6" name="Rectangle 187"/>
          <p:cNvSpPr>
            <a:spLocks noChangeArrowheads="1"/>
          </p:cNvSpPr>
          <p:nvPr/>
        </p:nvSpPr>
        <p:spPr bwMode="auto">
          <a:xfrm>
            <a:off x="3094037" y="3132568"/>
            <a:ext cx="86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Access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2759529" y="5455544"/>
            <a:ext cx="1598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Access Network Operator</a:t>
            </a:r>
            <a:endParaRPr lang="en-US" sz="1200" b="1" dirty="0"/>
          </a:p>
        </p:txBody>
      </p:sp>
      <p:sp>
        <p:nvSpPr>
          <p:cNvPr id="244" name="TextBox 243"/>
          <p:cNvSpPr txBox="1"/>
          <p:nvPr/>
        </p:nvSpPr>
        <p:spPr>
          <a:xfrm>
            <a:off x="4848246" y="4218801"/>
            <a:ext cx="1598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Core Operator</a:t>
            </a:r>
            <a:endParaRPr lang="en-US" sz="1200" b="1" dirty="0"/>
          </a:p>
        </p:txBody>
      </p:sp>
      <p:sp>
        <p:nvSpPr>
          <p:cNvPr id="247" name="Title 246"/>
          <p:cNvSpPr>
            <a:spLocks noGrp="1"/>
          </p:cNvSpPr>
          <p:nvPr>
            <p:ph type="title"/>
          </p:nvPr>
        </p:nvSpPr>
        <p:spPr>
          <a:xfrm>
            <a:off x="154546" y="294046"/>
            <a:ext cx="8731877" cy="616976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OmniRAN</a:t>
            </a:r>
            <a:r>
              <a:rPr lang="en-US" sz="2800" dirty="0" smtClean="0"/>
              <a:t> Architecture</a:t>
            </a:r>
            <a:endParaRPr lang="en-US" sz="2800" dirty="0"/>
          </a:p>
        </p:txBody>
      </p:sp>
      <p:grpSp>
        <p:nvGrpSpPr>
          <p:cNvPr id="256" name="Group 255"/>
          <p:cNvGrpSpPr/>
          <p:nvPr/>
        </p:nvGrpSpPr>
        <p:grpSpPr>
          <a:xfrm>
            <a:off x="5181600" y="3048000"/>
            <a:ext cx="990600" cy="997003"/>
            <a:chOff x="5245100" y="2133600"/>
            <a:chExt cx="990600" cy="997003"/>
          </a:xfrm>
        </p:grpSpPr>
        <p:sp>
          <p:nvSpPr>
            <p:cNvPr id="257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58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59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</p:txBody>
        </p:sp>
        <p:grpSp>
          <p:nvGrpSpPr>
            <p:cNvPr id="260" name="Group 191"/>
            <p:cNvGrpSpPr/>
            <p:nvPr/>
          </p:nvGrpSpPr>
          <p:grpSpPr>
            <a:xfrm>
              <a:off x="5450810" y="2438399"/>
              <a:ext cx="568990" cy="358909"/>
              <a:chOff x="7481888" y="3079208"/>
              <a:chExt cx="595312" cy="425992"/>
            </a:xfrm>
          </p:grpSpPr>
          <p:sp>
            <p:nvSpPr>
              <p:cNvPr id="261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262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263" name="Group 122"/>
              <p:cNvGrpSpPr>
                <a:grpSpLocks/>
              </p:cNvGrpSpPr>
              <p:nvPr/>
            </p:nvGrpSpPr>
            <p:grpSpPr bwMode="auto">
              <a:xfrm>
                <a:off x="7848751" y="3079208"/>
                <a:ext cx="228449" cy="389708"/>
                <a:chOff x="4120" y="2308"/>
                <a:chExt cx="305" cy="415"/>
              </a:xfrm>
            </p:grpSpPr>
            <p:sp>
              <p:nvSpPr>
                <p:cNvPr id="264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67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271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3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4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8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0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15" name="Group 6"/>
          <p:cNvGrpSpPr/>
          <p:nvPr/>
        </p:nvGrpSpPr>
        <p:grpSpPr>
          <a:xfrm>
            <a:off x="3038475" y="3048000"/>
            <a:ext cx="1000125" cy="990600"/>
            <a:chOff x="7315200" y="3886200"/>
            <a:chExt cx="1000125" cy="990600"/>
          </a:xfrm>
        </p:grpSpPr>
        <p:sp>
          <p:nvSpPr>
            <p:cNvPr id="316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17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319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323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331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339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0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1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2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3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4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5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332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3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4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5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6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7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8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324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326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7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8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9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0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25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20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1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2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18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 2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110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1" name="Straight Connector 290"/>
          <p:cNvCxnSpPr>
            <a:endCxn id="251" idx="3"/>
          </p:cNvCxnSpPr>
          <p:nvPr/>
        </p:nvCxnSpPr>
        <p:spPr>
          <a:xfrm rot="5400000">
            <a:off x="6059714" y="4192814"/>
            <a:ext cx="1333500" cy="5678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205" idx="3"/>
          </p:cNvCxnSpPr>
          <p:nvPr/>
        </p:nvCxnSpPr>
        <p:spPr>
          <a:xfrm rot="16200000" flipV="1">
            <a:off x="5983514" y="2402114"/>
            <a:ext cx="1485900" cy="5678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>
            <a:off x="4191000" y="5029200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>
            <a:off x="4191000" y="1981200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1905000" y="3505200"/>
            <a:ext cx="5181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Rounded Rectangle 183"/>
          <p:cNvSpPr/>
          <p:nvPr/>
        </p:nvSpPr>
        <p:spPr>
          <a:xfrm>
            <a:off x="2715986" y="1219200"/>
            <a:ext cx="1641928" cy="46782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sdf</a:t>
            </a:r>
            <a:endParaRPr 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1219200" y="3055396"/>
            <a:ext cx="990600" cy="990600"/>
            <a:chOff x="381000" y="1962150"/>
            <a:chExt cx="990600" cy="990600"/>
          </a:xfrm>
        </p:grpSpPr>
        <p:sp>
          <p:nvSpPr>
            <p:cNvPr id="5" name="AutoShape 153"/>
            <p:cNvSpPr>
              <a:spLocks noChangeArrowheads="1"/>
            </p:cNvSpPr>
            <p:nvPr/>
          </p:nvSpPr>
          <p:spPr bwMode="auto">
            <a:xfrm>
              <a:off x="381000" y="1962150"/>
              <a:ext cx="990600" cy="990600"/>
            </a:xfrm>
            <a:prstGeom prst="flowChartAlternateProcess">
              <a:avLst/>
            </a:prstGeom>
            <a:solidFill>
              <a:srgbClr val="6DC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t" anchorCtr="1"/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Terminal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5" descr="MC900439836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2286000"/>
              <a:ext cx="533400" cy="533400"/>
            </a:xfrm>
            <a:prstGeom prst="rect">
              <a:avLst/>
            </a:prstGeom>
          </p:spPr>
        </p:pic>
      </p:grpSp>
      <p:grpSp>
        <p:nvGrpSpPr>
          <p:cNvPr id="3" name="Group 6"/>
          <p:cNvGrpSpPr/>
          <p:nvPr/>
        </p:nvGrpSpPr>
        <p:grpSpPr>
          <a:xfrm>
            <a:off x="3025775" y="1665718"/>
            <a:ext cx="1000125" cy="990600"/>
            <a:chOff x="7315200" y="3886200"/>
            <a:chExt cx="1000125" cy="990600"/>
          </a:xfrm>
        </p:grpSpPr>
        <p:sp>
          <p:nvSpPr>
            <p:cNvPr id="8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7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9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11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31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5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6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7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24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5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8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9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0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5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18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2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7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2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 1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38"/>
          <p:cNvGrpSpPr/>
          <p:nvPr/>
        </p:nvGrpSpPr>
        <p:grpSpPr>
          <a:xfrm>
            <a:off x="3025775" y="4351768"/>
            <a:ext cx="1000125" cy="990600"/>
            <a:chOff x="7315200" y="3886200"/>
            <a:chExt cx="1000125" cy="990600"/>
          </a:xfrm>
        </p:grpSpPr>
        <p:sp>
          <p:nvSpPr>
            <p:cNvPr id="119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3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38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39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40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142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3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4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5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6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7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8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35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6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7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8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9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0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1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41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129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0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1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2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3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8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23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1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 3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40"/>
          <p:cNvGrpSpPr/>
          <p:nvPr/>
        </p:nvGrpSpPr>
        <p:grpSpPr>
          <a:xfrm>
            <a:off x="6961853" y="3069387"/>
            <a:ext cx="990600" cy="990600"/>
            <a:chOff x="5257800" y="4419600"/>
            <a:chExt cx="990600" cy="990600"/>
          </a:xfrm>
        </p:grpSpPr>
        <p:sp>
          <p:nvSpPr>
            <p:cNvPr id="49" name="Rounded Rectangle 48"/>
            <p:cNvSpPr/>
            <p:nvPr/>
          </p:nvSpPr>
          <p:spPr bwMode="auto">
            <a:xfrm>
              <a:off x="5257800" y="4419600"/>
              <a:ext cx="990600" cy="9906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grpSp>
          <p:nvGrpSpPr>
            <p:cNvPr id="43" name="Group 61"/>
            <p:cNvGrpSpPr/>
            <p:nvPr/>
          </p:nvGrpSpPr>
          <p:grpSpPr>
            <a:xfrm>
              <a:off x="5410201" y="4502656"/>
              <a:ext cx="609600" cy="450344"/>
              <a:chOff x="6324600" y="1828800"/>
              <a:chExt cx="917575" cy="677862"/>
            </a:xfrm>
          </p:grpSpPr>
          <p:grpSp>
            <p:nvGrpSpPr>
              <p:cNvPr id="44" name="Group 10"/>
              <p:cNvGrpSpPr>
                <a:grpSpLocks/>
              </p:cNvGrpSpPr>
              <p:nvPr/>
            </p:nvGrpSpPr>
            <p:grpSpPr bwMode="auto">
              <a:xfrm>
                <a:off x="6972300" y="1828800"/>
                <a:ext cx="269875" cy="460375"/>
                <a:chOff x="4120" y="2308"/>
                <a:chExt cx="305" cy="415"/>
              </a:xfrm>
            </p:grpSpPr>
            <p:sp>
              <p:nvSpPr>
                <p:cNvPr id="90" name="Freeform 11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1" name="Rectangle 12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2" name="Oval 13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45" name="Group 14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9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10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94" name="Freeform 19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5" name="Oval 20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96" name="Oval 21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46" name="Group 22"/>
              <p:cNvGrpSpPr>
                <a:grpSpLocks/>
              </p:cNvGrpSpPr>
              <p:nvPr/>
            </p:nvGrpSpPr>
            <p:grpSpPr bwMode="auto">
              <a:xfrm>
                <a:off x="6756400" y="1901825"/>
                <a:ext cx="269875" cy="460375"/>
                <a:chOff x="4120" y="2308"/>
                <a:chExt cx="305" cy="415"/>
              </a:xfrm>
            </p:grpSpPr>
            <p:sp>
              <p:nvSpPr>
                <p:cNvPr id="79" name="Freeform 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0" name="Rectangle 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1" name="Oval 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47" name="Group 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86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7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8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9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83" name="Freeform 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4" name="Oval 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85" name="Oval 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48" name="Group 34"/>
              <p:cNvGrpSpPr>
                <a:grpSpLocks/>
              </p:cNvGrpSpPr>
              <p:nvPr/>
            </p:nvGrpSpPr>
            <p:grpSpPr bwMode="auto">
              <a:xfrm>
                <a:off x="6540500" y="1973262"/>
                <a:ext cx="269875" cy="460375"/>
                <a:chOff x="4120" y="2308"/>
                <a:chExt cx="305" cy="415"/>
              </a:xfrm>
            </p:grpSpPr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9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0" name="Oval 37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50" name="Group 38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75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6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7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8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72" name="Freeform 43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3" name="Oval 44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74" name="Oval 45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53" name="Group 618"/>
              <p:cNvGrpSpPr>
                <a:grpSpLocks/>
              </p:cNvGrpSpPr>
              <p:nvPr/>
            </p:nvGrpSpPr>
            <p:grpSpPr bwMode="auto">
              <a:xfrm>
                <a:off x="6324600" y="2046287"/>
                <a:ext cx="269875" cy="460375"/>
                <a:chOff x="4120" y="2308"/>
                <a:chExt cx="305" cy="415"/>
              </a:xfrm>
            </p:grpSpPr>
            <p:sp>
              <p:nvSpPr>
                <p:cNvPr id="57" name="Freeform 619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8" name="Rectangle 620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9" name="Oval 621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54" name="Group 622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64" name="Line 623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5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6" name="Line 62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7" name="Line 62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61" name="Freeform 627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2" name="Oval 628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63" name="Oval 629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</p:grpSp>
        <p:graphicFrame>
          <p:nvGraphicFramePr>
            <p:cNvPr id="51" name="Object 1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341951" y="4939236"/>
            <a:ext cx="798445" cy="429931"/>
          </p:xfrm>
          <a:graphic>
            <a:graphicData uri="http://schemas.openxmlformats.org/presentationml/2006/ole">
              <p:oleObj spid="_x0000_s61442" name="Clip" r:id="rId5" imgW="5757415" imgH="3221332" progId="">
                <p:embed/>
              </p:oleObj>
            </a:graphicData>
          </a:graphic>
        </p:graphicFrame>
        <p:sp>
          <p:nvSpPr>
            <p:cNvPr id="52" name="Text Box 16"/>
            <p:cNvSpPr txBox="1">
              <a:spLocks noChangeArrowheads="1"/>
            </p:cNvSpPr>
            <p:nvPr/>
          </p:nvSpPr>
          <p:spPr bwMode="auto">
            <a:xfrm>
              <a:off x="5428250" y="5001446"/>
              <a:ext cx="63724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050" dirty="0" smtClean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Internet</a:t>
              </a:r>
              <a:endParaRPr lang="en-US" sz="105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grpSp>
        <p:nvGrpSpPr>
          <p:cNvPr id="55" name="Group 158"/>
          <p:cNvGrpSpPr>
            <a:grpSpLocks noChangeAspect="1"/>
          </p:cNvGrpSpPr>
          <p:nvPr/>
        </p:nvGrpSpPr>
        <p:grpSpPr bwMode="auto">
          <a:xfrm flipH="1">
            <a:off x="3416299" y="3429641"/>
            <a:ext cx="411161" cy="494972"/>
            <a:chOff x="5" y="2480"/>
            <a:chExt cx="237" cy="430"/>
          </a:xfrm>
        </p:grpSpPr>
        <p:grpSp>
          <p:nvGrpSpPr>
            <p:cNvPr id="56" name="Group 159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60" name="Group 160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71" name="Group 161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177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8" name="Line 1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9" name="Line 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0" name="Line 16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1" name="Line 1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2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3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70" name="Line 1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1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2" name="Line 1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3" name="Line 1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4" name="Line 173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5" name="Line 1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6" name="Line 175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2" name="Group 176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164" name="Line 1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5" name="Line 178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6" name="Line 1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7" name="Line 180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8" name="Line 181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63" name="Oval 182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8" name="Arc 183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Arc 184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Arc 185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6" name="Rectangle 187"/>
          <p:cNvSpPr>
            <a:spLocks noChangeArrowheads="1"/>
          </p:cNvSpPr>
          <p:nvPr/>
        </p:nvSpPr>
        <p:spPr bwMode="auto">
          <a:xfrm>
            <a:off x="3094037" y="3132568"/>
            <a:ext cx="86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Access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2759529" y="5455544"/>
            <a:ext cx="1598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Access Network Operator</a:t>
            </a:r>
            <a:endParaRPr lang="en-US" sz="1200" b="1" dirty="0"/>
          </a:p>
        </p:txBody>
      </p:sp>
      <p:sp>
        <p:nvSpPr>
          <p:cNvPr id="247" name="Title 246"/>
          <p:cNvSpPr>
            <a:spLocks noGrp="1"/>
          </p:cNvSpPr>
          <p:nvPr>
            <p:ph type="title"/>
          </p:nvPr>
        </p:nvSpPr>
        <p:spPr>
          <a:xfrm>
            <a:off x="154546" y="294046"/>
            <a:ext cx="8731877" cy="616976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OmniRAN</a:t>
            </a:r>
            <a:r>
              <a:rPr lang="en-US" sz="2800" dirty="0" smtClean="0"/>
              <a:t> Architecture with multiple Cores</a:t>
            </a:r>
            <a:endParaRPr lang="en-US" sz="2800" dirty="0"/>
          </a:p>
        </p:txBody>
      </p:sp>
      <p:grpSp>
        <p:nvGrpSpPr>
          <p:cNvPr id="104" name="Group 6"/>
          <p:cNvGrpSpPr/>
          <p:nvPr/>
        </p:nvGrpSpPr>
        <p:grpSpPr>
          <a:xfrm>
            <a:off x="3038475" y="3048000"/>
            <a:ext cx="1000125" cy="990600"/>
            <a:chOff x="7315200" y="3886200"/>
            <a:chExt cx="1000125" cy="990600"/>
          </a:xfrm>
        </p:grpSpPr>
        <p:sp>
          <p:nvSpPr>
            <p:cNvPr id="316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5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106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107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108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339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0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1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2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3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4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5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332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3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4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5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6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7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8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09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326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7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8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9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0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25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20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1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2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18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 2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5" name="Rounded Rectangle 204"/>
          <p:cNvSpPr/>
          <p:nvPr/>
        </p:nvSpPr>
        <p:spPr>
          <a:xfrm>
            <a:off x="4800600" y="1219200"/>
            <a:ext cx="1641928" cy="1447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TextBox 205"/>
          <p:cNvSpPr txBox="1"/>
          <p:nvPr/>
        </p:nvSpPr>
        <p:spPr>
          <a:xfrm>
            <a:off x="4822371" y="2362200"/>
            <a:ext cx="1598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Core Operator A</a:t>
            </a:r>
            <a:endParaRPr lang="en-US" sz="1200" b="1" dirty="0"/>
          </a:p>
        </p:txBody>
      </p:sp>
      <p:grpSp>
        <p:nvGrpSpPr>
          <p:cNvPr id="207" name="Group 255"/>
          <p:cNvGrpSpPr/>
          <p:nvPr/>
        </p:nvGrpSpPr>
        <p:grpSpPr>
          <a:xfrm>
            <a:off x="5155725" y="1371600"/>
            <a:ext cx="990600" cy="997003"/>
            <a:chOff x="5245100" y="2133600"/>
            <a:chExt cx="990600" cy="997003"/>
          </a:xfrm>
        </p:grpSpPr>
        <p:sp>
          <p:nvSpPr>
            <p:cNvPr id="208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9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10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</p:txBody>
        </p:sp>
        <p:grpSp>
          <p:nvGrpSpPr>
            <p:cNvPr id="211" name="Group 191"/>
            <p:cNvGrpSpPr/>
            <p:nvPr/>
          </p:nvGrpSpPr>
          <p:grpSpPr>
            <a:xfrm>
              <a:off x="5450788" y="2438393"/>
              <a:ext cx="569016" cy="801461"/>
              <a:chOff x="7481888" y="3079211"/>
              <a:chExt cx="595341" cy="951264"/>
            </a:xfrm>
          </p:grpSpPr>
          <p:sp>
            <p:nvSpPr>
              <p:cNvPr id="212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213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214" name="Group 122"/>
              <p:cNvGrpSpPr>
                <a:grpSpLocks/>
              </p:cNvGrpSpPr>
              <p:nvPr/>
            </p:nvGrpSpPr>
            <p:grpSpPr bwMode="auto">
              <a:xfrm>
                <a:off x="7848778" y="3079211"/>
                <a:ext cx="228451" cy="951264"/>
                <a:chOff x="4120" y="2308"/>
                <a:chExt cx="305" cy="1013"/>
              </a:xfrm>
            </p:grpSpPr>
            <p:sp>
              <p:nvSpPr>
                <p:cNvPr id="215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18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222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3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4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9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26" name="Rounded Rectangle 225"/>
          <p:cNvSpPr/>
          <p:nvPr/>
        </p:nvSpPr>
        <p:spPr>
          <a:xfrm>
            <a:off x="4800600" y="2819400"/>
            <a:ext cx="1641928" cy="1447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7" name="TextBox 226"/>
          <p:cNvSpPr txBox="1"/>
          <p:nvPr/>
        </p:nvSpPr>
        <p:spPr>
          <a:xfrm>
            <a:off x="4822371" y="3962400"/>
            <a:ext cx="1598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Core Operator B</a:t>
            </a:r>
            <a:endParaRPr lang="en-US" sz="1200" b="1" dirty="0"/>
          </a:p>
        </p:txBody>
      </p:sp>
      <p:grpSp>
        <p:nvGrpSpPr>
          <p:cNvPr id="228" name="Group 255"/>
          <p:cNvGrpSpPr/>
          <p:nvPr/>
        </p:nvGrpSpPr>
        <p:grpSpPr>
          <a:xfrm>
            <a:off x="5155725" y="2971800"/>
            <a:ext cx="990600" cy="997003"/>
            <a:chOff x="5245100" y="2133600"/>
            <a:chExt cx="990600" cy="997003"/>
          </a:xfrm>
        </p:grpSpPr>
        <p:sp>
          <p:nvSpPr>
            <p:cNvPr id="229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30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31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</p:txBody>
        </p:sp>
        <p:grpSp>
          <p:nvGrpSpPr>
            <p:cNvPr id="232" name="Group 191"/>
            <p:cNvGrpSpPr/>
            <p:nvPr/>
          </p:nvGrpSpPr>
          <p:grpSpPr>
            <a:xfrm>
              <a:off x="5450787" y="2438391"/>
              <a:ext cx="569016" cy="801460"/>
              <a:chOff x="7481888" y="3079212"/>
              <a:chExt cx="595341" cy="951264"/>
            </a:xfrm>
          </p:grpSpPr>
          <p:sp>
            <p:nvSpPr>
              <p:cNvPr id="234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235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236" name="Group 122"/>
              <p:cNvGrpSpPr>
                <a:grpSpLocks/>
              </p:cNvGrpSpPr>
              <p:nvPr/>
            </p:nvGrpSpPr>
            <p:grpSpPr bwMode="auto">
              <a:xfrm>
                <a:off x="7848778" y="3079212"/>
                <a:ext cx="228451" cy="951264"/>
                <a:chOff x="4120" y="2308"/>
                <a:chExt cx="305" cy="1013"/>
              </a:xfrm>
            </p:grpSpPr>
            <p:sp>
              <p:nvSpPr>
                <p:cNvPr id="237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0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246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0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2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5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51" name="Rounded Rectangle 250"/>
          <p:cNvSpPr/>
          <p:nvPr/>
        </p:nvSpPr>
        <p:spPr>
          <a:xfrm>
            <a:off x="4800600" y="4419600"/>
            <a:ext cx="1641928" cy="1447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2" name="TextBox 251"/>
          <p:cNvSpPr txBox="1"/>
          <p:nvPr/>
        </p:nvSpPr>
        <p:spPr>
          <a:xfrm>
            <a:off x="4822371" y="5562600"/>
            <a:ext cx="1598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Core Operator  C</a:t>
            </a:r>
            <a:endParaRPr lang="en-US" sz="1200" b="1" dirty="0"/>
          </a:p>
        </p:txBody>
      </p:sp>
      <p:grpSp>
        <p:nvGrpSpPr>
          <p:cNvPr id="253" name="Group 255"/>
          <p:cNvGrpSpPr/>
          <p:nvPr/>
        </p:nvGrpSpPr>
        <p:grpSpPr>
          <a:xfrm>
            <a:off x="5155725" y="4572000"/>
            <a:ext cx="990600" cy="997003"/>
            <a:chOff x="5245100" y="2133600"/>
            <a:chExt cx="990600" cy="997003"/>
          </a:xfrm>
        </p:grpSpPr>
        <p:sp>
          <p:nvSpPr>
            <p:cNvPr id="254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55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56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</p:txBody>
        </p:sp>
        <p:grpSp>
          <p:nvGrpSpPr>
            <p:cNvPr id="260" name="Group 191"/>
            <p:cNvGrpSpPr/>
            <p:nvPr/>
          </p:nvGrpSpPr>
          <p:grpSpPr>
            <a:xfrm>
              <a:off x="5450786" y="2438391"/>
              <a:ext cx="569016" cy="801460"/>
              <a:chOff x="7481888" y="3079213"/>
              <a:chExt cx="595341" cy="951264"/>
            </a:xfrm>
          </p:grpSpPr>
          <p:sp>
            <p:nvSpPr>
              <p:cNvPr id="263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267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275" name="Group 122"/>
              <p:cNvGrpSpPr>
                <a:grpSpLocks/>
              </p:cNvGrpSpPr>
              <p:nvPr/>
            </p:nvGrpSpPr>
            <p:grpSpPr bwMode="auto">
              <a:xfrm>
                <a:off x="7848778" y="3079213"/>
                <a:ext cx="228451" cy="951264"/>
                <a:chOff x="4120" y="2308"/>
                <a:chExt cx="305" cy="1013"/>
              </a:xfrm>
            </p:grpSpPr>
            <p:sp>
              <p:nvSpPr>
                <p:cNvPr id="276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79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283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4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5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6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0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2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23110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Case description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SDN-based </a:t>
            </a:r>
            <a:r>
              <a:rPr lang="en-US" dirty="0" err="1" smtClean="0"/>
              <a:t>OmniRAN</a:t>
            </a:r>
            <a:r>
              <a:rPr lang="en-US" dirty="0" smtClean="0"/>
              <a:t> </a:t>
            </a:r>
            <a:r>
              <a:rPr lang="en-US" dirty="0"/>
              <a:t>Use Case</a:t>
            </a:r>
          </a:p>
        </p:txBody>
      </p:sp>
    </p:spTree>
    <p:extLst>
      <p:ext uri="{BB962C8B-B14F-4D97-AF65-F5344CB8AC3E}">
        <p14:creationId xmlns:p14="http://schemas.microsoft.com/office/powerpoint/2010/main" xmlns="" val="179936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haul_multiple_R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200" y="865736"/>
            <a:ext cx="6211013" cy="601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SDN-based </a:t>
            </a:r>
            <a:r>
              <a:rPr lang="en-US" dirty="0" err="1" smtClean="0"/>
              <a:t>OmniRAN</a:t>
            </a:r>
            <a:r>
              <a:rPr lang="en-US" dirty="0" smtClean="0"/>
              <a:t> Use Cases Scenario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819400" y="2895600"/>
            <a:ext cx="151878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2743200" y="3048000"/>
            <a:ext cx="1609344" cy="13411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111752" y="3508249"/>
            <a:ext cx="768099" cy="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99124" y="1970055"/>
            <a:ext cx="3088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Centrally controlled configuration, from Core to Terminal, of heterogeneous IEEE 802 links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Dynamic creation of data paths with dynamic reconfiguration and mapping to the terminal at  flow granularity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Clean separation of data and control planes</a:t>
            </a:r>
            <a:endParaRPr lang="en-U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4" name="Left Brace 23"/>
          <p:cNvSpPr/>
          <p:nvPr/>
        </p:nvSpPr>
        <p:spPr>
          <a:xfrm>
            <a:off x="5598500" y="1564990"/>
            <a:ext cx="300624" cy="31949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0094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" name="Straight Connector 408"/>
          <p:cNvCxnSpPr/>
          <p:nvPr/>
        </p:nvCxnSpPr>
        <p:spPr>
          <a:xfrm>
            <a:off x="914400" y="3704950"/>
            <a:ext cx="1380500" cy="0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1" name="Rounded Rectangle 240"/>
          <p:cNvSpPr/>
          <p:nvPr/>
        </p:nvSpPr>
        <p:spPr>
          <a:xfrm>
            <a:off x="5408422" y="1266550"/>
            <a:ext cx="1641928" cy="46782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228600" y="3102746"/>
            <a:ext cx="990600" cy="990600"/>
            <a:chOff x="381000" y="1962150"/>
            <a:chExt cx="990600" cy="990600"/>
          </a:xfrm>
        </p:grpSpPr>
        <p:sp>
          <p:nvSpPr>
            <p:cNvPr id="5" name="AutoShape 153"/>
            <p:cNvSpPr>
              <a:spLocks noChangeArrowheads="1"/>
            </p:cNvSpPr>
            <p:nvPr/>
          </p:nvSpPr>
          <p:spPr bwMode="auto">
            <a:xfrm>
              <a:off x="381000" y="1962150"/>
              <a:ext cx="990600" cy="990600"/>
            </a:xfrm>
            <a:prstGeom prst="flowChartAlternateProcess">
              <a:avLst/>
            </a:prstGeom>
            <a:solidFill>
              <a:srgbClr val="6DC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t" anchorCtr="1"/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Terminal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5" descr="MC900439836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2286000"/>
              <a:ext cx="533400" cy="533400"/>
            </a:xfrm>
            <a:prstGeom prst="rect">
              <a:avLst/>
            </a:prstGeom>
          </p:spPr>
        </p:pic>
      </p:grpSp>
      <p:grpSp>
        <p:nvGrpSpPr>
          <p:cNvPr id="42" name="Group 40"/>
          <p:cNvGrpSpPr/>
          <p:nvPr/>
        </p:nvGrpSpPr>
        <p:grpSpPr>
          <a:xfrm>
            <a:off x="7543800" y="2785408"/>
            <a:ext cx="990600" cy="990600"/>
            <a:chOff x="5257800" y="4419600"/>
            <a:chExt cx="990600" cy="990600"/>
          </a:xfrm>
        </p:grpSpPr>
        <p:sp>
          <p:nvSpPr>
            <p:cNvPr id="49" name="Rounded Rectangle 48"/>
            <p:cNvSpPr/>
            <p:nvPr/>
          </p:nvSpPr>
          <p:spPr bwMode="auto">
            <a:xfrm>
              <a:off x="5257800" y="4419600"/>
              <a:ext cx="990600" cy="9906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grpSp>
          <p:nvGrpSpPr>
            <p:cNvPr id="43" name="Group 61"/>
            <p:cNvGrpSpPr/>
            <p:nvPr/>
          </p:nvGrpSpPr>
          <p:grpSpPr>
            <a:xfrm>
              <a:off x="5410201" y="4502656"/>
              <a:ext cx="609600" cy="450344"/>
              <a:chOff x="6324600" y="1828800"/>
              <a:chExt cx="917575" cy="677862"/>
            </a:xfrm>
          </p:grpSpPr>
          <p:grpSp>
            <p:nvGrpSpPr>
              <p:cNvPr id="44" name="Group 10"/>
              <p:cNvGrpSpPr>
                <a:grpSpLocks/>
              </p:cNvGrpSpPr>
              <p:nvPr/>
            </p:nvGrpSpPr>
            <p:grpSpPr bwMode="auto">
              <a:xfrm>
                <a:off x="6972300" y="1828800"/>
                <a:ext cx="269875" cy="460375"/>
                <a:chOff x="4120" y="2308"/>
                <a:chExt cx="305" cy="415"/>
              </a:xfrm>
            </p:grpSpPr>
            <p:sp>
              <p:nvSpPr>
                <p:cNvPr id="90" name="Freeform 11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1" name="Rectangle 12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2" name="Oval 13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45" name="Group 14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9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10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94" name="Freeform 19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5" name="Oval 20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96" name="Oval 21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46" name="Group 22"/>
              <p:cNvGrpSpPr>
                <a:grpSpLocks/>
              </p:cNvGrpSpPr>
              <p:nvPr/>
            </p:nvGrpSpPr>
            <p:grpSpPr bwMode="auto">
              <a:xfrm>
                <a:off x="6756400" y="1901825"/>
                <a:ext cx="269875" cy="460375"/>
                <a:chOff x="4120" y="2308"/>
                <a:chExt cx="305" cy="415"/>
              </a:xfrm>
            </p:grpSpPr>
            <p:sp>
              <p:nvSpPr>
                <p:cNvPr id="79" name="Freeform 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0" name="Rectangle 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1" name="Oval 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47" name="Group 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86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7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8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9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83" name="Freeform 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4" name="Oval 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85" name="Oval 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48" name="Group 34"/>
              <p:cNvGrpSpPr>
                <a:grpSpLocks/>
              </p:cNvGrpSpPr>
              <p:nvPr/>
            </p:nvGrpSpPr>
            <p:grpSpPr bwMode="auto">
              <a:xfrm>
                <a:off x="6540500" y="1973262"/>
                <a:ext cx="269875" cy="460375"/>
                <a:chOff x="4120" y="2308"/>
                <a:chExt cx="305" cy="415"/>
              </a:xfrm>
            </p:grpSpPr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9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0" name="Oval 37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50" name="Group 38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75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6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7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8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72" name="Freeform 43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3" name="Oval 44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74" name="Oval 45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53" name="Group 618"/>
              <p:cNvGrpSpPr>
                <a:grpSpLocks/>
              </p:cNvGrpSpPr>
              <p:nvPr/>
            </p:nvGrpSpPr>
            <p:grpSpPr bwMode="auto">
              <a:xfrm>
                <a:off x="6324600" y="2046287"/>
                <a:ext cx="269875" cy="460375"/>
                <a:chOff x="4120" y="2308"/>
                <a:chExt cx="305" cy="415"/>
              </a:xfrm>
            </p:grpSpPr>
            <p:sp>
              <p:nvSpPr>
                <p:cNvPr id="57" name="Freeform 619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8" name="Rectangle 620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9" name="Oval 621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54" name="Group 622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64" name="Line 623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5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6" name="Line 62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7" name="Line 62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61" name="Freeform 627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2" name="Oval 628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63" name="Oval 629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</p:grpSp>
        <p:graphicFrame>
          <p:nvGraphicFramePr>
            <p:cNvPr id="51" name="Object 1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341951" y="4939236"/>
            <a:ext cx="798445" cy="429931"/>
          </p:xfrm>
          <a:graphic>
            <a:graphicData uri="http://schemas.openxmlformats.org/presentationml/2006/ole">
              <p:oleObj spid="_x0000_s59394" name="Clip" r:id="rId5" imgW="5757415" imgH="3221332" progId="">
                <p:embed/>
              </p:oleObj>
            </a:graphicData>
          </a:graphic>
        </p:graphicFrame>
        <p:sp>
          <p:nvSpPr>
            <p:cNvPr id="52" name="Text Box 16"/>
            <p:cNvSpPr txBox="1">
              <a:spLocks noChangeArrowheads="1"/>
            </p:cNvSpPr>
            <p:nvPr/>
          </p:nvSpPr>
          <p:spPr bwMode="auto">
            <a:xfrm>
              <a:off x="5428250" y="5001446"/>
              <a:ext cx="63724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050" dirty="0" smtClean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Internet</a:t>
              </a:r>
              <a:endParaRPr lang="en-US" sz="105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grpSp>
        <p:nvGrpSpPr>
          <p:cNvPr id="93" name="Group 44"/>
          <p:cNvGrpSpPr/>
          <p:nvPr/>
        </p:nvGrpSpPr>
        <p:grpSpPr>
          <a:xfrm>
            <a:off x="5750847" y="1723750"/>
            <a:ext cx="990600" cy="997003"/>
            <a:chOff x="5245100" y="2133600"/>
            <a:chExt cx="990600" cy="997003"/>
          </a:xfrm>
        </p:grpSpPr>
        <p:sp>
          <p:nvSpPr>
            <p:cNvPr id="189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0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191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Operator A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1" name="Group 191"/>
            <p:cNvGrpSpPr/>
            <p:nvPr/>
          </p:nvGrpSpPr>
          <p:grpSpPr>
            <a:xfrm>
              <a:off x="5450810" y="2438399"/>
              <a:ext cx="568990" cy="358909"/>
              <a:chOff x="7481888" y="3079208"/>
              <a:chExt cx="595312" cy="425992"/>
            </a:xfrm>
          </p:grpSpPr>
          <p:sp>
            <p:nvSpPr>
              <p:cNvPr id="193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194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102" name="Group 122"/>
              <p:cNvGrpSpPr>
                <a:grpSpLocks/>
              </p:cNvGrpSpPr>
              <p:nvPr/>
            </p:nvGrpSpPr>
            <p:grpSpPr bwMode="auto">
              <a:xfrm>
                <a:off x="7848751" y="3079208"/>
                <a:ext cx="228449" cy="389708"/>
                <a:chOff x="4120" y="2308"/>
                <a:chExt cx="305" cy="415"/>
              </a:xfrm>
            </p:grpSpPr>
            <p:sp>
              <p:nvSpPr>
                <p:cNvPr id="196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3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203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4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0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2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231" name="Straight Connector 230"/>
          <p:cNvCxnSpPr/>
          <p:nvPr/>
        </p:nvCxnSpPr>
        <p:spPr>
          <a:xfrm>
            <a:off x="7050350" y="3274363"/>
            <a:ext cx="493450" cy="63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1219200" y="3598046"/>
            <a:ext cx="506186" cy="1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4" name="TextBox 243"/>
          <p:cNvSpPr txBox="1"/>
          <p:nvPr/>
        </p:nvSpPr>
        <p:spPr>
          <a:xfrm>
            <a:off x="5430193" y="5590401"/>
            <a:ext cx="1598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Core Operators</a:t>
            </a:r>
            <a:endParaRPr lang="en-US" sz="1200" b="1" dirty="0"/>
          </a:p>
        </p:txBody>
      </p:sp>
      <p:sp>
        <p:nvSpPr>
          <p:cNvPr id="247" name="Title 246"/>
          <p:cNvSpPr>
            <a:spLocks noGrp="1"/>
          </p:cNvSpPr>
          <p:nvPr>
            <p:ph type="title"/>
          </p:nvPr>
        </p:nvSpPr>
        <p:spPr>
          <a:xfrm>
            <a:off x="154546" y="457200"/>
            <a:ext cx="8731877" cy="616976"/>
          </a:xfrm>
        </p:spPr>
        <p:txBody>
          <a:bodyPr>
            <a:noAutofit/>
          </a:bodyPr>
          <a:lstStyle/>
          <a:p>
            <a:r>
              <a:rPr lang="en-US" sz="2800" dirty="0" smtClean="0"/>
              <a:t>SDN-based </a:t>
            </a:r>
            <a:r>
              <a:rPr lang="en-US" sz="2800" dirty="0" err="1" smtClean="0"/>
              <a:t>OmniRAN</a:t>
            </a:r>
            <a:r>
              <a:rPr lang="en-US" sz="2800" dirty="0" smtClean="0"/>
              <a:t> Architecture </a:t>
            </a:r>
            <a:endParaRPr lang="en-US" sz="2800" dirty="0"/>
          </a:p>
        </p:txBody>
      </p:sp>
      <p:grpSp>
        <p:nvGrpSpPr>
          <p:cNvPr id="104" name="Group 255"/>
          <p:cNvGrpSpPr/>
          <p:nvPr/>
        </p:nvGrpSpPr>
        <p:grpSpPr>
          <a:xfrm>
            <a:off x="5763547" y="3095350"/>
            <a:ext cx="990600" cy="997003"/>
            <a:chOff x="5245100" y="2133600"/>
            <a:chExt cx="990600" cy="997003"/>
          </a:xfrm>
        </p:grpSpPr>
        <p:sp>
          <p:nvSpPr>
            <p:cNvPr id="257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58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59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Operator B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5" name="Group 191"/>
            <p:cNvGrpSpPr/>
            <p:nvPr/>
          </p:nvGrpSpPr>
          <p:grpSpPr>
            <a:xfrm>
              <a:off x="5450810" y="2438399"/>
              <a:ext cx="568990" cy="358909"/>
              <a:chOff x="7481888" y="3079208"/>
              <a:chExt cx="595312" cy="425992"/>
            </a:xfrm>
          </p:grpSpPr>
          <p:sp>
            <p:nvSpPr>
              <p:cNvPr id="261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262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106" name="Group 122"/>
              <p:cNvGrpSpPr>
                <a:grpSpLocks/>
              </p:cNvGrpSpPr>
              <p:nvPr/>
            </p:nvGrpSpPr>
            <p:grpSpPr bwMode="auto">
              <a:xfrm>
                <a:off x="7848751" y="3079208"/>
                <a:ext cx="228449" cy="389708"/>
                <a:chOff x="4120" y="2308"/>
                <a:chExt cx="305" cy="415"/>
              </a:xfrm>
            </p:grpSpPr>
            <p:sp>
              <p:nvSpPr>
                <p:cNvPr id="264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7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271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3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4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8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0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8" name="Group 274"/>
          <p:cNvGrpSpPr/>
          <p:nvPr/>
        </p:nvGrpSpPr>
        <p:grpSpPr>
          <a:xfrm>
            <a:off x="5763547" y="4466950"/>
            <a:ext cx="990600" cy="997003"/>
            <a:chOff x="5245100" y="2133600"/>
            <a:chExt cx="990600" cy="997003"/>
          </a:xfrm>
        </p:grpSpPr>
        <p:sp>
          <p:nvSpPr>
            <p:cNvPr id="276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77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78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Operator C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9" name="Group 191"/>
            <p:cNvGrpSpPr/>
            <p:nvPr/>
          </p:nvGrpSpPr>
          <p:grpSpPr>
            <a:xfrm>
              <a:off x="5450810" y="2438399"/>
              <a:ext cx="568990" cy="358909"/>
              <a:chOff x="7481888" y="3079208"/>
              <a:chExt cx="595312" cy="425992"/>
            </a:xfrm>
          </p:grpSpPr>
          <p:sp>
            <p:nvSpPr>
              <p:cNvPr id="280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281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110" name="Group 122"/>
              <p:cNvGrpSpPr>
                <a:grpSpLocks/>
              </p:cNvGrpSpPr>
              <p:nvPr/>
            </p:nvGrpSpPr>
            <p:grpSpPr bwMode="auto">
              <a:xfrm>
                <a:off x="7848751" y="3079208"/>
                <a:ext cx="228449" cy="389708"/>
                <a:chOff x="4120" y="2308"/>
                <a:chExt cx="305" cy="415"/>
              </a:xfrm>
            </p:grpSpPr>
            <p:sp>
              <p:nvSpPr>
                <p:cNvPr id="283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11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290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1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2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3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7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9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6" name="Rounded Rectangle 215"/>
          <p:cNvSpPr/>
          <p:nvPr/>
        </p:nvSpPr>
        <p:spPr>
          <a:xfrm>
            <a:off x="1586648" y="1219200"/>
            <a:ext cx="3524413" cy="480276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7" name="TextBox 216"/>
          <p:cNvSpPr txBox="1"/>
          <p:nvPr/>
        </p:nvSpPr>
        <p:spPr>
          <a:xfrm>
            <a:off x="2590800" y="5558135"/>
            <a:ext cx="1660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Access Network Operator</a:t>
            </a:r>
            <a:endParaRPr lang="en-US" sz="1200" b="1" dirty="0"/>
          </a:p>
        </p:txBody>
      </p:sp>
      <p:grpSp>
        <p:nvGrpSpPr>
          <p:cNvPr id="218" name="Group 325"/>
          <p:cNvGrpSpPr/>
          <p:nvPr/>
        </p:nvGrpSpPr>
        <p:grpSpPr>
          <a:xfrm>
            <a:off x="3811316" y="2434259"/>
            <a:ext cx="1000125" cy="990600"/>
            <a:chOff x="7315200" y="3886200"/>
            <a:chExt cx="1000125" cy="990600"/>
          </a:xfrm>
          <a:solidFill>
            <a:schemeClr val="bg1">
              <a:lumMod val="85000"/>
            </a:schemeClr>
          </a:solidFill>
        </p:grpSpPr>
        <p:sp>
          <p:nvSpPr>
            <p:cNvPr id="219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err="1" smtClean="0">
                  <a:latin typeface="Arial" pitchFamily="34" charset="0"/>
                  <a:cs typeface="Arial" pitchFamily="34" charset="0"/>
                </a:rPr>
                <a:t>Backhaul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1" name="Group 328"/>
          <p:cNvGrpSpPr/>
          <p:nvPr/>
        </p:nvGrpSpPr>
        <p:grpSpPr>
          <a:xfrm>
            <a:off x="3826905" y="2884518"/>
            <a:ext cx="938479" cy="343703"/>
            <a:chOff x="173867" y="4114800"/>
            <a:chExt cx="938479" cy="343703"/>
          </a:xfrm>
        </p:grpSpPr>
        <p:sp>
          <p:nvSpPr>
            <p:cNvPr id="222" name="Oval 221"/>
            <p:cNvSpPr/>
            <p:nvPr/>
          </p:nvSpPr>
          <p:spPr>
            <a:xfrm>
              <a:off x="310392" y="4114800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Oval 222"/>
            <p:cNvSpPr/>
            <p:nvPr/>
          </p:nvSpPr>
          <p:spPr>
            <a:xfrm>
              <a:off x="554820" y="4114801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" name="Oval 223"/>
            <p:cNvSpPr/>
            <p:nvPr/>
          </p:nvSpPr>
          <p:spPr>
            <a:xfrm>
              <a:off x="813311" y="4114801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" name="Oval 224"/>
            <p:cNvSpPr/>
            <p:nvPr/>
          </p:nvSpPr>
          <p:spPr>
            <a:xfrm>
              <a:off x="173867" y="4288512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" name="Oval 225"/>
            <p:cNvSpPr/>
            <p:nvPr/>
          </p:nvSpPr>
          <p:spPr>
            <a:xfrm>
              <a:off x="434217" y="4403945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" name="Oval 226"/>
            <p:cNvSpPr/>
            <p:nvPr/>
          </p:nvSpPr>
          <p:spPr>
            <a:xfrm>
              <a:off x="729492" y="4412773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" name="Oval 227"/>
            <p:cNvSpPr/>
            <p:nvPr/>
          </p:nvSpPr>
          <p:spPr>
            <a:xfrm>
              <a:off x="999367" y="4412784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" name="Oval 228"/>
            <p:cNvSpPr/>
            <p:nvPr/>
          </p:nvSpPr>
          <p:spPr>
            <a:xfrm>
              <a:off x="1066627" y="4265652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0" name="Straight Connector 229"/>
            <p:cNvCxnSpPr>
              <a:stCxn id="225" idx="7"/>
              <a:endCxn id="222" idx="3"/>
            </p:cNvCxnSpPr>
            <p:nvPr/>
          </p:nvCxnSpPr>
          <p:spPr>
            <a:xfrm flipV="1">
              <a:off x="212891" y="4153824"/>
              <a:ext cx="104196" cy="14138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22" idx="6"/>
              <a:endCxn id="223" idx="2"/>
            </p:cNvCxnSpPr>
            <p:nvPr/>
          </p:nvCxnSpPr>
          <p:spPr>
            <a:xfrm>
              <a:off x="356111" y="4137660"/>
              <a:ext cx="198709" cy="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607865" y="4137661"/>
              <a:ext cx="198709" cy="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>
              <a:endCxn id="229" idx="1"/>
            </p:cNvCxnSpPr>
            <p:nvPr/>
          </p:nvCxnSpPr>
          <p:spPr>
            <a:xfrm>
              <a:off x="859619" y="4140452"/>
              <a:ext cx="213703" cy="131895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>
              <a:stCxn id="229" idx="3"/>
              <a:endCxn id="228" idx="0"/>
            </p:cNvCxnSpPr>
            <p:nvPr/>
          </p:nvCxnSpPr>
          <p:spPr>
            <a:xfrm flipH="1">
              <a:off x="1022227" y="4304676"/>
              <a:ext cx="51095" cy="108108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28" idx="2"/>
            </p:cNvCxnSpPr>
            <p:nvPr/>
          </p:nvCxnSpPr>
          <p:spPr>
            <a:xfrm flipH="1" flipV="1">
              <a:off x="781027" y="4434481"/>
              <a:ext cx="218340" cy="116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>
              <a:stCxn id="227" idx="2"/>
              <a:endCxn id="226" idx="6"/>
            </p:cNvCxnSpPr>
            <p:nvPr/>
          </p:nvCxnSpPr>
          <p:spPr>
            <a:xfrm flipH="1" flipV="1">
              <a:off x="479936" y="4426805"/>
              <a:ext cx="249556" cy="8828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226" idx="2"/>
            </p:cNvCxnSpPr>
            <p:nvPr/>
          </p:nvCxnSpPr>
          <p:spPr>
            <a:xfrm flipH="1" flipV="1">
              <a:off x="231334" y="4325404"/>
              <a:ext cx="202883" cy="10140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>
              <a:stCxn id="223" idx="3"/>
              <a:endCxn id="225" idx="7"/>
            </p:cNvCxnSpPr>
            <p:nvPr/>
          </p:nvCxnSpPr>
          <p:spPr>
            <a:xfrm flipH="1">
              <a:off x="212891" y="4153825"/>
              <a:ext cx="348624" cy="141382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228" idx="1"/>
            </p:cNvCxnSpPr>
            <p:nvPr/>
          </p:nvCxnSpPr>
          <p:spPr>
            <a:xfrm flipH="1" flipV="1">
              <a:off x="223294" y="4295206"/>
              <a:ext cx="782768" cy="12427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228" idx="1"/>
            </p:cNvCxnSpPr>
            <p:nvPr/>
          </p:nvCxnSpPr>
          <p:spPr>
            <a:xfrm flipH="1" flipV="1">
              <a:off x="356111" y="4153825"/>
              <a:ext cx="649951" cy="265654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226" idx="1"/>
              <a:endCxn id="222" idx="5"/>
            </p:cNvCxnSpPr>
            <p:nvPr/>
          </p:nvCxnSpPr>
          <p:spPr>
            <a:xfrm flipH="1" flipV="1">
              <a:off x="349416" y="4153824"/>
              <a:ext cx="91496" cy="256816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28" idx="1"/>
            </p:cNvCxnSpPr>
            <p:nvPr/>
          </p:nvCxnSpPr>
          <p:spPr>
            <a:xfrm flipH="1" flipV="1">
              <a:off x="593312" y="4160104"/>
              <a:ext cx="412750" cy="259375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227" idx="1"/>
              <a:endCxn id="223" idx="5"/>
            </p:cNvCxnSpPr>
            <p:nvPr/>
          </p:nvCxnSpPr>
          <p:spPr>
            <a:xfrm flipH="1" flipV="1">
              <a:off x="593844" y="4153825"/>
              <a:ext cx="142343" cy="26564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stCxn id="226" idx="7"/>
              <a:endCxn id="223" idx="4"/>
            </p:cNvCxnSpPr>
            <p:nvPr/>
          </p:nvCxnSpPr>
          <p:spPr>
            <a:xfrm flipV="1">
              <a:off x="473241" y="4160520"/>
              <a:ext cx="104439" cy="250120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>
              <a:stCxn id="226" idx="0"/>
            </p:cNvCxnSpPr>
            <p:nvPr/>
          </p:nvCxnSpPr>
          <p:spPr>
            <a:xfrm flipV="1">
              <a:off x="457077" y="4153824"/>
              <a:ext cx="356234" cy="25012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>
              <a:stCxn id="227" idx="0"/>
              <a:endCxn id="224" idx="3"/>
            </p:cNvCxnSpPr>
            <p:nvPr/>
          </p:nvCxnSpPr>
          <p:spPr>
            <a:xfrm flipV="1">
              <a:off x="752352" y="4153825"/>
              <a:ext cx="67654" cy="258948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>
              <a:stCxn id="228" idx="1"/>
              <a:endCxn id="224" idx="4"/>
            </p:cNvCxnSpPr>
            <p:nvPr/>
          </p:nvCxnSpPr>
          <p:spPr>
            <a:xfrm flipH="1" flipV="1">
              <a:off x="836171" y="4160520"/>
              <a:ext cx="169891" cy="258959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>
              <a:stCxn id="229" idx="2"/>
              <a:endCxn id="223" idx="6"/>
            </p:cNvCxnSpPr>
            <p:nvPr/>
          </p:nvCxnSpPr>
          <p:spPr>
            <a:xfrm flipH="1" flipV="1">
              <a:off x="600539" y="4137661"/>
              <a:ext cx="466088" cy="15085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>
              <a:stCxn id="229" idx="3"/>
              <a:endCxn id="226" idx="7"/>
            </p:cNvCxnSpPr>
            <p:nvPr/>
          </p:nvCxnSpPr>
          <p:spPr>
            <a:xfrm flipH="1">
              <a:off x="473241" y="4304676"/>
              <a:ext cx="600081" cy="105964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>
              <a:endCxn id="227" idx="7"/>
            </p:cNvCxnSpPr>
            <p:nvPr/>
          </p:nvCxnSpPr>
          <p:spPr>
            <a:xfrm flipH="1">
              <a:off x="768516" y="4304676"/>
              <a:ext cx="298112" cy="114792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>
              <a:endCxn id="225" idx="6"/>
            </p:cNvCxnSpPr>
            <p:nvPr/>
          </p:nvCxnSpPr>
          <p:spPr>
            <a:xfrm flipH="1">
              <a:off x="219586" y="4288512"/>
              <a:ext cx="846703" cy="22860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3" name="Straight Connector 262"/>
          <p:cNvCxnSpPr/>
          <p:nvPr/>
        </p:nvCxnSpPr>
        <p:spPr>
          <a:xfrm>
            <a:off x="2983200" y="2161020"/>
            <a:ext cx="828116" cy="768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V="1">
            <a:off x="2992725" y="2945005"/>
            <a:ext cx="818591" cy="6066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V="1">
            <a:off x="2983200" y="2929559"/>
            <a:ext cx="828116" cy="19175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9" name="Group 363"/>
          <p:cNvGrpSpPr/>
          <p:nvPr/>
        </p:nvGrpSpPr>
        <p:grpSpPr>
          <a:xfrm>
            <a:off x="3811316" y="4352126"/>
            <a:ext cx="1000125" cy="990600"/>
            <a:chOff x="7315200" y="3886200"/>
            <a:chExt cx="1000125" cy="9906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grpSpPr>
        <p:sp>
          <p:nvSpPr>
            <p:cNvPr id="282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SDN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Controller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97" name="Straight Connector 296"/>
          <p:cNvCxnSpPr/>
          <p:nvPr/>
        </p:nvCxnSpPr>
        <p:spPr>
          <a:xfrm flipV="1">
            <a:off x="4249107" y="3424859"/>
            <a:ext cx="0" cy="918105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8" name="Picture 297" descr="MC9004316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0536" y="4817715"/>
            <a:ext cx="558346" cy="558346"/>
          </a:xfrm>
          <a:prstGeom prst="rect">
            <a:avLst/>
          </a:prstGeom>
        </p:spPr>
      </p:pic>
      <p:cxnSp>
        <p:nvCxnSpPr>
          <p:cNvPr id="299" name="Straight Connector 298"/>
          <p:cNvCxnSpPr/>
          <p:nvPr/>
        </p:nvCxnSpPr>
        <p:spPr>
          <a:xfrm rot="16200000" flipV="1">
            <a:off x="2116065" y="3152174"/>
            <a:ext cx="2561425" cy="829079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 rot="16200000" flipV="1">
            <a:off x="2839965" y="3876074"/>
            <a:ext cx="1113625" cy="829079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>
            <a:endCxn id="415" idx="2"/>
          </p:cNvCxnSpPr>
          <p:nvPr/>
        </p:nvCxnSpPr>
        <p:spPr>
          <a:xfrm rot="10800000" flipV="1">
            <a:off x="2966122" y="4854793"/>
            <a:ext cx="821494" cy="141069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6727274" y="6324600"/>
            <a:ext cx="824516" cy="154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6733239" y="6537754"/>
            <a:ext cx="824516" cy="15446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4" name="TextBox 303"/>
          <p:cNvSpPr txBox="1"/>
          <p:nvPr/>
        </p:nvSpPr>
        <p:spPr>
          <a:xfrm>
            <a:off x="7590769" y="6200001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Data path</a:t>
            </a:r>
            <a:endParaRPr lang="en-US" dirty="0">
              <a:latin typeface="+mn-lt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7590769" y="6400800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Control path</a:t>
            </a:r>
            <a:endParaRPr lang="en-US" dirty="0">
              <a:latin typeface="+mn-lt"/>
            </a:endParaRPr>
          </a:p>
        </p:txBody>
      </p:sp>
      <p:grpSp>
        <p:nvGrpSpPr>
          <p:cNvPr id="308" name="Group 226"/>
          <p:cNvGrpSpPr/>
          <p:nvPr/>
        </p:nvGrpSpPr>
        <p:grpSpPr>
          <a:xfrm>
            <a:off x="1676400" y="1828800"/>
            <a:ext cx="1000125" cy="990600"/>
            <a:chOff x="7315200" y="3886200"/>
            <a:chExt cx="1000125" cy="990600"/>
          </a:xfrm>
        </p:grpSpPr>
        <p:sp>
          <p:nvSpPr>
            <p:cNvPr id="309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10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312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316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324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332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3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4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5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6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7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8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325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6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7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8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9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0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1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317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319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0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1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2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3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18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13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4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11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 1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0" name="AutoShape 154"/>
          <p:cNvSpPr>
            <a:spLocks noChangeArrowheads="1"/>
          </p:cNvSpPr>
          <p:nvPr/>
        </p:nvSpPr>
        <p:spPr bwMode="auto">
          <a:xfrm>
            <a:off x="1676400" y="4514850"/>
            <a:ext cx="1000125" cy="990600"/>
          </a:xfrm>
          <a:prstGeom prst="flowChartAlternateProcess">
            <a:avLst/>
          </a:prstGeom>
          <a:solidFill>
            <a:srgbClr val="A7E8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1" name="Group 158"/>
          <p:cNvGrpSpPr>
            <a:grpSpLocks noChangeAspect="1"/>
          </p:cNvGrpSpPr>
          <p:nvPr/>
        </p:nvGrpSpPr>
        <p:grpSpPr bwMode="auto">
          <a:xfrm flipH="1">
            <a:off x="2057399" y="4888123"/>
            <a:ext cx="411161" cy="494972"/>
            <a:chOff x="5" y="2480"/>
            <a:chExt cx="237" cy="430"/>
          </a:xfrm>
        </p:grpSpPr>
        <p:grpSp>
          <p:nvGrpSpPr>
            <p:cNvPr id="343" name="Group 159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347" name="Group 160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355" name="Group 161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363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4" name="Line 1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5" name="Line 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6" name="Line 16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7" name="Line 1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8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9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56" name="Line 1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7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8" name="Line 1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9" name="Line 1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0" name="Line 173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1" name="Line 1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2" name="Line 175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48" name="Group 176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350" name="Line 1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1" name="Line 178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2" name="Line 1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3" name="Line 180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4" name="Line 181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49" name="Oval 182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44" name="Arc 183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Arc 184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Arc 185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2" name="Rectangle 187"/>
          <p:cNvSpPr>
            <a:spLocks noChangeArrowheads="1"/>
          </p:cNvSpPr>
          <p:nvPr/>
        </p:nvSpPr>
        <p:spPr bwMode="auto">
          <a:xfrm>
            <a:off x="1735137" y="4591050"/>
            <a:ext cx="86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Access 3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" name="AutoShape 154"/>
          <p:cNvSpPr>
            <a:spLocks noChangeArrowheads="1"/>
          </p:cNvSpPr>
          <p:nvPr/>
        </p:nvSpPr>
        <p:spPr bwMode="auto">
          <a:xfrm>
            <a:off x="1684962" y="3211081"/>
            <a:ext cx="1000125" cy="990600"/>
          </a:xfrm>
          <a:prstGeom prst="flowChartAlternateProcess">
            <a:avLst/>
          </a:prstGeom>
          <a:solidFill>
            <a:srgbClr val="A7E8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71" name="Rectangle 187"/>
          <p:cNvSpPr>
            <a:spLocks noChangeArrowheads="1"/>
          </p:cNvSpPr>
          <p:nvPr/>
        </p:nvSpPr>
        <p:spPr bwMode="auto">
          <a:xfrm>
            <a:off x="1744662" y="3295650"/>
            <a:ext cx="86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Access 2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2" name="Group 158"/>
          <p:cNvGrpSpPr>
            <a:grpSpLocks noChangeAspect="1"/>
          </p:cNvGrpSpPr>
          <p:nvPr/>
        </p:nvGrpSpPr>
        <p:grpSpPr bwMode="auto">
          <a:xfrm flipH="1">
            <a:off x="2066924" y="3592723"/>
            <a:ext cx="411161" cy="494972"/>
            <a:chOff x="5" y="2480"/>
            <a:chExt cx="237" cy="430"/>
          </a:xfrm>
        </p:grpSpPr>
        <p:grpSp>
          <p:nvGrpSpPr>
            <p:cNvPr id="373" name="Group 159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377" name="Group 300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385" name="Group 161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393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4" name="Line 1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5" name="Line 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6" name="Line 16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7" name="Line 1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8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9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86" name="Line 1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7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8" name="Line 1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9" name="Line 1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0" name="Line 173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1" name="Line 1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2" name="Line 175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78" name="Group 176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380" name="Line 1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1" name="Line 178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2" name="Line 1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3" name="Line 180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4" name="Line 181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79" name="Oval 182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74" name="Arc 183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5" name="Arc 184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6" name="Arc 185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4800600" y="2922716"/>
            <a:ext cx="609600" cy="1925234"/>
            <a:chOff x="6911628" y="2921544"/>
            <a:chExt cx="1089372" cy="1925234"/>
          </a:xfrm>
        </p:grpSpPr>
        <p:cxnSp>
          <p:nvCxnSpPr>
            <p:cNvPr id="407" name="Straight Connector 406"/>
            <p:cNvCxnSpPr/>
            <p:nvPr/>
          </p:nvCxnSpPr>
          <p:spPr>
            <a:xfrm>
              <a:off x="6911628" y="2921544"/>
              <a:ext cx="1089372" cy="1544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>
              <a:off x="6911628" y="4839411"/>
              <a:ext cx="1089372" cy="7367"/>
            </a:xfrm>
            <a:prstGeom prst="line">
              <a:avLst/>
            </a:prstGeom>
            <a:ln>
              <a:solidFill>
                <a:srgbClr val="595959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1" name="Rounded Rectangle 410"/>
          <p:cNvSpPr/>
          <p:nvPr/>
        </p:nvSpPr>
        <p:spPr>
          <a:xfrm rot="16200000">
            <a:off x="2321717" y="2184521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413" name="Rounded Rectangle 412"/>
          <p:cNvSpPr/>
          <p:nvPr/>
        </p:nvSpPr>
        <p:spPr>
          <a:xfrm rot="16200000">
            <a:off x="2321717" y="3556121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415" name="Rounded Rectangle 414"/>
          <p:cNvSpPr/>
          <p:nvPr/>
        </p:nvSpPr>
        <p:spPr>
          <a:xfrm rot="16200000">
            <a:off x="2321717" y="4851521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7162800" y="3928408"/>
            <a:ext cx="20775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Multiple Cores sharing Access Network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Access Abstraction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Data and Control plane separation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Central control </a:t>
            </a:r>
          </a:p>
        </p:txBody>
      </p:sp>
      <p:sp>
        <p:nvSpPr>
          <p:cNvPr id="418" name="Rounded Rectangle 417"/>
          <p:cNvSpPr/>
          <p:nvPr/>
        </p:nvSpPr>
        <p:spPr>
          <a:xfrm rot="16200000">
            <a:off x="787280" y="3479920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0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to </a:t>
            </a:r>
            <a:r>
              <a:rPr lang="en-US" cap="none" dirty="0" err="1" smtClean="0"/>
              <a:t>OmniRAN</a:t>
            </a:r>
            <a:endParaRPr lang="en-US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SDN-based </a:t>
            </a:r>
            <a:r>
              <a:rPr lang="en-US" dirty="0" err="1" smtClean="0"/>
              <a:t>OmniRAN</a:t>
            </a:r>
            <a:r>
              <a:rPr lang="en-US" dirty="0" smtClean="0"/>
              <a:t> </a:t>
            </a:r>
            <a:r>
              <a:rPr lang="en-US" dirty="0"/>
              <a:t>Use </a:t>
            </a:r>
            <a:r>
              <a:rPr lang="en-US" dirty="0" smtClean="0"/>
              <a:t>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5210888"/>
      </p:ext>
    </p:extLst>
  </p:cSld>
  <p:clrMapOvr>
    <a:masterClrMapping/>
  </p:clrMapOvr>
</p:sld>
</file>

<file path=ppt/theme/theme1.xml><?xml version="1.0" encoding="utf-8"?>
<a:theme xmlns:a="http://schemas.openxmlformats.org/drawingml/2006/main" name="omniran_usecas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</TotalTime>
  <Words>805</Words>
  <Application>Microsoft Macintosh PowerPoint</Application>
  <PresentationFormat>On-screen Show (4:3)</PresentationFormat>
  <Paragraphs>187</Paragraphs>
  <Slides>14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omniran_usecase_template</vt:lpstr>
      <vt:lpstr>Clip</vt:lpstr>
      <vt:lpstr>Slide 1</vt:lpstr>
      <vt:lpstr>SDN-based OmniRAN Use Cases Summary</vt:lpstr>
      <vt:lpstr>Deployment Domain</vt:lpstr>
      <vt:lpstr>OmniRAN Architecture</vt:lpstr>
      <vt:lpstr>OmniRAN Architecture with multiple Cores</vt:lpstr>
      <vt:lpstr>USE Case description</vt:lpstr>
      <vt:lpstr>SDN-based OmniRAN Use Cases Scenario</vt:lpstr>
      <vt:lpstr>SDN-based OmniRAN Architecture </vt:lpstr>
      <vt:lpstr>Mapping to OmniRAN</vt:lpstr>
      <vt:lpstr>SDN-based OmniRAN Use Cases Reference Point Mappings</vt:lpstr>
      <vt:lpstr>Functional Requirements</vt:lpstr>
      <vt:lpstr>Functional Requirements</vt:lpstr>
      <vt:lpstr>GAPS To EXISTING IEEE 802 Functionality</vt:lpstr>
      <vt:lpstr>Gaps to existing IEEE 802 technologies</vt:lpstr>
    </vt:vector>
  </TitlesOfParts>
  <Company>Nokia Siemens Networks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Max Riegel</dc:creator>
  <cp:lastModifiedBy>zunigajc</cp:lastModifiedBy>
  <cp:revision>111</cp:revision>
  <cp:lastPrinted>1998-02-10T13:28:06Z</cp:lastPrinted>
  <dcterms:created xsi:type="dcterms:W3CDTF">2013-03-11T14:14:17Z</dcterms:created>
  <dcterms:modified xsi:type="dcterms:W3CDTF">2013-07-15T13:59:52Z</dcterms:modified>
</cp:coreProperties>
</file>